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handoutMasterIdLst>
    <p:handoutMasterId r:id="rId21"/>
  </p:handoutMasterIdLst>
  <p:sldIdLst>
    <p:sldId id="258" r:id="rId2"/>
    <p:sldId id="323" r:id="rId3"/>
    <p:sldId id="324" r:id="rId4"/>
    <p:sldId id="325" r:id="rId5"/>
    <p:sldId id="326" r:id="rId6"/>
    <p:sldId id="327" r:id="rId7"/>
    <p:sldId id="328" r:id="rId8"/>
    <p:sldId id="329" r:id="rId9"/>
    <p:sldId id="332" r:id="rId10"/>
    <p:sldId id="333" r:id="rId11"/>
    <p:sldId id="330" r:id="rId12"/>
    <p:sldId id="331" r:id="rId13"/>
    <p:sldId id="334" r:id="rId14"/>
    <p:sldId id="335" r:id="rId15"/>
    <p:sldId id="336" r:id="rId16"/>
    <p:sldId id="339" r:id="rId17"/>
    <p:sldId id="340" r:id="rId18"/>
    <p:sldId id="341" r:id="rId19"/>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n Plisek" initials="MP" lastIdx="1" clrIdx="0">
    <p:extLst>
      <p:ext uri="{19B8F6BF-5375-455C-9EA6-DF929625EA0E}">
        <p15:presenceInfo xmlns:p15="http://schemas.microsoft.com/office/powerpoint/2012/main" userId="S::milan.plisek@rail.bombardier.com::9318a93b-ce22-47e3-9c79-2b5115da78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0066"/>
    <a:srgbClr val="00FF99"/>
    <a:srgbClr val="FD9777"/>
    <a:srgbClr val="CCECFF"/>
    <a:srgbClr val="FFCC66"/>
    <a:srgbClr val="0033CC"/>
    <a:srgbClr val="666699"/>
    <a:srgbClr val="CF23F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5455" autoAdjust="0"/>
  </p:normalViewPr>
  <p:slideViewPr>
    <p:cSldViewPr>
      <p:cViewPr varScale="1">
        <p:scale>
          <a:sx n="105" d="100"/>
          <a:sy n="105" d="100"/>
        </p:scale>
        <p:origin x="1530" y="120"/>
      </p:cViewPr>
      <p:guideLst>
        <p:guide orient="horz" pos="2371"/>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1" d="100"/>
          <a:sy n="81" d="100"/>
        </p:scale>
        <p:origin x="3996" y="9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zolace-beran.cz/index.php?lg=cz"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en.wikipedia.org/wiki/FC_Chomut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hyperlink" Target="https://cz.depositphotos.com/126999360/stock-illustration-yellow-sport-whistle-icon-cartoon.html" TargetMode="External"/><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jpeg"/><Relationship Id="rId11" Type="http://schemas.openxmlformats.org/officeDocument/2006/relationships/image" Target="../media/image5.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cz.depositphotos.com/1697317/stock-illustration-soccer-referee-cartoon.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FC_Chomutov"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zeny-sk-slany.webnode.cz/"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18" name="TextovéPole 17"/>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4" name="TextovéPole 3"/>
          <p:cNvSpPr txBox="1"/>
          <p:nvPr/>
        </p:nvSpPr>
        <p:spPr>
          <a:xfrm>
            <a:off x="5261354" y="2539380"/>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sp>
        <p:nvSpPr>
          <p:cNvPr id="16" name="Text Box 6">
            <a:extLst>
              <a:ext uri="{FF2B5EF4-FFF2-40B4-BE49-F238E27FC236}">
                <a16:creationId xmlns:a16="http://schemas.microsoft.com/office/drawing/2014/main" id="{E3B741A9-6D11-491A-AFA9-4AC56968F380}"/>
              </a:ext>
            </a:extLst>
          </p:cNvPr>
          <p:cNvSpPr txBox="1">
            <a:spLocks noChangeArrowheads="1"/>
          </p:cNvSpPr>
          <p:nvPr/>
        </p:nvSpPr>
        <p:spPr bwMode="auto">
          <a:xfrm>
            <a:off x="5400576" y="3750253"/>
            <a:ext cx="4712610" cy="3100061"/>
          </a:xfrm>
          <a:prstGeom prst="rect">
            <a:avLst/>
          </a:prstGeom>
          <a:blipFill>
            <a:blip r:embed="rId5"/>
            <a:stretch>
              <a:fillRect/>
            </a:stretch>
          </a:blipFill>
          <a:ln w="34925" cap="rnd" cmpd="sng">
            <a:solidFill>
              <a:schemeClr val="tx1"/>
            </a:solidFill>
            <a:prstDash val="solid"/>
            <a:miter lim="800000"/>
            <a:headEnd/>
            <a:tailEnd/>
          </a:ln>
          <a:effectLst>
            <a:glow rad="25400">
              <a:srgbClr val="FFFF00">
                <a:alpha val="40000"/>
              </a:srgbClr>
            </a:glow>
            <a:softEdge rad="330200"/>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4000" dirty="0">
                <a:ln w="28575" cap="rnd" cmpd="dbl">
                  <a:noFill/>
                  <a:bevel/>
                </a:ln>
                <a:effectLst/>
                <a:latin typeface="Arial" panose="020B0604020202020204" pitchFamily="34" charset="0"/>
                <a:ea typeface="Gungsuh" pitchFamily="18" charset="-127"/>
                <a:cs typeface="Arial" panose="020B0604020202020204" pitchFamily="34" charset="0"/>
              </a:rPr>
              <a:t> </a:t>
            </a:r>
            <a:r>
              <a:rPr lang="cs-CZ" sz="4000" dirty="0">
                <a:ln w="38100" cap="rnd" cmpd="dbl">
                  <a:solidFill>
                    <a:schemeClr val="accent4"/>
                  </a:solidFill>
                  <a:bevel/>
                </a:ln>
                <a:solidFill>
                  <a:srgbClr val="FF0000"/>
                </a:solidFill>
                <a:effectLst/>
                <a:latin typeface="Arial Black" panose="020B0A04020102020204" pitchFamily="34" charset="0"/>
                <a:ea typeface="Gungsuh" pitchFamily="18" charset="-127"/>
                <a:cs typeface="Arial" panose="020B0604020202020204" pitchFamily="34" charset="0"/>
              </a:rPr>
              <a:t>12</a:t>
            </a:r>
            <a:r>
              <a:rPr lang="cs-CZ" sz="4000" b="0" dirty="0">
                <a:ln w="38100">
                  <a:solidFill>
                    <a:schemeClr val="accent4"/>
                  </a:solidFill>
                </a:ln>
                <a:solidFill>
                  <a:srgbClr val="FF0000"/>
                </a:solidFill>
                <a:effectLst>
                  <a:outerShdw blurRad="38100" dist="19050" dir="2700000" algn="tl" rotWithShape="0">
                    <a:schemeClr val="dk1">
                      <a:alpha val="40000"/>
                    </a:schemeClr>
                  </a:outerShdw>
                </a:effectLst>
                <a:latin typeface="Arial Black" panose="020B0A04020102020204" pitchFamily="34" charset="0"/>
                <a:ea typeface="Gungsuh" pitchFamily="18" charset="-127"/>
                <a:cs typeface="Arial" panose="020B0604020202020204" pitchFamily="34" charset="0"/>
              </a:rPr>
              <a:t>.</a:t>
            </a:r>
            <a:endParaRPr lang="cs-CZ" sz="4000" dirty="0">
              <a:ln w="38100">
                <a:solidFill>
                  <a:schemeClr val="accent4"/>
                </a:solidFill>
              </a:ln>
              <a:solidFill>
                <a:srgbClr val="FF0000"/>
              </a:solidFill>
              <a:effectLst/>
              <a:latin typeface="Arial Black" panose="020B0A04020102020204" pitchFamily="34" charset="0"/>
              <a:ea typeface="STHupo" panose="020B0503020204020204" pitchFamily="2" charset="-122"/>
              <a:cs typeface="Arial" panose="020B0604020202020204" pitchFamily="34" charset="0"/>
            </a:endParaRPr>
          </a:p>
          <a:p>
            <a:pPr algn="ctr" eaLnBrk="0" hangingPunct="0">
              <a:defRPr/>
            </a:pPr>
            <a:r>
              <a:rPr lang="cs-CZ" sz="6000" dirty="0">
                <a:ln w="38100" cap="rnd" cmpd="dbl">
                  <a:solidFill>
                    <a:schemeClr val="accent4"/>
                  </a:solidFill>
                  <a:bevel/>
                </a:ln>
                <a:solidFill>
                  <a:srgbClr val="FF0000"/>
                </a:solidFill>
                <a:latin typeface="Arial Black" panose="020B0A04020102020204" pitchFamily="34" charset="0"/>
                <a:ea typeface="STHupo" panose="020B0503020204020204" pitchFamily="2" charset="-122"/>
                <a:cs typeface="Arial" panose="020B0604020202020204" pitchFamily="34" charset="0"/>
              </a:rPr>
              <a:t>FC </a:t>
            </a:r>
          </a:p>
          <a:p>
            <a:pPr algn="ctr" eaLnBrk="0" hangingPunct="0">
              <a:defRPr/>
            </a:pPr>
            <a:r>
              <a:rPr lang="cs-CZ" sz="6000" dirty="0">
                <a:ln w="38100" cap="rnd" cmpd="dbl">
                  <a:solidFill>
                    <a:schemeClr val="accent4"/>
                  </a:solidFill>
                  <a:bevel/>
                </a:ln>
                <a:solidFill>
                  <a:srgbClr val="FF0000"/>
                </a:solidFill>
                <a:latin typeface="Arial Black" panose="020B0A04020102020204" pitchFamily="34" charset="0"/>
                <a:ea typeface="STHupo" panose="020B0503020204020204" pitchFamily="2" charset="-122"/>
                <a:cs typeface="Arial" panose="020B0604020202020204" pitchFamily="34" charset="0"/>
              </a:rPr>
              <a:t>Chomutov </a:t>
            </a:r>
            <a:r>
              <a:rPr lang="cs-CZ" sz="3200" dirty="0">
                <a:ln w="38100" cap="rnd" cmpd="dbl">
                  <a:solidFill>
                    <a:schemeClr val="accent4"/>
                  </a:solidFill>
                  <a:bevel/>
                </a:ln>
                <a:solidFill>
                  <a:srgbClr val="FF0000"/>
                </a:solidFill>
                <a:latin typeface="Arial Black" panose="020B0A04020102020204" pitchFamily="34" charset="0"/>
                <a:ea typeface="STHupo" panose="020B0503020204020204" pitchFamily="2" charset="-122"/>
                <a:cs typeface="Arial" panose="020B0604020202020204" pitchFamily="34" charset="0"/>
              </a:rPr>
              <a:t>s.r.o.</a:t>
            </a:r>
            <a:endParaRPr lang="cs-CZ" sz="5400" dirty="0">
              <a:ln w="38100" cap="rnd" cmpd="dbl">
                <a:solidFill>
                  <a:schemeClr val="accent4"/>
                </a:solidFill>
                <a:bevel/>
              </a:ln>
              <a:solidFill>
                <a:srgbClr val="FF0000"/>
              </a:solidFill>
              <a:effectLst/>
              <a:latin typeface="Arial Black" panose="020B0A04020102020204" pitchFamily="34" charset="0"/>
              <a:ea typeface="STHupo" panose="020B0503020204020204" pitchFamily="2" charset="-122"/>
              <a:cs typeface="Arial" panose="020B0604020202020204" pitchFamily="34" charset="0"/>
            </a:endParaRPr>
          </a:p>
        </p:txBody>
      </p:sp>
      <p:sp>
        <p:nvSpPr>
          <p:cNvPr id="17" name="TextovéPole 16">
            <a:extLst>
              <a:ext uri="{FF2B5EF4-FFF2-40B4-BE49-F238E27FC236}">
                <a16:creationId xmlns:a16="http://schemas.microsoft.com/office/drawing/2014/main" id="{6ED2D0D6-6E29-44D1-94D7-542031DE5EAB}"/>
              </a:ext>
            </a:extLst>
          </p:cNvPr>
          <p:cNvSpPr txBox="1"/>
          <p:nvPr/>
        </p:nvSpPr>
        <p:spPr>
          <a:xfrm>
            <a:off x="5420229" y="2503500"/>
            <a:ext cx="4712610" cy="1116000"/>
          </a:xfrm>
          <a:prstGeom prst="rect">
            <a:avLst/>
          </a:prstGeom>
          <a:solidFill>
            <a:srgbClr val="00CCFF"/>
          </a:solidFill>
          <a:ln w="22225" cap="rnd" cmpd="sng">
            <a:solidFill>
              <a:srgbClr val="CC3300"/>
            </a:solidFill>
            <a:prstDash val="solid"/>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3200" spc="300" dirty="0">
                <a:ln w="19050">
                  <a:solidFill>
                    <a:schemeClr val="tx1"/>
                  </a:solidFill>
                </a:ln>
                <a:gradFill flip="none" rotWithShape="1">
                  <a:gsLst>
                    <a:gs pos="44000">
                      <a:schemeClr val="accent1">
                        <a:lumMod val="50000"/>
                      </a:schemeClr>
                    </a:gs>
                    <a:gs pos="70000">
                      <a:srgbClr val="A32BE5"/>
                    </a:gs>
                  </a:gsLst>
                  <a:path path="circle">
                    <a:fillToRect l="100000" b="100000"/>
                  </a:path>
                  <a:tileRect t="-100000" r="-100000"/>
                </a:gradFill>
                <a:effectLst>
                  <a:reflection endPos="0" dist="50800" dir="5400000" sy="-100000" algn="bl" rotWithShape="0"/>
                </a:effectLst>
                <a:latin typeface="Dutch801 XBd BT" panose="02020903060505020304" pitchFamily="18" charset="0"/>
                <a:ea typeface="FangSong" pitchFamily="49" charset="-122"/>
                <a:cs typeface="Arial" panose="020B0604020202020204" pitchFamily="34" charset="0"/>
              </a:rPr>
              <a:t>30.4.2022 sobota    </a:t>
            </a:r>
          </a:p>
          <a:p>
            <a:pPr algn="ctr"/>
            <a:r>
              <a:rPr lang="cs-CZ" sz="3200" spc="300" dirty="0">
                <a:ln w="19050">
                  <a:solidFill>
                    <a:schemeClr val="tx1"/>
                  </a:solidFill>
                </a:ln>
                <a:gradFill flip="none" rotWithShape="1">
                  <a:gsLst>
                    <a:gs pos="44000">
                      <a:schemeClr val="accent1">
                        <a:lumMod val="50000"/>
                      </a:schemeClr>
                    </a:gs>
                    <a:gs pos="70000">
                      <a:srgbClr val="A32BE5"/>
                    </a:gs>
                  </a:gsLst>
                  <a:path path="circle">
                    <a:fillToRect l="100000" b="100000"/>
                  </a:path>
                  <a:tileRect t="-100000" r="-100000"/>
                </a:gradFill>
                <a:effectLst>
                  <a:reflection endPos="0" dist="50800" dir="5400000" sy="-100000" algn="bl" rotWithShape="0"/>
                </a:effectLst>
                <a:latin typeface="Dutch801 XBd BT" panose="02020903060505020304" pitchFamily="18" charset="0"/>
                <a:ea typeface="FangSong" pitchFamily="49" charset="-122"/>
                <a:cs typeface="Arial" panose="020B0604020202020204" pitchFamily="34" charset="0"/>
              </a:rPr>
              <a:t>10:15 hod 23. kolo</a:t>
            </a:r>
          </a:p>
        </p:txBody>
      </p:sp>
      <p:sp>
        <p:nvSpPr>
          <p:cNvPr id="19" name="AutoShape 3" descr="ů§">
            <a:extLst>
              <a:ext uri="{FF2B5EF4-FFF2-40B4-BE49-F238E27FC236}">
                <a16:creationId xmlns:a16="http://schemas.microsoft.com/office/drawing/2014/main" id="{52B1E894-5665-4C50-A083-38E287588A57}"/>
              </a:ext>
            </a:extLst>
          </p:cNvPr>
          <p:cNvSpPr>
            <a:spLocks noChangeArrowheads="1"/>
          </p:cNvSpPr>
          <p:nvPr/>
        </p:nvSpPr>
        <p:spPr bwMode="auto">
          <a:xfrm>
            <a:off x="5400576" y="91108"/>
            <a:ext cx="4752528" cy="1127576"/>
          </a:xfrm>
          <a:prstGeom prst="flowChartAlternateProcess">
            <a:avLst/>
          </a:prstGeom>
          <a:solidFill>
            <a:srgbClr val="99CCFF">
              <a:alpha val="72000"/>
            </a:srgbClr>
          </a:solidFill>
          <a:ln w="69850" cap="flat" cmpd="sng">
            <a:solidFill>
              <a:srgbClr val="FFCC99"/>
            </a:solidFill>
            <a:prstDash val="sysDot"/>
            <a:bevel/>
            <a:headEnd/>
            <a:tailEnd/>
          </a:ln>
          <a:effectLst>
            <a:innerShdw blurRad="660400" dist="203200" dir="6960000">
              <a:srgbClr val="9966FF"/>
            </a:innerShdw>
            <a:softEdge rad="0"/>
          </a:effectLst>
          <a:scene3d>
            <a:camera prst="perspectiveBelow" fov="0">
              <a:rot lat="0" lon="0" rev="0"/>
            </a:camera>
            <a:lightRig rig="threePt" dir="t"/>
          </a:scene3d>
          <a:sp3d z="38100">
            <a:bevelT w="0" h="0" prst="relaxedInset"/>
            <a:bevelB w="0" h="0"/>
          </a:sp3d>
        </p:spPr>
        <p:txBody>
          <a:bodyPr wrap="none" lIns="0" tIns="45713" rIns="91425" bIns="45713" anchor="ctr">
            <a:sp3d extrusionH="57150">
              <a:bevelT w="38100" h="38100" prst="slope"/>
            </a:sp3d>
          </a:bodyPr>
          <a:lstStyle/>
          <a:p>
            <a:pPr algn="ctr" eaLnBrk="0" hangingPunct="0">
              <a:defRPr/>
            </a:pPr>
            <a:r>
              <a:rPr lang="cs-CZ" sz="3200" dirty="0">
                <a:ln w="19050" cap="rnd">
                  <a:noFill/>
                  <a:miter lim="800000"/>
                </a:ln>
                <a:latin typeface="Khmer UI" pitchFamily="34" charset="0"/>
                <a:cs typeface="Khmer UI" pitchFamily="34" charset="0"/>
              </a:rPr>
              <a:t> </a:t>
            </a:r>
            <a:r>
              <a:rPr lang="cs-CZ" sz="4000" dirty="0">
                <a:ln w="9525" cap="rnd">
                  <a:solidFill>
                    <a:srgbClr val="006666"/>
                  </a:solidFill>
                  <a:miter lim="800000"/>
                </a:ln>
                <a:solidFill>
                  <a:srgbClr val="CC3300"/>
                </a:solidFill>
                <a:latin typeface="Forte" panose="03060902040502070203" pitchFamily="66" charset="0"/>
                <a:ea typeface="Verdana" panose="020B0604030504040204" pitchFamily="34" charset="0"/>
                <a:cs typeface="Arial" panose="020B0604020202020204" pitchFamily="34" charset="0"/>
              </a:rPr>
              <a:t>Fotbalový zpravodaj</a:t>
            </a:r>
          </a:p>
          <a:p>
            <a:pPr algn="ctr" eaLnBrk="0" hangingPunct="0">
              <a:defRPr/>
            </a:pPr>
            <a:r>
              <a:rPr lang="cs-CZ" sz="4000" dirty="0">
                <a:ln w="9525" cap="rnd">
                  <a:solidFill>
                    <a:srgbClr val="006666"/>
                  </a:solidFill>
                  <a:miter lim="800000"/>
                </a:ln>
                <a:solidFill>
                  <a:srgbClr val="CC3300"/>
                </a:solidFill>
                <a:latin typeface="Forte" panose="03060902040502070203" pitchFamily="66" charset="0"/>
                <a:ea typeface="Verdana" panose="020B0604030504040204" pitchFamily="34" charset="0"/>
                <a:cs typeface="Arial" panose="020B0604020202020204" pitchFamily="34" charset="0"/>
              </a:rPr>
              <a:t>SK Štětí </a:t>
            </a:r>
          </a:p>
        </p:txBody>
      </p:sp>
      <p:sp>
        <p:nvSpPr>
          <p:cNvPr id="20" name="TextovéPole 19">
            <a:extLst>
              <a:ext uri="{FF2B5EF4-FFF2-40B4-BE49-F238E27FC236}">
                <a16:creationId xmlns:a16="http://schemas.microsoft.com/office/drawing/2014/main" id="{945831B1-6681-43E6-9807-331C26DA54C1}"/>
              </a:ext>
            </a:extLst>
          </p:cNvPr>
          <p:cNvSpPr txBox="1"/>
          <p:nvPr/>
        </p:nvSpPr>
        <p:spPr>
          <a:xfrm>
            <a:off x="5430586" y="1315244"/>
            <a:ext cx="4722518" cy="1128958"/>
          </a:xfrm>
          <a:prstGeom prst="rect">
            <a:avLst/>
          </a:prstGeom>
          <a:solidFill>
            <a:srgbClr val="FF9933"/>
          </a:solidFill>
          <a:ln w="22225" cmpd="sng">
            <a:solidFill>
              <a:schemeClr val="tx1"/>
            </a:solidFill>
            <a:prstDash val="sysDash"/>
            <a:miter lim="800000"/>
          </a:ln>
          <a:effectLst>
            <a:innerShdw blurRad="622300" dist="609600" dir="17400000">
              <a:schemeClr val="accent1">
                <a:lumMod val="40000"/>
                <a:lumOff val="60000"/>
                <a:alpha val="50000"/>
              </a:schemeClr>
            </a:innerShdw>
          </a:effectLst>
          <a:scene3d>
            <a:camera prst="orthographicFront"/>
            <a:lightRig rig="threePt" dir="t"/>
          </a:scene3d>
          <a:sp3d prstMaterial="matte">
            <a:bevelT w="0" h="0" prst="coolSlant"/>
            <a:extrusionClr>
              <a:srgbClr val="CC00CC"/>
            </a:extrusionClr>
            <a:contourClr>
              <a:schemeClr val="bg1"/>
            </a:contourClr>
          </a:sp3d>
        </p:spPr>
        <p:txBody>
          <a:bodyPr wrap="square" lIns="108000" tIns="36000" rtlCol="0" anchor="ctr">
            <a:spAutoFit/>
            <a:sp3d extrusionH="57150">
              <a:bevelT w="38100" h="38100" prst="slope"/>
            </a:sp3d>
          </a:bodyPr>
          <a:lstStyle/>
          <a:p>
            <a:pPr algn="ctr"/>
            <a:r>
              <a:rPr lang="cs-CZ" sz="3600" dirty="0">
                <a:ln w="19050" cap="sq">
                  <a:solidFill>
                    <a:srgbClr val="3333FF"/>
                  </a:solidFill>
                  <a:prstDash val="solid"/>
                  <a:miter lim="800000"/>
                </a:ln>
                <a:solidFill>
                  <a:schemeClr val="bg1"/>
                </a:solidFill>
                <a:latin typeface="Algerian" panose="04020705040A02060702" pitchFamily="82" charset="0"/>
                <a:ea typeface="Yu Gothic UI Light" panose="020B0300000000000000" pitchFamily="34" charset="-128"/>
                <a:cs typeface="Arial" panose="020B0604020202020204" pitchFamily="34" charset="0"/>
              </a:rPr>
              <a:t>Sezóna 2021/2022</a:t>
            </a:r>
          </a:p>
          <a:p>
            <a:pPr algn="ctr"/>
            <a:r>
              <a:rPr lang="cs-CZ" sz="3200" dirty="0">
                <a:ln w="19050" cap="sq">
                  <a:solidFill>
                    <a:srgbClr val="3333FF"/>
                  </a:solidFill>
                  <a:prstDash val="solid"/>
                  <a:miter lim="800000"/>
                </a:ln>
                <a:solidFill>
                  <a:schemeClr val="bg1"/>
                </a:solidFill>
                <a:latin typeface="Algerian" panose="04020705040A02060702" pitchFamily="82" charset="0"/>
                <a:ea typeface="Yu Gothic UI Light" panose="020B0300000000000000" pitchFamily="34" charset="-128"/>
                <a:cs typeface="Arial" panose="020B0604020202020204" pitchFamily="34" charset="0"/>
              </a:rPr>
              <a:t>Divize B Jaro</a:t>
            </a:r>
            <a:endParaRPr lang="cs-CZ" sz="2400" dirty="0">
              <a:ln w="19050" cap="sq">
                <a:solidFill>
                  <a:srgbClr val="3333FF"/>
                </a:solidFill>
                <a:prstDash val="solid"/>
                <a:miter lim="800000"/>
              </a:ln>
              <a:solidFill>
                <a:schemeClr val="bg1"/>
              </a:solidFill>
              <a:latin typeface="Algerian" panose="04020705040A02060702" pitchFamily="82" charset="0"/>
              <a:ea typeface="Yu Gothic UI Light" panose="020B0300000000000000" pitchFamily="34" charset="-128"/>
              <a:cs typeface="Arial" panose="020B0604020202020204" pitchFamily="34" charset="0"/>
            </a:endParaRPr>
          </a:p>
        </p:txBody>
      </p:sp>
      <p:sp>
        <p:nvSpPr>
          <p:cNvPr id="21" name="Rectangle 1279">
            <a:extLst>
              <a:ext uri="{FF2B5EF4-FFF2-40B4-BE49-F238E27FC236}">
                <a16:creationId xmlns:a16="http://schemas.microsoft.com/office/drawing/2014/main" id="{A74E477A-421D-4CEA-A218-C3C6216D7846}"/>
              </a:ext>
            </a:extLst>
          </p:cNvPr>
          <p:cNvSpPr>
            <a:spLocks noChangeArrowheads="1"/>
          </p:cNvSpPr>
          <p:nvPr/>
        </p:nvSpPr>
        <p:spPr bwMode="auto">
          <a:xfrm>
            <a:off x="143992" y="17217"/>
            <a:ext cx="4608512" cy="504825"/>
          </a:xfrm>
          <a:prstGeom prst="rect">
            <a:avLst/>
          </a:prstGeom>
          <a:pattFill prst="lgGrid">
            <a:fgClr>
              <a:srgbClr val="99CCFF"/>
            </a:fgClr>
            <a:bgClr>
              <a:schemeClr val="bg1"/>
            </a:bgClr>
          </a:patt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2022</a:t>
            </a:r>
          </a:p>
        </p:txBody>
      </p:sp>
      <p:sp>
        <p:nvSpPr>
          <p:cNvPr id="22" name="Rectangle 1280">
            <a:extLst>
              <a:ext uri="{FF2B5EF4-FFF2-40B4-BE49-F238E27FC236}">
                <a16:creationId xmlns:a16="http://schemas.microsoft.com/office/drawing/2014/main" id="{F66631D1-A636-4F16-AF5B-B8C4946427E0}"/>
              </a:ext>
            </a:extLst>
          </p:cNvPr>
          <p:cNvSpPr>
            <a:spLocks noChangeArrowheads="1"/>
          </p:cNvSpPr>
          <p:nvPr/>
        </p:nvSpPr>
        <p:spPr bwMode="auto">
          <a:xfrm>
            <a:off x="143992" y="1963316"/>
            <a:ext cx="4619359" cy="431800"/>
          </a:xfrm>
          <a:prstGeom prst="rect">
            <a:avLst/>
          </a:prstGeom>
          <a:pattFill prst="lgGrid">
            <a:fgClr>
              <a:srgbClr val="99CCFF"/>
            </a:fgClr>
            <a:bgClr>
              <a:schemeClr val="bg1"/>
            </a:bgClr>
          </a:pattFill>
          <a:ln w="8001">
            <a:solidFill>
              <a:schemeClr val="tx1"/>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2022</a:t>
            </a:r>
            <a:endParaRPr lang="cs-CZ" sz="2400" b="0" dirty="0">
              <a:latin typeface="Times New Roman" pitchFamily="18" charset="0"/>
            </a:endParaRPr>
          </a:p>
        </p:txBody>
      </p:sp>
      <p:sp>
        <p:nvSpPr>
          <p:cNvPr id="23" name="Rectangle 1278">
            <a:extLst>
              <a:ext uri="{FF2B5EF4-FFF2-40B4-BE49-F238E27FC236}">
                <a16:creationId xmlns:a16="http://schemas.microsoft.com/office/drawing/2014/main" id="{CF78DF43-1306-4E4F-BB0B-8182C1838ACA}"/>
              </a:ext>
            </a:extLst>
          </p:cNvPr>
          <p:cNvSpPr>
            <a:spLocks noChangeArrowheads="1"/>
          </p:cNvSpPr>
          <p:nvPr/>
        </p:nvSpPr>
        <p:spPr bwMode="auto">
          <a:xfrm>
            <a:off x="143992" y="2395364"/>
            <a:ext cx="4608512" cy="4644000"/>
          </a:xfrm>
          <a:prstGeom prst="rect">
            <a:avLst/>
          </a:prstGeom>
          <a:solidFill>
            <a:srgbClr val="66FF66"/>
          </a:solidFill>
          <a:ln w="28575">
            <a:solidFill>
              <a:schemeClr val="tx1">
                <a:alpha val="99000"/>
              </a:schemeClr>
            </a:solidFill>
            <a:miter lim="800000"/>
            <a:headEnd/>
            <a:tailEnd/>
          </a:ln>
        </p:spPr>
        <p:txBody>
          <a:bodyPr lIns="91425" tIns="45713" rIns="91425" bIns="45713"/>
          <a:lstStyle/>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FORNAXA –TĚSNĚNÍ spol.   s 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Dům dětí a mládeže Štětí</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VOLEMAN - autobusová přeprava</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Ahlfit s.r.o.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Izolace Beran s.r.o.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POKORNÝ spol. s 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STAVEBNÍ STROJE A DOPRAVA s.r.o. </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JT-Service s.r.o.</a:t>
            </a:r>
          </a:p>
          <a:p>
            <a:pPr algn="ctr" eaLnBrk="0" hangingPunct="0">
              <a:defRPr/>
            </a:pPr>
            <a:r>
              <a:rPr lang="cs-CZ" sz="2000" dirty="0" err="1">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Průmstav</a:t>
            </a: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 Štětí a.s.</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D</a:t>
            </a:r>
            <a:r>
              <a:rPr lang="en-GB"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EKRA Industrial s.r.o. </a:t>
            </a:r>
            <a:endPar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endParaRP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INDUSTRIAL CZ spol. s 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Unistroj s.r.o.</a:t>
            </a:r>
          </a:p>
          <a:p>
            <a:pPr algn="ctr" eaLnBrk="0" hangingPunct="0">
              <a:defRPr/>
            </a:pPr>
            <a:r>
              <a:rPr lang="cs-CZ" sz="2000" dirty="0">
                <a:solidFill>
                  <a:srgbClr val="FF0000"/>
                </a:solidFill>
                <a:effectLst>
                  <a:outerShdw blurRad="38100" dist="38100" dir="2700000" algn="tl">
                    <a:srgbClr val="000000">
                      <a:alpha val="43137"/>
                    </a:srgbClr>
                  </a:outerShdw>
                </a:effectLst>
                <a:latin typeface="Georgia Pro Cond Black" panose="02040A06050405020203" pitchFamily="18" charset="0"/>
                <a:cs typeface="Arial" panose="020B0604020202020204" pitchFamily="34" charset="0"/>
              </a:rPr>
              <a:t>GEAR SERVICE s.r.o.</a:t>
            </a:r>
          </a:p>
        </p:txBody>
      </p:sp>
      <p:sp>
        <p:nvSpPr>
          <p:cNvPr id="24" name="Rectangle 1339">
            <a:extLst>
              <a:ext uri="{FF2B5EF4-FFF2-40B4-BE49-F238E27FC236}">
                <a16:creationId xmlns:a16="http://schemas.microsoft.com/office/drawing/2014/main" id="{5D39BA63-3B4B-458D-95AC-833DA6982560}"/>
              </a:ext>
            </a:extLst>
          </p:cNvPr>
          <p:cNvSpPr>
            <a:spLocks noChangeArrowheads="1"/>
          </p:cNvSpPr>
          <p:nvPr/>
        </p:nvSpPr>
        <p:spPr bwMode="auto">
          <a:xfrm>
            <a:off x="143992" y="523156"/>
            <a:ext cx="4619358" cy="1440160"/>
          </a:xfrm>
          <a:prstGeom prst="rect">
            <a:avLst/>
          </a:prstGeom>
          <a:solidFill>
            <a:schemeClr val="bg1">
              <a:lumMod val="85000"/>
            </a:schemeClr>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5" name="Picture 1341">
            <a:extLst>
              <a:ext uri="{FF2B5EF4-FFF2-40B4-BE49-F238E27FC236}">
                <a16:creationId xmlns:a16="http://schemas.microsoft.com/office/drawing/2014/main" id="{3C5D869B-A67D-456D-B030-71672C1BA641}"/>
              </a:ext>
            </a:extLst>
          </p:cNvPr>
          <p:cNvPicPr>
            <a:picLocks noChangeAspect="1" noChangeArrowheads="1"/>
          </p:cNvPicPr>
          <p:nvPr/>
        </p:nvPicPr>
        <p:blipFill>
          <a:blip r:embed="rId6" cstate="print"/>
          <a:srcRect/>
          <a:stretch>
            <a:fillRect/>
          </a:stretch>
        </p:blipFill>
        <p:spPr bwMode="auto">
          <a:xfrm>
            <a:off x="1656160" y="790233"/>
            <a:ext cx="1069432" cy="1080000"/>
          </a:xfrm>
          <a:prstGeom prst="rect">
            <a:avLst/>
          </a:prstGeom>
          <a:noFill/>
          <a:ln w="9525">
            <a:noFill/>
            <a:miter lim="800000"/>
            <a:headEnd/>
            <a:tailEnd/>
          </a:ln>
        </p:spPr>
      </p:pic>
      <p:pic>
        <p:nvPicPr>
          <p:cNvPr id="37" name="Obrázek 36" descr="Vector Logos, &lt;strong&gt;Logo&lt;/strong&gt; Templates Free Download | seeklogo">
            <a:extLst>
              <a:ext uri="{FF2B5EF4-FFF2-40B4-BE49-F238E27FC236}">
                <a16:creationId xmlns:a16="http://schemas.microsoft.com/office/drawing/2014/main" id="{25DEDE5E-030F-4325-814E-9157BDA824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696" y="4555604"/>
            <a:ext cx="720081" cy="648072"/>
          </a:xfrm>
          <a:prstGeom prst="rect">
            <a:avLst/>
          </a:prstGeom>
          <a:noFill/>
          <a:ln w="12700">
            <a:noFill/>
          </a:ln>
          <a:effectLst/>
        </p:spPr>
      </p:pic>
      <p:pic>
        <p:nvPicPr>
          <p:cNvPr id="38" name="Obrázek 37" descr="Obsah obrázku jídlo, podepsat, košile&#10;&#10;Popis byl vytvořen automaticky">
            <a:extLst>
              <a:ext uri="{FF2B5EF4-FFF2-40B4-BE49-F238E27FC236}">
                <a16:creationId xmlns:a16="http://schemas.microsoft.com/office/drawing/2014/main" id="{D0FE8F11-1EDE-4320-81FB-E44B9D2A455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352904" y="4483596"/>
            <a:ext cx="792088" cy="7920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9" name="TextovéPole 8"/>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31</a:t>
            </a:r>
          </a:p>
        </p:txBody>
      </p:sp>
      <p:sp>
        <p:nvSpPr>
          <p:cNvPr id="2" name="Obdélník 1"/>
          <p:cNvSpPr/>
          <p:nvPr/>
        </p:nvSpPr>
        <p:spPr>
          <a:xfrm>
            <a:off x="143992" y="1171228"/>
            <a:ext cx="4608512" cy="2595454"/>
          </a:xfrm>
          <a:prstGeom prst="rect">
            <a:avLst/>
          </a:prstGeom>
        </p:spPr>
        <p:txBody>
          <a:bodyPr wrap="square">
            <a:spAutoFit/>
          </a:bodyPr>
          <a:lstStyle/>
          <a:p>
            <a:pPr algn="just">
              <a:lnSpc>
                <a:spcPct val="107000"/>
              </a:lnSpc>
              <a:spcAft>
                <a:spcPts val="0"/>
              </a:spcAft>
            </a:pPr>
            <a:r>
              <a:rPr lang="cs-CZ" sz="2000" u="sng"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Milan Plíšek – sekretář SK Štětí </a:t>
            </a:r>
          </a:p>
          <a:p>
            <a:pPr algn="just">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Výhra 4:1 nás posunula na 6. místo a v tabulce už se můžeme klidně dívat více nahoru než dolu. Po minulých zápasech, kdy jsme kritizovali střeleckou efektivitu, jsme předvedli, že branky střílet umíme a dokonce se o to postaralo i více hráčů. Dnes tomu pomohla i chuť obou mužstev hrát především směrem dopředu než betonovat zadní řady. Pomohly nám i 2 branky v úvodu zápasu, které soupeře nutily k otevřenější hře. Ve 2. poločase jsme měli další velké šance, které mohly znamenat i vyšší vítězství. Nyní hrajeme opět doma v sobotu 30. dubna v 10:15, kdy přivítáme FC Chomutov, který je aktuálně na 12. místě a z posledních 2 utkání získal 4 body.</a:t>
            </a:r>
          </a:p>
        </p:txBody>
      </p:sp>
      <p:sp>
        <p:nvSpPr>
          <p:cNvPr id="3" name="TextovéPole 2"/>
          <p:cNvSpPr txBox="1"/>
          <p:nvPr/>
        </p:nvSpPr>
        <p:spPr>
          <a:xfrm>
            <a:off x="143992" y="91108"/>
            <a:ext cx="4536504" cy="1015663"/>
          </a:xfrm>
          <a:prstGeom prst="rect">
            <a:avLst/>
          </a:prstGeom>
          <a:pattFill prst="shingle">
            <a:fgClr>
              <a:srgbClr val="CCCCFF"/>
            </a:fgClr>
            <a:bgClr>
              <a:schemeClr val="bg1"/>
            </a:bgClr>
          </a:pattFill>
          <a:effectLst>
            <a:softEdge rad="0"/>
          </a:effectLst>
        </p:spPr>
        <p:txBody>
          <a:bodyPr wrap="square" rtlCol="0">
            <a:spAutoFit/>
          </a:bodyPr>
          <a:lstStyle/>
          <a:p>
            <a:pPr algn="ctr"/>
            <a:r>
              <a:rPr lang="cs-CZ" sz="2000" dirty="0">
                <a:solidFill>
                  <a:srgbClr val="FF3300"/>
                </a:solidFill>
                <a:latin typeface="Arial Black" panose="020B0A04020102020204" pitchFamily="34" charset="0"/>
              </a:rPr>
              <a:t>Co bylo slyšet po zápase </a:t>
            </a:r>
          </a:p>
          <a:p>
            <a:pPr algn="ctr"/>
            <a:r>
              <a:rPr lang="cs-CZ" sz="2000" dirty="0">
                <a:solidFill>
                  <a:srgbClr val="FF3300"/>
                </a:solidFill>
                <a:latin typeface="Arial Black" panose="020B0A04020102020204" pitchFamily="34" charset="0"/>
              </a:rPr>
              <a:t>SK Štětí – SK Slaný 4:1  23.4.2022</a:t>
            </a:r>
          </a:p>
        </p:txBody>
      </p:sp>
      <p:sp>
        <p:nvSpPr>
          <p:cNvPr id="4" name="TextovéPole 3">
            <a:extLst>
              <a:ext uri="{FF2B5EF4-FFF2-40B4-BE49-F238E27FC236}">
                <a16:creationId xmlns:a16="http://schemas.microsoft.com/office/drawing/2014/main" id="{699DFC32-8930-4A1D-8FCD-BD321B145676}"/>
              </a:ext>
            </a:extLst>
          </p:cNvPr>
          <p:cNvSpPr txBox="1"/>
          <p:nvPr/>
        </p:nvSpPr>
        <p:spPr>
          <a:xfrm>
            <a:off x="143992" y="5779740"/>
            <a:ext cx="4536504" cy="1200329"/>
          </a:xfrm>
          <a:prstGeom prst="rect">
            <a:avLst/>
          </a:prstGeom>
          <a:pattFill prst="dashVert">
            <a:fgClr>
              <a:srgbClr val="99FFCC"/>
            </a:fgClr>
            <a:bgClr>
              <a:schemeClr val="bg1"/>
            </a:bgClr>
          </a:pattFill>
          <a:effectLst>
            <a:glow rad="101600">
              <a:srgbClr val="FFFF66">
                <a:alpha val="40000"/>
              </a:srgbClr>
            </a:glow>
            <a:softEdge rad="241300"/>
          </a:effectLst>
        </p:spPr>
        <p:txBody>
          <a:bodyPr wrap="square" rtlCol="0">
            <a:spAutoFit/>
          </a:bodyPr>
          <a:lstStyle/>
          <a:p>
            <a:pPr algn="just"/>
            <a:r>
              <a:rPr lang="cs-CZ" dirty="0">
                <a:latin typeface="Arial" panose="020B0604020202020204" pitchFamily="34" charset="0"/>
                <a:cs typeface="Arial" panose="020B0604020202020204" pitchFamily="34" charset="0"/>
              </a:rPr>
              <a:t> Druhá prohra v řadě, opět s výsledkem 4:1. Osm branek za dva zápasy s průměrnými celky divize je moc. Uvidíme, k jakým změnám sáhne trenér Nový v dalším domácím střetnutí, kdy hostíme Březovou. Naše záchranářské práce v divizi pokračují," konstatoval suše vedoucí týmu Slaného Milan </a:t>
            </a:r>
            <a:r>
              <a:rPr lang="cs-CZ" dirty="0" err="1">
                <a:latin typeface="Arial" panose="020B0604020202020204" pitchFamily="34" charset="0"/>
                <a:cs typeface="Arial" panose="020B0604020202020204" pitchFamily="34" charset="0"/>
              </a:rPr>
              <a:t>Šúr</a:t>
            </a:r>
            <a:r>
              <a:rPr lang="cs-CZ" dirty="0">
                <a:latin typeface="Arial" panose="020B0604020202020204" pitchFamily="34" charset="0"/>
                <a:cs typeface="Arial" panose="020B0604020202020204" pitchFamily="34" charset="0"/>
              </a:rPr>
              <a:t>.</a:t>
            </a:r>
          </a:p>
        </p:txBody>
      </p:sp>
      <p:pic>
        <p:nvPicPr>
          <p:cNvPr id="6" name="Obrázek 5">
            <a:extLst>
              <a:ext uri="{FF2B5EF4-FFF2-40B4-BE49-F238E27FC236}">
                <a16:creationId xmlns:a16="http://schemas.microsoft.com/office/drawing/2014/main" id="{94CF3BEB-D49C-4BBF-A86D-AD1C45E3A855}"/>
              </a:ext>
            </a:extLst>
          </p:cNvPr>
          <p:cNvPicPr>
            <a:picLocks noChangeAspect="1"/>
          </p:cNvPicPr>
          <p:nvPr/>
        </p:nvPicPr>
        <p:blipFill>
          <a:blip r:embed="rId2"/>
          <a:stretch>
            <a:fillRect/>
          </a:stretch>
        </p:blipFill>
        <p:spPr>
          <a:xfrm>
            <a:off x="216000" y="4987652"/>
            <a:ext cx="4464496" cy="636913"/>
          </a:xfrm>
          <a:prstGeom prst="rect">
            <a:avLst/>
          </a:prstGeom>
        </p:spPr>
      </p:pic>
      <p:pic>
        <p:nvPicPr>
          <p:cNvPr id="10" name="Obrázek 9">
            <a:extLst>
              <a:ext uri="{FF2B5EF4-FFF2-40B4-BE49-F238E27FC236}">
                <a16:creationId xmlns:a16="http://schemas.microsoft.com/office/drawing/2014/main" id="{8CE777A7-ACFE-47E8-B176-37EDD139F26D}"/>
              </a:ext>
            </a:extLst>
          </p:cNvPr>
          <p:cNvPicPr>
            <a:picLocks noChangeAspect="1"/>
          </p:cNvPicPr>
          <p:nvPr/>
        </p:nvPicPr>
        <p:blipFill>
          <a:blip r:embed="rId3"/>
          <a:stretch>
            <a:fillRect/>
          </a:stretch>
        </p:blipFill>
        <p:spPr>
          <a:xfrm>
            <a:off x="432024" y="3907532"/>
            <a:ext cx="3816424" cy="771525"/>
          </a:xfrm>
          <a:prstGeom prst="rect">
            <a:avLst/>
          </a:prstGeom>
          <a:effectLst>
            <a:outerShdw blurRad="50800" dist="215900" dir="8100000" algn="tr" rotWithShape="0">
              <a:schemeClr val="accent1">
                <a:lumMod val="75000"/>
                <a:alpha val="40000"/>
              </a:schemeClr>
            </a:outerShdw>
          </a:effectLst>
        </p:spPr>
      </p:pic>
      <p:sp>
        <p:nvSpPr>
          <p:cNvPr id="11" name="TextovéPole 10">
            <a:extLst>
              <a:ext uri="{FF2B5EF4-FFF2-40B4-BE49-F238E27FC236}">
                <a16:creationId xmlns:a16="http://schemas.microsoft.com/office/drawing/2014/main" id="{BC6A78D7-1373-4721-8E0D-22B8E46FA890}"/>
              </a:ext>
            </a:extLst>
          </p:cNvPr>
          <p:cNvSpPr txBox="1"/>
          <p:nvPr/>
        </p:nvSpPr>
        <p:spPr>
          <a:xfrm>
            <a:off x="5616600" y="91108"/>
            <a:ext cx="4464496" cy="707886"/>
          </a:xfrm>
          <a:prstGeom prst="rect">
            <a:avLst/>
          </a:prstGeom>
          <a:solidFill>
            <a:schemeClr val="bg1"/>
          </a:solidFill>
          <a:ln w="19050">
            <a:solidFill>
              <a:schemeClr val="accent2">
                <a:lumMod val="75000"/>
              </a:schemeClr>
            </a:solidFill>
          </a:ln>
          <a:effectLst>
            <a:innerShdw blurRad="342900" dist="482600" dir="2220000">
              <a:srgbClr val="FFFF00"/>
            </a:innerShdw>
            <a:softEdge rad="0"/>
          </a:effectLst>
        </p:spPr>
        <p:txBody>
          <a:bodyPr wrap="square" rtlCol="0">
            <a:spAutoFit/>
          </a:bodyPr>
          <a:lstStyle/>
          <a:p>
            <a:pPr algn="ctr"/>
            <a:r>
              <a:rPr lang="cs-CZ" sz="2000" dirty="0">
                <a:latin typeface="Arial Black" panose="020B0A04020102020204" pitchFamily="34" charset="0"/>
              </a:rPr>
              <a:t>První výhra mladších žáků v okresním přeboru </a:t>
            </a:r>
          </a:p>
        </p:txBody>
      </p:sp>
      <p:sp>
        <p:nvSpPr>
          <p:cNvPr id="12" name="TextovéPole 11">
            <a:extLst>
              <a:ext uri="{FF2B5EF4-FFF2-40B4-BE49-F238E27FC236}">
                <a16:creationId xmlns:a16="http://schemas.microsoft.com/office/drawing/2014/main" id="{7111EFFA-74B7-4EBF-BD21-D3FFA43AB6F7}"/>
              </a:ext>
            </a:extLst>
          </p:cNvPr>
          <p:cNvSpPr txBox="1"/>
          <p:nvPr/>
        </p:nvSpPr>
        <p:spPr>
          <a:xfrm>
            <a:off x="5544592" y="955204"/>
            <a:ext cx="4608512" cy="3323987"/>
          </a:xfrm>
          <a:prstGeom prst="rect">
            <a:avLst/>
          </a:prstGeom>
          <a:noFill/>
          <a:effectLst>
            <a:glow rad="101600">
              <a:srgbClr val="FFFF66">
                <a:alpha val="40000"/>
              </a:srgbClr>
            </a:glow>
            <a:softEdge rad="0"/>
          </a:effectLst>
        </p:spPr>
        <p:txBody>
          <a:bodyPr wrap="square" rtlCol="0">
            <a:spAutoFit/>
          </a:bodyPr>
          <a:lstStyle/>
          <a:p>
            <a:pPr algn="ctr"/>
            <a:r>
              <a:rPr lang="cs-CZ" sz="2000" dirty="0">
                <a:highlight>
                  <a:srgbClr val="00FFFF"/>
                </a:highlight>
                <a:latin typeface="Arial Black" panose="020B0A04020102020204" pitchFamily="34" charset="0"/>
              </a:rPr>
              <a:t>SK Štětí –Slavoj Bohušovice </a:t>
            </a:r>
            <a:r>
              <a:rPr lang="cs-CZ" sz="2000" dirty="0" err="1">
                <a:highlight>
                  <a:srgbClr val="00FFFF"/>
                </a:highlight>
                <a:latin typeface="Arial Black" panose="020B0A04020102020204" pitchFamily="34" charset="0"/>
              </a:rPr>
              <a:t>n.O</a:t>
            </a:r>
            <a:r>
              <a:rPr lang="cs-CZ" sz="2000" dirty="0">
                <a:highlight>
                  <a:srgbClr val="00FFFF"/>
                </a:highlight>
                <a:latin typeface="Arial Black" panose="020B0A04020102020204" pitchFamily="34" charset="0"/>
              </a:rPr>
              <a:t>.</a:t>
            </a:r>
          </a:p>
          <a:p>
            <a:pPr algn="ctr"/>
            <a:r>
              <a:rPr lang="cs-CZ" sz="2000" dirty="0">
                <a:highlight>
                  <a:srgbClr val="00FFFF"/>
                </a:highlight>
                <a:latin typeface="Arial Black" panose="020B0A04020102020204" pitchFamily="34" charset="0"/>
              </a:rPr>
              <a:t>6:5 (2:3)  23.4.2022</a:t>
            </a:r>
          </a:p>
          <a:p>
            <a:pPr algn="just"/>
            <a:r>
              <a:rPr lang="cs-CZ" sz="1000" b="0" dirty="0">
                <a:latin typeface="Arial" panose="020B0604020202020204" pitchFamily="34" charset="0"/>
                <a:cs typeface="Arial" panose="020B0604020202020204" pitchFamily="34" charset="0"/>
              </a:rPr>
              <a:t>Mladší žáci se dočkali první výhry v ročníku. Vyšel jim úvod utkání, když už ve 2. minutě vedli 1:0. Hosté se ale rychle oklepali a za další minutu už bylo srovnáno na 1:1. Na poločas se pak šlo s jednobrankovým vedením hostů. Po změně stran jsme rychle vyrovnali  na 3:3, ale Bohušovice 2 kousky následně získalo 2 brankové vedení 5:3. Konec zápasu ale patřilo našemu mužstvu, které v rozmezí 5 minut vstřelilo 3 branky a mohlo slavit jak jsme se již zmiňovali první letošní výhru. Následoval vítězný pokřik, který jsme si ale nejprve museli nacvičit, protože od poslední výhry proteklo v Labi hodně vody a nějak jsme se nemohli upamatovat.</a:t>
            </a:r>
          </a:p>
          <a:p>
            <a:pPr algn="just"/>
            <a:r>
              <a:rPr lang="cs-CZ" sz="1000" b="0" u="sng" dirty="0">
                <a:highlight>
                  <a:srgbClr val="FFFF00"/>
                </a:highlight>
                <a:latin typeface="Arial" panose="020B0604020202020204" pitchFamily="34" charset="0"/>
                <a:cs typeface="Arial" panose="020B0604020202020204" pitchFamily="34" charset="0"/>
              </a:rPr>
              <a:t>Sestava: </a:t>
            </a:r>
            <a:r>
              <a:rPr lang="cs-CZ" sz="1000" b="0" dirty="0">
                <a:latin typeface="Arial" panose="020B0604020202020204" pitchFamily="34" charset="0"/>
                <a:cs typeface="Arial" panose="020B0604020202020204" pitchFamily="34" charset="0"/>
              </a:rPr>
              <a:t>Milan </a:t>
            </a:r>
            <a:r>
              <a:rPr lang="cs-CZ" sz="1000" b="0" dirty="0" err="1">
                <a:latin typeface="Arial" panose="020B0604020202020204" pitchFamily="34" charset="0"/>
                <a:cs typeface="Arial" panose="020B0604020202020204" pitchFamily="34" charset="0"/>
              </a:rPr>
              <a:t>Goldberg</a:t>
            </a:r>
            <a:r>
              <a:rPr lang="cs-CZ" sz="1000" b="0" dirty="0">
                <a:latin typeface="Arial" panose="020B0604020202020204" pitchFamily="34" charset="0"/>
                <a:cs typeface="Arial" panose="020B0604020202020204" pitchFamily="34" charset="0"/>
              </a:rPr>
              <a:t>-Marek </a:t>
            </a:r>
            <a:r>
              <a:rPr lang="cs-CZ" sz="1000" b="0" dirty="0" err="1">
                <a:latin typeface="Arial" panose="020B0604020202020204" pitchFamily="34" charset="0"/>
                <a:cs typeface="Arial" panose="020B0604020202020204" pitchFamily="34" charset="0"/>
              </a:rPr>
              <a:t>Rejzl</a:t>
            </a:r>
            <a:r>
              <a:rPr lang="cs-CZ" sz="1000" b="0" dirty="0">
                <a:latin typeface="Arial" panose="020B0604020202020204" pitchFamily="34" charset="0"/>
                <a:cs typeface="Arial" panose="020B0604020202020204" pitchFamily="34" charset="0"/>
              </a:rPr>
              <a:t>, Eliáš Petrželka, David </a:t>
            </a:r>
          </a:p>
          <a:p>
            <a:pPr algn="just"/>
            <a:r>
              <a:rPr lang="cs-CZ" sz="1000" b="0" dirty="0">
                <a:latin typeface="Arial" panose="020B0604020202020204" pitchFamily="34" charset="0"/>
                <a:cs typeface="Arial" panose="020B0604020202020204" pitchFamily="34" charset="0"/>
              </a:rPr>
              <a:t>                Novák, Jakub Beruška, Jakub </a:t>
            </a:r>
            <a:r>
              <a:rPr lang="cs-CZ" sz="1000" b="0" dirty="0" err="1">
                <a:latin typeface="Arial" panose="020B0604020202020204" pitchFamily="34" charset="0"/>
                <a:cs typeface="Arial" panose="020B0604020202020204" pitchFamily="34" charset="0"/>
              </a:rPr>
              <a:t>Woska</a:t>
            </a:r>
            <a:r>
              <a:rPr lang="cs-CZ" sz="1000" b="0" dirty="0">
                <a:latin typeface="Arial" panose="020B0604020202020204" pitchFamily="34" charset="0"/>
                <a:cs typeface="Arial" panose="020B0604020202020204" pitchFamily="34" charset="0"/>
              </a:rPr>
              <a:t>, Adam </a:t>
            </a:r>
            <a:r>
              <a:rPr lang="cs-CZ" sz="1000" b="0" dirty="0" err="1">
                <a:latin typeface="Arial" panose="020B0604020202020204" pitchFamily="34" charset="0"/>
                <a:cs typeface="Arial" panose="020B0604020202020204" pitchFamily="34" charset="0"/>
              </a:rPr>
              <a:t>Brychnáč</a:t>
            </a:r>
            <a:r>
              <a:rPr lang="cs-CZ" sz="1000" b="0" dirty="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Michael Botoš, Lukáš </a:t>
            </a:r>
            <a:r>
              <a:rPr lang="cs-CZ" sz="1000" b="0" dirty="0" err="1">
                <a:latin typeface="Arial" panose="020B0604020202020204" pitchFamily="34" charset="0"/>
                <a:cs typeface="Arial" panose="020B0604020202020204" pitchFamily="34" charset="0"/>
              </a:rPr>
              <a:t>Goldberg</a:t>
            </a:r>
            <a:r>
              <a:rPr lang="cs-CZ" sz="1000" b="0" dirty="0">
                <a:latin typeface="Arial" panose="020B0604020202020204" pitchFamily="34" charset="0"/>
                <a:cs typeface="Arial" panose="020B0604020202020204" pitchFamily="34" charset="0"/>
              </a:rPr>
              <a:t>, Matěj </a:t>
            </a:r>
            <a:r>
              <a:rPr lang="cs-CZ" sz="1000" b="0" dirty="0" err="1">
                <a:latin typeface="Arial" panose="020B0604020202020204" pitchFamily="34" charset="0"/>
                <a:cs typeface="Arial" panose="020B0604020202020204" pitchFamily="34" charset="0"/>
              </a:rPr>
              <a:t>Prosický</a:t>
            </a:r>
            <a:r>
              <a:rPr lang="cs-CZ" sz="1000" b="0" dirty="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Vojtěch </a:t>
            </a:r>
            <a:r>
              <a:rPr lang="cs-CZ" sz="1000" b="0" dirty="0" err="1">
                <a:latin typeface="Arial" panose="020B0604020202020204" pitchFamily="34" charset="0"/>
                <a:cs typeface="Arial" panose="020B0604020202020204" pitchFamily="34" charset="0"/>
              </a:rPr>
              <a:t>Melmuka</a:t>
            </a:r>
            <a:r>
              <a:rPr lang="cs-CZ" sz="1000" b="0" dirty="0">
                <a:latin typeface="Arial" panose="020B0604020202020204" pitchFamily="34" charset="0"/>
                <a:cs typeface="Arial" panose="020B0604020202020204" pitchFamily="34" charset="0"/>
              </a:rPr>
              <a:t>    </a:t>
            </a:r>
          </a:p>
          <a:p>
            <a:pPr algn="just"/>
            <a:r>
              <a:rPr lang="cs-CZ" sz="1000" b="0" u="sng" dirty="0">
                <a:highlight>
                  <a:srgbClr val="FFFF00"/>
                </a:highlight>
                <a:latin typeface="Arial" panose="020B0604020202020204" pitchFamily="34" charset="0"/>
                <a:cs typeface="Arial" panose="020B0604020202020204" pitchFamily="34" charset="0"/>
              </a:rPr>
              <a:t>Trenér:  </a:t>
            </a:r>
            <a:r>
              <a:rPr lang="cs-CZ" sz="1000" b="0" dirty="0">
                <a:latin typeface="Arial" panose="020B0604020202020204" pitchFamily="34" charset="0"/>
                <a:cs typeface="Arial" panose="020B0604020202020204" pitchFamily="34" charset="0"/>
              </a:rPr>
              <a:t>Pavel Čermák</a:t>
            </a:r>
          </a:p>
          <a:p>
            <a:pPr algn="just"/>
            <a:r>
              <a:rPr lang="cs-CZ" sz="1000" b="0" u="sng" dirty="0">
                <a:highlight>
                  <a:srgbClr val="FFFF00"/>
                </a:highlight>
                <a:latin typeface="Arial" panose="020B0604020202020204" pitchFamily="34" charset="0"/>
                <a:cs typeface="Arial" panose="020B0604020202020204" pitchFamily="34" charset="0"/>
              </a:rPr>
              <a:t>Rozhodčí: </a:t>
            </a:r>
            <a:r>
              <a:rPr lang="cs-CZ" sz="1000" b="0" dirty="0">
                <a:latin typeface="Arial" panose="020B0604020202020204" pitchFamily="34" charset="0"/>
                <a:cs typeface="Arial" panose="020B0604020202020204" pitchFamily="34" charset="0"/>
              </a:rPr>
              <a:t>Tomáš </a:t>
            </a:r>
            <a:r>
              <a:rPr lang="cs-CZ" sz="1000" b="0" dirty="0" err="1">
                <a:latin typeface="Arial" panose="020B0604020202020204" pitchFamily="34" charset="0"/>
                <a:cs typeface="Arial" panose="020B0604020202020204" pitchFamily="34" charset="0"/>
              </a:rPr>
              <a:t>Huja</a:t>
            </a:r>
            <a:endParaRPr lang="cs-CZ" sz="1000" b="0" dirty="0">
              <a:latin typeface="Arial" panose="020B0604020202020204" pitchFamily="34" charset="0"/>
              <a:cs typeface="Arial" panose="020B0604020202020204" pitchFamily="34" charset="0"/>
            </a:endParaRPr>
          </a:p>
        </p:txBody>
      </p:sp>
      <p:graphicFrame>
        <p:nvGraphicFramePr>
          <p:cNvPr id="13" name="Tabulka 12">
            <a:extLst>
              <a:ext uri="{FF2B5EF4-FFF2-40B4-BE49-F238E27FC236}">
                <a16:creationId xmlns:a16="http://schemas.microsoft.com/office/drawing/2014/main" id="{291EC90A-0552-4345-BFBC-5F8CBA6006AC}"/>
              </a:ext>
            </a:extLst>
          </p:cNvPr>
          <p:cNvGraphicFramePr>
            <a:graphicFrameLocks noGrp="1"/>
          </p:cNvGraphicFramePr>
          <p:nvPr>
            <p:extLst>
              <p:ext uri="{D42A27DB-BD31-4B8C-83A1-F6EECF244321}">
                <p14:modId xmlns:p14="http://schemas.microsoft.com/office/powerpoint/2010/main" val="3101653902"/>
              </p:ext>
            </p:extLst>
          </p:nvPr>
        </p:nvGraphicFramePr>
        <p:xfrm>
          <a:off x="5547048" y="4339580"/>
          <a:ext cx="4648200" cy="2562984"/>
        </p:xfrm>
        <a:graphic>
          <a:graphicData uri="http://schemas.openxmlformats.org/drawingml/2006/table">
            <a:tbl>
              <a:tblPr/>
              <a:tblGrid>
                <a:gridCol w="215900">
                  <a:extLst>
                    <a:ext uri="{9D8B030D-6E8A-4147-A177-3AD203B41FA5}">
                      <a16:colId xmlns:a16="http://schemas.microsoft.com/office/drawing/2014/main" val="1976699094"/>
                    </a:ext>
                  </a:extLst>
                </a:gridCol>
                <a:gridCol w="254000">
                  <a:extLst>
                    <a:ext uri="{9D8B030D-6E8A-4147-A177-3AD203B41FA5}">
                      <a16:colId xmlns:a16="http://schemas.microsoft.com/office/drawing/2014/main" val="473842935"/>
                    </a:ext>
                  </a:extLst>
                </a:gridCol>
                <a:gridCol w="1752600">
                  <a:extLst>
                    <a:ext uri="{9D8B030D-6E8A-4147-A177-3AD203B41FA5}">
                      <a16:colId xmlns:a16="http://schemas.microsoft.com/office/drawing/2014/main" val="60894993"/>
                    </a:ext>
                  </a:extLst>
                </a:gridCol>
                <a:gridCol w="342900">
                  <a:extLst>
                    <a:ext uri="{9D8B030D-6E8A-4147-A177-3AD203B41FA5}">
                      <a16:colId xmlns:a16="http://schemas.microsoft.com/office/drawing/2014/main" val="3437149551"/>
                    </a:ext>
                  </a:extLst>
                </a:gridCol>
                <a:gridCol w="241300">
                  <a:extLst>
                    <a:ext uri="{9D8B030D-6E8A-4147-A177-3AD203B41FA5}">
                      <a16:colId xmlns:a16="http://schemas.microsoft.com/office/drawing/2014/main" val="2253367814"/>
                    </a:ext>
                  </a:extLst>
                </a:gridCol>
                <a:gridCol w="177800">
                  <a:extLst>
                    <a:ext uri="{9D8B030D-6E8A-4147-A177-3AD203B41FA5}">
                      <a16:colId xmlns:a16="http://schemas.microsoft.com/office/drawing/2014/main" val="2188634897"/>
                    </a:ext>
                  </a:extLst>
                </a:gridCol>
                <a:gridCol w="177800">
                  <a:extLst>
                    <a:ext uri="{9D8B030D-6E8A-4147-A177-3AD203B41FA5}">
                      <a16:colId xmlns:a16="http://schemas.microsoft.com/office/drawing/2014/main" val="2803721928"/>
                    </a:ext>
                  </a:extLst>
                </a:gridCol>
                <a:gridCol w="200660">
                  <a:extLst>
                    <a:ext uri="{9D8B030D-6E8A-4147-A177-3AD203B41FA5}">
                      <a16:colId xmlns:a16="http://schemas.microsoft.com/office/drawing/2014/main" val="249432830"/>
                    </a:ext>
                  </a:extLst>
                </a:gridCol>
                <a:gridCol w="40640">
                  <a:extLst>
                    <a:ext uri="{9D8B030D-6E8A-4147-A177-3AD203B41FA5}">
                      <a16:colId xmlns:a16="http://schemas.microsoft.com/office/drawing/2014/main" val="3425930124"/>
                    </a:ext>
                  </a:extLst>
                </a:gridCol>
                <a:gridCol w="660400">
                  <a:extLst>
                    <a:ext uri="{9D8B030D-6E8A-4147-A177-3AD203B41FA5}">
                      <a16:colId xmlns:a16="http://schemas.microsoft.com/office/drawing/2014/main" val="3659592067"/>
                    </a:ext>
                  </a:extLst>
                </a:gridCol>
                <a:gridCol w="304800">
                  <a:extLst>
                    <a:ext uri="{9D8B030D-6E8A-4147-A177-3AD203B41FA5}">
                      <a16:colId xmlns:a16="http://schemas.microsoft.com/office/drawing/2014/main" val="285451686"/>
                    </a:ext>
                  </a:extLst>
                </a:gridCol>
                <a:gridCol w="279400">
                  <a:extLst>
                    <a:ext uri="{9D8B030D-6E8A-4147-A177-3AD203B41FA5}">
                      <a16:colId xmlns:a16="http://schemas.microsoft.com/office/drawing/2014/main" val="3563760832"/>
                    </a:ext>
                  </a:extLst>
                </a:gridCol>
              </a:tblGrid>
              <a:tr h="15810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hMerge="1">
                  <a:txBody>
                    <a:bodyPr/>
                    <a:lstStyle/>
                    <a:p>
                      <a:pPr algn="l" fontAlgn="b"/>
                      <a:endParaRPr lang="cs-CZ" sz="9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343207152"/>
                  </a:ext>
                </a:extLst>
              </a:tr>
              <a:tr h="191392">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10">
                  <a:txBody>
                    <a:bodyPr/>
                    <a:lstStyle/>
                    <a:p>
                      <a:pPr algn="ctr" fontAlgn="ctr"/>
                      <a:r>
                        <a:rPr lang="cs-CZ" sz="1100" b="1" i="0" u="none" strike="noStrike">
                          <a:solidFill>
                            <a:srgbClr val="0000CC"/>
                          </a:solidFill>
                          <a:effectLst/>
                          <a:latin typeface="Calibri" panose="020F0502020204030204" pitchFamily="34" charset="0"/>
                        </a:rPr>
                        <a:t>Okresní soutěž mladších žáků 2021/2022 po 8. kolech</a:t>
                      </a:r>
                    </a:p>
                  </a:txBody>
                  <a:tcPr marL="7620" marR="7620" marT="7620"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549220055"/>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FK BECHLÍN z.s.</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hMerge="1">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95:27</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30</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924878294"/>
                  </a:ext>
                </a:extLst>
              </a:tr>
              <a:tr h="34117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Pokratice - Litoměřice,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hMerge="1">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79:32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28</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77125391"/>
                  </a:ext>
                </a:extLst>
              </a:tr>
              <a:tr h="15810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99"/>
                    </a:solidFill>
                  </a:tcPr>
                </a:tc>
                <a:tc>
                  <a:txBody>
                    <a:bodyPr/>
                    <a:lstStyle/>
                    <a:p>
                      <a:pPr algn="l" fontAlgn="ctr"/>
                      <a:r>
                        <a:rPr lang="cs-CZ" sz="900" b="1" i="0" u="none" strike="noStrike">
                          <a:solidFill>
                            <a:srgbClr val="000000"/>
                          </a:solidFill>
                          <a:effectLst/>
                          <a:latin typeface="Arial" panose="020B0604020202020204" pitchFamily="34" charset="0"/>
                        </a:rPr>
                        <a:t>FK Litoměřicko, z.s. B</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99"/>
                    </a:solidFill>
                  </a:tcPr>
                </a:tc>
                <a:tc hMerge="1">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88:30</a:t>
                      </a:r>
                    </a:p>
                  </a:txBody>
                  <a:tcPr marL="7620" marR="7620" marT="7620"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26</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54840534"/>
                  </a:ext>
                </a:extLst>
              </a:tr>
              <a:tr h="15810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FK Slavoj Třebenice</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gridSpan="2">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hMerge="1">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59:45</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21</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463205558"/>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FK Viktorie Čížkovice</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hMerge="1">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60:47</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700035276"/>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SAHARA Vědomice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hMerge="1">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47:41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259479135"/>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Slavoj Bohušovice n.O.</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hMerge="1">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49:54</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70390435"/>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Hoštka,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hMerge="1">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33:71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124389356"/>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Fotbalový klub Peruc</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hMerge="1">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9:2</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80763156"/>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effectLst/>
                          <a:latin typeface="Arial" panose="020B0604020202020204" pitchFamily="34" charset="0"/>
                        </a:rPr>
                        <a:t>10.</a:t>
                      </a:r>
                    </a:p>
                  </a:txBody>
                  <a:tcPr marL="7620" marR="7620" marT="7620" marB="0" anchor="ctr">
                    <a:lnL>
                      <a:noFill/>
                    </a:lnL>
                    <a:lnR>
                      <a:noFill/>
                    </a:lnR>
                    <a:lnT>
                      <a:noFill/>
                    </a:lnT>
                    <a:lnB>
                      <a:noFill/>
                    </a:lnB>
                    <a:solidFill>
                      <a:srgbClr val="CCFF99"/>
                    </a:solidFill>
                  </a:tcPr>
                </a:tc>
                <a:tc>
                  <a:txBody>
                    <a:bodyPr/>
                    <a:lstStyle/>
                    <a:p>
                      <a:pPr algn="l" fontAlgn="ctr"/>
                      <a:r>
                        <a:rPr lang="cs-CZ" sz="1000" b="1" i="0" u="none" strike="noStrike">
                          <a:solidFill>
                            <a:srgbClr val="FF0000"/>
                          </a:solidFill>
                          <a:effectLst/>
                          <a:latin typeface="Arial" panose="020B0604020202020204" pitchFamily="34" charset="0"/>
                        </a:rPr>
                        <a:t>SK Štětí, z.s.</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9</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gridSpan="2">
                  <a:txBody>
                    <a:bodyPr/>
                    <a:lstStyle/>
                    <a:p>
                      <a:pPr algn="ctr" fontAlgn="ctr"/>
                      <a:r>
                        <a:rPr lang="cs-CZ" sz="1000" b="1" i="0" u="none" strike="noStrike">
                          <a:solidFill>
                            <a:srgbClr val="FF0000"/>
                          </a:solidFill>
                          <a:effectLst/>
                          <a:latin typeface="Arial" panose="020B0604020202020204" pitchFamily="34" charset="0"/>
                        </a:rPr>
                        <a:t>0</a:t>
                      </a:r>
                    </a:p>
                  </a:txBody>
                  <a:tcPr marL="7620" marR="7620" marT="7620" marB="0" anchor="ctr">
                    <a:lnL>
                      <a:noFill/>
                    </a:lnL>
                    <a:lnR>
                      <a:noFill/>
                    </a:lnR>
                    <a:lnT>
                      <a:noFill/>
                    </a:lnT>
                    <a:lnB>
                      <a:noFill/>
                    </a:lnB>
                    <a:solidFill>
                      <a:srgbClr val="CCFF99"/>
                    </a:solidFill>
                  </a:tcPr>
                </a:tc>
                <a:tc hMerge="1">
                  <a:txBody>
                    <a:bodyPr/>
                    <a:lstStyle/>
                    <a:p>
                      <a:pPr algn="ctr" fontAlgn="ctr"/>
                      <a:r>
                        <a:rPr lang="cs-CZ" sz="1000" b="1" i="0" u="none" strike="noStrike">
                          <a:solidFill>
                            <a:srgbClr val="FF0000"/>
                          </a:solidFill>
                          <a:effectLst/>
                          <a:latin typeface="Arial" panose="020B0604020202020204" pitchFamily="34" charset="0"/>
                        </a:rPr>
                        <a:t>8</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8</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21:68</a:t>
                      </a:r>
                    </a:p>
                  </a:txBody>
                  <a:tcPr marL="7620" marR="7620" marT="7620" marB="0" anchor="ctr">
                    <a:lnL>
                      <a:noFill/>
                    </a:lnL>
                    <a:lnR>
                      <a:noFill/>
                    </a:lnR>
                    <a:lnT>
                      <a:noFill/>
                    </a:lnT>
                    <a:lnB>
                      <a:noFill/>
                    </a:lnB>
                    <a:solidFill>
                      <a:srgbClr val="CCFF99"/>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7620" marR="7620" marT="7620" marB="0" anchor="ctr">
                    <a:lnL>
                      <a:noFill/>
                    </a:lnL>
                    <a:lnR>
                      <a:noFill/>
                    </a:lnR>
                    <a:lnT>
                      <a:noFill/>
                    </a:lnT>
                    <a:lnB>
                      <a:noFill/>
                    </a:lnB>
                    <a:solidFill>
                      <a:srgbClr val="CC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648792978"/>
                  </a:ext>
                </a:extLst>
              </a:tr>
              <a:tr h="17474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Libochovice,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hMerge="1">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11:134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885693609"/>
                  </a:ext>
                </a:extLst>
              </a:tr>
              <a:tr h="15810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hMerge="1">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04744887"/>
                  </a:ext>
                </a:extLst>
              </a:tr>
            </a:tbl>
          </a:graphicData>
        </a:graphic>
      </p:graphicFrame>
    </p:spTree>
    <p:extLst>
      <p:ext uri="{BB962C8B-B14F-4D97-AF65-F5344CB8AC3E}">
        <p14:creationId xmlns:p14="http://schemas.microsoft.com/office/powerpoint/2010/main" val="290661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30</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2" name="TextovéPole 1"/>
          <p:cNvSpPr txBox="1"/>
          <p:nvPr/>
        </p:nvSpPr>
        <p:spPr>
          <a:xfrm>
            <a:off x="5500658" y="91108"/>
            <a:ext cx="4713489" cy="1138773"/>
          </a:xfrm>
          <a:prstGeom prst="rect">
            <a:avLst/>
          </a:prstGeom>
          <a:pattFill prst="pct10">
            <a:fgClr>
              <a:srgbClr val="99FFCC"/>
            </a:fgClr>
            <a:bgClr>
              <a:schemeClr val="bg1"/>
            </a:bgClr>
          </a:pattFill>
          <a:effectLst>
            <a:glow rad="101600">
              <a:srgbClr val="FFFF66">
                <a:alpha val="40000"/>
              </a:srgbClr>
            </a:glow>
            <a:softEdge rad="241300"/>
          </a:effectLst>
        </p:spPr>
        <p:txBody>
          <a:bodyPr wrap="square" rtlCol="0">
            <a:spAutoFit/>
          </a:bodyPr>
          <a:lstStyle/>
          <a:p>
            <a:pPr algn="ctr"/>
            <a:r>
              <a:rPr lang="cs-CZ" sz="2800" dirty="0">
                <a:solidFill>
                  <a:srgbClr val="0000FF"/>
                </a:solidFill>
                <a:latin typeface="Arial Black" panose="020B0A04020102020204" pitchFamily="34" charset="0"/>
              </a:rPr>
              <a:t>Josef Jarolím </a:t>
            </a:r>
            <a:r>
              <a:rPr lang="cs-CZ" sz="2000" dirty="0">
                <a:latin typeface="Arial Black" panose="020B0A04020102020204" pitchFamily="34" charset="0"/>
              </a:rPr>
              <a:t>trenér Štětí po výhře nad Slaným 4:1 23.4.2022</a:t>
            </a:r>
          </a:p>
        </p:txBody>
      </p:sp>
      <p:sp>
        <p:nvSpPr>
          <p:cNvPr id="3" name="TextovéPole 2"/>
          <p:cNvSpPr txBox="1"/>
          <p:nvPr/>
        </p:nvSpPr>
        <p:spPr>
          <a:xfrm>
            <a:off x="5500658" y="1373894"/>
            <a:ext cx="4612687" cy="2677656"/>
          </a:xfrm>
          <a:prstGeom prst="rect">
            <a:avLst/>
          </a:prstGeom>
          <a:blipFill>
            <a:blip r:embed="rId2"/>
            <a:stretch>
              <a:fillRect/>
            </a:stretch>
          </a:blipFill>
          <a:effectLst>
            <a:softEdge rad="0"/>
          </a:effectLst>
        </p:spPr>
        <p:txBody>
          <a:bodyPr wrap="square" rtlCol="0">
            <a:spAutoFit/>
          </a:bodyPr>
          <a:lstStyle/>
          <a:p>
            <a:pPr algn="just"/>
            <a:r>
              <a:rPr lang="cs-CZ" sz="1400" dirty="0">
                <a:solidFill>
                  <a:schemeClr val="bg1"/>
                </a:solidFill>
                <a:latin typeface="Arial Black" panose="020B0A04020102020204" pitchFamily="34" charset="0"/>
                <a:cs typeface="Arial" panose="020B0604020202020204" pitchFamily="34" charset="0"/>
              </a:rPr>
              <a:t>Fotbal měl dobrou úroveň Měli jsme vyhrát víc, protože některé situace řešili špatně nebo chyběla finální přihrávka a právě z tohoto pohledu si myslím, že ten výsledek měl být vyšší. Povedl se nám začátek, </a:t>
            </a:r>
            <a:r>
              <a:rPr lang="cs-CZ" sz="1400" dirty="0" err="1">
                <a:solidFill>
                  <a:schemeClr val="bg1"/>
                </a:solidFill>
                <a:latin typeface="Arial Black" panose="020B0A04020102020204" pitchFamily="34" charset="0"/>
                <a:cs typeface="Arial" panose="020B0604020202020204" pitchFamily="34" charset="0"/>
              </a:rPr>
              <a:t>spupeř</a:t>
            </a:r>
            <a:r>
              <a:rPr lang="cs-CZ" sz="1400" dirty="0">
                <a:solidFill>
                  <a:schemeClr val="bg1"/>
                </a:solidFill>
                <a:latin typeface="Arial Black" panose="020B0A04020102020204" pitchFamily="34" charset="0"/>
                <a:cs typeface="Arial" panose="020B0604020202020204" pitchFamily="34" charset="0"/>
              </a:rPr>
              <a:t> přijel hrát </a:t>
            </a:r>
            <a:r>
              <a:rPr lang="cs-CZ" sz="1400" dirty="0" err="1">
                <a:solidFill>
                  <a:schemeClr val="bg1"/>
                </a:solidFill>
                <a:latin typeface="Arial Black" panose="020B0A04020102020204" pitchFamily="34" charset="0"/>
                <a:cs typeface="Arial" panose="020B0604020202020204" pitchFamily="34" charset="0"/>
              </a:rPr>
              <a:t>fotval</a:t>
            </a:r>
            <a:r>
              <a:rPr lang="cs-CZ" sz="1400" dirty="0">
                <a:solidFill>
                  <a:schemeClr val="bg1"/>
                </a:solidFill>
                <a:latin typeface="Arial Black" panose="020B0A04020102020204" pitchFamily="34" charset="0"/>
                <a:cs typeface="Arial" panose="020B0604020202020204" pitchFamily="34" charset="0"/>
              </a:rPr>
              <a:t>, </a:t>
            </a:r>
            <a:r>
              <a:rPr lang="cs-CZ" sz="1400" dirty="0" err="1">
                <a:solidFill>
                  <a:schemeClr val="bg1"/>
                </a:solidFill>
                <a:latin typeface="Arial Black" panose="020B0A04020102020204" pitchFamily="34" charset="0"/>
                <a:cs typeface="Arial" panose="020B0604020202020204" pitchFamily="34" charset="0"/>
              </a:rPr>
              <a:t>nerál</a:t>
            </a:r>
            <a:r>
              <a:rPr lang="cs-CZ" sz="1400" dirty="0">
                <a:solidFill>
                  <a:schemeClr val="bg1"/>
                </a:solidFill>
                <a:latin typeface="Arial Black" panose="020B0A04020102020204" pitchFamily="34" charset="0"/>
                <a:cs typeface="Arial" panose="020B0604020202020204" pitchFamily="34" charset="0"/>
              </a:rPr>
              <a:t> ze </a:t>
            </a:r>
            <a:r>
              <a:rPr lang="cs-CZ" sz="1400" dirty="0" err="1">
                <a:solidFill>
                  <a:schemeClr val="bg1"/>
                </a:solidFill>
                <a:latin typeface="Arial Black" panose="020B0A04020102020204" pitchFamily="34" charset="0"/>
                <a:cs typeface="Arial" panose="020B0604020202020204" pitchFamily="34" charset="0"/>
              </a:rPr>
              <a:t>zadu</a:t>
            </a:r>
            <a:r>
              <a:rPr lang="cs-CZ" sz="1400" dirty="0">
                <a:solidFill>
                  <a:schemeClr val="bg1"/>
                </a:solidFill>
                <a:latin typeface="Arial Black" panose="020B0A04020102020204" pitchFamily="34" charset="0"/>
                <a:cs typeface="Arial" panose="020B0604020202020204" pitchFamily="34" charset="0"/>
              </a:rPr>
              <a:t>, chtěl bodovat. Fotbal se hrál nahoru dolu a my jsme ty šance v prvních 20 minutách proměnili. Za týden nás čeká FC Chomutov v posledních zápasech se mu daří a myslím že to bude jiné utkání a že soupeř bude hrát více zezadu. Bude to těžší utkání. Uvidíme.  </a:t>
            </a:r>
          </a:p>
        </p:txBody>
      </p:sp>
      <p:pic>
        <p:nvPicPr>
          <p:cNvPr id="4" name="Obrázek 3"/>
          <p:cNvPicPr>
            <a:picLocks noChangeAspect="1"/>
          </p:cNvPicPr>
          <p:nvPr/>
        </p:nvPicPr>
        <p:blipFill>
          <a:blip r:embed="rId3"/>
          <a:stretch>
            <a:fillRect/>
          </a:stretch>
        </p:blipFill>
        <p:spPr>
          <a:xfrm>
            <a:off x="5771987" y="4195564"/>
            <a:ext cx="3975306" cy="2745948"/>
          </a:xfrm>
          <a:prstGeom prst="rect">
            <a:avLst/>
          </a:prstGeom>
          <a:ln w="28575">
            <a:solidFill>
              <a:srgbClr val="006600"/>
            </a:solidFill>
          </a:ln>
        </p:spPr>
      </p:pic>
      <p:sp>
        <p:nvSpPr>
          <p:cNvPr id="5" name="TextovéPole 4"/>
          <p:cNvSpPr txBox="1"/>
          <p:nvPr/>
        </p:nvSpPr>
        <p:spPr>
          <a:xfrm>
            <a:off x="143992" y="91108"/>
            <a:ext cx="4680520" cy="1446550"/>
          </a:xfrm>
          <a:prstGeom prst="rect">
            <a:avLst/>
          </a:prstGeom>
          <a:blipFill>
            <a:blip r:embed="rId4"/>
            <a:tile tx="0" ty="0" sx="100000" sy="100000" flip="none" algn="tl"/>
          </a:blipFill>
          <a:effectLst>
            <a:glow rad="101600">
              <a:srgbClr val="FFFF66">
                <a:alpha val="40000"/>
              </a:srgbClr>
            </a:glow>
            <a:softEdge rad="0"/>
          </a:effectLst>
        </p:spPr>
        <p:txBody>
          <a:bodyPr wrap="square" rtlCol="0">
            <a:prstTxWarp prst="textCanUp">
              <a:avLst/>
            </a:prstTxWarp>
            <a:spAutoFit/>
          </a:bodyPr>
          <a:lstStyle/>
          <a:p>
            <a:pPr algn="ctr"/>
            <a:r>
              <a:rPr lang="cs-CZ" sz="4400" dirty="0">
                <a:latin typeface="Poplar Std" panose="04020903030B02020202" pitchFamily="82" charset="0"/>
              </a:rPr>
              <a:t>Pozvánka na zítřejší utkání  mladšího dorostu</a:t>
            </a:r>
          </a:p>
        </p:txBody>
      </p:sp>
      <p:sp>
        <p:nvSpPr>
          <p:cNvPr id="6" name="TextovéPole 5"/>
          <p:cNvSpPr txBox="1"/>
          <p:nvPr/>
        </p:nvSpPr>
        <p:spPr>
          <a:xfrm>
            <a:off x="216000" y="1791957"/>
            <a:ext cx="4608512" cy="4801314"/>
          </a:xfrm>
          <a:prstGeom prst="rect">
            <a:avLst/>
          </a:prstGeom>
          <a:solidFill>
            <a:schemeClr val="bg1"/>
          </a:solidFill>
          <a:ln w="73025">
            <a:solidFill>
              <a:schemeClr val="accent1"/>
            </a:solidFill>
            <a:prstDash val="lgDashDot"/>
          </a:ln>
          <a:effectLst>
            <a:innerShdw blurRad="1092200" dist="1549400" dir="13260000">
              <a:srgbClr val="CF23F1">
                <a:alpha val="49804"/>
              </a:srgbClr>
            </a:innerShdw>
            <a:softEdge rad="0"/>
          </a:effectLst>
        </p:spPr>
        <p:txBody>
          <a:bodyPr wrap="square" rtlCol="0">
            <a:spAutoFit/>
          </a:bodyPr>
          <a:lstStyle/>
          <a:p>
            <a:pPr algn="ctr"/>
            <a:r>
              <a:rPr lang="cs-CZ" sz="4400" dirty="0">
                <a:solidFill>
                  <a:srgbClr val="000099"/>
                </a:solidFill>
                <a:latin typeface="Snap ITC" panose="04040A07060A02020202" pitchFamily="82" charset="0"/>
              </a:rPr>
              <a:t>SK Štětí </a:t>
            </a:r>
          </a:p>
          <a:p>
            <a:pPr algn="ctr"/>
            <a:r>
              <a:rPr lang="cs-CZ" sz="200" dirty="0">
                <a:solidFill>
                  <a:srgbClr val="000099"/>
                </a:solidFill>
                <a:latin typeface="Snap ITC" panose="04040A07060A02020202" pitchFamily="82" charset="0"/>
              </a:rPr>
              <a:t>-</a:t>
            </a:r>
          </a:p>
          <a:p>
            <a:pPr algn="ctr"/>
            <a:r>
              <a:rPr lang="cs-CZ" sz="4400" dirty="0">
                <a:solidFill>
                  <a:srgbClr val="000099"/>
                </a:solidFill>
                <a:latin typeface="Snap ITC" panose="04040A07060A02020202" pitchFamily="82" charset="0"/>
              </a:rPr>
              <a:t>TJ Hvězda Trnovany</a:t>
            </a:r>
          </a:p>
          <a:p>
            <a:pPr algn="ctr"/>
            <a:endParaRPr lang="cs-CZ" sz="4400" dirty="0">
              <a:solidFill>
                <a:srgbClr val="000099"/>
              </a:solidFill>
              <a:latin typeface="Snap ITC" panose="04040A07060A02020202" pitchFamily="82" charset="0"/>
            </a:endParaRPr>
          </a:p>
          <a:p>
            <a:pPr algn="ctr"/>
            <a:r>
              <a:rPr lang="cs-CZ" sz="3200" dirty="0">
                <a:solidFill>
                  <a:srgbClr val="000099"/>
                </a:solidFill>
                <a:latin typeface="Snap ITC" panose="04040A07060A02020202" pitchFamily="82" charset="0"/>
              </a:rPr>
              <a:t>Neděle 1.5.2022</a:t>
            </a:r>
          </a:p>
          <a:p>
            <a:pPr algn="ctr"/>
            <a:r>
              <a:rPr lang="cs-CZ" sz="3200" dirty="0">
                <a:solidFill>
                  <a:srgbClr val="000099"/>
                </a:solidFill>
                <a:latin typeface="Snap ITC" panose="04040A07060A02020202" pitchFamily="82" charset="0"/>
              </a:rPr>
              <a:t>11:00 hod</a:t>
            </a:r>
          </a:p>
          <a:p>
            <a:pPr algn="ctr"/>
            <a:r>
              <a:rPr lang="cs-CZ" sz="3200" dirty="0">
                <a:solidFill>
                  <a:srgbClr val="000099"/>
                </a:solidFill>
                <a:latin typeface="Snap ITC" panose="04040A07060A02020202" pitchFamily="82" charset="0"/>
              </a:rPr>
              <a:t>19. Kolo </a:t>
            </a:r>
          </a:p>
          <a:p>
            <a:pPr algn="ctr"/>
            <a:r>
              <a:rPr lang="cs-CZ" sz="3200" dirty="0">
                <a:solidFill>
                  <a:srgbClr val="000099"/>
                </a:solidFill>
                <a:latin typeface="Snap ITC" panose="04040A07060A02020202" pitchFamily="82" charset="0"/>
              </a:rPr>
              <a:t>Ústecký přebor</a:t>
            </a:r>
          </a:p>
        </p:txBody>
      </p:sp>
      <p:pic>
        <p:nvPicPr>
          <p:cNvPr id="7" name="Obrázek 6"/>
          <p:cNvPicPr>
            <a:picLocks noChangeAspect="1"/>
          </p:cNvPicPr>
          <p:nvPr/>
        </p:nvPicPr>
        <p:blipFill>
          <a:blip r:embed="rId5"/>
          <a:stretch>
            <a:fillRect/>
          </a:stretch>
        </p:blipFill>
        <p:spPr>
          <a:xfrm>
            <a:off x="2160216" y="3837103"/>
            <a:ext cx="720080" cy="716922"/>
          </a:xfrm>
          <a:prstGeom prst="rect">
            <a:avLst/>
          </a:prstGeom>
        </p:spPr>
      </p:pic>
    </p:spTree>
    <p:extLst>
      <p:ext uri="{BB962C8B-B14F-4D97-AF65-F5344CB8AC3E}">
        <p14:creationId xmlns:p14="http://schemas.microsoft.com/office/powerpoint/2010/main" val="31244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12</a:t>
            </a:r>
          </a:p>
        </p:txBody>
      </p:sp>
      <p:sp>
        <p:nvSpPr>
          <p:cNvPr id="7" name="TextovéPole 6"/>
          <p:cNvSpPr txBox="1"/>
          <p:nvPr/>
        </p:nvSpPr>
        <p:spPr>
          <a:xfrm>
            <a:off x="7200776"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29</a:t>
            </a:r>
          </a:p>
        </p:txBody>
      </p:sp>
      <p:sp>
        <p:nvSpPr>
          <p:cNvPr id="2" name="TextovéPole 1"/>
          <p:cNvSpPr txBox="1"/>
          <p:nvPr/>
        </p:nvSpPr>
        <p:spPr>
          <a:xfrm>
            <a:off x="148059" y="127771"/>
            <a:ext cx="4608512" cy="1585049"/>
          </a:xfrm>
          <a:prstGeom prst="rect">
            <a:avLst/>
          </a:prstGeom>
          <a:blipFill>
            <a:blip r:embed="rId2">
              <a:extLst>
                <a:ext uri="{BEBA8EAE-BF5A-486C-A8C5-ECC9F3942E4B}">
                  <a14:imgProps xmlns:a14="http://schemas.microsoft.com/office/drawing/2010/main">
                    <a14:imgLayer r:embed="rId3">
                      <a14:imgEffect>
                        <a14:artisticPhotocopy/>
                      </a14:imgEffect>
                    </a14:imgLayer>
                  </a14:imgProps>
                </a:ext>
              </a:extLst>
            </a:blip>
            <a:tile tx="0" ty="0" sx="100000" sy="100000" flip="none" algn="tl"/>
          </a:blipFill>
          <a:effectLst>
            <a:softEdge rad="0"/>
          </a:effectLst>
        </p:spPr>
        <p:txBody>
          <a:bodyPr wrap="square" rtlCol="0">
            <a:spAutoFit/>
          </a:bodyPr>
          <a:lstStyle/>
          <a:p>
            <a:pPr algn="ctr"/>
            <a:r>
              <a:rPr lang="cs-CZ" sz="2800" dirty="0">
                <a:solidFill>
                  <a:srgbClr val="CC0000"/>
                </a:solidFill>
                <a:latin typeface="Arial Black" panose="020B0A04020102020204" pitchFamily="34" charset="0"/>
              </a:rPr>
              <a:t>Martin Nový </a:t>
            </a:r>
            <a:r>
              <a:rPr lang="cs-CZ" sz="2300" dirty="0">
                <a:solidFill>
                  <a:srgbClr val="CC0000"/>
                </a:solidFill>
                <a:latin typeface="Arial Black" panose="020B0A04020102020204" pitchFamily="34" charset="0"/>
              </a:rPr>
              <a:t>– trenér SK Slaný nebyl po zápase se Štětím spokojen s obrannou činností </a:t>
            </a:r>
          </a:p>
        </p:txBody>
      </p:sp>
      <p:sp>
        <p:nvSpPr>
          <p:cNvPr id="3" name="TextovéPole 2"/>
          <p:cNvSpPr txBox="1"/>
          <p:nvPr/>
        </p:nvSpPr>
        <p:spPr>
          <a:xfrm>
            <a:off x="107988" y="1862171"/>
            <a:ext cx="4752528" cy="2031325"/>
          </a:xfrm>
          <a:prstGeom prst="rect">
            <a:avLst/>
          </a:prstGeom>
          <a:solidFill>
            <a:srgbClr val="FAFC9C"/>
          </a:solidFill>
          <a:effectLst>
            <a:softEdge rad="0"/>
          </a:effectLst>
        </p:spPr>
        <p:txBody>
          <a:bodyPr wrap="square" rtlCol="0">
            <a:spAutoFit/>
          </a:bodyPr>
          <a:lstStyle/>
          <a:p>
            <a:pPr algn="just"/>
            <a:r>
              <a:rPr lang="cs-CZ" sz="1400" dirty="0">
                <a:latin typeface="Arial" panose="020B0604020202020204" pitchFamily="34" charset="0"/>
                <a:cs typeface="Arial" panose="020B0604020202020204" pitchFamily="34" charset="0"/>
              </a:rPr>
              <a:t>Nezachytili jsme vstup do utkání. Domácí nás efektivitou předčili. Postupem času se hra vyrovnala, ale domácí vyhráli zcela zaslouženě. To, že jsme inkasovali jen 4 branky, protože dozadu jsme nehráli vůbec dobře, je jen slabá náplast. Mohli jsme inkasovat mnohem víc. Měli jsme také šance, ale ty jsme neproměnili. Domácí vedli a měli psychickou výhodu. Postupně jsme to dozadu otvírali stále více a zaplať pánbůh, že jsme jich nedostali více.</a:t>
            </a:r>
          </a:p>
        </p:txBody>
      </p:sp>
      <p:pic>
        <p:nvPicPr>
          <p:cNvPr id="4" name="Obrázek 3"/>
          <p:cNvPicPr>
            <a:picLocks noChangeAspect="1"/>
          </p:cNvPicPr>
          <p:nvPr/>
        </p:nvPicPr>
        <p:blipFill>
          <a:blip r:embed="rId4"/>
          <a:stretch>
            <a:fillRect/>
          </a:stretch>
        </p:blipFill>
        <p:spPr>
          <a:xfrm>
            <a:off x="288008" y="4038092"/>
            <a:ext cx="4392488" cy="2821768"/>
          </a:xfrm>
          <a:prstGeom prst="rect">
            <a:avLst/>
          </a:prstGeom>
          <a:ln w="44450">
            <a:solidFill>
              <a:srgbClr val="0000CC"/>
            </a:solidFill>
          </a:ln>
        </p:spPr>
      </p:pic>
      <p:graphicFrame>
        <p:nvGraphicFramePr>
          <p:cNvPr id="8" name="Tabulka 7">
            <a:extLst>
              <a:ext uri="{FF2B5EF4-FFF2-40B4-BE49-F238E27FC236}">
                <a16:creationId xmlns:a16="http://schemas.microsoft.com/office/drawing/2014/main" id="{F989586E-240A-44E8-A883-0CEA8AC73050}"/>
              </a:ext>
            </a:extLst>
          </p:cNvPr>
          <p:cNvGraphicFramePr>
            <a:graphicFrameLocks noGrp="1"/>
          </p:cNvGraphicFramePr>
          <p:nvPr>
            <p:extLst>
              <p:ext uri="{D42A27DB-BD31-4B8C-83A1-F6EECF244321}">
                <p14:modId xmlns:p14="http://schemas.microsoft.com/office/powerpoint/2010/main" val="4203072937"/>
              </p:ext>
            </p:extLst>
          </p:nvPr>
        </p:nvGraphicFramePr>
        <p:xfrm>
          <a:off x="5508354" y="3547491"/>
          <a:ext cx="4500734" cy="3177397"/>
        </p:xfrm>
        <a:graphic>
          <a:graphicData uri="http://schemas.openxmlformats.org/drawingml/2006/table">
            <a:tbl>
              <a:tblPr/>
              <a:tblGrid>
                <a:gridCol w="139558">
                  <a:extLst>
                    <a:ext uri="{9D8B030D-6E8A-4147-A177-3AD203B41FA5}">
                      <a16:colId xmlns:a16="http://schemas.microsoft.com/office/drawing/2014/main" val="1166926346"/>
                    </a:ext>
                  </a:extLst>
                </a:gridCol>
                <a:gridCol w="427395">
                  <a:extLst>
                    <a:ext uri="{9D8B030D-6E8A-4147-A177-3AD203B41FA5}">
                      <a16:colId xmlns:a16="http://schemas.microsoft.com/office/drawing/2014/main" val="3751244337"/>
                    </a:ext>
                  </a:extLst>
                </a:gridCol>
                <a:gridCol w="2049754">
                  <a:extLst>
                    <a:ext uri="{9D8B030D-6E8A-4147-A177-3AD203B41FA5}">
                      <a16:colId xmlns:a16="http://schemas.microsoft.com/office/drawing/2014/main" val="1991060610"/>
                    </a:ext>
                  </a:extLst>
                </a:gridCol>
                <a:gridCol w="226781">
                  <a:extLst>
                    <a:ext uri="{9D8B030D-6E8A-4147-A177-3AD203B41FA5}">
                      <a16:colId xmlns:a16="http://schemas.microsoft.com/office/drawing/2014/main" val="3395774050"/>
                    </a:ext>
                  </a:extLst>
                </a:gridCol>
                <a:gridCol w="226781">
                  <a:extLst>
                    <a:ext uri="{9D8B030D-6E8A-4147-A177-3AD203B41FA5}">
                      <a16:colId xmlns:a16="http://schemas.microsoft.com/office/drawing/2014/main" val="2584812205"/>
                    </a:ext>
                  </a:extLst>
                </a:gridCol>
                <a:gridCol w="226781">
                  <a:extLst>
                    <a:ext uri="{9D8B030D-6E8A-4147-A177-3AD203B41FA5}">
                      <a16:colId xmlns:a16="http://schemas.microsoft.com/office/drawing/2014/main" val="2079526761"/>
                    </a:ext>
                  </a:extLst>
                </a:gridCol>
                <a:gridCol w="226781">
                  <a:extLst>
                    <a:ext uri="{9D8B030D-6E8A-4147-A177-3AD203B41FA5}">
                      <a16:colId xmlns:a16="http://schemas.microsoft.com/office/drawing/2014/main" val="13725131"/>
                    </a:ext>
                  </a:extLst>
                </a:gridCol>
                <a:gridCol w="226781">
                  <a:extLst>
                    <a:ext uri="{9D8B030D-6E8A-4147-A177-3AD203B41FA5}">
                      <a16:colId xmlns:a16="http://schemas.microsoft.com/office/drawing/2014/main" val="2932446054"/>
                    </a:ext>
                  </a:extLst>
                </a:gridCol>
                <a:gridCol w="427395">
                  <a:extLst>
                    <a:ext uri="{9D8B030D-6E8A-4147-A177-3AD203B41FA5}">
                      <a16:colId xmlns:a16="http://schemas.microsoft.com/office/drawing/2014/main" val="1445165767"/>
                    </a:ext>
                  </a:extLst>
                </a:gridCol>
                <a:gridCol w="209336">
                  <a:extLst>
                    <a:ext uri="{9D8B030D-6E8A-4147-A177-3AD203B41FA5}">
                      <a16:colId xmlns:a16="http://schemas.microsoft.com/office/drawing/2014/main" val="355913020"/>
                    </a:ext>
                  </a:extLst>
                </a:gridCol>
                <a:gridCol w="113391">
                  <a:extLst>
                    <a:ext uri="{9D8B030D-6E8A-4147-A177-3AD203B41FA5}">
                      <a16:colId xmlns:a16="http://schemas.microsoft.com/office/drawing/2014/main" val="1044953413"/>
                    </a:ext>
                  </a:extLst>
                </a:gridCol>
              </a:tblGrid>
              <a:tr h="171024">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215191839"/>
                  </a:ext>
                </a:extLst>
              </a:tr>
              <a:tr h="222331">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9">
                  <a:txBody>
                    <a:bodyPr/>
                    <a:lstStyle/>
                    <a:p>
                      <a:pPr algn="ctr" fontAlgn="ctr"/>
                      <a:r>
                        <a:rPr lang="cs-CZ" sz="1200" b="1" i="0" u="none" strike="noStrike">
                          <a:solidFill>
                            <a:srgbClr val="0000CC"/>
                          </a:solidFill>
                          <a:effectLst/>
                          <a:latin typeface="Calibri" panose="020F0502020204030204" pitchFamily="34" charset="0"/>
                        </a:rPr>
                        <a:t>Krajský přebor  mladšího dorostu po 16. odehraných kolech</a:t>
                      </a:r>
                    </a:p>
                  </a:txBody>
                  <a:tcPr marL="7620" marR="7620" marT="7620"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998065407"/>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Junior Teplice</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85:27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35</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5135505"/>
                  </a:ext>
                </a:extLst>
              </a:tr>
              <a:tr h="21868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FK Dobroměřice z.s. / SK Černčice</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67:23</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33</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14298840"/>
                  </a:ext>
                </a:extLst>
              </a:tr>
              <a:tr h="171024">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Košťany</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67:31</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32</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71899153"/>
                  </a:ext>
                </a:extLst>
              </a:tr>
              <a:tr h="171024">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FK Bílina</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75:40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32</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534043165"/>
                  </a:ext>
                </a:extLst>
              </a:tr>
              <a:tr h="196677">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C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C00000"/>
                          </a:solidFill>
                          <a:effectLst/>
                          <a:latin typeface="Arial" panose="020B0604020202020204" pitchFamily="34" charset="0"/>
                        </a:rPr>
                        <a:t>SK Štětí, z.s.</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98:46</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29</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449014739"/>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SK Černovice z.s.</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58:44</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26</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82425572"/>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Neštěmice, z.s.</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56:43</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24</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726028937"/>
                  </a:ext>
                </a:extLst>
              </a:tr>
              <a:tr h="350599">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Baník Modlany z.s. / TJ Sokol Srbice</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34:51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21</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440115780"/>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Hvězda Trnovany, z.s.</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42:93</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25657988"/>
                  </a:ext>
                </a:extLst>
              </a:tr>
              <a:tr h="376252">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Vaňov, z.s. / Fotbalový klub Český Lev Neštěmice</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26:71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973285212"/>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99FF66"/>
                    </a:solidFill>
                  </a:tcPr>
                </a:tc>
                <a:tc>
                  <a:txBody>
                    <a:bodyPr/>
                    <a:lstStyle/>
                    <a:p>
                      <a:pPr algn="l" fontAlgn="ctr"/>
                      <a:r>
                        <a:rPr lang="cs-CZ" sz="1000" b="1" i="0" u="none" strike="noStrike">
                          <a:solidFill>
                            <a:srgbClr val="000000"/>
                          </a:solidFill>
                          <a:effectLst/>
                          <a:latin typeface="Arial" panose="020B0604020202020204" pitchFamily="34" charset="0"/>
                        </a:rPr>
                        <a:t>ASK Lovosice</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39:93</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7715635"/>
                  </a:ext>
                </a:extLst>
              </a:tr>
              <a:tr h="188126">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1.FC Dubí</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13:108</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145868609"/>
                  </a:ext>
                </a:extLst>
              </a:tr>
              <a:tr h="171024">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078301163"/>
                  </a:ext>
                </a:extLst>
              </a:tr>
            </a:tbl>
          </a:graphicData>
        </a:graphic>
      </p:graphicFrame>
      <p:sp>
        <p:nvSpPr>
          <p:cNvPr id="5" name="TextovéPole 4"/>
          <p:cNvSpPr txBox="1"/>
          <p:nvPr/>
        </p:nvSpPr>
        <p:spPr>
          <a:xfrm>
            <a:off x="5472584" y="159380"/>
            <a:ext cx="4536504" cy="3108543"/>
          </a:xfrm>
          <a:prstGeom prst="rect">
            <a:avLst/>
          </a:prstGeom>
          <a:pattFill prst="pct20">
            <a:fgClr>
              <a:srgbClr val="FFCC66"/>
            </a:fgClr>
            <a:bgClr>
              <a:schemeClr val="bg1"/>
            </a:bgClr>
          </a:pattFill>
          <a:ln w="85725">
            <a:gradFill>
              <a:gsLst>
                <a:gs pos="30000">
                  <a:schemeClr val="accent1">
                    <a:lumMod val="45000"/>
                    <a:lumOff val="55000"/>
                  </a:schemeClr>
                </a:gs>
                <a:gs pos="69000">
                  <a:srgbClr val="FF00FF"/>
                </a:gs>
              </a:gsLst>
              <a:lin ang="5400000" scaled="1"/>
            </a:gradFill>
          </a:ln>
          <a:effectLst>
            <a:softEdge rad="0"/>
          </a:effectLst>
        </p:spPr>
        <p:txBody>
          <a:bodyPr wrap="square" rtlCol="0">
            <a:spAutoFit/>
          </a:bodyPr>
          <a:lstStyle/>
          <a:p>
            <a:pPr algn="ctr"/>
            <a:r>
              <a:rPr lang="cs-CZ" sz="2800" dirty="0">
                <a:latin typeface="Poor Richard" panose="02080502050505020702" pitchFamily="18" charset="0"/>
              </a:rPr>
              <a:t>Mladší dorost měl minulý víkend v Ústeckém přeboru volný los. Pohled na tabulku slibuje        dramatický konec  jarní části na čele tabulky, do kterého může promluvit i naše mužstvo, které je na 5. místě </a:t>
            </a:r>
          </a:p>
        </p:txBody>
      </p:sp>
    </p:spTree>
    <p:extLst>
      <p:ext uri="{BB962C8B-B14F-4D97-AF65-F5344CB8AC3E}">
        <p14:creationId xmlns:p14="http://schemas.microsoft.com/office/powerpoint/2010/main" val="36919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756139" y="6975702"/>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2" name="TextovéPole 1">
            <a:extLst>
              <a:ext uri="{FF2B5EF4-FFF2-40B4-BE49-F238E27FC236}">
                <a16:creationId xmlns:a16="http://schemas.microsoft.com/office/drawing/2014/main" id="{DFCBFADF-94F0-4BF3-A09E-54D3CF5C8809}"/>
              </a:ext>
            </a:extLst>
          </p:cNvPr>
          <p:cNvSpPr txBox="1"/>
          <p:nvPr/>
        </p:nvSpPr>
        <p:spPr>
          <a:xfrm>
            <a:off x="5471989" y="91108"/>
            <a:ext cx="4537099" cy="707886"/>
          </a:xfrm>
          <a:prstGeom prst="rect">
            <a:avLst/>
          </a:prstGeom>
          <a:solidFill>
            <a:schemeClr val="accent3">
              <a:lumMod val="85000"/>
            </a:schemeClr>
          </a:solidFill>
          <a:effectLst>
            <a:softEdge rad="0"/>
          </a:effectLst>
        </p:spPr>
        <p:txBody>
          <a:bodyPr wrap="square" rtlCol="0">
            <a:spAutoFit/>
          </a:bodyPr>
          <a:lstStyle/>
          <a:p>
            <a:pPr algn="ctr"/>
            <a:r>
              <a:rPr lang="cs-CZ" sz="2000" dirty="0">
                <a:solidFill>
                  <a:srgbClr val="336600"/>
                </a:solidFill>
                <a:latin typeface="Arial Black" panose="020B0A04020102020204" pitchFamily="34" charset="0"/>
              </a:rPr>
              <a:t>SK Štětí – SK Slaný 4:1 23.4.2022</a:t>
            </a:r>
          </a:p>
        </p:txBody>
      </p:sp>
      <p:sp>
        <p:nvSpPr>
          <p:cNvPr id="9" name="TextovéPole 8"/>
          <p:cNvSpPr txBox="1"/>
          <p:nvPr/>
        </p:nvSpPr>
        <p:spPr>
          <a:xfrm>
            <a:off x="3024312" y="699358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28</a:t>
            </a:r>
          </a:p>
        </p:txBody>
      </p:sp>
      <p:pic>
        <p:nvPicPr>
          <p:cNvPr id="3" name="Obrázek 2"/>
          <p:cNvPicPr>
            <a:picLocks noChangeAspect="1"/>
          </p:cNvPicPr>
          <p:nvPr/>
        </p:nvPicPr>
        <p:blipFill>
          <a:blip r:embed="rId2"/>
          <a:stretch>
            <a:fillRect/>
          </a:stretch>
        </p:blipFill>
        <p:spPr>
          <a:xfrm>
            <a:off x="5574602" y="1011979"/>
            <a:ext cx="4363073" cy="2662824"/>
          </a:xfrm>
          <a:prstGeom prst="rect">
            <a:avLst/>
          </a:prstGeom>
          <a:ln w="25400">
            <a:solidFill>
              <a:srgbClr val="0000CC"/>
            </a:solidFill>
          </a:ln>
        </p:spPr>
      </p:pic>
      <p:pic>
        <p:nvPicPr>
          <p:cNvPr id="4" name="Obrázek 3"/>
          <p:cNvPicPr>
            <a:picLocks noChangeAspect="1"/>
          </p:cNvPicPr>
          <p:nvPr/>
        </p:nvPicPr>
        <p:blipFill>
          <a:blip r:embed="rId3"/>
          <a:stretch>
            <a:fillRect/>
          </a:stretch>
        </p:blipFill>
        <p:spPr>
          <a:xfrm>
            <a:off x="5625581" y="4123556"/>
            <a:ext cx="4261114" cy="2632824"/>
          </a:xfrm>
          <a:prstGeom prst="rect">
            <a:avLst/>
          </a:prstGeom>
          <a:ln w="25400">
            <a:solidFill>
              <a:srgbClr val="0000CC"/>
            </a:solidFill>
          </a:ln>
        </p:spPr>
      </p:pic>
      <p:graphicFrame>
        <p:nvGraphicFramePr>
          <p:cNvPr id="7" name="Tabulka 6">
            <a:extLst>
              <a:ext uri="{FF2B5EF4-FFF2-40B4-BE49-F238E27FC236}">
                <a16:creationId xmlns:a16="http://schemas.microsoft.com/office/drawing/2014/main" id="{ED8BAB23-1081-4EC2-B0A3-C2B1CF350F05}"/>
              </a:ext>
            </a:extLst>
          </p:cNvPr>
          <p:cNvGraphicFramePr>
            <a:graphicFrameLocks noGrp="1"/>
          </p:cNvGraphicFramePr>
          <p:nvPr>
            <p:extLst>
              <p:ext uri="{D42A27DB-BD31-4B8C-83A1-F6EECF244321}">
                <p14:modId xmlns:p14="http://schemas.microsoft.com/office/powerpoint/2010/main" val="437228855"/>
              </p:ext>
            </p:extLst>
          </p:nvPr>
        </p:nvGraphicFramePr>
        <p:xfrm>
          <a:off x="288008" y="413794"/>
          <a:ext cx="4608512" cy="6368415"/>
        </p:xfrm>
        <a:graphic>
          <a:graphicData uri="http://schemas.openxmlformats.org/drawingml/2006/table">
            <a:tbl>
              <a:tblPr/>
              <a:tblGrid>
                <a:gridCol w="931976">
                  <a:extLst>
                    <a:ext uri="{9D8B030D-6E8A-4147-A177-3AD203B41FA5}">
                      <a16:colId xmlns:a16="http://schemas.microsoft.com/office/drawing/2014/main" val="3097918979"/>
                    </a:ext>
                  </a:extLst>
                </a:gridCol>
                <a:gridCol w="1183406">
                  <a:extLst>
                    <a:ext uri="{9D8B030D-6E8A-4147-A177-3AD203B41FA5}">
                      <a16:colId xmlns:a16="http://schemas.microsoft.com/office/drawing/2014/main" val="2722486539"/>
                    </a:ext>
                  </a:extLst>
                </a:gridCol>
                <a:gridCol w="377747">
                  <a:extLst>
                    <a:ext uri="{9D8B030D-6E8A-4147-A177-3AD203B41FA5}">
                      <a16:colId xmlns:a16="http://schemas.microsoft.com/office/drawing/2014/main" val="2739761111"/>
                    </a:ext>
                  </a:extLst>
                </a:gridCol>
                <a:gridCol w="243175">
                  <a:extLst>
                    <a:ext uri="{9D8B030D-6E8A-4147-A177-3AD203B41FA5}">
                      <a16:colId xmlns:a16="http://schemas.microsoft.com/office/drawing/2014/main" val="1699674075"/>
                    </a:ext>
                  </a:extLst>
                </a:gridCol>
                <a:gridCol w="1872208">
                  <a:extLst>
                    <a:ext uri="{9D8B030D-6E8A-4147-A177-3AD203B41FA5}">
                      <a16:colId xmlns:a16="http://schemas.microsoft.com/office/drawing/2014/main" val="2896158532"/>
                    </a:ext>
                  </a:extLst>
                </a:gridCol>
              </a:tblGrid>
              <a:tr h="263242">
                <a:tc gridSpan="5">
                  <a:txBody>
                    <a:bodyPr/>
                    <a:lstStyle/>
                    <a:p>
                      <a:pPr algn="ctr" fontAlgn="ctr"/>
                      <a:r>
                        <a:rPr lang="cs-CZ" sz="1800" b="1" i="0" u="none" strike="noStrike">
                          <a:solidFill>
                            <a:srgbClr val="000000"/>
                          </a:solidFill>
                          <a:effectLst/>
                          <a:latin typeface="Arial Black" panose="020B0A04020102020204" pitchFamily="34" charset="0"/>
                        </a:rPr>
                        <a:t>Ústecký přebor staršího dorostu</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lnL w="19050" cap="flat" cmpd="sng" algn="ctr">
                      <a:solidFill>
                        <a:srgbClr val="000000"/>
                      </a:solidFill>
                      <a:prstDash val="solid"/>
                      <a:round/>
                      <a:headEnd type="none" w="med" len="med"/>
                      <a:tailEnd type="none" w="med" len="med"/>
                    </a:lnL>
                  </a:tcPr>
                </a:tc>
                <a:tc hMerge="1">
                  <a:txBody>
                    <a:bodyPr/>
                    <a:lstStyle/>
                    <a:p>
                      <a:endParaRPr lang="cs-CZ"/>
                    </a:p>
                  </a:txBody>
                  <a:tcPr>
                    <a:lnL w="19050" cap="flat" cmpd="sng" algn="ctr">
                      <a:solidFill>
                        <a:srgbClr val="000000"/>
                      </a:solidFill>
                      <a:prstDash val="solid"/>
                      <a:round/>
                      <a:headEnd type="none" w="med" len="med"/>
                      <a:tailEnd type="none" w="med" len="med"/>
                    </a:lnL>
                  </a:tcPr>
                </a:tc>
                <a:tc hMerge="1">
                  <a:txBody>
                    <a:bodyPr/>
                    <a:lstStyle/>
                    <a:p>
                      <a:endParaRPr lang="cs-CZ"/>
                    </a:p>
                  </a:txBody>
                  <a:tcPr/>
                </a:tc>
                <a:extLst>
                  <a:ext uri="{0D108BD9-81ED-4DB2-BD59-A6C34878D82A}">
                    <a16:rowId xmlns:a16="http://schemas.microsoft.com/office/drawing/2014/main" val="3754928137"/>
                  </a:ext>
                </a:extLst>
              </a:tr>
              <a:tr h="263242">
                <a:tc gridSpan="5">
                  <a:txBody>
                    <a:bodyPr/>
                    <a:lstStyle/>
                    <a:p>
                      <a:pPr algn="ctr" fontAlgn="ctr"/>
                      <a:r>
                        <a:rPr lang="cs-CZ" sz="1800" b="1" i="0" u="none" strike="noStrike">
                          <a:solidFill>
                            <a:srgbClr val="000000"/>
                          </a:solidFill>
                          <a:effectLst/>
                          <a:latin typeface="Arial" panose="020B0604020202020204" pitchFamily="34" charset="0"/>
                        </a:rPr>
                        <a:t>Výsledky 13.kola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hMerge="1">
                  <a:txBody>
                    <a:bodyPr/>
                    <a:lstStyle/>
                    <a:p>
                      <a:endParaRPr lang="cs-CZ"/>
                    </a:p>
                  </a:txBody>
                  <a:tcPr/>
                </a:tc>
                <a:tc hMerge="1">
                  <a:txBody>
                    <a:bodyPr/>
                    <a:lstStyle/>
                    <a:p>
                      <a:endParaRPr lang="cs-CZ"/>
                    </a:p>
                  </a:txBody>
                  <a:tcPr>
                    <a:lnL w="19050" cap="flat" cmpd="sng" algn="ctr">
                      <a:solidFill>
                        <a:srgbClr val="000000"/>
                      </a:solidFill>
                      <a:prstDash val="solid"/>
                      <a:round/>
                      <a:headEnd type="none" w="med" len="med"/>
                      <a:tailEnd type="none" w="med" len="med"/>
                    </a:lnL>
                  </a:tcPr>
                </a:tc>
                <a:tc hMerge="1">
                  <a:txBody>
                    <a:bodyPr/>
                    <a:lstStyle/>
                    <a:p>
                      <a:endParaRPr lang="cs-CZ"/>
                    </a:p>
                  </a:txBody>
                  <a:tcPr>
                    <a:lnL w="19050" cap="flat" cmpd="sng" algn="ctr">
                      <a:solidFill>
                        <a:srgbClr val="000000"/>
                      </a:solidFill>
                      <a:prstDash val="solid"/>
                      <a:round/>
                      <a:headEnd type="none" w="med" len="med"/>
                      <a:tailEnd type="none" w="med" len="med"/>
                    </a:lnL>
                  </a:tcPr>
                </a:tc>
                <a:tc hMerge="1">
                  <a:txBody>
                    <a:bodyPr/>
                    <a:lstStyle/>
                    <a:p>
                      <a:endParaRPr lang="cs-CZ"/>
                    </a:p>
                  </a:txBody>
                  <a:tcPr/>
                </a:tc>
                <a:extLst>
                  <a:ext uri="{0D108BD9-81ED-4DB2-BD59-A6C34878D82A}">
                    <a16:rowId xmlns:a16="http://schemas.microsoft.com/office/drawing/2014/main" val="967933208"/>
                  </a:ext>
                </a:extLst>
              </a:tr>
              <a:tr h="348045">
                <a:tc>
                  <a:txBody>
                    <a:bodyPr/>
                    <a:lstStyle/>
                    <a:p>
                      <a:pPr algn="ctr" fontAlgn="ctr"/>
                      <a:r>
                        <a:rPr lang="cs-CZ" sz="1200" b="1" i="0" u="none" strike="noStrike">
                          <a:solidFill>
                            <a:srgbClr val="FF0000"/>
                          </a:solidFill>
                          <a:effectLst/>
                          <a:latin typeface="Arial" panose="020B0604020202020204" pitchFamily="34" charset="0"/>
                        </a:rPr>
                        <a:t>So 16.04.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200" b="1" i="0" u="none" strike="noStrike">
                          <a:solidFill>
                            <a:srgbClr val="FF0000"/>
                          </a:solidFill>
                          <a:effectLst/>
                          <a:latin typeface="Arial" panose="020B0604020202020204" pitchFamily="34" charset="0"/>
                        </a:rPr>
                        <a:t>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800" b="1" i="0" u="none" strike="noStrike" dirty="0">
                          <a:solidFill>
                            <a:srgbClr val="FF0000"/>
                          </a:solidFill>
                          <a:effectLst/>
                          <a:latin typeface="Arial Black" panose="020B0A040201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ctr" fontAlgn="ctr"/>
                      <a:endParaRPr lang="cs-CZ" sz="1200" b="1" i="0" u="none" strike="noStrike" dirty="0">
                        <a:solidFill>
                          <a:srgbClr val="FF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cs-CZ" sz="1200" b="1" i="0" u="none" strike="noStrike" dirty="0">
                          <a:solidFill>
                            <a:srgbClr val="FF0000"/>
                          </a:solidFill>
                          <a:effectLst/>
                          <a:latin typeface="Arial" panose="020B0604020202020204" pitchFamily="34" charset="0"/>
                        </a:rPr>
                        <a:t>Štětí</a:t>
                      </a:r>
                      <a:endParaRPr lang="cs-CZ" sz="1200" b="1" i="0" u="none" strike="noStrike" dirty="0">
                        <a:solidFill>
                          <a:srgbClr val="FF0000"/>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5099739"/>
                  </a:ext>
                </a:extLst>
              </a:tr>
              <a:tr h="319777">
                <a:tc>
                  <a:txBody>
                    <a:bodyPr/>
                    <a:lstStyle/>
                    <a:p>
                      <a:pPr algn="ctr" fontAlgn="ctr"/>
                      <a:r>
                        <a:rPr lang="cs-CZ" sz="1100" b="1" i="0" u="none" strike="noStrike" dirty="0">
                          <a:solidFill>
                            <a:srgbClr val="000000"/>
                          </a:solidFill>
                          <a:effectLst/>
                          <a:latin typeface="Arial" panose="020B0604020202020204" pitchFamily="34" charset="0"/>
                        </a:rPr>
                        <a:t>Ne 17.04.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Proboštov</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259679"/>
                  </a:ext>
                </a:extLst>
              </a:tr>
              <a:tr h="319777">
                <a:tc>
                  <a:txBody>
                    <a:bodyPr/>
                    <a:lstStyle/>
                    <a:p>
                      <a:pPr algn="ctr" fontAlgn="ctr"/>
                      <a:r>
                        <a:rPr lang="cs-CZ" sz="1100" b="1" i="0" u="none" strike="noStrike">
                          <a:solidFill>
                            <a:srgbClr val="000000"/>
                          </a:solidFill>
                          <a:effectLst/>
                          <a:latin typeface="Arial" panose="020B0604020202020204" pitchFamily="34" charset="0"/>
                        </a:rPr>
                        <a:t>Ne 17.04.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Strupčice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363230"/>
                  </a:ext>
                </a:extLst>
              </a:tr>
              <a:tr h="319777">
                <a:tc>
                  <a:txBody>
                    <a:bodyPr/>
                    <a:lstStyle/>
                    <a:p>
                      <a:pPr algn="ctr" fontAlgn="ctr"/>
                      <a:r>
                        <a:rPr lang="cs-CZ" sz="1100" b="1" i="0" u="none" strike="noStrike" dirty="0">
                          <a:solidFill>
                            <a:srgbClr val="000000"/>
                          </a:solidFill>
                          <a:effectLst/>
                          <a:latin typeface="Arial" panose="020B0604020202020204" pitchFamily="34" charset="0"/>
                        </a:rPr>
                        <a:t>Ne 17.04.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FF Roudnice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Litoměřicko</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030823"/>
                  </a:ext>
                </a:extLst>
              </a:tr>
              <a:tr h="319777">
                <a:tc>
                  <a:txBody>
                    <a:bodyPr/>
                    <a:lstStyle/>
                    <a:p>
                      <a:pPr algn="ctr" fontAlgn="ctr"/>
                      <a:r>
                        <a:rPr lang="cs-CZ" sz="1100" b="1" i="0" u="none" strike="noStrike">
                          <a:solidFill>
                            <a:srgbClr val="000000"/>
                          </a:solidFill>
                          <a:effectLst/>
                          <a:latin typeface="Arial" panose="020B0604020202020204" pitchFamily="34" charset="0"/>
                        </a:rPr>
                        <a:t>Ne 17.04. 2022</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Trmice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023905"/>
                  </a:ext>
                </a:extLst>
              </a:tr>
              <a:tr h="234974">
                <a:tc gridSpan="5">
                  <a:txBody>
                    <a:bodyPr/>
                    <a:lstStyle/>
                    <a:p>
                      <a:pPr algn="ctr" fontAlgn="ctr"/>
                      <a:r>
                        <a:rPr lang="cs-CZ" sz="1600" b="1" i="0" u="none" strike="noStrike">
                          <a:solidFill>
                            <a:srgbClr val="000000"/>
                          </a:solidFill>
                          <a:effectLst/>
                          <a:latin typeface="Arial Black" panose="020B0A04020102020204" pitchFamily="34" charset="0"/>
                        </a:rPr>
                        <a:t>Zápasy 14.kola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hMerge="1">
                  <a:txBody>
                    <a:bodyPr/>
                    <a:lstStyle/>
                    <a:p>
                      <a:endParaRPr lang="cs-CZ"/>
                    </a:p>
                  </a:txBody>
                  <a:tcPr/>
                </a:tc>
                <a:tc hMerge="1">
                  <a:txBody>
                    <a:bodyPr/>
                    <a:lstStyle/>
                    <a:p>
                      <a:endParaRPr lang="cs-CZ"/>
                    </a:p>
                  </a:txBody>
                  <a:tcPr>
                    <a:lnL w="190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cs-CZ"/>
                    </a:p>
                  </a:txBody>
                  <a:tcPr>
                    <a:lnL w="190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cs-CZ"/>
                    </a:p>
                  </a:txBody>
                  <a:tcPr/>
                </a:tc>
                <a:extLst>
                  <a:ext uri="{0D108BD9-81ED-4DB2-BD59-A6C34878D82A}">
                    <a16:rowId xmlns:a16="http://schemas.microsoft.com/office/drawing/2014/main" val="2542771604"/>
                  </a:ext>
                </a:extLst>
              </a:tr>
              <a:tr h="319777">
                <a:tc>
                  <a:txBody>
                    <a:bodyPr/>
                    <a:lstStyle/>
                    <a:p>
                      <a:pPr algn="ctr" fontAlgn="ctr"/>
                      <a:r>
                        <a:rPr lang="cs-CZ" sz="1100" b="1" i="0" u="none" strike="noStrike">
                          <a:solidFill>
                            <a:srgbClr val="000000"/>
                          </a:solidFill>
                          <a:effectLst/>
                          <a:latin typeface="Arial" panose="020B0604020202020204" pitchFamily="34" charset="0"/>
                        </a:rPr>
                        <a:t>So 23.04.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Trmice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 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FF Roudnice B</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096949"/>
                  </a:ext>
                </a:extLst>
              </a:tr>
              <a:tr h="319777">
                <a:tc>
                  <a:txBody>
                    <a:bodyPr/>
                    <a:lstStyle/>
                    <a:p>
                      <a:pPr algn="ctr" fontAlgn="ctr"/>
                      <a:r>
                        <a:rPr lang="cs-CZ" sz="1100" b="1" i="0" u="none" strike="noStrike">
                          <a:solidFill>
                            <a:srgbClr val="000000"/>
                          </a:solidFill>
                          <a:effectLst/>
                          <a:latin typeface="Arial" panose="020B0604020202020204" pitchFamily="34" charset="0"/>
                        </a:rPr>
                        <a:t>So 23.04.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Litoměřicko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Bílina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984323"/>
                  </a:ext>
                </a:extLst>
              </a:tr>
              <a:tr h="319777">
                <a:tc>
                  <a:txBody>
                    <a:bodyPr/>
                    <a:lstStyle/>
                    <a:p>
                      <a:pPr algn="ctr" fontAlgn="ctr"/>
                      <a:r>
                        <a:rPr lang="cs-CZ" sz="1100" b="1" i="0" u="none" strike="noStrike">
                          <a:solidFill>
                            <a:srgbClr val="000000"/>
                          </a:solidFill>
                          <a:effectLst/>
                          <a:latin typeface="Arial" panose="020B0604020202020204" pitchFamily="34" charset="0"/>
                        </a:rPr>
                        <a:t>Ne 24.04.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 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err="1">
                          <a:solidFill>
                            <a:srgbClr val="000000"/>
                          </a:solidFill>
                          <a:effectLst/>
                          <a:latin typeface="Arial" panose="020B0604020202020204" pitchFamily="34" charset="0"/>
                        </a:rPr>
                        <a:t>Ervěnice</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7253571"/>
                  </a:ext>
                </a:extLst>
              </a:tr>
              <a:tr h="319777">
                <a:tc>
                  <a:txBody>
                    <a:bodyPr/>
                    <a:lstStyle/>
                    <a:p>
                      <a:pPr algn="ctr" fontAlgn="ctr"/>
                      <a:r>
                        <a:rPr lang="cs-CZ" sz="1100" b="1" i="0" u="none" strike="noStrike">
                          <a:solidFill>
                            <a:srgbClr val="000000"/>
                          </a:solidFill>
                          <a:effectLst/>
                          <a:latin typeface="Arial" panose="020B0604020202020204" pitchFamily="34" charset="0"/>
                        </a:rPr>
                        <a:t>Ne 24.04. 2022</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Strupčice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 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Žatec</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58825"/>
                  </a:ext>
                </a:extLst>
              </a:tr>
              <a:tr h="319777">
                <a:tc>
                  <a:txBody>
                    <a:bodyPr/>
                    <a:lstStyle/>
                    <a:p>
                      <a:pPr algn="ctr" fontAlgn="ctr"/>
                      <a:r>
                        <a:rPr lang="cs-CZ" sz="1100" b="1" i="0" u="none" strike="noStrike">
                          <a:solidFill>
                            <a:srgbClr val="000000"/>
                          </a:solidFill>
                          <a:effectLst/>
                          <a:latin typeface="Arial" panose="020B0604020202020204" pitchFamily="34" charset="0"/>
                        </a:rPr>
                        <a:t>Ne 24.04. 2022</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Proboštov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600" b="1" i="0" u="none" strike="noStrike" dirty="0">
                          <a:solidFill>
                            <a:srgbClr val="000000"/>
                          </a:solidFill>
                          <a:effectLst/>
                          <a:latin typeface="Arial" panose="020B0604020202020204" pitchFamily="34" charset="0"/>
                        </a:rPr>
                        <a:t>15:0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Krupka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060649"/>
                  </a:ext>
                </a:extLst>
              </a:tr>
              <a:tr h="234974">
                <a:tc gridSpan="5">
                  <a:txBody>
                    <a:bodyPr/>
                    <a:lstStyle/>
                    <a:p>
                      <a:pPr algn="ctr" fontAlgn="ctr"/>
                      <a:r>
                        <a:rPr lang="cs-CZ" sz="1600" b="1" i="0" u="none" strike="noStrike" dirty="0">
                          <a:solidFill>
                            <a:srgbClr val="000000"/>
                          </a:solidFill>
                          <a:effectLst/>
                          <a:latin typeface="Arial Black" panose="020B0A04020102020204" pitchFamily="34" charset="0"/>
                        </a:rPr>
                        <a:t>Zápasy 15.kola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hMerge="1">
                  <a:txBody>
                    <a:bodyPr/>
                    <a:lstStyle/>
                    <a:p>
                      <a:endParaRPr lang="cs-CZ"/>
                    </a:p>
                  </a:txBody>
                  <a:tcPr/>
                </a:tc>
                <a:tc hMerge="1">
                  <a:txBody>
                    <a:bodyPr/>
                    <a:lstStyle/>
                    <a:p>
                      <a:endParaRPr lang="cs-CZ"/>
                    </a:p>
                  </a:txBody>
                  <a:tcPr>
                    <a:lnL w="190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cs-CZ"/>
                    </a:p>
                  </a:txBody>
                  <a:tcPr>
                    <a:lnL w="190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cs-CZ"/>
                    </a:p>
                  </a:txBody>
                  <a:tcPr/>
                </a:tc>
                <a:extLst>
                  <a:ext uri="{0D108BD9-81ED-4DB2-BD59-A6C34878D82A}">
                    <a16:rowId xmlns:a16="http://schemas.microsoft.com/office/drawing/2014/main" val="3357340365"/>
                  </a:ext>
                </a:extLst>
              </a:tr>
              <a:tr h="404580">
                <a:tc>
                  <a:txBody>
                    <a:bodyPr/>
                    <a:lstStyle/>
                    <a:p>
                      <a:pPr algn="ctr" fontAlgn="ctr"/>
                      <a:r>
                        <a:rPr lang="cs-CZ" sz="1400" b="1" i="0" u="none" strike="noStrike" dirty="0">
                          <a:solidFill>
                            <a:srgbClr val="FF0000"/>
                          </a:solidFill>
                          <a:effectLst/>
                          <a:latin typeface="Arial" panose="020B0604020202020204" pitchFamily="34" charset="0"/>
                        </a:rPr>
                        <a:t>So 30.04.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err="1">
                          <a:solidFill>
                            <a:srgbClr val="FF0000"/>
                          </a:solidFill>
                          <a:effectLst/>
                          <a:latin typeface="Arial" panose="020B0604020202020204" pitchFamily="34" charset="0"/>
                        </a:rPr>
                        <a:t>Ervěnice</a:t>
                      </a:r>
                      <a:endParaRPr lang="cs-CZ" sz="1400" b="1" i="0" u="none" strike="noStrike" dirty="0">
                        <a:solidFill>
                          <a:srgbClr val="FF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a:solidFill>
                            <a:srgbClr val="FF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pPr algn="ctr" fontAlgn="ctr"/>
                      <a:r>
                        <a:rPr lang="cs-CZ" sz="1400" b="1" i="0" u="none" strike="noStrike" dirty="0">
                          <a:solidFill>
                            <a:srgbClr val="FF0000"/>
                          </a:solidFill>
                          <a:effectLst/>
                          <a:latin typeface="Arial" panose="020B0604020202020204" pitchFamily="34" charset="0"/>
                        </a:rPr>
                        <a:t>Štětí</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525545442"/>
                  </a:ext>
                </a:extLst>
              </a:tr>
              <a:tr h="319777">
                <a:tc>
                  <a:txBody>
                    <a:bodyPr/>
                    <a:lstStyle/>
                    <a:p>
                      <a:pPr algn="ctr" fontAlgn="ctr"/>
                      <a:r>
                        <a:rPr lang="cs-CZ" sz="1100" b="1" i="0" u="none" strike="noStrike">
                          <a:solidFill>
                            <a:srgbClr val="000000"/>
                          </a:solidFill>
                          <a:effectLst/>
                          <a:latin typeface="Arial" panose="020B0604020202020204" pitchFamily="34" charset="0"/>
                        </a:rPr>
                        <a:t>So 30.04.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100" b="1" i="0" u="none" strike="noStrike" dirty="0">
                          <a:solidFill>
                            <a:srgbClr val="000000"/>
                          </a:solidFill>
                          <a:effectLst/>
                          <a:latin typeface="Arial" panose="020B0604020202020204" pitchFamily="34" charset="0"/>
                        </a:rPr>
                        <a:t>Litoměřicko</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622106396"/>
                  </a:ext>
                </a:extLst>
              </a:tr>
              <a:tr h="319777">
                <a:tc>
                  <a:txBody>
                    <a:bodyPr/>
                    <a:lstStyle/>
                    <a:p>
                      <a:pPr algn="ctr" fontAlgn="ctr"/>
                      <a:r>
                        <a:rPr lang="cs-CZ" sz="1100" b="1" i="0" u="none" strike="noStrike">
                          <a:solidFill>
                            <a:srgbClr val="000000"/>
                          </a:solidFill>
                          <a:effectLst/>
                          <a:latin typeface="Arial" panose="020B0604020202020204" pitchFamily="34" charset="0"/>
                        </a:rPr>
                        <a:t>Ne 01.05.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100" b="1" i="0" u="none" strike="noStrike">
                          <a:solidFill>
                            <a:srgbClr val="000000"/>
                          </a:solidFill>
                          <a:effectLst/>
                          <a:latin typeface="Arial" panose="020B0604020202020204" pitchFamily="34" charset="0"/>
                        </a:rPr>
                        <a:t>Strupčice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2281910300"/>
                  </a:ext>
                </a:extLst>
              </a:tr>
              <a:tr h="319777">
                <a:tc>
                  <a:txBody>
                    <a:bodyPr/>
                    <a:lstStyle/>
                    <a:p>
                      <a:pPr algn="ctr" fontAlgn="ctr"/>
                      <a:r>
                        <a:rPr lang="cs-CZ" sz="1100" b="1" i="0" u="none" strike="noStrike">
                          <a:solidFill>
                            <a:srgbClr val="000000"/>
                          </a:solidFill>
                          <a:effectLst/>
                          <a:latin typeface="Arial" panose="020B0604020202020204" pitchFamily="34" charset="0"/>
                        </a:rPr>
                        <a:t>Ne 01.05.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cs-CZ" sz="1100" b="1" i="0" u="none" strike="noStrike">
                          <a:solidFill>
                            <a:srgbClr val="000000"/>
                          </a:solidFill>
                          <a:effectLst/>
                          <a:latin typeface="Arial" panose="020B0604020202020204" pitchFamily="34" charset="0"/>
                        </a:rPr>
                        <a:t>Trmice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717793059"/>
                  </a:ext>
                </a:extLst>
              </a:tr>
              <a:tr h="319777">
                <a:tc>
                  <a:txBody>
                    <a:bodyPr/>
                    <a:lstStyle/>
                    <a:p>
                      <a:pPr algn="ctr" fontAlgn="ctr"/>
                      <a:r>
                        <a:rPr lang="cs-CZ" sz="1100" b="1" i="0" u="none" strike="noStrike">
                          <a:solidFill>
                            <a:srgbClr val="000000"/>
                          </a:solidFill>
                          <a:effectLst/>
                          <a:latin typeface="Arial" panose="020B0604020202020204" pitchFamily="34" charset="0"/>
                        </a:rPr>
                        <a:t>Ne 01.05. 2022 </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Arial" panose="020B0604020202020204" pitchFamily="34" charset="0"/>
                        </a:rPr>
                        <a:t>FF Roudnice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ctr"/>
                      <a:r>
                        <a:rPr lang="cs-CZ" sz="1100" b="1" i="0" u="none" strike="noStrike" dirty="0">
                          <a:solidFill>
                            <a:srgbClr val="000000"/>
                          </a:solidFill>
                          <a:effectLst/>
                          <a:latin typeface="Arial" panose="020B0604020202020204" pitchFamily="34" charset="0"/>
                        </a:rPr>
                        <a:t>Neštěmice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2934538716"/>
                  </a:ext>
                </a:extLst>
              </a:tr>
            </a:tbl>
          </a:graphicData>
        </a:graphic>
      </p:graphicFrame>
    </p:spTree>
    <p:extLst>
      <p:ext uri="{BB962C8B-B14F-4D97-AF65-F5344CB8AC3E}">
        <p14:creationId xmlns:p14="http://schemas.microsoft.com/office/powerpoint/2010/main" val="827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0" name="TextovéPole 9"/>
          <p:cNvSpPr txBox="1"/>
          <p:nvPr/>
        </p:nvSpPr>
        <p:spPr>
          <a:xfrm>
            <a:off x="7776840" y="700387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27</a:t>
            </a:r>
          </a:p>
        </p:txBody>
      </p:sp>
      <p:sp>
        <p:nvSpPr>
          <p:cNvPr id="8" name="TextovéPole 7">
            <a:extLst>
              <a:ext uri="{FF2B5EF4-FFF2-40B4-BE49-F238E27FC236}">
                <a16:creationId xmlns:a16="http://schemas.microsoft.com/office/drawing/2014/main" id="{DFCBFADF-94F0-4BF3-A09E-54D3CF5C8809}"/>
              </a:ext>
            </a:extLst>
          </p:cNvPr>
          <p:cNvSpPr txBox="1"/>
          <p:nvPr/>
        </p:nvSpPr>
        <p:spPr>
          <a:xfrm>
            <a:off x="216000" y="34989"/>
            <a:ext cx="4537099" cy="707886"/>
          </a:xfrm>
          <a:prstGeom prst="rect">
            <a:avLst/>
          </a:prstGeom>
          <a:solidFill>
            <a:schemeClr val="accent3">
              <a:lumMod val="85000"/>
            </a:schemeClr>
          </a:solidFill>
          <a:effectLst>
            <a:softEdge rad="0"/>
          </a:effectLst>
        </p:spPr>
        <p:txBody>
          <a:bodyPr wrap="square" rtlCol="0">
            <a:spAutoFit/>
          </a:bodyPr>
          <a:lstStyle/>
          <a:p>
            <a:pPr algn="ctr"/>
            <a:r>
              <a:rPr lang="cs-CZ" sz="2000" dirty="0">
                <a:solidFill>
                  <a:srgbClr val="336600"/>
                </a:solidFill>
                <a:latin typeface="Arial Black" panose="020B0A04020102020204" pitchFamily="34" charset="0"/>
              </a:rPr>
              <a:t>SK Štětí – SK Slaný 4:1 23.4.2022</a:t>
            </a:r>
          </a:p>
        </p:txBody>
      </p:sp>
      <p:pic>
        <p:nvPicPr>
          <p:cNvPr id="2" name="Obrázek 1"/>
          <p:cNvPicPr>
            <a:picLocks noChangeAspect="1"/>
          </p:cNvPicPr>
          <p:nvPr/>
        </p:nvPicPr>
        <p:blipFill>
          <a:blip r:embed="rId2"/>
          <a:stretch>
            <a:fillRect/>
          </a:stretch>
        </p:blipFill>
        <p:spPr>
          <a:xfrm>
            <a:off x="585904" y="883196"/>
            <a:ext cx="3797290" cy="2641593"/>
          </a:xfrm>
          <a:prstGeom prst="rect">
            <a:avLst/>
          </a:prstGeom>
          <a:ln w="25400">
            <a:solidFill>
              <a:srgbClr val="0000CC"/>
            </a:solidFill>
          </a:ln>
        </p:spPr>
      </p:pic>
      <p:pic>
        <p:nvPicPr>
          <p:cNvPr id="3" name="Obrázek 2"/>
          <p:cNvPicPr>
            <a:picLocks noChangeAspect="1"/>
          </p:cNvPicPr>
          <p:nvPr/>
        </p:nvPicPr>
        <p:blipFill>
          <a:blip r:embed="rId3"/>
          <a:stretch>
            <a:fillRect/>
          </a:stretch>
        </p:blipFill>
        <p:spPr>
          <a:xfrm>
            <a:off x="432024" y="4222542"/>
            <a:ext cx="4175552" cy="2225678"/>
          </a:xfrm>
          <a:prstGeom prst="rect">
            <a:avLst/>
          </a:prstGeom>
          <a:ln w="25400">
            <a:solidFill>
              <a:srgbClr val="0000CC"/>
            </a:solidFill>
          </a:ln>
        </p:spPr>
      </p:pic>
      <p:graphicFrame>
        <p:nvGraphicFramePr>
          <p:cNvPr id="9" name="Tabulka 8">
            <a:extLst>
              <a:ext uri="{FF2B5EF4-FFF2-40B4-BE49-F238E27FC236}">
                <a16:creationId xmlns:a16="http://schemas.microsoft.com/office/drawing/2014/main" id="{5D9F469D-31F0-420A-9FA8-B5AD57072276}"/>
              </a:ext>
            </a:extLst>
          </p:cNvPr>
          <p:cNvGraphicFramePr>
            <a:graphicFrameLocks noGrp="1"/>
          </p:cNvGraphicFramePr>
          <p:nvPr>
            <p:extLst>
              <p:ext uri="{D42A27DB-BD31-4B8C-83A1-F6EECF244321}">
                <p14:modId xmlns:p14="http://schemas.microsoft.com/office/powerpoint/2010/main" val="2761814419"/>
              </p:ext>
            </p:extLst>
          </p:nvPr>
        </p:nvGraphicFramePr>
        <p:xfrm>
          <a:off x="5616600" y="4339580"/>
          <a:ext cx="4435449" cy="2499360"/>
        </p:xfrm>
        <a:graphic>
          <a:graphicData uri="http://schemas.openxmlformats.org/drawingml/2006/table">
            <a:tbl>
              <a:tblPr/>
              <a:tblGrid>
                <a:gridCol w="213756">
                  <a:extLst>
                    <a:ext uri="{9D8B030D-6E8A-4147-A177-3AD203B41FA5}">
                      <a16:colId xmlns:a16="http://schemas.microsoft.com/office/drawing/2014/main" val="3107064403"/>
                    </a:ext>
                  </a:extLst>
                </a:gridCol>
                <a:gridCol w="213756">
                  <a:extLst>
                    <a:ext uri="{9D8B030D-6E8A-4147-A177-3AD203B41FA5}">
                      <a16:colId xmlns:a16="http://schemas.microsoft.com/office/drawing/2014/main" val="3051592277"/>
                    </a:ext>
                  </a:extLst>
                </a:gridCol>
                <a:gridCol w="1987936">
                  <a:extLst>
                    <a:ext uri="{9D8B030D-6E8A-4147-A177-3AD203B41FA5}">
                      <a16:colId xmlns:a16="http://schemas.microsoft.com/office/drawing/2014/main" val="3291498705"/>
                    </a:ext>
                  </a:extLst>
                </a:gridCol>
                <a:gridCol w="203069">
                  <a:extLst>
                    <a:ext uri="{9D8B030D-6E8A-4147-A177-3AD203B41FA5}">
                      <a16:colId xmlns:a16="http://schemas.microsoft.com/office/drawing/2014/main" val="2051377273"/>
                    </a:ext>
                  </a:extLst>
                </a:gridCol>
                <a:gridCol w="235133">
                  <a:extLst>
                    <a:ext uri="{9D8B030D-6E8A-4147-A177-3AD203B41FA5}">
                      <a16:colId xmlns:a16="http://schemas.microsoft.com/office/drawing/2014/main" val="1828875815"/>
                    </a:ext>
                  </a:extLst>
                </a:gridCol>
                <a:gridCol w="267195">
                  <a:extLst>
                    <a:ext uri="{9D8B030D-6E8A-4147-A177-3AD203B41FA5}">
                      <a16:colId xmlns:a16="http://schemas.microsoft.com/office/drawing/2014/main" val="2427509953"/>
                    </a:ext>
                  </a:extLst>
                </a:gridCol>
                <a:gridCol w="149630">
                  <a:extLst>
                    <a:ext uri="{9D8B030D-6E8A-4147-A177-3AD203B41FA5}">
                      <a16:colId xmlns:a16="http://schemas.microsoft.com/office/drawing/2014/main" val="1219543679"/>
                    </a:ext>
                  </a:extLst>
                </a:gridCol>
                <a:gridCol w="235133">
                  <a:extLst>
                    <a:ext uri="{9D8B030D-6E8A-4147-A177-3AD203B41FA5}">
                      <a16:colId xmlns:a16="http://schemas.microsoft.com/office/drawing/2014/main" val="702580238"/>
                    </a:ext>
                  </a:extLst>
                </a:gridCol>
                <a:gridCol w="427514">
                  <a:extLst>
                    <a:ext uri="{9D8B030D-6E8A-4147-A177-3AD203B41FA5}">
                      <a16:colId xmlns:a16="http://schemas.microsoft.com/office/drawing/2014/main" val="4090421562"/>
                    </a:ext>
                  </a:extLst>
                </a:gridCol>
                <a:gridCol w="277883">
                  <a:extLst>
                    <a:ext uri="{9D8B030D-6E8A-4147-A177-3AD203B41FA5}">
                      <a16:colId xmlns:a16="http://schemas.microsoft.com/office/drawing/2014/main" val="4293518968"/>
                    </a:ext>
                  </a:extLst>
                </a:gridCol>
                <a:gridCol w="224444">
                  <a:extLst>
                    <a:ext uri="{9D8B030D-6E8A-4147-A177-3AD203B41FA5}">
                      <a16:colId xmlns:a16="http://schemas.microsoft.com/office/drawing/2014/main" val="335977721"/>
                    </a:ext>
                  </a:extLst>
                </a:gridCol>
              </a:tblGrid>
              <a:tr h="15240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917547698"/>
                  </a:ext>
                </a:extLst>
              </a:tr>
              <a:tr h="19812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effectLst/>
                          <a:latin typeface="Calibri" panose="020F0502020204030204" pitchFamily="34" charset="0"/>
                        </a:rPr>
                        <a:t>Krajský přebor  dorostu  2021/2022  po 14 odehraných zápasech </a:t>
                      </a:r>
                    </a:p>
                  </a:txBody>
                  <a:tcPr marL="7620" marR="7620" marT="7620"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888454909"/>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Litoměřicko,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62:15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36</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86112852"/>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SK Strupčice</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94:27</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34</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157195773"/>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FK Neštěmice, z.s.</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69:15</a:t>
                      </a:r>
                    </a:p>
                  </a:txBody>
                  <a:tcPr marL="7620" marR="7620" marT="7620"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31</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172981090"/>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l" fontAlgn="ctr"/>
                      <a:r>
                        <a:rPr lang="pl-PL" sz="900" b="1" i="0" u="none" strike="noStrike">
                          <a:solidFill>
                            <a:srgbClr val="000000"/>
                          </a:solidFill>
                          <a:effectLst/>
                          <a:latin typeface="Arial" panose="020B0604020202020204" pitchFamily="34" charset="0"/>
                        </a:rPr>
                        <a:t>VOŠ a SOŠ Roudnice nad Labem B</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53:32</a:t>
                      </a:r>
                    </a:p>
                  </a:txBody>
                  <a:tcPr marL="7620" marR="7620" marT="7620"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28</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94918438"/>
                  </a:ext>
                </a:extLst>
              </a:tr>
              <a:tr h="17526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C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dirty="0">
                          <a:solidFill>
                            <a:srgbClr val="C00000"/>
                          </a:solidFill>
                          <a:effectLst/>
                          <a:latin typeface="Arial" panose="020B0604020202020204" pitchFamily="34" charset="0"/>
                        </a:rPr>
                        <a:t>SK Štětí, </a:t>
                      </a:r>
                      <a:r>
                        <a:rPr lang="cs-CZ" sz="1100" b="1" i="0" u="none" strike="noStrike" dirty="0" err="1">
                          <a:solidFill>
                            <a:srgbClr val="C00000"/>
                          </a:solidFill>
                          <a:effectLst/>
                          <a:latin typeface="Arial" panose="020B0604020202020204" pitchFamily="34" charset="0"/>
                        </a:rPr>
                        <a:t>z.s</a:t>
                      </a:r>
                      <a:r>
                        <a:rPr lang="cs-CZ" sz="1100" b="1" i="0" u="none" strike="noStrike" dirty="0">
                          <a:solidFill>
                            <a:srgbClr val="C00000"/>
                          </a:solidFill>
                          <a:effectLst/>
                          <a:latin typeface="Arial" panose="020B0604020202020204" pitchFamily="34" charset="0"/>
                        </a:rPr>
                        <a:t>.</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55:42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C00000"/>
                          </a:solidFill>
                          <a:effectLst/>
                          <a:latin typeface="Arial" panose="020B0604020202020204" pitchFamily="34" charset="0"/>
                        </a:rPr>
                        <a:t>21</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928493689"/>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Proboštov</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47:54</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17</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004645313"/>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Bílina</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38:62</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15721124"/>
                  </a:ext>
                </a:extLst>
              </a:tr>
              <a:tr h="17526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MSK Trmice</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37:70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815197459"/>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SK Ervěnice-Jirkov z.s.</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33:57</a:t>
                      </a:r>
                    </a:p>
                  </a:txBody>
                  <a:tcPr marL="7620" marR="7620" marT="7620"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70746321"/>
                  </a:ext>
                </a:extLst>
              </a:tr>
              <a:tr h="15618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Krupka</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8:89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086183588"/>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99FF66"/>
                    </a:solidFill>
                  </a:tcPr>
                </a:tc>
                <a:tc>
                  <a:txBody>
                    <a:bodyPr/>
                    <a:lstStyle/>
                    <a:p>
                      <a:pPr algn="l" fontAlgn="ctr"/>
                      <a:r>
                        <a:rPr lang="cs-CZ" sz="1000" b="1" i="0" u="none" strike="noStrike">
                          <a:solidFill>
                            <a:srgbClr val="000000"/>
                          </a:solidFill>
                          <a:effectLst/>
                          <a:latin typeface="Arial" panose="020B0604020202020204" pitchFamily="34" charset="0"/>
                        </a:rPr>
                        <a:t>FK Slavoj Žatec z.s.</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37:78</a:t>
                      </a:r>
                    </a:p>
                  </a:txBody>
                  <a:tcPr marL="7620" marR="7620" marT="7620"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99FF66"/>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01842861"/>
                  </a:ext>
                </a:extLst>
              </a:tr>
              <a:tr h="167640">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62231556"/>
                  </a:ext>
                </a:extLst>
              </a:tr>
            </a:tbl>
          </a:graphicData>
        </a:graphic>
      </p:graphicFrame>
      <p:sp>
        <p:nvSpPr>
          <p:cNvPr id="4" name="TextovéPole 3">
            <a:extLst>
              <a:ext uri="{FF2B5EF4-FFF2-40B4-BE49-F238E27FC236}">
                <a16:creationId xmlns:a16="http://schemas.microsoft.com/office/drawing/2014/main" id="{886BB973-6D15-47F2-9664-14334A153D6B}"/>
              </a:ext>
            </a:extLst>
          </p:cNvPr>
          <p:cNvSpPr txBox="1"/>
          <p:nvPr/>
        </p:nvSpPr>
        <p:spPr>
          <a:xfrm>
            <a:off x="5400576" y="235124"/>
            <a:ext cx="4680520" cy="3662541"/>
          </a:xfrm>
          <a:custGeom>
            <a:avLst/>
            <a:gdLst>
              <a:gd name="connsiteX0" fmla="*/ 0 w 4680520"/>
              <a:gd name="connsiteY0" fmla="*/ 0 h 3662541"/>
              <a:gd name="connsiteX1" fmla="*/ 4680520 w 4680520"/>
              <a:gd name="connsiteY1" fmla="*/ 0 h 3662541"/>
              <a:gd name="connsiteX2" fmla="*/ 4680520 w 4680520"/>
              <a:gd name="connsiteY2" fmla="*/ 3662541 h 3662541"/>
              <a:gd name="connsiteX3" fmla="*/ 0 w 4680520"/>
              <a:gd name="connsiteY3" fmla="*/ 3662541 h 3662541"/>
              <a:gd name="connsiteX4" fmla="*/ 0 w 4680520"/>
              <a:gd name="connsiteY4" fmla="*/ 0 h 366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520" h="3662541" fill="none" extrusionOk="0">
                <a:moveTo>
                  <a:pt x="0" y="0"/>
                </a:moveTo>
                <a:cubicBezTo>
                  <a:pt x="1509310" y="-49533"/>
                  <a:pt x="3114836" y="-14809"/>
                  <a:pt x="4680520" y="0"/>
                </a:cubicBezTo>
                <a:cubicBezTo>
                  <a:pt x="4768159" y="1443159"/>
                  <a:pt x="4607841" y="3224986"/>
                  <a:pt x="4680520" y="3662541"/>
                </a:cubicBezTo>
                <a:cubicBezTo>
                  <a:pt x="2489116" y="3614310"/>
                  <a:pt x="1901625" y="3746996"/>
                  <a:pt x="0" y="3662541"/>
                </a:cubicBezTo>
                <a:cubicBezTo>
                  <a:pt x="-38581" y="1852835"/>
                  <a:pt x="63341" y="1807742"/>
                  <a:pt x="0" y="0"/>
                </a:cubicBezTo>
                <a:close/>
              </a:path>
              <a:path w="4680520" h="3662541" stroke="0" extrusionOk="0">
                <a:moveTo>
                  <a:pt x="0" y="0"/>
                </a:moveTo>
                <a:cubicBezTo>
                  <a:pt x="2027536" y="118645"/>
                  <a:pt x="4036546" y="116012"/>
                  <a:pt x="4680520" y="0"/>
                </a:cubicBezTo>
                <a:cubicBezTo>
                  <a:pt x="4547638" y="908093"/>
                  <a:pt x="4765471" y="3096812"/>
                  <a:pt x="4680520" y="3662541"/>
                </a:cubicBezTo>
                <a:cubicBezTo>
                  <a:pt x="3175889" y="3797141"/>
                  <a:pt x="1694756" y="3505345"/>
                  <a:pt x="0" y="3662541"/>
                </a:cubicBezTo>
                <a:cubicBezTo>
                  <a:pt x="-20187" y="1865320"/>
                  <a:pt x="-152480" y="827904"/>
                  <a:pt x="0" y="0"/>
                </a:cubicBezTo>
                <a:close/>
              </a:path>
            </a:pathLst>
          </a:custGeom>
          <a:solidFill>
            <a:schemeClr val="bg1"/>
          </a:solidFill>
          <a:ln w="50800">
            <a:solidFill>
              <a:schemeClr val="accent1"/>
            </a:solidFill>
            <a:prstDash val="sysDash"/>
            <a:extLst>
              <a:ext uri="{C807C97D-BFC1-408E-A445-0C87EB9F89A2}">
                <ask:lineSketchStyleProps xmlns:ask="http://schemas.microsoft.com/office/drawing/2018/sketchyshapes" sd="1219033472">
                  <a:prstGeom prst="rect">
                    <a:avLst/>
                  </a:prstGeom>
                  <ask:type>
                    <ask:lineSketchCurved/>
                  </ask:type>
                </ask:lineSketchStyleProps>
              </a:ext>
            </a:extLst>
          </a:ln>
          <a:effectLst>
            <a:innerShdw blurRad="114300" dist="1879600" dir="7740000">
              <a:srgbClr val="FFCC66"/>
            </a:innerShdw>
            <a:softEdge rad="0"/>
          </a:effectLst>
        </p:spPr>
        <p:txBody>
          <a:bodyPr wrap="square" rtlCol="0">
            <a:spAutoFit/>
          </a:bodyPr>
          <a:lstStyle/>
          <a:p>
            <a:pPr algn="ctr"/>
            <a:r>
              <a:rPr lang="cs-CZ" sz="2000" i="1" dirty="0" err="1">
                <a:solidFill>
                  <a:srgbClr val="0033CC"/>
                </a:solidFill>
                <a:latin typeface="Arial Black" panose="020B0A04020102020204" pitchFamily="34" charset="0"/>
              </a:rPr>
              <a:t>Podlusky</a:t>
            </a:r>
            <a:r>
              <a:rPr lang="cs-CZ" sz="2000" i="1" dirty="0">
                <a:solidFill>
                  <a:srgbClr val="0033CC"/>
                </a:solidFill>
                <a:latin typeface="Arial Black" panose="020B0A04020102020204" pitchFamily="34" charset="0"/>
              </a:rPr>
              <a:t> se před jarní částí odhlásily ze soutěže a to byl důvod proč pro minulý víkend dorostenci SK Štětí nehráli.</a:t>
            </a:r>
          </a:p>
          <a:p>
            <a:pPr algn="ctr"/>
            <a:endParaRPr lang="cs-CZ" sz="2000" i="1" dirty="0">
              <a:solidFill>
                <a:srgbClr val="0033CC"/>
              </a:solidFill>
              <a:latin typeface="Arial Black" panose="020B0A04020102020204" pitchFamily="34" charset="0"/>
            </a:endParaRPr>
          </a:p>
          <a:p>
            <a:pPr algn="ctr"/>
            <a:r>
              <a:rPr lang="cs-CZ" sz="2000" i="1" dirty="0">
                <a:solidFill>
                  <a:srgbClr val="0033CC"/>
                </a:solidFill>
                <a:latin typeface="Arial Black" panose="020B0A04020102020204" pitchFamily="34" charset="0"/>
              </a:rPr>
              <a:t>Dnes už ale mají napilno a brzy ráno odjeli do Jirkova</a:t>
            </a:r>
          </a:p>
          <a:p>
            <a:pPr algn="ctr"/>
            <a:endParaRPr lang="cs-CZ" sz="2000" dirty="0">
              <a:latin typeface="Arial Black" panose="020B0A04020102020204" pitchFamily="34" charset="0"/>
            </a:endParaRPr>
          </a:p>
          <a:p>
            <a:pPr algn="ctr"/>
            <a:r>
              <a:rPr lang="cs-CZ" sz="2400" dirty="0">
                <a:latin typeface="Rockwell Extra Bold" panose="02060903040505020403" pitchFamily="18" charset="0"/>
              </a:rPr>
              <a:t>SK </a:t>
            </a:r>
            <a:r>
              <a:rPr lang="cs-CZ" sz="2400" dirty="0" err="1">
                <a:latin typeface="Rockwell Extra Bold" panose="02060903040505020403" pitchFamily="18" charset="0"/>
              </a:rPr>
              <a:t>Ervěnice</a:t>
            </a:r>
            <a:r>
              <a:rPr lang="cs-CZ" sz="2400" dirty="0">
                <a:latin typeface="Rockwell Extra Bold" panose="02060903040505020403" pitchFamily="18" charset="0"/>
              </a:rPr>
              <a:t>-Jirkov -</a:t>
            </a:r>
          </a:p>
          <a:p>
            <a:pPr algn="ctr"/>
            <a:r>
              <a:rPr lang="cs-CZ" sz="2400" dirty="0">
                <a:latin typeface="Rockwell Extra Bold" panose="02060903040505020403" pitchFamily="18" charset="0"/>
              </a:rPr>
              <a:t>SK Štětí</a:t>
            </a:r>
          </a:p>
          <a:p>
            <a:pPr algn="ctr"/>
            <a:r>
              <a:rPr lang="cs-CZ" sz="2400" dirty="0">
                <a:latin typeface="Rockwell Extra Bold" panose="02060903040505020403" pitchFamily="18" charset="0"/>
              </a:rPr>
              <a:t>Sobota 30.4.2022 10:00 </a:t>
            </a:r>
            <a:endParaRPr lang="cs-CZ" sz="2000" dirty="0">
              <a:latin typeface="Rockwell Extra Bold" panose="02060903040505020403" pitchFamily="18" charset="0"/>
            </a:endParaRPr>
          </a:p>
        </p:txBody>
      </p:sp>
    </p:spTree>
    <p:extLst>
      <p:ext uri="{BB962C8B-B14F-4D97-AF65-F5344CB8AC3E}">
        <p14:creationId xmlns:p14="http://schemas.microsoft.com/office/powerpoint/2010/main" val="245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10" name="TextovéPole 9"/>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26</a:t>
            </a:r>
          </a:p>
        </p:txBody>
      </p:sp>
      <p:graphicFrame>
        <p:nvGraphicFramePr>
          <p:cNvPr id="2" name="Tabulka 1"/>
          <p:cNvGraphicFramePr>
            <a:graphicFrameLocks noGrp="1"/>
          </p:cNvGraphicFramePr>
          <p:nvPr>
            <p:extLst>
              <p:ext uri="{D42A27DB-BD31-4B8C-83A1-F6EECF244321}">
                <p14:modId xmlns:p14="http://schemas.microsoft.com/office/powerpoint/2010/main" val="2315941553"/>
              </p:ext>
            </p:extLst>
          </p:nvPr>
        </p:nvGraphicFramePr>
        <p:xfrm>
          <a:off x="5388778" y="3891856"/>
          <a:ext cx="4685680" cy="2952667"/>
        </p:xfrm>
        <a:graphic>
          <a:graphicData uri="http://schemas.openxmlformats.org/drawingml/2006/table">
            <a:tbl>
              <a:tblPr/>
              <a:tblGrid>
                <a:gridCol w="392193">
                  <a:extLst>
                    <a:ext uri="{9D8B030D-6E8A-4147-A177-3AD203B41FA5}">
                      <a16:colId xmlns:a16="http://schemas.microsoft.com/office/drawing/2014/main" val="4237238128"/>
                    </a:ext>
                  </a:extLst>
                </a:gridCol>
                <a:gridCol w="1857759">
                  <a:extLst>
                    <a:ext uri="{9D8B030D-6E8A-4147-A177-3AD203B41FA5}">
                      <a16:colId xmlns:a16="http://schemas.microsoft.com/office/drawing/2014/main" val="2193104943"/>
                    </a:ext>
                  </a:extLst>
                </a:gridCol>
                <a:gridCol w="330268">
                  <a:extLst>
                    <a:ext uri="{9D8B030D-6E8A-4147-A177-3AD203B41FA5}">
                      <a16:colId xmlns:a16="http://schemas.microsoft.com/office/drawing/2014/main" val="4181451758"/>
                    </a:ext>
                  </a:extLst>
                </a:gridCol>
                <a:gridCol w="330268">
                  <a:extLst>
                    <a:ext uri="{9D8B030D-6E8A-4147-A177-3AD203B41FA5}">
                      <a16:colId xmlns:a16="http://schemas.microsoft.com/office/drawing/2014/main" val="850429075"/>
                    </a:ext>
                  </a:extLst>
                </a:gridCol>
                <a:gridCol w="206418">
                  <a:extLst>
                    <a:ext uri="{9D8B030D-6E8A-4147-A177-3AD203B41FA5}">
                      <a16:colId xmlns:a16="http://schemas.microsoft.com/office/drawing/2014/main" val="2927971954"/>
                    </a:ext>
                  </a:extLst>
                </a:gridCol>
                <a:gridCol w="392193">
                  <a:extLst>
                    <a:ext uri="{9D8B030D-6E8A-4147-A177-3AD203B41FA5}">
                      <a16:colId xmlns:a16="http://schemas.microsoft.com/office/drawing/2014/main" val="3968580313"/>
                    </a:ext>
                  </a:extLst>
                </a:gridCol>
                <a:gridCol w="206418">
                  <a:extLst>
                    <a:ext uri="{9D8B030D-6E8A-4147-A177-3AD203B41FA5}">
                      <a16:colId xmlns:a16="http://schemas.microsoft.com/office/drawing/2014/main" val="3828256968"/>
                    </a:ext>
                  </a:extLst>
                </a:gridCol>
                <a:gridCol w="526365">
                  <a:extLst>
                    <a:ext uri="{9D8B030D-6E8A-4147-A177-3AD203B41FA5}">
                      <a16:colId xmlns:a16="http://schemas.microsoft.com/office/drawing/2014/main" val="1577948260"/>
                    </a:ext>
                  </a:extLst>
                </a:gridCol>
                <a:gridCol w="443798">
                  <a:extLst>
                    <a:ext uri="{9D8B030D-6E8A-4147-A177-3AD203B41FA5}">
                      <a16:colId xmlns:a16="http://schemas.microsoft.com/office/drawing/2014/main" val="1069427921"/>
                    </a:ext>
                  </a:extLst>
                </a:gridCol>
              </a:tblGrid>
              <a:tr h="239280">
                <a:tc gridSpan="9">
                  <a:txBody>
                    <a:bodyPr/>
                    <a:lstStyle/>
                    <a:p>
                      <a:pPr algn="ctr" fontAlgn="ctr"/>
                      <a:r>
                        <a:rPr lang="pl-PL" sz="1600" b="1" i="0" u="none" strike="noStrike" dirty="0">
                          <a:solidFill>
                            <a:srgbClr val="3333CC"/>
                          </a:solidFill>
                          <a:effectLst/>
                          <a:latin typeface="Arial" panose="020B0604020202020204" pitchFamily="34" charset="0"/>
                        </a:rPr>
                        <a:t>Divize dospělých 2021-2022  po 22. kolech</a:t>
                      </a:r>
                    </a:p>
                  </a:txBody>
                  <a:tcPr marL="7620" marR="7620" marT="7620" marB="0" anchor="ctr">
                    <a:lnL>
                      <a:noFill/>
                    </a:lnL>
                    <a:lnR>
                      <a:noFill/>
                    </a:lnR>
                    <a:lnT>
                      <a:noFill/>
                    </a:lnT>
                    <a:lnB>
                      <a:noFill/>
                    </a:lnB>
                    <a:solidFill>
                      <a:srgbClr val="99FF33"/>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58869339"/>
                  </a:ext>
                </a:extLst>
              </a:tr>
              <a:tr h="152269">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Baník Most - Souš, s.r.o.</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50:17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49</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385540109"/>
                  </a:ext>
                </a:extLst>
              </a:tr>
              <a:tr h="224707">
                <a:tc>
                  <a:txBody>
                    <a:bodyPr/>
                    <a:lstStyle/>
                    <a:p>
                      <a:pPr algn="ctr" fontAlgn="ctr"/>
                      <a:r>
                        <a:rPr lang="cs-CZ" sz="10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FFCCFF"/>
                    </a:solidFill>
                  </a:tcPr>
                </a:tc>
                <a:tc>
                  <a:txBody>
                    <a:bodyPr/>
                    <a:lstStyle/>
                    <a:p>
                      <a:pPr algn="l" fontAlgn="ctr"/>
                      <a:r>
                        <a:rPr lang="cs-CZ" sz="1000" b="1" i="0" u="none" strike="noStrike" dirty="0">
                          <a:solidFill>
                            <a:srgbClr val="000000"/>
                          </a:solidFill>
                          <a:effectLst/>
                          <a:latin typeface="Arial" panose="020B0604020202020204" pitchFamily="34" charset="0"/>
                        </a:rPr>
                        <a:t>FK Neratovice-</a:t>
                      </a:r>
                      <a:r>
                        <a:rPr lang="cs-CZ" sz="1000" b="1" i="0" u="none" strike="noStrike" dirty="0" err="1">
                          <a:solidFill>
                            <a:srgbClr val="000000"/>
                          </a:solidFill>
                          <a:effectLst/>
                          <a:latin typeface="Arial" panose="020B0604020202020204" pitchFamily="34" charset="0"/>
                        </a:rPr>
                        <a:t>Byškovice</a:t>
                      </a:r>
                      <a:endParaRPr lang="cs-CZ"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45:25</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47</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1290712390"/>
                  </a:ext>
                </a:extLst>
              </a:tr>
              <a:tr h="152269">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Arsenal Česká Lípa, a.s.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60:29</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41</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1883530531"/>
                  </a:ext>
                </a:extLst>
              </a:tr>
              <a:tr h="152269">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effectLst/>
                          <a:latin typeface="Arial" panose="020B0604020202020204" pitchFamily="34" charset="0"/>
                        </a:rPr>
                        <a:t>SK Český Brod, z.s.</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38:24</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38</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1053582614"/>
                  </a:ext>
                </a:extLst>
              </a:tr>
              <a:tr h="152269">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Kladno,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44:34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37</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410281007"/>
                  </a:ext>
                </a:extLst>
              </a:tr>
              <a:tr h="166771">
                <a:tc>
                  <a:txBody>
                    <a:bodyPr/>
                    <a:lstStyle/>
                    <a:p>
                      <a:pPr algn="ctr" fontAlgn="ctr"/>
                      <a:r>
                        <a:rPr lang="cs-CZ" sz="1100" b="1" i="0" u="none" strike="noStrike">
                          <a:solidFill>
                            <a:srgbClr val="C00000"/>
                          </a:solidFill>
                          <a:effectLst/>
                          <a:latin typeface="Arial" panose="020B0604020202020204" pitchFamily="34" charset="0"/>
                        </a:rPr>
                        <a:t>6.</a:t>
                      </a:r>
                    </a:p>
                  </a:txBody>
                  <a:tcPr marL="7620" marR="7620" marT="7620" marB="0" anchor="ctr">
                    <a:lnL>
                      <a:noFill/>
                    </a:lnL>
                    <a:lnR>
                      <a:noFill/>
                    </a:lnR>
                    <a:lnT>
                      <a:noFill/>
                    </a:lnT>
                    <a:lnB>
                      <a:noFill/>
                    </a:lnB>
                    <a:solidFill>
                      <a:srgbClr val="FFCCFF"/>
                    </a:solidFill>
                  </a:tcPr>
                </a:tc>
                <a:tc>
                  <a:txBody>
                    <a:bodyPr/>
                    <a:lstStyle/>
                    <a:p>
                      <a:pPr algn="l" fontAlgn="ctr"/>
                      <a:r>
                        <a:rPr lang="cs-CZ" sz="1100" b="1" i="0" u="none" strike="noStrike">
                          <a:solidFill>
                            <a:srgbClr val="C00000"/>
                          </a:solidFill>
                          <a:effectLst/>
                          <a:latin typeface="Arial" panose="020B0604020202020204" pitchFamily="34" charset="0"/>
                        </a:rPr>
                        <a:t>SK Štětí, z.s.</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9</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7</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6</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35:27</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C00000"/>
                          </a:solidFill>
                          <a:effectLst/>
                          <a:latin typeface="Arial" panose="020B0604020202020204" pitchFamily="34" charset="0"/>
                        </a:rPr>
                        <a:t>34</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566176084"/>
                  </a:ext>
                </a:extLst>
              </a:tr>
              <a:tr h="166771">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SK Aritma Praha, z.s.</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47:35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1011216170"/>
                  </a:ext>
                </a:extLst>
              </a:tr>
              <a:tr h="166771">
                <a:tc>
                  <a:txBody>
                    <a:bodyPr/>
                    <a:lstStyle/>
                    <a:p>
                      <a:pPr algn="ctr" fontAlgn="ctr"/>
                      <a:r>
                        <a:rPr lang="cs-CZ" sz="11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FFCCFF"/>
                    </a:solidFill>
                  </a:tcPr>
                </a:tc>
                <a:tc>
                  <a:txBody>
                    <a:bodyPr/>
                    <a:lstStyle/>
                    <a:p>
                      <a:pPr algn="l" fontAlgn="ctr"/>
                      <a:r>
                        <a:rPr lang="cs-CZ" sz="1100" b="1" i="0" u="none" strike="noStrike">
                          <a:solidFill>
                            <a:srgbClr val="000000"/>
                          </a:solidFill>
                          <a:effectLst/>
                          <a:latin typeface="Arial" panose="020B0604020202020204" pitchFamily="34" charset="0"/>
                        </a:rPr>
                        <a:t>FK Brandýs n.L.</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42:36</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1381679614"/>
                  </a:ext>
                </a:extLst>
              </a:tr>
              <a:tr h="166771">
                <a:tc>
                  <a:txBody>
                    <a:bodyPr/>
                    <a:lstStyle/>
                    <a:p>
                      <a:pPr algn="ctr" fontAlgn="ctr"/>
                      <a:r>
                        <a:rPr lang="cs-CZ" sz="11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FK Meteor Praha VIII, </a:t>
                      </a:r>
                      <a:r>
                        <a:rPr lang="cs-CZ" sz="1100" b="1" i="0" u="none" strike="noStrike" dirty="0" err="1">
                          <a:solidFill>
                            <a:srgbClr val="000000"/>
                          </a:solidFill>
                          <a:effectLst/>
                          <a:latin typeface="Arial" panose="020B0604020202020204" pitchFamily="34" charset="0"/>
                        </a:rPr>
                        <a:t>z.s</a:t>
                      </a:r>
                      <a:r>
                        <a:rPr lang="cs-CZ" sz="1100" b="1" i="0" u="none" strike="noStrike" dirty="0">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40:34</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2804911690"/>
                  </a:ext>
                </a:extLst>
              </a:tr>
              <a:tr h="166771">
                <a:tc>
                  <a:txBody>
                    <a:bodyPr/>
                    <a:lstStyle/>
                    <a:p>
                      <a:pPr algn="ctr" fontAlgn="ctr"/>
                      <a:r>
                        <a:rPr lang="cs-CZ" sz="11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FFCCFF"/>
                    </a:solidFill>
                  </a:tcPr>
                </a:tc>
                <a:tc>
                  <a:txBody>
                    <a:bodyPr/>
                    <a:lstStyle/>
                    <a:p>
                      <a:pPr algn="l" fontAlgn="ctr"/>
                      <a:r>
                        <a:rPr lang="cs-CZ" sz="1100" b="1" i="0" u="none" strike="noStrike">
                          <a:solidFill>
                            <a:srgbClr val="000000"/>
                          </a:solidFill>
                          <a:effectLst/>
                          <a:latin typeface="Arial" panose="020B0604020202020204" pitchFamily="34" charset="0"/>
                        </a:rPr>
                        <a:t>FK Olympie Březová, z.s.</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38:34</a:t>
                      </a:r>
                    </a:p>
                  </a:txBody>
                  <a:tcPr marL="7620" marR="7620" marT="7620"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31</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4163590838"/>
                  </a:ext>
                </a:extLst>
              </a:tr>
              <a:tr h="152269">
                <a:tc>
                  <a:txBody>
                    <a:bodyPr/>
                    <a:lstStyle/>
                    <a:p>
                      <a:pPr algn="ctr" fontAlgn="ctr"/>
                      <a:r>
                        <a:rPr lang="cs-CZ" sz="10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SEKO Louny,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35:33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30</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608155483"/>
                  </a:ext>
                </a:extLst>
              </a:tr>
              <a:tr h="152269">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effectLst/>
                          <a:latin typeface="Arial" panose="020B0604020202020204" pitchFamily="34" charset="0"/>
                        </a:rPr>
                        <a:t>FC Chomutov s.r.o.</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38:34</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28</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2456368957"/>
                  </a:ext>
                </a:extLst>
              </a:tr>
              <a:tr h="152269">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Slaný, z.s.</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26:47</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21</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3996229868"/>
                  </a:ext>
                </a:extLst>
              </a:tr>
              <a:tr h="152269">
                <a:tc>
                  <a:txBody>
                    <a:bodyPr/>
                    <a:lstStyle/>
                    <a:p>
                      <a:pPr algn="ctr" fontAlgn="ctr"/>
                      <a:r>
                        <a:rPr lang="cs-CZ" sz="10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effectLst/>
                          <a:latin typeface="Arial" panose="020B0604020202020204" pitchFamily="34" charset="0"/>
                        </a:rPr>
                        <a:t>Fotbalový klub Ostrov, z.s.</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20:48</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18</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2884190377"/>
                  </a:ext>
                </a:extLst>
              </a:tr>
              <a:tr h="152269">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MFK Dobříš</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25:52</a:t>
                      </a:r>
                    </a:p>
                  </a:txBody>
                  <a:tcPr marL="7620" marR="7620" marT="7620"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CCFFFF"/>
                    </a:solidFill>
                  </a:tcPr>
                </a:tc>
                <a:extLst>
                  <a:ext uri="{0D108BD9-81ED-4DB2-BD59-A6C34878D82A}">
                    <a16:rowId xmlns:a16="http://schemas.microsoft.com/office/drawing/2014/main" val="2751525879"/>
                  </a:ext>
                </a:extLst>
              </a:tr>
              <a:tr h="152269">
                <a:tc>
                  <a:txBody>
                    <a:bodyPr/>
                    <a:lstStyle/>
                    <a:p>
                      <a:pPr algn="ctr" fontAlgn="ctr"/>
                      <a:r>
                        <a:rPr lang="cs-CZ" sz="1000" b="1" i="0" u="none" strike="noStrike">
                          <a:solidFill>
                            <a:srgbClr val="000000"/>
                          </a:solidFill>
                          <a:effectLst/>
                          <a:latin typeface="Arial" panose="020B0604020202020204" pitchFamily="34" charset="0"/>
                        </a:rPr>
                        <a:t>16.</a:t>
                      </a:r>
                    </a:p>
                  </a:txBody>
                  <a:tcPr marL="7620" marR="7620" marT="7620"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effectLst/>
                          <a:latin typeface="Arial" panose="020B0604020202020204" pitchFamily="34" charset="0"/>
                        </a:rPr>
                        <a:t>TJ Tatran Rakovník, z.s.</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21</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10:84</a:t>
                      </a:r>
                    </a:p>
                  </a:txBody>
                  <a:tcPr marL="7620" marR="7620" marT="7620" marB="0" anchor="ctr">
                    <a:lnL>
                      <a:noFill/>
                    </a:lnL>
                    <a:lnR>
                      <a:noFill/>
                    </a:lnR>
                    <a:lnT>
                      <a:noFill/>
                    </a:lnT>
                    <a:lnB>
                      <a:noFill/>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FFCCFF"/>
                    </a:solidFill>
                  </a:tcPr>
                </a:tc>
                <a:extLst>
                  <a:ext uri="{0D108BD9-81ED-4DB2-BD59-A6C34878D82A}">
                    <a16:rowId xmlns:a16="http://schemas.microsoft.com/office/drawing/2014/main" val="3130655954"/>
                  </a:ext>
                </a:extLst>
              </a:tr>
            </a:tbl>
          </a:graphicData>
        </a:graphic>
      </p:graphicFrame>
      <p:sp>
        <p:nvSpPr>
          <p:cNvPr id="3" name="TextovéPole 2"/>
          <p:cNvSpPr txBox="1"/>
          <p:nvPr/>
        </p:nvSpPr>
        <p:spPr>
          <a:xfrm>
            <a:off x="5388778" y="163116"/>
            <a:ext cx="4685680" cy="707886"/>
          </a:xfrm>
          <a:prstGeom prst="rect">
            <a:avLst/>
          </a:prstGeom>
          <a:solidFill>
            <a:srgbClr val="99FFCC"/>
          </a:solidFill>
          <a:ln w="60325" cmpd="sng">
            <a:solidFill>
              <a:srgbClr val="0000CC"/>
            </a:solidFill>
            <a:prstDash val="dashDot"/>
          </a:ln>
          <a:effectLst>
            <a:glow rad="101600">
              <a:srgbClr val="FFFF66">
                <a:alpha val="40000"/>
              </a:srgbClr>
            </a:glow>
            <a:softEdge rad="0"/>
          </a:effectLst>
        </p:spPr>
        <p:txBody>
          <a:bodyPr wrap="square" rtlCol="0">
            <a:spAutoFit/>
          </a:bodyPr>
          <a:lstStyle/>
          <a:p>
            <a:pPr algn="ctr"/>
            <a:r>
              <a:rPr lang="cs-CZ" sz="2000" dirty="0">
                <a:latin typeface="Arial Black" panose="020B0A04020102020204" pitchFamily="34" charset="0"/>
              </a:rPr>
              <a:t>Jak se změnila tabulka po 22. kole Fortuna divize dospělých</a:t>
            </a:r>
          </a:p>
        </p:txBody>
      </p:sp>
      <p:sp>
        <p:nvSpPr>
          <p:cNvPr id="7" name="TextovéPole 6"/>
          <p:cNvSpPr txBox="1"/>
          <p:nvPr/>
        </p:nvSpPr>
        <p:spPr>
          <a:xfrm>
            <a:off x="5388778" y="1027212"/>
            <a:ext cx="4685680" cy="2708434"/>
          </a:xfrm>
          <a:prstGeom prst="rect">
            <a:avLst/>
          </a:prstGeom>
          <a:solidFill>
            <a:schemeClr val="accent3">
              <a:lumMod val="95000"/>
            </a:schemeClr>
          </a:solidFill>
          <a:effectLst>
            <a:glow rad="101600">
              <a:srgbClr val="FFFF66">
                <a:alpha val="40000"/>
              </a:srgbClr>
            </a:glow>
            <a:softEdge rad="457200"/>
          </a:effectLst>
        </p:spPr>
        <p:txBody>
          <a:bodyPr wrap="square" rtlCol="0">
            <a:spAutoFit/>
          </a:bodyPr>
          <a:lstStyle/>
          <a:p>
            <a:pPr algn="just"/>
            <a:r>
              <a:rPr lang="cs-CZ" sz="1000" dirty="0">
                <a:latin typeface="Arial" panose="020B0604020202020204" pitchFamily="34" charset="0"/>
                <a:cs typeface="Arial" panose="020B0604020202020204" pitchFamily="34" charset="0"/>
              </a:rPr>
              <a:t>Na prvních 3 místech ne . Most-Souš je na 1. místě se 49 body. 2. Neratovice. Obě mužstva vyhrála. 3. místo s 6 bodovým odstupem drží Česká Lípa, která doma očekávaně porazila </a:t>
            </a:r>
            <a:r>
              <a:rPr lang="cs-CZ" sz="1000" dirty="0" err="1">
                <a:latin typeface="Arial" panose="020B0604020202020204" pitchFamily="34" charset="0"/>
                <a:cs typeface="Arial" panose="020B0604020202020204" pitchFamily="34" charset="0"/>
              </a:rPr>
              <a:t>Tatran</a:t>
            </a:r>
            <a:r>
              <a:rPr lang="cs-CZ" sz="1000" dirty="0">
                <a:latin typeface="Arial" panose="020B0604020202020204" pitchFamily="34" charset="0"/>
                <a:cs typeface="Arial" panose="020B0604020202020204" pitchFamily="34" charset="0"/>
              </a:rPr>
              <a:t> Rakovník. Ke změně došlo na 4. místě kam se dostal Český Brod po výhře v Brandýse </a:t>
            </a:r>
            <a:r>
              <a:rPr lang="cs-CZ" sz="1000" dirty="0" err="1">
                <a:latin typeface="Arial" panose="020B0604020202020204" pitchFamily="34" charset="0"/>
                <a:cs typeface="Arial" panose="020B0604020202020204" pitchFamily="34" charset="0"/>
              </a:rPr>
              <a:t>n.L.</a:t>
            </a:r>
            <a:r>
              <a:rPr lang="cs-CZ" sz="1000" dirty="0">
                <a:latin typeface="Arial" panose="020B0604020202020204" pitchFamily="34" charset="0"/>
                <a:cs typeface="Arial" panose="020B0604020202020204" pitchFamily="34" charset="0"/>
              </a:rPr>
              <a:t>. Naopak ze 4. na 5. se propadlo Kladno se 37 body. To jen remizovalo v Chomutově, když zde už vedlo. Na 6. místo z 8. se dostalo naše mužstvo. Na takto pěkném místě jsme byli naposledy po 7. kole.  7. místo patří Aritmě Praha, která sem poskočila po debaklu Ostrova. První polovinu tabulky se body na 8. místě uzavírá Brandýs </a:t>
            </a:r>
            <a:r>
              <a:rPr lang="cs-CZ" sz="1000" dirty="0" err="1">
                <a:latin typeface="Arial" panose="020B0604020202020204" pitchFamily="34" charset="0"/>
                <a:cs typeface="Arial" panose="020B0604020202020204" pitchFamily="34" charset="0"/>
              </a:rPr>
              <a:t>n.L.</a:t>
            </a:r>
            <a:r>
              <a:rPr lang="cs-CZ" sz="1000" dirty="0">
                <a:latin typeface="Arial" panose="020B0604020202020204" pitchFamily="34" charset="0"/>
                <a:cs typeface="Arial" panose="020B0604020202020204" pitchFamily="34" charset="0"/>
              </a:rPr>
              <a:t> Přestalo se dařit Meteoru a po prohře v Neratovicích opustil 6. příčku a skončil až na 9. místě. Na stejném místě jako v minulém kole, teda 10. je Březová, která je na 10. místě. Stejně na tom jsou Louny, jen s tím rozdílem, že jsou stále na 11. místě. Obě mužstva se v posledním kole ve vzájemném zápase rozešla smírně. Tabulka v dolních patrech tabulky se vlastně vůbec neměnila.  12. je stále Chomutov s 28 body. 13. Slaný, které už má ale velký bodový odstup. 14. resp. 15. a 16. s 18, 15 a 3 body patří Ostrovu, Dobříši a  </a:t>
            </a:r>
            <a:r>
              <a:rPr lang="cs-CZ" sz="1000" dirty="0" err="1">
                <a:latin typeface="Arial" panose="020B0604020202020204" pitchFamily="34" charset="0"/>
                <a:cs typeface="Arial" panose="020B0604020202020204" pitchFamily="34" charset="0"/>
              </a:rPr>
              <a:t>Tatranu</a:t>
            </a:r>
            <a:r>
              <a:rPr lang="cs-CZ" sz="1000" dirty="0">
                <a:latin typeface="Arial" panose="020B0604020202020204" pitchFamily="34" charset="0"/>
                <a:cs typeface="Arial" panose="020B0604020202020204" pitchFamily="34" charset="0"/>
              </a:rPr>
              <a:t> Rakovník.</a:t>
            </a:r>
          </a:p>
        </p:txBody>
      </p:sp>
      <p:sp>
        <p:nvSpPr>
          <p:cNvPr id="4" name="TextovéPole 3">
            <a:extLst>
              <a:ext uri="{FF2B5EF4-FFF2-40B4-BE49-F238E27FC236}">
                <a16:creationId xmlns:a16="http://schemas.microsoft.com/office/drawing/2014/main" id="{07E41A8E-3FF8-4A6A-BBDE-AB7275F5A473}"/>
              </a:ext>
            </a:extLst>
          </p:cNvPr>
          <p:cNvSpPr txBox="1"/>
          <p:nvPr/>
        </p:nvSpPr>
        <p:spPr>
          <a:xfrm>
            <a:off x="143992" y="91108"/>
            <a:ext cx="4608512" cy="461665"/>
          </a:xfrm>
          <a:prstGeom prst="rect">
            <a:avLst/>
          </a:prstGeom>
          <a:gradFill>
            <a:gsLst>
              <a:gs pos="10000">
                <a:srgbClr val="FF0066"/>
              </a:gs>
              <a:gs pos="61000">
                <a:srgbClr val="00FF99"/>
              </a:gs>
            </a:gsLst>
            <a:lin ang="5400000" scaled="1"/>
          </a:gradFill>
          <a:effectLst>
            <a:glow rad="101600">
              <a:srgbClr val="FFFF66">
                <a:alpha val="40000"/>
              </a:srgbClr>
            </a:glow>
            <a:softEdge rad="0"/>
          </a:effectLst>
        </p:spPr>
        <p:txBody>
          <a:bodyPr wrap="square" rtlCol="0">
            <a:spAutoFit/>
          </a:bodyPr>
          <a:lstStyle/>
          <a:p>
            <a:pPr algn="ctr"/>
            <a:r>
              <a:rPr lang="cs-CZ" sz="2400" dirty="0">
                <a:solidFill>
                  <a:schemeClr val="bg1"/>
                </a:solidFill>
                <a:latin typeface="Arial Black" panose="020B0A04020102020204" pitchFamily="34" charset="0"/>
              </a:rPr>
              <a:t>Ani  ti nejmenší nezahálí</a:t>
            </a:r>
          </a:p>
        </p:txBody>
      </p:sp>
      <p:sp>
        <p:nvSpPr>
          <p:cNvPr id="5" name="TextovéPole 4">
            <a:extLst>
              <a:ext uri="{FF2B5EF4-FFF2-40B4-BE49-F238E27FC236}">
                <a16:creationId xmlns:a16="http://schemas.microsoft.com/office/drawing/2014/main" id="{DCE6660A-9D58-4B39-937E-5E67E3658764}"/>
              </a:ext>
            </a:extLst>
          </p:cNvPr>
          <p:cNvSpPr txBox="1"/>
          <p:nvPr/>
        </p:nvSpPr>
        <p:spPr>
          <a:xfrm>
            <a:off x="115903" y="788773"/>
            <a:ext cx="4608512" cy="1446550"/>
          </a:xfrm>
          <a:prstGeom prst="rect">
            <a:avLst/>
          </a:prstGeom>
          <a:noFill/>
          <a:effectLst>
            <a:glow rad="101600">
              <a:srgbClr val="FFFF66">
                <a:alpha val="40000"/>
              </a:srgbClr>
            </a:glow>
            <a:softEdge rad="0"/>
          </a:effectLst>
        </p:spPr>
        <p:txBody>
          <a:bodyPr wrap="square" rtlCol="0">
            <a:spAutoFit/>
          </a:bodyPr>
          <a:lstStyle/>
          <a:p>
            <a:pPr algn="just"/>
            <a:r>
              <a:rPr lang="cs-CZ" sz="1100" b="0" i="0" u="sng" dirty="0">
                <a:solidFill>
                  <a:srgbClr val="000000"/>
                </a:solidFill>
                <a:effectLst/>
                <a:latin typeface="arial" panose="020B0604020202020204" pitchFamily="34" charset="0"/>
              </a:rPr>
              <a:t>14.4.2022</a:t>
            </a:r>
            <a:r>
              <a:rPr lang="cs-CZ" sz="1100" b="0" i="0" dirty="0">
                <a:solidFill>
                  <a:srgbClr val="000000"/>
                </a:solidFill>
                <a:effectLst/>
                <a:latin typeface="arial" panose="020B0604020202020204" pitchFamily="34" charset="0"/>
              </a:rPr>
              <a:t> naši nejmenší byli předvést své fotbalové umění na turnaji v Roudnici ve složení Martin Flor , Miloš Straka , </a:t>
            </a:r>
            <a:r>
              <a:rPr lang="cs-CZ" sz="1100" b="0" i="0" dirty="0" err="1">
                <a:solidFill>
                  <a:srgbClr val="000000"/>
                </a:solidFill>
                <a:effectLst/>
                <a:latin typeface="arial" panose="020B0604020202020204" pitchFamily="34" charset="0"/>
              </a:rPr>
              <a:t>Jonny</a:t>
            </a:r>
            <a:r>
              <a:rPr lang="cs-CZ" sz="1100" b="0" i="0" dirty="0">
                <a:solidFill>
                  <a:srgbClr val="000000"/>
                </a:solidFill>
                <a:effectLst/>
                <a:latin typeface="arial" panose="020B0604020202020204" pitchFamily="34" charset="0"/>
              </a:rPr>
              <a:t> , Petr Jan Dvořák, Matyáš Řehák , Štěpán Cimrman</a:t>
            </a:r>
          </a:p>
          <a:p>
            <a:pPr algn="just"/>
            <a:r>
              <a:rPr lang="cs-CZ" sz="1100" b="0" u="sng" dirty="0">
                <a:solidFill>
                  <a:srgbClr val="000000"/>
                </a:solidFill>
                <a:latin typeface="arial" panose="020B0604020202020204" pitchFamily="34" charset="0"/>
              </a:rPr>
              <a:t>Č</a:t>
            </a:r>
            <a:r>
              <a:rPr lang="cs-CZ" sz="1100" b="0" i="0" u="sng" dirty="0">
                <a:solidFill>
                  <a:srgbClr val="000000"/>
                </a:solidFill>
                <a:effectLst/>
                <a:latin typeface="arial" panose="020B0604020202020204" pitchFamily="34" charset="0"/>
              </a:rPr>
              <a:t>tvrtek 21.4. 2022  </a:t>
            </a:r>
            <a:r>
              <a:rPr lang="cs-CZ" sz="1100" b="0" i="0" dirty="0">
                <a:solidFill>
                  <a:srgbClr val="000000"/>
                </a:solidFill>
                <a:effectLst/>
                <a:latin typeface="arial" panose="020B0604020202020204" pitchFamily="34" charset="0"/>
              </a:rPr>
              <a:t>jsme pořádali fotbalový turnaj Bambini kterého se zúčastnili týmy Bezděkova , Malé Žernoseky a dvou týmů domácích SK Štětí ve složení Jakub Novák , Martin Flor , Marek </a:t>
            </a:r>
            <a:r>
              <a:rPr lang="cs-CZ" sz="1100" b="0" i="0" dirty="0" err="1">
                <a:solidFill>
                  <a:srgbClr val="000000"/>
                </a:solidFill>
                <a:effectLst/>
                <a:latin typeface="arial" panose="020B0604020202020204" pitchFamily="34" charset="0"/>
              </a:rPr>
              <a:t>Hackel</a:t>
            </a:r>
            <a:r>
              <a:rPr lang="cs-CZ" sz="1100" b="0" i="0" dirty="0">
                <a:solidFill>
                  <a:srgbClr val="000000"/>
                </a:solidFill>
                <a:effectLst/>
                <a:latin typeface="arial" panose="020B0604020202020204" pitchFamily="34" charset="0"/>
              </a:rPr>
              <a:t> , Patrik </a:t>
            </a:r>
            <a:r>
              <a:rPr lang="cs-CZ" sz="1100" b="0" i="0" dirty="0" err="1">
                <a:solidFill>
                  <a:srgbClr val="000000"/>
                </a:solidFill>
                <a:effectLst/>
                <a:latin typeface="arial" panose="020B0604020202020204" pitchFamily="34" charset="0"/>
              </a:rPr>
              <a:t>Hackel</a:t>
            </a:r>
            <a:r>
              <a:rPr lang="cs-CZ" sz="1100" b="0" i="0" dirty="0">
                <a:solidFill>
                  <a:srgbClr val="000000"/>
                </a:solidFill>
                <a:effectLst/>
                <a:latin typeface="arial" panose="020B0604020202020204" pitchFamily="34" charset="0"/>
              </a:rPr>
              <a:t> , Štěpán Cimrman , </a:t>
            </a:r>
            <a:r>
              <a:rPr lang="cs-CZ" sz="1100" b="0" i="0" dirty="0" err="1">
                <a:solidFill>
                  <a:srgbClr val="000000"/>
                </a:solidFill>
                <a:effectLst/>
                <a:latin typeface="arial" panose="020B0604020202020204" pitchFamily="34" charset="0"/>
              </a:rPr>
              <a:t>Jonny</a:t>
            </a:r>
            <a:r>
              <a:rPr lang="cs-CZ" sz="1100" b="0" i="0" dirty="0">
                <a:solidFill>
                  <a:srgbClr val="000000"/>
                </a:solidFill>
                <a:effectLst/>
                <a:latin typeface="arial" panose="020B0604020202020204" pitchFamily="34" charset="0"/>
              </a:rPr>
              <a:t> , Miloš Straka , Matyáš Řehák , Lukáš Kořínek , Dominik </a:t>
            </a:r>
            <a:r>
              <a:rPr lang="cs-CZ" sz="1100" b="0" i="0" dirty="0" err="1">
                <a:solidFill>
                  <a:srgbClr val="000000"/>
                </a:solidFill>
                <a:effectLst/>
                <a:latin typeface="arial" panose="020B0604020202020204" pitchFamily="34" charset="0"/>
              </a:rPr>
              <a:t>Sachet</a:t>
            </a:r>
            <a:endParaRPr lang="cs-CZ" sz="1100" dirty="0">
              <a:latin typeface="Arial Black" panose="020B0A04020102020204" pitchFamily="34" charset="0"/>
            </a:endParaRPr>
          </a:p>
        </p:txBody>
      </p:sp>
      <p:pic>
        <p:nvPicPr>
          <p:cNvPr id="8" name="Obrázek 7">
            <a:extLst>
              <a:ext uri="{FF2B5EF4-FFF2-40B4-BE49-F238E27FC236}">
                <a16:creationId xmlns:a16="http://schemas.microsoft.com/office/drawing/2014/main" id="{297E0778-E348-4C99-94FE-891B60EFB326}"/>
              </a:ext>
            </a:extLst>
          </p:cNvPr>
          <p:cNvPicPr>
            <a:picLocks noChangeAspect="1"/>
          </p:cNvPicPr>
          <p:nvPr/>
        </p:nvPicPr>
        <p:blipFill>
          <a:blip r:embed="rId2"/>
          <a:stretch>
            <a:fillRect/>
          </a:stretch>
        </p:blipFill>
        <p:spPr>
          <a:xfrm>
            <a:off x="143992" y="4339580"/>
            <a:ext cx="4725807" cy="2567737"/>
          </a:xfrm>
          <a:prstGeom prst="rect">
            <a:avLst/>
          </a:prstGeom>
          <a:ln w="25400">
            <a:solidFill>
              <a:schemeClr val="accent6">
                <a:lumMod val="50000"/>
              </a:schemeClr>
            </a:solidFill>
          </a:ln>
        </p:spPr>
      </p:pic>
      <p:pic>
        <p:nvPicPr>
          <p:cNvPr id="12" name="Obrázek 11">
            <a:extLst>
              <a:ext uri="{FF2B5EF4-FFF2-40B4-BE49-F238E27FC236}">
                <a16:creationId xmlns:a16="http://schemas.microsoft.com/office/drawing/2014/main" id="{43CB40FE-F6E9-4F38-8846-C609C24952D4}"/>
              </a:ext>
            </a:extLst>
          </p:cNvPr>
          <p:cNvPicPr>
            <a:picLocks noChangeAspect="1"/>
          </p:cNvPicPr>
          <p:nvPr/>
        </p:nvPicPr>
        <p:blipFill>
          <a:blip r:embed="rId3"/>
          <a:stretch>
            <a:fillRect/>
          </a:stretch>
        </p:blipFill>
        <p:spPr>
          <a:xfrm flipH="1">
            <a:off x="987052" y="2332462"/>
            <a:ext cx="2634360" cy="1728192"/>
          </a:xfrm>
          <a:prstGeom prst="rect">
            <a:avLst/>
          </a:prstGeom>
          <a:ln w="28575">
            <a:solidFill>
              <a:schemeClr val="accent6">
                <a:lumMod val="50000"/>
              </a:schemeClr>
            </a:solidFill>
          </a:ln>
        </p:spPr>
      </p:pic>
    </p:spTree>
    <p:extLst>
      <p:ext uri="{BB962C8B-B14F-4D97-AF65-F5344CB8AC3E}">
        <p14:creationId xmlns:p14="http://schemas.microsoft.com/office/powerpoint/2010/main" val="16254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18</a:t>
            </a:r>
          </a:p>
        </p:txBody>
      </p:sp>
      <p:sp>
        <p:nvSpPr>
          <p:cNvPr id="13" name="TextovéPole 12"/>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23</a:t>
            </a:r>
          </a:p>
        </p:txBody>
      </p:sp>
      <p:sp>
        <p:nvSpPr>
          <p:cNvPr id="6" name="TextovéPole 5">
            <a:extLst>
              <a:ext uri="{FF2B5EF4-FFF2-40B4-BE49-F238E27FC236}">
                <a16:creationId xmlns:a16="http://schemas.microsoft.com/office/drawing/2014/main" id="{F5B441C5-2A8F-4893-9EA4-F11B9B67C44E}"/>
              </a:ext>
            </a:extLst>
          </p:cNvPr>
          <p:cNvSpPr txBox="1"/>
          <p:nvPr/>
        </p:nvSpPr>
        <p:spPr>
          <a:xfrm>
            <a:off x="5400576" y="163116"/>
            <a:ext cx="4536504" cy="1015663"/>
          </a:xfrm>
          <a:prstGeom prst="rect">
            <a:avLst/>
          </a:prstGeom>
          <a:pattFill prst="dashUpDiag">
            <a:fgClr>
              <a:srgbClr val="FFCCCC"/>
            </a:fgClr>
            <a:bgClr>
              <a:schemeClr val="bg1"/>
            </a:bgClr>
          </a:pattFill>
          <a:effectLst>
            <a:softEdge rad="0"/>
          </a:effectLst>
        </p:spPr>
        <p:txBody>
          <a:bodyPr wrap="square" rtlCol="0">
            <a:spAutoFit/>
          </a:bodyPr>
          <a:lstStyle/>
          <a:p>
            <a:pPr algn="ctr"/>
            <a:r>
              <a:rPr lang="cs-CZ" sz="2000" dirty="0">
                <a:solidFill>
                  <a:srgbClr val="000099"/>
                </a:solidFill>
                <a:latin typeface="Eras Bold ITC" panose="020B0907030504020204" pitchFamily="34" charset="0"/>
              </a:rPr>
              <a:t>První branka Rudolfa </a:t>
            </a:r>
            <a:r>
              <a:rPr lang="cs-CZ" sz="2000" dirty="0" err="1">
                <a:solidFill>
                  <a:srgbClr val="000099"/>
                </a:solidFill>
                <a:latin typeface="Eras Bold ITC" panose="020B0907030504020204" pitchFamily="34" charset="0"/>
              </a:rPr>
              <a:t>Slaničky</a:t>
            </a:r>
            <a:r>
              <a:rPr lang="cs-CZ" sz="2000" dirty="0">
                <a:solidFill>
                  <a:srgbClr val="000099"/>
                </a:solidFill>
                <a:latin typeface="Eras Bold ITC" panose="020B0907030504020204" pitchFamily="34" charset="0"/>
              </a:rPr>
              <a:t> v dresu SK Štětí v kategorii dospělých. Brzy to bude 11 let</a:t>
            </a:r>
          </a:p>
        </p:txBody>
      </p:sp>
      <p:sp>
        <p:nvSpPr>
          <p:cNvPr id="10" name="TextovéPole 9">
            <a:extLst>
              <a:ext uri="{FF2B5EF4-FFF2-40B4-BE49-F238E27FC236}">
                <a16:creationId xmlns:a16="http://schemas.microsoft.com/office/drawing/2014/main" id="{C9FC7D5E-AA05-483D-A9C6-0D7144776E57}"/>
              </a:ext>
            </a:extLst>
          </p:cNvPr>
          <p:cNvSpPr txBox="1"/>
          <p:nvPr/>
        </p:nvSpPr>
        <p:spPr>
          <a:xfrm>
            <a:off x="5472584" y="1315244"/>
            <a:ext cx="4680520" cy="2005870"/>
          </a:xfrm>
          <a:prstGeom prst="rect">
            <a:avLst/>
          </a:prstGeom>
          <a:noFill/>
          <a:effectLst>
            <a:glow rad="101600">
              <a:srgbClr val="FFFF66">
                <a:alpha val="40000"/>
              </a:srgbClr>
            </a:glow>
            <a:softEdge rad="241300"/>
          </a:effectLst>
        </p:spPr>
        <p:txBody>
          <a:bodyPr wrap="square">
            <a:spAutoFit/>
          </a:bodyPr>
          <a:lstStyle/>
          <a:p>
            <a:pPr algn="ctr">
              <a:lnSpc>
                <a:spcPct val="107000"/>
              </a:lnSpc>
              <a:spcAft>
                <a:spcPts val="800"/>
              </a:spcAft>
            </a:pPr>
            <a:r>
              <a:rPr lang="cs-CZ" sz="1600" b="1" u="sng" dirty="0">
                <a:effectLst/>
                <a:highlight>
                  <a:srgbClr val="00FFFF"/>
                </a:highlight>
                <a:latin typeface="Eras Bold ITC" panose="020B0907030504020204" pitchFamily="34" charset="0"/>
                <a:ea typeface="Calibri" panose="020F0502020204030204" pitchFamily="34" charset="0"/>
                <a:cs typeface="Times New Roman" panose="02020603050405020304" pitchFamily="18" charset="0"/>
              </a:rPr>
              <a:t>SK Mondi Štětí -  FC Jiskra Modrá</a:t>
            </a:r>
            <a:endParaRPr lang="cs-CZ" sz="900" dirty="0">
              <a:effectLst/>
              <a:highlight>
                <a:srgbClr val="00FFFF"/>
              </a:highlight>
              <a:latin typeface="Eras Bold ITC" panose="020B0907030504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cs-CZ" sz="1600" b="1" u="sng" dirty="0">
                <a:effectLst/>
                <a:highlight>
                  <a:srgbClr val="00FFFF"/>
                </a:highlight>
                <a:latin typeface="Eras Bold ITC" panose="020B0907030504020204" pitchFamily="34" charset="0"/>
                <a:ea typeface="Calibri" panose="020F0502020204030204" pitchFamily="34" charset="0"/>
                <a:cs typeface="Times New Roman" panose="02020603050405020304" pitchFamily="18" charset="0"/>
              </a:rPr>
              <a:t>3:3(1:0)  25.kolo  14.5.2011</a:t>
            </a:r>
          </a:p>
          <a:p>
            <a:pPr algn="just">
              <a:lnSpc>
                <a:spcPct val="107000"/>
              </a:lnSpc>
              <a:spcAft>
                <a:spcPts val="800"/>
              </a:spcAft>
            </a:pPr>
            <a:r>
              <a:rPr lang="cs-CZ" sz="1100" dirty="0">
                <a:effectLst/>
                <a:latin typeface="Arial" panose="020B0604020202020204" pitchFamily="34" charset="0"/>
                <a:ea typeface="Calibri" panose="020F0502020204030204" pitchFamily="34" charset="0"/>
              </a:rPr>
              <a:t>…….Ve hře dopředu to domácím ale nevadilo a ve 36. minutě si na roh k bližší tyči naběhl </a:t>
            </a:r>
            <a:r>
              <a:rPr lang="cs-CZ" sz="1100" dirty="0" err="1">
                <a:effectLst/>
                <a:latin typeface="Arial" panose="020B0604020202020204" pitchFamily="34" charset="0"/>
                <a:ea typeface="Calibri" panose="020F0502020204030204" pitchFamily="34" charset="0"/>
              </a:rPr>
              <a:t>Slanička</a:t>
            </a:r>
            <a:r>
              <a:rPr lang="cs-CZ" sz="1100" dirty="0">
                <a:effectLst/>
                <a:latin typeface="Arial" panose="020B0604020202020204" pitchFamily="34" charset="0"/>
                <a:ea typeface="Calibri" panose="020F0502020204030204" pitchFamily="34" charset="0"/>
              </a:rPr>
              <a:t> a premiérově napnul sít v dresu dospělých SK Štětí. Tlak domácích se stupňoval po změně stran. Nejaktivnější byl </a:t>
            </a:r>
            <a:r>
              <a:rPr lang="cs-CZ" sz="1100" dirty="0" err="1">
                <a:effectLst/>
                <a:latin typeface="Arial" panose="020B0604020202020204" pitchFamily="34" charset="0"/>
                <a:ea typeface="Calibri" panose="020F0502020204030204" pitchFamily="34" charset="0"/>
              </a:rPr>
              <a:t>Slanička</a:t>
            </a:r>
            <a:r>
              <a:rPr lang="cs-CZ" sz="1100" dirty="0">
                <a:effectLst/>
                <a:latin typeface="Arial" panose="020B0604020202020204" pitchFamily="34" charset="0"/>
                <a:ea typeface="Calibri" panose="020F0502020204030204" pitchFamily="34" charset="0"/>
              </a:rPr>
              <a:t>. Střelu k tyči chytil brankář a po rohu hlavou jen těsně netrefil…………….</a:t>
            </a:r>
          </a:p>
          <a:p>
            <a:pPr algn="just">
              <a:lnSpc>
                <a:spcPct val="107000"/>
              </a:lnSpc>
              <a:spcAft>
                <a:spcPts val="800"/>
              </a:spcAft>
            </a:pP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5735773B-6819-4D9B-8F2E-9ABEC35CCE50}"/>
              </a:ext>
            </a:extLst>
          </p:cNvPr>
          <p:cNvPicPr>
            <a:picLocks noChangeAspect="1"/>
          </p:cNvPicPr>
          <p:nvPr/>
        </p:nvPicPr>
        <p:blipFill>
          <a:blip r:embed="rId2"/>
          <a:stretch>
            <a:fillRect/>
          </a:stretch>
        </p:blipFill>
        <p:spPr>
          <a:xfrm>
            <a:off x="5544592" y="2971428"/>
            <a:ext cx="4968552" cy="1389888"/>
          </a:xfrm>
          <a:prstGeom prst="rect">
            <a:avLst/>
          </a:prstGeom>
        </p:spPr>
      </p:pic>
      <p:pic>
        <p:nvPicPr>
          <p:cNvPr id="14" name="Obrázek 13">
            <a:extLst>
              <a:ext uri="{FF2B5EF4-FFF2-40B4-BE49-F238E27FC236}">
                <a16:creationId xmlns:a16="http://schemas.microsoft.com/office/drawing/2014/main" id="{A2DA83FD-E8F9-452C-BDF7-B1384EA806D7}"/>
              </a:ext>
            </a:extLst>
          </p:cNvPr>
          <p:cNvPicPr>
            <a:picLocks noChangeAspect="1"/>
          </p:cNvPicPr>
          <p:nvPr/>
        </p:nvPicPr>
        <p:blipFill>
          <a:blip r:embed="rId3"/>
          <a:stretch>
            <a:fillRect/>
          </a:stretch>
        </p:blipFill>
        <p:spPr>
          <a:xfrm>
            <a:off x="5688608" y="4411588"/>
            <a:ext cx="3958550" cy="2376264"/>
          </a:xfrm>
          <a:prstGeom prst="rect">
            <a:avLst/>
          </a:prstGeom>
        </p:spPr>
      </p:pic>
      <p:sp>
        <p:nvSpPr>
          <p:cNvPr id="15" name="TextovéPole 14">
            <a:extLst>
              <a:ext uri="{FF2B5EF4-FFF2-40B4-BE49-F238E27FC236}">
                <a16:creationId xmlns:a16="http://schemas.microsoft.com/office/drawing/2014/main" id="{16B4BEC9-D387-4B22-99C4-3395A92465D6}"/>
              </a:ext>
            </a:extLst>
          </p:cNvPr>
          <p:cNvSpPr txBox="1"/>
          <p:nvPr/>
        </p:nvSpPr>
        <p:spPr>
          <a:xfrm>
            <a:off x="6912744" y="4627612"/>
            <a:ext cx="1322344" cy="538609"/>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900" dirty="0">
                <a:solidFill>
                  <a:srgbClr val="FF0000"/>
                </a:solidFill>
                <a:latin typeface="Arial Black" panose="020B0A04020102020204" pitchFamily="34" charset="0"/>
              </a:rPr>
              <a:t>Omlouváme se za </a:t>
            </a:r>
            <a:r>
              <a:rPr lang="cs-CZ" sz="1000" dirty="0">
                <a:solidFill>
                  <a:srgbClr val="FF0000"/>
                </a:solidFill>
                <a:latin typeface="Arial Black" panose="020B0A04020102020204" pitchFamily="34" charset="0"/>
              </a:rPr>
              <a:t>zhoršenou kvalitu</a:t>
            </a:r>
            <a:endParaRPr lang="cs-CZ" sz="900" dirty="0">
              <a:solidFill>
                <a:srgbClr val="FF0000"/>
              </a:solidFill>
              <a:latin typeface="Arial Black" panose="020B0A04020102020204" pitchFamily="34" charset="0"/>
            </a:endParaRPr>
          </a:p>
        </p:txBody>
      </p:sp>
      <p:cxnSp>
        <p:nvCxnSpPr>
          <p:cNvPr id="17" name="Přímá spojnice se šipkou 16">
            <a:extLst>
              <a:ext uri="{FF2B5EF4-FFF2-40B4-BE49-F238E27FC236}">
                <a16:creationId xmlns:a16="http://schemas.microsoft.com/office/drawing/2014/main" id="{1C5DF995-6FB4-489D-AAB6-F06A88FB2138}"/>
              </a:ext>
            </a:extLst>
          </p:cNvPr>
          <p:cNvCxnSpPr>
            <a:cxnSpLocks/>
          </p:cNvCxnSpPr>
          <p:nvPr/>
        </p:nvCxnSpPr>
        <p:spPr bwMode="auto">
          <a:xfrm flipH="1" flipV="1">
            <a:off x="7128768" y="5635724"/>
            <a:ext cx="1512168" cy="1296144"/>
          </a:xfrm>
          <a:prstGeom prst="straightConnector1">
            <a:avLst/>
          </a:prstGeom>
          <a:noFill/>
          <a:ln w="95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19" name="TextovéPole 18">
            <a:extLst>
              <a:ext uri="{FF2B5EF4-FFF2-40B4-BE49-F238E27FC236}">
                <a16:creationId xmlns:a16="http://schemas.microsoft.com/office/drawing/2014/main" id="{0794BF04-643A-40B9-8C8A-905BC52B6F6B}"/>
              </a:ext>
            </a:extLst>
          </p:cNvPr>
          <p:cNvSpPr txBox="1"/>
          <p:nvPr/>
        </p:nvSpPr>
        <p:spPr>
          <a:xfrm>
            <a:off x="8424912" y="6859860"/>
            <a:ext cx="1945010" cy="307777"/>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1400" dirty="0">
                <a:latin typeface="Arial Black" panose="020B0A04020102020204" pitchFamily="34" charset="0"/>
              </a:rPr>
              <a:t>Rudolf </a:t>
            </a:r>
            <a:r>
              <a:rPr lang="cs-CZ" sz="1400" dirty="0" err="1">
                <a:latin typeface="Arial Black" panose="020B0A04020102020204" pitchFamily="34" charset="0"/>
              </a:rPr>
              <a:t>Slanička</a:t>
            </a:r>
            <a:endParaRPr lang="cs-CZ" sz="1400" dirty="0">
              <a:latin typeface="Arial Black" panose="020B0A04020102020204" pitchFamily="34" charset="0"/>
            </a:endParaRPr>
          </a:p>
        </p:txBody>
      </p:sp>
      <p:sp>
        <p:nvSpPr>
          <p:cNvPr id="2" name="TextovéPole 1">
            <a:extLst>
              <a:ext uri="{FF2B5EF4-FFF2-40B4-BE49-F238E27FC236}">
                <a16:creationId xmlns:a16="http://schemas.microsoft.com/office/drawing/2014/main" id="{0BD664FE-0850-4047-BB04-320911FF9E3B}"/>
              </a:ext>
            </a:extLst>
          </p:cNvPr>
          <p:cNvSpPr txBox="1"/>
          <p:nvPr/>
        </p:nvSpPr>
        <p:spPr>
          <a:xfrm>
            <a:off x="143992" y="163116"/>
            <a:ext cx="4680520" cy="707886"/>
          </a:xfrm>
          <a:custGeom>
            <a:avLst/>
            <a:gdLst>
              <a:gd name="connsiteX0" fmla="*/ 0 w 4680520"/>
              <a:gd name="connsiteY0" fmla="*/ 0 h 707886"/>
              <a:gd name="connsiteX1" fmla="*/ 4680520 w 4680520"/>
              <a:gd name="connsiteY1" fmla="*/ 0 h 707886"/>
              <a:gd name="connsiteX2" fmla="*/ 4680520 w 4680520"/>
              <a:gd name="connsiteY2" fmla="*/ 707886 h 707886"/>
              <a:gd name="connsiteX3" fmla="*/ 0 w 4680520"/>
              <a:gd name="connsiteY3" fmla="*/ 707886 h 707886"/>
              <a:gd name="connsiteX4" fmla="*/ 0 w 4680520"/>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520" h="707886" fill="none" extrusionOk="0">
                <a:moveTo>
                  <a:pt x="0" y="0"/>
                </a:moveTo>
                <a:cubicBezTo>
                  <a:pt x="1509310" y="-49533"/>
                  <a:pt x="3114836" y="-14809"/>
                  <a:pt x="4680520" y="0"/>
                </a:cubicBezTo>
                <a:cubicBezTo>
                  <a:pt x="4677623" y="241872"/>
                  <a:pt x="4632517" y="624090"/>
                  <a:pt x="4680520" y="707886"/>
                </a:cubicBezTo>
                <a:cubicBezTo>
                  <a:pt x="2489116" y="659655"/>
                  <a:pt x="1901625" y="792341"/>
                  <a:pt x="0" y="707886"/>
                </a:cubicBezTo>
                <a:cubicBezTo>
                  <a:pt x="63689" y="451632"/>
                  <a:pt x="20489" y="177244"/>
                  <a:pt x="0" y="0"/>
                </a:cubicBezTo>
                <a:close/>
              </a:path>
              <a:path w="4680520" h="707886" stroke="0" extrusionOk="0">
                <a:moveTo>
                  <a:pt x="0" y="0"/>
                </a:moveTo>
                <a:cubicBezTo>
                  <a:pt x="2027536" y="118645"/>
                  <a:pt x="4036546" y="116012"/>
                  <a:pt x="4680520" y="0"/>
                </a:cubicBezTo>
                <a:cubicBezTo>
                  <a:pt x="4637110" y="186738"/>
                  <a:pt x="4735261" y="428844"/>
                  <a:pt x="4680520" y="707886"/>
                </a:cubicBezTo>
                <a:cubicBezTo>
                  <a:pt x="3175889" y="842486"/>
                  <a:pt x="1694756" y="550690"/>
                  <a:pt x="0" y="707886"/>
                </a:cubicBezTo>
                <a:cubicBezTo>
                  <a:pt x="50286" y="551974"/>
                  <a:pt x="46678" y="316632"/>
                  <a:pt x="0" y="0"/>
                </a:cubicBezTo>
                <a:close/>
              </a:path>
            </a:pathLst>
          </a:custGeom>
          <a:blipFill>
            <a:blip r:embed="rId4">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w="44450">
            <a:solidFill>
              <a:schemeClr val="accent1"/>
            </a:solidFill>
            <a:prstDash val="dash"/>
            <a:extLst>
              <a:ext uri="{C807C97D-BFC1-408E-A445-0C87EB9F89A2}">
                <ask:lineSketchStyleProps xmlns:ask="http://schemas.microsoft.com/office/drawing/2018/sketchyshapes" sd="1219033472">
                  <a:prstGeom prst="rect">
                    <a:avLst/>
                  </a:prstGeom>
                  <ask:type>
                    <ask:lineSketchCurved/>
                  </ask:type>
                </ask:lineSketchStyleProps>
              </a:ext>
            </a:extLst>
          </a:ln>
          <a:effectLst>
            <a:softEdge rad="0"/>
          </a:effectLst>
        </p:spPr>
        <p:txBody>
          <a:bodyPr wrap="square" rtlCol="0">
            <a:spAutoFit/>
          </a:bodyPr>
          <a:lstStyle/>
          <a:p>
            <a:pPr algn="ctr"/>
            <a:r>
              <a:rPr lang="cs-CZ" sz="2000" dirty="0">
                <a:solidFill>
                  <a:srgbClr val="3333CC"/>
                </a:solidFill>
                <a:latin typeface="Arial Black" panose="020B0A04020102020204" pitchFamily="34" charset="0"/>
              </a:rPr>
              <a:t>Doma se nám daří. Potvrdíme to i dnes?</a:t>
            </a:r>
          </a:p>
        </p:txBody>
      </p:sp>
      <p:pic>
        <p:nvPicPr>
          <p:cNvPr id="7" name="Obrázek 6">
            <a:extLst>
              <a:ext uri="{FF2B5EF4-FFF2-40B4-BE49-F238E27FC236}">
                <a16:creationId xmlns:a16="http://schemas.microsoft.com/office/drawing/2014/main" id="{1AF8DC8F-11E5-4E7C-8886-75B56F349C45}"/>
              </a:ext>
            </a:extLst>
          </p:cNvPr>
          <p:cNvPicPr>
            <a:picLocks noChangeAspect="1"/>
          </p:cNvPicPr>
          <p:nvPr/>
        </p:nvPicPr>
        <p:blipFill>
          <a:blip r:embed="rId6"/>
          <a:stretch>
            <a:fillRect/>
          </a:stretch>
        </p:blipFill>
        <p:spPr>
          <a:xfrm>
            <a:off x="143993" y="1126120"/>
            <a:ext cx="4824536" cy="5589723"/>
          </a:xfrm>
          <a:prstGeom prst="rect">
            <a:avLst/>
          </a:prstGeom>
        </p:spPr>
      </p:pic>
    </p:spTree>
    <p:extLst>
      <p:ext uri="{BB962C8B-B14F-4D97-AF65-F5344CB8AC3E}">
        <p14:creationId xmlns:p14="http://schemas.microsoft.com/office/powerpoint/2010/main" val="669280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19</a:t>
            </a:r>
          </a:p>
        </p:txBody>
      </p:sp>
      <p:graphicFrame>
        <p:nvGraphicFramePr>
          <p:cNvPr id="6" name="Tabulka 5">
            <a:extLst>
              <a:ext uri="{FF2B5EF4-FFF2-40B4-BE49-F238E27FC236}">
                <a16:creationId xmlns:a16="http://schemas.microsoft.com/office/drawing/2014/main" id="{CBE33256-A3E8-483C-938E-B1A68DEB165B}"/>
              </a:ext>
            </a:extLst>
          </p:cNvPr>
          <p:cNvGraphicFramePr>
            <a:graphicFrameLocks noGrp="1"/>
          </p:cNvGraphicFramePr>
          <p:nvPr>
            <p:extLst>
              <p:ext uri="{D42A27DB-BD31-4B8C-83A1-F6EECF244321}">
                <p14:modId xmlns:p14="http://schemas.microsoft.com/office/powerpoint/2010/main" val="3417090639"/>
              </p:ext>
            </p:extLst>
          </p:nvPr>
        </p:nvGraphicFramePr>
        <p:xfrm>
          <a:off x="216001" y="2035324"/>
          <a:ext cx="4608512" cy="4549894"/>
        </p:xfrm>
        <a:graphic>
          <a:graphicData uri="http://schemas.openxmlformats.org/drawingml/2006/table">
            <a:tbl>
              <a:tblPr/>
              <a:tblGrid>
                <a:gridCol w="2535218">
                  <a:extLst>
                    <a:ext uri="{9D8B030D-6E8A-4147-A177-3AD203B41FA5}">
                      <a16:colId xmlns:a16="http://schemas.microsoft.com/office/drawing/2014/main" val="3621073277"/>
                    </a:ext>
                  </a:extLst>
                </a:gridCol>
                <a:gridCol w="2073294">
                  <a:extLst>
                    <a:ext uri="{9D8B030D-6E8A-4147-A177-3AD203B41FA5}">
                      <a16:colId xmlns:a16="http://schemas.microsoft.com/office/drawing/2014/main" val="3527318801"/>
                    </a:ext>
                  </a:extLst>
                </a:gridCol>
              </a:tblGrid>
              <a:tr h="318133">
                <a:tc>
                  <a:txBody>
                    <a:bodyPr/>
                    <a:lstStyle/>
                    <a:p>
                      <a:pPr algn="ctr" rtl="0" fontAlgn="ctr"/>
                      <a:r>
                        <a:rPr lang="cs-CZ" sz="1900" b="0" i="0" u="none" strike="noStrike" dirty="0" err="1">
                          <a:solidFill>
                            <a:srgbClr val="0070C0"/>
                          </a:solidFill>
                          <a:effectLst/>
                          <a:latin typeface="Segoe UI Black" panose="020B0A02040204020203" pitchFamily="34" charset="0"/>
                        </a:rPr>
                        <a:t>Slanička</a:t>
                      </a:r>
                      <a:r>
                        <a:rPr lang="cs-CZ" sz="1900" b="0" i="0" u="none" strike="noStrike" dirty="0">
                          <a:solidFill>
                            <a:srgbClr val="0070C0"/>
                          </a:solidFill>
                          <a:effectLst/>
                          <a:latin typeface="Segoe UI Black" panose="020B0A02040204020203" pitchFamily="34" charset="0"/>
                        </a:rPr>
                        <a:t> Rudolf</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900" b="0" i="0" u="none" strike="noStrike">
                          <a:solidFill>
                            <a:srgbClr val="0070C0"/>
                          </a:solidFill>
                          <a:effectLst/>
                          <a:latin typeface="Segoe UI Black" panose="020B0A02040204020203" pitchFamily="34" charset="0"/>
                        </a:rPr>
                        <a:t>77</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9162248"/>
                  </a:ext>
                </a:extLst>
              </a:tr>
              <a:tr h="369154">
                <a:tc>
                  <a:txBody>
                    <a:bodyPr/>
                    <a:lstStyle/>
                    <a:p>
                      <a:pPr algn="ctr" rtl="0" fontAlgn="ctr"/>
                      <a:r>
                        <a:rPr lang="cs-CZ" sz="1800" b="0" i="0" u="none" strike="noStrike">
                          <a:solidFill>
                            <a:srgbClr val="375623"/>
                          </a:solidFill>
                          <a:effectLst/>
                          <a:latin typeface="Segoe UI Black" panose="020B0A02040204020203" pitchFamily="34" charset="0"/>
                        </a:rPr>
                        <a:t>Belák Tomáš </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0" i="0" u="none" strike="noStrike">
                          <a:solidFill>
                            <a:srgbClr val="375623"/>
                          </a:solidFill>
                          <a:effectLst/>
                          <a:latin typeface="Segoe UI Black" panose="020B0A02040204020203" pitchFamily="34" charset="0"/>
                        </a:rPr>
                        <a:t>66</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82434922"/>
                  </a:ext>
                </a:extLst>
              </a:tr>
              <a:tr h="378158">
                <a:tc>
                  <a:txBody>
                    <a:bodyPr/>
                    <a:lstStyle/>
                    <a:p>
                      <a:pPr algn="ctr" rtl="0" fontAlgn="ctr"/>
                      <a:r>
                        <a:rPr lang="cs-CZ" sz="1800" b="0" i="0" u="none" strike="noStrike">
                          <a:solidFill>
                            <a:srgbClr val="375623"/>
                          </a:solidFill>
                          <a:effectLst/>
                          <a:latin typeface="Segoe UI Black" panose="020B0A02040204020203" pitchFamily="34" charset="0"/>
                        </a:rPr>
                        <a:t>Vokoun Jiří</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0" i="0" u="none" strike="noStrike">
                          <a:solidFill>
                            <a:srgbClr val="375623"/>
                          </a:solidFill>
                          <a:effectLst/>
                          <a:latin typeface="Segoe UI Black" panose="020B0A02040204020203" pitchFamily="34" charset="0"/>
                        </a:rPr>
                        <a:t>58</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76989072"/>
                  </a:ext>
                </a:extLst>
              </a:tr>
              <a:tr h="324135">
                <a:tc>
                  <a:txBody>
                    <a:bodyPr/>
                    <a:lstStyle/>
                    <a:p>
                      <a:pPr algn="ctr" rtl="0" fontAlgn="ctr"/>
                      <a:r>
                        <a:rPr lang="cs-CZ" sz="1600" b="0" i="0" u="none" strike="noStrike">
                          <a:solidFill>
                            <a:srgbClr val="000000"/>
                          </a:solidFill>
                          <a:effectLst/>
                          <a:latin typeface="Segoe UI Black" panose="020B0A02040204020203" pitchFamily="34" charset="0"/>
                        </a:rPr>
                        <a:t>Mencl David</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dirty="0">
                          <a:solidFill>
                            <a:srgbClr val="000000"/>
                          </a:solidFill>
                          <a:effectLst/>
                          <a:latin typeface="Segoe UI Black" panose="020B0A02040204020203" pitchFamily="34" charset="0"/>
                        </a:rPr>
                        <a:t>19</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76536437"/>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Vacek  Jiří</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5</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51568999"/>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Neuman Jiří</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5</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72743987"/>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Fary Pavel</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5</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56125121"/>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Mešič Muamer</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5</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80415538"/>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Čada David</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4</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52617390"/>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Polák Marek</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2</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18689849"/>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Janovský Lukáš</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2</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24115959"/>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Janovský Jakub</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1</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442855094"/>
                  </a:ext>
                </a:extLst>
              </a:tr>
              <a:tr h="315131">
                <a:tc>
                  <a:txBody>
                    <a:bodyPr/>
                    <a:lstStyle/>
                    <a:p>
                      <a:pPr algn="ctr" rtl="0" fontAlgn="ctr"/>
                      <a:r>
                        <a:rPr lang="cs-CZ" sz="1600" b="0" i="0" u="none" strike="noStrike">
                          <a:solidFill>
                            <a:srgbClr val="000000"/>
                          </a:solidFill>
                          <a:effectLst/>
                          <a:latin typeface="Segoe UI Black" panose="020B0A02040204020203" pitchFamily="34" charset="0"/>
                        </a:rPr>
                        <a:t>Kovařík Petr</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a:solidFill>
                            <a:srgbClr val="000000"/>
                          </a:solidFill>
                          <a:effectLst/>
                          <a:latin typeface="Segoe UI Black" panose="020B0A02040204020203" pitchFamily="34" charset="0"/>
                        </a:rPr>
                        <a:t>1</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54723128"/>
                  </a:ext>
                </a:extLst>
              </a:tr>
              <a:tr h="324135">
                <a:tc>
                  <a:txBody>
                    <a:bodyPr/>
                    <a:lstStyle/>
                    <a:p>
                      <a:pPr algn="ctr" rtl="0" fontAlgn="ctr"/>
                      <a:r>
                        <a:rPr lang="cs-CZ" sz="1600" b="0" i="0" u="none" strike="noStrike">
                          <a:solidFill>
                            <a:srgbClr val="000000"/>
                          </a:solidFill>
                          <a:effectLst/>
                          <a:latin typeface="Segoe UI Black" panose="020B0A02040204020203" pitchFamily="34" charset="0"/>
                        </a:rPr>
                        <a:t>Černý Ondřej</a:t>
                      </a:r>
                    </a:p>
                  </a:txBody>
                  <a:tcPr marL="8434" marR="8434" marT="843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0" i="0" u="none" strike="noStrike" dirty="0">
                          <a:solidFill>
                            <a:srgbClr val="000000"/>
                          </a:solidFill>
                          <a:effectLst/>
                          <a:latin typeface="Segoe UI Black" panose="020B0A02040204020203" pitchFamily="34" charset="0"/>
                        </a:rPr>
                        <a:t>1</a:t>
                      </a:r>
                    </a:p>
                  </a:txBody>
                  <a:tcPr marL="8434" marR="8434" marT="843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073444362"/>
                  </a:ext>
                </a:extLst>
              </a:tr>
            </a:tbl>
          </a:graphicData>
        </a:graphic>
      </p:graphicFrame>
      <p:sp>
        <p:nvSpPr>
          <p:cNvPr id="2" name="TextovéPole 1">
            <a:extLst>
              <a:ext uri="{FF2B5EF4-FFF2-40B4-BE49-F238E27FC236}">
                <a16:creationId xmlns:a16="http://schemas.microsoft.com/office/drawing/2014/main" id="{E24B2A70-051F-4337-8EC4-67271E16ADFF}"/>
              </a:ext>
            </a:extLst>
          </p:cNvPr>
          <p:cNvSpPr txBox="1"/>
          <p:nvPr/>
        </p:nvSpPr>
        <p:spPr>
          <a:xfrm>
            <a:off x="143992" y="163116"/>
            <a:ext cx="4536504" cy="1508105"/>
          </a:xfrm>
          <a:custGeom>
            <a:avLst/>
            <a:gdLst>
              <a:gd name="connsiteX0" fmla="*/ 0 w 4536504"/>
              <a:gd name="connsiteY0" fmla="*/ 0 h 1508105"/>
              <a:gd name="connsiteX1" fmla="*/ 657793 w 4536504"/>
              <a:gd name="connsiteY1" fmla="*/ 0 h 1508105"/>
              <a:gd name="connsiteX2" fmla="*/ 1270221 w 4536504"/>
              <a:gd name="connsiteY2" fmla="*/ 0 h 1508105"/>
              <a:gd name="connsiteX3" fmla="*/ 1837284 w 4536504"/>
              <a:gd name="connsiteY3" fmla="*/ 0 h 1508105"/>
              <a:gd name="connsiteX4" fmla="*/ 2404347 w 4536504"/>
              <a:gd name="connsiteY4" fmla="*/ 0 h 1508105"/>
              <a:gd name="connsiteX5" fmla="*/ 3062140 w 4536504"/>
              <a:gd name="connsiteY5" fmla="*/ 0 h 1508105"/>
              <a:gd name="connsiteX6" fmla="*/ 3674568 w 4536504"/>
              <a:gd name="connsiteY6" fmla="*/ 0 h 1508105"/>
              <a:gd name="connsiteX7" fmla="*/ 4536504 w 4536504"/>
              <a:gd name="connsiteY7" fmla="*/ 0 h 1508105"/>
              <a:gd name="connsiteX8" fmla="*/ 4536504 w 4536504"/>
              <a:gd name="connsiteY8" fmla="*/ 487621 h 1508105"/>
              <a:gd name="connsiteX9" fmla="*/ 4536504 w 4536504"/>
              <a:gd name="connsiteY9" fmla="*/ 945079 h 1508105"/>
              <a:gd name="connsiteX10" fmla="*/ 4536504 w 4536504"/>
              <a:gd name="connsiteY10" fmla="*/ 1508105 h 1508105"/>
              <a:gd name="connsiteX11" fmla="*/ 4060171 w 4536504"/>
              <a:gd name="connsiteY11" fmla="*/ 1508105 h 1508105"/>
              <a:gd name="connsiteX12" fmla="*/ 3402378 w 4536504"/>
              <a:gd name="connsiteY12" fmla="*/ 1508105 h 1508105"/>
              <a:gd name="connsiteX13" fmla="*/ 2880680 w 4536504"/>
              <a:gd name="connsiteY13" fmla="*/ 1508105 h 1508105"/>
              <a:gd name="connsiteX14" fmla="*/ 2222887 w 4536504"/>
              <a:gd name="connsiteY14" fmla="*/ 1508105 h 1508105"/>
              <a:gd name="connsiteX15" fmla="*/ 1746554 w 4536504"/>
              <a:gd name="connsiteY15" fmla="*/ 1508105 h 1508105"/>
              <a:gd name="connsiteX16" fmla="*/ 1315586 w 4536504"/>
              <a:gd name="connsiteY16" fmla="*/ 1508105 h 1508105"/>
              <a:gd name="connsiteX17" fmla="*/ 884618 w 4536504"/>
              <a:gd name="connsiteY17" fmla="*/ 1508105 h 1508105"/>
              <a:gd name="connsiteX18" fmla="*/ 0 w 4536504"/>
              <a:gd name="connsiteY18" fmla="*/ 1508105 h 1508105"/>
              <a:gd name="connsiteX19" fmla="*/ 0 w 4536504"/>
              <a:gd name="connsiteY19" fmla="*/ 1050646 h 1508105"/>
              <a:gd name="connsiteX20" fmla="*/ 0 w 4536504"/>
              <a:gd name="connsiteY20" fmla="*/ 517783 h 1508105"/>
              <a:gd name="connsiteX21" fmla="*/ 0 w 4536504"/>
              <a:gd name="connsiteY21" fmla="*/ 0 h 15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6504" h="1508105" fill="none" extrusionOk="0">
                <a:moveTo>
                  <a:pt x="0" y="0"/>
                </a:moveTo>
                <a:cubicBezTo>
                  <a:pt x="229964" y="-56761"/>
                  <a:pt x="398461" y="67178"/>
                  <a:pt x="657793" y="0"/>
                </a:cubicBezTo>
                <a:cubicBezTo>
                  <a:pt x="917125" y="-67178"/>
                  <a:pt x="1125542" y="25577"/>
                  <a:pt x="1270221" y="0"/>
                </a:cubicBezTo>
                <a:cubicBezTo>
                  <a:pt x="1414900" y="-25577"/>
                  <a:pt x="1675798" y="9958"/>
                  <a:pt x="1837284" y="0"/>
                </a:cubicBezTo>
                <a:cubicBezTo>
                  <a:pt x="1998770" y="-9958"/>
                  <a:pt x="2289592" y="61008"/>
                  <a:pt x="2404347" y="0"/>
                </a:cubicBezTo>
                <a:cubicBezTo>
                  <a:pt x="2519102" y="-61008"/>
                  <a:pt x="2801265" y="41751"/>
                  <a:pt x="3062140" y="0"/>
                </a:cubicBezTo>
                <a:cubicBezTo>
                  <a:pt x="3323015" y="-41751"/>
                  <a:pt x="3405298" y="60347"/>
                  <a:pt x="3674568" y="0"/>
                </a:cubicBezTo>
                <a:cubicBezTo>
                  <a:pt x="3943838" y="-60347"/>
                  <a:pt x="4309663" y="1763"/>
                  <a:pt x="4536504" y="0"/>
                </a:cubicBezTo>
                <a:cubicBezTo>
                  <a:pt x="4547401" y="139475"/>
                  <a:pt x="4497982" y="287175"/>
                  <a:pt x="4536504" y="487621"/>
                </a:cubicBezTo>
                <a:cubicBezTo>
                  <a:pt x="4575026" y="688067"/>
                  <a:pt x="4533333" y="759667"/>
                  <a:pt x="4536504" y="945079"/>
                </a:cubicBezTo>
                <a:cubicBezTo>
                  <a:pt x="4539675" y="1130491"/>
                  <a:pt x="4473758" y="1269643"/>
                  <a:pt x="4536504" y="1508105"/>
                </a:cubicBezTo>
                <a:cubicBezTo>
                  <a:pt x="4408556" y="1536692"/>
                  <a:pt x="4265162" y="1504181"/>
                  <a:pt x="4060171" y="1508105"/>
                </a:cubicBezTo>
                <a:cubicBezTo>
                  <a:pt x="3855180" y="1512029"/>
                  <a:pt x="3707677" y="1474033"/>
                  <a:pt x="3402378" y="1508105"/>
                </a:cubicBezTo>
                <a:cubicBezTo>
                  <a:pt x="3097079" y="1542177"/>
                  <a:pt x="3084245" y="1506802"/>
                  <a:pt x="2880680" y="1508105"/>
                </a:cubicBezTo>
                <a:cubicBezTo>
                  <a:pt x="2677115" y="1509408"/>
                  <a:pt x="2368198" y="1477019"/>
                  <a:pt x="2222887" y="1508105"/>
                </a:cubicBezTo>
                <a:cubicBezTo>
                  <a:pt x="2077576" y="1539191"/>
                  <a:pt x="1865431" y="1491053"/>
                  <a:pt x="1746554" y="1508105"/>
                </a:cubicBezTo>
                <a:cubicBezTo>
                  <a:pt x="1627677" y="1525157"/>
                  <a:pt x="1430502" y="1464957"/>
                  <a:pt x="1315586" y="1508105"/>
                </a:cubicBezTo>
                <a:cubicBezTo>
                  <a:pt x="1200670" y="1551253"/>
                  <a:pt x="995649" y="1478280"/>
                  <a:pt x="884618" y="1508105"/>
                </a:cubicBezTo>
                <a:cubicBezTo>
                  <a:pt x="773587" y="1537930"/>
                  <a:pt x="382573" y="1493877"/>
                  <a:pt x="0" y="1508105"/>
                </a:cubicBezTo>
                <a:cubicBezTo>
                  <a:pt x="-6504" y="1348514"/>
                  <a:pt x="7917" y="1179225"/>
                  <a:pt x="0" y="1050646"/>
                </a:cubicBezTo>
                <a:cubicBezTo>
                  <a:pt x="-7917" y="922067"/>
                  <a:pt x="38379" y="746494"/>
                  <a:pt x="0" y="517783"/>
                </a:cubicBezTo>
                <a:cubicBezTo>
                  <a:pt x="-38379" y="289072"/>
                  <a:pt x="33394" y="193242"/>
                  <a:pt x="0" y="0"/>
                </a:cubicBezTo>
                <a:close/>
              </a:path>
              <a:path w="4536504" h="1508105" stroke="0" extrusionOk="0">
                <a:moveTo>
                  <a:pt x="0" y="0"/>
                </a:moveTo>
                <a:cubicBezTo>
                  <a:pt x="152076" y="-19435"/>
                  <a:pt x="289325" y="15935"/>
                  <a:pt x="521698" y="0"/>
                </a:cubicBezTo>
                <a:cubicBezTo>
                  <a:pt x="754071" y="-15935"/>
                  <a:pt x="862827" y="30586"/>
                  <a:pt x="952666" y="0"/>
                </a:cubicBezTo>
                <a:cubicBezTo>
                  <a:pt x="1042505" y="-30586"/>
                  <a:pt x="1436454" y="38125"/>
                  <a:pt x="1610459" y="0"/>
                </a:cubicBezTo>
                <a:cubicBezTo>
                  <a:pt x="1784464" y="-38125"/>
                  <a:pt x="1884410" y="47174"/>
                  <a:pt x="2132157" y="0"/>
                </a:cubicBezTo>
                <a:cubicBezTo>
                  <a:pt x="2379904" y="-47174"/>
                  <a:pt x="2540166" y="12021"/>
                  <a:pt x="2653855" y="0"/>
                </a:cubicBezTo>
                <a:cubicBezTo>
                  <a:pt x="2767544" y="-12021"/>
                  <a:pt x="3068114" y="7977"/>
                  <a:pt x="3311648" y="0"/>
                </a:cubicBezTo>
                <a:cubicBezTo>
                  <a:pt x="3555182" y="-7977"/>
                  <a:pt x="3591267" y="24059"/>
                  <a:pt x="3787981" y="0"/>
                </a:cubicBezTo>
                <a:cubicBezTo>
                  <a:pt x="3984695" y="-24059"/>
                  <a:pt x="4167998" y="1786"/>
                  <a:pt x="4536504" y="0"/>
                </a:cubicBezTo>
                <a:cubicBezTo>
                  <a:pt x="4557115" y="162532"/>
                  <a:pt x="4524404" y="272248"/>
                  <a:pt x="4536504" y="532864"/>
                </a:cubicBezTo>
                <a:cubicBezTo>
                  <a:pt x="4548604" y="793480"/>
                  <a:pt x="4493772" y="828143"/>
                  <a:pt x="4536504" y="1005403"/>
                </a:cubicBezTo>
                <a:cubicBezTo>
                  <a:pt x="4579236" y="1182663"/>
                  <a:pt x="4508775" y="1300188"/>
                  <a:pt x="4536504" y="1508105"/>
                </a:cubicBezTo>
                <a:cubicBezTo>
                  <a:pt x="4284293" y="1520109"/>
                  <a:pt x="4111727" y="1469965"/>
                  <a:pt x="3924076" y="1508105"/>
                </a:cubicBezTo>
                <a:cubicBezTo>
                  <a:pt x="3736425" y="1546245"/>
                  <a:pt x="3567262" y="1503471"/>
                  <a:pt x="3266283" y="1508105"/>
                </a:cubicBezTo>
                <a:cubicBezTo>
                  <a:pt x="2965304" y="1512739"/>
                  <a:pt x="2829372" y="1502734"/>
                  <a:pt x="2608490" y="1508105"/>
                </a:cubicBezTo>
                <a:cubicBezTo>
                  <a:pt x="2387608" y="1513476"/>
                  <a:pt x="2365184" y="1461294"/>
                  <a:pt x="2132157" y="1508105"/>
                </a:cubicBezTo>
                <a:cubicBezTo>
                  <a:pt x="1899130" y="1554916"/>
                  <a:pt x="1719648" y="1495636"/>
                  <a:pt x="1565094" y="1508105"/>
                </a:cubicBezTo>
                <a:cubicBezTo>
                  <a:pt x="1410540" y="1520574"/>
                  <a:pt x="1187773" y="1461879"/>
                  <a:pt x="907301" y="1508105"/>
                </a:cubicBezTo>
                <a:cubicBezTo>
                  <a:pt x="626829" y="1554331"/>
                  <a:pt x="237481" y="1493390"/>
                  <a:pt x="0" y="1508105"/>
                </a:cubicBezTo>
                <a:cubicBezTo>
                  <a:pt x="-23201" y="1365851"/>
                  <a:pt x="4726" y="1251320"/>
                  <a:pt x="0" y="1050646"/>
                </a:cubicBezTo>
                <a:cubicBezTo>
                  <a:pt x="-4726" y="849972"/>
                  <a:pt x="20252" y="776234"/>
                  <a:pt x="0" y="578107"/>
                </a:cubicBezTo>
                <a:cubicBezTo>
                  <a:pt x="-20252" y="379980"/>
                  <a:pt x="58080" y="273889"/>
                  <a:pt x="0" y="0"/>
                </a:cubicBezTo>
                <a:close/>
              </a:path>
            </a:pathLst>
          </a:custGeom>
          <a:solidFill>
            <a:schemeClr val="bg1"/>
          </a:solidFill>
          <a:ln w="38100">
            <a:solidFill>
              <a:srgbClr val="35BD15"/>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innerShdw blurRad="114300" dist="990600" dir="9600000">
              <a:srgbClr val="FFFF00"/>
            </a:innerShdw>
            <a:softEdge rad="0"/>
          </a:effectLst>
        </p:spPr>
        <p:txBody>
          <a:bodyPr wrap="square" rtlCol="0">
            <a:spAutoFit/>
          </a:bodyPr>
          <a:lstStyle/>
          <a:p>
            <a:pPr algn="ctr"/>
            <a:r>
              <a:rPr lang="cs-CZ" sz="2300" dirty="0">
                <a:latin typeface="Amasis MT Pro Black" panose="02040A04050005020304" pitchFamily="18" charset="-18"/>
              </a:rPr>
              <a:t>Kolikrát se v minulosti hráči dnešního kádru mužstva dospělých trefili v dresu SK Štětí do sítě soupeře</a:t>
            </a:r>
          </a:p>
        </p:txBody>
      </p:sp>
      <p:sp>
        <p:nvSpPr>
          <p:cNvPr id="7" name="TextovéPole 6">
            <a:extLst>
              <a:ext uri="{FF2B5EF4-FFF2-40B4-BE49-F238E27FC236}">
                <a16:creationId xmlns:a16="http://schemas.microsoft.com/office/drawing/2014/main" id="{000345DD-F042-4D2E-AD54-74FB9A23441D}"/>
              </a:ext>
            </a:extLst>
          </p:cNvPr>
          <p:cNvSpPr txBox="1"/>
          <p:nvPr/>
        </p:nvSpPr>
        <p:spPr>
          <a:xfrm>
            <a:off x="5391358" y="140045"/>
            <a:ext cx="4680520" cy="1323439"/>
          </a:xfrm>
          <a:custGeom>
            <a:avLst/>
            <a:gdLst>
              <a:gd name="connsiteX0" fmla="*/ 0 w 4680520"/>
              <a:gd name="connsiteY0" fmla="*/ 0 h 1323439"/>
              <a:gd name="connsiteX1" fmla="*/ 4680520 w 4680520"/>
              <a:gd name="connsiteY1" fmla="*/ 0 h 1323439"/>
              <a:gd name="connsiteX2" fmla="*/ 4680520 w 4680520"/>
              <a:gd name="connsiteY2" fmla="*/ 1323439 h 1323439"/>
              <a:gd name="connsiteX3" fmla="*/ 0 w 4680520"/>
              <a:gd name="connsiteY3" fmla="*/ 1323439 h 1323439"/>
              <a:gd name="connsiteX4" fmla="*/ 0 w 468052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520" h="1323439" fill="none" extrusionOk="0">
                <a:moveTo>
                  <a:pt x="0" y="0"/>
                </a:moveTo>
                <a:cubicBezTo>
                  <a:pt x="1509310" y="-49533"/>
                  <a:pt x="3114836" y="-14809"/>
                  <a:pt x="4680520" y="0"/>
                </a:cubicBezTo>
                <a:cubicBezTo>
                  <a:pt x="4716351" y="344707"/>
                  <a:pt x="4654579" y="675326"/>
                  <a:pt x="4680520" y="1323439"/>
                </a:cubicBezTo>
                <a:cubicBezTo>
                  <a:pt x="2489116" y="1275208"/>
                  <a:pt x="1901625" y="1407894"/>
                  <a:pt x="0" y="1323439"/>
                </a:cubicBezTo>
                <a:cubicBezTo>
                  <a:pt x="-47073" y="1053495"/>
                  <a:pt x="-117899" y="591620"/>
                  <a:pt x="0" y="0"/>
                </a:cubicBezTo>
                <a:close/>
              </a:path>
              <a:path w="4680520" h="1323439" stroke="0" extrusionOk="0">
                <a:moveTo>
                  <a:pt x="0" y="0"/>
                </a:moveTo>
                <a:cubicBezTo>
                  <a:pt x="2027536" y="118645"/>
                  <a:pt x="4036546" y="116012"/>
                  <a:pt x="4680520" y="0"/>
                </a:cubicBezTo>
                <a:cubicBezTo>
                  <a:pt x="4592705" y="535917"/>
                  <a:pt x="4768405" y="914339"/>
                  <a:pt x="4680520" y="1323439"/>
                </a:cubicBezTo>
                <a:cubicBezTo>
                  <a:pt x="3175889" y="1458039"/>
                  <a:pt x="1694756" y="1166243"/>
                  <a:pt x="0" y="1323439"/>
                </a:cubicBezTo>
                <a:cubicBezTo>
                  <a:pt x="89067" y="1177433"/>
                  <a:pt x="13472" y="251537"/>
                  <a:pt x="0" y="0"/>
                </a:cubicBezTo>
                <a:close/>
              </a:path>
            </a:pathLst>
          </a:custGeom>
          <a:blipFill>
            <a:blip r:embed="rId2"/>
            <a:tile tx="0" ty="0" sx="100000" sy="100000" flip="none" algn="tl"/>
          </a:blipFill>
          <a:ln w="44450">
            <a:solidFill>
              <a:schemeClr val="accent1"/>
            </a:solidFill>
            <a:prstDash val="dash"/>
            <a:extLst>
              <a:ext uri="{C807C97D-BFC1-408E-A445-0C87EB9F89A2}">
                <ask:lineSketchStyleProps xmlns:ask="http://schemas.microsoft.com/office/drawing/2018/sketchyshapes" sd="1219033472">
                  <a:prstGeom prst="rect">
                    <a:avLst/>
                  </a:prstGeom>
                  <ask:type>
                    <ask:lineSketchCurved/>
                  </ask:type>
                </ask:lineSketchStyleProps>
              </a:ext>
            </a:extLst>
          </a:ln>
          <a:effectLst>
            <a:softEdge rad="0"/>
          </a:effectLst>
        </p:spPr>
        <p:txBody>
          <a:bodyPr wrap="square" rtlCol="0">
            <a:spAutoFit/>
          </a:bodyPr>
          <a:lstStyle/>
          <a:p>
            <a:pPr algn="ctr"/>
            <a:r>
              <a:rPr lang="cs-CZ" sz="2000" dirty="0">
                <a:ln>
                  <a:solidFill>
                    <a:schemeClr val="tx1"/>
                  </a:solidFill>
                </a:ln>
                <a:solidFill>
                  <a:schemeClr val="bg1"/>
                </a:solidFill>
                <a:latin typeface="Arial Black" panose="020B0A04020102020204" pitchFamily="34" charset="0"/>
              </a:rPr>
              <a:t>Na </a:t>
            </a:r>
            <a:r>
              <a:rPr lang="cs-CZ" sz="2000" dirty="0" err="1">
                <a:ln>
                  <a:solidFill>
                    <a:schemeClr val="tx1"/>
                  </a:solidFill>
                </a:ln>
                <a:solidFill>
                  <a:schemeClr val="bg1"/>
                </a:solidFill>
                <a:latin typeface="Arial Black" panose="020B0A04020102020204" pitchFamily="34" charset="0"/>
              </a:rPr>
              <a:t>hřištich</a:t>
            </a:r>
            <a:r>
              <a:rPr lang="cs-CZ" sz="2000" dirty="0">
                <a:ln>
                  <a:solidFill>
                    <a:schemeClr val="tx1"/>
                  </a:solidFill>
                </a:ln>
                <a:solidFill>
                  <a:schemeClr val="bg1"/>
                </a:solidFill>
                <a:latin typeface="Arial Black" panose="020B0A04020102020204" pitchFamily="34" charset="0"/>
              </a:rPr>
              <a:t> soupeře už to tak dobré jako doma není, i když v posledních 5 zápasech venku jsme prohráli jen 1x.</a:t>
            </a:r>
          </a:p>
        </p:txBody>
      </p:sp>
      <p:pic>
        <p:nvPicPr>
          <p:cNvPr id="4" name="Obrázek 3">
            <a:extLst>
              <a:ext uri="{FF2B5EF4-FFF2-40B4-BE49-F238E27FC236}">
                <a16:creationId xmlns:a16="http://schemas.microsoft.com/office/drawing/2014/main" id="{A384A220-F586-456B-99CF-ED67CB036378}"/>
              </a:ext>
            </a:extLst>
          </p:cNvPr>
          <p:cNvPicPr>
            <a:picLocks noChangeAspect="1"/>
          </p:cNvPicPr>
          <p:nvPr/>
        </p:nvPicPr>
        <p:blipFill>
          <a:blip r:embed="rId3"/>
          <a:stretch>
            <a:fillRect/>
          </a:stretch>
        </p:blipFill>
        <p:spPr>
          <a:xfrm>
            <a:off x="5472584" y="1675284"/>
            <a:ext cx="4680520" cy="5040560"/>
          </a:xfrm>
          <a:prstGeom prst="rect">
            <a:avLst/>
          </a:prstGeom>
        </p:spPr>
      </p:pic>
    </p:spTree>
    <p:extLst>
      <p:ext uri="{BB962C8B-B14F-4D97-AF65-F5344CB8AC3E}">
        <p14:creationId xmlns:p14="http://schemas.microsoft.com/office/powerpoint/2010/main" val="292880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20</a:t>
            </a:r>
          </a:p>
        </p:txBody>
      </p:sp>
      <p:sp>
        <p:nvSpPr>
          <p:cNvPr id="7" name="TextovéPole 6"/>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21</a:t>
            </a:r>
          </a:p>
        </p:txBody>
      </p:sp>
      <p:sp>
        <p:nvSpPr>
          <p:cNvPr id="2" name="TextovéPole 1"/>
          <p:cNvSpPr txBox="1"/>
          <p:nvPr/>
        </p:nvSpPr>
        <p:spPr>
          <a:xfrm>
            <a:off x="177511" y="141096"/>
            <a:ext cx="4462742" cy="2062103"/>
          </a:xfrm>
          <a:prstGeom prst="rect">
            <a:avLst/>
          </a:prstGeom>
          <a:blipFill>
            <a:blip r:embed="rId2">
              <a:extLst>
                <a:ext uri="{BEBA8EAE-BF5A-486C-A8C5-ECC9F3942E4B}">
                  <a14:imgProps xmlns:a14="http://schemas.microsoft.com/office/drawing/2010/main">
                    <a14:imgLayer r:embed="rId3">
                      <a14:imgEffect>
                        <a14:artisticPhotocopy/>
                      </a14:imgEffect>
                    </a14:imgLayer>
                  </a14:imgProps>
                </a:ext>
              </a:extLst>
            </a:blip>
            <a:tile tx="0" ty="0" sx="100000" sy="100000" flip="none" algn="tl"/>
          </a:blipFill>
          <a:effectLst>
            <a:glow rad="101600">
              <a:srgbClr val="FFFF66">
                <a:alpha val="40000"/>
              </a:srgbClr>
            </a:glow>
            <a:softEdge rad="0"/>
          </a:effectLst>
        </p:spPr>
        <p:txBody>
          <a:bodyPr wrap="square" rtlCol="0">
            <a:spAutoFit/>
          </a:bodyPr>
          <a:lstStyle/>
          <a:p>
            <a:pPr algn="ctr"/>
            <a:r>
              <a:rPr lang="cs-CZ" sz="2000" dirty="0">
                <a:solidFill>
                  <a:srgbClr val="FF0000"/>
                </a:solidFill>
                <a:latin typeface="Geometr415 Blk BT" panose="020B0802020204020303" pitchFamily="34" charset="0"/>
              </a:rPr>
              <a:t>Sledujete </a:t>
            </a:r>
            <a:r>
              <a:rPr lang="cs-CZ" sz="2800" dirty="0">
                <a:solidFill>
                  <a:srgbClr val="000099"/>
                </a:solidFill>
                <a:latin typeface="Geometr415 Blk BT" panose="020B0802020204020303" pitchFamily="34" charset="0"/>
              </a:rPr>
              <a:t>Internetovou televizi fotbalového oddílu SK Štětí?</a:t>
            </a:r>
            <a:r>
              <a:rPr lang="cs-CZ" sz="2000" dirty="0">
                <a:solidFill>
                  <a:srgbClr val="000099"/>
                </a:solidFill>
                <a:latin typeface="Geometr415 Blk BT" panose="020B0802020204020303" pitchFamily="34" charset="0"/>
              </a:rPr>
              <a:t> </a:t>
            </a:r>
          </a:p>
          <a:p>
            <a:pPr algn="ctr"/>
            <a:r>
              <a:rPr lang="cs-CZ" sz="2400" dirty="0">
                <a:solidFill>
                  <a:srgbClr val="FF0000"/>
                </a:solidFill>
                <a:latin typeface="Geometr415 Blk BT" panose="020B0802020204020303" pitchFamily="34" charset="0"/>
              </a:rPr>
              <a:t>Najdete zde více jak 200 reportáží domácích zápasů mužstva dospělých od roku 2007</a:t>
            </a:r>
          </a:p>
        </p:txBody>
      </p:sp>
      <p:sp>
        <p:nvSpPr>
          <p:cNvPr id="3" name="Obdélník 2"/>
          <p:cNvSpPr/>
          <p:nvPr/>
        </p:nvSpPr>
        <p:spPr>
          <a:xfrm>
            <a:off x="143992" y="2539380"/>
            <a:ext cx="4464496" cy="461665"/>
          </a:xfrm>
          <a:prstGeom prst="rect">
            <a:avLst/>
          </a:prstGeom>
          <a:solidFill>
            <a:srgbClr val="FFFFCC"/>
          </a:solidFill>
        </p:spPr>
        <p:txBody>
          <a:bodyPr wrap="square">
            <a:spAutoFit/>
          </a:bodyPr>
          <a:lstStyle/>
          <a:p>
            <a:pPr algn="ctr"/>
            <a:r>
              <a:rPr lang="cs-CZ" sz="2400" dirty="0">
                <a:latin typeface="Arial Black" panose="020B0A04020102020204" pitchFamily="34" charset="0"/>
              </a:rPr>
              <a:t>www.stetimondifotbal.cz</a:t>
            </a:r>
          </a:p>
        </p:txBody>
      </p:sp>
      <p:pic>
        <p:nvPicPr>
          <p:cNvPr id="4" name="Obrázek 3"/>
          <p:cNvPicPr>
            <a:picLocks noChangeAspect="1"/>
          </p:cNvPicPr>
          <p:nvPr/>
        </p:nvPicPr>
        <p:blipFill>
          <a:blip r:embed="rId4"/>
          <a:stretch>
            <a:fillRect/>
          </a:stretch>
        </p:blipFill>
        <p:spPr>
          <a:xfrm>
            <a:off x="157736" y="3187452"/>
            <a:ext cx="4478241" cy="3384376"/>
          </a:xfrm>
          <a:prstGeom prst="rect">
            <a:avLst/>
          </a:prstGeom>
        </p:spPr>
      </p:pic>
      <p:pic>
        <p:nvPicPr>
          <p:cNvPr id="5" name="Obrázek 4"/>
          <p:cNvPicPr>
            <a:picLocks noChangeAspect="1"/>
          </p:cNvPicPr>
          <p:nvPr/>
        </p:nvPicPr>
        <p:blipFill>
          <a:blip r:embed="rId5"/>
          <a:stretch>
            <a:fillRect/>
          </a:stretch>
        </p:blipFill>
        <p:spPr>
          <a:xfrm>
            <a:off x="5776233" y="1984130"/>
            <a:ext cx="3910770" cy="2436553"/>
          </a:xfrm>
          <a:prstGeom prst="rect">
            <a:avLst/>
          </a:prstGeom>
          <a:ln w="28575">
            <a:solidFill>
              <a:schemeClr val="accent3">
                <a:lumMod val="75000"/>
              </a:schemeClr>
            </a:solidFill>
          </a:ln>
        </p:spPr>
      </p:pic>
      <p:pic>
        <p:nvPicPr>
          <p:cNvPr id="8" name="Obrázek 7"/>
          <p:cNvPicPr>
            <a:picLocks noChangeAspect="1"/>
          </p:cNvPicPr>
          <p:nvPr/>
        </p:nvPicPr>
        <p:blipFill>
          <a:blip r:embed="rId6"/>
          <a:stretch>
            <a:fillRect/>
          </a:stretch>
        </p:blipFill>
        <p:spPr>
          <a:xfrm>
            <a:off x="6264672" y="4618735"/>
            <a:ext cx="2972542" cy="2318418"/>
          </a:xfrm>
          <a:prstGeom prst="rect">
            <a:avLst/>
          </a:prstGeom>
          <a:ln w="28575">
            <a:solidFill>
              <a:schemeClr val="accent3">
                <a:lumMod val="75000"/>
              </a:schemeClr>
            </a:solidFill>
          </a:ln>
        </p:spPr>
      </p:pic>
      <p:sp>
        <p:nvSpPr>
          <p:cNvPr id="9" name="TextovéPole 8"/>
          <p:cNvSpPr txBox="1"/>
          <p:nvPr/>
        </p:nvSpPr>
        <p:spPr>
          <a:xfrm>
            <a:off x="5472584" y="124086"/>
            <a:ext cx="4574459" cy="1661993"/>
          </a:xfrm>
          <a:prstGeom prst="rect">
            <a:avLst/>
          </a:prstGeom>
          <a:blipFill>
            <a:blip r:embed="rId7"/>
            <a:tile tx="0" ty="0" sx="100000" sy="100000" flip="none" algn="tl"/>
          </a:blipFill>
          <a:effectLst>
            <a:glow rad="101600">
              <a:schemeClr val="accent6">
                <a:lumMod val="60000"/>
                <a:lumOff val="40000"/>
                <a:alpha val="40000"/>
              </a:schemeClr>
            </a:glow>
            <a:softEdge rad="0"/>
          </a:effectLst>
        </p:spPr>
        <p:txBody>
          <a:bodyPr wrap="square" rtlCol="0">
            <a:spAutoFit/>
          </a:bodyPr>
          <a:lstStyle/>
          <a:p>
            <a:pPr algn="ctr"/>
            <a:r>
              <a:rPr lang="cs-CZ" sz="1800" dirty="0">
                <a:latin typeface="Cooper Std Black" panose="0208090304030B020404" pitchFamily="18" charset="0"/>
              </a:rPr>
              <a:t>Nejslavnější branka </a:t>
            </a:r>
          </a:p>
          <a:p>
            <a:pPr algn="ctr"/>
            <a:r>
              <a:rPr lang="cs-CZ" sz="2400" dirty="0">
                <a:latin typeface="Cooper Std Black" panose="0208090304030B020404" pitchFamily="18" charset="0"/>
              </a:rPr>
              <a:t>Jiřího Vacka v dresu Štětí 23.9.2017 </a:t>
            </a:r>
            <a:r>
              <a:rPr lang="cs-CZ" sz="1800" dirty="0">
                <a:latin typeface="Cooper Std Black" panose="0208090304030B020404" pitchFamily="18" charset="0"/>
              </a:rPr>
              <a:t>proti Mosteckému fotbalovému klubu, kterou určil konečný výsledek 2:0</a:t>
            </a:r>
          </a:p>
        </p:txBody>
      </p:sp>
    </p:spTree>
    <p:extLst>
      <p:ext uri="{BB962C8B-B14F-4D97-AF65-F5344CB8AC3E}">
        <p14:creationId xmlns:p14="http://schemas.microsoft.com/office/powerpoint/2010/main" val="335487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26" name="Rectangle 87">
            <a:extLst>
              <a:ext uri="{FF2B5EF4-FFF2-40B4-BE49-F238E27FC236}">
                <a16:creationId xmlns:a16="http://schemas.microsoft.com/office/drawing/2014/main" id="{F3302149-0CC6-4C0C-88DC-01070100C17F}"/>
              </a:ext>
            </a:extLst>
          </p:cNvPr>
          <p:cNvSpPr>
            <a:spLocks noChangeArrowheads="1"/>
          </p:cNvSpPr>
          <p:nvPr/>
        </p:nvSpPr>
        <p:spPr bwMode="auto">
          <a:xfrm>
            <a:off x="128257" y="96573"/>
            <a:ext cx="4678239" cy="930639"/>
          </a:xfrm>
          <a:prstGeom prst="rect">
            <a:avLst/>
          </a:prstGeom>
          <a:blipFill>
            <a:blip r:embed="rId4"/>
            <a:stretch>
              <a:fillRect/>
            </a:stretch>
          </a:blipFill>
          <a:ln w="34925" cmpd="sng">
            <a:solidFill>
              <a:schemeClr val="tx1"/>
            </a:solidFill>
            <a:prstDash val="solid"/>
            <a:headEnd/>
            <a:tailEnd/>
            <a:extLst>
              <a:ext uri="{C807C97D-BFC1-408E-A445-0C87EB9F89A2}">
                <ask:lineSketchStyleProps xmlns:ask="http://schemas.microsoft.com/office/drawing/2018/sketchyshapes" sd="1219033472">
                  <a:custGeom>
                    <a:avLst/>
                    <a:gdLst>
                      <a:gd name="connsiteX0" fmla="*/ 0 w 4678239"/>
                      <a:gd name="connsiteY0" fmla="*/ 0 h 930639"/>
                      <a:gd name="connsiteX1" fmla="*/ 491215 w 4678239"/>
                      <a:gd name="connsiteY1" fmla="*/ 0 h 930639"/>
                      <a:gd name="connsiteX2" fmla="*/ 1029213 w 4678239"/>
                      <a:gd name="connsiteY2" fmla="*/ 0 h 930639"/>
                      <a:gd name="connsiteX3" fmla="*/ 1520428 w 4678239"/>
                      <a:gd name="connsiteY3" fmla="*/ 0 h 930639"/>
                      <a:gd name="connsiteX4" fmla="*/ 2151990 w 4678239"/>
                      <a:gd name="connsiteY4" fmla="*/ 0 h 930639"/>
                      <a:gd name="connsiteX5" fmla="*/ 2736770 w 4678239"/>
                      <a:gd name="connsiteY5" fmla="*/ 0 h 930639"/>
                      <a:gd name="connsiteX6" fmla="*/ 3321550 w 4678239"/>
                      <a:gd name="connsiteY6" fmla="*/ 0 h 930639"/>
                      <a:gd name="connsiteX7" fmla="*/ 3999894 w 4678239"/>
                      <a:gd name="connsiteY7" fmla="*/ 0 h 930639"/>
                      <a:gd name="connsiteX8" fmla="*/ 4678239 w 4678239"/>
                      <a:gd name="connsiteY8" fmla="*/ 0 h 930639"/>
                      <a:gd name="connsiteX9" fmla="*/ 4678239 w 4678239"/>
                      <a:gd name="connsiteY9" fmla="*/ 437400 h 930639"/>
                      <a:gd name="connsiteX10" fmla="*/ 4678239 w 4678239"/>
                      <a:gd name="connsiteY10" fmla="*/ 930639 h 930639"/>
                      <a:gd name="connsiteX11" fmla="*/ 4233806 w 4678239"/>
                      <a:gd name="connsiteY11" fmla="*/ 930639 h 930639"/>
                      <a:gd name="connsiteX12" fmla="*/ 3742591 w 4678239"/>
                      <a:gd name="connsiteY12" fmla="*/ 930639 h 930639"/>
                      <a:gd name="connsiteX13" fmla="*/ 3111029 w 4678239"/>
                      <a:gd name="connsiteY13" fmla="*/ 930639 h 930639"/>
                      <a:gd name="connsiteX14" fmla="*/ 2432684 w 4678239"/>
                      <a:gd name="connsiteY14" fmla="*/ 930639 h 930639"/>
                      <a:gd name="connsiteX15" fmla="*/ 1894687 w 4678239"/>
                      <a:gd name="connsiteY15" fmla="*/ 930639 h 930639"/>
                      <a:gd name="connsiteX16" fmla="*/ 1216342 w 4678239"/>
                      <a:gd name="connsiteY16" fmla="*/ 930639 h 930639"/>
                      <a:gd name="connsiteX17" fmla="*/ 725127 w 4678239"/>
                      <a:gd name="connsiteY17" fmla="*/ 930639 h 930639"/>
                      <a:gd name="connsiteX18" fmla="*/ 0 w 4678239"/>
                      <a:gd name="connsiteY18" fmla="*/ 930639 h 930639"/>
                      <a:gd name="connsiteX19" fmla="*/ 0 w 4678239"/>
                      <a:gd name="connsiteY19" fmla="*/ 493239 h 930639"/>
                      <a:gd name="connsiteX20" fmla="*/ 0 w 4678239"/>
                      <a:gd name="connsiteY20" fmla="*/ 0 h 9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239" h="930639" fill="none" extrusionOk="0">
                        <a:moveTo>
                          <a:pt x="0" y="0"/>
                        </a:moveTo>
                        <a:cubicBezTo>
                          <a:pt x="164942" y="-10134"/>
                          <a:pt x="292978" y="35693"/>
                          <a:pt x="491215" y="0"/>
                        </a:cubicBezTo>
                        <a:cubicBezTo>
                          <a:pt x="689452" y="-35693"/>
                          <a:pt x="862254" y="5296"/>
                          <a:pt x="1029213" y="0"/>
                        </a:cubicBezTo>
                        <a:cubicBezTo>
                          <a:pt x="1196172" y="-5296"/>
                          <a:pt x="1311528" y="53756"/>
                          <a:pt x="1520428" y="0"/>
                        </a:cubicBezTo>
                        <a:cubicBezTo>
                          <a:pt x="1729329" y="-53756"/>
                          <a:pt x="1850284" y="5360"/>
                          <a:pt x="2151990" y="0"/>
                        </a:cubicBezTo>
                        <a:cubicBezTo>
                          <a:pt x="2453696" y="-5360"/>
                          <a:pt x="2467079" y="11182"/>
                          <a:pt x="2736770" y="0"/>
                        </a:cubicBezTo>
                        <a:cubicBezTo>
                          <a:pt x="3006461" y="-11182"/>
                          <a:pt x="3080650" y="45116"/>
                          <a:pt x="3321550" y="0"/>
                        </a:cubicBezTo>
                        <a:cubicBezTo>
                          <a:pt x="3562450" y="-45116"/>
                          <a:pt x="3759811" y="32392"/>
                          <a:pt x="3999894" y="0"/>
                        </a:cubicBezTo>
                        <a:cubicBezTo>
                          <a:pt x="4239977" y="-32392"/>
                          <a:pt x="4419688" y="21961"/>
                          <a:pt x="4678239" y="0"/>
                        </a:cubicBezTo>
                        <a:cubicBezTo>
                          <a:pt x="4720958" y="101122"/>
                          <a:pt x="4664191" y="293609"/>
                          <a:pt x="4678239" y="437400"/>
                        </a:cubicBezTo>
                        <a:cubicBezTo>
                          <a:pt x="4692287" y="581191"/>
                          <a:pt x="4627591" y="728591"/>
                          <a:pt x="4678239" y="930639"/>
                        </a:cubicBezTo>
                        <a:cubicBezTo>
                          <a:pt x="4536507" y="931468"/>
                          <a:pt x="4451398" y="880536"/>
                          <a:pt x="4233806" y="930639"/>
                        </a:cubicBezTo>
                        <a:cubicBezTo>
                          <a:pt x="4016214" y="980742"/>
                          <a:pt x="3890568" y="903757"/>
                          <a:pt x="3742591" y="930639"/>
                        </a:cubicBezTo>
                        <a:cubicBezTo>
                          <a:pt x="3594614" y="957521"/>
                          <a:pt x="3263536" y="915021"/>
                          <a:pt x="3111029" y="930639"/>
                        </a:cubicBezTo>
                        <a:cubicBezTo>
                          <a:pt x="2958522" y="946257"/>
                          <a:pt x="2710536" y="919725"/>
                          <a:pt x="2432684" y="930639"/>
                        </a:cubicBezTo>
                        <a:cubicBezTo>
                          <a:pt x="2154833" y="941553"/>
                          <a:pt x="2125849" y="880491"/>
                          <a:pt x="1894687" y="930639"/>
                        </a:cubicBezTo>
                        <a:cubicBezTo>
                          <a:pt x="1663525" y="980787"/>
                          <a:pt x="1467760" y="926428"/>
                          <a:pt x="1216342" y="930639"/>
                        </a:cubicBezTo>
                        <a:cubicBezTo>
                          <a:pt x="964925" y="934850"/>
                          <a:pt x="938309" y="908290"/>
                          <a:pt x="725127" y="930639"/>
                        </a:cubicBezTo>
                        <a:cubicBezTo>
                          <a:pt x="511946" y="952988"/>
                          <a:pt x="195280" y="864742"/>
                          <a:pt x="0" y="930639"/>
                        </a:cubicBezTo>
                        <a:cubicBezTo>
                          <a:pt x="-16148" y="726746"/>
                          <a:pt x="12891" y="630734"/>
                          <a:pt x="0" y="493239"/>
                        </a:cubicBezTo>
                        <a:cubicBezTo>
                          <a:pt x="-12891" y="355744"/>
                          <a:pt x="747" y="212187"/>
                          <a:pt x="0" y="0"/>
                        </a:cubicBezTo>
                        <a:close/>
                      </a:path>
                      <a:path w="4678239" h="930639" stroke="0" extrusionOk="0">
                        <a:moveTo>
                          <a:pt x="0" y="0"/>
                        </a:moveTo>
                        <a:cubicBezTo>
                          <a:pt x="233471" y="-63046"/>
                          <a:pt x="417608" y="43898"/>
                          <a:pt x="537997" y="0"/>
                        </a:cubicBezTo>
                        <a:cubicBezTo>
                          <a:pt x="658386" y="-43898"/>
                          <a:pt x="882171" y="6549"/>
                          <a:pt x="982430" y="0"/>
                        </a:cubicBezTo>
                        <a:cubicBezTo>
                          <a:pt x="1082689" y="-6549"/>
                          <a:pt x="1479658" y="33633"/>
                          <a:pt x="1660775" y="0"/>
                        </a:cubicBezTo>
                        <a:cubicBezTo>
                          <a:pt x="1841892" y="-33633"/>
                          <a:pt x="1958885" y="37472"/>
                          <a:pt x="2198772" y="0"/>
                        </a:cubicBezTo>
                        <a:cubicBezTo>
                          <a:pt x="2438659" y="-37472"/>
                          <a:pt x="2503560" y="38845"/>
                          <a:pt x="2736770" y="0"/>
                        </a:cubicBezTo>
                        <a:cubicBezTo>
                          <a:pt x="2969980" y="-38845"/>
                          <a:pt x="3106200" y="39557"/>
                          <a:pt x="3415114" y="0"/>
                        </a:cubicBezTo>
                        <a:cubicBezTo>
                          <a:pt x="3724028" y="-39557"/>
                          <a:pt x="3710296" y="53107"/>
                          <a:pt x="3906330" y="0"/>
                        </a:cubicBezTo>
                        <a:cubicBezTo>
                          <a:pt x="4102364" y="-53107"/>
                          <a:pt x="4437339" y="41341"/>
                          <a:pt x="4678239" y="0"/>
                        </a:cubicBezTo>
                        <a:cubicBezTo>
                          <a:pt x="4702574" y="160915"/>
                          <a:pt x="4622841" y="278926"/>
                          <a:pt x="4678239" y="483932"/>
                        </a:cubicBezTo>
                        <a:cubicBezTo>
                          <a:pt x="4733637" y="688938"/>
                          <a:pt x="4625530" y="827035"/>
                          <a:pt x="4678239" y="930639"/>
                        </a:cubicBezTo>
                        <a:cubicBezTo>
                          <a:pt x="4505590" y="997214"/>
                          <a:pt x="4377550" y="862311"/>
                          <a:pt x="4093459" y="930639"/>
                        </a:cubicBezTo>
                        <a:cubicBezTo>
                          <a:pt x="3809368" y="998967"/>
                          <a:pt x="3751557" y="894494"/>
                          <a:pt x="3555462" y="930639"/>
                        </a:cubicBezTo>
                        <a:cubicBezTo>
                          <a:pt x="3359367" y="966784"/>
                          <a:pt x="3018420" y="899030"/>
                          <a:pt x="2877117" y="930639"/>
                        </a:cubicBezTo>
                        <a:cubicBezTo>
                          <a:pt x="2735815" y="962248"/>
                          <a:pt x="2355754" y="887289"/>
                          <a:pt x="2198772" y="930639"/>
                        </a:cubicBezTo>
                        <a:cubicBezTo>
                          <a:pt x="2041791" y="973989"/>
                          <a:pt x="1948208" y="877484"/>
                          <a:pt x="1707557" y="930639"/>
                        </a:cubicBezTo>
                        <a:cubicBezTo>
                          <a:pt x="1466906" y="983794"/>
                          <a:pt x="1251337" y="861504"/>
                          <a:pt x="1122777" y="930639"/>
                        </a:cubicBezTo>
                        <a:cubicBezTo>
                          <a:pt x="994217" y="999774"/>
                          <a:pt x="366422" y="812574"/>
                          <a:pt x="0" y="930639"/>
                        </a:cubicBezTo>
                        <a:cubicBezTo>
                          <a:pt x="-34481" y="773912"/>
                          <a:pt x="20903" y="657835"/>
                          <a:pt x="0" y="465320"/>
                        </a:cubicBezTo>
                        <a:cubicBezTo>
                          <a:pt x="-20903" y="272805"/>
                          <a:pt x="34806" y="126754"/>
                          <a:pt x="0" y="0"/>
                        </a:cubicBezTo>
                        <a:close/>
                      </a:path>
                    </a:pathLst>
                  </a:custGeom>
                  <ask:type>
                    <ask:lineSketchNone/>
                  </ask:type>
                </ask:lineSketchStyleProps>
              </a:ext>
            </a:extLst>
          </a:ln>
          <a:effectLst>
            <a:innerShdw blurRad="368300" dist="279400" dir="17700000">
              <a:srgbClr val="00CCFF"/>
            </a:innerShdw>
            <a:softEdge rad="0"/>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0">
            <a:normAutofit lnSpcReduction="10000"/>
            <a:scene3d>
              <a:camera prst="orthographicFront"/>
              <a:lightRig rig="twoPt" dir="t"/>
            </a:scene3d>
            <a:sp3d contourW="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Century Gothic" panose="020B0502020202020204" pitchFamily="34" charset="0"/>
                <a:cs typeface="KodchiangUPC" pitchFamily="18" charset="-34"/>
              </a:rPr>
              <a:t> </a:t>
            </a:r>
            <a:r>
              <a:rPr lang="cs-CZ" sz="6000" dirty="0">
                <a:ln w="76200">
                  <a:noFill/>
                  <a:prstDash val="solid"/>
                </a:ln>
                <a:solidFill>
                  <a:srgbClr val="9900CC"/>
                </a:solidFill>
                <a:effectLst/>
                <a:latin typeface="Arial" panose="020B0604020202020204" pitchFamily="34" charset="0"/>
                <a:ea typeface="Yu Mincho Demibold" panose="020B0400000000000000"/>
                <a:cs typeface="Arial" panose="020B0604020202020204" pitchFamily="34" charset="0"/>
              </a:rPr>
              <a:t>Vítáme</a:t>
            </a:r>
          </a:p>
        </p:txBody>
      </p:sp>
      <p:sp>
        <p:nvSpPr>
          <p:cNvPr id="27" name="Rectangle 129">
            <a:extLst>
              <a:ext uri="{FF2B5EF4-FFF2-40B4-BE49-F238E27FC236}">
                <a16:creationId xmlns:a16="http://schemas.microsoft.com/office/drawing/2014/main" id="{AAB10481-3520-4043-890E-F7D39990711A}"/>
              </a:ext>
            </a:extLst>
          </p:cNvPr>
          <p:cNvSpPr>
            <a:spLocks noChangeArrowheads="1"/>
          </p:cNvSpPr>
          <p:nvPr/>
        </p:nvSpPr>
        <p:spPr bwMode="auto">
          <a:xfrm>
            <a:off x="143992" y="1747292"/>
            <a:ext cx="4710026" cy="936000"/>
          </a:xfrm>
          <a:prstGeom prst="rect">
            <a:avLst/>
          </a:prstGeom>
          <a:pattFill prst="dashHorz">
            <a:fgClr>
              <a:srgbClr val="009900"/>
            </a:fgClr>
            <a:bgClr>
              <a:schemeClr val="bg1"/>
            </a:bgClr>
          </a:pattFill>
          <a:ln w="34925" cmpd="sng">
            <a:solidFill>
              <a:srgbClr val="00B0F0"/>
            </a:solidFill>
            <a:prstDash val="solid"/>
            <a:miter lim="800000"/>
            <a:headEnd/>
            <a:tailEnd/>
          </a:ln>
          <a:effectLst/>
          <a:scene3d>
            <a:camera prst="orthographicFront">
              <a:rot lat="0" lon="0" rev="0"/>
            </a:camera>
            <a:lightRig rig="threePt" dir="t"/>
          </a:scene3d>
          <a:sp3d>
            <a:contourClr>
              <a:srgbClr val="FF6600"/>
            </a:contourClr>
          </a:sp3d>
        </p:spPr>
        <p:txBody>
          <a:bodyPr lIns="91425" tIns="45713" rIns="91425" bIns="45713" anchor="ctr"/>
          <a:lstStyle/>
          <a:p>
            <a:pPr algn="ctr" eaLnBrk="0" hangingPunct="0">
              <a:defRPr/>
            </a:pPr>
            <a:r>
              <a:rPr lang="cs-CZ" sz="6600" dirty="0">
                <a:ln w="3175">
                  <a:noFill/>
                </a:ln>
                <a:solidFill>
                  <a:srgbClr val="D00E20"/>
                </a:solidFill>
                <a:effectLst>
                  <a:outerShdw blurRad="38100" dist="38100" dir="2700000" algn="tl">
                    <a:srgbClr val="000000">
                      <a:alpha val="43137"/>
                    </a:srgbClr>
                  </a:outerShdw>
                </a:effectLst>
                <a:latin typeface="Georgia Pro Cond Black" panose="02040A06050405020203" pitchFamily="18" charset="0"/>
                <a:ea typeface="Ebrima" panose="02000000000000000000" pitchFamily="2" charset="0"/>
                <a:cs typeface="Arial" panose="020B0604020202020204" pitchFamily="34" charset="0"/>
              </a:rPr>
              <a:t>SK Štětí</a:t>
            </a:r>
          </a:p>
        </p:txBody>
      </p:sp>
      <p:sp>
        <p:nvSpPr>
          <p:cNvPr id="28" name="Text Box 148">
            <a:extLst>
              <a:ext uri="{FF2B5EF4-FFF2-40B4-BE49-F238E27FC236}">
                <a16:creationId xmlns:a16="http://schemas.microsoft.com/office/drawing/2014/main" id="{35FF318C-E8EA-4054-8944-47FCBBE1ECE5}"/>
              </a:ext>
            </a:extLst>
          </p:cNvPr>
          <p:cNvSpPr txBox="1">
            <a:spLocks noChangeArrowheads="1"/>
          </p:cNvSpPr>
          <p:nvPr/>
        </p:nvSpPr>
        <p:spPr bwMode="auto">
          <a:xfrm>
            <a:off x="155240" y="4315781"/>
            <a:ext cx="4669271" cy="2616087"/>
          </a:xfrm>
          <a:prstGeom prst="rect">
            <a:avLst/>
          </a:prstGeom>
          <a:blipFill>
            <a:blip r:embed="rId5"/>
            <a:tile tx="0" ty="0" sx="100000" sy="100000" flip="none" algn="tl"/>
          </a:blipFill>
          <a:ln w="38100" cmpd="sng">
            <a:solidFill>
              <a:srgbClr val="FF5050"/>
            </a:solidFill>
            <a:prstDash val="sysDash"/>
            <a:miter lim="800000"/>
            <a:headEnd/>
            <a:tailEnd/>
          </a:ln>
          <a:effectLst>
            <a:glow rad="101600">
              <a:schemeClr val="accent1">
                <a:lumMod val="75000"/>
                <a:alpha val="40000"/>
              </a:schemeClr>
            </a:glow>
            <a:innerShdw blurRad="63500">
              <a:srgbClr val="CCFF33">
                <a:alpha val="49804"/>
              </a:srgbClr>
            </a:innerShdw>
            <a:softEdge rad="0"/>
          </a:effectLst>
          <a:scene3d>
            <a:camera prst="orthographicFront"/>
            <a:lightRig rig="threePt" dir="t"/>
          </a:scene3d>
          <a:sp3d>
            <a:bevelT w="0" h="0" prst="relaxedInset"/>
            <a:bevelB w="0" h="0" prst="angle"/>
            <a:contourClr>
              <a:schemeClr val="accent2">
                <a:lumMod val="20000"/>
                <a:lumOff val="80000"/>
              </a:schemeClr>
            </a:contourClr>
          </a:sp3d>
        </p:spPr>
        <p:txBody>
          <a:bodyPr wrap="square" lIns="91425" tIns="45713" rIns="91425" bIns="45713">
            <a:spAutoFit/>
            <a:flatTx/>
          </a:bodyPr>
          <a:lstStyle/>
          <a:p>
            <a:pPr algn="ctr" eaLnBrk="0" hangingPunct="0">
              <a:defRPr/>
            </a:pPr>
            <a:r>
              <a:rPr lang="cs-CZ" sz="2000" u="sng" dirty="0">
                <a:ln w="0"/>
                <a:effectLst>
                  <a:outerShdw blurRad="38100" dist="25400" dir="5400000" algn="ctr" rotWithShape="0">
                    <a:srgbClr val="6E747A">
                      <a:alpha val="43000"/>
                    </a:srgbClr>
                  </a:outerShdw>
                </a:effectLst>
                <a:latin typeface="Arial" panose="020B0604020202020204" pitchFamily="34" charset="0"/>
                <a:ea typeface="GungsuhChe" pitchFamily="49" charset="-127"/>
                <a:cs typeface="Arial" panose="020B0604020202020204" pitchFamily="34" charset="0"/>
              </a:rPr>
              <a:t>Hlavního rozhodčího</a:t>
            </a:r>
          </a:p>
          <a:p>
            <a:pPr algn="ctr" eaLnBrk="0" hangingPunct="0">
              <a:defRPr/>
            </a:pPr>
            <a:r>
              <a:rPr lang="cs-CZ" sz="28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Lukáše Glogara</a:t>
            </a:r>
          </a:p>
          <a:p>
            <a:pPr algn="ctr" eaLnBrk="0" hangingPunct="0">
              <a:defRPr/>
            </a:pPr>
            <a:r>
              <a:rPr lang="cs-CZ" sz="2000" u="sng" dirty="0">
                <a:ln w="19050">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Asistenty hlavního rozhodčího</a:t>
            </a:r>
          </a:p>
          <a:p>
            <a:pPr algn="ctr" eaLnBrk="0" hangingPunct="0">
              <a:defRPr/>
            </a:pPr>
            <a:r>
              <a:rPr lang="cs-CZ" sz="24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Davida </a:t>
            </a:r>
            <a:r>
              <a:rPr lang="cs-CZ" sz="2400" dirty="0" err="1">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Lafeka</a:t>
            </a:r>
            <a:endParaRPr lang="cs-CZ" sz="24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a:p>
            <a:pPr algn="ctr" eaLnBrk="0" hangingPunct="0">
              <a:defRPr/>
            </a:pPr>
            <a:r>
              <a:rPr lang="cs-CZ" sz="24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Lukáše Vojáčka</a:t>
            </a:r>
          </a:p>
          <a:p>
            <a:pPr algn="ctr" eaLnBrk="0" hangingPunct="0">
              <a:defRPr/>
            </a:pPr>
            <a:r>
              <a:rPr lang="cs-CZ" sz="2000" u="sng" dirty="0">
                <a:ln w="19050">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Delegáta FAČR</a:t>
            </a:r>
          </a:p>
          <a:p>
            <a:pPr eaLnBrk="0" hangingPunct="0">
              <a:defRPr/>
            </a:pPr>
            <a:r>
              <a:rPr lang="cs-CZ" sz="1800" dirty="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8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Petra Petříka</a:t>
            </a:r>
            <a:endParaRPr lang="cs-CZ" sz="3200" dirty="0">
              <a:ln w="3175">
                <a:noFill/>
              </a:ln>
              <a:solidFill>
                <a:srgbClr val="3333CC"/>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29" name="TextovéPole 28">
            <a:extLst>
              <a:ext uri="{FF2B5EF4-FFF2-40B4-BE49-F238E27FC236}">
                <a16:creationId xmlns:a16="http://schemas.microsoft.com/office/drawing/2014/main" id="{E422AC04-CAD2-489A-910E-B992F7FADA33}"/>
              </a:ext>
            </a:extLst>
          </p:cNvPr>
          <p:cNvSpPr txBox="1"/>
          <p:nvPr/>
        </p:nvSpPr>
        <p:spPr>
          <a:xfrm>
            <a:off x="143992" y="1099220"/>
            <a:ext cx="4662504" cy="576000"/>
          </a:xfrm>
          <a:prstGeom prst="rect">
            <a:avLst/>
          </a:prstGeom>
          <a:solidFill>
            <a:srgbClr val="009900">
              <a:alpha val="70000"/>
            </a:srgbClr>
          </a:solidFill>
          <a:ln w="34925" cap="rnd">
            <a:solidFill>
              <a:schemeClr val="tx1"/>
            </a:solidFill>
            <a:bevel/>
          </a:ln>
          <a:effectLst/>
        </p:spPr>
        <p:txBody>
          <a:bodyPr wrap="square" rtlCol="0">
            <a:no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a:solidFill>
                  <a:schemeClr val="bg1"/>
                </a:solidFill>
                <a:effectLst/>
                <a:latin typeface="Palatino Linotype" panose="02040502050505030304" pitchFamily="18" charset="0"/>
                <a:ea typeface="Tahoma" panose="020B0604030504040204" pitchFamily="34" charset="0"/>
                <a:cs typeface="Arial" panose="020B0604020202020204" pitchFamily="34" charset="0"/>
              </a:rPr>
              <a:t>Při příležitosti dnešního utkání divizní soutěže funkcionáře, hráče a příznivce</a:t>
            </a:r>
          </a:p>
        </p:txBody>
      </p:sp>
      <p:sp>
        <p:nvSpPr>
          <p:cNvPr id="30" name="Rectangle 129">
            <a:extLst>
              <a:ext uri="{FF2B5EF4-FFF2-40B4-BE49-F238E27FC236}">
                <a16:creationId xmlns:a16="http://schemas.microsoft.com/office/drawing/2014/main" id="{01D0AD2C-EDF3-4571-9B61-7CD13DA73434}"/>
              </a:ext>
            </a:extLst>
          </p:cNvPr>
          <p:cNvSpPr>
            <a:spLocks noChangeArrowheads="1"/>
          </p:cNvSpPr>
          <p:nvPr/>
        </p:nvSpPr>
        <p:spPr bwMode="auto">
          <a:xfrm>
            <a:off x="155243" y="2856845"/>
            <a:ext cx="4669269" cy="1332000"/>
          </a:xfrm>
          <a:custGeom>
            <a:avLst/>
            <a:gdLst>
              <a:gd name="connsiteX0" fmla="*/ 0 w 4669269"/>
              <a:gd name="connsiteY0" fmla="*/ 0 h 1332000"/>
              <a:gd name="connsiteX1" fmla="*/ 677044 w 4669269"/>
              <a:gd name="connsiteY1" fmla="*/ 0 h 1332000"/>
              <a:gd name="connsiteX2" fmla="*/ 1307395 w 4669269"/>
              <a:gd name="connsiteY2" fmla="*/ 0 h 1332000"/>
              <a:gd name="connsiteX3" fmla="*/ 1891054 w 4669269"/>
              <a:gd name="connsiteY3" fmla="*/ 0 h 1332000"/>
              <a:gd name="connsiteX4" fmla="*/ 2474713 w 4669269"/>
              <a:gd name="connsiteY4" fmla="*/ 0 h 1332000"/>
              <a:gd name="connsiteX5" fmla="*/ 3151757 w 4669269"/>
              <a:gd name="connsiteY5" fmla="*/ 0 h 1332000"/>
              <a:gd name="connsiteX6" fmla="*/ 3782108 w 4669269"/>
              <a:gd name="connsiteY6" fmla="*/ 0 h 1332000"/>
              <a:gd name="connsiteX7" fmla="*/ 4669269 w 4669269"/>
              <a:gd name="connsiteY7" fmla="*/ 0 h 1332000"/>
              <a:gd name="connsiteX8" fmla="*/ 4669269 w 4669269"/>
              <a:gd name="connsiteY8" fmla="*/ 430680 h 1332000"/>
              <a:gd name="connsiteX9" fmla="*/ 4669269 w 4669269"/>
              <a:gd name="connsiteY9" fmla="*/ 834720 h 1332000"/>
              <a:gd name="connsiteX10" fmla="*/ 4669269 w 4669269"/>
              <a:gd name="connsiteY10" fmla="*/ 1332000 h 1332000"/>
              <a:gd name="connsiteX11" fmla="*/ 4178996 w 4669269"/>
              <a:gd name="connsiteY11" fmla="*/ 1332000 h 1332000"/>
              <a:gd name="connsiteX12" fmla="*/ 3501952 w 4669269"/>
              <a:gd name="connsiteY12" fmla="*/ 1332000 h 1332000"/>
              <a:gd name="connsiteX13" fmla="*/ 2964986 w 4669269"/>
              <a:gd name="connsiteY13" fmla="*/ 1332000 h 1332000"/>
              <a:gd name="connsiteX14" fmla="*/ 2287942 w 4669269"/>
              <a:gd name="connsiteY14" fmla="*/ 1332000 h 1332000"/>
              <a:gd name="connsiteX15" fmla="*/ 1797669 w 4669269"/>
              <a:gd name="connsiteY15" fmla="*/ 1332000 h 1332000"/>
              <a:gd name="connsiteX16" fmla="*/ 1354088 w 4669269"/>
              <a:gd name="connsiteY16" fmla="*/ 1332000 h 1332000"/>
              <a:gd name="connsiteX17" fmla="*/ 910507 w 4669269"/>
              <a:gd name="connsiteY17" fmla="*/ 1332000 h 1332000"/>
              <a:gd name="connsiteX18" fmla="*/ 0 w 4669269"/>
              <a:gd name="connsiteY18" fmla="*/ 1332000 h 1332000"/>
              <a:gd name="connsiteX19" fmla="*/ 0 w 4669269"/>
              <a:gd name="connsiteY19" fmla="*/ 927960 h 1332000"/>
              <a:gd name="connsiteX20" fmla="*/ 0 w 4669269"/>
              <a:gd name="connsiteY20" fmla="*/ 457320 h 1332000"/>
              <a:gd name="connsiteX21" fmla="*/ 0 w 4669269"/>
              <a:gd name="connsiteY21" fmla="*/ 0 h 13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9269" h="1332000" fill="none" extrusionOk="0">
                <a:moveTo>
                  <a:pt x="0" y="0"/>
                </a:moveTo>
                <a:cubicBezTo>
                  <a:pt x="153541" y="-46287"/>
                  <a:pt x="496974" y="18419"/>
                  <a:pt x="677044" y="0"/>
                </a:cubicBezTo>
                <a:cubicBezTo>
                  <a:pt x="857114" y="-18419"/>
                  <a:pt x="1159520" y="72435"/>
                  <a:pt x="1307395" y="0"/>
                </a:cubicBezTo>
                <a:cubicBezTo>
                  <a:pt x="1455270" y="-72435"/>
                  <a:pt x="1691146" y="23886"/>
                  <a:pt x="1891054" y="0"/>
                </a:cubicBezTo>
                <a:cubicBezTo>
                  <a:pt x="2090962" y="-23886"/>
                  <a:pt x="2279015" y="69156"/>
                  <a:pt x="2474713" y="0"/>
                </a:cubicBezTo>
                <a:cubicBezTo>
                  <a:pt x="2670411" y="-69156"/>
                  <a:pt x="2843726" y="50360"/>
                  <a:pt x="3151757" y="0"/>
                </a:cubicBezTo>
                <a:cubicBezTo>
                  <a:pt x="3459788" y="-50360"/>
                  <a:pt x="3592967" y="26045"/>
                  <a:pt x="3782108" y="0"/>
                </a:cubicBezTo>
                <a:cubicBezTo>
                  <a:pt x="3971249" y="-26045"/>
                  <a:pt x="4254360" y="9357"/>
                  <a:pt x="4669269" y="0"/>
                </a:cubicBezTo>
                <a:cubicBezTo>
                  <a:pt x="4696309" y="203514"/>
                  <a:pt x="4636657" y="220603"/>
                  <a:pt x="4669269" y="430680"/>
                </a:cubicBezTo>
                <a:cubicBezTo>
                  <a:pt x="4701881" y="640757"/>
                  <a:pt x="4638246" y="655389"/>
                  <a:pt x="4669269" y="834720"/>
                </a:cubicBezTo>
                <a:cubicBezTo>
                  <a:pt x="4700292" y="1014051"/>
                  <a:pt x="4633352" y="1168316"/>
                  <a:pt x="4669269" y="1332000"/>
                </a:cubicBezTo>
                <a:cubicBezTo>
                  <a:pt x="4461458" y="1359038"/>
                  <a:pt x="4394716" y="1297491"/>
                  <a:pt x="4178996" y="1332000"/>
                </a:cubicBezTo>
                <a:cubicBezTo>
                  <a:pt x="3963276" y="1366509"/>
                  <a:pt x="3733920" y="1306545"/>
                  <a:pt x="3501952" y="1332000"/>
                </a:cubicBezTo>
                <a:cubicBezTo>
                  <a:pt x="3269984" y="1357455"/>
                  <a:pt x="3076082" y="1317306"/>
                  <a:pt x="2964986" y="1332000"/>
                </a:cubicBezTo>
                <a:cubicBezTo>
                  <a:pt x="2853890" y="1346694"/>
                  <a:pt x="2458159" y="1325937"/>
                  <a:pt x="2287942" y="1332000"/>
                </a:cubicBezTo>
                <a:cubicBezTo>
                  <a:pt x="2117725" y="1338063"/>
                  <a:pt x="2001658" y="1327885"/>
                  <a:pt x="1797669" y="1332000"/>
                </a:cubicBezTo>
                <a:cubicBezTo>
                  <a:pt x="1593680" y="1336115"/>
                  <a:pt x="1559491" y="1323423"/>
                  <a:pt x="1354088" y="1332000"/>
                </a:cubicBezTo>
                <a:cubicBezTo>
                  <a:pt x="1148685" y="1340577"/>
                  <a:pt x="1042953" y="1321767"/>
                  <a:pt x="910507" y="1332000"/>
                </a:cubicBezTo>
                <a:cubicBezTo>
                  <a:pt x="778061" y="1342233"/>
                  <a:pt x="323748" y="1308063"/>
                  <a:pt x="0" y="1332000"/>
                </a:cubicBezTo>
                <a:cubicBezTo>
                  <a:pt x="-35201" y="1196418"/>
                  <a:pt x="21231" y="1057322"/>
                  <a:pt x="0" y="927960"/>
                </a:cubicBezTo>
                <a:cubicBezTo>
                  <a:pt x="-21231" y="798598"/>
                  <a:pt x="9569" y="623308"/>
                  <a:pt x="0" y="457320"/>
                </a:cubicBezTo>
                <a:cubicBezTo>
                  <a:pt x="-9569" y="291332"/>
                  <a:pt x="33567" y="182704"/>
                  <a:pt x="0" y="0"/>
                </a:cubicBezTo>
                <a:close/>
              </a:path>
              <a:path w="4669269" h="1332000" stroke="0" extrusionOk="0">
                <a:moveTo>
                  <a:pt x="0" y="0"/>
                </a:moveTo>
                <a:cubicBezTo>
                  <a:pt x="207792" y="-64049"/>
                  <a:pt x="296318" y="64086"/>
                  <a:pt x="536966" y="0"/>
                </a:cubicBezTo>
                <a:cubicBezTo>
                  <a:pt x="777614" y="-64086"/>
                  <a:pt x="769324" y="48267"/>
                  <a:pt x="980546" y="0"/>
                </a:cubicBezTo>
                <a:cubicBezTo>
                  <a:pt x="1191768" y="-48267"/>
                  <a:pt x="1365857" y="45151"/>
                  <a:pt x="1657590" y="0"/>
                </a:cubicBezTo>
                <a:cubicBezTo>
                  <a:pt x="1949323" y="-45151"/>
                  <a:pt x="1967864" y="57886"/>
                  <a:pt x="2194556" y="0"/>
                </a:cubicBezTo>
                <a:cubicBezTo>
                  <a:pt x="2421248" y="-57886"/>
                  <a:pt x="2524887" y="32039"/>
                  <a:pt x="2731522" y="0"/>
                </a:cubicBezTo>
                <a:cubicBezTo>
                  <a:pt x="2938157" y="-32039"/>
                  <a:pt x="3148672" y="44017"/>
                  <a:pt x="3408566" y="0"/>
                </a:cubicBezTo>
                <a:cubicBezTo>
                  <a:pt x="3668460" y="-44017"/>
                  <a:pt x="3662088" y="39659"/>
                  <a:pt x="3898840" y="0"/>
                </a:cubicBezTo>
                <a:cubicBezTo>
                  <a:pt x="4135592" y="-39659"/>
                  <a:pt x="4316112" y="20285"/>
                  <a:pt x="4669269" y="0"/>
                </a:cubicBezTo>
                <a:cubicBezTo>
                  <a:pt x="4669846" y="144492"/>
                  <a:pt x="4667260" y="299510"/>
                  <a:pt x="4669269" y="470640"/>
                </a:cubicBezTo>
                <a:cubicBezTo>
                  <a:pt x="4671278" y="641770"/>
                  <a:pt x="4668128" y="681258"/>
                  <a:pt x="4669269" y="888000"/>
                </a:cubicBezTo>
                <a:cubicBezTo>
                  <a:pt x="4670410" y="1094742"/>
                  <a:pt x="4662858" y="1167623"/>
                  <a:pt x="4669269" y="1332000"/>
                </a:cubicBezTo>
                <a:cubicBezTo>
                  <a:pt x="4469749" y="1397242"/>
                  <a:pt x="4327503" y="1303976"/>
                  <a:pt x="4038918" y="1332000"/>
                </a:cubicBezTo>
                <a:cubicBezTo>
                  <a:pt x="3750333" y="1360024"/>
                  <a:pt x="3524414" y="1319700"/>
                  <a:pt x="3361874" y="1332000"/>
                </a:cubicBezTo>
                <a:cubicBezTo>
                  <a:pt x="3199334" y="1344300"/>
                  <a:pt x="2947248" y="1314197"/>
                  <a:pt x="2684830" y="1332000"/>
                </a:cubicBezTo>
                <a:cubicBezTo>
                  <a:pt x="2422412" y="1349803"/>
                  <a:pt x="2422715" y="1277849"/>
                  <a:pt x="2194556" y="1332000"/>
                </a:cubicBezTo>
                <a:cubicBezTo>
                  <a:pt x="1966397" y="1386151"/>
                  <a:pt x="1809613" y="1283841"/>
                  <a:pt x="1610898" y="1332000"/>
                </a:cubicBezTo>
                <a:cubicBezTo>
                  <a:pt x="1412183" y="1380159"/>
                  <a:pt x="1161528" y="1308595"/>
                  <a:pt x="933854" y="1332000"/>
                </a:cubicBezTo>
                <a:cubicBezTo>
                  <a:pt x="706180" y="1355405"/>
                  <a:pt x="245746" y="1329110"/>
                  <a:pt x="0" y="1332000"/>
                </a:cubicBezTo>
                <a:cubicBezTo>
                  <a:pt x="-12783" y="1193913"/>
                  <a:pt x="7057" y="1072307"/>
                  <a:pt x="0" y="927960"/>
                </a:cubicBezTo>
                <a:cubicBezTo>
                  <a:pt x="-7057" y="783613"/>
                  <a:pt x="17124" y="716063"/>
                  <a:pt x="0" y="510600"/>
                </a:cubicBezTo>
                <a:cubicBezTo>
                  <a:pt x="-17124" y="305137"/>
                  <a:pt x="49304" y="124978"/>
                  <a:pt x="0" y="0"/>
                </a:cubicBezTo>
                <a:close/>
              </a:path>
            </a:pathLst>
          </a:custGeom>
          <a:pattFill prst="solidDmnd">
            <a:fgClr>
              <a:srgbClr val="CCECFF"/>
            </a:fgClr>
            <a:bgClr>
              <a:schemeClr val="bg1"/>
            </a:bgClr>
          </a:pattFill>
          <a:ln w="34925" cmpd="sng">
            <a:solidFill>
              <a:srgbClr val="7030A0"/>
            </a:solidFill>
            <a:prstDash val="solid"/>
            <a:miter lim="800000"/>
            <a:headEnd/>
            <a:tailEnd/>
            <a:extLst>
              <a:ext uri="{C807C97D-BFC1-408E-A445-0C87EB9F89A2}">
                <ask:lineSketchStyleProps xmlns:ask="http://schemas.microsoft.com/office/drawing/2018/sketchyshapes" sd="1219033472">
                  <a:prstGeom prst="rect">
                    <a:avLst/>
                  </a:prstGeom>
                  <ask:type>
                    <ask:lineSketchScribble/>
                  </ask:type>
                </ask:lineSketchStyleProps>
              </a:ext>
            </a:extLst>
          </a:ln>
          <a:effectLst>
            <a:softEdge rad="0"/>
          </a:effectLst>
          <a:scene3d>
            <a:camera prst="orthographicFront"/>
            <a:lightRig rig="threePt" dir="t"/>
          </a:scene3d>
          <a:sp3d z="6350">
            <a:extrusionClr>
              <a:schemeClr val="bg1"/>
            </a:extrusionClr>
            <a:contourClr>
              <a:schemeClr val="bg1"/>
            </a:contourClr>
          </a:sp3d>
        </p:spPr>
        <p:txBody>
          <a:bodyPr wrap="square" lIns="91425" tIns="108000" rIns="91425" bIns="180000" anchor="ctr">
            <a:noAutofit/>
          </a:bodyPr>
          <a:lstStyle/>
          <a:p>
            <a:pPr algn="ctr" eaLnBrk="0" hangingPunct="0">
              <a:spcBef>
                <a:spcPts val="0"/>
              </a:spcBef>
              <a:defRPr/>
            </a:pPr>
            <a:r>
              <a:rPr lang="cs-CZ" sz="5300" dirty="0">
                <a:ln w="19050">
                  <a:noFill/>
                  <a:prstDash val="solid"/>
                </a:ln>
                <a:solidFill>
                  <a:srgbClr val="336600"/>
                </a:solidFill>
                <a:latin typeface="Georgia Pro Cond Black" panose="02040A06050405020203" pitchFamily="18" charset="0"/>
                <a:ea typeface="Ebrima" panose="02000000000000000000" pitchFamily="2" charset="0"/>
                <a:cs typeface="Arial" panose="020B0604020202020204" pitchFamily="34" charset="0"/>
              </a:rPr>
              <a:t>FC Chomutov</a:t>
            </a:r>
          </a:p>
        </p:txBody>
      </p:sp>
      <p:pic>
        <p:nvPicPr>
          <p:cNvPr id="31" name="Obrázek 30">
            <a:extLst>
              <a:ext uri="{FF2B5EF4-FFF2-40B4-BE49-F238E27FC236}">
                <a16:creationId xmlns:a16="http://schemas.microsoft.com/office/drawing/2014/main" id="{B07E2D07-80CB-444A-AC30-390EE995260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0016" y="4483596"/>
            <a:ext cx="481444" cy="481444"/>
          </a:xfrm>
          <a:prstGeom prst="rect">
            <a:avLst/>
          </a:prstGeom>
        </p:spPr>
      </p:pic>
      <p:pic>
        <p:nvPicPr>
          <p:cNvPr id="32" name="Obrázek 31" descr="Obsah obrázku hodiny&#10;&#10;Popis byl vytvořen automaticky">
            <a:extLst>
              <a:ext uri="{FF2B5EF4-FFF2-40B4-BE49-F238E27FC236}">
                <a16:creationId xmlns:a16="http://schemas.microsoft.com/office/drawing/2014/main" id="{5C126B79-62D2-43D0-9676-6EFC74DD64F5}"/>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04432" y="5995764"/>
            <a:ext cx="576064" cy="576064"/>
          </a:xfrm>
          <a:prstGeom prst="rect">
            <a:avLst/>
          </a:prstGeom>
        </p:spPr>
      </p:pic>
      <p:sp>
        <p:nvSpPr>
          <p:cNvPr id="4" name="Obdélník se zakulacenými rohy na stejné straně 3"/>
          <p:cNvSpPr/>
          <p:nvPr/>
        </p:nvSpPr>
        <p:spPr bwMode="auto">
          <a:xfrm>
            <a:off x="5472584" y="156527"/>
            <a:ext cx="4608512" cy="1590765"/>
          </a:xfrm>
          <a:prstGeom prst="round2SameRect">
            <a:avLst/>
          </a:prstGeom>
          <a:solidFill>
            <a:srgbClr val="FFFF66"/>
          </a:solidFill>
          <a:ln w="63500">
            <a:solidFill>
              <a:srgbClr val="FB3333"/>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3200" b="1" i="0" u="none" strike="noStrike" cap="none" normalizeH="0" baseline="0" dirty="0">
                <a:ln>
                  <a:noFill/>
                </a:ln>
                <a:solidFill>
                  <a:srgbClr val="6600CC"/>
                </a:solidFill>
                <a:effectLst/>
                <a:latin typeface="Matura MT Script Capitals" panose="03020802060602070202" pitchFamily="66" charset="0"/>
                <a:cs typeface="Arial" pitchFamily="34" charset="0"/>
              </a:rPr>
              <a:t>Všechny fanoušky zveme na další domácí utkání mužstva dospělých</a:t>
            </a:r>
          </a:p>
        </p:txBody>
      </p:sp>
      <p:sp>
        <p:nvSpPr>
          <p:cNvPr id="6" name="Zaoblený obdélník 5"/>
          <p:cNvSpPr/>
          <p:nvPr/>
        </p:nvSpPr>
        <p:spPr bwMode="auto">
          <a:xfrm>
            <a:off x="5634602" y="5531300"/>
            <a:ext cx="4284476" cy="1321270"/>
          </a:xfrm>
          <a:prstGeom prst="roundRect">
            <a:avLst/>
          </a:prstGeom>
          <a:solidFill>
            <a:srgbClr val="00CCFF"/>
          </a:solidFill>
          <a:ln w="6350">
            <a:solidFill>
              <a:srgbClr val="35BD15"/>
            </a:solidFill>
            <a:miter lim="800000"/>
            <a:headEnd/>
            <a:tailEnd/>
          </a:ln>
          <a:effectLst>
            <a:glow rad="139700">
              <a:srgbClr val="FFCC66">
                <a:alpha val="40000"/>
              </a:srgbClr>
            </a:glow>
            <a:softEdge rad="0"/>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500" b="1" i="0" u="none" strike="noStrike" cap="none" normalizeH="0" baseline="0" dirty="0">
                <a:ln w="3175">
                  <a:solidFill>
                    <a:srgbClr val="FFFF00"/>
                  </a:solidFill>
                </a:ln>
                <a:solidFill>
                  <a:schemeClr val="bg1"/>
                </a:solidFill>
                <a:effectLst>
                  <a:outerShdw blurRad="38100" dist="38100" dir="2700000" algn="tl">
                    <a:srgbClr val="000000">
                      <a:alpha val="43137"/>
                    </a:srgbClr>
                  </a:outerShdw>
                </a:effectLst>
                <a:latin typeface="Modern No. 20" panose="02070704070505020303" pitchFamily="18" charset="0"/>
                <a:cs typeface="Arial" pitchFamily="34" charset="0"/>
              </a:rPr>
              <a:t>Soupeř kandidující na postup do ČFL. Na podzim jsme v městě chemie prohráli 2:1</a:t>
            </a:r>
          </a:p>
        </p:txBody>
      </p:sp>
      <p:pic>
        <p:nvPicPr>
          <p:cNvPr id="17" name="Obrázek 16" descr="Obsah obrázku kreslení&#10;&#10;Popis byl vytvořen automaticky">
            <a:extLst>
              <a:ext uri="{FF2B5EF4-FFF2-40B4-BE49-F238E27FC236}">
                <a16:creationId xmlns:a16="http://schemas.microsoft.com/office/drawing/2014/main" id="{07E624E7-290E-48DA-94A3-58FF7BA630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0688" y="4245407"/>
            <a:ext cx="580058" cy="685523"/>
          </a:xfrm>
          <a:prstGeom prst="rect">
            <a:avLst/>
          </a:prstGeom>
        </p:spPr>
      </p:pic>
      <p:pic>
        <p:nvPicPr>
          <p:cNvPr id="18" name="Obrázek 17" descr="Vector Logos, &lt;strong&gt;Logo&lt;/strong&gt; Templates Free Download | seeklogo">
            <a:extLst>
              <a:ext uri="{FF2B5EF4-FFF2-40B4-BE49-F238E27FC236}">
                <a16:creationId xmlns:a16="http://schemas.microsoft.com/office/drawing/2014/main" id="{71D81C20-0B9D-42CB-BE7F-B93CAF0423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6600" y="2000704"/>
            <a:ext cx="700091" cy="682588"/>
          </a:xfrm>
          <a:prstGeom prst="rect">
            <a:avLst/>
          </a:prstGeom>
          <a:noFill/>
          <a:ln w="12700">
            <a:noFill/>
          </a:ln>
          <a:effectLst/>
        </p:spPr>
      </p:pic>
      <p:sp>
        <p:nvSpPr>
          <p:cNvPr id="5" name="TextovéPole 4"/>
          <p:cNvSpPr txBox="1"/>
          <p:nvPr/>
        </p:nvSpPr>
        <p:spPr>
          <a:xfrm>
            <a:off x="5472584" y="1947172"/>
            <a:ext cx="4608512" cy="3231654"/>
          </a:xfrm>
          <a:prstGeom prst="rect">
            <a:avLst/>
          </a:prstGeom>
          <a:blipFill>
            <a:blip r:embed="rId12"/>
            <a:stretch>
              <a:fillRect/>
            </a:stretch>
          </a:blipFill>
          <a:ln w="79375" cmpd="dbl">
            <a:solidFill>
              <a:srgbClr val="35BD15"/>
            </a:solidFill>
          </a:ln>
          <a:effectLst>
            <a:softEdge rad="0"/>
          </a:effectLst>
        </p:spPr>
        <p:txBody>
          <a:bodyPr wrap="square" rtlCol="0">
            <a:spAutoFit/>
          </a:bodyPr>
          <a:lstStyle/>
          <a:p>
            <a:pPr algn="ctr"/>
            <a:r>
              <a:rPr lang="cs-CZ" sz="3600" dirty="0">
                <a:solidFill>
                  <a:srgbClr val="0000FF"/>
                </a:solidFill>
                <a:latin typeface="Berlin Sans FB Demi" panose="020E0802020502020306" pitchFamily="34" charset="0"/>
              </a:rPr>
              <a:t>SK Štětí - </a:t>
            </a:r>
          </a:p>
          <a:p>
            <a:pPr algn="ctr"/>
            <a:r>
              <a:rPr lang="cs-CZ" sz="3600" dirty="0">
                <a:solidFill>
                  <a:srgbClr val="0000FF"/>
                </a:solidFill>
                <a:latin typeface="Berlin Sans FB Demi" panose="020E0802020502020306" pitchFamily="34" charset="0"/>
              </a:rPr>
              <a:t>FK Neratovice </a:t>
            </a:r>
            <a:r>
              <a:rPr lang="cs-CZ" sz="3600" dirty="0" err="1">
                <a:solidFill>
                  <a:srgbClr val="0000FF"/>
                </a:solidFill>
                <a:latin typeface="Berlin Sans FB Demi" panose="020E0802020502020306" pitchFamily="34" charset="0"/>
              </a:rPr>
              <a:t>Byškovice</a:t>
            </a:r>
            <a:endParaRPr lang="cs-CZ" sz="3600" dirty="0">
              <a:solidFill>
                <a:srgbClr val="0000FF"/>
              </a:solidFill>
              <a:latin typeface="Berlin Sans FB Demi" panose="020E0802020502020306" pitchFamily="34" charset="0"/>
            </a:endParaRPr>
          </a:p>
          <a:p>
            <a:pPr algn="ctr"/>
            <a:r>
              <a:rPr lang="cs-CZ" sz="3200">
                <a:solidFill>
                  <a:srgbClr val="FF0000"/>
                </a:solidFill>
                <a:latin typeface="Berlin Sans FB Demi" panose="020E0802020502020306" pitchFamily="34" charset="0"/>
              </a:rPr>
              <a:t>Sobota 14.5.2022</a:t>
            </a:r>
            <a:endParaRPr lang="cs-CZ" sz="3200" dirty="0">
              <a:solidFill>
                <a:srgbClr val="FF0000"/>
              </a:solidFill>
              <a:latin typeface="Berlin Sans FB Demi" panose="020E0802020502020306" pitchFamily="34" charset="0"/>
            </a:endParaRPr>
          </a:p>
          <a:p>
            <a:pPr algn="ctr"/>
            <a:r>
              <a:rPr lang="cs-CZ" sz="3200" dirty="0">
                <a:solidFill>
                  <a:srgbClr val="FF0000"/>
                </a:solidFill>
                <a:latin typeface="Berlin Sans FB Demi" panose="020E0802020502020306" pitchFamily="34" charset="0"/>
              </a:rPr>
              <a:t>10:15 hod</a:t>
            </a:r>
          </a:p>
          <a:p>
            <a:pPr algn="ctr"/>
            <a:r>
              <a:rPr lang="cs-CZ" sz="3200" dirty="0">
                <a:solidFill>
                  <a:srgbClr val="FF0000"/>
                </a:solidFill>
                <a:latin typeface="Berlin Sans FB Demi" panose="020E0802020502020306" pitchFamily="34" charset="0"/>
              </a:rPr>
              <a:t>25. kolo</a:t>
            </a:r>
          </a:p>
        </p:txBody>
      </p:sp>
      <p:sp>
        <p:nvSpPr>
          <p:cNvPr id="2" name="Blesk 1"/>
          <p:cNvSpPr/>
          <p:nvPr/>
        </p:nvSpPr>
        <p:spPr bwMode="auto">
          <a:xfrm>
            <a:off x="5984625" y="4570822"/>
            <a:ext cx="854674" cy="895110"/>
          </a:xfrm>
          <a:prstGeom prst="lightningBolt">
            <a:avLst/>
          </a:prstGeom>
          <a:solidFill>
            <a:srgbClr val="FF0066"/>
          </a:solid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a:ln>
                <a:noFill/>
              </a:ln>
              <a:solidFill>
                <a:srgbClr val="FFFFFF"/>
              </a:solidFill>
              <a:effectLst/>
              <a:latin typeface="Arial" pitchFamily="34" charset="0"/>
              <a:cs typeface="Arial" pitchFamily="34" charset="0"/>
            </a:endParaRPr>
          </a:p>
        </p:txBody>
      </p:sp>
      <p:pic>
        <p:nvPicPr>
          <p:cNvPr id="19" name="Obrázek 18" descr="Obsah obrázku kreslení&#10;&#10;Popis byl vytvořen automaticky">
            <a:extLst>
              <a:ext uri="{FF2B5EF4-FFF2-40B4-BE49-F238E27FC236}">
                <a16:creationId xmlns:a16="http://schemas.microsoft.com/office/drawing/2014/main" id="{07E624E7-290E-48DA-94A3-58FF7BA630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2327" y="4188845"/>
            <a:ext cx="656780" cy="776195"/>
          </a:xfrm>
          <a:prstGeom prst="rect">
            <a:avLst/>
          </a:prstGeom>
        </p:spPr>
      </p:pic>
      <p:pic>
        <p:nvPicPr>
          <p:cNvPr id="20" name="Obrázek 19" descr="Vector Logos, &lt;strong&gt;Logo&lt;/strong&gt; Templates Free Download | seeklogo">
            <a:extLst>
              <a:ext uri="{FF2B5EF4-FFF2-40B4-BE49-F238E27FC236}">
                <a16:creationId xmlns:a16="http://schemas.microsoft.com/office/drawing/2014/main" id="{71D81C20-0B9D-42CB-BE7F-B93CAF0423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6600" y="2058955"/>
            <a:ext cx="700091" cy="682588"/>
          </a:xfrm>
          <a:prstGeom prst="rect">
            <a:avLst/>
          </a:prstGeom>
          <a:noFill/>
          <a:ln w="12700">
            <a:noFill/>
          </a:ln>
          <a:effectLst/>
        </p:spPr>
      </p:pic>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38</a:t>
            </a:r>
          </a:p>
        </p:txBody>
      </p:sp>
      <p:sp>
        <p:nvSpPr>
          <p:cNvPr id="12" name="TextovéPole 11"/>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11" name="TextovéPole 10"/>
          <p:cNvSpPr txBox="1"/>
          <p:nvPr/>
        </p:nvSpPr>
        <p:spPr>
          <a:xfrm>
            <a:off x="5472584" y="68450"/>
            <a:ext cx="4594415" cy="6791409"/>
          </a:xfrm>
          <a:prstGeom prst="rect">
            <a:avLst/>
          </a:prstGeom>
          <a:noFill/>
          <a:ln w="57150">
            <a:solidFill>
              <a:schemeClr val="accent2">
                <a:lumMod val="75000"/>
              </a:schemeClr>
            </a:solidFill>
            <a:prstDash val="dash"/>
          </a:ln>
          <a:effectLst>
            <a:innerShdw blurRad="114300">
              <a:prstClr val="black"/>
            </a:innerShdw>
          </a:effectLst>
        </p:spPr>
        <p:txBody>
          <a:bodyPr wrap="square" anchor="t" anchorCtr="0">
            <a:no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28575" cap="flat">
                  <a:noFill/>
                  <a:prstDash val="solid"/>
                  <a:round/>
                </a:ln>
                <a:solidFill>
                  <a:schemeClr val="accent6">
                    <a:lumMod val="50000"/>
                  </a:schemeClr>
                </a:solidFill>
                <a:effectLst>
                  <a:outerShdw blurRad="50800" dist="38100" dir="10800000" algn="r" rotWithShape="0">
                    <a:srgbClr val="FFC000">
                      <a:alpha val="40000"/>
                    </a:srgbClr>
                  </a:outerShdw>
                </a:effectLst>
                <a:latin typeface="Bahnschrift SemiBold Condensed" panose="020B0502040204020203" pitchFamily="34" charset="0"/>
                <a:ea typeface="Yu Gothic UI Semibold" panose="020B0700000000000000" pitchFamily="34" charset="-128"/>
                <a:cs typeface="Miriam" panose="020B0502050101010101" pitchFamily="34" charset="-79"/>
              </a:rPr>
              <a:t>Vážení sportovní přátelé</a:t>
            </a:r>
          </a:p>
          <a:p>
            <a:pPr algn="just" eaLnBrk="0" hangingPunct="0">
              <a:defRPr/>
            </a:pPr>
            <a:r>
              <a:rPr lang="cs-CZ" sz="1300" i="1" dirty="0">
                <a:latin typeface="Arial" pitchFamily="34" charset="0"/>
                <a:cs typeface="Arial" pitchFamily="34" charset="0"/>
              </a:rPr>
              <a:t>    </a:t>
            </a:r>
            <a:r>
              <a:rPr lang="cs-CZ" i="1" dirty="0">
                <a:latin typeface="Arial" pitchFamily="34" charset="0"/>
                <a:cs typeface="Arial" pitchFamily="34" charset="0"/>
              </a:rPr>
              <a:t>utekl týden a opět jsme tady. A opět máme samé dobré zprávy.  Minulý týden jsme se loučili vítězstvím mužstva dospělých nad Slaným 4:1, a protože los nám určil právě dnes druhý zápas v řadě za sebou doma, tak Vás znova vítáme a jsme rádi, že jste se přišli podívat na naše utkání proti FC Chomutovu. Pojďme ale k těm dobrým zprávám. Jak již bylo napsáno, tak mužstvo dospělých porazilo před týdnem Slaný, ale ještě před tím už v pátek zvítězila stará garda doma v důležitém utkání nad SK Bezděkovem a drží se na krásném 2. místě okresní soutěže skupiny B. O den později právě v den utkání dospělých se na štětském stadionu představili mladší žáci a poprvé v tomto ročníku zvítězili. Sice o poločas prohrávali 3:2, ale ve druhém se semkli a 3 brankami v krátkém časovém rozmezí otočili vývoj utkání ve svůj prospěch. Poslední na programu byla starší přípravka, která v neděli 24. dubna přestřílela Křešice na jejich hřišti 23:1. Možná se ptáte, jak hráli minulý týden dorostenci a odpověď zní nehráli. Starší měli hrát s </a:t>
            </a:r>
            <a:r>
              <a:rPr lang="cs-CZ" i="1" dirty="0" err="1">
                <a:latin typeface="Arial" pitchFamily="34" charset="0"/>
                <a:cs typeface="Arial" pitchFamily="34" charset="0"/>
              </a:rPr>
              <a:t>Podlusky</a:t>
            </a:r>
            <a:r>
              <a:rPr lang="cs-CZ" i="1" dirty="0">
                <a:latin typeface="Arial" pitchFamily="34" charset="0"/>
                <a:cs typeface="Arial" pitchFamily="34" charset="0"/>
              </a:rPr>
              <a:t>, ale ty svůj tým před začátkem jara z Ústeckého přeboru odhlásili. Mladší měli z důvodu lichého počtu účastníků volný los. </a:t>
            </a:r>
          </a:p>
          <a:p>
            <a:pPr algn="just" eaLnBrk="0" hangingPunct="0">
              <a:defRPr/>
            </a:pPr>
            <a:r>
              <a:rPr lang="cs-CZ" i="1" dirty="0">
                <a:latin typeface="Arial" pitchFamily="34" charset="0"/>
                <a:cs typeface="Arial" pitchFamily="34" charset="0"/>
              </a:rPr>
              <a:t>        O tomto víkendu je program přímo nabitý utkáními ať už ve Štětí a to především, ale hraje se i na hřištích soupeřů. Například starší dorostenci jedou nebo vlastně už jeli do Jirkova. Celý program najdete na dalších stránkách. V dnešním zpravodaji  najdete mnoho dalších zajímavostí, např. kdo je nejlepším střelcem Štětí v historii ze  současného kádru SK Štětí.  Kdo by si myslel, že zpravodaj vychází již po týdnu znova a tak zde bude méně informací, tak se mýlí. Opět je to 40 stránek a co nepřečtete dnes na hřišti, tak můžete dokončit doma.</a:t>
            </a:r>
          </a:p>
          <a:p>
            <a:pPr algn="just" eaLnBrk="0" hangingPunct="0">
              <a:defRPr/>
            </a:pPr>
            <a:r>
              <a:rPr lang="cs-CZ" i="1" dirty="0">
                <a:latin typeface="Arial" pitchFamily="34" charset="0"/>
                <a:cs typeface="Arial" pitchFamily="34" charset="0"/>
              </a:rPr>
              <a:t>        Teď už ale jdeme fandit  a radovat se z fotbalu. Fanděte slušně a nahlas                      </a:t>
            </a:r>
            <a:r>
              <a:rPr lang="cs-CZ" sz="2400" i="1" dirty="0">
                <a:latin typeface="Rockwell Extra Bold" panose="02060903040505020403" pitchFamily="18" charset="0"/>
                <a:cs typeface="Arial" pitchFamily="34" charset="0"/>
              </a:rPr>
              <a:t>Štětí do toho</a:t>
            </a:r>
            <a:endParaRPr lang="cs-CZ" i="1" dirty="0">
              <a:latin typeface="Rockwell Extra Bold" panose="02060903040505020403" pitchFamily="18" charset="0"/>
              <a:cs typeface="Arial" pitchFamily="34" charset="0"/>
            </a:endParaRPr>
          </a:p>
          <a:p>
            <a:pPr algn="just" eaLnBrk="0" hangingPunct="0">
              <a:defRPr/>
            </a:pPr>
            <a:endParaRPr lang="cs-CZ" i="1" dirty="0">
              <a:latin typeface="Arial" pitchFamily="34" charset="0"/>
              <a:cs typeface="Arial" pitchFamily="34" charset="0"/>
            </a:endParaRPr>
          </a:p>
          <a:p>
            <a:pPr algn="just" eaLnBrk="0" hangingPunct="0">
              <a:defRPr/>
            </a:pPr>
            <a:r>
              <a:rPr lang="cs-CZ" i="1" dirty="0">
                <a:latin typeface="Arial" pitchFamily="34" charset="0"/>
                <a:cs typeface="Arial" pitchFamily="34" charset="0"/>
              </a:rPr>
              <a:t>  </a:t>
            </a:r>
            <a:endParaRPr lang="cs-CZ" sz="1300" i="1" dirty="0">
              <a:latin typeface="Arial" pitchFamily="34" charset="0"/>
              <a:cs typeface="Arial" pitchFamily="34" charset="0"/>
            </a:endParaRPr>
          </a:p>
        </p:txBody>
      </p:sp>
      <p:sp>
        <p:nvSpPr>
          <p:cNvPr id="25" name="TextovéPole 24"/>
          <p:cNvSpPr txBox="1"/>
          <p:nvPr/>
        </p:nvSpPr>
        <p:spPr>
          <a:xfrm>
            <a:off x="216000" y="3619500"/>
            <a:ext cx="4497075" cy="3539430"/>
          </a:xfrm>
          <a:prstGeom prst="rect">
            <a:avLst/>
          </a:prstGeom>
          <a:solidFill>
            <a:srgbClr val="FFFF66"/>
          </a:solidFill>
          <a:effectLst>
            <a:softEdge rad="762000"/>
          </a:effectLst>
        </p:spPr>
        <p:txBody>
          <a:bodyPr wrap="square" rtlCol="0">
            <a:prstTxWarp prst="textCanUp">
              <a:avLst/>
            </a:prstTxWarp>
            <a:spAutoFit/>
          </a:bodyPr>
          <a:lstStyle/>
          <a:p>
            <a:pPr algn="ctr"/>
            <a:r>
              <a:rPr lang="cs-CZ" sz="4800" i="1" dirty="0">
                <a:blipFill dpi="0" rotWithShape="1">
                  <a:blip r:embed="rId2">
                    <a:extLst>
                      <a:ext uri="{28A0092B-C50C-407E-A947-70E740481C1C}">
                        <a14:useLocalDpi xmlns:a14="http://schemas.microsoft.com/office/drawing/2010/main" val="0"/>
                      </a:ext>
                    </a:extLst>
                  </a:blip>
                  <a:srcRect/>
                  <a:stretch>
                    <a:fillRect/>
                  </a:stretch>
                </a:blipFill>
                <a:latin typeface="Georgia" panose="02040502050405020303" pitchFamily="18" charset="0"/>
              </a:rPr>
              <a:t>FK Olympie Březová</a:t>
            </a:r>
          </a:p>
          <a:p>
            <a:pPr algn="ctr"/>
            <a:r>
              <a:rPr lang="cs-CZ" sz="4800" i="1" dirty="0">
                <a:blipFill dpi="0" rotWithShape="1">
                  <a:blip r:embed="rId2">
                    <a:extLst>
                      <a:ext uri="{28A0092B-C50C-407E-A947-70E740481C1C}">
                        <a14:useLocalDpi xmlns:a14="http://schemas.microsoft.com/office/drawing/2010/main" val="0"/>
                      </a:ext>
                    </a:extLst>
                  </a:blip>
                  <a:srcRect/>
                  <a:stretch>
                    <a:fillRect/>
                  </a:stretch>
                </a:blipFill>
                <a:latin typeface="Georgia" panose="02040502050405020303" pitchFamily="18" charset="0"/>
              </a:rPr>
              <a:t>SK Štětí</a:t>
            </a:r>
          </a:p>
          <a:p>
            <a:pPr algn="ctr"/>
            <a:r>
              <a:rPr lang="cs-CZ" sz="4000" dirty="0">
                <a:blipFill dpi="0" rotWithShape="1">
                  <a:blip r:embed="rId2">
                    <a:extLst>
                      <a:ext uri="{28A0092B-C50C-407E-A947-70E740481C1C}">
                        <a14:useLocalDpi xmlns:a14="http://schemas.microsoft.com/office/drawing/2010/main" val="0"/>
                      </a:ext>
                    </a:extLst>
                  </a:blip>
                  <a:srcRect/>
                  <a:stretch>
                    <a:fillRect/>
                  </a:stretch>
                </a:blipFill>
                <a:latin typeface="Georgia" panose="02040502050405020303" pitchFamily="18" charset="0"/>
              </a:rPr>
              <a:t>Sobota 7.5.2022</a:t>
            </a:r>
          </a:p>
          <a:p>
            <a:pPr algn="ctr"/>
            <a:r>
              <a:rPr lang="cs-CZ" sz="4000" dirty="0">
                <a:blipFill dpi="0" rotWithShape="1">
                  <a:blip r:embed="rId2">
                    <a:extLst>
                      <a:ext uri="{28A0092B-C50C-407E-A947-70E740481C1C}">
                        <a14:useLocalDpi xmlns:a14="http://schemas.microsoft.com/office/drawing/2010/main" val="0"/>
                      </a:ext>
                    </a:extLst>
                  </a:blip>
                  <a:srcRect/>
                  <a:stretch>
                    <a:fillRect/>
                  </a:stretch>
                </a:blipFill>
                <a:latin typeface="Georgia" panose="02040502050405020303" pitchFamily="18" charset="0"/>
              </a:rPr>
              <a:t>15:00 hod</a:t>
            </a:r>
          </a:p>
        </p:txBody>
      </p:sp>
      <p:sp>
        <p:nvSpPr>
          <p:cNvPr id="26" name="TextovéPole 25"/>
          <p:cNvSpPr txBox="1"/>
          <p:nvPr/>
        </p:nvSpPr>
        <p:spPr>
          <a:xfrm>
            <a:off x="206782" y="259146"/>
            <a:ext cx="4428492" cy="3046988"/>
          </a:xfrm>
          <a:prstGeom prst="rect">
            <a:avLst/>
          </a:prstGeom>
          <a:solidFill>
            <a:schemeClr val="bg1">
              <a:lumMod val="95000"/>
            </a:schemeClr>
          </a:solidFill>
          <a:ln w="57150" cmpd="dbl">
            <a:solidFill>
              <a:srgbClr val="FF9933"/>
            </a:solidFill>
          </a:ln>
          <a:effectLst>
            <a:glow rad="228600">
              <a:schemeClr val="accent1">
                <a:lumMod val="40000"/>
                <a:lumOff val="60000"/>
              </a:schemeClr>
            </a:glow>
            <a:softEdge rad="0"/>
          </a:effectLst>
        </p:spPr>
        <p:txBody>
          <a:bodyPr wrap="square" rtlCol="0">
            <a:spAutoFit/>
          </a:bodyPr>
          <a:lstStyle/>
          <a:p>
            <a:pPr algn="ctr"/>
            <a:r>
              <a:rPr lang="cs-CZ" sz="3200" dirty="0">
                <a:solidFill>
                  <a:srgbClr val="FF0066"/>
                </a:solidFill>
                <a:effectLst>
                  <a:outerShdw blurRad="38100" dist="38100" dir="2700000" algn="tl">
                    <a:srgbClr val="000000">
                      <a:alpha val="43137"/>
                    </a:srgbClr>
                  </a:outerShdw>
                </a:effectLst>
                <a:latin typeface="Times New Roman" panose="02020603050405020304" pitchFamily="18" charset="0"/>
                <a:ea typeface="Yu Gothic Light" panose="020B0300000000000000" pitchFamily="34" charset="-128"/>
                <a:cs typeface="Times New Roman" panose="02020603050405020304" pitchFamily="18" charset="0"/>
              </a:rPr>
              <a:t>Nejdelší cesta na hřiště soupeře v letošním ročníku čeká mužstvo dospělých ve 24. kole.  Autobus opouští Štětí v 11:30</a:t>
            </a:r>
          </a:p>
        </p:txBody>
      </p:sp>
      <p:pic>
        <p:nvPicPr>
          <p:cNvPr id="27" name="Obrázek 26"/>
          <p:cNvPicPr>
            <a:picLocks noChangeAspect="1"/>
          </p:cNvPicPr>
          <p:nvPr/>
        </p:nvPicPr>
        <p:blipFill>
          <a:blip r:embed="rId3"/>
          <a:stretch>
            <a:fillRect/>
          </a:stretch>
        </p:blipFill>
        <p:spPr>
          <a:xfrm>
            <a:off x="350797" y="4475154"/>
            <a:ext cx="472282" cy="567693"/>
          </a:xfrm>
          <a:prstGeom prst="rect">
            <a:avLst/>
          </a:prstGeom>
        </p:spPr>
      </p:pic>
      <p:pic>
        <p:nvPicPr>
          <p:cNvPr id="28" name="Obrázek 27" descr="Vector Logos, &lt;strong&gt;Logo&lt;/strong&gt; Templates Free Download | seek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7202" y="4967284"/>
            <a:ext cx="648072" cy="656249"/>
          </a:xfrm>
          <a:prstGeom prst="rect">
            <a:avLst/>
          </a:prstGeom>
          <a:noFill/>
          <a:ln>
            <a:noFill/>
          </a:ln>
        </p:spPr>
      </p:pic>
      <p:pic>
        <p:nvPicPr>
          <p:cNvPr id="29" name="Obrázek 28"/>
          <p:cNvPicPr>
            <a:picLocks noChangeAspect="1"/>
          </p:cNvPicPr>
          <p:nvPr/>
        </p:nvPicPr>
        <p:blipFill>
          <a:blip r:embed="rId5"/>
          <a:stretch>
            <a:fillRect/>
          </a:stretch>
        </p:blipFill>
        <p:spPr>
          <a:xfrm>
            <a:off x="3303125" y="2714950"/>
            <a:ext cx="482722" cy="477474"/>
          </a:xfrm>
          <a:prstGeom prst="rect">
            <a:avLst/>
          </a:prstGeom>
        </p:spPr>
      </p:pic>
    </p:spTree>
    <p:extLst>
      <p:ext uri="{BB962C8B-B14F-4D97-AF65-F5344CB8AC3E}">
        <p14:creationId xmlns:p14="http://schemas.microsoft.com/office/powerpoint/2010/main" val="185489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37</a:t>
            </a:r>
          </a:p>
        </p:txBody>
      </p:sp>
      <p:sp>
        <p:nvSpPr>
          <p:cNvPr id="4" name="TextovéPole 3">
            <a:extLst>
              <a:ext uri="{FF2B5EF4-FFF2-40B4-BE49-F238E27FC236}">
                <a16:creationId xmlns:a16="http://schemas.microsoft.com/office/drawing/2014/main" id="{857CFDF1-2B21-45FA-877D-E567F776016C}"/>
              </a:ext>
            </a:extLst>
          </p:cNvPr>
          <p:cNvSpPr txBox="1"/>
          <p:nvPr/>
        </p:nvSpPr>
        <p:spPr>
          <a:xfrm>
            <a:off x="9144992" y="343019"/>
            <a:ext cx="45719"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sp>
        <p:nvSpPr>
          <p:cNvPr id="2" name="TextovéPole 1">
            <a:extLst>
              <a:ext uri="{FF2B5EF4-FFF2-40B4-BE49-F238E27FC236}">
                <a16:creationId xmlns:a16="http://schemas.microsoft.com/office/drawing/2014/main" id="{FE1DC2FF-D6A5-4F93-8460-B694BF981ED4}"/>
              </a:ext>
            </a:extLst>
          </p:cNvPr>
          <p:cNvSpPr txBox="1"/>
          <p:nvPr/>
        </p:nvSpPr>
        <p:spPr>
          <a:xfrm>
            <a:off x="143992" y="91108"/>
            <a:ext cx="4608512" cy="954107"/>
          </a:xfrm>
          <a:prstGeom prst="rect">
            <a:avLst/>
          </a:prstGeom>
          <a:solidFill>
            <a:srgbClr val="FF99CC"/>
          </a:solidFill>
          <a:effectLst>
            <a:softEdge rad="0"/>
          </a:effectLst>
        </p:spPr>
        <p:txBody>
          <a:bodyPr wrap="square" rtlCol="0">
            <a:spAutoFit/>
          </a:bodyPr>
          <a:lstStyle/>
          <a:p>
            <a:pPr algn="ctr"/>
            <a:r>
              <a:rPr lang="cs-CZ" sz="2800" dirty="0">
                <a:solidFill>
                  <a:srgbClr val="0000FF"/>
                </a:solidFill>
                <a:latin typeface="Cooper Black" panose="0208090404030B020404" pitchFamily="18" charset="0"/>
              </a:rPr>
              <a:t>Na fotbalovém hřišti ve Štětí se máme na co těšit</a:t>
            </a:r>
          </a:p>
        </p:txBody>
      </p:sp>
      <p:graphicFrame>
        <p:nvGraphicFramePr>
          <p:cNvPr id="3" name="Tabulka 2">
            <a:extLst>
              <a:ext uri="{FF2B5EF4-FFF2-40B4-BE49-F238E27FC236}">
                <a16:creationId xmlns:a16="http://schemas.microsoft.com/office/drawing/2014/main" id="{3A5D9AB1-D180-42EE-A39C-0781A79B1F4D}"/>
              </a:ext>
            </a:extLst>
          </p:cNvPr>
          <p:cNvGraphicFramePr>
            <a:graphicFrameLocks noGrp="1"/>
          </p:cNvGraphicFramePr>
          <p:nvPr>
            <p:extLst>
              <p:ext uri="{D42A27DB-BD31-4B8C-83A1-F6EECF244321}">
                <p14:modId xmlns:p14="http://schemas.microsoft.com/office/powerpoint/2010/main" val="38430515"/>
              </p:ext>
            </p:extLst>
          </p:nvPr>
        </p:nvGraphicFramePr>
        <p:xfrm>
          <a:off x="143992" y="1315244"/>
          <a:ext cx="4608513" cy="5530123"/>
        </p:xfrm>
        <a:graphic>
          <a:graphicData uri="http://schemas.openxmlformats.org/drawingml/2006/table">
            <a:tbl>
              <a:tblPr/>
              <a:tblGrid>
                <a:gridCol w="628299">
                  <a:extLst>
                    <a:ext uri="{9D8B030D-6E8A-4147-A177-3AD203B41FA5}">
                      <a16:colId xmlns:a16="http://schemas.microsoft.com/office/drawing/2014/main" val="2830472220"/>
                    </a:ext>
                  </a:extLst>
                </a:gridCol>
                <a:gridCol w="527534">
                  <a:extLst>
                    <a:ext uri="{9D8B030D-6E8A-4147-A177-3AD203B41FA5}">
                      <a16:colId xmlns:a16="http://schemas.microsoft.com/office/drawing/2014/main" val="1749718706"/>
                    </a:ext>
                  </a:extLst>
                </a:gridCol>
                <a:gridCol w="586807">
                  <a:extLst>
                    <a:ext uri="{9D8B030D-6E8A-4147-A177-3AD203B41FA5}">
                      <a16:colId xmlns:a16="http://schemas.microsoft.com/office/drawing/2014/main" val="264034590"/>
                    </a:ext>
                  </a:extLst>
                </a:gridCol>
                <a:gridCol w="973567">
                  <a:extLst>
                    <a:ext uri="{9D8B030D-6E8A-4147-A177-3AD203B41FA5}">
                      <a16:colId xmlns:a16="http://schemas.microsoft.com/office/drawing/2014/main" val="2475575558"/>
                    </a:ext>
                  </a:extLst>
                </a:gridCol>
                <a:gridCol w="480115">
                  <a:extLst>
                    <a:ext uri="{9D8B030D-6E8A-4147-A177-3AD203B41FA5}">
                      <a16:colId xmlns:a16="http://schemas.microsoft.com/office/drawing/2014/main" val="3143869642"/>
                    </a:ext>
                  </a:extLst>
                </a:gridCol>
                <a:gridCol w="546798">
                  <a:extLst>
                    <a:ext uri="{9D8B030D-6E8A-4147-A177-3AD203B41FA5}">
                      <a16:colId xmlns:a16="http://schemas.microsoft.com/office/drawing/2014/main" val="3806051484"/>
                    </a:ext>
                  </a:extLst>
                </a:gridCol>
                <a:gridCol w="865393">
                  <a:extLst>
                    <a:ext uri="{9D8B030D-6E8A-4147-A177-3AD203B41FA5}">
                      <a16:colId xmlns:a16="http://schemas.microsoft.com/office/drawing/2014/main" val="2082601100"/>
                    </a:ext>
                  </a:extLst>
                </a:gridCol>
              </a:tblGrid>
              <a:tr h="456810">
                <a:tc>
                  <a:txBody>
                    <a:bodyPr/>
                    <a:lstStyle/>
                    <a:p>
                      <a:pPr algn="ctr" fontAlgn="ctr"/>
                      <a:r>
                        <a:rPr lang="cs-CZ" sz="1100" b="1" i="0" u="none" strike="noStrike">
                          <a:solidFill>
                            <a:srgbClr val="000000"/>
                          </a:solidFill>
                          <a:effectLst/>
                          <a:latin typeface="Arial Black" panose="020B0A04020102020204" pitchFamily="34" charset="0"/>
                        </a:rPr>
                        <a:t>Den</a:t>
                      </a:r>
                    </a:p>
                  </a:txBody>
                  <a:tcPr marL="5418" marR="5418" marT="5418"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dirty="0">
                          <a:solidFill>
                            <a:srgbClr val="000000"/>
                          </a:solidFill>
                          <a:effectLst/>
                          <a:latin typeface="Arial Black" panose="020B0A04020102020204" pitchFamily="34" charset="0"/>
                        </a:rPr>
                        <a:t>Datum</a:t>
                      </a:r>
                    </a:p>
                  </a:txBody>
                  <a:tcPr marL="5418" marR="5418" marT="541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Black" panose="020B0A04020102020204" pitchFamily="34" charset="0"/>
                        </a:rPr>
                        <a:t>Čas</a:t>
                      </a:r>
                    </a:p>
                  </a:txBody>
                  <a:tcPr marL="5418" marR="5418" marT="541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Black" panose="020B0A04020102020204" pitchFamily="34" charset="0"/>
                        </a:rPr>
                        <a:t>Soupeř</a:t>
                      </a:r>
                    </a:p>
                  </a:txBody>
                  <a:tcPr marL="5418" marR="5418" marT="541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Black" panose="020B0A04020102020204" pitchFamily="34" charset="0"/>
                        </a:rPr>
                        <a:t>Kolo</a:t>
                      </a:r>
                    </a:p>
                  </a:txBody>
                  <a:tcPr marL="5418" marR="5418" marT="541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Black" panose="020B0A04020102020204" pitchFamily="34" charset="0"/>
                        </a:rPr>
                        <a:t>Soutěž</a:t>
                      </a:r>
                    </a:p>
                  </a:txBody>
                  <a:tcPr marL="5418" marR="5418" marT="541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100" b="1" i="0" u="none" strike="noStrike">
                          <a:solidFill>
                            <a:srgbClr val="000000"/>
                          </a:solidFill>
                          <a:effectLst/>
                          <a:latin typeface="Arial Black" panose="020B0A04020102020204" pitchFamily="34" charset="0"/>
                        </a:rPr>
                        <a:t>Kategorie</a:t>
                      </a:r>
                    </a:p>
                  </a:txBody>
                  <a:tcPr marL="5418" marR="5418" marT="5418"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2174778813"/>
                  </a:ext>
                </a:extLst>
              </a:tr>
              <a:tr h="505213">
                <a:tc>
                  <a:txBody>
                    <a:bodyPr/>
                    <a:lstStyle/>
                    <a:p>
                      <a:pPr algn="ctr" fontAlgn="ctr"/>
                      <a:r>
                        <a:rPr lang="cs-CZ" sz="900" b="1" i="0" u="none" strike="noStrike" dirty="0">
                          <a:solidFill>
                            <a:srgbClr val="000000"/>
                          </a:solidFill>
                          <a:effectLst/>
                          <a:latin typeface="Arial" panose="020B0604020202020204" pitchFamily="34" charset="0"/>
                        </a:rPr>
                        <a:t>pátek</a:t>
                      </a:r>
                    </a:p>
                  </a:txBody>
                  <a:tcPr marL="5418" marR="5418" marT="5418"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29.04.</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17:30</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Slavoj Bohušovice </a:t>
                      </a:r>
                      <a:r>
                        <a:rPr lang="cs-CZ" sz="1050" b="1" i="0" u="none" strike="noStrike" dirty="0" err="1">
                          <a:solidFill>
                            <a:srgbClr val="000000"/>
                          </a:solidFill>
                          <a:effectLst/>
                          <a:latin typeface="Arial" panose="020B0604020202020204" pitchFamily="34" charset="0"/>
                        </a:rPr>
                        <a:t>n.O</a:t>
                      </a:r>
                      <a:r>
                        <a:rPr lang="cs-CZ" sz="1050" b="1" i="0" u="none" strike="noStrike" dirty="0">
                          <a:solidFill>
                            <a:srgbClr val="000000"/>
                          </a:solidFill>
                          <a:effectLst/>
                          <a:latin typeface="Arial" panose="020B0604020202020204" pitchFamily="34" charset="0"/>
                        </a:rPr>
                        <a:t>.</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Okresní soutěž</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Stará garda</a:t>
                      </a:r>
                    </a:p>
                  </a:txBody>
                  <a:tcPr marL="5418" marR="5418" marT="5418"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2140307748"/>
                  </a:ext>
                </a:extLst>
              </a:tr>
              <a:tr h="456810">
                <a:tc>
                  <a:txBody>
                    <a:bodyPr/>
                    <a:lstStyle/>
                    <a:p>
                      <a:pPr algn="ctr" fontAlgn="ctr"/>
                      <a:r>
                        <a:rPr lang="cs-CZ" sz="900" b="1" i="0" u="none" strike="noStrike">
                          <a:solidFill>
                            <a:srgbClr val="000000"/>
                          </a:solidFill>
                          <a:effectLst/>
                          <a:latin typeface="Arial" panose="020B0604020202020204" pitchFamily="34" charset="0"/>
                        </a:rPr>
                        <a:t>sobota</a:t>
                      </a:r>
                    </a:p>
                  </a:txBody>
                  <a:tcPr marL="5418" marR="5418" marT="5418"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30.04.</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5418" marR="5418" marT="5418"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FC Chomutov</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23.</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Divize</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Dospělí</a:t>
                      </a:r>
                    </a:p>
                  </a:txBody>
                  <a:tcPr marL="5418" marR="5418" marT="5418"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2464299694"/>
                  </a:ext>
                </a:extLst>
              </a:tr>
              <a:tr h="456810">
                <a:tc>
                  <a:txBody>
                    <a:bodyPr/>
                    <a:lstStyle/>
                    <a:p>
                      <a:pPr algn="ctr" fontAlgn="ctr"/>
                      <a:r>
                        <a:rPr lang="cs-CZ" sz="900" b="1" i="0" u="none" strike="noStrike">
                          <a:solidFill>
                            <a:srgbClr val="000000"/>
                          </a:solidFill>
                          <a:effectLst/>
                          <a:latin typeface="Arial" panose="020B0604020202020204" pitchFamily="34" charset="0"/>
                        </a:rPr>
                        <a:t>neděle</a:t>
                      </a:r>
                    </a:p>
                  </a:txBody>
                  <a:tcPr marL="5418" marR="5418" marT="5418"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01.05.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9:30</a:t>
                      </a:r>
                    </a:p>
                  </a:txBody>
                  <a:tcPr marL="5418" marR="5418" marT="5418" marB="0" anchor="ctr">
                    <a:lnL>
                      <a:noFill/>
                    </a:lnL>
                    <a:lnR>
                      <a:noFill/>
                    </a:lnR>
                    <a:lnT>
                      <a:noFill/>
                    </a:lnT>
                    <a:lnB>
                      <a:noFill/>
                    </a:lnB>
                    <a:solidFill>
                      <a:srgbClr val="CCFFFF"/>
                    </a:solidFill>
                  </a:tcPr>
                </a:tc>
                <a:tc>
                  <a:txBody>
                    <a:bodyPr/>
                    <a:lstStyle/>
                    <a:p>
                      <a:pPr algn="ctr" fontAlgn="ctr"/>
                      <a:r>
                        <a:rPr lang="pl-PL" sz="1050" b="1" i="0" u="none" strike="noStrike" dirty="0">
                          <a:solidFill>
                            <a:srgbClr val="000000"/>
                          </a:solidFill>
                          <a:effectLst/>
                          <a:latin typeface="Arial" panose="020B0604020202020204" pitchFamily="34" charset="0"/>
                        </a:rPr>
                        <a:t>TJ Dynamo </a:t>
                      </a:r>
                      <a:r>
                        <a:rPr lang="pl-PL" sz="1050" b="1" i="0" u="none" strike="noStrike" dirty="0" err="1">
                          <a:solidFill>
                            <a:srgbClr val="000000"/>
                          </a:solidFill>
                          <a:effectLst/>
                          <a:latin typeface="Arial" panose="020B0604020202020204" pitchFamily="34" charset="0"/>
                        </a:rPr>
                        <a:t>Podlusky</a:t>
                      </a:r>
                      <a:endParaRPr lang="pl-PL" sz="1050" b="1" i="0" u="none" strike="noStrike" dirty="0">
                        <a:solidFill>
                          <a:srgbClr val="000000"/>
                        </a:solidFill>
                        <a:effectLst/>
                        <a:latin typeface="Arial" panose="020B0604020202020204" pitchFamily="34" charset="0"/>
                      </a:endParaRP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13.</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Okresní soutěž</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Starší přípravka</a:t>
                      </a:r>
                    </a:p>
                  </a:txBody>
                  <a:tcPr marL="5418" marR="5418" marT="5418"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3395869135"/>
                  </a:ext>
                </a:extLst>
              </a:tr>
              <a:tr h="456810">
                <a:tc>
                  <a:txBody>
                    <a:bodyPr/>
                    <a:lstStyle/>
                    <a:p>
                      <a:pPr algn="ctr" fontAlgn="ctr"/>
                      <a:r>
                        <a:rPr lang="cs-CZ" sz="900" b="1" i="0" u="none" strike="noStrike">
                          <a:solidFill>
                            <a:srgbClr val="000000"/>
                          </a:solidFill>
                          <a:effectLst/>
                          <a:latin typeface="Arial" panose="020B0604020202020204" pitchFamily="34" charset="0"/>
                        </a:rPr>
                        <a:t>neděle</a:t>
                      </a:r>
                    </a:p>
                  </a:txBody>
                  <a:tcPr marL="5418" marR="5418" marT="5418"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01.05.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11:00</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TJ Hvězda Trnovany</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19.</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Ústecký přebor</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Mladší dorost</a:t>
                      </a:r>
                    </a:p>
                  </a:txBody>
                  <a:tcPr marL="5418" marR="5418" marT="5418"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115783161"/>
                  </a:ext>
                </a:extLst>
              </a:tr>
              <a:tr h="456810">
                <a:tc>
                  <a:txBody>
                    <a:bodyPr/>
                    <a:lstStyle/>
                    <a:p>
                      <a:pPr algn="ctr" fontAlgn="ctr"/>
                      <a:r>
                        <a:rPr lang="cs-CZ" sz="900" b="1" i="0" u="none" strike="noStrike" dirty="0">
                          <a:solidFill>
                            <a:srgbClr val="000000"/>
                          </a:solidFill>
                          <a:effectLst/>
                          <a:latin typeface="Arial" panose="020B0604020202020204" pitchFamily="34" charset="0"/>
                        </a:rPr>
                        <a:t>středa</a:t>
                      </a:r>
                    </a:p>
                  </a:txBody>
                  <a:tcPr marL="5418" marR="5418" marT="5418"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04.05.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17:00</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1050" b="1" i="0" u="none" strike="noStrike" dirty="0">
                          <a:solidFill>
                            <a:srgbClr val="000000"/>
                          </a:solidFill>
                          <a:effectLst/>
                          <a:latin typeface="Arial" panose="020B0604020202020204" pitchFamily="34" charset="0"/>
                        </a:rPr>
                        <a:t>TJ Sokol Hoštka</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Okresní přebor</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Mladší žáci</a:t>
                      </a:r>
                    </a:p>
                  </a:txBody>
                  <a:tcPr marL="5418" marR="5418" marT="5418"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126813236"/>
                  </a:ext>
                </a:extLst>
              </a:tr>
              <a:tr h="456810">
                <a:tc>
                  <a:txBody>
                    <a:bodyPr/>
                    <a:lstStyle/>
                    <a:p>
                      <a:pPr algn="ctr" fontAlgn="ctr"/>
                      <a:r>
                        <a:rPr lang="cs-CZ" sz="900" b="1" i="0" u="none" strike="noStrike" dirty="0">
                          <a:solidFill>
                            <a:srgbClr val="FF0000"/>
                          </a:solidFill>
                          <a:effectLst/>
                          <a:latin typeface="Arial" panose="020B0604020202020204" pitchFamily="34" charset="0"/>
                        </a:rPr>
                        <a:t>sobota</a:t>
                      </a:r>
                    </a:p>
                  </a:txBody>
                  <a:tcPr marL="5418" marR="5418" marT="5418"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FF0000"/>
                          </a:solidFill>
                          <a:effectLst/>
                          <a:latin typeface="Arial" panose="020B0604020202020204" pitchFamily="34" charset="0"/>
                        </a:rPr>
                        <a:t>07.05.</a:t>
                      </a:r>
                    </a:p>
                    <a:p>
                      <a:pPr algn="ctr" fontAlgn="ctr"/>
                      <a:r>
                        <a:rPr lang="cs-CZ" sz="900" b="1" i="0" u="none" strike="noStrike" dirty="0">
                          <a:solidFill>
                            <a:srgbClr val="FF0000"/>
                          </a:solidFill>
                          <a:effectLst/>
                          <a:latin typeface="Arial" panose="020B0604020202020204" pitchFamily="34" charset="0"/>
                        </a:rPr>
                        <a:t>2022</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FF0000"/>
                          </a:solidFill>
                          <a:effectLst/>
                          <a:latin typeface="Arial" panose="020B0604020202020204" pitchFamily="34" charset="0"/>
                        </a:rPr>
                        <a:t>7:00</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1050" b="1" i="0" u="none" strike="noStrike" dirty="0">
                          <a:solidFill>
                            <a:srgbClr val="FF0000"/>
                          </a:solidFill>
                          <a:effectLst/>
                          <a:latin typeface="Arial" panose="020B0604020202020204" pitchFamily="34" charset="0"/>
                        </a:rPr>
                        <a:t>Turnaj Mondi</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FF0000"/>
                          </a:solidFill>
                          <a:effectLst/>
                          <a:latin typeface="Arial" panose="020B0604020202020204" pitchFamily="34" charset="0"/>
                        </a:rPr>
                        <a:t> </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5418" marR="5418" marT="5418"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88677626"/>
                  </a:ext>
                </a:extLst>
              </a:tr>
              <a:tr h="456810">
                <a:tc>
                  <a:txBody>
                    <a:bodyPr/>
                    <a:lstStyle/>
                    <a:p>
                      <a:pPr algn="ctr" fontAlgn="ctr"/>
                      <a:r>
                        <a:rPr lang="cs-CZ" sz="900" b="1" i="0" u="none" strike="noStrike">
                          <a:solidFill>
                            <a:srgbClr val="000000"/>
                          </a:solidFill>
                          <a:effectLst/>
                          <a:latin typeface="Arial" panose="020B0604020202020204" pitchFamily="34" charset="0"/>
                        </a:rPr>
                        <a:t>pátek</a:t>
                      </a:r>
                    </a:p>
                  </a:txBody>
                  <a:tcPr marL="5418" marR="5418" marT="5418"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13.05.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18:00</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TJ Lovečkovice</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Okresní soutěž</a:t>
                      </a:r>
                    </a:p>
                  </a:txBody>
                  <a:tcPr marL="5418" marR="5418" marT="5418" marB="0" anchor="ctr">
                    <a:lnL>
                      <a:noFill/>
                    </a:lnL>
                    <a:lnR>
                      <a:noFill/>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Stará garda</a:t>
                      </a:r>
                    </a:p>
                  </a:txBody>
                  <a:tcPr marL="5418" marR="5418" marT="5418"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808988540"/>
                  </a:ext>
                </a:extLst>
              </a:tr>
              <a:tr h="456810">
                <a:tc>
                  <a:txBody>
                    <a:bodyPr/>
                    <a:lstStyle/>
                    <a:p>
                      <a:pPr algn="ctr" fontAlgn="ctr"/>
                      <a:r>
                        <a:rPr lang="cs-CZ" sz="900" b="1" i="0" u="none" strike="noStrike">
                          <a:solidFill>
                            <a:srgbClr val="000000"/>
                          </a:solidFill>
                          <a:effectLst/>
                          <a:latin typeface="Arial" panose="020B0604020202020204" pitchFamily="34" charset="0"/>
                        </a:rPr>
                        <a:t>sobota</a:t>
                      </a:r>
                    </a:p>
                  </a:txBody>
                  <a:tcPr marL="5418" marR="5418" marT="5418"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14.05.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5418" marR="5418" marT="5418"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FK Neratovice-</a:t>
                      </a:r>
                      <a:r>
                        <a:rPr lang="cs-CZ" sz="1050" b="1" i="0" u="none" strike="noStrike" dirty="0" err="1">
                          <a:solidFill>
                            <a:srgbClr val="000000"/>
                          </a:solidFill>
                          <a:effectLst/>
                          <a:latin typeface="Arial" panose="020B0604020202020204" pitchFamily="34" charset="0"/>
                        </a:rPr>
                        <a:t>Byškovice</a:t>
                      </a:r>
                      <a:r>
                        <a:rPr lang="cs-CZ" sz="1050" b="1" i="0" u="none" strike="noStrike" dirty="0">
                          <a:solidFill>
                            <a:srgbClr val="000000"/>
                          </a:solidFill>
                          <a:effectLst/>
                          <a:latin typeface="Arial" panose="020B0604020202020204" pitchFamily="34" charset="0"/>
                        </a:rPr>
                        <a:t>, </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25.</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Divize</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Dospělí</a:t>
                      </a:r>
                    </a:p>
                  </a:txBody>
                  <a:tcPr marL="5418" marR="5418" marT="5418"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2175968792"/>
                  </a:ext>
                </a:extLst>
              </a:tr>
              <a:tr h="456810">
                <a:tc>
                  <a:txBody>
                    <a:bodyPr/>
                    <a:lstStyle/>
                    <a:p>
                      <a:pPr algn="ctr" fontAlgn="ctr"/>
                      <a:r>
                        <a:rPr lang="cs-CZ" sz="900" b="1" i="0" u="none" strike="noStrike">
                          <a:solidFill>
                            <a:srgbClr val="000000"/>
                          </a:solidFill>
                          <a:effectLst/>
                          <a:latin typeface="Arial" panose="020B0604020202020204" pitchFamily="34" charset="0"/>
                        </a:rPr>
                        <a:t>sobota</a:t>
                      </a:r>
                    </a:p>
                  </a:txBody>
                  <a:tcPr marL="5418" marR="5418" marT="5418"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14.05.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13:00</a:t>
                      </a:r>
                    </a:p>
                  </a:txBody>
                  <a:tcPr marL="5418" marR="5418" marT="5418"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Strupčice</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Ústecký přebor</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Starší dorost</a:t>
                      </a:r>
                    </a:p>
                  </a:txBody>
                  <a:tcPr marL="5418" marR="5418" marT="5418"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257559696"/>
                  </a:ext>
                </a:extLst>
              </a:tr>
              <a:tr h="456810">
                <a:tc>
                  <a:txBody>
                    <a:bodyPr/>
                    <a:lstStyle/>
                    <a:p>
                      <a:pPr algn="ctr" fontAlgn="ctr"/>
                      <a:r>
                        <a:rPr lang="cs-CZ" sz="900" b="1" i="0" u="none" strike="noStrike">
                          <a:solidFill>
                            <a:srgbClr val="000000"/>
                          </a:solidFill>
                          <a:effectLst/>
                          <a:latin typeface="Arial" panose="020B0604020202020204" pitchFamily="34" charset="0"/>
                        </a:rPr>
                        <a:t>neděle</a:t>
                      </a:r>
                    </a:p>
                  </a:txBody>
                  <a:tcPr marL="5418" marR="5418" marT="5418"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15.05.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9:30</a:t>
                      </a:r>
                    </a:p>
                  </a:txBody>
                  <a:tcPr marL="5418" marR="5418" marT="5418"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FK Peruc</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Okresní přebor</a:t>
                      </a:r>
                    </a:p>
                  </a:txBody>
                  <a:tcPr marL="5418" marR="5418" marT="5418"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Mladší žáci</a:t>
                      </a:r>
                    </a:p>
                  </a:txBody>
                  <a:tcPr marL="5418" marR="5418" marT="5418"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3302733973"/>
                  </a:ext>
                </a:extLst>
              </a:tr>
              <a:tr h="456810">
                <a:tc>
                  <a:txBody>
                    <a:bodyPr/>
                    <a:lstStyle/>
                    <a:p>
                      <a:pPr algn="ctr" fontAlgn="ctr"/>
                      <a:r>
                        <a:rPr lang="cs-CZ" sz="900" b="1" i="0" u="none" strike="noStrike">
                          <a:solidFill>
                            <a:srgbClr val="000000"/>
                          </a:solidFill>
                          <a:effectLst/>
                          <a:latin typeface="Arial" panose="020B0604020202020204" pitchFamily="34" charset="0"/>
                        </a:rPr>
                        <a:t>neděle</a:t>
                      </a:r>
                    </a:p>
                  </a:txBody>
                  <a:tcPr marL="5418" marR="5418" marT="5418"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15.05.</a:t>
                      </a:r>
                    </a:p>
                    <a:p>
                      <a:pPr algn="ctr" fontAlgn="ctr"/>
                      <a:r>
                        <a:rPr lang="cs-CZ" sz="900" b="1" i="0" u="none" strike="noStrike" dirty="0">
                          <a:solidFill>
                            <a:srgbClr val="000000"/>
                          </a:solidFill>
                          <a:effectLst/>
                          <a:latin typeface="Arial" panose="020B0604020202020204" pitchFamily="34" charset="0"/>
                        </a:rPr>
                        <a:t>2022</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11:00</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000000"/>
                          </a:solidFill>
                          <a:effectLst/>
                          <a:latin typeface="Arial" panose="020B0604020202020204" pitchFamily="34" charset="0"/>
                        </a:rPr>
                        <a:t>1.FC Dubí</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21.</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Ústecký přebor</a:t>
                      </a:r>
                    </a:p>
                  </a:txBody>
                  <a:tcPr marL="5418" marR="5418" marT="5418"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effectLst/>
                          <a:latin typeface="Arial" panose="020B0604020202020204" pitchFamily="34" charset="0"/>
                        </a:rPr>
                        <a:t>Mladší dorost</a:t>
                      </a:r>
                    </a:p>
                  </a:txBody>
                  <a:tcPr marL="5418" marR="5418" marT="5418"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83966679"/>
                  </a:ext>
                </a:extLst>
              </a:tr>
            </a:tbl>
          </a:graphicData>
        </a:graphic>
      </p:graphicFrame>
      <p:pic>
        <p:nvPicPr>
          <p:cNvPr id="8" name="Obrázek 7">
            <a:extLst>
              <a:ext uri="{FF2B5EF4-FFF2-40B4-BE49-F238E27FC236}">
                <a16:creationId xmlns:a16="http://schemas.microsoft.com/office/drawing/2014/main" id="{F215E6AD-7941-4257-9824-C072BA88464C}"/>
              </a:ext>
            </a:extLst>
          </p:cNvPr>
          <p:cNvPicPr>
            <a:picLocks noChangeAspect="1"/>
          </p:cNvPicPr>
          <p:nvPr/>
        </p:nvPicPr>
        <p:blipFill>
          <a:blip r:embed="rId2"/>
          <a:stretch>
            <a:fillRect/>
          </a:stretch>
        </p:blipFill>
        <p:spPr>
          <a:xfrm>
            <a:off x="5400576" y="163116"/>
            <a:ext cx="4650867" cy="6624736"/>
          </a:xfrm>
          <a:prstGeom prst="rect">
            <a:avLst/>
          </a:prstGeom>
        </p:spPr>
      </p:pic>
    </p:spTree>
    <p:extLst>
      <p:ext uri="{BB962C8B-B14F-4D97-AF65-F5344CB8AC3E}">
        <p14:creationId xmlns:p14="http://schemas.microsoft.com/office/powerpoint/2010/main" val="17106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36</a:t>
            </a:r>
          </a:p>
        </p:txBody>
      </p:sp>
      <p:sp>
        <p:nvSpPr>
          <p:cNvPr id="8" name="TextovéPole 7"/>
          <p:cNvSpPr txBox="1"/>
          <p:nvPr/>
        </p:nvSpPr>
        <p:spPr>
          <a:xfrm>
            <a:off x="7758663"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sp>
        <p:nvSpPr>
          <p:cNvPr id="10" name="TextovéPole 9">
            <a:extLst>
              <a:ext uri="{FF2B5EF4-FFF2-40B4-BE49-F238E27FC236}">
                <a16:creationId xmlns:a16="http://schemas.microsoft.com/office/drawing/2014/main" id="{2B823245-A448-443C-A95D-42AAD4D73F29}"/>
              </a:ext>
            </a:extLst>
          </p:cNvPr>
          <p:cNvSpPr txBox="1"/>
          <p:nvPr/>
        </p:nvSpPr>
        <p:spPr>
          <a:xfrm>
            <a:off x="4109226" y="5923756"/>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sp>
        <p:nvSpPr>
          <p:cNvPr id="3" name="TextovéPole 2"/>
          <p:cNvSpPr txBox="1"/>
          <p:nvPr/>
        </p:nvSpPr>
        <p:spPr>
          <a:xfrm>
            <a:off x="6557498" y="1243236"/>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graphicFrame>
        <p:nvGraphicFramePr>
          <p:cNvPr id="4" name="Tabulka 3">
            <a:extLst>
              <a:ext uri="{FF2B5EF4-FFF2-40B4-BE49-F238E27FC236}">
                <a16:creationId xmlns:a16="http://schemas.microsoft.com/office/drawing/2014/main" id="{7DB29B55-A6AE-4714-A690-B9456EA5102E}"/>
              </a:ext>
            </a:extLst>
          </p:cNvPr>
          <p:cNvGraphicFramePr>
            <a:graphicFrameLocks noGrp="1"/>
          </p:cNvGraphicFramePr>
          <p:nvPr>
            <p:extLst>
              <p:ext uri="{D42A27DB-BD31-4B8C-83A1-F6EECF244321}">
                <p14:modId xmlns:p14="http://schemas.microsoft.com/office/powerpoint/2010/main" val="1438891852"/>
              </p:ext>
            </p:extLst>
          </p:nvPr>
        </p:nvGraphicFramePr>
        <p:xfrm>
          <a:off x="5616600" y="1963316"/>
          <a:ext cx="4419436" cy="4919470"/>
        </p:xfrm>
        <a:graphic>
          <a:graphicData uri="http://schemas.openxmlformats.org/drawingml/2006/table">
            <a:tbl>
              <a:tblPr/>
              <a:tblGrid>
                <a:gridCol w="456837">
                  <a:extLst>
                    <a:ext uri="{9D8B030D-6E8A-4147-A177-3AD203B41FA5}">
                      <a16:colId xmlns:a16="http://schemas.microsoft.com/office/drawing/2014/main" val="3473472629"/>
                    </a:ext>
                  </a:extLst>
                </a:gridCol>
                <a:gridCol w="528793">
                  <a:extLst>
                    <a:ext uri="{9D8B030D-6E8A-4147-A177-3AD203B41FA5}">
                      <a16:colId xmlns:a16="http://schemas.microsoft.com/office/drawing/2014/main" val="2716407297"/>
                    </a:ext>
                  </a:extLst>
                </a:gridCol>
                <a:gridCol w="321292">
                  <a:extLst>
                    <a:ext uri="{9D8B030D-6E8A-4147-A177-3AD203B41FA5}">
                      <a16:colId xmlns:a16="http://schemas.microsoft.com/office/drawing/2014/main" val="3468921239"/>
                    </a:ext>
                  </a:extLst>
                </a:gridCol>
                <a:gridCol w="637294">
                  <a:extLst>
                    <a:ext uri="{9D8B030D-6E8A-4147-A177-3AD203B41FA5}">
                      <a16:colId xmlns:a16="http://schemas.microsoft.com/office/drawing/2014/main" val="809361253"/>
                    </a:ext>
                  </a:extLst>
                </a:gridCol>
                <a:gridCol w="1364086">
                  <a:extLst>
                    <a:ext uri="{9D8B030D-6E8A-4147-A177-3AD203B41FA5}">
                      <a16:colId xmlns:a16="http://schemas.microsoft.com/office/drawing/2014/main" val="2368111105"/>
                    </a:ext>
                  </a:extLst>
                </a:gridCol>
                <a:gridCol w="321292">
                  <a:extLst>
                    <a:ext uri="{9D8B030D-6E8A-4147-A177-3AD203B41FA5}">
                      <a16:colId xmlns:a16="http://schemas.microsoft.com/office/drawing/2014/main" val="4094564867"/>
                    </a:ext>
                  </a:extLst>
                </a:gridCol>
                <a:gridCol w="789842">
                  <a:extLst>
                    <a:ext uri="{9D8B030D-6E8A-4147-A177-3AD203B41FA5}">
                      <a16:colId xmlns:a16="http://schemas.microsoft.com/office/drawing/2014/main" val="4052702281"/>
                    </a:ext>
                  </a:extLst>
                </a:gridCol>
              </a:tblGrid>
              <a:tr h="389310">
                <a:tc>
                  <a:txBody>
                    <a:bodyPr/>
                    <a:lstStyle/>
                    <a:p>
                      <a:pPr algn="ctr" fontAlgn="ctr"/>
                      <a:r>
                        <a:rPr lang="cs-CZ" sz="1050" b="1" i="0" u="none" strike="noStrike" dirty="0">
                          <a:solidFill>
                            <a:srgbClr val="000000"/>
                          </a:solidFill>
                          <a:effectLst/>
                          <a:latin typeface="Arial Black" panose="020B0A04020102020204" pitchFamily="34" charset="0"/>
                        </a:rPr>
                        <a:t>Den</a:t>
                      </a:r>
                    </a:p>
                  </a:txBody>
                  <a:tcPr marL="6249" marR="6249" marT="62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effectLst/>
                          <a:latin typeface="Arial Black" panose="020B0A04020102020204" pitchFamily="34" charset="0"/>
                        </a:rPr>
                        <a:t>Datum</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effectLst/>
                          <a:latin typeface="Arial Black" panose="020B0A04020102020204" pitchFamily="34" charset="0"/>
                        </a:rPr>
                        <a:t>Čas</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Black" panose="020B0A04020102020204" pitchFamily="34" charset="0"/>
                        </a:rPr>
                        <a:t>Odjezd</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effectLst/>
                          <a:latin typeface="Arial Black" panose="020B0A04020102020204" pitchFamily="34" charset="0"/>
                        </a:rPr>
                        <a:t>Soupeř</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Black" panose="020B0A04020102020204" pitchFamily="34" charset="0"/>
                        </a:rPr>
                        <a:t>Kolo</a:t>
                      </a:r>
                    </a:p>
                  </a:txBody>
                  <a:tcPr marL="6249" marR="6249" marT="6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effectLst/>
                          <a:latin typeface="Arial Black" panose="020B0A04020102020204" pitchFamily="34" charset="0"/>
                        </a:rPr>
                        <a:t>Kategorie</a:t>
                      </a:r>
                    </a:p>
                  </a:txBody>
                  <a:tcPr marL="6249" marR="6249" marT="62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84413243"/>
                  </a:ext>
                </a:extLst>
              </a:tr>
              <a:tr h="566270">
                <a:tc>
                  <a:txBody>
                    <a:bodyPr/>
                    <a:lstStyle/>
                    <a:p>
                      <a:pPr algn="ctr" fontAlgn="ctr"/>
                      <a:r>
                        <a:rPr lang="cs-CZ" sz="900" b="1" i="0" u="none" strike="noStrike">
                          <a:solidFill>
                            <a:srgbClr val="000000"/>
                          </a:solidFill>
                          <a:effectLst/>
                          <a:latin typeface="Arial" panose="020B0604020202020204" pitchFamily="34" charset="0"/>
                        </a:rPr>
                        <a:t>sobota</a:t>
                      </a:r>
                    </a:p>
                  </a:txBody>
                  <a:tcPr marL="6249" marR="6249" marT="624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30.04.</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es-ES" sz="1100" b="1" i="0" u="none" strike="noStrike" dirty="0">
                          <a:solidFill>
                            <a:srgbClr val="000000"/>
                          </a:solidFill>
                          <a:effectLst/>
                          <a:latin typeface="Arial" panose="020B0604020202020204" pitchFamily="34" charset="0"/>
                        </a:rPr>
                        <a:t>SK SAHARA </a:t>
                      </a:r>
                      <a:r>
                        <a:rPr lang="es-ES" sz="1100" b="1" i="0" u="none" strike="noStrike" dirty="0" err="1">
                          <a:solidFill>
                            <a:srgbClr val="000000"/>
                          </a:solidFill>
                          <a:effectLst/>
                          <a:latin typeface="Arial" panose="020B0604020202020204" pitchFamily="34" charset="0"/>
                        </a:rPr>
                        <a:t>Vědomice</a:t>
                      </a:r>
                      <a:endParaRPr lang="es-ES" sz="1100" b="1" i="0" u="none" strike="noStrike" dirty="0">
                        <a:solidFill>
                          <a:srgbClr val="000000"/>
                        </a:solidFill>
                        <a:effectLst/>
                        <a:latin typeface="Arial" panose="020B0604020202020204" pitchFamily="34" charset="0"/>
                      </a:endParaRP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15.</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ctr"/>
                      <a:r>
                        <a:rPr lang="cs-CZ" sz="800" b="1" i="0" u="none" strike="noStrike">
                          <a:solidFill>
                            <a:srgbClr val="000000"/>
                          </a:solidFill>
                          <a:effectLst/>
                          <a:latin typeface="Arial" panose="020B0604020202020204" pitchFamily="34" charset="0"/>
                        </a:rPr>
                        <a:t>Mladší žáci</a:t>
                      </a:r>
                    </a:p>
                  </a:txBody>
                  <a:tcPr marL="6249" marR="6249" marT="624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2758812266"/>
                  </a:ext>
                </a:extLst>
              </a:tr>
              <a:tr h="566270">
                <a:tc>
                  <a:txBody>
                    <a:bodyPr/>
                    <a:lstStyle/>
                    <a:p>
                      <a:pPr algn="ctr" fontAlgn="ctr"/>
                      <a:r>
                        <a:rPr lang="cs-CZ" sz="900" b="1" i="0" u="none" strike="noStrike">
                          <a:solidFill>
                            <a:srgbClr val="000000"/>
                          </a:solidFill>
                          <a:effectLst/>
                          <a:latin typeface="Arial" panose="020B0604020202020204" pitchFamily="34" charset="0"/>
                        </a:rPr>
                        <a:t>sobota</a:t>
                      </a:r>
                    </a:p>
                  </a:txBody>
                  <a:tcPr marL="6249" marR="6249" marT="6249"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30.04.</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7:00</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Ervěnice</a:t>
                      </a:r>
                      <a:r>
                        <a:rPr lang="cs-CZ" sz="1100" b="1" i="0" u="none" strike="noStrike" dirty="0">
                          <a:solidFill>
                            <a:srgbClr val="000000"/>
                          </a:solidFill>
                          <a:effectLst/>
                          <a:latin typeface="Arial" panose="020B0604020202020204" pitchFamily="34" charset="0"/>
                        </a:rPr>
                        <a:t>-Jirkov</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effectLst/>
                          <a:latin typeface="Arial" panose="020B0604020202020204" pitchFamily="34" charset="0"/>
                        </a:rPr>
                        <a:t>Starší dorost</a:t>
                      </a:r>
                    </a:p>
                  </a:txBody>
                  <a:tcPr marL="6249" marR="6249" marT="6249"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150777918"/>
                  </a:ext>
                </a:extLst>
              </a:tr>
              <a:tr h="566270">
                <a:tc>
                  <a:txBody>
                    <a:bodyPr/>
                    <a:lstStyle/>
                    <a:p>
                      <a:pPr algn="ctr" fontAlgn="ctr"/>
                      <a:r>
                        <a:rPr lang="cs-CZ" sz="900" b="1" i="0" u="none" strike="noStrike">
                          <a:solidFill>
                            <a:srgbClr val="000000"/>
                          </a:solidFill>
                          <a:effectLst/>
                          <a:latin typeface="Arial" panose="020B0604020202020204" pitchFamily="34" charset="0"/>
                        </a:rPr>
                        <a:t>pátek</a:t>
                      </a:r>
                    </a:p>
                  </a:txBody>
                  <a:tcPr marL="6249" marR="6249" marT="624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06.05.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18:00</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1100" b="1" i="0" u="none" strike="noStrike" dirty="0">
                          <a:solidFill>
                            <a:srgbClr val="000000"/>
                          </a:solidFill>
                          <a:effectLst/>
                          <a:latin typeface="Arial" panose="020B0604020202020204" pitchFamily="34" charset="0"/>
                        </a:rPr>
                        <a:t>SG Podřipsko</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6249" marR="6249" marT="6249"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ctr"/>
                      <a:r>
                        <a:rPr lang="cs-CZ" sz="800" b="1" i="0" u="none" strike="noStrike">
                          <a:solidFill>
                            <a:srgbClr val="000000"/>
                          </a:solidFill>
                          <a:effectLst/>
                          <a:latin typeface="Arial" panose="020B0604020202020204" pitchFamily="34" charset="0"/>
                        </a:rPr>
                        <a:t>Stará garda</a:t>
                      </a:r>
                    </a:p>
                  </a:txBody>
                  <a:tcPr marL="6249" marR="6249" marT="624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086735419"/>
                  </a:ext>
                </a:extLst>
              </a:tr>
              <a:tr h="566270">
                <a:tc>
                  <a:txBody>
                    <a:bodyPr/>
                    <a:lstStyle/>
                    <a:p>
                      <a:pPr algn="ctr" fontAlgn="ctr"/>
                      <a:r>
                        <a:rPr lang="cs-CZ" sz="900" b="1" i="0" u="none" strike="noStrike" dirty="0">
                          <a:solidFill>
                            <a:srgbClr val="000000"/>
                          </a:solidFill>
                          <a:effectLst/>
                          <a:latin typeface="Arial" panose="020B0604020202020204" pitchFamily="34" charset="0"/>
                        </a:rPr>
                        <a:t>sobota</a:t>
                      </a:r>
                    </a:p>
                  </a:txBody>
                  <a:tcPr marL="6249" marR="6249" marT="6249"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07.05.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7:00</a:t>
                      </a:r>
                    </a:p>
                  </a:txBody>
                  <a:tcPr marL="6249" marR="6249" marT="6249" marB="0" anchor="ctr">
                    <a:lnL>
                      <a:noFill/>
                    </a:lnL>
                    <a:lnR>
                      <a:noFill/>
                    </a:lnR>
                    <a:lnT>
                      <a:noFill/>
                    </a:lnT>
                    <a:lnB>
                      <a:noFill/>
                    </a:lnB>
                    <a:solidFill>
                      <a:srgbClr val="F2F2F2"/>
                    </a:solidFill>
                  </a:tcPr>
                </a:tc>
                <a:tc>
                  <a:txBody>
                    <a:bodyPr/>
                    <a:lstStyle/>
                    <a:p>
                      <a:pPr algn="ctr" fontAlgn="ctr"/>
                      <a:r>
                        <a:rPr lang="cs-CZ" sz="1100" b="1" i="0" u="none" strike="noStrike" dirty="0">
                          <a:solidFill>
                            <a:srgbClr val="000000"/>
                          </a:solidFill>
                          <a:effectLst/>
                          <a:latin typeface="Arial" panose="020B0604020202020204" pitchFamily="34" charset="0"/>
                        </a:rPr>
                        <a:t>SK Černovice.</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20.</a:t>
                      </a:r>
                    </a:p>
                  </a:txBody>
                  <a:tcPr marL="6249" marR="6249" marT="6249" marB="0" anchor="ctr">
                    <a:lnL>
                      <a:noFill/>
                    </a:lnL>
                    <a:lnR>
                      <a:noFill/>
                    </a:lnR>
                    <a:lnT>
                      <a:noFill/>
                    </a:lnT>
                    <a:lnB>
                      <a:noFill/>
                    </a:lnB>
                    <a:solidFill>
                      <a:srgbClr val="F2F2F2"/>
                    </a:solidFill>
                  </a:tcPr>
                </a:tc>
                <a:tc>
                  <a:txBody>
                    <a:bodyPr/>
                    <a:lstStyle/>
                    <a:p>
                      <a:pPr algn="ctr" fontAlgn="ctr"/>
                      <a:r>
                        <a:rPr lang="cs-CZ" sz="800" b="1" i="0" u="none" strike="noStrike">
                          <a:solidFill>
                            <a:srgbClr val="000000"/>
                          </a:solidFill>
                          <a:effectLst/>
                          <a:latin typeface="Arial" panose="020B0604020202020204" pitchFamily="34" charset="0"/>
                        </a:rPr>
                        <a:t>Mladší dorost</a:t>
                      </a:r>
                    </a:p>
                  </a:txBody>
                  <a:tcPr marL="6249" marR="6249" marT="6249"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541857769"/>
                  </a:ext>
                </a:extLst>
              </a:tr>
              <a:tr h="566270">
                <a:tc>
                  <a:txBody>
                    <a:bodyPr/>
                    <a:lstStyle/>
                    <a:p>
                      <a:pPr algn="ctr" fontAlgn="ctr"/>
                      <a:r>
                        <a:rPr lang="cs-CZ" sz="900" b="1" i="0" u="none" strike="noStrike">
                          <a:solidFill>
                            <a:srgbClr val="000000"/>
                          </a:solidFill>
                          <a:effectLst/>
                          <a:latin typeface="Arial" panose="020B0604020202020204" pitchFamily="34" charset="0"/>
                        </a:rPr>
                        <a:t>sobota</a:t>
                      </a:r>
                    </a:p>
                  </a:txBody>
                  <a:tcPr marL="6249" marR="6249" marT="6249"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07.05.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15:00</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11:15</a:t>
                      </a:r>
                    </a:p>
                  </a:txBody>
                  <a:tcPr marL="6249" marR="6249" marT="6249" marB="0" anchor="ctr">
                    <a:lnL>
                      <a:noFill/>
                    </a:lnL>
                    <a:lnR>
                      <a:noFill/>
                    </a:lnR>
                    <a:lnT>
                      <a:noFill/>
                    </a:lnT>
                    <a:lnB>
                      <a:noFill/>
                    </a:lnB>
                    <a:solidFill>
                      <a:srgbClr val="F2F2F2"/>
                    </a:solidFill>
                  </a:tcPr>
                </a:tc>
                <a:tc>
                  <a:txBody>
                    <a:bodyPr/>
                    <a:lstStyle/>
                    <a:p>
                      <a:pPr algn="ctr" fontAlgn="ctr"/>
                      <a:r>
                        <a:rPr lang="cs-CZ" sz="1100" b="1" i="0" u="none" strike="noStrike" dirty="0">
                          <a:solidFill>
                            <a:srgbClr val="000000"/>
                          </a:solidFill>
                          <a:effectLst/>
                          <a:latin typeface="Arial" panose="020B0604020202020204" pitchFamily="34" charset="0"/>
                        </a:rPr>
                        <a:t>FK Olympie Březová</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24.</a:t>
                      </a:r>
                    </a:p>
                  </a:txBody>
                  <a:tcPr marL="6249" marR="6249" marT="6249" marB="0" anchor="ctr">
                    <a:lnL>
                      <a:noFill/>
                    </a:lnL>
                    <a:lnR>
                      <a:noFill/>
                    </a:lnR>
                    <a:lnT>
                      <a:noFill/>
                    </a:lnT>
                    <a:lnB>
                      <a:noFill/>
                    </a:lnB>
                    <a:solidFill>
                      <a:srgbClr val="F2F2F2"/>
                    </a:solidFill>
                  </a:tcPr>
                </a:tc>
                <a:tc>
                  <a:txBody>
                    <a:bodyPr/>
                    <a:lstStyle/>
                    <a:p>
                      <a:pPr algn="ctr" fontAlgn="ctr"/>
                      <a:r>
                        <a:rPr lang="cs-CZ" sz="800" b="1" i="0" u="none" strike="noStrike">
                          <a:solidFill>
                            <a:srgbClr val="000000"/>
                          </a:solidFill>
                          <a:effectLst/>
                          <a:latin typeface="Arial" panose="020B0604020202020204" pitchFamily="34" charset="0"/>
                        </a:rPr>
                        <a:t>Dospělí</a:t>
                      </a:r>
                    </a:p>
                  </a:txBody>
                  <a:tcPr marL="6249" marR="6249" marT="6249"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717969087"/>
                  </a:ext>
                </a:extLst>
              </a:tr>
              <a:tr h="566270">
                <a:tc>
                  <a:txBody>
                    <a:bodyPr/>
                    <a:lstStyle/>
                    <a:p>
                      <a:pPr algn="ctr" fontAlgn="ctr"/>
                      <a:r>
                        <a:rPr lang="cs-CZ" sz="900" b="1" i="0" u="none" strike="noStrike">
                          <a:solidFill>
                            <a:srgbClr val="000000"/>
                          </a:solidFill>
                          <a:effectLst/>
                          <a:latin typeface="Arial" panose="020B0604020202020204" pitchFamily="34" charset="0"/>
                        </a:rPr>
                        <a:t>neděle</a:t>
                      </a:r>
                    </a:p>
                  </a:txBody>
                  <a:tcPr marL="6249" marR="6249" marT="6249" marB="0" anchor="ctr">
                    <a:lnL w="1270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08.05.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6249" marR="6249" marT="6249" marB="0" anchor="ctr">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 </a:t>
                      </a:r>
                    </a:p>
                  </a:txBody>
                  <a:tcPr marL="6249" marR="6249" marT="6249" marB="0" anchor="ctr">
                    <a:lnL>
                      <a:noFill/>
                    </a:lnL>
                    <a:lnR>
                      <a:noFill/>
                    </a:lnR>
                    <a:lnT>
                      <a:noFill/>
                    </a:lnT>
                    <a:lnB>
                      <a:noFill/>
                    </a:lnB>
                    <a:solidFill>
                      <a:srgbClr val="F2F2F2"/>
                    </a:solidFill>
                  </a:tcPr>
                </a:tc>
                <a:tc>
                  <a:txBody>
                    <a:bodyPr/>
                    <a:lstStyle/>
                    <a:p>
                      <a:pPr algn="ctr" fontAlgn="b"/>
                      <a:r>
                        <a:rPr lang="cs-CZ" sz="1100" b="1" i="0" u="none" strike="noStrike" dirty="0">
                          <a:solidFill>
                            <a:srgbClr val="000000"/>
                          </a:solidFill>
                          <a:effectLst/>
                          <a:latin typeface="Arial" panose="020B0604020202020204" pitchFamily="34" charset="0"/>
                        </a:rPr>
                        <a:t>FK Litoměřicko</a:t>
                      </a:r>
                    </a:p>
                  </a:txBody>
                  <a:tcPr marL="6249" marR="6249" marT="6249" marB="0" anchor="b">
                    <a:lnL>
                      <a:noFill/>
                    </a:lnL>
                    <a:lnR>
                      <a:noFill/>
                    </a:lnR>
                    <a:lnT>
                      <a:noFill/>
                    </a:lnT>
                    <a:lnB>
                      <a:noFill/>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6249" marR="6249" marT="6249" marB="0" anchor="ctr">
                    <a:lnL>
                      <a:noFill/>
                    </a:lnL>
                    <a:lnR>
                      <a:noFill/>
                    </a:lnR>
                    <a:lnT>
                      <a:noFill/>
                    </a:lnT>
                    <a:lnB>
                      <a:noFill/>
                    </a:lnB>
                    <a:solidFill>
                      <a:srgbClr val="F2F2F2"/>
                    </a:solidFill>
                  </a:tcPr>
                </a:tc>
                <a:tc>
                  <a:txBody>
                    <a:bodyPr/>
                    <a:lstStyle/>
                    <a:p>
                      <a:pPr algn="ctr" fontAlgn="ctr"/>
                      <a:r>
                        <a:rPr lang="cs-CZ" sz="800" b="1" i="0" u="none" strike="noStrike">
                          <a:solidFill>
                            <a:srgbClr val="000000"/>
                          </a:solidFill>
                          <a:effectLst/>
                          <a:latin typeface="Arial" panose="020B0604020202020204" pitchFamily="34" charset="0"/>
                        </a:rPr>
                        <a:t>Starší přípravka</a:t>
                      </a:r>
                    </a:p>
                  </a:txBody>
                  <a:tcPr marL="6249" marR="6249" marT="6249" marB="0" anchor="ctr">
                    <a:lnL>
                      <a:noFill/>
                    </a:lnL>
                    <a:lnR w="1270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3131915423"/>
                  </a:ext>
                </a:extLst>
              </a:tr>
              <a:tr h="566270">
                <a:tc>
                  <a:txBody>
                    <a:bodyPr/>
                    <a:lstStyle/>
                    <a:p>
                      <a:pPr algn="ctr" fontAlgn="ctr"/>
                      <a:r>
                        <a:rPr lang="cs-CZ" sz="900" b="1" i="0" u="none" strike="noStrike">
                          <a:solidFill>
                            <a:srgbClr val="000000"/>
                          </a:solidFill>
                          <a:effectLst/>
                          <a:latin typeface="Arial" panose="020B0604020202020204" pitchFamily="34" charset="0"/>
                        </a:rPr>
                        <a:t>neděle</a:t>
                      </a:r>
                    </a:p>
                  </a:txBody>
                  <a:tcPr marL="6249" marR="6249" marT="6249"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dirty="0">
                          <a:solidFill>
                            <a:srgbClr val="000000"/>
                          </a:solidFill>
                          <a:effectLst/>
                          <a:latin typeface="Arial" panose="020B0604020202020204" pitchFamily="34" charset="0"/>
                        </a:rPr>
                        <a:t>08.05.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14:00</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11:45</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cs-CZ" sz="1100" b="1" i="0" u="none" strike="noStrike" dirty="0">
                          <a:solidFill>
                            <a:srgbClr val="000000"/>
                          </a:solidFill>
                          <a:effectLst/>
                          <a:latin typeface="Arial" panose="020B0604020202020204" pitchFamily="34" charset="0"/>
                        </a:rPr>
                        <a:t>TJ Proboštov</a:t>
                      </a:r>
                    </a:p>
                  </a:txBody>
                  <a:tcPr marL="6249" marR="6249" marT="6249"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900" b="1" i="0" u="none" strike="noStrike">
                          <a:solidFill>
                            <a:srgbClr val="000000"/>
                          </a:solidFill>
                          <a:effectLst/>
                          <a:latin typeface="Arial" panose="020B0604020202020204" pitchFamily="34" charset="0"/>
                        </a:rPr>
                        <a:t>17.</a:t>
                      </a:r>
                    </a:p>
                  </a:txBody>
                  <a:tcPr marL="6249" marR="6249" marT="6249"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cs-CZ" sz="800" b="1" i="0" u="none" strike="noStrike">
                          <a:solidFill>
                            <a:srgbClr val="000000"/>
                          </a:solidFill>
                          <a:effectLst/>
                          <a:latin typeface="Arial" panose="020B0604020202020204" pitchFamily="34" charset="0"/>
                        </a:rPr>
                        <a:t>Starší dorost</a:t>
                      </a:r>
                    </a:p>
                  </a:txBody>
                  <a:tcPr marL="6249" marR="6249" marT="6249"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95963515"/>
                  </a:ext>
                </a:extLst>
              </a:tr>
              <a:tr h="566270">
                <a:tc>
                  <a:txBody>
                    <a:bodyPr/>
                    <a:lstStyle/>
                    <a:p>
                      <a:pPr algn="ctr" fontAlgn="ctr"/>
                      <a:r>
                        <a:rPr lang="cs-CZ" sz="900" b="1" i="0" u="none" strike="noStrike">
                          <a:solidFill>
                            <a:srgbClr val="000000"/>
                          </a:solidFill>
                          <a:effectLst/>
                          <a:latin typeface="Arial" panose="020B0604020202020204" pitchFamily="34" charset="0"/>
                        </a:rPr>
                        <a:t>sobota</a:t>
                      </a:r>
                    </a:p>
                  </a:txBody>
                  <a:tcPr marL="6249" marR="6249" marT="624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14.05.</a:t>
                      </a:r>
                    </a:p>
                    <a:p>
                      <a:pPr algn="ctr" fontAlgn="ctr"/>
                      <a:r>
                        <a:rPr lang="cs-CZ" sz="900" b="1" i="0" u="none" strike="noStrike" dirty="0">
                          <a:solidFill>
                            <a:srgbClr val="000000"/>
                          </a:solidFill>
                          <a:effectLst/>
                          <a:latin typeface="Arial" panose="020B0604020202020204" pitchFamily="34" charset="0"/>
                        </a:rPr>
                        <a:t>2022</a:t>
                      </a:r>
                    </a:p>
                  </a:txBody>
                  <a:tcPr marL="6249" marR="6249" marT="62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12:00</a:t>
                      </a:r>
                    </a:p>
                  </a:txBody>
                  <a:tcPr marL="6249" marR="6249" marT="62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6249" marR="6249" marT="62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effectLst/>
                          <a:latin typeface="Arial" panose="020B0604020202020204" pitchFamily="34" charset="0"/>
                        </a:rPr>
                        <a:t>TJ Slavoj Úštěk</a:t>
                      </a:r>
                    </a:p>
                  </a:txBody>
                  <a:tcPr marL="6249" marR="6249" marT="62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15.</a:t>
                      </a:r>
                    </a:p>
                  </a:txBody>
                  <a:tcPr marL="6249" marR="6249" marT="62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000000"/>
                          </a:solidFill>
                          <a:effectLst/>
                          <a:latin typeface="Arial" panose="020B0604020202020204" pitchFamily="34" charset="0"/>
                        </a:rPr>
                        <a:t>Starší přípravka</a:t>
                      </a:r>
                    </a:p>
                  </a:txBody>
                  <a:tcPr marL="6249" marR="6249" marT="624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671726941"/>
                  </a:ext>
                </a:extLst>
              </a:tr>
            </a:tbl>
          </a:graphicData>
        </a:graphic>
      </p:graphicFrame>
      <p:sp>
        <p:nvSpPr>
          <p:cNvPr id="5" name="TextovéPole 4">
            <a:extLst>
              <a:ext uri="{FF2B5EF4-FFF2-40B4-BE49-F238E27FC236}">
                <a16:creationId xmlns:a16="http://schemas.microsoft.com/office/drawing/2014/main" id="{05164062-7BD1-4047-AE01-1D53DFF85F0B}"/>
              </a:ext>
            </a:extLst>
          </p:cNvPr>
          <p:cNvSpPr txBox="1"/>
          <p:nvPr/>
        </p:nvSpPr>
        <p:spPr>
          <a:xfrm>
            <a:off x="5544592" y="163116"/>
            <a:ext cx="4536504" cy="1569660"/>
          </a:xfrm>
          <a:prstGeom prst="rect">
            <a:avLst/>
          </a:prstGeom>
          <a:pattFill prst="sphere">
            <a:fgClr>
              <a:srgbClr val="CCFF99"/>
            </a:fgClr>
            <a:bgClr>
              <a:schemeClr val="bg1"/>
            </a:bgClr>
          </a:pattFill>
          <a:effectLst>
            <a:innerShdw blurRad="63500" dist="241300" dir="5400000">
              <a:schemeClr val="accent1">
                <a:lumMod val="60000"/>
                <a:lumOff val="40000"/>
                <a:alpha val="50000"/>
              </a:schemeClr>
            </a:innerShdw>
            <a:softEdge rad="241300"/>
          </a:effectLst>
        </p:spPr>
        <p:txBody>
          <a:bodyPr wrap="square" rtlCol="0">
            <a:spAutoFit/>
          </a:bodyPr>
          <a:lstStyle/>
          <a:p>
            <a:r>
              <a:rPr lang="cs-CZ" sz="3200" dirty="0">
                <a:latin typeface="Berlin Sans FB Demi" panose="020E0802020502020306" pitchFamily="34" charset="0"/>
              </a:rPr>
              <a:t>Venkovní zápasy SK Štětí v 1. polovině května</a:t>
            </a:r>
          </a:p>
        </p:txBody>
      </p:sp>
      <p:pic>
        <p:nvPicPr>
          <p:cNvPr id="14" name="Obrázek 13">
            <a:extLst>
              <a:ext uri="{FF2B5EF4-FFF2-40B4-BE49-F238E27FC236}">
                <a16:creationId xmlns:a16="http://schemas.microsoft.com/office/drawing/2014/main" id="{038D02BD-E339-465F-8C68-4CEB14AC63B6}"/>
              </a:ext>
            </a:extLst>
          </p:cNvPr>
          <p:cNvPicPr>
            <a:picLocks noChangeAspect="1"/>
          </p:cNvPicPr>
          <p:nvPr/>
        </p:nvPicPr>
        <p:blipFill>
          <a:blip r:embed="rId2"/>
          <a:stretch>
            <a:fillRect/>
          </a:stretch>
        </p:blipFill>
        <p:spPr>
          <a:xfrm>
            <a:off x="8856960" y="667172"/>
            <a:ext cx="1008112" cy="720080"/>
          </a:xfrm>
          <a:prstGeom prst="rect">
            <a:avLst/>
          </a:prstGeom>
        </p:spPr>
      </p:pic>
      <p:graphicFrame>
        <p:nvGraphicFramePr>
          <p:cNvPr id="12" name="Tabulka 11">
            <a:extLst>
              <a:ext uri="{FF2B5EF4-FFF2-40B4-BE49-F238E27FC236}">
                <a16:creationId xmlns:a16="http://schemas.microsoft.com/office/drawing/2014/main" id="{36473183-C72B-4CA2-B86E-693B6442F22F}"/>
              </a:ext>
            </a:extLst>
          </p:cNvPr>
          <p:cNvGraphicFramePr>
            <a:graphicFrameLocks noGrp="1"/>
          </p:cNvGraphicFramePr>
          <p:nvPr>
            <p:extLst>
              <p:ext uri="{D42A27DB-BD31-4B8C-83A1-F6EECF244321}">
                <p14:modId xmlns:p14="http://schemas.microsoft.com/office/powerpoint/2010/main" val="4192062772"/>
              </p:ext>
            </p:extLst>
          </p:nvPr>
        </p:nvGraphicFramePr>
        <p:xfrm>
          <a:off x="215998" y="3202721"/>
          <a:ext cx="4635299" cy="3642646"/>
        </p:xfrm>
        <a:graphic>
          <a:graphicData uri="http://schemas.openxmlformats.org/drawingml/2006/table">
            <a:tbl>
              <a:tblPr/>
              <a:tblGrid>
                <a:gridCol w="1350979">
                  <a:extLst>
                    <a:ext uri="{9D8B030D-6E8A-4147-A177-3AD203B41FA5}">
                      <a16:colId xmlns:a16="http://schemas.microsoft.com/office/drawing/2014/main" val="646103184"/>
                    </a:ext>
                  </a:extLst>
                </a:gridCol>
                <a:gridCol w="895938">
                  <a:extLst>
                    <a:ext uri="{9D8B030D-6E8A-4147-A177-3AD203B41FA5}">
                      <a16:colId xmlns:a16="http://schemas.microsoft.com/office/drawing/2014/main" val="981151648"/>
                    </a:ext>
                  </a:extLst>
                </a:gridCol>
                <a:gridCol w="1037403">
                  <a:extLst>
                    <a:ext uri="{9D8B030D-6E8A-4147-A177-3AD203B41FA5}">
                      <a16:colId xmlns:a16="http://schemas.microsoft.com/office/drawing/2014/main" val="3949451392"/>
                    </a:ext>
                  </a:extLst>
                </a:gridCol>
                <a:gridCol w="1350979">
                  <a:extLst>
                    <a:ext uri="{9D8B030D-6E8A-4147-A177-3AD203B41FA5}">
                      <a16:colId xmlns:a16="http://schemas.microsoft.com/office/drawing/2014/main" val="2344043424"/>
                    </a:ext>
                  </a:extLst>
                </a:gridCol>
              </a:tblGrid>
              <a:tr h="201296">
                <a:tc gridSpan="4">
                  <a:txBody>
                    <a:bodyPr/>
                    <a:lstStyle/>
                    <a:p>
                      <a:pPr algn="ctr" fontAlgn="ctr"/>
                      <a:r>
                        <a:rPr lang="cs-CZ" sz="1100" b="1" i="0" u="none" strike="noStrike">
                          <a:solidFill>
                            <a:srgbClr val="000000"/>
                          </a:solidFill>
                          <a:effectLst/>
                          <a:latin typeface="Segoe UI Black" panose="020B0A02040204020203" pitchFamily="34" charset="0"/>
                        </a:rPr>
                        <a:t>Výsledky 14.kola Okresní soutěže staré gardy skupiny B </a:t>
                      </a:r>
                    </a:p>
                  </a:txBody>
                  <a:tcPr marL="7254" marR="7254" marT="7254"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025695860"/>
                  </a:ext>
                </a:extLst>
              </a:tr>
              <a:tr h="201296">
                <a:tc>
                  <a:txBody>
                    <a:bodyPr/>
                    <a:lstStyle/>
                    <a:p>
                      <a:pPr algn="ctr" fontAlgn="ctr"/>
                      <a:r>
                        <a:rPr lang="cs-CZ" sz="1050" b="1" i="0" u="none" strike="noStrike" dirty="0">
                          <a:solidFill>
                            <a:srgbClr val="000000"/>
                          </a:solidFill>
                          <a:effectLst/>
                          <a:latin typeface="Segoe UI Black" panose="020B0A02040204020203" pitchFamily="34" charset="0"/>
                        </a:rPr>
                        <a:t>Pá 22.04. 2022 </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Podřipsko</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2:3 </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Bohušovice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882183"/>
                  </a:ext>
                </a:extLst>
              </a:tr>
              <a:tr h="201296">
                <a:tc>
                  <a:txBody>
                    <a:bodyPr/>
                    <a:lstStyle/>
                    <a:p>
                      <a:pPr algn="ctr" fontAlgn="ctr"/>
                      <a:r>
                        <a:rPr lang="cs-CZ" sz="1050" b="1" i="0" u="none" strike="noStrike" dirty="0">
                          <a:solidFill>
                            <a:srgbClr val="000000"/>
                          </a:solidFill>
                          <a:effectLst/>
                          <a:latin typeface="Segoe UI Black" panose="020B0A02040204020203" pitchFamily="34" charset="0"/>
                        </a:rPr>
                        <a:t>Pá 22.04. 2022 </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Štětí</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 2:1</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Bezděkov</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86804"/>
                  </a:ext>
                </a:extLst>
              </a:tr>
              <a:tr h="201296">
                <a:tc>
                  <a:txBody>
                    <a:bodyPr/>
                    <a:lstStyle/>
                    <a:p>
                      <a:pPr algn="ctr" fontAlgn="ctr"/>
                      <a:r>
                        <a:rPr lang="cs-CZ" sz="1050" b="1" i="0" u="none" strike="noStrike" dirty="0">
                          <a:solidFill>
                            <a:srgbClr val="000000"/>
                          </a:solidFill>
                          <a:effectLst/>
                          <a:latin typeface="Segoe UI Black" panose="020B0A02040204020203" pitchFamily="34" charset="0"/>
                        </a:rPr>
                        <a:t>Pá 22.04. 2022 </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Střížovice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 0:4</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Kleneč</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366"/>
                  </a:ext>
                </a:extLst>
              </a:tr>
              <a:tr h="201296">
                <a:tc>
                  <a:txBody>
                    <a:bodyPr/>
                    <a:lstStyle/>
                    <a:p>
                      <a:pPr algn="ctr" fontAlgn="ctr"/>
                      <a:r>
                        <a:rPr lang="cs-CZ" sz="1050" b="1" i="0" u="none" strike="noStrike">
                          <a:solidFill>
                            <a:srgbClr val="000000"/>
                          </a:solidFill>
                          <a:effectLst/>
                          <a:latin typeface="Segoe UI Black" panose="020B0A02040204020203" pitchFamily="34" charset="0"/>
                        </a:rPr>
                        <a:t>Pá 22.04. 2022 </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a:solidFill>
                            <a:srgbClr val="000000"/>
                          </a:solidFill>
                          <a:effectLst/>
                          <a:latin typeface="Segoe UI Black" panose="020B0A02040204020203" pitchFamily="34" charset="0"/>
                        </a:rPr>
                        <a:t>Žitenice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 3:1</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1" i="0" u="none" strike="noStrike" dirty="0">
                          <a:solidFill>
                            <a:srgbClr val="000000"/>
                          </a:solidFill>
                          <a:effectLst/>
                          <a:latin typeface="Segoe UI Black" panose="020B0A02040204020203" pitchFamily="34" charset="0"/>
                        </a:rPr>
                        <a:t>Libochovice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50221"/>
                  </a:ext>
                </a:extLst>
              </a:tr>
              <a:tr h="201296">
                <a:tc>
                  <a:txBody>
                    <a:bodyPr/>
                    <a:lstStyle/>
                    <a:p>
                      <a:pPr algn="ctr" fontAlgn="ctr"/>
                      <a:r>
                        <a:rPr lang="cs-CZ" sz="1100" b="1" i="0" u="none" strike="noStrike" dirty="0">
                          <a:solidFill>
                            <a:srgbClr val="000000"/>
                          </a:solidFill>
                          <a:effectLst/>
                          <a:latin typeface="Segoe UI Black" panose="020B0A02040204020203" pitchFamily="34" charset="0"/>
                        </a:rPr>
                        <a:t>Pá 22.04. 2022</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Lovečkovice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Segoe UI Black" panose="020B0A02040204020203" pitchFamily="34" charset="0"/>
                        </a:rPr>
                        <a:t> 2:2</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dirty="0" err="1">
                          <a:solidFill>
                            <a:srgbClr val="000000"/>
                          </a:solidFill>
                          <a:effectLst/>
                          <a:latin typeface="Segoe UI Black" panose="020B0A02040204020203" pitchFamily="34" charset="0"/>
                        </a:rPr>
                        <a:t>Pokratice</a:t>
                      </a:r>
                      <a:endParaRPr lang="cs-CZ" sz="1100" b="1" i="0" u="none" strike="noStrike" dirty="0">
                        <a:solidFill>
                          <a:srgbClr val="000000"/>
                        </a:solidFill>
                        <a:effectLst/>
                        <a:latin typeface="Segoe UI Black" panose="020B0A02040204020203" pitchFamily="34" charset="0"/>
                      </a:endParaRP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67575381"/>
                  </a:ext>
                </a:extLst>
              </a:tr>
              <a:tr h="201296">
                <a:tc gridSpan="4">
                  <a:txBody>
                    <a:bodyPr/>
                    <a:lstStyle/>
                    <a:p>
                      <a:pPr algn="ctr" fontAlgn="ctr"/>
                      <a:r>
                        <a:rPr lang="cs-CZ" sz="1400" b="1" i="0" u="none" strike="noStrike">
                          <a:solidFill>
                            <a:srgbClr val="000000"/>
                          </a:solidFill>
                          <a:effectLst/>
                          <a:latin typeface="Segoe UI Black" panose="020B0A02040204020203" pitchFamily="34" charset="0"/>
                        </a:rPr>
                        <a:t>Program Zápasy 17.kola</a:t>
                      </a:r>
                    </a:p>
                  </a:txBody>
                  <a:tcPr marL="7254" marR="7254" marT="7254"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117936257"/>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29.04. 2022 17:30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Štětí</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Bohušovice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550187"/>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29.04. 2022 17:30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Podřipsko</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Kleneč</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629468"/>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29.04. 2022 17:30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Žitenice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Bezděkov</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376318"/>
                  </a:ext>
                </a:extLst>
              </a:tr>
              <a:tr h="201296">
                <a:tc>
                  <a:txBody>
                    <a:bodyPr/>
                    <a:lstStyle/>
                    <a:p>
                      <a:pPr algn="ctr" fontAlgn="ctr"/>
                      <a:r>
                        <a:rPr lang="cs-CZ" sz="1000" b="1" i="0" u="none" strike="noStrike">
                          <a:solidFill>
                            <a:srgbClr val="000000"/>
                          </a:solidFill>
                          <a:effectLst/>
                          <a:latin typeface="Segoe UI Black" panose="020B0A02040204020203" pitchFamily="34" charset="0"/>
                        </a:rPr>
                        <a:t>Pá 29.04. 2022 17:30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Lovečkovice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Střížovice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128512"/>
                  </a:ext>
                </a:extLst>
              </a:tr>
              <a:tr h="201296">
                <a:tc>
                  <a:txBody>
                    <a:bodyPr/>
                    <a:lstStyle/>
                    <a:p>
                      <a:pPr algn="ctr" fontAlgn="ctr"/>
                      <a:r>
                        <a:rPr lang="cs-CZ" sz="1000" b="1" i="0" u="none" strike="noStrike">
                          <a:solidFill>
                            <a:srgbClr val="000000"/>
                          </a:solidFill>
                          <a:effectLst/>
                          <a:latin typeface="Segoe UI Black" panose="020B0A02040204020203" pitchFamily="34" charset="0"/>
                        </a:rPr>
                        <a:t>Pá 29.04. 2022 17:30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Libochovice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dirty="0" err="1">
                          <a:solidFill>
                            <a:srgbClr val="000000"/>
                          </a:solidFill>
                          <a:effectLst/>
                          <a:latin typeface="Segoe UI Black" panose="020B0A02040204020203" pitchFamily="34" charset="0"/>
                        </a:rPr>
                        <a:t>Pokratice</a:t>
                      </a:r>
                      <a:r>
                        <a:rPr lang="cs-CZ" sz="1000" b="1" i="0" u="none" strike="noStrike" dirty="0">
                          <a:solidFill>
                            <a:srgbClr val="000000"/>
                          </a:solidFill>
                          <a:effectLst/>
                          <a:latin typeface="Segoe UI Black" panose="020B0A02040204020203" pitchFamily="34" charset="0"/>
                        </a:rPr>
                        <a:t> </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460900165"/>
                  </a:ext>
                </a:extLst>
              </a:tr>
              <a:tr h="201296">
                <a:tc gridSpan="4">
                  <a:txBody>
                    <a:bodyPr/>
                    <a:lstStyle/>
                    <a:p>
                      <a:pPr algn="ctr" fontAlgn="ctr"/>
                      <a:r>
                        <a:rPr lang="cs-CZ" sz="1200" b="1" i="0" u="none" strike="noStrike">
                          <a:solidFill>
                            <a:srgbClr val="000000"/>
                          </a:solidFill>
                          <a:effectLst/>
                          <a:latin typeface="Segoe UI Black" panose="020B0A02040204020203" pitchFamily="34" charset="0"/>
                        </a:rPr>
                        <a:t>Program Zápasy 15.kola</a:t>
                      </a:r>
                    </a:p>
                  </a:txBody>
                  <a:tcPr marL="7254" marR="7254" marT="7254"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3708692"/>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06.05. 2022 18:00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Bohušovice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Pokratice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468501"/>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06.05. 2022 18:00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Libochovice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Lovečkovice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671733"/>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06.05. 2022 18:00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Střížovice</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Žitenice</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215867"/>
                  </a:ext>
                </a:extLst>
              </a:tr>
              <a:tr h="201296">
                <a:tc>
                  <a:txBody>
                    <a:bodyPr/>
                    <a:lstStyle/>
                    <a:p>
                      <a:pPr algn="ctr" fontAlgn="ctr"/>
                      <a:r>
                        <a:rPr lang="cs-CZ" sz="1000" b="1" i="0" u="none" strike="noStrike" dirty="0">
                          <a:solidFill>
                            <a:srgbClr val="000000"/>
                          </a:solidFill>
                          <a:effectLst/>
                          <a:latin typeface="Segoe UI Black" panose="020B0A02040204020203" pitchFamily="34" charset="0"/>
                        </a:rPr>
                        <a:t>Pá 06.05. 2022 18:00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Kleneč</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effectLst/>
                          <a:latin typeface="Segoe UI Black" panose="020B0A02040204020203" pitchFamily="34" charset="0"/>
                        </a:rPr>
                        <a:t>Bezděkov</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813127"/>
                  </a:ext>
                </a:extLst>
              </a:tr>
              <a:tr h="201296">
                <a:tc>
                  <a:txBody>
                    <a:bodyPr/>
                    <a:lstStyle/>
                    <a:p>
                      <a:pPr algn="ctr" fontAlgn="ctr"/>
                      <a:r>
                        <a:rPr lang="cs-CZ" sz="1000" b="1" i="0" u="none" strike="noStrike">
                          <a:solidFill>
                            <a:srgbClr val="000000"/>
                          </a:solidFill>
                          <a:effectLst/>
                          <a:latin typeface="Segoe UI Black" panose="020B0A02040204020203" pitchFamily="34" charset="0"/>
                        </a:rPr>
                        <a:t>Pá 06.05. 2022 18:00</a:t>
                      </a:r>
                    </a:p>
                  </a:txBody>
                  <a:tcPr marL="7254" marR="7254" marT="7254"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Podřipsko</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a:t>
                      </a:r>
                    </a:p>
                  </a:txBody>
                  <a:tcPr marL="7254" marR="7254" marT="72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effectLst/>
                          <a:latin typeface="Segoe UI Black" panose="020B0A02040204020203" pitchFamily="34" charset="0"/>
                        </a:rPr>
                        <a:t>Štětí</a:t>
                      </a:r>
                    </a:p>
                  </a:txBody>
                  <a:tcPr marL="7254" marR="7254" marT="7254"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85535628"/>
                  </a:ext>
                </a:extLst>
              </a:tr>
            </a:tbl>
          </a:graphicData>
        </a:graphic>
      </p:graphicFrame>
      <p:graphicFrame>
        <p:nvGraphicFramePr>
          <p:cNvPr id="13" name="Tabulka 12">
            <a:extLst>
              <a:ext uri="{FF2B5EF4-FFF2-40B4-BE49-F238E27FC236}">
                <a16:creationId xmlns:a16="http://schemas.microsoft.com/office/drawing/2014/main" id="{B3D0C606-0BDA-436C-8B90-CF692EAF0C7B}"/>
              </a:ext>
            </a:extLst>
          </p:cNvPr>
          <p:cNvGraphicFramePr>
            <a:graphicFrameLocks noGrp="1"/>
          </p:cNvGraphicFramePr>
          <p:nvPr>
            <p:extLst>
              <p:ext uri="{D42A27DB-BD31-4B8C-83A1-F6EECF244321}">
                <p14:modId xmlns:p14="http://schemas.microsoft.com/office/powerpoint/2010/main" val="351680304"/>
              </p:ext>
            </p:extLst>
          </p:nvPr>
        </p:nvGraphicFramePr>
        <p:xfrm>
          <a:off x="216000" y="91108"/>
          <a:ext cx="4635297" cy="2857500"/>
        </p:xfrm>
        <a:graphic>
          <a:graphicData uri="http://schemas.openxmlformats.org/drawingml/2006/table">
            <a:tbl>
              <a:tblPr/>
              <a:tblGrid>
                <a:gridCol w="193612">
                  <a:extLst>
                    <a:ext uri="{9D8B030D-6E8A-4147-A177-3AD203B41FA5}">
                      <a16:colId xmlns:a16="http://schemas.microsoft.com/office/drawing/2014/main" val="806420212"/>
                    </a:ext>
                  </a:extLst>
                </a:gridCol>
                <a:gridCol w="216390">
                  <a:extLst>
                    <a:ext uri="{9D8B030D-6E8A-4147-A177-3AD203B41FA5}">
                      <a16:colId xmlns:a16="http://schemas.microsoft.com/office/drawing/2014/main" val="389384819"/>
                    </a:ext>
                  </a:extLst>
                </a:gridCol>
                <a:gridCol w="1753897">
                  <a:extLst>
                    <a:ext uri="{9D8B030D-6E8A-4147-A177-3AD203B41FA5}">
                      <a16:colId xmlns:a16="http://schemas.microsoft.com/office/drawing/2014/main" val="1874947048"/>
                    </a:ext>
                  </a:extLst>
                </a:gridCol>
                <a:gridCol w="284724">
                  <a:extLst>
                    <a:ext uri="{9D8B030D-6E8A-4147-A177-3AD203B41FA5}">
                      <a16:colId xmlns:a16="http://schemas.microsoft.com/office/drawing/2014/main" val="2356055009"/>
                    </a:ext>
                  </a:extLst>
                </a:gridCol>
                <a:gridCol w="250556">
                  <a:extLst>
                    <a:ext uri="{9D8B030D-6E8A-4147-A177-3AD203B41FA5}">
                      <a16:colId xmlns:a16="http://schemas.microsoft.com/office/drawing/2014/main" val="1119843882"/>
                    </a:ext>
                  </a:extLst>
                </a:gridCol>
                <a:gridCol w="159445">
                  <a:extLst>
                    <a:ext uri="{9D8B030D-6E8A-4147-A177-3AD203B41FA5}">
                      <a16:colId xmlns:a16="http://schemas.microsoft.com/office/drawing/2014/main" val="1698504961"/>
                    </a:ext>
                  </a:extLst>
                </a:gridCol>
                <a:gridCol w="307501">
                  <a:extLst>
                    <a:ext uri="{9D8B030D-6E8A-4147-A177-3AD203B41FA5}">
                      <a16:colId xmlns:a16="http://schemas.microsoft.com/office/drawing/2014/main" val="3065969552"/>
                    </a:ext>
                  </a:extLst>
                </a:gridCol>
                <a:gridCol w="683336">
                  <a:extLst>
                    <a:ext uri="{9D8B030D-6E8A-4147-A177-3AD203B41FA5}">
                      <a16:colId xmlns:a16="http://schemas.microsoft.com/office/drawing/2014/main" val="3586666040"/>
                    </a:ext>
                  </a:extLst>
                </a:gridCol>
                <a:gridCol w="535280">
                  <a:extLst>
                    <a:ext uri="{9D8B030D-6E8A-4147-A177-3AD203B41FA5}">
                      <a16:colId xmlns:a16="http://schemas.microsoft.com/office/drawing/2014/main" val="2462615160"/>
                    </a:ext>
                  </a:extLst>
                </a:gridCol>
                <a:gridCol w="250556">
                  <a:extLst>
                    <a:ext uri="{9D8B030D-6E8A-4147-A177-3AD203B41FA5}">
                      <a16:colId xmlns:a16="http://schemas.microsoft.com/office/drawing/2014/main" val="1249332917"/>
                    </a:ext>
                  </a:extLst>
                </a:gridCol>
              </a:tblGrid>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33076067"/>
                  </a:ext>
                </a:extLst>
              </a:tr>
              <a:tr h="22860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gridSpan="8">
                  <a:txBody>
                    <a:bodyPr/>
                    <a:lstStyle/>
                    <a:p>
                      <a:pPr algn="ctr" fontAlgn="ctr"/>
                      <a:r>
                        <a:rPr lang="cs-CZ" sz="1400" b="1" i="0" u="none" strike="noStrike">
                          <a:solidFill>
                            <a:srgbClr val="0000CC"/>
                          </a:solidFill>
                          <a:effectLst/>
                          <a:latin typeface="Calibri" panose="020F0502020204030204" pitchFamily="34" charset="0"/>
                        </a:rPr>
                        <a:t>Stará garda Sepap Štětí Okr. Soutěž B 2021/22  po 15. kolech</a:t>
                      </a:r>
                    </a:p>
                  </a:txBody>
                  <a:tcPr marL="7620" marR="7620" marT="7620"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557380938"/>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Žitenice 2021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73:17</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34</a:t>
                      </a:r>
                    </a:p>
                  </a:txBody>
                  <a:tcPr marL="7620" marR="7620" marT="7620"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133348631"/>
                  </a:ext>
                </a:extLst>
              </a:tr>
              <a:tr h="19812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7620" marR="7620" marT="7620" marB="0" anchor="ctr">
                    <a:lnL>
                      <a:noFill/>
                    </a:lnL>
                    <a:lnR>
                      <a:noFill/>
                    </a:lnR>
                    <a:lnT>
                      <a:noFill/>
                    </a:lnT>
                    <a:lnB>
                      <a:noFill/>
                    </a:lnB>
                    <a:solidFill>
                      <a:srgbClr val="99FF66"/>
                    </a:solidFill>
                  </a:tcPr>
                </a:tc>
                <a:tc>
                  <a:txBody>
                    <a:bodyPr/>
                    <a:lstStyle/>
                    <a:p>
                      <a:pPr algn="l" fontAlgn="ctr"/>
                      <a:r>
                        <a:rPr lang="cs-CZ" sz="1200" b="1" i="0" u="none" strike="noStrike">
                          <a:solidFill>
                            <a:srgbClr val="FF0000"/>
                          </a:solidFill>
                          <a:effectLst/>
                          <a:latin typeface="Arial" panose="020B0604020202020204" pitchFamily="34" charset="0"/>
                        </a:rPr>
                        <a:t>Sepap Štětí</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13</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8</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46:22</a:t>
                      </a:r>
                    </a:p>
                  </a:txBody>
                  <a:tcPr marL="7620" marR="7620" marT="7620" marB="0" anchor="ctr">
                    <a:lnL>
                      <a:noFill/>
                    </a:lnL>
                    <a:lnR>
                      <a:noFill/>
                    </a:lnR>
                    <a:lnT>
                      <a:noFill/>
                    </a:lnT>
                    <a:lnB>
                      <a:noFill/>
                    </a:lnB>
                    <a:solidFill>
                      <a:srgbClr val="99FF66"/>
                    </a:solidFill>
                  </a:tcPr>
                </a:tc>
                <a:tc>
                  <a:txBody>
                    <a:bodyPr/>
                    <a:lstStyle/>
                    <a:p>
                      <a:pPr algn="ctr" fontAlgn="ctr"/>
                      <a:r>
                        <a:rPr lang="cs-CZ" sz="1200" b="1" i="0" u="none" strike="noStrike">
                          <a:solidFill>
                            <a:srgbClr val="FF0000"/>
                          </a:solidFill>
                          <a:effectLst/>
                          <a:latin typeface="Arial" panose="020B0604020202020204" pitchFamily="34" charset="0"/>
                        </a:rPr>
                        <a:t>26</a:t>
                      </a:r>
                    </a:p>
                  </a:txBody>
                  <a:tcPr marL="7620" marR="7620" marT="7620" marB="0" anchor="ctr">
                    <a:lnL>
                      <a:noFill/>
                    </a:lnL>
                    <a:lnR>
                      <a:noFill/>
                    </a:lnR>
                    <a:lnT>
                      <a:noFill/>
                    </a:lnT>
                    <a:lnB>
                      <a:noFill/>
                    </a:lnB>
                    <a:solidFill>
                      <a:srgbClr val="99FF66"/>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8424034"/>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Pokratice</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50:24</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23</a:t>
                      </a:r>
                    </a:p>
                  </a:txBody>
                  <a:tcPr marL="7620" marR="7620" marT="7620"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3038240328"/>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66"/>
                    </a:solidFill>
                  </a:tcPr>
                </a:tc>
                <a:tc>
                  <a:txBody>
                    <a:bodyPr/>
                    <a:lstStyle/>
                    <a:p>
                      <a:pPr algn="l" fontAlgn="ctr"/>
                      <a:r>
                        <a:rPr lang="cs-CZ" sz="1100" b="1" i="0" u="none" strike="noStrike">
                          <a:solidFill>
                            <a:srgbClr val="000000"/>
                          </a:solidFill>
                          <a:effectLst/>
                          <a:latin typeface="Arial" panose="020B0604020202020204" pitchFamily="34" charset="0"/>
                        </a:rPr>
                        <a:t>Slavoj Bohušovice n.O.</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39:24</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21</a:t>
                      </a:r>
                    </a:p>
                  </a:txBody>
                  <a:tcPr marL="7620" marR="7620" marT="7620" marB="0" anchor="ctr">
                    <a:lnL>
                      <a:noFill/>
                    </a:lnL>
                    <a:lnR>
                      <a:noFill/>
                    </a:lnR>
                    <a:lnT>
                      <a:noFill/>
                    </a:lnT>
                    <a:lnB>
                      <a:noFill/>
                    </a:lnB>
                    <a:solidFill>
                      <a:srgbClr val="99FF66"/>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084259825"/>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SK Bezděkov</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40:42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20</a:t>
                      </a:r>
                    </a:p>
                  </a:txBody>
                  <a:tcPr marL="7620" marR="7620" marT="7620"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416514021"/>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66"/>
                    </a:solidFill>
                  </a:tcPr>
                </a:tc>
                <a:tc>
                  <a:txBody>
                    <a:bodyPr/>
                    <a:lstStyle/>
                    <a:p>
                      <a:pPr algn="l" fontAlgn="ctr"/>
                      <a:r>
                        <a:rPr lang="cs-CZ" sz="1100" b="1" i="0" u="none" strike="noStrike">
                          <a:solidFill>
                            <a:srgbClr val="000000"/>
                          </a:solidFill>
                          <a:effectLst/>
                          <a:latin typeface="Arial" panose="020B0604020202020204" pitchFamily="34" charset="0"/>
                        </a:rPr>
                        <a:t>SG Podřipsko</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25:55</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7620" marR="7620" marT="7620" marB="0" anchor="ctr">
                    <a:lnL>
                      <a:noFill/>
                    </a:lnL>
                    <a:lnR>
                      <a:noFill/>
                    </a:lnR>
                    <a:lnT>
                      <a:noFill/>
                    </a:lnT>
                    <a:lnB>
                      <a:noFill/>
                    </a:lnB>
                    <a:solidFill>
                      <a:srgbClr val="99FF66"/>
                    </a:solidFill>
                  </a:tcPr>
                </a:tc>
                <a:tc>
                  <a:txBody>
                    <a:bodyPr/>
                    <a:lstStyle/>
                    <a:p>
                      <a:pPr algn="l" fontAlgn="b"/>
                      <a:r>
                        <a:rPr lang="cs-CZ" sz="1100" b="0" i="0" u="none" strike="noStrike">
                          <a:solidFill>
                            <a:srgbClr val="FF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145778977"/>
                  </a:ext>
                </a:extLst>
              </a:tr>
              <a:tr h="198120">
                <a:tc>
                  <a:txBody>
                    <a:bodyPr/>
                    <a:lstStyle/>
                    <a:p>
                      <a:pPr algn="l" fontAlgn="b"/>
                      <a:r>
                        <a:rPr lang="cs-CZ" sz="1200" b="0" i="0" u="none" strike="noStrike">
                          <a:solidFill>
                            <a:srgbClr val="FF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FK Libochovice, z.s.</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17:29</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130000655"/>
                  </a:ext>
                </a:extLst>
              </a:tr>
              <a:tr h="198120">
                <a:tc>
                  <a:txBody>
                    <a:bodyPr/>
                    <a:lstStyle/>
                    <a:p>
                      <a:pPr algn="l" fontAlgn="b"/>
                      <a:r>
                        <a:rPr lang="cs-CZ" sz="1200" b="0" i="0" u="none" strike="noStrike">
                          <a:solidFill>
                            <a:srgbClr val="FF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7620" marR="7620" marT="7620" marB="0" anchor="ctr">
                    <a:lnL>
                      <a:noFill/>
                    </a:lnL>
                    <a:lnR>
                      <a:noFill/>
                    </a:lnR>
                    <a:lnT>
                      <a:noFill/>
                    </a:lnT>
                    <a:lnB>
                      <a:noFill/>
                    </a:lnB>
                    <a:solidFill>
                      <a:srgbClr val="99FF66"/>
                    </a:solidFill>
                  </a:tcPr>
                </a:tc>
                <a:tc>
                  <a:txBody>
                    <a:bodyPr/>
                    <a:lstStyle/>
                    <a:p>
                      <a:pPr algn="l" fontAlgn="ctr"/>
                      <a:r>
                        <a:rPr lang="cs-CZ" sz="1100" b="1" i="0" u="none" strike="noStrike">
                          <a:solidFill>
                            <a:srgbClr val="000000"/>
                          </a:solidFill>
                          <a:effectLst/>
                          <a:latin typeface="Arial" panose="020B0604020202020204" pitchFamily="34" charset="0"/>
                        </a:rPr>
                        <a:t>SK Viktorie Kleneč, z.s.</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32:46</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14</a:t>
                      </a:r>
                    </a:p>
                  </a:txBody>
                  <a:tcPr marL="7620" marR="7620" marT="7620" marB="0" anchor="ctr">
                    <a:lnL>
                      <a:noFill/>
                    </a:lnL>
                    <a:lnR>
                      <a:noFill/>
                    </a:lnR>
                    <a:lnT>
                      <a:noFill/>
                    </a:lnT>
                    <a:lnB>
                      <a:noFill/>
                    </a:lnB>
                    <a:solidFill>
                      <a:srgbClr val="99FF66"/>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532525480"/>
                  </a:ext>
                </a:extLst>
              </a:tr>
              <a:tr h="198120">
                <a:tc>
                  <a:txBody>
                    <a:bodyPr/>
                    <a:lstStyle/>
                    <a:p>
                      <a:pPr algn="l" fontAlgn="b"/>
                      <a:r>
                        <a:rPr lang="cs-CZ" sz="1200" b="0" i="0" u="none" strike="noStrike">
                          <a:solidFill>
                            <a:srgbClr val="FF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7620" marR="7620" marT="7620"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TJ Lovečkovice</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22:38</a:t>
                      </a:r>
                    </a:p>
                  </a:txBody>
                  <a:tcPr marL="7620" marR="7620" marT="7620"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7620" marR="7620" marT="7620"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824394630"/>
                  </a:ext>
                </a:extLst>
              </a:tr>
              <a:tr h="350520">
                <a:tc>
                  <a:txBody>
                    <a:bodyPr/>
                    <a:lstStyle/>
                    <a:p>
                      <a:pPr algn="l" fontAlgn="b"/>
                      <a:r>
                        <a:rPr lang="cs-CZ" sz="1200" b="0" i="0" u="none" strike="noStrike">
                          <a:solidFill>
                            <a:srgbClr val="FF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solidFill>
                      <a:srgbClr val="99FF66"/>
                    </a:solidFill>
                  </a:tcPr>
                </a:tc>
                <a:tc>
                  <a:txBody>
                    <a:bodyPr/>
                    <a:lstStyle/>
                    <a:p>
                      <a:pPr algn="l" fontAlgn="ctr"/>
                      <a:r>
                        <a:rPr lang="cs-CZ" sz="1100" b="1" i="0" u="none" strike="noStrike" dirty="0">
                          <a:solidFill>
                            <a:srgbClr val="000000"/>
                          </a:solidFill>
                          <a:effectLst/>
                          <a:latin typeface="Arial" panose="020B0604020202020204" pitchFamily="34" charset="0"/>
                        </a:rPr>
                        <a:t>TJ Dynamo Střížovice</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27:75</a:t>
                      </a:r>
                    </a:p>
                  </a:txBody>
                  <a:tcPr marL="7620" marR="7620" marT="7620"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7620" marR="7620" marT="7620" marB="0" anchor="ctr">
                    <a:lnL>
                      <a:noFill/>
                    </a:lnL>
                    <a:lnR>
                      <a:noFill/>
                    </a:lnR>
                    <a:lnT>
                      <a:noFill/>
                    </a:lnT>
                    <a:lnB>
                      <a:noFill/>
                    </a:lnB>
                    <a:solidFill>
                      <a:srgbClr val="99FF66"/>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2448394324"/>
                  </a:ext>
                </a:extLst>
              </a:tr>
              <a:tr h="182880">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155948887"/>
                  </a:ext>
                </a:extLst>
              </a:tr>
            </a:tbl>
          </a:graphicData>
        </a:graphic>
      </p:graphicFrame>
    </p:spTree>
    <p:extLst>
      <p:ext uri="{BB962C8B-B14F-4D97-AF65-F5344CB8AC3E}">
        <p14:creationId xmlns:p14="http://schemas.microsoft.com/office/powerpoint/2010/main" val="14738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7" name="TextovéPole 6"/>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35</a:t>
            </a:r>
          </a:p>
        </p:txBody>
      </p:sp>
      <p:sp>
        <p:nvSpPr>
          <p:cNvPr id="8" name="TextovéPole 7">
            <a:extLst>
              <a:ext uri="{FF2B5EF4-FFF2-40B4-BE49-F238E27FC236}">
                <a16:creationId xmlns:a16="http://schemas.microsoft.com/office/drawing/2014/main" id="{5C89F480-4DA3-464C-830A-BFB009353271}"/>
              </a:ext>
            </a:extLst>
          </p:cNvPr>
          <p:cNvSpPr txBox="1"/>
          <p:nvPr/>
        </p:nvSpPr>
        <p:spPr>
          <a:xfrm>
            <a:off x="288008" y="2755404"/>
            <a:ext cx="4608512" cy="4131900"/>
          </a:xfrm>
          <a:prstGeom prst="rect">
            <a:avLst/>
          </a:prstGeom>
          <a:solidFill>
            <a:schemeClr val="bg1"/>
          </a:solidFill>
          <a:effectLst>
            <a:glow rad="63500">
              <a:schemeClr val="accent2">
                <a:satMod val="175000"/>
                <a:alpha val="40000"/>
              </a:schemeClr>
            </a:glow>
            <a:softEdge rad="0"/>
          </a:effectLst>
        </p:spPr>
        <p:txBody>
          <a:bodyPr wrap="square">
            <a:spAutoFit/>
          </a:bodyPr>
          <a:lstStyle/>
          <a:p>
            <a:pPr algn="just"/>
            <a:r>
              <a:rPr lang="cs-CZ" sz="1050" b="0" i="0" dirty="0">
                <a:solidFill>
                  <a:srgbClr val="000000"/>
                </a:solidFill>
                <a:effectLst/>
                <a:latin typeface="Arial" panose="020B0604020202020204" pitchFamily="34" charset="0"/>
                <a:cs typeface="Arial" panose="020B0604020202020204" pitchFamily="34" charset="0"/>
              </a:rPr>
              <a:t>        Klub byl založen v roce 1920. Největším úspěchem novodobé éry byla druholigová léta letech 2000/01, 2001/02 a 2002/03. </a:t>
            </a:r>
            <a:r>
              <a:rPr lang="cs-CZ" sz="1050" b="0" i="0" dirty="0">
                <a:solidFill>
                  <a:srgbClr val="202122"/>
                </a:solidFill>
                <a:effectLst/>
                <a:latin typeface="Arial" panose="020B0604020202020204" pitchFamily="34" charset="0"/>
                <a:cs typeface="Arial" panose="020B0604020202020204" pitchFamily="34" charset="0"/>
              </a:rPr>
              <a:t>Historie chomutovské kopané sahá do let před první světovou válkou. V této době byl Chomutov silně německým městem. Někdy v roce 1925 byl založen v Chomutově českou menšinou fotbalový klub a nesl jméno ČSK (Český sportovní klub). Po druhé světové válce ČSK svou sportovní činnost v Chomutově obnovil. Nicméně postupem času v rámci strukturálních změn ve společnosti převzal celou řadu jiných názvů od SPOJOCEL přes SOKOL, HUTĚ, BANÍK , SK VTŽ, SK VT, ASK VT DIOSS, FC Chomutov, s. r. o., FK Chomutov, a. s. až po opět současný FC CHOMUTOV, s.r.o. Záznamy o činnosti původního ČSK jsou téměř mizivé a tak historie oddílu se začala psát prakticky až po roce 1945.</a:t>
            </a:r>
            <a:endParaRPr lang="cs-CZ" sz="1050" b="0" i="0" dirty="0">
              <a:solidFill>
                <a:srgbClr val="000000"/>
              </a:solidFill>
              <a:effectLst/>
              <a:latin typeface="Arial" panose="020B0604020202020204" pitchFamily="34" charset="0"/>
              <a:cs typeface="Arial" panose="020B0604020202020204" pitchFamily="34" charset="0"/>
            </a:endParaRPr>
          </a:p>
          <a:p>
            <a:pPr algn="just"/>
            <a:r>
              <a:rPr lang="cs-CZ" sz="1050" b="0" i="0" dirty="0">
                <a:solidFill>
                  <a:srgbClr val="202122"/>
                </a:solidFill>
                <a:effectLst/>
                <a:latin typeface="Arial" panose="020B0604020202020204" pitchFamily="34" charset="0"/>
                <a:cs typeface="Arial" panose="020B0604020202020204" pitchFamily="34" charset="0"/>
              </a:rPr>
              <a:t>Do povědomí čsl. kopané se zapsal chomutovský fotbal zejména po roce 1967, kdy si vybojoval postup do tehdejší celostátní II. ligy. Před tím hrál soutěže krajského charakteru, divizi a dokonce i okresní přebor. V této době chomutovská sportovní přízeň kopané příliš nakloněna nebyla a navštěvovala sportoviště hokejistů, zápasníků a národní házené.</a:t>
            </a:r>
            <a:endParaRPr lang="cs-CZ" sz="1050" b="0" i="0" dirty="0">
              <a:solidFill>
                <a:srgbClr val="000000"/>
              </a:solidFill>
              <a:effectLst/>
              <a:latin typeface="Arial" panose="020B0604020202020204" pitchFamily="34" charset="0"/>
              <a:cs typeface="Arial" panose="020B0604020202020204" pitchFamily="34" charset="0"/>
            </a:endParaRPr>
          </a:p>
          <a:p>
            <a:pPr algn="just"/>
            <a:r>
              <a:rPr lang="cs-CZ" sz="1050" b="0" i="0" dirty="0">
                <a:solidFill>
                  <a:srgbClr val="202122"/>
                </a:solidFill>
                <a:effectLst/>
                <a:latin typeface="Arial" panose="020B0604020202020204" pitchFamily="34" charset="0"/>
                <a:cs typeface="Arial" panose="020B0604020202020204" pitchFamily="34" charset="0"/>
              </a:rPr>
              <a:t>V letech 1968-1982 působili fotbalisté ve II. respektive ve III. národní lize a to ať již v důsledku postupů či sestupů, nebo následkem různých reorganizací soutěží.</a:t>
            </a:r>
            <a:endParaRPr lang="cs-CZ" sz="1050" b="0" i="0" dirty="0">
              <a:solidFill>
                <a:srgbClr val="000000"/>
              </a:solidFill>
              <a:effectLst/>
              <a:latin typeface="Arial" panose="020B0604020202020204" pitchFamily="34" charset="0"/>
              <a:cs typeface="Arial" panose="020B0604020202020204" pitchFamily="34" charset="0"/>
            </a:endParaRPr>
          </a:p>
          <a:p>
            <a:pPr algn="just"/>
            <a:r>
              <a:rPr lang="cs-CZ" sz="1050" b="0" i="0" dirty="0">
                <a:solidFill>
                  <a:srgbClr val="202122"/>
                </a:solidFill>
                <a:effectLst/>
                <a:latin typeface="Arial" panose="020B0604020202020204" pitchFamily="34" charset="0"/>
                <a:cs typeface="Arial" panose="020B0604020202020204" pitchFamily="34" charset="0"/>
              </a:rPr>
              <a:t>        V roce 1982, rok po předposlední reorganizaci čs. soutěží si vybojoval postup do I. ČNFL, kde po umístění na středních postech tabulky obsadil v roce 1986 2. místo, když až do samého závěru bojoval s Plzní o postup do celostátní I. ligy. Tato sezóna byla v historii oddílu nejúspěšnější.</a:t>
            </a:r>
            <a:endParaRPr lang="cs-CZ" sz="1050" b="0" i="0" dirty="0">
              <a:solidFill>
                <a:srgbClr val="000000"/>
              </a:solidFill>
              <a:effectLst/>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7EC24AEF-C641-49E2-92AD-4E42D5E1C208}"/>
              </a:ext>
            </a:extLst>
          </p:cNvPr>
          <p:cNvSpPr txBox="1"/>
          <p:nvPr/>
        </p:nvSpPr>
        <p:spPr>
          <a:xfrm>
            <a:off x="360016" y="235124"/>
            <a:ext cx="4392488" cy="2088232"/>
          </a:xfrm>
          <a:prstGeom prst="rect">
            <a:avLst/>
          </a:prstGeom>
          <a:pattFill prst="shingle">
            <a:fgClr>
              <a:srgbClr val="FFFF00"/>
            </a:fgClr>
            <a:bgClr>
              <a:schemeClr val="bg1"/>
            </a:bgClr>
          </a:pattFill>
          <a:effectLst>
            <a:glow rad="254000">
              <a:schemeClr val="accent1">
                <a:lumMod val="60000"/>
                <a:lumOff val="40000"/>
                <a:alpha val="40000"/>
              </a:schemeClr>
            </a:glow>
            <a:softEdge rad="0"/>
          </a:effectLst>
        </p:spPr>
        <p:txBody>
          <a:bodyPr wrap="square" rtlCol="0">
            <a:prstTxWarp prst="textTriangleInverted">
              <a:avLst>
                <a:gd name="adj" fmla="val 49562"/>
              </a:avLst>
            </a:prstTxWarp>
            <a:spAutoFit/>
          </a:bodyPr>
          <a:lstStyle/>
          <a:p>
            <a:pPr algn="ctr"/>
            <a:r>
              <a:rPr lang="cs-CZ" sz="4400" dirty="0">
                <a:solidFill>
                  <a:srgbClr val="6699FF"/>
                </a:solidFill>
                <a:latin typeface="Rockwell Extra Bold" panose="02060903040505020403" pitchFamily="18" charset="0"/>
              </a:rPr>
              <a:t>Historie FC Chomutov</a:t>
            </a:r>
          </a:p>
        </p:txBody>
      </p:sp>
      <p:pic>
        <p:nvPicPr>
          <p:cNvPr id="9" name="Obrázek 8" descr="Obsah obrázku jídlo, podepsat, košile&#10;&#10;Popis byl vytvořen automaticky">
            <a:extLst>
              <a:ext uri="{FF2B5EF4-FFF2-40B4-BE49-F238E27FC236}">
                <a16:creationId xmlns:a16="http://schemas.microsoft.com/office/drawing/2014/main" id="{B14DCD1C-94AB-4BE0-B8B4-13713AFC7E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60216" y="1027212"/>
            <a:ext cx="720080" cy="720080"/>
          </a:xfrm>
          <a:prstGeom prst="rect">
            <a:avLst/>
          </a:prstGeom>
        </p:spPr>
      </p:pic>
      <p:sp>
        <p:nvSpPr>
          <p:cNvPr id="10" name="Obdélník 9">
            <a:extLst>
              <a:ext uri="{FF2B5EF4-FFF2-40B4-BE49-F238E27FC236}">
                <a16:creationId xmlns:a16="http://schemas.microsoft.com/office/drawing/2014/main" id="{258F18A1-A07F-4C2E-B1A2-F819566D637C}"/>
              </a:ext>
            </a:extLst>
          </p:cNvPr>
          <p:cNvSpPr/>
          <p:nvPr/>
        </p:nvSpPr>
        <p:spPr>
          <a:xfrm>
            <a:off x="5344990" y="3063727"/>
            <a:ext cx="4952106" cy="4209229"/>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V 60. minutě jsme měli další obrovskou příležitost, konkrétně Jaroslav </a:t>
            </a:r>
            <a:r>
              <a:rPr lang="cs-CZ" sz="1100" b="0" dirty="0" err="1">
                <a:latin typeface="Arial" panose="020B0604020202020204" pitchFamily="34" charset="0"/>
                <a:ea typeface="Calibri" panose="020F0502020204030204" pitchFamily="34" charset="0"/>
                <a:cs typeface="Arial" panose="020B0604020202020204" pitchFamily="34" charset="0"/>
              </a:rPr>
              <a:t>Ličák</a:t>
            </a:r>
            <a:r>
              <a:rPr lang="cs-CZ" sz="1100" b="0" dirty="0">
                <a:latin typeface="Arial" panose="020B0604020202020204" pitchFamily="34" charset="0"/>
                <a:ea typeface="Calibri" panose="020F0502020204030204" pitchFamily="34" charset="0"/>
                <a:cs typeface="Arial" panose="020B0604020202020204" pitchFamily="34" charset="0"/>
              </a:rPr>
              <a:t>, který dostal krásnou přihrávku do běhu před branku, ale míč trefil tak nějak divně a skončil mimo 3 tyče. V 65. minutě zahrávali volný přímý kop hosté, ale naštěstí pro nás v posledním okamžiku zalehl míč Martin Flór v brance. V 73. minutě pěkně vystřelil Miloš Vála levou nohou, ale bylo to vedle branky. To už se pomalu blížil konec zápasu. Do konce zbývalo 6 minut, když  ve vlastním pokutovém území zahrál rukou jeden z hráčů a nemohlo následovat nic jiného než penalta. Nikdo ani moc neprotestoval. Na jedničku se ji zhostil Jakub Červinka a šli jsme do vedení 2:1.  Rozhodnuto ale ještě nebylo. 2 minuty před koncem musel ještě předvést jednou své umění v brance Martin Flór. V 1. minutě nastavení hosté zahrávali také rohový kop, ale vyrovnání už se nedočkali. Vítězství si stará garda upevnila 2. místo v tabulce s 26 body. Za týden 29.4.2022 hraje stará garda opět doma v pátek v 17:30 přivítá další celek z popředí tabulky Slavoj Bohušovice. </a:t>
            </a:r>
          </a:p>
          <a:p>
            <a:pPr>
              <a:lnSpc>
                <a:spcPct val="107000"/>
              </a:lnSpc>
              <a:spcAft>
                <a:spcPts val="0"/>
              </a:spcAft>
            </a:pPr>
            <a:r>
              <a:rPr lang="cs-CZ" sz="1100" b="0" u="sng" dirty="0">
                <a:highlight>
                  <a:srgbClr val="FFFF00"/>
                </a:highlight>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Pavel Čermák 1, Jakub Červinka 1(z penalty)</a:t>
            </a:r>
          </a:p>
          <a:p>
            <a:pPr>
              <a:lnSpc>
                <a:spcPct val="107000"/>
              </a:lnSpc>
              <a:spcAft>
                <a:spcPts val="0"/>
              </a:spcAft>
            </a:pPr>
            <a:r>
              <a:rPr lang="cs-CZ" sz="1100" b="0" u="sng" dirty="0">
                <a:highlight>
                  <a:srgbClr val="FFFF00"/>
                </a:highlight>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Martin Flór-Josef Jonák, Jan Tyle, Daniel Jerman, Roman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Páviš</a:t>
            </a:r>
            <a:r>
              <a:rPr lang="cs-CZ" sz="1100" b="0" dirty="0">
                <a:latin typeface="Arial" panose="020B0604020202020204" pitchFamily="34" charset="0"/>
                <a:ea typeface="Calibri" panose="020F0502020204030204" pitchFamily="34" charset="0"/>
                <a:cs typeface="Arial" panose="020B0604020202020204" pitchFamily="34" charset="0"/>
              </a:rPr>
              <a:t>, Pavel Čermák, Jan Čermák, Pavel Božík, Jaroslav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Ličák</a:t>
            </a:r>
            <a:r>
              <a:rPr lang="cs-CZ" sz="1100" b="0" dirty="0">
                <a:latin typeface="Arial" panose="020B0604020202020204" pitchFamily="34" charset="0"/>
                <a:ea typeface="Calibri" panose="020F0502020204030204" pitchFamily="34" charset="0"/>
                <a:cs typeface="Arial" panose="020B0604020202020204" pitchFamily="34" charset="0"/>
              </a:rPr>
              <a:t>, Tomáš </a:t>
            </a:r>
            <a:r>
              <a:rPr lang="cs-CZ" sz="1100" b="0" dirty="0" err="1">
                <a:latin typeface="Arial" panose="020B0604020202020204" pitchFamily="34" charset="0"/>
                <a:ea typeface="Calibri" panose="020F0502020204030204" pitchFamily="34" charset="0"/>
                <a:cs typeface="Arial" panose="020B0604020202020204" pitchFamily="34" charset="0"/>
              </a:rPr>
              <a:t>Flódr</a:t>
            </a:r>
            <a:r>
              <a:rPr lang="cs-CZ" sz="1100" b="0" dirty="0">
                <a:latin typeface="Arial" panose="020B0604020202020204" pitchFamily="34" charset="0"/>
                <a:ea typeface="Calibri" panose="020F0502020204030204" pitchFamily="34" charset="0"/>
                <a:cs typeface="Arial" panose="020B0604020202020204" pitchFamily="34" charset="0"/>
              </a:rPr>
              <a:t>, Miloš Vála, Roman Morávek, Vladimír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Jung, </a:t>
            </a:r>
            <a:r>
              <a:rPr lang="cs-CZ" sz="1100" b="0" dirty="0" err="1">
                <a:latin typeface="Arial" panose="020B0604020202020204" pitchFamily="34" charset="0"/>
                <a:ea typeface="Calibri" panose="020F0502020204030204" pitchFamily="34" charset="0"/>
                <a:cs typeface="Arial" panose="020B0604020202020204" pitchFamily="34" charset="0"/>
              </a:rPr>
              <a:t>Bánovčin</a:t>
            </a:r>
            <a:r>
              <a:rPr lang="cs-CZ" sz="1100" b="0" dirty="0">
                <a:latin typeface="Arial" panose="020B0604020202020204" pitchFamily="34" charset="0"/>
                <a:ea typeface="Calibri" panose="020F0502020204030204" pitchFamily="34" charset="0"/>
                <a:cs typeface="Arial" panose="020B0604020202020204" pitchFamily="34" charset="0"/>
              </a:rPr>
              <a:t>, Pavel Kratochvíl, Jaroslav Pěkný, Jakub </a:t>
            </a:r>
          </a:p>
          <a:p>
            <a:pPr>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Červinka</a:t>
            </a:r>
          </a:p>
          <a:p>
            <a:pPr>
              <a:lnSpc>
                <a:spcPct val="107000"/>
              </a:lnSpc>
              <a:spcAft>
                <a:spcPts val="0"/>
              </a:spcAft>
            </a:pPr>
            <a:r>
              <a:rPr lang="cs-CZ" sz="1100" b="0" u="sng" dirty="0" err="1">
                <a:highlight>
                  <a:srgbClr val="FFFF00"/>
                </a:highlight>
                <a:latin typeface="Arial" panose="020B0604020202020204" pitchFamily="34" charset="0"/>
                <a:ea typeface="Calibri" panose="020F0502020204030204" pitchFamily="34" charset="0"/>
                <a:cs typeface="Arial" panose="020B0604020202020204" pitchFamily="34" charset="0"/>
              </a:rPr>
              <a:t>Manager</a:t>
            </a:r>
            <a:r>
              <a:rPr lang="cs-CZ" sz="1100" b="0" u="sng" dirty="0">
                <a:highlight>
                  <a:srgbClr val="FFFF00"/>
                </a:highlight>
                <a:latin typeface="Arial" panose="020B0604020202020204" pitchFamily="34" charset="0"/>
                <a:ea typeface="Calibri" panose="020F0502020204030204" pitchFamily="34" charset="0"/>
                <a:cs typeface="Arial" panose="020B0604020202020204" pitchFamily="34" charset="0"/>
              </a:rPr>
              <a:t>:</a:t>
            </a:r>
            <a:r>
              <a:rPr lang="cs-CZ" sz="1100" b="0" dirty="0">
                <a:latin typeface="Arial" panose="020B0604020202020204" pitchFamily="34" charset="0"/>
                <a:ea typeface="Calibri" panose="020F0502020204030204" pitchFamily="34" charset="0"/>
                <a:cs typeface="Arial" panose="020B0604020202020204" pitchFamily="34" charset="0"/>
              </a:rPr>
              <a:t> Milan Šťastný</a:t>
            </a:r>
          </a:p>
          <a:p>
            <a:pPr>
              <a:lnSpc>
                <a:spcPct val="107000"/>
              </a:lnSpc>
              <a:spcAft>
                <a:spcPts val="0"/>
              </a:spcAft>
            </a:pPr>
            <a:r>
              <a:rPr lang="cs-CZ" sz="1100" b="0" u="sng" dirty="0">
                <a:highlight>
                  <a:srgbClr val="FFFF00"/>
                </a:highlight>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Pavel Dobrý</a:t>
            </a:r>
            <a:endParaRPr lang="cs-CZ" b="0" dirty="0">
              <a:latin typeface="Arial" panose="020B0604020202020204" pitchFamily="34" charset="0"/>
              <a:ea typeface="Calibri" panose="020F0502020204030204" pitchFamily="34" charset="0"/>
              <a:cs typeface="Arial" panose="020B0604020202020204" pitchFamily="34" charset="0"/>
            </a:endParaRPr>
          </a:p>
        </p:txBody>
      </p:sp>
      <p:pic>
        <p:nvPicPr>
          <p:cNvPr id="11" name="Obrázek 10">
            <a:extLst>
              <a:ext uri="{FF2B5EF4-FFF2-40B4-BE49-F238E27FC236}">
                <a16:creationId xmlns:a16="http://schemas.microsoft.com/office/drawing/2014/main" id="{1AE32179-B4E2-4502-893C-0755EC891766}"/>
              </a:ext>
            </a:extLst>
          </p:cNvPr>
          <p:cNvPicPr>
            <a:picLocks noChangeAspect="1"/>
          </p:cNvPicPr>
          <p:nvPr/>
        </p:nvPicPr>
        <p:blipFill>
          <a:blip r:embed="rId4"/>
          <a:stretch>
            <a:fillRect/>
          </a:stretch>
        </p:blipFill>
        <p:spPr>
          <a:xfrm>
            <a:off x="6120632" y="882868"/>
            <a:ext cx="3155471" cy="1872208"/>
          </a:xfrm>
          <a:prstGeom prst="rect">
            <a:avLst/>
          </a:prstGeom>
        </p:spPr>
      </p:pic>
      <p:sp>
        <p:nvSpPr>
          <p:cNvPr id="12" name="TextovéPole 11">
            <a:extLst>
              <a:ext uri="{FF2B5EF4-FFF2-40B4-BE49-F238E27FC236}">
                <a16:creationId xmlns:a16="http://schemas.microsoft.com/office/drawing/2014/main" id="{16F20240-BE12-4756-B016-3CB0D4737ECD}"/>
              </a:ext>
            </a:extLst>
          </p:cNvPr>
          <p:cNvSpPr txBox="1"/>
          <p:nvPr/>
        </p:nvSpPr>
        <p:spPr>
          <a:xfrm>
            <a:off x="5400552" y="164307"/>
            <a:ext cx="4824536" cy="400110"/>
          </a:xfrm>
          <a:prstGeom prst="rect">
            <a:avLst/>
          </a:prstGeom>
          <a:pattFill prst="pct25">
            <a:fgClr>
              <a:srgbClr val="CCFF66"/>
            </a:fgClr>
            <a:bgClr>
              <a:schemeClr val="bg1"/>
            </a:bgClr>
          </a:pattFill>
          <a:effectLst>
            <a:softEdge rad="0"/>
          </a:effectLst>
        </p:spPr>
        <p:txBody>
          <a:bodyPr wrap="square" rtlCol="0">
            <a:spAutoFit/>
          </a:bodyPr>
          <a:lstStyle/>
          <a:p>
            <a:pPr algn="ctr"/>
            <a:r>
              <a:rPr lang="cs-CZ" sz="2000" dirty="0">
                <a:latin typeface="Arial Black" panose="020B0A04020102020204" pitchFamily="34" charset="0"/>
              </a:rPr>
              <a:t>Pokračování z předchozí stránky</a:t>
            </a:r>
          </a:p>
        </p:txBody>
      </p:sp>
    </p:spTree>
    <p:extLst>
      <p:ext uri="{BB962C8B-B14F-4D97-AF65-F5344CB8AC3E}">
        <p14:creationId xmlns:p14="http://schemas.microsoft.com/office/powerpoint/2010/main" val="2942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34</a:t>
            </a:r>
          </a:p>
        </p:txBody>
      </p:sp>
      <p:sp>
        <p:nvSpPr>
          <p:cNvPr id="10" name="TextovéPole 9"/>
          <p:cNvSpPr txBox="1"/>
          <p:nvPr/>
        </p:nvSpPr>
        <p:spPr>
          <a:xfrm>
            <a:off x="7632824" y="696536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sp>
        <p:nvSpPr>
          <p:cNvPr id="7" name="TextovéPole 6">
            <a:extLst>
              <a:ext uri="{FF2B5EF4-FFF2-40B4-BE49-F238E27FC236}">
                <a16:creationId xmlns:a16="http://schemas.microsoft.com/office/drawing/2014/main" id="{759A5EFC-6726-4989-B4D0-9C83E11EED1C}"/>
              </a:ext>
            </a:extLst>
          </p:cNvPr>
          <p:cNvSpPr txBox="1"/>
          <p:nvPr/>
        </p:nvSpPr>
        <p:spPr>
          <a:xfrm>
            <a:off x="5472584" y="163116"/>
            <a:ext cx="4536504" cy="1200329"/>
          </a:xfrm>
          <a:prstGeom prst="rect">
            <a:avLst/>
          </a:prstGeom>
          <a:noFill/>
          <a:ln w="28575">
            <a:solidFill>
              <a:schemeClr val="accent6">
                <a:lumMod val="50000"/>
              </a:schemeClr>
            </a:solidFill>
            <a:prstDash val="dash"/>
          </a:ln>
          <a:effectLst>
            <a:glow rad="101600">
              <a:srgbClr val="FFC000">
                <a:alpha val="40000"/>
              </a:srgbClr>
            </a:glow>
            <a:softEdge rad="0"/>
          </a:effectLst>
        </p:spPr>
        <p:txBody>
          <a:bodyPr wrap="square" rtlCol="0">
            <a:spAutoFit/>
          </a:bodyPr>
          <a:lstStyle/>
          <a:p>
            <a:pPr algn="ctr"/>
            <a:r>
              <a:rPr lang="cs-CZ" sz="1800" dirty="0">
                <a:highlight>
                  <a:srgbClr val="FFFF00"/>
                </a:highlight>
                <a:latin typeface="Arial Black" panose="020B0A04020102020204" pitchFamily="34" charset="0"/>
              </a:rPr>
              <a:t>Realizační tým FC Chomutov</a:t>
            </a:r>
          </a:p>
          <a:p>
            <a:r>
              <a:rPr lang="cs-CZ" sz="1800" u="sng" dirty="0">
                <a:latin typeface="Arial Black" panose="020B0A04020102020204" pitchFamily="34" charset="0"/>
              </a:rPr>
              <a:t>Trenér:</a:t>
            </a:r>
            <a:r>
              <a:rPr lang="cs-CZ" sz="1800" dirty="0">
                <a:latin typeface="Arial Black" panose="020B0A04020102020204" pitchFamily="34" charset="0"/>
              </a:rPr>
              <a:t>       Miroslav Pavlov</a:t>
            </a:r>
          </a:p>
          <a:p>
            <a:r>
              <a:rPr lang="cs-CZ" sz="1800" u="sng" dirty="0">
                <a:latin typeface="Arial Black" panose="020B0A04020102020204" pitchFamily="34" charset="0"/>
              </a:rPr>
              <a:t>Vedoucí:</a:t>
            </a:r>
            <a:r>
              <a:rPr lang="cs-CZ" sz="1800" dirty="0">
                <a:latin typeface="Arial Black" panose="020B0A04020102020204" pitchFamily="34" charset="0"/>
              </a:rPr>
              <a:t>     František </a:t>
            </a:r>
            <a:r>
              <a:rPr lang="cs-CZ" sz="1800" dirty="0" err="1">
                <a:latin typeface="Arial Black" panose="020B0A04020102020204" pitchFamily="34" charset="0"/>
              </a:rPr>
              <a:t>Heier</a:t>
            </a:r>
            <a:endParaRPr lang="cs-CZ" sz="1800" dirty="0">
              <a:latin typeface="Arial Black" panose="020B0A04020102020204" pitchFamily="34" charset="0"/>
            </a:endParaRPr>
          </a:p>
          <a:p>
            <a:r>
              <a:rPr lang="cs-CZ" sz="1800" u="sng" dirty="0">
                <a:latin typeface="Arial Black" panose="020B0A04020102020204" pitchFamily="34" charset="0"/>
              </a:rPr>
              <a:t>Masér:</a:t>
            </a:r>
            <a:r>
              <a:rPr lang="cs-CZ" sz="1800" dirty="0">
                <a:latin typeface="Arial Black" panose="020B0A04020102020204" pitchFamily="34" charset="0"/>
              </a:rPr>
              <a:t>        Pavel Voborník </a:t>
            </a:r>
          </a:p>
        </p:txBody>
      </p:sp>
      <p:sp>
        <p:nvSpPr>
          <p:cNvPr id="8" name="TextovéPole 7">
            <a:extLst>
              <a:ext uri="{FF2B5EF4-FFF2-40B4-BE49-F238E27FC236}">
                <a16:creationId xmlns:a16="http://schemas.microsoft.com/office/drawing/2014/main" id="{A9AFF75C-758D-42DA-A8E4-4E7BAE88AD17}"/>
              </a:ext>
            </a:extLst>
          </p:cNvPr>
          <p:cNvSpPr txBox="1"/>
          <p:nvPr/>
        </p:nvSpPr>
        <p:spPr>
          <a:xfrm>
            <a:off x="216000" y="163116"/>
            <a:ext cx="4563290" cy="1938992"/>
          </a:xfrm>
          <a:prstGeom prst="rect">
            <a:avLst/>
          </a:prstGeom>
          <a:blipFill>
            <a:blip r:embed="rId2">
              <a:extLst>
                <a:ext uri="{BEBA8EAE-BF5A-486C-A8C5-ECC9F3942E4B}">
                  <a14:imgProps xmlns:a14="http://schemas.microsoft.com/office/drawing/2010/main">
                    <a14:imgLayer r:embed="rId3">
                      <a14:imgEffect>
                        <a14:artisticCement/>
                      </a14:imgEffect>
                    </a14:imgLayer>
                  </a14:imgProps>
                </a:ext>
              </a:extLst>
            </a:blip>
            <a:tile tx="0" ty="0" sx="100000" sy="100000" flip="none" algn="tl"/>
          </a:blipFill>
          <a:effectLst>
            <a:softEdge rad="520700"/>
          </a:effectLst>
        </p:spPr>
        <p:txBody>
          <a:bodyPr wrap="square" rtlCol="0">
            <a:spAutoFit/>
          </a:bodyPr>
          <a:lstStyle/>
          <a:p>
            <a:pPr algn="ctr"/>
            <a:r>
              <a:rPr lang="cs-CZ" sz="2000" dirty="0">
                <a:solidFill>
                  <a:srgbClr val="336600"/>
                </a:solidFill>
                <a:latin typeface="Gill Sans Ultra Bold" panose="020B0A02020104020203" pitchFamily="34" charset="-18"/>
              </a:rPr>
              <a:t>Stará garda prochází jarní částí soutěže bez jediné ztráty kytičky. V posledním utkání porazila souseda v tabulce z nedaleké Roudnice </a:t>
            </a:r>
            <a:r>
              <a:rPr lang="cs-CZ" sz="2000" dirty="0" err="1">
                <a:solidFill>
                  <a:srgbClr val="336600"/>
                </a:solidFill>
                <a:latin typeface="Gill Sans Ultra Bold" panose="020B0A02020104020203" pitchFamily="34" charset="-18"/>
              </a:rPr>
              <a:t>n.L.</a:t>
            </a:r>
            <a:endParaRPr lang="cs-CZ" sz="2000" dirty="0">
              <a:solidFill>
                <a:srgbClr val="336600"/>
              </a:solidFill>
              <a:latin typeface="Gill Sans Ultra Bold" panose="020B0A02020104020203" pitchFamily="34" charset="-18"/>
            </a:endParaRPr>
          </a:p>
        </p:txBody>
      </p:sp>
      <p:sp>
        <p:nvSpPr>
          <p:cNvPr id="11" name="Obdélník 10">
            <a:extLst>
              <a:ext uri="{FF2B5EF4-FFF2-40B4-BE49-F238E27FC236}">
                <a16:creationId xmlns:a16="http://schemas.microsoft.com/office/drawing/2014/main" id="{214369D6-EDF0-4951-9FDF-5B555C1E7029}"/>
              </a:ext>
            </a:extLst>
          </p:cNvPr>
          <p:cNvSpPr/>
          <p:nvPr/>
        </p:nvSpPr>
        <p:spPr>
          <a:xfrm>
            <a:off x="242786" y="2295207"/>
            <a:ext cx="4491282" cy="4554901"/>
          </a:xfrm>
          <a:prstGeom prst="rect">
            <a:avLst/>
          </a:prstGeom>
        </p:spPr>
        <p:txBody>
          <a:bodyPr wrap="square">
            <a:spAutoFit/>
          </a:bodyPr>
          <a:lstStyle/>
          <a:p>
            <a:pPr algn="ctr">
              <a:lnSpc>
                <a:spcPct val="107000"/>
              </a:lnSpc>
              <a:spcAft>
                <a:spcPts val="0"/>
              </a:spcAft>
            </a:pPr>
            <a:r>
              <a:rPr lang="cs-CZ" sz="2000" dirty="0" err="1">
                <a:highlight>
                  <a:srgbClr val="00FF00"/>
                </a:highlight>
                <a:latin typeface="Arial Black" panose="020B0A04020102020204" pitchFamily="34" charset="0"/>
                <a:ea typeface="Calibri" panose="020F0502020204030204" pitchFamily="34" charset="0"/>
                <a:cs typeface="Arial" panose="020B0604020202020204" pitchFamily="34" charset="0"/>
              </a:rPr>
              <a:t>Sepap</a:t>
            </a: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 Štětí – SK Bezděkov</a:t>
            </a:r>
            <a:endParaRPr lang="cs-CZ"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00FF00"/>
                </a:highlight>
                <a:latin typeface="Arial Black" panose="020B0A04020102020204" pitchFamily="34" charset="0"/>
                <a:ea typeface="Calibri" panose="020F0502020204030204" pitchFamily="34" charset="0"/>
                <a:cs typeface="Arial" panose="020B0604020202020204" pitchFamily="34" charset="0"/>
              </a:rPr>
              <a:t>2:1(1:0)  15.kolo   22.4.2022</a:t>
            </a:r>
            <a:endParaRPr lang="cs-CZ"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Před týdnem stará garda ve Střížovicích úlohu favorita po vítězství 9:0 bezezbytku splnila. Dnešní utkání už ale jednoznačného favorita nemělo. Do Štětí přijel 20 bodový Bezděkov na 4. místě, a pokud by bodoval naplno, tak by bodově naší starou gardu počtem bodů dostihl. To jsme samozřejmě ale připustit nechtěli. Jako první zahrozilo naše mužstvo. Po faulu na Miloše Válu zahrával volný přímý kop Jan Čermák, ale hlavička Jaroslava </a:t>
            </a:r>
            <a:r>
              <a:rPr lang="cs-CZ" sz="1100" b="0" dirty="0" err="1">
                <a:latin typeface="Arial" panose="020B0604020202020204" pitchFamily="34" charset="0"/>
                <a:ea typeface="Calibri" panose="020F0502020204030204" pitchFamily="34" charset="0"/>
                <a:cs typeface="Arial" panose="020B0604020202020204" pitchFamily="34" charset="0"/>
              </a:rPr>
              <a:t>Ličáka</a:t>
            </a:r>
            <a:r>
              <a:rPr lang="cs-CZ" sz="1100" b="0" dirty="0">
                <a:latin typeface="Arial" panose="020B0604020202020204" pitchFamily="34" charset="0"/>
                <a:ea typeface="Calibri" panose="020F0502020204030204" pitchFamily="34" charset="0"/>
                <a:cs typeface="Arial" panose="020B0604020202020204" pitchFamily="34" charset="0"/>
              </a:rPr>
              <a:t> nebezpečná nebyla. Do vedení jsme se dostali v 10. minutě. Autorem branky byl Pavel Čermák, který krásně obstřelil obránce a umístil míč na zadní tyč. V 19. minutě zahrávali hosté rohový kop, ale dokázali jsme si v obranné činnosti poradit.  Hosté se také několikrát pokoušeli přečíslit naší obranu rychlými útoky, ale všem jsme odolali. Na hřišti, ale i na lavičce to také několikrát zajiskřilo a rozhodčí měl hodně práce, aby hru uklidnil. Ve 35. minutě to  byl opět Pavel Čermák, kde se dostal do šance, ale po jeho pohotové střele míč v brance tentokrát neskončil. Vyrovnání na 1:1 se Bezděkov dočkal hned 2 minuty po změně stran.  Po volném přímém kopu došlo k podběhnutí míče a Jiří Šeba toho využil k vyrovnání. Hned ve 49. minutě jsme mohli jít opět do vedení, ale střela Vladimíra Junga levačkou si cestu do sítě nenašla. V 53. minutě po faulu na Miloše Válu zahrával volný přímý kop Jan Čermák, ale centr až moc přetáhl a nic z toho nebylo. </a:t>
            </a:r>
            <a:endParaRPr lang="cs-CZ" sz="11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EA56A160-3A0C-4280-95D1-FE4308D75608}"/>
              </a:ext>
            </a:extLst>
          </p:cNvPr>
          <p:cNvSpPr txBox="1"/>
          <p:nvPr/>
        </p:nvSpPr>
        <p:spPr>
          <a:xfrm>
            <a:off x="5544592" y="1459260"/>
            <a:ext cx="4608512" cy="584775"/>
          </a:xfrm>
          <a:prstGeom prst="rect">
            <a:avLst/>
          </a:prstGeom>
          <a:pattFill prst="pct10">
            <a:fgClr>
              <a:srgbClr val="FFFF00"/>
            </a:fgClr>
            <a:bgClr>
              <a:schemeClr val="bg1"/>
            </a:bgClr>
          </a:pattFill>
          <a:effectLst>
            <a:softEdge rad="0"/>
          </a:effectLst>
        </p:spPr>
        <p:txBody>
          <a:bodyPr wrap="square" rtlCol="0">
            <a:spAutoFit/>
          </a:bodyPr>
          <a:lstStyle/>
          <a:p>
            <a:pPr algn="ctr"/>
            <a:r>
              <a:rPr lang="cs-CZ" sz="1600" dirty="0">
                <a:solidFill>
                  <a:srgbClr val="3333CC"/>
                </a:solidFill>
                <a:latin typeface="Arial Black" panose="020B0A04020102020204" pitchFamily="34" charset="0"/>
              </a:rPr>
              <a:t>Jarní výsledky FC Chomutov – 7 bodů z posledních 3 utkání</a:t>
            </a:r>
          </a:p>
        </p:txBody>
      </p:sp>
      <p:graphicFrame>
        <p:nvGraphicFramePr>
          <p:cNvPr id="3" name="Tabulka 2">
            <a:extLst>
              <a:ext uri="{FF2B5EF4-FFF2-40B4-BE49-F238E27FC236}">
                <a16:creationId xmlns:a16="http://schemas.microsoft.com/office/drawing/2014/main" id="{87479C47-F898-44EF-91DA-F894D053E6D6}"/>
              </a:ext>
            </a:extLst>
          </p:cNvPr>
          <p:cNvGraphicFramePr>
            <a:graphicFrameLocks noGrp="1"/>
          </p:cNvGraphicFramePr>
          <p:nvPr>
            <p:extLst>
              <p:ext uri="{D42A27DB-BD31-4B8C-83A1-F6EECF244321}">
                <p14:modId xmlns:p14="http://schemas.microsoft.com/office/powerpoint/2010/main" val="2521927052"/>
              </p:ext>
            </p:extLst>
          </p:nvPr>
        </p:nvGraphicFramePr>
        <p:xfrm>
          <a:off x="5616600" y="2035324"/>
          <a:ext cx="4423543" cy="1622663"/>
        </p:xfrm>
        <a:graphic>
          <a:graphicData uri="http://schemas.openxmlformats.org/drawingml/2006/table">
            <a:tbl>
              <a:tblPr/>
              <a:tblGrid>
                <a:gridCol w="1153596">
                  <a:extLst>
                    <a:ext uri="{9D8B030D-6E8A-4147-A177-3AD203B41FA5}">
                      <a16:colId xmlns:a16="http://schemas.microsoft.com/office/drawing/2014/main" val="1623658985"/>
                    </a:ext>
                  </a:extLst>
                </a:gridCol>
                <a:gridCol w="1116568">
                  <a:extLst>
                    <a:ext uri="{9D8B030D-6E8A-4147-A177-3AD203B41FA5}">
                      <a16:colId xmlns:a16="http://schemas.microsoft.com/office/drawing/2014/main" val="1391533474"/>
                    </a:ext>
                  </a:extLst>
                </a:gridCol>
                <a:gridCol w="888696">
                  <a:extLst>
                    <a:ext uri="{9D8B030D-6E8A-4147-A177-3AD203B41FA5}">
                      <a16:colId xmlns:a16="http://schemas.microsoft.com/office/drawing/2014/main" val="2606641633"/>
                    </a:ext>
                  </a:extLst>
                </a:gridCol>
                <a:gridCol w="1264683">
                  <a:extLst>
                    <a:ext uri="{9D8B030D-6E8A-4147-A177-3AD203B41FA5}">
                      <a16:colId xmlns:a16="http://schemas.microsoft.com/office/drawing/2014/main" val="1083667950"/>
                    </a:ext>
                  </a:extLst>
                </a:gridCol>
              </a:tblGrid>
              <a:tr h="298383">
                <a:tc>
                  <a:txBody>
                    <a:bodyPr/>
                    <a:lstStyle/>
                    <a:p>
                      <a:pPr algn="ctr" fontAlgn="ctr"/>
                      <a:r>
                        <a:rPr lang="cs-CZ" sz="1200" b="1" i="0" u="none" strike="noStrike">
                          <a:solidFill>
                            <a:srgbClr val="000000"/>
                          </a:solidFill>
                          <a:effectLst/>
                          <a:latin typeface="Arial" panose="020B0604020202020204" pitchFamily="34" charset="0"/>
                        </a:rPr>
                        <a:t>So 12.03. 2022 </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dirty="0">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Brandýs n.L.</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3451267309"/>
                  </a:ext>
                </a:extLst>
              </a:tr>
              <a:tr h="226375">
                <a:tc>
                  <a:txBody>
                    <a:bodyPr/>
                    <a:lstStyle/>
                    <a:p>
                      <a:pPr algn="ctr" fontAlgn="ctr"/>
                      <a:r>
                        <a:rPr lang="cs-CZ" sz="1200" b="1" i="0" u="none" strike="noStrike">
                          <a:solidFill>
                            <a:srgbClr val="000000"/>
                          </a:solidFill>
                          <a:effectLst/>
                          <a:latin typeface="Arial" panose="020B0604020202020204" pitchFamily="34" charset="0"/>
                        </a:rPr>
                        <a:t>Ne 20.03. 2022 </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Meteor</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560764938"/>
                  </a:ext>
                </a:extLst>
              </a:tr>
              <a:tr h="123314">
                <a:tc>
                  <a:txBody>
                    <a:bodyPr/>
                    <a:lstStyle/>
                    <a:p>
                      <a:pPr algn="ctr" fontAlgn="ctr"/>
                      <a:r>
                        <a:rPr lang="cs-CZ" sz="1200" b="1" i="0" u="none" strike="noStrike">
                          <a:solidFill>
                            <a:srgbClr val="000000"/>
                          </a:solidFill>
                          <a:effectLst/>
                          <a:latin typeface="Arial" panose="020B0604020202020204" pitchFamily="34" charset="0"/>
                        </a:rPr>
                        <a:t>Pá 25.03. 2022 </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dirty="0">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Česká Lípa</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2889095441"/>
                  </a:ext>
                </a:extLst>
              </a:tr>
              <a:tr h="226375">
                <a:tc>
                  <a:txBody>
                    <a:bodyPr/>
                    <a:lstStyle/>
                    <a:p>
                      <a:pPr algn="ctr" fontAlgn="ctr"/>
                      <a:r>
                        <a:rPr lang="cs-CZ" sz="1200" b="1" i="0" u="none" strike="noStrike">
                          <a:solidFill>
                            <a:srgbClr val="000000"/>
                          </a:solidFill>
                          <a:effectLst/>
                          <a:latin typeface="Arial" panose="020B0604020202020204" pitchFamily="34" charset="0"/>
                        </a:rPr>
                        <a:t>Ne 03.04. 2022 </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Louny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0.0</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908424141"/>
                  </a:ext>
                </a:extLst>
              </a:tr>
              <a:tr h="226375">
                <a:tc>
                  <a:txBody>
                    <a:bodyPr/>
                    <a:lstStyle/>
                    <a:p>
                      <a:pPr algn="ctr" fontAlgn="ctr"/>
                      <a:r>
                        <a:rPr lang="cs-CZ" sz="1200" b="1" i="0" u="none" strike="noStrike">
                          <a:solidFill>
                            <a:srgbClr val="000000"/>
                          </a:solidFill>
                          <a:effectLst/>
                          <a:latin typeface="Arial" panose="020B0604020202020204" pitchFamily="34" charset="0"/>
                        </a:rPr>
                        <a:t>So 09.04. 2022</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dirty="0">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Dobříš</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1998856465"/>
                  </a:ext>
                </a:extLst>
              </a:tr>
              <a:tr h="226375">
                <a:tc>
                  <a:txBody>
                    <a:bodyPr/>
                    <a:lstStyle/>
                    <a:p>
                      <a:pPr algn="ctr" fontAlgn="ctr"/>
                      <a:r>
                        <a:rPr lang="cs-CZ" sz="1200" b="1" i="0" u="none" strike="noStrike" dirty="0">
                          <a:solidFill>
                            <a:srgbClr val="000000"/>
                          </a:solidFill>
                          <a:effectLst/>
                          <a:latin typeface="Arial" panose="020B0604020202020204" pitchFamily="34" charset="0"/>
                        </a:rPr>
                        <a:t>Pá 15.04. 2022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Slaný</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3570024302"/>
                  </a:ext>
                </a:extLst>
              </a:tr>
              <a:tr h="226375">
                <a:tc>
                  <a:txBody>
                    <a:bodyPr/>
                    <a:lstStyle/>
                    <a:p>
                      <a:pPr algn="ctr" fontAlgn="ctr"/>
                      <a:r>
                        <a:rPr lang="cs-CZ" sz="1200" b="1" i="0" u="none" strike="noStrike">
                          <a:solidFill>
                            <a:srgbClr val="000000"/>
                          </a:solidFill>
                          <a:effectLst/>
                          <a:latin typeface="Arial" panose="020B0604020202020204" pitchFamily="34" charset="0"/>
                        </a:rPr>
                        <a:t>Pá 22.04. 2022 </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a:solidFill>
                            <a:srgbClr val="000000"/>
                          </a:solidFill>
                          <a:effectLst/>
                          <a:latin typeface="Arial" panose="020B0604020202020204" pitchFamily="34" charset="0"/>
                        </a:rPr>
                        <a:t>Chomutov</a:t>
                      </a:r>
                    </a:p>
                  </a:txBody>
                  <a:tcPr marL="9525" marR="9525" marT="9525" marB="0" anchor="ctr">
                    <a:lnL>
                      <a:noFill/>
                    </a:lnL>
                    <a:lnR>
                      <a:noFill/>
                    </a:lnR>
                    <a:lnT>
                      <a:noFill/>
                    </a:lnT>
                    <a:lnB>
                      <a:noFill/>
                    </a:lnB>
                    <a:solidFill>
                      <a:srgbClr val="D9E1F2"/>
                    </a:solidFill>
                  </a:tcPr>
                </a:tc>
                <a:tc>
                  <a:txBody>
                    <a:bodyPr/>
                    <a:lstStyle/>
                    <a:p>
                      <a:pPr algn="ctr" fontAlgn="ctr"/>
                      <a:r>
                        <a:rPr lang="cs-CZ" sz="1100" b="1" i="0" u="none" strike="noStrike" dirty="0">
                          <a:solidFill>
                            <a:srgbClr val="000000"/>
                          </a:solidFill>
                          <a:effectLst/>
                          <a:latin typeface="Calibri" panose="020F0502020204030204" pitchFamily="34" charset="0"/>
                        </a:rPr>
                        <a:t>2:2</a:t>
                      </a:r>
                    </a:p>
                  </a:txBody>
                  <a:tcPr marL="9525" marR="9525" marT="9525" marB="0" anchor="ctr">
                    <a:lnL>
                      <a:noFill/>
                    </a:lnL>
                    <a:lnR>
                      <a:noFill/>
                    </a:lnR>
                    <a:lnT>
                      <a:noFill/>
                    </a:lnT>
                    <a:lnB>
                      <a:noFill/>
                    </a:lnB>
                    <a:solidFill>
                      <a:srgbClr val="D9E1F2"/>
                    </a:solidFill>
                  </a:tcPr>
                </a:tc>
                <a:tc>
                  <a:txBody>
                    <a:bodyPr/>
                    <a:lstStyle/>
                    <a:p>
                      <a:pPr algn="ctr" fontAlgn="ctr"/>
                      <a:r>
                        <a:rPr lang="cs-CZ" sz="1200" b="1" i="0" u="none" strike="noStrike" dirty="0">
                          <a:solidFill>
                            <a:srgbClr val="000000"/>
                          </a:solidFill>
                          <a:effectLst/>
                          <a:latin typeface="Arial" panose="020B0604020202020204" pitchFamily="34" charset="0"/>
                        </a:rPr>
                        <a:t>SK Kladno</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1267644717"/>
                  </a:ext>
                </a:extLst>
              </a:tr>
            </a:tbl>
          </a:graphicData>
        </a:graphic>
      </p:graphicFrame>
      <p:sp>
        <p:nvSpPr>
          <p:cNvPr id="12" name="TextovéPole 11">
            <a:extLst>
              <a:ext uri="{FF2B5EF4-FFF2-40B4-BE49-F238E27FC236}">
                <a16:creationId xmlns:a16="http://schemas.microsoft.com/office/drawing/2014/main" id="{95B8EE37-8C02-4361-AB4C-33206D254D30}"/>
              </a:ext>
            </a:extLst>
          </p:cNvPr>
          <p:cNvSpPr txBox="1"/>
          <p:nvPr/>
        </p:nvSpPr>
        <p:spPr>
          <a:xfrm>
            <a:off x="5616600" y="3691508"/>
            <a:ext cx="4464496" cy="3836948"/>
          </a:xfrm>
          <a:prstGeom prst="rect">
            <a:avLst/>
          </a:prstGeom>
          <a:solidFill>
            <a:srgbClr val="CCECFF">
              <a:alpha val="0"/>
            </a:srgbClr>
          </a:solidFill>
          <a:effectLst>
            <a:softEdge rad="0"/>
          </a:effectLst>
        </p:spPr>
        <p:txBody>
          <a:bodyPr wrap="square">
            <a:spAutoFit/>
          </a:bodyPr>
          <a:lstStyle/>
          <a:p>
            <a:pPr algn="ctr">
              <a:spcAft>
                <a:spcPts val="800"/>
              </a:spcAft>
            </a:pPr>
            <a:r>
              <a:rPr lang="cs-CZ" sz="1400" b="1" dirty="0">
                <a:effectLst/>
                <a:latin typeface="Arial Black" panose="020B0A04020102020204" pitchFamily="34" charset="0"/>
              </a:rPr>
              <a:t>Na podzim jsme od 35. minuty hráli bez vyloučeného brankáře Michala </a:t>
            </a:r>
            <a:r>
              <a:rPr lang="cs-CZ" sz="1400" b="1" dirty="0" err="1">
                <a:effectLst/>
                <a:latin typeface="Arial Black" panose="020B0A04020102020204" pitchFamily="34" charset="0"/>
              </a:rPr>
              <a:t>Vondrky</a:t>
            </a:r>
            <a:r>
              <a:rPr lang="cs-CZ" sz="1400" b="1" dirty="0">
                <a:effectLst/>
                <a:latin typeface="Arial Black" panose="020B0A04020102020204" pitchFamily="34" charset="0"/>
              </a:rPr>
              <a:t>.  V té době jsme vedli 1:0 po brance </a:t>
            </a:r>
            <a:r>
              <a:rPr lang="cs-CZ" sz="1400" b="1" dirty="0" err="1">
                <a:effectLst/>
                <a:latin typeface="Arial Black" panose="020B0A04020102020204" pitchFamily="34" charset="0"/>
              </a:rPr>
              <a:t>Muamera</a:t>
            </a:r>
            <a:r>
              <a:rPr lang="cs-CZ" sz="1400" b="1" dirty="0">
                <a:effectLst/>
                <a:latin typeface="Arial Black" panose="020B0A04020102020204" pitchFamily="34" charset="0"/>
              </a:rPr>
              <a:t> </a:t>
            </a:r>
            <a:r>
              <a:rPr lang="cs-CZ" sz="1400" b="1" dirty="0" err="1">
                <a:effectLst/>
                <a:latin typeface="Arial Black" panose="020B0A04020102020204" pitchFamily="34" charset="0"/>
              </a:rPr>
              <a:t>Mešiče</a:t>
            </a:r>
            <a:endParaRPr lang="cs-CZ" sz="1400" b="1" dirty="0">
              <a:effectLst/>
              <a:latin typeface="Arial Black" panose="020B0A04020102020204" pitchFamily="34" charset="0"/>
            </a:endParaRPr>
          </a:p>
          <a:p>
            <a:pPr algn="ctr">
              <a:spcAft>
                <a:spcPts val="800"/>
              </a:spcAft>
            </a:pPr>
            <a:r>
              <a:rPr lang="cs-CZ" sz="1600" b="1" dirty="0">
                <a:effectLst/>
                <a:latin typeface="Arial Black" panose="020B0A04020102020204" pitchFamily="34" charset="0"/>
              </a:rPr>
              <a:t>FC Chomutov – SK Štětí</a:t>
            </a:r>
            <a:endParaRPr lang="cs-CZ" sz="1600" b="0" dirty="0">
              <a:effectLst/>
              <a:latin typeface="Arial" panose="020B0604020202020204" pitchFamily="34" charset="0"/>
            </a:endParaRPr>
          </a:p>
          <a:p>
            <a:pPr algn="ctr">
              <a:spcAft>
                <a:spcPts val="800"/>
              </a:spcAft>
            </a:pPr>
            <a:r>
              <a:rPr lang="cs-CZ" sz="1600" b="1" dirty="0">
                <a:effectLst/>
                <a:latin typeface="Arial Black" panose="020B0A04020102020204" pitchFamily="34" charset="0"/>
              </a:rPr>
              <a:t>3:1(2:1)   </a:t>
            </a:r>
            <a:r>
              <a:rPr lang="cs-CZ" sz="1400" b="1" dirty="0">
                <a:effectLst/>
                <a:latin typeface="Arial Black" panose="020B0A04020102020204" pitchFamily="34" charset="0"/>
              </a:rPr>
              <a:t>8.kolo 18.9.2021</a:t>
            </a:r>
          </a:p>
          <a:p>
            <a:r>
              <a:rPr lang="cs-CZ" sz="1000" b="0" u="sng" dirty="0">
                <a:effectLst/>
                <a:latin typeface="Arial" panose="020B0604020202020204" pitchFamily="34" charset="0"/>
                <a:ea typeface="Times New Roman" panose="02020603050405020304" pitchFamily="18" charset="0"/>
                <a:cs typeface="Arial" panose="020B0604020202020204" pitchFamily="34" charset="0"/>
              </a:rPr>
              <a:t>Branky:</a:t>
            </a:r>
            <a:r>
              <a:rPr lang="cs-CZ" sz="1000" b="0" dirty="0">
                <a:effectLst/>
                <a:latin typeface="Arial" panose="020B0604020202020204" pitchFamily="34" charset="0"/>
                <a:ea typeface="Times New Roman" panose="02020603050405020304" pitchFamily="18" charset="0"/>
                <a:cs typeface="Arial" panose="020B0604020202020204" pitchFamily="34" charset="0"/>
              </a:rPr>
              <a:t>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Muamer</a:t>
            </a:r>
            <a:r>
              <a:rPr lang="cs-CZ" sz="1000" b="0" dirty="0">
                <a:effectLst/>
                <a:latin typeface="Arial" panose="020B0604020202020204" pitchFamily="34" charset="0"/>
                <a:ea typeface="Times New Roman" panose="02020603050405020304" pitchFamily="18" charset="0"/>
                <a:cs typeface="Arial" panose="020B0604020202020204" pitchFamily="34" charset="0"/>
              </a:rPr>
              <a:t>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Mešič</a:t>
            </a:r>
            <a:r>
              <a:rPr lang="cs-CZ" sz="1000" b="0" dirty="0">
                <a:effectLst/>
                <a:latin typeface="Arial" panose="020B0604020202020204" pitchFamily="34" charset="0"/>
                <a:ea typeface="Times New Roman" panose="02020603050405020304" pitchFamily="18" charset="0"/>
                <a:cs typeface="Arial" panose="020B0604020202020204" pitchFamily="34" charset="0"/>
              </a:rPr>
              <a:t> 1</a:t>
            </a:r>
          </a:p>
          <a:p>
            <a:pPr algn="l">
              <a:lnSpc>
                <a:spcPts val="1650"/>
              </a:lnSpc>
            </a:pPr>
            <a:r>
              <a:rPr lang="cs-CZ" sz="1000" b="0" u="sng" dirty="0">
                <a:effectLst/>
                <a:latin typeface="Arial" panose="020B0604020202020204" pitchFamily="34" charset="0"/>
                <a:ea typeface="Times New Roman" panose="02020603050405020304" pitchFamily="18" charset="0"/>
                <a:cs typeface="Arial" panose="020B0604020202020204" pitchFamily="34" charset="0"/>
              </a:rPr>
              <a:t>Sestava:</a:t>
            </a:r>
            <a:r>
              <a:rPr lang="cs-CZ" sz="1000" b="0" dirty="0">
                <a:effectLst/>
                <a:latin typeface="Arial" panose="020B0604020202020204" pitchFamily="34" charset="0"/>
                <a:ea typeface="Times New Roman" panose="02020603050405020304" pitchFamily="18" charset="0"/>
                <a:cs typeface="Arial" panose="020B0604020202020204" pitchFamily="34" charset="0"/>
              </a:rPr>
              <a:t> Michal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Vondrka</a:t>
            </a:r>
            <a:r>
              <a:rPr lang="cs-CZ" sz="1000" b="0" dirty="0">
                <a:effectLst/>
                <a:latin typeface="Arial" panose="020B0604020202020204" pitchFamily="34" charset="0"/>
                <a:ea typeface="Times New Roman" panose="02020603050405020304" pitchFamily="18" charset="0"/>
                <a:cs typeface="Arial" panose="020B0604020202020204" pitchFamily="34" charset="0"/>
              </a:rPr>
              <a:t>(35.ČK)-Petr Kovařík, Michal Obrtlík, Lukáš </a:t>
            </a:r>
          </a:p>
          <a:p>
            <a:pPr algn="l">
              <a:lnSpc>
                <a:spcPts val="1650"/>
              </a:lnSpc>
            </a:pP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a:effectLst/>
                <a:latin typeface="Arial" panose="020B0604020202020204" pitchFamily="34" charset="0"/>
                <a:ea typeface="Times New Roman" panose="02020603050405020304" pitchFamily="18" charset="0"/>
                <a:cs typeface="Arial" panose="020B0604020202020204" pitchFamily="34" charset="0"/>
              </a:rPr>
              <a:t>Janovský, David Mencl- Tomáš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Belák</a:t>
            </a:r>
            <a:r>
              <a:rPr lang="cs-CZ" sz="1000" b="0" dirty="0">
                <a:effectLst/>
                <a:latin typeface="Arial" panose="020B0604020202020204" pitchFamily="34" charset="0"/>
                <a:ea typeface="Times New Roman" panose="02020603050405020304" pitchFamily="18" charset="0"/>
                <a:cs typeface="Arial" panose="020B0604020202020204" pitchFamily="34" charset="0"/>
              </a:rPr>
              <a:t>,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Muamer</a:t>
            </a:r>
            <a:r>
              <a:rPr lang="cs-CZ" sz="1000" b="0" dirty="0">
                <a:effectLst/>
                <a:latin typeface="Arial" panose="020B0604020202020204" pitchFamily="34" charset="0"/>
                <a:ea typeface="Times New Roman" panose="02020603050405020304" pitchFamily="18" charset="0"/>
                <a:cs typeface="Arial" panose="020B0604020202020204" pitchFamily="34" charset="0"/>
              </a:rPr>
              <a:t>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Mešič</a:t>
            </a:r>
            <a:r>
              <a:rPr lang="cs-CZ" sz="1000" b="0" dirty="0">
                <a:effectLst/>
                <a:latin typeface="Arial" panose="020B0604020202020204" pitchFamily="34" charset="0"/>
                <a:ea typeface="Times New Roman" panose="02020603050405020304" pitchFamily="18" charset="0"/>
                <a:cs typeface="Arial" panose="020B0604020202020204" pitchFamily="34" charset="0"/>
              </a:rPr>
              <a:t>, Patrik </a:t>
            </a:r>
          </a:p>
          <a:p>
            <a:pPr algn="l">
              <a:lnSpc>
                <a:spcPts val="1650"/>
              </a:lnSpc>
            </a:pP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a:effectLst/>
                <a:latin typeface="Arial" panose="020B0604020202020204" pitchFamily="34" charset="0"/>
                <a:ea typeface="Times New Roman" panose="02020603050405020304" pitchFamily="18" charset="0"/>
                <a:cs typeface="Arial" panose="020B0604020202020204" pitchFamily="34" charset="0"/>
              </a:rPr>
              <a:t>Škoda, Ondřej Černý (35. Václav Sailer),  David Čada-Jiří Neuman</a:t>
            </a:r>
          </a:p>
          <a:p>
            <a:pPr algn="l">
              <a:lnSpc>
                <a:spcPts val="1650"/>
              </a:lnSpc>
            </a:pPr>
            <a:r>
              <a:rPr lang="cs-CZ" sz="1000" b="0" u="sng" dirty="0">
                <a:effectLst/>
                <a:latin typeface="Arial" panose="020B0604020202020204" pitchFamily="34" charset="0"/>
                <a:ea typeface="Times New Roman" panose="02020603050405020304" pitchFamily="18" charset="0"/>
                <a:cs typeface="Arial" panose="020B0604020202020204" pitchFamily="34" charset="0"/>
              </a:rPr>
              <a:t>Připraveni</a:t>
            </a:r>
            <a:r>
              <a:rPr lang="cs-CZ" sz="1000" b="0" dirty="0">
                <a:effectLst/>
                <a:latin typeface="Arial" panose="020B0604020202020204" pitchFamily="34" charset="0"/>
                <a:ea typeface="Times New Roman" panose="02020603050405020304" pitchFamily="18" charset="0"/>
                <a:cs typeface="Arial" panose="020B0604020202020204" pitchFamily="34" charset="0"/>
              </a:rPr>
              <a:t>: Jakub Janovský, Pavel Fary, Rudolf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Slanička</a:t>
            </a:r>
            <a:endParaRPr lang="cs-CZ" sz="1000" b="0" dirty="0">
              <a:effectLst/>
              <a:latin typeface="Arial" panose="020B0604020202020204" pitchFamily="34" charset="0"/>
              <a:ea typeface="Times New Roman" panose="02020603050405020304" pitchFamily="18" charset="0"/>
              <a:cs typeface="Arial" panose="020B0604020202020204" pitchFamily="34" charset="0"/>
            </a:endParaRPr>
          </a:p>
          <a:p>
            <a:pPr algn="l">
              <a:lnSpc>
                <a:spcPts val="1650"/>
              </a:lnSpc>
            </a:pPr>
            <a:r>
              <a:rPr lang="cs-CZ" sz="1000" b="0" u="sng" dirty="0">
                <a:effectLst/>
                <a:latin typeface="Arial" panose="020B0604020202020204" pitchFamily="34" charset="0"/>
                <a:ea typeface="Times New Roman" panose="02020603050405020304" pitchFamily="18" charset="0"/>
                <a:cs typeface="Arial" panose="020B0604020202020204" pitchFamily="34" charset="0"/>
              </a:rPr>
              <a:t>Trenér:</a:t>
            </a:r>
            <a:r>
              <a:rPr lang="cs-CZ" sz="1000" b="0" dirty="0">
                <a:effectLst/>
                <a:latin typeface="Arial" panose="020B0604020202020204" pitchFamily="34" charset="0"/>
                <a:ea typeface="Times New Roman" panose="02020603050405020304" pitchFamily="18" charset="0"/>
                <a:cs typeface="Arial" panose="020B0604020202020204" pitchFamily="34" charset="0"/>
              </a:rPr>
              <a:t> Josef Jarolím  </a:t>
            </a:r>
            <a:r>
              <a:rPr lang="cs-CZ" sz="1000" b="0" u="sng" dirty="0">
                <a:effectLst/>
                <a:latin typeface="Arial" panose="020B0604020202020204" pitchFamily="34" charset="0"/>
                <a:ea typeface="Times New Roman" panose="02020603050405020304" pitchFamily="18" charset="0"/>
                <a:cs typeface="Arial" panose="020B0604020202020204" pitchFamily="34" charset="0"/>
              </a:rPr>
              <a:t>Asistent</a:t>
            </a:r>
            <a:r>
              <a:rPr lang="cs-CZ" sz="1000" b="0" dirty="0">
                <a:effectLst/>
                <a:latin typeface="Arial" panose="020B0604020202020204" pitchFamily="34" charset="0"/>
                <a:ea typeface="Times New Roman" panose="02020603050405020304" pitchFamily="18" charset="0"/>
                <a:cs typeface="Arial" panose="020B0604020202020204" pitchFamily="34" charset="0"/>
              </a:rPr>
              <a:t>: Vladimír Frey  </a:t>
            </a:r>
            <a:r>
              <a:rPr lang="cs-CZ" sz="1000" b="0" u="sng" dirty="0">
                <a:effectLst/>
                <a:latin typeface="Arial" panose="020B0604020202020204" pitchFamily="34" charset="0"/>
                <a:ea typeface="Times New Roman" panose="02020603050405020304" pitchFamily="18" charset="0"/>
                <a:cs typeface="Arial" panose="020B0604020202020204" pitchFamily="34" charset="0"/>
              </a:rPr>
              <a:t>Vedoucí:</a:t>
            </a:r>
            <a:r>
              <a:rPr lang="cs-CZ" sz="1000" b="0" dirty="0">
                <a:effectLst/>
                <a:latin typeface="Arial" panose="020B0604020202020204" pitchFamily="34" charset="0"/>
                <a:ea typeface="Times New Roman" panose="02020603050405020304" pitchFamily="18" charset="0"/>
                <a:cs typeface="Arial" panose="020B0604020202020204" pitchFamily="34" charset="0"/>
              </a:rPr>
              <a:t> Milan Plíšek</a:t>
            </a:r>
          </a:p>
          <a:p>
            <a:pPr algn="l">
              <a:lnSpc>
                <a:spcPts val="1650"/>
              </a:lnSpc>
            </a:pPr>
            <a:r>
              <a:rPr lang="cs-CZ" sz="1000" b="0" u="sng" dirty="0">
                <a:effectLst/>
                <a:latin typeface="Arial" panose="020B0604020202020204" pitchFamily="34" charset="0"/>
                <a:ea typeface="Times New Roman" panose="02020603050405020304" pitchFamily="18" charset="0"/>
                <a:cs typeface="Arial" panose="020B0604020202020204" pitchFamily="34" charset="0"/>
              </a:rPr>
              <a:t>Rozhodčí:</a:t>
            </a:r>
            <a:r>
              <a:rPr lang="cs-CZ" sz="1000" b="0" dirty="0">
                <a:effectLst/>
                <a:latin typeface="Arial" panose="020B0604020202020204" pitchFamily="34" charset="0"/>
                <a:ea typeface="Times New Roman" panose="02020603050405020304" pitchFamily="18" charset="0"/>
                <a:cs typeface="Arial" panose="020B0604020202020204" pitchFamily="34" charset="0"/>
              </a:rPr>
              <a:t> Vojtěch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Bočok</a:t>
            </a:r>
            <a:r>
              <a:rPr lang="cs-CZ" sz="1000" b="0" dirty="0">
                <a:effectLst/>
                <a:latin typeface="Arial" panose="020B0604020202020204" pitchFamily="34" charset="0"/>
                <a:ea typeface="Times New Roman" panose="02020603050405020304" pitchFamily="18" charset="0"/>
                <a:cs typeface="Arial" panose="020B0604020202020204" pitchFamily="34" charset="0"/>
              </a:rPr>
              <a:t>-Vít Nedvěd, Vojtěch Míč</a:t>
            </a:r>
          </a:p>
          <a:p>
            <a:pPr algn="l">
              <a:lnSpc>
                <a:spcPts val="1650"/>
              </a:lnSpc>
            </a:pPr>
            <a:r>
              <a:rPr lang="cs-CZ" sz="1000" b="0" u="sng" dirty="0">
                <a:effectLst/>
                <a:latin typeface="Arial" panose="020B0604020202020204" pitchFamily="34" charset="0"/>
                <a:ea typeface="Times New Roman" panose="02020603050405020304" pitchFamily="18" charset="0"/>
                <a:cs typeface="Arial" panose="020B0604020202020204" pitchFamily="34" charset="0"/>
              </a:rPr>
              <a:t>Delegát</a:t>
            </a:r>
            <a:r>
              <a:rPr lang="cs-CZ" sz="1000" b="0" dirty="0">
                <a:effectLst/>
                <a:latin typeface="Arial" panose="020B0604020202020204" pitchFamily="34" charset="0"/>
                <a:ea typeface="Times New Roman" panose="02020603050405020304" pitchFamily="18" charset="0"/>
                <a:cs typeface="Arial" panose="020B0604020202020204" pitchFamily="34" charset="0"/>
              </a:rPr>
              <a:t>: Ladislav </a:t>
            </a:r>
            <a:r>
              <a:rPr lang="cs-CZ" sz="1000" b="0" dirty="0" err="1">
                <a:effectLst/>
                <a:latin typeface="Arial" panose="020B0604020202020204" pitchFamily="34" charset="0"/>
                <a:ea typeface="Times New Roman" panose="02020603050405020304" pitchFamily="18" charset="0"/>
                <a:cs typeface="Arial" panose="020B0604020202020204" pitchFamily="34" charset="0"/>
              </a:rPr>
              <a:t>Mareška</a:t>
            </a:r>
            <a:r>
              <a:rPr lang="cs-CZ" sz="1000" b="0" dirty="0">
                <a:effectLst/>
                <a:latin typeface="Arial" panose="020B0604020202020204" pitchFamily="34" charset="0"/>
                <a:ea typeface="Times New Roman" panose="02020603050405020304" pitchFamily="18" charset="0"/>
                <a:cs typeface="Arial" panose="020B0604020202020204" pitchFamily="34" charset="0"/>
              </a:rPr>
              <a:t>                        120 diváků</a:t>
            </a:r>
          </a:p>
          <a:p>
            <a:pPr algn="ctr">
              <a:spcAft>
                <a:spcPts val="800"/>
              </a:spcAft>
            </a:pPr>
            <a:endParaRPr lang="cs-CZ" sz="1800" b="0" dirty="0">
              <a:effectLst/>
              <a:latin typeface="Arial" panose="020B0604020202020204" pitchFamily="34" charset="0"/>
            </a:endParaRPr>
          </a:p>
        </p:txBody>
      </p:sp>
    </p:spTree>
    <p:extLst>
      <p:ext uri="{BB962C8B-B14F-4D97-AF65-F5344CB8AC3E}">
        <p14:creationId xmlns:p14="http://schemas.microsoft.com/office/powerpoint/2010/main" val="11261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rgbClr val="CCFFFF"/>
          </a:fgClr>
          <a:bgClr>
            <a:schemeClr val="bg1"/>
          </a:bgClr>
        </a:pattFill>
        <a:effectLst/>
      </p:bgPr>
    </p:bg>
    <p:spTree>
      <p:nvGrpSpPr>
        <p:cNvPr id="1" name=""/>
        <p:cNvGrpSpPr/>
        <p:nvPr/>
      </p:nvGrpSpPr>
      <p:grpSpPr>
        <a:xfrm>
          <a:off x="0" y="0"/>
          <a:ext cx="0" cy="0"/>
          <a:chOff x="0" y="0"/>
          <a:chExt cx="0" cy="0"/>
        </a:xfrm>
      </p:grpSpPr>
      <p:sp>
        <p:nvSpPr>
          <p:cNvPr id="11" name="TextovéPole 10"/>
          <p:cNvSpPr txBox="1"/>
          <p:nvPr/>
        </p:nvSpPr>
        <p:spPr>
          <a:xfrm>
            <a:off x="2304232" y="70235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12" name="TextovéPole 11"/>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33</a:t>
            </a:r>
          </a:p>
        </p:txBody>
      </p:sp>
      <p:sp>
        <p:nvSpPr>
          <p:cNvPr id="3" name="Obdélník 2"/>
          <p:cNvSpPr/>
          <p:nvPr/>
        </p:nvSpPr>
        <p:spPr>
          <a:xfrm>
            <a:off x="104622" y="2979372"/>
            <a:ext cx="4752528" cy="4044184"/>
          </a:xfrm>
          <a:prstGeom prst="rect">
            <a:avLst/>
          </a:prstGeom>
        </p:spPr>
        <p:txBody>
          <a:bodyPr wrap="square">
            <a:spAutoFit/>
          </a:bodyPr>
          <a:lstStyle/>
          <a:p>
            <a:pPr algn="ctr">
              <a:lnSpc>
                <a:spcPct val="107000"/>
              </a:lnSpc>
              <a:spcAft>
                <a:spcPts val="0"/>
              </a:spcAft>
            </a:pPr>
            <a:r>
              <a:rPr lang="cs-CZ" sz="2000" dirty="0">
                <a:highlight>
                  <a:srgbClr val="00FFFF"/>
                </a:highlight>
                <a:latin typeface="Arial Black" panose="020B0A04020102020204" pitchFamily="34" charset="0"/>
                <a:ea typeface="Calibri" panose="020F0502020204030204" pitchFamily="34" charset="0"/>
                <a:cs typeface="Arial" panose="020B0604020202020204" pitchFamily="34" charset="0"/>
              </a:rPr>
              <a:t>SK Štětí – SK Slaný</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dirty="0">
                <a:highlight>
                  <a:srgbClr val="00FFFF"/>
                </a:highlight>
                <a:latin typeface="Arial Black" panose="020B0A04020102020204" pitchFamily="34" charset="0"/>
                <a:ea typeface="Calibri" panose="020F0502020204030204" pitchFamily="34" charset="0"/>
                <a:cs typeface="Arial" panose="020B0604020202020204" pitchFamily="34" charset="0"/>
              </a:rPr>
              <a:t>4:1(2:0)   23.4.2022   22. 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Před týdnem jsme v Lounech získali bod za druhou bezbrankovou remízu 0:0 na hřišti soupeře v řadě. V tabulce nám patřilo 8. místo a před námi byla   dvě domácí utkání  hned za sebou. Prvním soupeřem bylo Slaný, který jarní část nezačalo vůbec špatně, a na cestu k záchraně vstoupili úspěšně, i když pravda před týdnem doma zaváhalo doma s Chomutovem 4:1.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Od úvodních vteřin se bylo na co dívat. Obě mužstva chtěla hlavně útočit a již ve 3. minutě byl hodně nešetrně poslán na zem těsně před pokutovým územím hostujícím brankářem Michalem Sedlákem Ondřej Černý. Byl z toho volný přímý kop a navrátilec po delším zranění Jiří Vacek při něm pohladil břevno. Stejný hráč v 6. minutě odcentroval zleva krásně na hlavu Davida Čady, který hlavou pověsil míč pod břevno na1:0. Hosté kopali v 9. minutě roh a stejnou výhodu mělo i naše mužstvo ve 12. minutě  z kopačky Jiřího Vacka. V obou případech se ale nikdo neradoval. Radost se v našich řadách urodila v 18. minutě po brance Davida Mencla na 2:0, který dostal balón do běhu od Jiřího Vokouna a střelou přes celou branku nedal hostujícímu gólmanovi žádnou šanci. Běžela 24. minuta, když si balón k provedení volného přímého kopu připravil hostující Michal </a:t>
            </a:r>
            <a:r>
              <a:rPr lang="cs-CZ" sz="1000" b="0" dirty="0" err="1">
                <a:latin typeface="Arial" panose="020B0604020202020204" pitchFamily="34" charset="0"/>
                <a:ea typeface="Calibri" panose="020F0502020204030204" pitchFamily="34" charset="0"/>
                <a:cs typeface="Arial" panose="020B0604020202020204" pitchFamily="34" charset="0"/>
              </a:rPr>
              <a:t>Jaráb</a:t>
            </a:r>
            <a:r>
              <a:rPr lang="cs-CZ" sz="1000" b="0" dirty="0">
                <a:latin typeface="Arial" panose="020B0604020202020204" pitchFamily="34" charset="0"/>
                <a:ea typeface="Calibri" panose="020F0502020204030204" pitchFamily="34" charset="0"/>
                <a:cs typeface="Arial" panose="020B0604020202020204" pitchFamily="34" charset="0"/>
              </a:rPr>
              <a:t>, ale míč ve vápně Štětí žádné starosti obraně nenadělal. Svojí druhou branku v zápase měl po půlhodině hry na noze David Čada, ale trefil jen otevřenou náruč hostujícího brankáře. Další 2 šance jsme zaznamenaly na straně hostů. Nejprve to bylo po centru Jana Marouška z naší levé strany na zadní tyč, kde čekal</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Obrázek 6" descr="Obsah obrázku kreslení, podepsat&#10;&#10;Popis byl vytvořen automaticky">
            <a:extLst>
              <a:ext uri="{FF2B5EF4-FFF2-40B4-BE49-F238E27FC236}">
                <a16:creationId xmlns:a16="http://schemas.microsoft.com/office/drawing/2014/main" id="{A1CA2E84-F973-4777-B914-153DF0A0B1C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00376" y="835372"/>
            <a:ext cx="1303959" cy="1559992"/>
          </a:xfrm>
          <a:prstGeom prst="rect">
            <a:avLst/>
          </a:prstGeom>
        </p:spPr>
      </p:pic>
      <p:sp>
        <p:nvSpPr>
          <p:cNvPr id="5" name="TextovéPole 4"/>
          <p:cNvSpPr txBox="1"/>
          <p:nvPr/>
        </p:nvSpPr>
        <p:spPr>
          <a:xfrm>
            <a:off x="106885" y="163116"/>
            <a:ext cx="3349475" cy="2569934"/>
          </a:xfrm>
          <a:prstGeom prst="rect">
            <a:avLst/>
          </a:prstGeom>
          <a:blipFill>
            <a:blip r:embed="rId4"/>
            <a:tile tx="0" ty="0" sx="100000" sy="100000" flip="none" algn="tl"/>
          </a:blipFill>
          <a:effectLst>
            <a:glow rad="101600">
              <a:srgbClr val="66FF33">
                <a:alpha val="40000"/>
              </a:srgbClr>
            </a:glow>
            <a:softEdge rad="241300"/>
          </a:effectLst>
        </p:spPr>
        <p:txBody>
          <a:bodyPr wrap="square" rtlCol="0">
            <a:spAutoFit/>
          </a:bodyPr>
          <a:lstStyle/>
          <a:p>
            <a:pPr algn="ctr"/>
            <a:r>
              <a:rPr lang="cs-CZ" sz="2300" dirty="0">
                <a:latin typeface="Arial Black" panose="020B0A04020102020204" pitchFamily="34" charset="0"/>
              </a:rPr>
              <a:t>Mužstvo dospělých našlo střeleckou mušku a 6. místem si upevnilo postavení v klidném středu tabulky </a:t>
            </a:r>
          </a:p>
        </p:txBody>
      </p:sp>
      <p:cxnSp>
        <p:nvCxnSpPr>
          <p:cNvPr id="10" name="Přímá spojnice se šipkou 9"/>
          <p:cNvCxnSpPr/>
          <p:nvPr/>
        </p:nvCxnSpPr>
        <p:spPr bwMode="auto">
          <a:xfrm>
            <a:off x="3600376" y="7131278"/>
            <a:ext cx="864096" cy="0"/>
          </a:xfrm>
          <a:prstGeom prst="straightConnector1">
            <a:avLst/>
          </a:prstGeom>
          <a:noFill/>
          <a:ln w="25400" cap="flat" cmpd="sng" algn="ctr">
            <a:solidFill>
              <a:srgbClr val="FF6699"/>
            </a:solidFill>
            <a:prstDash val="solid"/>
            <a:round/>
            <a:headEnd type="none" w="med" len="med"/>
            <a:tailEnd type="triangle"/>
          </a:ln>
          <a:effectLst>
            <a:outerShdw dist="45791" dir="2021404" algn="ctr" rotWithShape="0">
              <a:srgbClr val="9999FF"/>
            </a:outerShdw>
          </a:effectLst>
        </p:spPr>
      </p:cxnSp>
      <p:sp>
        <p:nvSpPr>
          <p:cNvPr id="4" name="TextovéPole 3">
            <a:extLst>
              <a:ext uri="{FF2B5EF4-FFF2-40B4-BE49-F238E27FC236}">
                <a16:creationId xmlns:a16="http://schemas.microsoft.com/office/drawing/2014/main" id="{DC9C4041-37DA-408F-B5B9-F8EA687C2307}"/>
              </a:ext>
            </a:extLst>
          </p:cNvPr>
          <p:cNvSpPr txBox="1"/>
          <p:nvPr/>
        </p:nvSpPr>
        <p:spPr>
          <a:xfrm>
            <a:off x="5472584" y="235124"/>
            <a:ext cx="4536504" cy="400110"/>
          </a:xfrm>
          <a:custGeom>
            <a:avLst/>
            <a:gdLst>
              <a:gd name="connsiteX0" fmla="*/ 0 w 4536504"/>
              <a:gd name="connsiteY0" fmla="*/ 0 h 400110"/>
              <a:gd name="connsiteX1" fmla="*/ 4536504 w 4536504"/>
              <a:gd name="connsiteY1" fmla="*/ 0 h 400110"/>
              <a:gd name="connsiteX2" fmla="*/ 4536504 w 4536504"/>
              <a:gd name="connsiteY2" fmla="*/ 400110 h 400110"/>
              <a:gd name="connsiteX3" fmla="*/ 0 w 4536504"/>
              <a:gd name="connsiteY3" fmla="*/ 400110 h 400110"/>
              <a:gd name="connsiteX4" fmla="*/ 0 w 453650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04" h="400110" fill="none" extrusionOk="0">
                <a:moveTo>
                  <a:pt x="0" y="0"/>
                </a:moveTo>
                <a:cubicBezTo>
                  <a:pt x="1350847" y="-49533"/>
                  <a:pt x="3273198" y="-14809"/>
                  <a:pt x="4536504" y="0"/>
                </a:cubicBezTo>
                <a:cubicBezTo>
                  <a:pt x="4519060" y="188354"/>
                  <a:pt x="4569912" y="268442"/>
                  <a:pt x="4536504" y="400110"/>
                </a:cubicBezTo>
                <a:cubicBezTo>
                  <a:pt x="2301943" y="351879"/>
                  <a:pt x="1570405" y="484565"/>
                  <a:pt x="0" y="400110"/>
                </a:cubicBezTo>
                <a:cubicBezTo>
                  <a:pt x="6807" y="313366"/>
                  <a:pt x="-28259" y="156545"/>
                  <a:pt x="0" y="0"/>
                </a:cubicBezTo>
                <a:close/>
              </a:path>
              <a:path w="4536504" h="400110" stroke="0" extrusionOk="0">
                <a:moveTo>
                  <a:pt x="0" y="0"/>
                </a:moveTo>
                <a:cubicBezTo>
                  <a:pt x="2243552" y="118645"/>
                  <a:pt x="4050923" y="116012"/>
                  <a:pt x="4536504" y="0"/>
                </a:cubicBezTo>
                <a:cubicBezTo>
                  <a:pt x="4507541" y="83683"/>
                  <a:pt x="4506395" y="323643"/>
                  <a:pt x="4536504" y="400110"/>
                </a:cubicBezTo>
                <a:cubicBezTo>
                  <a:pt x="3276736" y="534710"/>
                  <a:pt x="614693" y="242914"/>
                  <a:pt x="0" y="400110"/>
                </a:cubicBezTo>
                <a:cubicBezTo>
                  <a:pt x="-5127" y="280748"/>
                  <a:pt x="28726" y="60435"/>
                  <a:pt x="0" y="0"/>
                </a:cubicBezTo>
                <a:close/>
              </a:path>
            </a:pathLst>
          </a:custGeom>
          <a:solidFill>
            <a:srgbClr val="99FFCC"/>
          </a:solidFill>
          <a:ln>
            <a:solidFill>
              <a:schemeClr val="accent1"/>
            </a:solidFill>
            <a:prstDash val="dash"/>
            <a:extLst>
              <a:ext uri="{C807C97D-BFC1-408E-A445-0C87EB9F89A2}">
                <ask:lineSketchStyleProps xmlns:ask="http://schemas.microsoft.com/office/drawing/2018/sketchyshapes" sd="1219033472">
                  <a:prstGeom prst="rect">
                    <a:avLst/>
                  </a:prstGeom>
                  <ask:type>
                    <ask:lineSketchCurved/>
                  </ask:type>
                </ask:lineSketchStyleProps>
              </a:ext>
            </a:extLst>
          </a:ln>
          <a:effectLst>
            <a:glow rad="101600">
              <a:srgbClr val="FF0000">
                <a:alpha val="93000"/>
              </a:srgbClr>
            </a:glow>
            <a:softEdge rad="0"/>
          </a:effectLst>
        </p:spPr>
        <p:txBody>
          <a:bodyPr wrap="square" rtlCol="0">
            <a:spAutoFit/>
          </a:bodyPr>
          <a:lstStyle/>
          <a:p>
            <a:pPr algn="ctr"/>
            <a:r>
              <a:rPr lang="cs-CZ" sz="2000" dirty="0">
                <a:latin typeface="Arial Black" panose="020B0A04020102020204" pitchFamily="34" charset="0"/>
              </a:rPr>
              <a:t>Starší přípravka</a:t>
            </a:r>
          </a:p>
        </p:txBody>
      </p:sp>
      <p:graphicFrame>
        <p:nvGraphicFramePr>
          <p:cNvPr id="2" name="Tabulka 1">
            <a:extLst>
              <a:ext uri="{FF2B5EF4-FFF2-40B4-BE49-F238E27FC236}">
                <a16:creationId xmlns:a16="http://schemas.microsoft.com/office/drawing/2014/main" id="{99598E92-5B3D-422D-83DA-5704A500689C}"/>
              </a:ext>
            </a:extLst>
          </p:cNvPr>
          <p:cNvGraphicFramePr>
            <a:graphicFrameLocks noGrp="1"/>
          </p:cNvGraphicFramePr>
          <p:nvPr>
            <p:extLst>
              <p:ext uri="{D42A27DB-BD31-4B8C-83A1-F6EECF244321}">
                <p14:modId xmlns:p14="http://schemas.microsoft.com/office/powerpoint/2010/main" val="3340982802"/>
              </p:ext>
            </p:extLst>
          </p:nvPr>
        </p:nvGraphicFramePr>
        <p:xfrm>
          <a:off x="5544592" y="3753287"/>
          <a:ext cx="4536503" cy="2878455"/>
        </p:xfrm>
        <a:graphic>
          <a:graphicData uri="http://schemas.openxmlformats.org/drawingml/2006/table">
            <a:tbl>
              <a:tblPr/>
              <a:tblGrid>
                <a:gridCol w="221023">
                  <a:extLst>
                    <a:ext uri="{9D8B030D-6E8A-4147-A177-3AD203B41FA5}">
                      <a16:colId xmlns:a16="http://schemas.microsoft.com/office/drawing/2014/main" val="3493154572"/>
                    </a:ext>
                  </a:extLst>
                </a:gridCol>
                <a:gridCol w="419944">
                  <a:extLst>
                    <a:ext uri="{9D8B030D-6E8A-4147-A177-3AD203B41FA5}">
                      <a16:colId xmlns:a16="http://schemas.microsoft.com/office/drawing/2014/main" val="55386167"/>
                    </a:ext>
                  </a:extLst>
                </a:gridCol>
                <a:gridCol w="1351006">
                  <a:extLst>
                    <a:ext uri="{9D8B030D-6E8A-4147-A177-3AD203B41FA5}">
                      <a16:colId xmlns:a16="http://schemas.microsoft.com/office/drawing/2014/main" val="194945253"/>
                    </a:ext>
                  </a:extLst>
                </a:gridCol>
                <a:gridCol w="353637">
                  <a:extLst>
                    <a:ext uri="{9D8B030D-6E8A-4147-A177-3AD203B41FA5}">
                      <a16:colId xmlns:a16="http://schemas.microsoft.com/office/drawing/2014/main" val="3351985141"/>
                    </a:ext>
                  </a:extLst>
                </a:gridCol>
                <a:gridCol w="342586">
                  <a:extLst>
                    <a:ext uri="{9D8B030D-6E8A-4147-A177-3AD203B41FA5}">
                      <a16:colId xmlns:a16="http://schemas.microsoft.com/office/drawing/2014/main" val="3594159716"/>
                    </a:ext>
                  </a:extLst>
                </a:gridCol>
                <a:gridCol w="221023">
                  <a:extLst>
                    <a:ext uri="{9D8B030D-6E8A-4147-A177-3AD203B41FA5}">
                      <a16:colId xmlns:a16="http://schemas.microsoft.com/office/drawing/2014/main" val="2369461864"/>
                    </a:ext>
                  </a:extLst>
                </a:gridCol>
                <a:gridCol w="221023">
                  <a:extLst>
                    <a:ext uri="{9D8B030D-6E8A-4147-A177-3AD203B41FA5}">
                      <a16:colId xmlns:a16="http://schemas.microsoft.com/office/drawing/2014/main" val="306705385"/>
                    </a:ext>
                  </a:extLst>
                </a:gridCol>
                <a:gridCol w="221023">
                  <a:extLst>
                    <a:ext uri="{9D8B030D-6E8A-4147-A177-3AD203B41FA5}">
                      <a16:colId xmlns:a16="http://schemas.microsoft.com/office/drawing/2014/main" val="1243965807"/>
                    </a:ext>
                  </a:extLst>
                </a:gridCol>
                <a:gridCol w="552559">
                  <a:extLst>
                    <a:ext uri="{9D8B030D-6E8A-4147-A177-3AD203B41FA5}">
                      <a16:colId xmlns:a16="http://schemas.microsoft.com/office/drawing/2014/main" val="3445845454"/>
                    </a:ext>
                  </a:extLst>
                </a:gridCol>
                <a:gridCol w="356400">
                  <a:extLst>
                    <a:ext uri="{9D8B030D-6E8A-4147-A177-3AD203B41FA5}">
                      <a16:colId xmlns:a16="http://schemas.microsoft.com/office/drawing/2014/main" val="3587550120"/>
                    </a:ext>
                  </a:extLst>
                </a:gridCol>
                <a:gridCol w="276279">
                  <a:extLst>
                    <a:ext uri="{9D8B030D-6E8A-4147-A177-3AD203B41FA5}">
                      <a16:colId xmlns:a16="http://schemas.microsoft.com/office/drawing/2014/main" val="3516526695"/>
                    </a:ext>
                  </a:extLst>
                </a:gridCol>
              </a:tblGrid>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47295636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100" b="1" i="0" u="none" strike="noStrike">
                          <a:solidFill>
                            <a:srgbClr val="0000CC"/>
                          </a:solidFill>
                          <a:effectLst/>
                          <a:latin typeface="Calibri" panose="020F0502020204030204" pitchFamily="34" charset="0"/>
                        </a:rPr>
                        <a:t>Okresní přebor starší přípravky jaro 2022 po 12 zápasch skupina B </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958692417"/>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FK Litoměřicko, z.s. B</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162:59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52385088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Slavoj Úštěk</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144:60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3542345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pl-PL" sz="1000" b="1" i="0" u="none" strike="noStrike">
                          <a:solidFill>
                            <a:srgbClr val="000000"/>
                          </a:solidFill>
                          <a:effectLst/>
                          <a:latin typeface="Arial" panose="020B0604020202020204" pitchFamily="34" charset="0"/>
                        </a:rPr>
                        <a:t>TJ Dynamo Podlusky,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159:59:00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16280709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effectLst/>
                          <a:latin typeface="Arial" panose="020B0604020202020204" pitchFamily="34" charset="0"/>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163:88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73637573"/>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SK Liběšice</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117:71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617002484"/>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Straškov Vodochody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164:101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03028556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TJ Sokol České Kopisty</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113:108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46869963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Hoštka,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90:112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728958791"/>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TJ Viktorie Budyně n.O.</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48:204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419728872"/>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SCHOELLER Křešice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33:331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3721960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797173512"/>
                  </a:ext>
                </a:extLst>
              </a:tr>
            </a:tbl>
          </a:graphicData>
        </a:graphic>
      </p:graphicFrame>
      <p:sp>
        <p:nvSpPr>
          <p:cNvPr id="6" name="TextovéPole 5">
            <a:extLst>
              <a:ext uri="{FF2B5EF4-FFF2-40B4-BE49-F238E27FC236}">
                <a16:creationId xmlns:a16="http://schemas.microsoft.com/office/drawing/2014/main" id="{489FB39E-9546-4958-89E5-242DE62CC220}"/>
              </a:ext>
            </a:extLst>
          </p:cNvPr>
          <p:cNvSpPr txBox="1"/>
          <p:nvPr/>
        </p:nvSpPr>
        <p:spPr>
          <a:xfrm>
            <a:off x="5472584" y="883196"/>
            <a:ext cx="4608512" cy="2739211"/>
          </a:xfrm>
          <a:prstGeom prst="rect">
            <a:avLst/>
          </a:prstGeom>
          <a:solidFill>
            <a:schemeClr val="bg1">
              <a:lumMod val="95000"/>
            </a:schemeClr>
          </a:solidFill>
          <a:effectLst>
            <a:softEdge rad="0"/>
          </a:effectLst>
        </p:spPr>
        <p:txBody>
          <a:bodyPr wrap="square" rtlCol="0">
            <a:spAutoFit/>
          </a:bodyPr>
          <a:lstStyle/>
          <a:p>
            <a:pPr algn="ctr"/>
            <a:r>
              <a:rPr lang="cs-CZ" sz="3200" u="sng" dirty="0">
                <a:solidFill>
                  <a:srgbClr val="000099"/>
                </a:solidFill>
                <a:highlight>
                  <a:srgbClr val="FFFF00"/>
                </a:highlight>
                <a:latin typeface="Arial Black" panose="020B0A04020102020204" pitchFamily="34" charset="0"/>
              </a:rPr>
              <a:t>Poslední 2 zápasy</a:t>
            </a:r>
          </a:p>
          <a:p>
            <a:pPr algn="ctr"/>
            <a:endParaRPr lang="cs-CZ" sz="2000" u="sng" dirty="0">
              <a:solidFill>
                <a:srgbClr val="000099"/>
              </a:solidFill>
              <a:latin typeface="Arial Black" panose="020B0A04020102020204" pitchFamily="34" charset="0"/>
            </a:endParaRPr>
          </a:p>
          <a:p>
            <a:pPr algn="ctr"/>
            <a:r>
              <a:rPr lang="cs-CZ" sz="2000" dirty="0">
                <a:solidFill>
                  <a:srgbClr val="000099"/>
                </a:solidFill>
                <a:latin typeface="Arial Black" panose="020B0A04020102020204" pitchFamily="34" charset="0"/>
              </a:rPr>
              <a:t>SK Štětí  - SK Liběšice</a:t>
            </a:r>
          </a:p>
          <a:p>
            <a:pPr algn="ctr"/>
            <a:r>
              <a:rPr lang="cs-CZ" sz="2000" dirty="0">
                <a:solidFill>
                  <a:srgbClr val="000099"/>
                </a:solidFill>
                <a:latin typeface="Arial Black" panose="020B0A04020102020204" pitchFamily="34" charset="0"/>
              </a:rPr>
              <a:t>5:10(1:4  19.4.2022</a:t>
            </a:r>
          </a:p>
          <a:p>
            <a:pPr algn="ctr"/>
            <a:r>
              <a:rPr lang="cs-CZ" sz="2000" dirty="0">
                <a:solidFill>
                  <a:srgbClr val="000099"/>
                </a:solidFill>
                <a:latin typeface="Arial Black" panose="020B0A04020102020204" pitchFamily="34" charset="0"/>
              </a:rPr>
              <a:t>	</a:t>
            </a:r>
          </a:p>
          <a:p>
            <a:pPr algn="ctr"/>
            <a:r>
              <a:rPr lang="cs-CZ" sz="2000" dirty="0">
                <a:solidFill>
                  <a:srgbClr val="000099"/>
                </a:solidFill>
                <a:latin typeface="Arial Black" panose="020B0A04020102020204" pitchFamily="34" charset="0"/>
              </a:rPr>
              <a:t>FK </a:t>
            </a:r>
            <a:r>
              <a:rPr lang="cs-CZ" sz="2000" dirty="0" err="1">
                <a:solidFill>
                  <a:srgbClr val="000099"/>
                </a:solidFill>
                <a:latin typeface="Arial Black" panose="020B0A04020102020204" pitchFamily="34" charset="0"/>
              </a:rPr>
              <a:t>Schoeller</a:t>
            </a:r>
            <a:r>
              <a:rPr lang="cs-CZ" sz="2000" dirty="0">
                <a:solidFill>
                  <a:srgbClr val="000099"/>
                </a:solidFill>
                <a:latin typeface="Arial Black" panose="020B0A04020102020204" pitchFamily="34" charset="0"/>
              </a:rPr>
              <a:t> Křešice – SK Štětí</a:t>
            </a:r>
          </a:p>
          <a:p>
            <a:pPr algn="ctr"/>
            <a:r>
              <a:rPr lang="cs-CZ" sz="2000" dirty="0">
                <a:solidFill>
                  <a:srgbClr val="000099"/>
                </a:solidFill>
                <a:latin typeface="Arial Black" panose="020B0A04020102020204" pitchFamily="34" charset="0"/>
              </a:rPr>
              <a:t>1:23(1:16) 24.4.2022</a:t>
            </a:r>
          </a:p>
          <a:p>
            <a:pPr algn="ctr"/>
            <a:endParaRPr lang="cs-CZ" sz="2000" u="sng"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387009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32</a:t>
            </a:r>
          </a:p>
        </p:txBody>
      </p:sp>
      <p:sp>
        <p:nvSpPr>
          <p:cNvPr id="11" name="TextovéPole 10"/>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sp>
        <p:nvSpPr>
          <p:cNvPr id="2" name="Obdélník 1"/>
          <p:cNvSpPr/>
          <p:nvPr/>
        </p:nvSpPr>
        <p:spPr>
          <a:xfrm>
            <a:off x="5544592" y="1000899"/>
            <a:ext cx="4536528" cy="5526128"/>
          </a:xfrm>
          <a:prstGeom prst="rect">
            <a:avLst/>
          </a:prstGeom>
        </p:spPr>
        <p:txBody>
          <a:bodyPr wrap="square">
            <a:spAutoFit/>
          </a:bodyPr>
          <a:lstStyle/>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hostujícího brankáře. Další 2 šance jsme zaznamenaly na straně hostů. Nejprve to bylo po centru Jana Marouška z naší levé strany na zadní tyč, kde čekal hostující kanonýr Bohumil Nádeníček, ale Václav Sailer v brance se jeho hlavičkou překvapit nenechal a míč vyrazil na roh. Pak nám zatrnulo ve 35. minutě, kdy po rohu Jana Marouška ve vzduchu krásně zaplaval a málem zakotvil na vzdálenější tyči v šibenici.  V úplném závěru 1. půle jsme také kopali roh, ale hlavička Rudolfa </a:t>
            </a:r>
            <a:r>
              <a:rPr lang="cs-CZ" sz="1000" b="0" dirty="0" err="1">
                <a:latin typeface="Arial" panose="020B0604020202020204" pitchFamily="34" charset="0"/>
                <a:ea typeface="Calibri" panose="020F0502020204030204" pitchFamily="34" charset="0"/>
                <a:cs typeface="Arial" panose="020B0604020202020204" pitchFamily="34" charset="0"/>
              </a:rPr>
              <a:t>Slaničky</a:t>
            </a:r>
            <a:r>
              <a:rPr lang="cs-CZ" sz="1000" b="0" dirty="0">
                <a:latin typeface="Arial" panose="020B0604020202020204" pitchFamily="34" charset="0"/>
                <a:ea typeface="Calibri" panose="020F0502020204030204" pitchFamily="34" charset="0"/>
                <a:cs typeface="Arial" panose="020B0604020202020204" pitchFamily="34" charset="0"/>
              </a:rPr>
              <a:t> dobré parametry neměla. Druhý poločas jsme zahájili s chutí náskok ještě navýšit a prvním, kdo se o to pokusil, byl Jiří Vokoun v 51. minutě. Zaběhl za obranu a levačkou poslal balón těsně vedle levé tyče.  V 61. minutě si přesnější a tvrdší zakončení představoval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Šajtle</a:t>
            </a:r>
            <a:r>
              <a:rPr lang="cs-CZ" sz="1000" b="0" dirty="0">
                <a:latin typeface="Arial" panose="020B0604020202020204" pitchFamily="34" charset="0"/>
                <a:ea typeface="Calibri" panose="020F0502020204030204" pitchFamily="34" charset="0"/>
                <a:cs typeface="Arial" panose="020B0604020202020204" pitchFamily="34" charset="0"/>
              </a:rPr>
              <a:t> pravačkou žádné starosti hostům nenadělal. V 67. minutě jsme se ale přeci jenom dočkali. Poděkovat Jiřímu Vokounovi za přihrávku ke střele do prázdné branky na 3:0, přišel </a:t>
            </a:r>
            <a:r>
              <a:rPr lang="cs-CZ" sz="1000" b="0" dirty="0" err="1">
                <a:latin typeface="Arial" panose="020B0604020202020204" pitchFamily="34" charset="0"/>
                <a:ea typeface="Calibri" panose="020F0502020204030204" pitchFamily="34" charset="0"/>
                <a:cs typeface="Arial" panose="020B0604020202020204" pitchFamily="34" charset="0"/>
              </a:rPr>
              <a:t>Meumaer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Mešič</a:t>
            </a:r>
            <a:r>
              <a:rPr lang="cs-CZ" sz="1000" b="0" dirty="0">
                <a:latin typeface="Arial" panose="020B0604020202020204" pitchFamily="34" charset="0"/>
                <a:ea typeface="Calibri" panose="020F0502020204030204" pitchFamily="34" charset="0"/>
                <a:cs typeface="Arial" panose="020B0604020202020204" pitchFamily="34" charset="0"/>
              </a:rPr>
              <a:t> Jiřímu Vokounovi. Neuběhly ani ještě 3 minuty, když se na výlet z obrany vydal David Čada, obešel všechno a na závěr zahrál brankáři Slaného na housle a bylo to 4:0. V 78. minutě se o korekci výsledku z volného přímého kopu pokoušel Michal </a:t>
            </a:r>
            <a:r>
              <a:rPr lang="cs-CZ" sz="1000" b="0" dirty="0" err="1">
                <a:latin typeface="Arial" panose="020B0604020202020204" pitchFamily="34" charset="0"/>
                <a:ea typeface="Calibri" panose="020F0502020204030204" pitchFamily="34" charset="0"/>
                <a:cs typeface="Arial" panose="020B0604020202020204" pitchFamily="34" charset="0"/>
              </a:rPr>
              <a:t>Jaráb</a:t>
            </a:r>
            <a:r>
              <a:rPr lang="cs-CZ" sz="1000" b="0" dirty="0">
                <a:latin typeface="Arial" panose="020B0604020202020204" pitchFamily="34" charset="0"/>
                <a:ea typeface="Calibri" panose="020F0502020204030204" pitchFamily="34" charset="0"/>
                <a:cs typeface="Arial" panose="020B0604020202020204" pitchFamily="34" charset="0"/>
              </a:rPr>
              <a:t>, ale našel jen připraveného Václava Sailera v brance. Hostům se i tak podařilo 12 minut před koncem branku na 1:4 vstřelit. Předcházela tomu ztráta míče ve středu hřiště, po které se balón dostal na kopačky Milan Pudila a krásná střela k levé tyči znamenala jen snížení náskoku domácích. Osud utkání už to ale moc neovlivnilo. Na roh </a:t>
            </a:r>
            <a:r>
              <a:rPr lang="cs-CZ" sz="1000" b="0" dirty="0" err="1">
                <a:latin typeface="Arial" panose="020B0604020202020204" pitchFamily="34" charset="0"/>
                <a:ea typeface="Calibri" panose="020F0502020204030204" pitchFamily="34" charset="0"/>
                <a:cs typeface="Arial" panose="020B0604020202020204" pitchFamily="34" charset="0"/>
              </a:rPr>
              <a:t>Muamera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Mešiče</a:t>
            </a:r>
            <a:r>
              <a:rPr lang="cs-CZ" sz="1000" b="0" dirty="0">
                <a:latin typeface="Arial" panose="020B0604020202020204" pitchFamily="34" charset="0"/>
                <a:ea typeface="Calibri" panose="020F0502020204030204" pitchFamily="34" charset="0"/>
                <a:cs typeface="Arial" panose="020B0604020202020204" pitchFamily="34" charset="0"/>
              </a:rPr>
              <a:t> skákal v závěru naprázdno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 ani střela </a:t>
            </a:r>
            <a:r>
              <a:rPr lang="cs-CZ" sz="1000" b="0" dirty="0" err="1">
                <a:latin typeface="Arial" panose="020B0604020202020204" pitchFamily="34" charset="0"/>
                <a:ea typeface="Calibri" panose="020F0502020204030204" pitchFamily="34" charset="0"/>
                <a:cs typeface="Arial" panose="020B0604020202020204" pitchFamily="34" charset="0"/>
              </a:rPr>
              <a:t>Muamera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Mešiče</a:t>
            </a:r>
            <a:r>
              <a:rPr lang="cs-CZ" sz="1000" b="0" dirty="0">
                <a:latin typeface="Arial" panose="020B0604020202020204" pitchFamily="34" charset="0"/>
                <a:ea typeface="Calibri" panose="020F0502020204030204" pitchFamily="34" charset="0"/>
                <a:cs typeface="Arial" panose="020B0604020202020204" pitchFamily="34" charset="0"/>
              </a:rPr>
              <a:t> moc prudká nebyla. Domácí tak slavili zaslouženou výhru 4:1.</a:t>
            </a: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David Čada 2, David Mencl 1, </a:t>
            </a:r>
            <a:r>
              <a:rPr lang="cs-CZ" sz="1000" b="0" dirty="0" err="1">
                <a:latin typeface="Arial" panose="020B0604020202020204" pitchFamily="34" charset="0"/>
                <a:ea typeface="Calibri" panose="020F0502020204030204" pitchFamily="34" charset="0"/>
                <a:cs typeface="Arial" panose="020B0604020202020204" pitchFamily="34" charset="0"/>
              </a:rPr>
              <a:t>Muamer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Mešič</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Václav Sailer-David Čada, Michal Obrtlík, Marek Polák, Jiří Vacek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(73. Patrik Škoda)-Michal Černý (59. Jakub Černý), </a:t>
            </a:r>
            <a:r>
              <a:rPr lang="cs-CZ" sz="1000" b="0" dirty="0" err="1">
                <a:latin typeface="Arial" panose="020B0604020202020204" pitchFamily="34" charset="0"/>
                <a:ea typeface="Calibri" panose="020F0502020204030204" pitchFamily="34" charset="0"/>
                <a:cs typeface="Arial" panose="020B0604020202020204" pitchFamily="34" charset="0"/>
              </a:rPr>
              <a:t>Muamer</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Mešič</a:t>
            </a:r>
            <a:r>
              <a:rPr lang="cs-CZ" sz="1000" b="0" dirty="0">
                <a:latin typeface="Arial" panose="020B0604020202020204" pitchFamily="34" charset="0"/>
                <a:ea typeface="Calibri" panose="020F0502020204030204" pitchFamily="34" charset="0"/>
                <a:cs typeface="Arial" panose="020B0604020202020204" pitchFamily="34" charset="0"/>
              </a:rPr>
              <a:t>,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David Mencl-Jiří Vokoun (73. Lukáš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Janovský), Tomáš </a:t>
            </a:r>
            <a:r>
              <a:rPr lang="cs-CZ" sz="1000" b="0" dirty="0" err="1">
                <a:latin typeface="Arial" panose="020B0604020202020204" pitchFamily="34" charset="0"/>
                <a:ea typeface="Calibri" panose="020F0502020204030204" pitchFamily="34" charset="0"/>
                <a:cs typeface="Arial" panose="020B0604020202020204" pitchFamily="34" charset="0"/>
              </a:rPr>
              <a:t>Belák</a:t>
            </a:r>
            <a:r>
              <a:rPr lang="cs-CZ" sz="1000" b="0" dirty="0">
                <a:latin typeface="Arial" panose="020B0604020202020204" pitchFamily="34" charset="0"/>
                <a:ea typeface="Calibri" panose="020F0502020204030204" pitchFamily="34" charset="0"/>
                <a:cs typeface="Arial" panose="020B0604020202020204" pitchFamily="34" charset="0"/>
              </a:rPr>
              <a:t> (69. Pavel Fary)</a:t>
            </a: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Připraveni</a:t>
            </a:r>
            <a:r>
              <a:rPr lang="cs-CZ" sz="1000" b="0" dirty="0">
                <a:highlight>
                  <a:srgbClr val="FFFF00"/>
                </a:highlight>
                <a:latin typeface="Arial" panose="020B0604020202020204" pitchFamily="34" charset="0"/>
                <a:ea typeface="Calibri" panose="020F0502020204030204" pitchFamily="34" charset="0"/>
                <a:cs typeface="Arial" panose="020B0604020202020204" pitchFamily="34" charset="0"/>
              </a:rPr>
              <a:t>:</a:t>
            </a:r>
            <a:r>
              <a:rPr lang="cs-CZ" sz="1000" b="0" dirty="0">
                <a:latin typeface="Arial" panose="020B0604020202020204" pitchFamily="34" charset="0"/>
                <a:ea typeface="Calibri" panose="020F0502020204030204" pitchFamily="34" charset="0"/>
                <a:cs typeface="Arial" panose="020B0604020202020204" pitchFamily="34" charset="0"/>
              </a:rPr>
              <a:t> Filip Turek, Michal </a:t>
            </a:r>
            <a:r>
              <a:rPr lang="cs-CZ" sz="1000" b="0" dirty="0" err="1">
                <a:latin typeface="Arial" panose="020B0604020202020204" pitchFamily="34" charset="0"/>
                <a:ea typeface="Calibri" panose="020F0502020204030204" pitchFamily="34" charset="0"/>
                <a:cs typeface="Arial" panose="020B0604020202020204" pitchFamily="34" charset="0"/>
              </a:rPr>
              <a:t>Vondrka</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Josef Jarolím  Vedoucí: David </a:t>
            </a:r>
            <a:r>
              <a:rPr lang="cs-CZ" sz="1000" b="0" dirty="0" err="1">
                <a:latin typeface="Arial" panose="020B0604020202020204" pitchFamily="34" charset="0"/>
                <a:ea typeface="Calibri" panose="020F0502020204030204" pitchFamily="34" charset="0"/>
                <a:cs typeface="Arial" panose="020B0604020202020204" pitchFamily="34" charset="0"/>
              </a:rPr>
              <a:t>Lisec</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Martin Bahník-Tomáš Havel, Tomáš Kyncl</a:t>
            </a:r>
          </a:p>
          <a:p>
            <a:pPr>
              <a:lnSpc>
                <a:spcPct val="107000"/>
              </a:lnSpc>
              <a:spcAft>
                <a:spcPts val="0"/>
              </a:spcAft>
            </a:pPr>
            <a:r>
              <a:rPr lang="cs-CZ" sz="1000" b="0" u="sng" dirty="0">
                <a:highlight>
                  <a:srgbClr val="FFFF00"/>
                </a:highlight>
                <a:latin typeface="Arial" panose="020B0604020202020204" pitchFamily="34" charset="0"/>
                <a:ea typeface="Calibri" panose="020F0502020204030204" pitchFamily="34" charset="0"/>
                <a:cs typeface="Arial" panose="020B0604020202020204" pitchFamily="34" charset="0"/>
              </a:rPr>
              <a:t>Delegát:</a:t>
            </a:r>
            <a:r>
              <a:rPr lang="cs-CZ" sz="1000" b="0" dirty="0">
                <a:latin typeface="Arial" panose="020B0604020202020204" pitchFamily="34" charset="0"/>
                <a:ea typeface="Calibri" panose="020F0502020204030204" pitchFamily="34" charset="0"/>
                <a:cs typeface="Arial" panose="020B0604020202020204" pitchFamily="34" charset="0"/>
              </a:rPr>
              <a:t> Václav Bouše</a:t>
            </a:r>
          </a:p>
        </p:txBody>
      </p:sp>
      <p:sp>
        <p:nvSpPr>
          <p:cNvPr id="3" name="TextovéPole 2"/>
          <p:cNvSpPr txBox="1"/>
          <p:nvPr/>
        </p:nvSpPr>
        <p:spPr>
          <a:xfrm>
            <a:off x="5544592" y="91108"/>
            <a:ext cx="4464496" cy="671915"/>
          </a:xfrm>
          <a:prstGeom prst="rect">
            <a:avLst/>
          </a:prstGeom>
          <a:solidFill>
            <a:srgbClr val="99FFCC"/>
          </a:solidFill>
          <a:effectLst>
            <a:softEdge rad="241300"/>
          </a:effectLst>
        </p:spPr>
        <p:txBody>
          <a:bodyPr wrap="square" rtlCol="0">
            <a:spAutoFit/>
          </a:bodyPr>
          <a:lstStyle/>
          <a:p>
            <a:pPr lvl="0" algn="ctr">
              <a:lnSpc>
                <a:spcPct val="107000"/>
              </a:lnSpc>
              <a:spcAft>
                <a:spcPts val="0"/>
              </a:spcAft>
            </a:pPr>
            <a:r>
              <a:rPr lang="cs-CZ" sz="1800" b="0" dirty="0">
                <a:solidFill>
                  <a:srgbClr val="0000CC"/>
                </a:solidFill>
                <a:latin typeface="News706 BT" panose="02040804060705020204" pitchFamily="18" charset="0"/>
                <a:ea typeface="Adobe Gothic Std B" panose="020B0800000000000000" pitchFamily="34" charset="-128"/>
                <a:cs typeface="Arial" panose="020B0604020202020204" pitchFamily="34" charset="0"/>
              </a:rPr>
              <a:t>SK Štětí – SK Slaný 4:1 23.4.2022 pokračování</a:t>
            </a:r>
          </a:p>
          <a:p>
            <a:pPr lvl="0" algn="ctr">
              <a:lnSpc>
                <a:spcPct val="107000"/>
              </a:lnSpc>
              <a:spcAft>
                <a:spcPts val="0"/>
              </a:spcAft>
            </a:pPr>
            <a:r>
              <a:rPr lang="cs-CZ" sz="1800" b="0" dirty="0">
                <a:solidFill>
                  <a:srgbClr val="0000CC"/>
                </a:solidFill>
                <a:latin typeface="News706 BT" panose="02040804060705020204" pitchFamily="18" charset="0"/>
                <a:ea typeface="Adobe Gothic Std B" panose="020B0800000000000000" pitchFamily="34" charset="-128"/>
                <a:cs typeface="Arial" panose="020B0604020202020204" pitchFamily="34" charset="0"/>
              </a:rPr>
              <a:t>2 branky vstřelil David Čada</a:t>
            </a:r>
          </a:p>
        </p:txBody>
      </p:sp>
      <p:graphicFrame>
        <p:nvGraphicFramePr>
          <p:cNvPr id="8" name="Tabulka 7">
            <a:extLst>
              <a:ext uri="{FF2B5EF4-FFF2-40B4-BE49-F238E27FC236}">
                <a16:creationId xmlns:a16="http://schemas.microsoft.com/office/drawing/2014/main" id="{4B2BC689-EB83-4312-B393-A0C601DCEBE1}"/>
              </a:ext>
            </a:extLst>
          </p:cNvPr>
          <p:cNvGraphicFramePr>
            <a:graphicFrameLocks noGrp="1"/>
          </p:cNvGraphicFramePr>
          <p:nvPr>
            <p:extLst>
              <p:ext uri="{D42A27DB-BD31-4B8C-83A1-F6EECF244321}">
                <p14:modId xmlns:p14="http://schemas.microsoft.com/office/powerpoint/2010/main" val="2248089903"/>
              </p:ext>
            </p:extLst>
          </p:nvPr>
        </p:nvGraphicFramePr>
        <p:xfrm>
          <a:off x="216000" y="163116"/>
          <a:ext cx="4320482" cy="4615180"/>
        </p:xfrm>
        <a:graphic>
          <a:graphicData uri="http://schemas.openxmlformats.org/drawingml/2006/table">
            <a:tbl>
              <a:tblPr/>
              <a:tblGrid>
                <a:gridCol w="1131978">
                  <a:extLst>
                    <a:ext uri="{9D8B030D-6E8A-4147-A177-3AD203B41FA5}">
                      <a16:colId xmlns:a16="http://schemas.microsoft.com/office/drawing/2014/main" val="4208694336"/>
                    </a:ext>
                  </a:extLst>
                </a:gridCol>
                <a:gridCol w="1043079">
                  <a:extLst>
                    <a:ext uri="{9D8B030D-6E8A-4147-A177-3AD203B41FA5}">
                      <a16:colId xmlns:a16="http://schemas.microsoft.com/office/drawing/2014/main" val="3300736274"/>
                    </a:ext>
                  </a:extLst>
                </a:gridCol>
                <a:gridCol w="1013447">
                  <a:extLst>
                    <a:ext uri="{9D8B030D-6E8A-4147-A177-3AD203B41FA5}">
                      <a16:colId xmlns:a16="http://schemas.microsoft.com/office/drawing/2014/main" val="3808546955"/>
                    </a:ext>
                  </a:extLst>
                </a:gridCol>
                <a:gridCol w="1131978">
                  <a:extLst>
                    <a:ext uri="{9D8B030D-6E8A-4147-A177-3AD203B41FA5}">
                      <a16:colId xmlns:a16="http://schemas.microsoft.com/office/drawing/2014/main" val="80152357"/>
                    </a:ext>
                  </a:extLst>
                </a:gridCol>
              </a:tblGrid>
              <a:tr h="316865">
                <a:tc gridSpan="4">
                  <a:txBody>
                    <a:bodyPr/>
                    <a:lstStyle/>
                    <a:p>
                      <a:pPr algn="ctr" fontAlgn="ctr"/>
                      <a:r>
                        <a:rPr lang="cs-CZ" sz="1400" b="1" i="0" u="none" strike="noStrike">
                          <a:solidFill>
                            <a:srgbClr val="000000"/>
                          </a:solidFill>
                          <a:effectLst/>
                          <a:latin typeface="Segoe UI Black" panose="020B0A02040204020203" pitchFamily="34" charset="0"/>
                        </a:rPr>
                        <a:t>Výsledky 14.kola Okresní přebor mladší žáci </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562168685"/>
                  </a:ext>
                </a:extLst>
              </a:tr>
              <a:tr h="316865">
                <a:tc>
                  <a:txBody>
                    <a:bodyPr/>
                    <a:lstStyle/>
                    <a:p>
                      <a:pPr algn="ctr" fontAlgn="ctr"/>
                      <a:r>
                        <a:rPr lang="cs-CZ" sz="1100" b="1" i="0" u="none" strike="noStrike">
                          <a:solidFill>
                            <a:srgbClr val="000000"/>
                          </a:solidFill>
                          <a:effectLst/>
                          <a:latin typeface="Segoe UI Black" panose="020B0A02040204020203" pitchFamily="34" charset="0"/>
                        </a:rPr>
                        <a:t>So 23.04.2022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FK Třebenice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Segoe UI Black" panose="020B0A02040204020203" pitchFamily="34" charset="0"/>
                        </a:rPr>
                        <a:t>3:2 PK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FK Litoměřicko, "B"</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6249921"/>
                  </a:ext>
                </a:extLst>
              </a:tr>
              <a:tr h="316865">
                <a:tc>
                  <a:txBody>
                    <a:bodyPr/>
                    <a:lstStyle/>
                    <a:p>
                      <a:pPr algn="ctr" fontAlgn="ctr"/>
                      <a:r>
                        <a:rPr lang="cs-CZ" sz="1100" b="1" i="0" u="none" strike="noStrike">
                          <a:solidFill>
                            <a:srgbClr val="000000"/>
                          </a:solidFill>
                          <a:effectLst/>
                          <a:latin typeface="Segoe UI Black" panose="020B0A02040204020203" pitchFamily="34" charset="0"/>
                        </a:rPr>
                        <a:t>So 23.04.2022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TJ Sokol 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Segoe UI Black" panose="020B0A02040204020203" pitchFamily="34" charset="0"/>
                        </a:rPr>
                        <a:t>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SK SAHARA Vědomice</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133017"/>
                  </a:ext>
                </a:extLst>
              </a:tr>
              <a:tr h="428625">
                <a:tc>
                  <a:txBody>
                    <a:bodyPr/>
                    <a:lstStyle/>
                    <a:p>
                      <a:pPr algn="ctr" fontAlgn="ctr"/>
                      <a:r>
                        <a:rPr lang="cs-CZ" sz="1100" b="1" i="0" u="none" strike="noStrike">
                          <a:solidFill>
                            <a:srgbClr val="000000"/>
                          </a:solidFill>
                          <a:effectLst/>
                          <a:latin typeface="Segoe UI Black" panose="020B0A02040204020203" pitchFamily="34" charset="0"/>
                        </a:rPr>
                        <a:t>So 23.04.2022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Segoe UI Black" panose="020B0A02040204020203" pitchFamily="34" charset="0"/>
                        </a:rPr>
                        <a:t>FK Peruc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Segoe UI Black" panose="020B0A02040204020203" pitchFamily="34" charset="0"/>
                        </a:rPr>
                        <a:t>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TJ Sokol Pokratice - Litoměřice </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10663672"/>
                  </a:ext>
                </a:extLst>
              </a:tr>
              <a:tr h="352425">
                <a:tc>
                  <a:txBody>
                    <a:bodyPr/>
                    <a:lstStyle/>
                    <a:p>
                      <a:pPr algn="ctr" fontAlgn="ctr"/>
                      <a:r>
                        <a:rPr lang="cs-CZ" sz="1100" b="1" i="0" u="none" strike="noStrike">
                          <a:solidFill>
                            <a:srgbClr val="000000"/>
                          </a:solidFill>
                          <a:effectLst/>
                          <a:latin typeface="Segoe UI Black" panose="020B0A02040204020203" pitchFamily="34" charset="0"/>
                        </a:rPr>
                        <a:t>So 23.04.2022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Segoe UI Black" panose="020B0A02040204020203" pitchFamily="34" charset="0"/>
                        </a:rPr>
                        <a:t>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Slavoj Bohušovice nad Ohří</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796216"/>
                  </a:ext>
                </a:extLst>
              </a:tr>
              <a:tr h="316865">
                <a:tc>
                  <a:txBody>
                    <a:bodyPr/>
                    <a:lstStyle/>
                    <a:p>
                      <a:pPr algn="ctr" fontAlgn="ctr"/>
                      <a:r>
                        <a:rPr lang="cs-CZ" sz="1200" b="1" i="0" u="none" strike="noStrike" dirty="0">
                          <a:solidFill>
                            <a:srgbClr val="000000"/>
                          </a:solidFill>
                          <a:effectLst/>
                          <a:latin typeface="Segoe UI Black" panose="020B0A02040204020203" pitchFamily="34" charset="0"/>
                        </a:rPr>
                        <a:t>03.05. 2022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FK Čížkovice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Segoe UI Black" panose="020B0A02040204020203"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Segoe UI Black" panose="020B0A02040204020203" pitchFamily="34" charset="0"/>
                        </a:rPr>
                        <a:t>FK Libochovice</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727937"/>
                  </a:ext>
                </a:extLst>
              </a:tr>
              <a:tr h="316865">
                <a:tc gridSpan="4">
                  <a:txBody>
                    <a:bodyPr/>
                    <a:lstStyle/>
                    <a:p>
                      <a:pPr algn="ctr" fontAlgn="ctr"/>
                      <a:r>
                        <a:rPr lang="cs-CZ" sz="1800" b="1" i="0" u="none" strike="noStrike">
                          <a:solidFill>
                            <a:srgbClr val="000000"/>
                          </a:solidFill>
                          <a:effectLst/>
                          <a:latin typeface="Segoe UI Black" panose="020B0A02040204020203" pitchFamily="34" charset="0"/>
                        </a:rPr>
                        <a:t>Program Zápasy 15.kola</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18032132"/>
                  </a:ext>
                </a:extLst>
              </a:tr>
              <a:tr h="316865">
                <a:tc>
                  <a:txBody>
                    <a:bodyPr/>
                    <a:lstStyle/>
                    <a:p>
                      <a:pPr algn="ctr" fontAlgn="ctr"/>
                      <a:r>
                        <a:rPr lang="cs-CZ" sz="1100" b="1" i="0" u="none" strike="noStrike" dirty="0">
                          <a:solidFill>
                            <a:srgbClr val="000000"/>
                          </a:solidFill>
                          <a:effectLst/>
                          <a:latin typeface="Segoe UI Black" panose="020B0A02040204020203" pitchFamily="34" charset="0"/>
                        </a:rPr>
                        <a:t>Čt  28.04. 2022 17:00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FK Libochovice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FK Třebenice</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997093"/>
                  </a:ext>
                </a:extLst>
              </a:tr>
              <a:tr h="476250">
                <a:tc>
                  <a:txBody>
                    <a:bodyPr/>
                    <a:lstStyle/>
                    <a:p>
                      <a:pPr algn="ctr" fontAlgn="ctr"/>
                      <a:r>
                        <a:rPr lang="cs-CZ" sz="1100" b="1" i="0" u="none" strike="noStrike" dirty="0">
                          <a:solidFill>
                            <a:srgbClr val="000000"/>
                          </a:solidFill>
                          <a:effectLst/>
                          <a:latin typeface="Segoe UI Black" panose="020B0A02040204020203" pitchFamily="34" charset="0"/>
                        </a:rPr>
                        <a:t>So 30.04. 2022 10:00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FK Litoměřicko,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TJ Sokol Pokratice - Litoměřice </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73385284"/>
                  </a:ext>
                </a:extLst>
              </a:tr>
              <a:tr h="316865">
                <a:tc>
                  <a:txBody>
                    <a:bodyPr/>
                    <a:lstStyle/>
                    <a:p>
                      <a:pPr algn="ctr" fontAlgn="ctr"/>
                      <a:r>
                        <a:rPr lang="cs-CZ" sz="1100" b="1" i="0" u="none" strike="noStrike" dirty="0">
                          <a:solidFill>
                            <a:srgbClr val="000000"/>
                          </a:solidFill>
                          <a:effectLst/>
                          <a:latin typeface="Segoe UI Black" panose="020B0A02040204020203" pitchFamily="34" charset="0"/>
                        </a:rPr>
                        <a:t>So 30.04. 2022 10:00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TJ Sokol 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FK Peruc</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807441"/>
                  </a:ext>
                </a:extLst>
              </a:tr>
              <a:tr h="316865">
                <a:tc>
                  <a:txBody>
                    <a:bodyPr/>
                    <a:lstStyle/>
                    <a:p>
                      <a:pPr algn="ctr" fontAlgn="ctr"/>
                      <a:r>
                        <a:rPr lang="cs-CZ" sz="1100" b="1" i="0" u="none" strike="noStrike" dirty="0">
                          <a:solidFill>
                            <a:srgbClr val="000000"/>
                          </a:solidFill>
                          <a:effectLst/>
                          <a:latin typeface="Segoe UI Black" panose="020B0A02040204020203" pitchFamily="34" charset="0"/>
                        </a:rPr>
                        <a:t>So 30.04. 2022 10:00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SK SAHARA Vědomice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Segoe UI Black" panose="020B0A02040204020203"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29886764"/>
                  </a:ext>
                </a:extLst>
              </a:tr>
              <a:tr h="316865">
                <a:tc>
                  <a:txBody>
                    <a:bodyPr/>
                    <a:lstStyle/>
                    <a:p>
                      <a:pPr algn="ctr" fontAlgn="ctr"/>
                      <a:r>
                        <a:rPr lang="cs-CZ" sz="1100" b="1" i="0" u="none" strike="noStrike" dirty="0">
                          <a:solidFill>
                            <a:srgbClr val="000000"/>
                          </a:solidFill>
                          <a:effectLst/>
                          <a:latin typeface="Segoe UI Black" panose="020B0A02040204020203" pitchFamily="34" charset="0"/>
                        </a:rPr>
                        <a:t>So 30.04. 2022 10:00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Segoe UI Black" panose="020B0A02040204020203" pitchFamily="34" charset="0"/>
                        </a:rPr>
                        <a:t>FK Čížkovice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a:solidFill>
                            <a:srgbClr val="000000"/>
                          </a:solidFill>
                          <a:effectLst/>
                          <a:latin typeface="Segoe UI Black" panose="020B0A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Segoe UI Black" panose="020B0A02040204020203" pitchFamily="34" charset="0"/>
                        </a:rPr>
                        <a:t>FK Libochovice</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215702787"/>
                  </a:ext>
                </a:extLst>
              </a:tr>
            </a:tbl>
          </a:graphicData>
        </a:graphic>
      </p:graphicFrame>
      <p:pic>
        <p:nvPicPr>
          <p:cNvPr id="12" name="Obrázek 11">
            <a:extLst>
              <a:ext uri="{FF2B5EF4-FFF2-40B4-BE49-F238E27FC236}">
                <a16:creationId xmlns:a16="http://schemas.microsoft.com/office/drawing/2014/main" id="{792981DB-4839-466A-84D6-0C1F95A9C3A2}"/>
              </a:ext>
            </a:extLst>
          </p:cNvPr>
          <p:cNvPicPr>
            <a:picLocks noChangeAspect="1"/>
          </p:cNvPicPr>
          <p:nvPr/>
        </p:nvPicPr>
        <p:blipFill>
          <a:blip r:embed="rId2"/>
          <a:stretch>
            <a:fillRect/>
          </a:stretch>
        </p:blipFill>
        <p:spPr>
          <a:xfrm>
            <a:off x="1440136" y="4987652"/>
            <a:ext cx="1914525" cy="1762125"/>
          </a:xfrm>
          <a:prstGeom prst="rect">
            <a:avLst/>
          </a:prstGeom>
        </p:spPr>
      </p:pic>
    </p:spTree>
    <p:extLst>
      <p:ext uri="{BB962C8B-B14F-4D97-AF65-F5344CB8AC3E}">
        <p14:creationId xmlns:p14="http://schemas.microsoft.com/office/powerpoint/2010/main" val="3970699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5749</Words>
  <Application>Microsoft Office PowerPoint</Application>
  <PresentationFormat>Vlastní</PresentationFormat>
  <Paragraphs>1456</Paragraphs>
  <Slides>18</Slides>
  <Notes>2</Notes>
  <HiddenSlides>0</HiddenSlides>
  <MMClips>0</MMClips>
  <ScaleCrop>false</ScaleCrop>
  <HeadingPairs>
    <vt:vector size="6" baseType="variant">
      <vt:variant>
        <vt:lpstr>Použitá písma</vt:lpstr>
      </vt:variant>
      <vt:variant>
        <vt:i4>32</vt:i4>
      </vt:variant>
      <vt:variant>
        <vt:lpstr>Motiv</vt:lpstr>
      </vt:variant>
      <vt:variant>
        <vt:i4>1</vt:i4>
      </vt:variant>
      <vt:variant>
        <vt:lpstr>Nadpisy snímků</vt:lpstr>
      </vt:variant>
      <vt:variant>
        <vt:i4>18</vt:i4>
      </vt:variant>
    </vt:vector>
  </HeadingPairs>
  <TitlesOfParts>
    <vt:vector size="51" baseType="lpstr">
      <vt:lpstr>Albertus MT</vt:lpstr>
      <vt:lpstr>Algerian</vt:lpstr>
      <vt:lpstr>Amasis MT Pro Black</vt:lpstr>
      <vt:lpstr>Arial</vt:lpstr>
      <vt:lpstr>Arial</vt:lpstr>
      <vt:lpstr>Arial Black</vt:lpstr>
      <vt:lpstr>Arial Rounded MT Bold</vt:lpstr>
      <vt:lpstr>Bahnschrift SemiBold Condensed</vt:lpstr>
      <vt:lpstr>Berlin Sans FB Demi</vt:lpstr>
      <vt:lpstr>Bookman Old Style</vt:lpstr>
      <vt:lpstr>Calibri</vt:lpstr>
      <vt:lpstr>Century Gothic</vt:lpstr>
      <vt:lpstr>Cooper Black</vt:lpstr>
      <vt:lpstr>Cooper Std Black</vt:lpstr>
      <vt:lpstr>Dutch801 XBd BT</vt:lpstr>
      <vt:lpstr>Eras Bold ITC</vt:lpstr>
      <vt:lpstr>Forte</vt:lpstr>
      <vt:lpstr>Geometr415 Blk BT</vt:lpstr>
      <vt:lpstr>Georgia</vt:lpstr>
      <vt:lpstr>Georgia Pro Cond Black</vt:lpstr>
      <vt:lpstr>Gill Sans Ultra Bold</vt:lpstr>
      <vt:lpstr>Khmer UI</vt:lpstr>
      <vt:lpstr>Matura MT Script Capitals</vt:lpstr>
      <vt:lpstr>Modern No. 20</vt:lpstr>
      <vt:lpstr>News706 BT</vt:lpstr>
      <vt:lpstr>Palatino Linotype</vt:lpstr>
      <vt:lpstr>Poor Richard</vt:lpstr>
      <vt:lpstr>Poplar Std</vt:lpstr>
      <vt:lpstr>Rockwell Extra Bold</vt:lpstr>
      <vt:lpstr>Segoe UI Black</vt:lpstr>
      <vt:lpstr>Snap ITC</vt:lpstr>
      <vt:lpstr>Times New Roman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PLISEK Milan</cp:lastModifiedBy>
  <cp:revision>23238</cp:revision>
  <cp:lastPrinted>2022-04-28T04:06:11Z</cp:lastPrinted>
  <dcterms:created xsi:type="dcterms:W3CDTF">2001-03-12T13:44:53Z</dcterms:created>
  <dcterms:modified xsi:type="dcterms:W3CDTF">2022-04-28T05:11:43Z</dcterms:modified>
</cp:coreProperties>
</file>