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Lst>
  <p:sldSz cx="10225088" cy="7239000"/>
  <p:notesSz cx="7010400" cy="9296400"/>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507"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Plisek" initials="MP" lastIdx="1" clrIdx="0">
    <p:extLst>
      <p:ext uri="{19B8F6BF-5375-455C-9EA6-DF929625EA0E}">
        <p15:presenceInfo xmlns:p15="http://schemas.microsoft.com/office/powerpoint/2012/main" userId="S::milan.plisek@rail.bombardier.com::9318a93b-ce22-47e3-9c79-2b5115da7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00"/>
    <a:srgbClr val="CCFFFF"/>
    <a:srgbClr val="000099"/>
    <a:srgbClr val="14056F"/>
    <a:srgbClr val="FFCC99"/>
    <a:srgbClr val="FFCC66"/>
    <a:srgbClr val="6699FF"/>
    <a:srgbClr val="CCFF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5" autoAdjust="0"/>
    <p:restoredTop sz="95455" autoAdjust="0"/>
  </p:normalViewPr>
  <p:slideViewPr>
    <p:cSldViewPr>
      <p:cViewPr varScale="1">
        <p:scale>
          <a:sx n="86" d="100"/>
          <a:sy n="86" d="100"/>
        </p:scale>
        <p:origin x="1122" y="102"/>
      </p:cViewPr>
      <p:guideLst>
        <p:guide orient="horz" pos="2507"/>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1" d="100"/>
          <a:sy n="81" d="100"/>
        </p:scale>
        <p:origin x="3996" y="96"/>
      </p:cViewPr>
      <p:guideLst>
        <p:guide orient="horz" pos="292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970159" y="0"/>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970159"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604" cy="465341"/>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971796" y="0"/>
            <a:ext cx="3038604" cy="465341"/>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1044575" y="695325"/>
            <a:ext cx="4924425"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467" y="4415530"/>
            <a:ext cx="5137467" cy="4185090"/>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8831059"/>
            <a:ext cx="3038604" cy="465341"/>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971796" y="8831059"/>
            <a:ext cx="3038604" cy="465341"/>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1044575" y="695325"/>
            <a:ext cx="4924425" cy="3486150"/>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hyperlink" Target="https://pixabay.com/cs/pozad%C3%AD-zelen%C3%A1-tr%C3%A1va-tr%C3%A1vn%C3%ADk-zele%C5%88-1986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pnwdistrictoptimist.blogspot.com/2012_05_01_archive.html" TargetMode="Externa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guardian.com/business/2012/apr/02/goals-soccer-centres-ontario-pension-fund" TargetMode="External"/><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Soccer_ball_animated.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FFC000"/>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2020</a:t>
            </a:r>
          </a:p>
        </p:txBody>
      </p:sp>
      <p:sp>
        <p:nvSpPr>
          <p:cNvPr id="22" name="Rectangle 1280"/>
          <p:cNvSpPr>
            <a:spLocks noChangeArrowheads="1"/>
          </p:cNvSpPr>
          <p:nvPr/>
        </p:nvSpPr>
        <p:spPr bwMode="auto">
          <a:xfrm>
            <a:off x="143991" y="2035324"/>
            <a:ext cx="4619359" cy="431800"/>
          </a:xfrm>
          <a:prstGeom prst="rect">
            <a:avLst/>
          </a:prstGeom>
          <a:solidFill>
            <a:srgbClr val="FFC000"/>
          </a:solidFill>
          <a:ln w="8001">
            <a:solidFill>
              <a:schemeClr val="tx1"/>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2020</a:t>
            </a:r>
            <a:endParaRPr lang="cs-CZ" sz="2400" b="0" dirty="0">
              <a:latin typeface="Times New Roman" pitchFamily="18" charset="0"/>
            </a:endParaRPr>
          </a:p>
        </p:txBody>
      </p:sp>
      <p:sp>
        <p:nvSpPr>
          <p:cNvPr id="25" name="Rectangle 1278"/>
          <p:cNvSpPr>
            <a:spLocks noChangeArrowheads="1"/>
          </p:cNvSpPr>
          <p:nvPr/>
        </p:nvSpPr>
        <p:spPr bwMode="auto">
          <a:xfrm>
            <a:off x="143992" y="2539380"/>
            <a:ext cx="4608512" cy="4572000"/>
          </a:xfrm>
          <a:prstGeom prst="rect">
            <a:avLst/>
          </a:prstGeom>
          <a:solidFill>
            <a:srgbClr val="99FF66"/>
          </a:solidFill>
          <a:ln w="28575">
            <a:solidFill>
              <a:schemeClr val="tx1">
                <a:alpha val="99000"/>
              </a:schemeClr>
            </a:solidFill>
            <a:miter lim="800000"/>
            <a:headEnd/>
            <a:tailEnd/>
          </a:ln>
        </p:spPr>
        <p:txBody>
          <a:bodyPr lIns="91425" tIns="45713" rIns="91425" bIns="45713"/>
          <a:lstStyle/>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FORNAXA –TĚSNĚNÍ spol.   s r.o.</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Dům dětí a mládeže Štětí</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VOLEMAN - autobusová přeprava</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Ahlfit s.r.o.</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Izolace Beran s.r.o.</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POKORNÝ spol. s r.o.</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STAVEBNÍ STROJE A DOPRAVA s.r.o. </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JT-Service s.r.o.</a:t>
            </a:r>
          </a:p>
          <a:p>
            <a:pPr algn="ctr" eaLnBrk="0" hangingPunct="0">
              <a:defRPr/>
            </a:pPr>
            <a:r>
              <a:rPr lang="cs-CZ" sz="2000" dirty="0" err="1">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Průmstav</a:t>
            </a: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 Štětí a.s.</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D</a:t>
            </a:r>
            <a:r>
              <a:rPr lang="en-GB"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EKRA Industrial s.r.o. </a:t>
            </a:r>
            <a:endPar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endParaRP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INDUSTRIAL CZ spol. s r.o.</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Unistroj s.r.o.</a:t>
            </a:r>
          </a:p>
          <a:p>
            <a:pPr algn="ctr" eaLnBrk="0" hangingPunct="0">
              <a:defRPr/>
            </a:pPr>
            <a:r>
              <a:rPr lang="cs-CZ" sz="2000" dirty="0">
                <a:solidFill>
                  <a:srgbClr val="003399"/>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385815" y="3704956"/>
            <a:ext cx="4712610" cy="3192394"/>
          </a:xfrm>
          <a:prstGeom prst="rect">
            <a:avLst/>
          </a:prstGeom>
          <a:blipFill>
            <a:blip r:embed="rId6"/>
            <a:stretch>
              <a:fillRect/>
            </a:stretch>
          </a:blipFill>
          <a:ln w="44450" cap="rnd" cmpd="sng">
            <a:solidFill>
              <a:srgbClr val="FFCC66"/>
            </a:solidFill>
            <a:prstDash val="solid"/>
            <a:miter lim="800000"/>
            <a:headEnd/>
            <a:tailEnd/>
          </a:ln>
          <a:effectLst>
            <a:glow rad="101600">
              <a:schemeClr val="accent1">
                <a:satMod val="175000"/>
                <a:alpha val="40000"/>
              </a:schemeClr>
            </a:glow>
            <a:innerShdw blurRad="406400" dist="889000" dir="4200000">
              <a:srgbClr val="FFCC00"/>
            </a:innerShdw>
            <a:softEdge rad="0"/>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4000" dirty="0">
                <a:ln w="28575" cap="rnd" cmpd="dbl">
                  <a:noFill/>
                  <a:bevel/>
                </a:ln>
                <a:effectLst/>
                <a:latin typeface="Arial" panose="020B0604020202020204" pitchFamily="34" charset="0"/>
                <a:ea typeface="Gungsuh" pitchFamily="18" charset="-127"/>
                <a:cs typeface="Arial" panose="020B0604020202020204" pitchFamily="34" charset="0"/>
              </a:rPr>
              <a:t> </a:t>
            </a:r>
            <a:r>
              <a:rPr lang="cs-CZ" sz="6600" dirty="0">
                <a:ln w="12700" cap="rnd" cmpd="dbl">
                  <a:solidFill>
                    <a:schemeClr val="accent1">
                      <a:lumMod val="20000"/>
                      <a:lumOff val="80000"/>
                    </a:schemeClr>
                  </a:solidFill>
                  <a:bevel/>
                </a:ln>
                <a:solidFill>
                  <a:schemeClr val="bg1"/>
                </a:solidFill>
                <a:effectLst/>
                <a:latin typeface="Algerian" panose="04020705040A02060702" pitchFamily="82" charset="0"/>
                <a:ea typeface="Gungsuh" pitchFamily="18" charset="-127"/>
                <a:cs typeface="Arial" panose="020B0604020202020204" pitchFamily="34" charset="0"/>
              </a:rPr>
              <a:t>8</a:t>
            </a:r>
            <a:r>
              <a:rPr lang="cs-CZ" sz="6600" b="0" dirty="0">
                <a:ln w="12700">
                  <a:solidFill>
                    <a:schemeClr val="accent1">
                      <a:lumMod val="20000"/>
                      <a:lumOff val="80000"/>
                    </a:schemeClr>
                  </a:solidFill>
                </a:ln>
                <a:solidFill>
                  <a:schemeClr val="bg1"/>
                </a:solidFill>
                <a:effectLst>
                  <a:outerShdw blurRad="38100" dist="19050" dir="2700000" algn="tl" rotWithShape="0">
                    <a:schemeClr val="dk1">
                      <a:alpha val="40000"/>
                    </a:schemeClr>
                  </a:outerShdw>
                </a:effectLst>
                <a:latin typeface="Algerian" panose="04020705040A02060702" pitchFamily="82" charset="0"/>
                <a:ea typeface="Gungsuh" pitchFamily="18" charset="-127"/>
                <a:cs typeface="Arial" panose="020B0604020202020204" pitchFamily="34" charset="0"/>
              </a:rPr>
              <a:t>.</a:t>
            </a:r>
            <a:endParaRPr lang="cs-CZ" sz="6600" dirty="0">
              <a:ln w="12700">
                <a:solidFill>
                  <a:schemeClr val="accent1">
                    <a:lumMod val="20000"/>
                    <a:lumOff val="80000"/>
                  </a:schemeClr>
                </a:solidFill>
              </a:ln>
              <a:solidFill>
                <a:schemeClr val="bg1"/>
              </a:solidFill>
              <a:effectLst/>
              <a:latin typeface="Algerian" panose="04020705040A02060702" pitchFamily="82" charset="0"/>
              <a:ea typeface="STHupo" panose="020B0503020204020204" pitchFamily="2" charset="-122"/>
              <a:cs typeface="Arial" panose="020B0604020202020204" pitchFamily="34" charset="0"/>
            </a:endParaRPr>
          </a:p>
          <a:p>
            <a:pPr algn="ctr" eaLnBrk="0" hangingPunct="0">
              <a:defRPr/>
            </a:pPr>
            <a:r>
              <a:rPr lang="cs-CZ" sz="6600" dirty="0">
                <a:ln w="12700" cap="rnd" cmpd="dbl">
                  <a:solidFill>
                    <a:schemeClr val="accent1">
                      <a:lumMod val="20000"/>
                      <a:lumOff val="80000"/>
                    </a:schemeClr>
                  </a:solidFill>
                  <a:bevel/>
                </a:ln>
                <a:solidFill>
                  <a:schemeClr val="bg1"/>
                </a:solidFill>
                <a:latin typeface="Algerian" panose="04020705040A02060702" pitchFamily="82" charset="0"/>
                <a:ea typeface="STHupo" panose="020B0503020204020204" pitchFamily="2" charset="-122"/>
                <a:cs typeface="Arial" panose="020B0604020202020204" pitchFamily="34" charset="0"/>
              </a:rPr>
              <a:t>FK Baník Souš</a:t>
            </a:r>
            <a:endParaRPr lang="cs-CZ" sz="6600" dirty="0">
              <a:ln w="12700" cap="rnd" cmpd="dbl">
                <a:solidFill>
                  <a:schemeClr val="accent1">
                    <a:lumMod val="20000"/>
                    <a:lumOff val="80000"/>
                  </a:schemeClr>
                </a:solidFill>
                <a:bevel/>
              </a:ln>
              <a:solidFill>
                <a:schemeClr val="bg1"/>
              </a:solidFill>
              <a:effectLst/>
              <a:latin typeface="Algerian" panose="04020705040A02060702" pitchFamily="82" charset="0"/>
              <a:ea typeface="STHupo" panose="020B0503020204020204" pitchFamily="2" charset="-122"/>
              <a:cs typeface="Arial" panose="020B0604020202020204" pitchFamily="34" charset="0"/>
            </a:endParaRPr>
          </a:p>
        </p:txBody>
      </p:sp>
      <p:sp>
        <p:nvSpPr>
          <p:cNvPr id="16" name="TextovéPole 15"/>
          <p:cNvSpPr txBox="1"/>
          <p:nvPr/>
        </p:nvSpPr>
        <p:spPr>
          <a:xfrm>
            <a:off x="5385815" y="2431492"/>
            <a:ext cx="4747024" cy="1116000"/>
          </a:xfrm>
          <a:prstGeom prst="rect">
            <a:avLst/>
          </a:prstGeom>
          <a:blipFill>
            <a:blip r:embed="rId7">
              <a:alphaModFix amt="74000"/>
            </a:blip>
            <a:stretch>
              <a:fillRect/>
            </a:stretch>
          </a:blipFill>
          <a:ln w="47625" cap="rnd" cmpd="dbl">
            <a:solidFill>
              <a:srgbClr val="008000"/>
            </a:solidFill>
            <a:prstDash val="dashDot"/>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000" spc="300" dirty="0">
                <a:ln w="19050">
                  <a:noFill/>
                </a:ln>
                <a:solidFill>
                  <a:srgbClr val="000099"/>
                </a:solidFill>
                <a:effectLst>
                  <a:reflection endPos="0" dist="50800" dir="5400000" sy="-100000" algn="bl" rotWithShape="0"/>
                </a:effectLst>
                <a:latin typeface="Arial Black" panose="020B0A04020102020204" pitchFamily="34" charset="0"/>
                <a:ea typeface="FangSong" pitchFamily="49" charset="-122"/>
                <a:cs typeface="Arial" panose="020B0604020202020204" pitchFamily="34" charset="0"/>
              </a:rPr>
              <a:t>7.3.2020 sobota    </a:t>
            </a:r>
          </a:p>
          <a:p>
            <a:pPr algn="ctr"/>
            <a:r>
              <a:rPr lang="cs-CZ" sz="3000" spc="300" dirty="0">
                <a:ln w="19050">
                  <a:noFill/>
                </a:ln>
                <a:solidFill>
                  <a:srgbClr val="000099"/>
                </a:solidFill>
                <a:effectLst>
                  <a:reflection endPos="0" dist="50800" dir="5400000" sy="-100000" algn="bl" rotWithShape="0"/>
                </a:effectLst>
                <a:latin typeface="Arial Black" panose="020B0A04020102020204" pitchFamily="34" charset="0"/>
                <a:ea typeface="FangSong" pitchFamily="49" charset="-122"/>
                <a:cs typeface="Arial" panose="020B0604020202020204" pitchFamily="34" charset="0"/>
              </a:rPr>
              <a:t>10:15 hod 16. kolo</a:t>
            </a:r>
          </a:p>
        </p:txBody>
      </p:sp>
      <p:sp>
        <p:nvSpPr>
          <p:cNvPr id="17" name="AutoShape 3" descr="ů§"/>
          <p:cNvSpPr>
            <a:spLocks noChangeArrowheads="1"/>
          </p:cNvSpPr>
          <p:nvPr/>
        </p:nvSpPr>
        <p:spPr bwMode="auto">
          <a:xfrm>
            <a:off x="5400576" y="91108"/>
            <a:ext cx="4752528" cy="1127576"/>
          </a:xfrm>
          <a:prstGeom prst="flowChartAlternateProcess">
            <a:avLst/>
          </a:prstGeom>
          <a:blipFill>
            <a:blip r:embed="rId8"/>
            <a:stretch>
              <a:fillRect/>
            </a:stretch>
          </a:blipFill>
          <a:ln w="44450" cap="flat" cmpd="sng">
            <a:solidFill>
              <a:schemeClr val="tx1"/>
            </a:solidFill>
            <a:prstDash val="solid"/>
            <a:bevel/>
            <a:headEnd/>
            <a:tailEnd/>
          </a:ln>
          <a:effectLst>
            <a:softEdge rad="0"/>
          </a:effectLst>
          <a:scene3d>
            <a:camera prst="perspectiveBelow"/>
            <a:lightRig rig="threePt" dir="t"/>
          </a:scene3d>
          <a:sp3d z="38100">
            <a:bevelT w="0" h="0" prst="relaxedInset"/>
            <a:bevelB w="0" h="0"/>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Showcard Gothic" panose="04020904020102020604" pitchFamily="82" charset="0"/>
                <a:cs typeface="Khmer UI" pitchFamily="34" charset="0"/>
              </a:rPr>
              <a:t> </a:t>
            </a:r>
            <a:r>
              <a:rPr lang="cs-CZ" sz="3200" dirty="0">
                <a:ln w="9525" cap="rnd">
                  <a:noFill/>
                  <a:miter lim="800000"/>
                </a:ln>
                <a:solidFill>
                  <a:srgbClr val="EE1261"/>
                </a:solidFill>
                <a:latin typeface="Showcard Gothic" panose="04020904020102020604" pitchFamily="82" charset="0"/>
                <a:ea typeface="Verdana" panose="020B0604030504040204" pitchFamily="34" charset="0"/>
                <a:cs typeface="Arial" panose="020B0604020202020204" pitchFamily="34" charset="0"/>
              </a:rPr>
              <a:t>Fotbalový zpravodaj</a:t>
            </a:r>
          </a:p>
          <a:p>
            <a:pPr algn="ctr" eaLnBrk="0" hangingPunct="0">
              <a:defRPr/>
            </a:pPr>
            <a:r>
              <a:rPr lang="cs-CZ" sz="3200" dirty="0">
                <a:ln w="9525" cap="rnd">
                  <a:noFill/>
                  <a:miter lim="800000"/>
                </a:ln>
                <a:solidFill>
                  <a:srgbClr val="EE1261"/>
                </a:solidFill>
                <a:latin typeface="Showcard Gothic" panose="04020904020102020604" pitchFamily="82" charset="0"/>
                <a:ea typeface="Verdana" panose="020B0604030504040204" pitchFamily="34" charset="0"/>
                <a:cs typeface="Arial" panose="020B0604020202020204" pitchFamily="34" charset="0"/>
              </a:rPr>
              <a:t>SK Štětí </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385815" y="1317508"/>
            <a:ext cx="4756932" cy="1005848"/>
          </a:xfrm>
          <a:prstGeom prst="rect">
            <a:avLst/>
          </a:prstGeom>
          <a:pattFill prst="sphere">
            <a:fgClr>
              <a:schemeClr val="accent1"/>
            </a:fgClr>
            <a:bgClr>
              <a:schemeClr val="bg1"/>
            </a:bgClr>
          </a:pattFill>
          <a:ln w="22225" cmpd="sng">
            <a:solidFill>
              <a:schemeClr val="tx1"/>
            </a:solidFill>
            <a:prstDash val="sysDash"/>
            <a:miter lim="800000"/>
          </a:ln>
          <a:effectLst>
            <a:softEdge rad="635000"/>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sp3d extrusionH="57150">
              <a:bevelT w="38100" h="38100" prst="slope"/>
            </a:sp3d>
          </a:bodyPr>
          <a:lstStyle/>
          <a:p>
            <a:pPr algn="ctr"/>
            <a:r>
              <a:rPr lang="cs-CZ" sz="3600" dirty="0">
                <a:ln w="19050" cap="sq">
                  <a:noFill/>
                  <a:prstDash val="solid"/>
                  <a:miter lim="800000"/>
                </a:ln>
                <a:solidFill>
                  <a:srgbClr val="CC0000"/>
                </a:solidFill>
                <a:latin typeface="Segoe UI Black" panose="020B0A02040204020203" pitchFamily="34" charset="0"/>
                <a:ea typeface="Segoe UI Black" panose="020B0A02040204020203" pitchFamily="34" charset="0"/>
                <a:cs typeface="Arial" panose="020B0604020202020204" pitchFamily="34" charset="0"/>
              </a:rPr>
              <a:t>Sezóna 2019/2020</a:t>
            </a:r>
          </a:p>
          <a:p>
            <a:pPr algn="ctr"/>
            <a:r>
              <a:rPr lang="cs-CZ" sz="2400" dirty="0">
                <a:ln w="19050" cap="sq">
                  <a:noFill/>
                  <a:prstDash val="solid"/>
                  <a:miter lim="800000"/>
                </a:ln>
                <a:solidFill>
                  <a:srgbClr val="CC0000"/>
                </a:solidFill>
                <a:latin typeface="Segoe UI Black" panose="020B0A02040204020203" pitchFamily="34" charset="0"/>
                <a:ea typeface="Segoe UI Black" panose="020B0A02040204020203" pitchFamily="34" charset="0"/>
                <a:cs typeface="Arial" panose="020B0604020202020204" pitchFamily="34" charset="0"/>
              </a:rPr>
              <a:t>Divize B Jaro</a:t>
            </a:r>
          </a:p>
        </p:txBody>
      </p:sp>
      <p:pic>
        <p:nvPicPr>
          <p:cNvPr id="20" name="Obrázek 19" descr="Vector Logos, &lt;strong&gt;Logo&lt;/strong&gt; Templates Free Download | seek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8608" y="3928371"/>
            <a:ext cx="745965" cy="755377"/>
          </a:xfrm>
          <a:prstGeom prst="rect">
            <a:avLst/>
          </a:prstGeom>
          <a:noFill/>
          <a:ln>
            <a:noFill/>
          </a:ln>
        </p:spPr>
      </p:pic>
      <p:pic>
        <p:nvPicPr>
          <p:cNvPr id="2" name="Obrázek 1"/>
          <p:cNvPicPr>
            <a:picLocks noChangeAspect="1"/>
          </p:cNvPicPr>
          <p:nvPr/>
        </p:nvPicPr>
        <p:blipFill>
          <a:blip r:embed="rId10"/>
          <a:stretch>
            <a:fillRect/>
          </a:stretch>
        </p:blipFill>
        <p:spPr>
          <a:xfrm>
            <a:off x="8928968" y="3907532"/>
            <a:ext cx="792088" cy="7983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graphicFrame>
        <p:nvGraphicFramePr>
          <p:cNvPr id="14" name="Tabulka 13">
            <a:extLst>
              <a:ext uri="{FF2B5EF4-FFF2-40B4-BE49-F238E27FC236}">
                <a16:creationId xmlns:a16="http://schemas.microsoft.com/office/drawing/2014/main" id="{DAE03537-C88F-4B12-9345-37DEAFA303AD}"/>
              </a:ext>
            </a:extLst>
          </p:cNvPr>
          <p:cNvGraphicFramePr>
            <a:graphicFrameLocks noGrp="1"/>
          </p:cNvGraphicFramePr>
          <p:nvPr>
            <p:extLst>
              <p:ext uri="{D42A27DB-BD31-4B8C-83A1-F6EECF244321}">
                <p14:modId xmlns:p14="http://schemas.microsoft.com/office/powerpoint/2010/main" val="1325682001"/>
              </p:ext>
            </p:extLst>
          </p:nvPr>
        </p:nvGraphicFramePr>
        <p:xfrm>
          <a:off x="5472584" y="163116"/>
          <a:ext cx="4608512" cy="6561081"/>
        </p:xfrm>
        <a:graphic>
          <a:graphicData uri="http://schemas.openxmlformats.org/drawingml/2006/table">
            <a:tbl>
              <a:tblPr/>
              <a:tblGrid>
                <a:gridCol w="646919">
                  <a:extLst>
                    <a:ext uri="{9D8B030D-6E8A-4147-A177-3AD203B41FA5}">
                      <a16:colId xmlns:a16="http://schemas.microsoft.com/office/drawing/2014/main" val="1045551193"/>
                    </a:ext>
                  </a:extLst>
                </a:gridCol>
                <a:gridCol w="515807">
                  <a:extLst>
                    <a:ext uri="{9D8B030D-6E8A-4147-A177-3AD203B41FA5}">
                      <a16:colId xmlns:a16="http://schemas.microsoft.com/office/drawing/2014/main" val="3482197637"/>
                    </a:ext>
                  </a:extLst>
                </a:gridCol>
                <a:gridCol w="445935">
                  <a:extLst>
                    <a:ext uri="{9D8B030D-6E8A-4147-A177-3AD203B41FA5}">
                      <a16:colId xmlns:a16="http://schemas.microsoft.com/office/drawing/2014/main" val="2137295772"/>
                    </a:ext>
                  </a:extLst>
                </a:gridCol>
                <a:gridCol w="445935">
                  <a:extLst>
                    <a:ext uri="{9D8B030D-6E8A-4147-A177-3AD203B41FA5}">
                      <a16:colId xmlns:a16="http://schemas.microsoft.com/office/drawing/2014/main" val="4068868077"/>
                    </a:ext>
                  </a:extLst>
                </a:gridCol>
                <a:gridCol w="869886">
                  <a:extLst>
                    <a:ext uri="{9D8B030D-6E8A-4147-A177-3AD203B41FA5}">
                      <a16:colId xmlns:a16="http://schemas.microsoft.com/office/drawing/2014/main" val="4104664629"/>
                    </a:ext>
                  </a:extLst>
                </a:gridCol>
                <a:gridCol w="860465">
                  <a:extLst>
                    <a:ext uri="{9D8B030D-6E8A-4147-A177-3AD203B41FA5}">
                      <a16:colId xmlns:a16="http://schemas.microsoft.com/office/drawing/2014/main" val="383728069"/>
                    </a:ext>
                  </a:extLst>
                </a:gridCol>
                <a:gridCol w="562128">
                  <a:extLst>
                    <a:ext uri="{9D8B030D-6E8A-4147-A177-3AD203B41FA5}">
                      <a16:colId xmlns:a16="http://schemas.microsoft.com/office/drawing/2014/main" val="3223840247"/>
                    </a:ext>
                  </a:extLst>
                </a:gridCol>
                <a:gridCol w="261437">
                  <a:extLst>
                    <a:ext uri="{9D8B030D-6E8A-4147-A177-3AD203B41FA5}">
                      <a16:colId xmlns:a16="http://schemas.microsoft.com/office/drawing/2014/main" val="76211328"/>
                    </a:ext>
                  </a:extLst>
                </a:gridCol>
              </a:tblGrid>
              <a:tr h="303352">
                <a:tc gridSpan="8">
                  <a:txBody>
                    <a:bodyPr/>
                    <a:lstStyle/>
                    <a:p>
                      <a:pPr algn="ctr" fontAlgn="ctr"/>
                      <a:r>
                        <a:rPr lang="cs-CZ" sz="1400" b="1" i="0" u="none" strike="noStrike" dirty="0">
                          <a:solidFill>
                            <a:srgbClr val="000000"/>
                          </a:solidFill>
                          <a:effectLst/>
                          <a:latin typeface="Arial" panose="020B0604020202020204" pitchFamily="34" charset="0"/>
                        </a:rPr>
                        <a:t>Starší žáci Jaro 2020 okresní přebor-změny vyhrazeny</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7009296"/>
                  </a:ext>
                </a:extLst>
              </a:tr>
              <a:tr h="252261">
                <a:tc>
                  <a:txBody>
                    <a:bodyPr/>
                    <a:lstStyle/>
                    <a:p>
                      <a:pPr algn="ctr" fontAlgn="ctr"/>
                      <a:r>
                        <a:rPr lang="cs-CZ" sz="500" b="1" i="0" u="none" strike="noStrike">
                          <a:solidFill>
                            <a:srgbClr val="000000"/>
                          </a:solidFill>
                          <a:effectLst/>
                          <a:latin typeface="Arial" panose="020B0604020202020204" pitchFamily="34" charset="0"/>
                        </a:rPr>
                        <a:t>Den</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Datum</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effectLst/>
                          <a:latin typeface="Arial" panose="020B0604020202020204" pitchFamily="34" charset="0"/>
                        </a:rPr>
                        <a:t>Čas</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Odjezd</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Domácí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Hosté</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Hřiště</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effectLst/>
                          <a:latin typeface="Arial" panose="020B0604020202020204" pitchFamily="34" charset="0"/>
                        </a:rPr>
                        <a:t>Kolo</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13124983"/>
                  </a:ext>
                </a:extLst>
              </a:tr>
              <a:tr h="488556">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21.03.</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08:15</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Sokol Velké Žernoseky</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Velké </a:t>
                      </a:r>
                      <a:r>
                        <a:rPr lang="cs-CZ" sz="900" b="1" i="0" u="none" strike="noStrike" dirty="0" err="1">
                          <a:solidFill>
                            <a:srgbClr val="000000"/>
                          </a:solidFill>
                          <a:effectLst/>
                          <a:latin typeface="Arial" panose="020B0604020202020204" pitchFamily="34" charset="0"/>
                        </a:rPr>
                        <a:t>žernoseky</a:t>
                      </a:r>
                      <a:endParaRPr lang="cs-CZ" sz="900" b="1" i="0" u="none" strike="noStrike" dirty="0">
                        <a:solidFill>
                          <a:srgbClr val="000000"/>
                        </a:solidFill>
                        <a:effectLst/>
                        <a:latin typeface="Arial" panose="020B0604020202020204" pitchFamily="34" charset="0"/>
                      </a:endParaRP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16</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056134164"/>
                  </a:ext>
                </a:extLst>
              </a:tr>
              <a:tr h="383182">
                <a:tc>
                  <a:txBody>
                    <a:bodyPr/>
                    <a:lstStyle/>
                    <a:p>
                      <a:pPr algn="ctr" fontAlgn="ctr"/>
                      <a:r>
                        <a:rPr lang="cs-CZ" sz="1000" b="1" i="0" u="none" strike="noStrike">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28.03.</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FC Dubany</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17</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58244607"/>
                  </a:ext>
                </a:extLst>
              </a:tr>
              <a:tr h="383182">
                <a:tc>
                  <a:txBody>
                    <a:bodyPr/>
                    <a:lstStyle/>
                    <a:p>
                      <a:pPr algn="ctr" fontAlgn="ctr"/>
                      <a:r>
                        <a:rPr lang="cs-CZ" sz="1000" b="1" i="0" u="none" strike="noStrike">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04.04.</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08:00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TJ Sokol Libochovany</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Libochovany</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18</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836970610"/>
                  </a:ext>
                </a:extLst>
              </a:tr>
              <a:tr h="383182">
                <a:tc>
                  <a:txBody>
                    <a:bodyPr/>
                    <a:lstStyle/>
                    <a:p>
                      <a:pPr algn="ctr" fontAlgn="ctr"/>
                      <a:r>
                        <a:rPr lang="cs-CZ" sz="1000" b="1" i="0" u="none" strike="noStrike">
                          <a:solidFill>
                            <a:srgbClr val="000000"/>
                          </a:solidFill>
                          <a:effectLst/>
                          <a:latin typeface="Arial" panose="020B0604020202020204" pitchFamily="34" charset="0"/>
                        </a:rPr>
                        <a:t>neděle</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12.04.</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Hoštka</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19</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50823015"/>
                  </a:ext>
                </a:extLst>
              </a:tr>
              <a:tr h="383182">
                <a:tc>
                  <a:txBody>
                    <a:bodyPr/>
                    <a:lstStyle/>
                    <a:p>
                      <a:pPr algn="ctr" fontAlgn="ctr"/>
                      <a:r>
                        <a:rPr lang="cs-CZ" sz="1000" b="1" i="0" u="none" strike="noStrike">
                          <a:solidFill>
                            <a:srgbClr val="000000"/>
                          </a:solidFill>
                          <a:effectLst/>
                          <a:latin typeface="Arial" panose="020B0604020202020204" pitchFamily="34" charset="0"/>
                        </a:rPr>
                        <a:t>středa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15.04.</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15:30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SK Liběšice</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29</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332132990"/>
                  </a:ext>
                </a:extLst>
              </a:tr>
              <a:tr h="383182">
                <a:tc>
                  <a:txBody>
                    <a:bodyPr/>
                    <a:lstStyle/>
                    <a:p>
                      <a:pPr algn="ctr" fontAlgn="ctr"/>
                      <a:r>
                        <a:rPr lang="cs-CZ" sz="1000" b="1" i="0" u="none" strike="noStrike">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18.04.</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 8:15</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Sulejovice/</a:t>
                      </a:r>
                    </a:p>
                    <a:p>
                      <a:pPr algn="ctr" fontAlgn="ctr"/>
                      <a:r>
                        <a:rPr lang="cs-CZ" sz="1000" b="1" i="0" u="none" strike="noStrike" dirty="0">
                          <a:solidFill>
                            <a:srgbClr val="000000"/>
                          </a:solidFill>
                          <a:effectLst/>
                          <a:latin typeface="Arial" panose="020B0604020202020204" pitchFamily="34" charset="0"/>
                        </a:rPr>
                        <a:t>Vchynice SD</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Sulejovice</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61642525"/>
                  </a:ext>
                </a:extLst>
              </a:tr>
              <a:tr h="383182">
                <a:tc>
                  <a:txBody>
                    <a:bodyPr/>
                    <a:lstStyle/>
                    <a:p>
                      <a:pPr algn="ctr" fontAlgn="ctr"/>
                      <a:r>
                        <a:rPr lang="cs-CZ" sz="1000" b="1" i="0" u="none" strike="noStrike">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25.04.</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8:30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TJ Sokol Straškov Vodochody</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err="1">
                          <a:solidFill>
                            <a:srgbClr val="000000"/>
                          </a:solidFill>
                          <a:effectLst/>
                          <a:latin typeface="Arial" panose="020B0604020202020204" pitchFamily="34" charset="0"/>
                        </a:rPr>
                        <a:t>Straškov</a:t>
                      </a:r>
                      <a:endParaRPr lang="cs-CZ" sz="900" b="1" i="0" u="none" strike="noStrike" dirty="0">
                        <a:solidFill>
                          <a:srgbClr val="000000"/>
                        </a:solidFill>
                        <a:effectLst/>
                        <a:latin typeface="Arial" panose="020B0604020202020204" pitchFamily="34" charset="0"/>
                      </a:endParaRP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21</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396096509"/>
                  </a:ext>
                </a:extLst>
              </a:tr>
              <a:tr h="383182">
                <a:tc>
                  <a:txBody>
                    <a:bodyPr/>
                    <a:lstStyle/>
                    <a:p>
                      <a:pPr algn="ctr" fontAlgn="ctr"/>
                      <a:r>
                        <a:rPr lang="cs-CZ" sz="1000" b="1" i="0" u="none" strike="noStrike">
                          <a:solidFill>
                            <a:srgbClr val="000000"/>
                          </a:solidFill>
                          <a:effectLst/>
                          <a:latin typeface="Arial" panose="020B0604020202020204" pitchFamily="34" charset="0"/>
                        </a:rPr>
                        <a:t>neděle</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03.05.</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Lovečkovice</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22</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27103281"/>
                  </a:ext>
                </a:extLst>
              </a:tr>
              <a:tr h="383182">
                <a:tc>
                  <a:txBody>
                    <a:bodyPr/>
                    <a:lstStyle/>
                    <a:p>
                      <a:pPr algn="ctr" fontAlgn="ctr"/>
                      <a:r>
                        <a:rPr lang="cs-CZ" sz="1000" b="1" i="0" u="none" strike="noStrike">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09.05.</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8:30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T.J. Sokol Zahořany</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Zahořany</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23</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399251755"/>
                  </a:ext>
                </a:extLst>
              </a:tr>
              <a:tr h="383182">
                <a:tc>
                  <a:txBody>
                    <a:bodyPr/>
                    <a:lstStyle/>
                    <a:p>
                      <a:pPr algn="ctr" fontAlgn="ctr"/>
                      <a:r>
                        <a:rPr lang="cs-CZ" sz="1000" b="1" i="0" u="none" strike="noStrike">
                          <a:solidFill>
                            <a:srgbClr val="000000"/>
                          </a:solidFill>
                          <a:effectLst/>
                          <a:latin typeface="Arial" panose="020B0604020202020204" pitchFamily="34" charset="0"/>
                        </a:rPr>
                        <a:t>středa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13.05.</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Travčice</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29811037"/>
                  </a:ext>
                </a:extLst>
              </a:tr>
              <a:tr h="383182">
                <a:tc>
                  <a:txBody>
                    <a:bodyPr/>
                    <a:lstStyle/>
                    <a:p>
                      <a:pPr algn="ctr" fontAlgn="ctr"/>
                      <a:r>
                        <a:rPr lang="cs-CZ" sz="1000" b="1" i="0" u="none" strike="noStrike">
                          <a:solidFill>
                            <a:srgbClr val="000000"/>
                          </a:solidFill>
                          <a:effectLst/>
                          <a:latin typeface="Arial" panose="020B0604020202020204" pitchFamily="34" charset="0"/>
                        </a:rPr>
                        <a:t>neděle</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17.05.</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SCHOELLER Křešice</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24</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77542249"/>
                  </a:ext>
                </a:extLst>
              </a:tr>
              <a:tr h="383182">
                <a:tc>
                  <a:txBody>
                    <a:bodyPr/>
                    <a:lstStyle/>
                    <a:p>
                      <a:pPr algn="ctr" fontAlgn="ctr"/>
                      <a:r>
                        <a:rPr lang="cs-CZ" sz="1000" b="1" i="0" u="none" strike="noStrike">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23.05.</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8:15</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FK Třebenice</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Travčice</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25</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572488865"/>
                  </a:ext>
                </a:extLst>
              </a:tr>
              <a:tr h="383182">
                <a:tc>
                  <a:txBody>
                    <a:bodyPr/>
                    <a:lstStyle/>
                    <a:p>
                      <a:pPr algn="ctr" fontAlgn="ctr"/>
                      <a:r>
                        <a:rPr lang="cs-CZ" sz="1000" b="1" i="0" u="none" strike="noStrike">
                          <a:solidFill>
                            <a:srgbClr val="000000"/>
                          </a:solidFill>
                          <a:effectLst/>
                          <a:latin typeface="Arial" panose="020B0604020202020204" pitchFamily="34" charset="0"/>
                        </a:rPr>
                        <a:t>neděle</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31.05.</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Viktorie Budyně n.O.</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dirty="0">
                          <a:solidFill>
                            <a:srgbClr val="000000"/>
                          </a:solidFill>
                          <a:effectLst/>
                          <a:latin typeface="Arial" panose="020B0604020202020204" pitchFamily="34" charset="0"/>
                        </a:rPr>
                        <a:t>26</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76492722"/>
                  </a:ext>
                </a:extLst>
              </a:tr>
              <a:tr h="383182">
                <a:tc>
                  <a:txBody>
                    <a:bodyPr/>
                    <a:lstStyle/>
                    <a:p>
                      <a:pPr algn="ctr" fontAlgn="ctr"/>
                      <a:r>
                        <a:rPr lang="cs-CZ" sz="1000" b="1" i="0" u="none" strike="noStrike">
                          <a:solidFill>
                            <a:srgbClr val="000000"/>
                          </a:solidFill>
                          <a:effectLst/>
                          <a:latin typeface="Arial" panose="020B0604020202020204" pitchFamily="34" charset="0"/>
                        </a:rPr>
                        <a:t>sobota</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06.06.</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8:00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SK Velemín</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Velemín</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dirty="0">
                          <a:solidFill>
                            <a:srgbClr val="000000"/>
                          </a:solidFill>
                          <a:effectLst/>
                          <a:latin typeface="Arial" panose="020B0604020202020204" pitchFamily="34" charset="0"/>
                        </a:rPr>
                        <a:t>27</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277382636"/>
                  </a:ext>
                </a:extLst>
              </a:tr>
              <a:tr h="383182">
                <a:tc>
                  <a:txBody>
                    <a:bodyPr/>
                    <a:lstStyle/>
                    <a:p>
                      <a:pPr algn="ctr" fontAlgn="ctr"/>
                      <a:r>
                        <a:rPr lang="cs-CZ" sz="1000" b="1" i="0" u="none" strike="noStrike">
                          <a:solidFill>
                            <a:srgbClr val="000000"/>
                          </a:solidFill>
                          <a:effectLst/>
                          <a:latin typeface="Arial" panose="020B0604020202020204" pitchFamily="34" charset="0"/>
                        </a:rPr>
                        <a:t>neděle</a:t>
                      </a:r>
                    </a:p>
                  </a:txBody>
                  <a:tcPr marL="2164" marR="2164" marT="21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13.06.</a:t>
                      </a:r>
                    </a:p>
                    <a:p>
                      <a:pPr algn="ctr" fontAlgn="ctr"/>
                      <a:r>
                        <a:rPr lang="cs-CZ" sz="1000" b="1" i="0" u="none" strike="noStrike" dirty="0">
                          <a:solidFill>
                            <a:srgbClr val="000000"/>
                          </a:solidFill>
                          <a:effectLst/>
                          <a:latin typeface="Arial" panose="020B0604020202020204" pitchFamily="34" charset="0"/>
                        </a:rPr>
                        <a:t>2020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10:30</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 </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Mšené Lázně</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dirty="0">
                          <a:solidFill>
                            <a:srgbClr val="000000"/>
                          </a:solidFill>
                          <a:effectLst/>
                          <a:latin typeface="Arial" panose="020B0604020202020204" pitchFamily="34" charset="0"/>
                        </a:rPr>
                        <a:t>28</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30894094"/>
                  </a:ext>
                </a:extLst>
              </a:tr>
            </a:tbl>
          </a:graphicData>
        </a:graphic>
      </p:graphicFrame>
      <p:graphicFrame>
        <p:nvGraphicFramePr>
          <p:cNvPr id="10" name="Tabulka 9"/>
          <p:cNvGraphicFramePr>
            <a:graphicFrameLocks noGrp="1"/>
          </p:cNvGraphicFramePr>
          <p:nvPr>
            <p:extLst>
              <p:ext uri="{D42A27DB-BD31-4B8C-83A1-F6EECF244321}">
                <p14:modId xmlns:p14="http://schemas.microsoft.com/office/powerpoint/2010/main" val="1790578886"/>
              </p:ext>
            </p:extLst>
          </p:nvPr>
        </p:nvGraphicFramePr>
        <p:xfrm>
          <a:off x="143993" y="622567"/>
          <a:ext cx="4464494" cy="4395507"/>
        </p:xfrm>
        <a:graphic>
          <a:graphicData uri="http://schemas.openxmlformats.org/drawingml/2006/table">
            <a:tbl>
              <a:tblPr/>
              <a:tblGrid>
                <a:gridCol w="1533890">
                  <a:extLst>
                    <a:ext uri="{9D8B030D-6E8A-4147-A177-3AD203B41FA5}">
                      <a16:colId xmlns:a16="http://schemas.microsoft.com/office/drawing/2014/main" val="568579841"/>
                    </a:ext>
                  </a:extLst>
                </a:gridCol>
                <a:gridCol w="1596244">
                  <a:extLst>
                    <a:ext uri="{9D8B030D-6E8A-4147-A177-3AD203B41FA5}">
                      <a16:colId xmlns:a16="http://schemas.microsoft.com/office/drawing/2014/main" val="352711147"/>
                    </a:ext>
                  </a:extLst>
                </a:gridCol>
                <a:gridCol w="1334360">
                  <a:extLst>
                    <a:ext uri="{9D8B030D-6E8A-4147-A177-3AD203B41FA5}">
                      <a16:colId xmlns:a16="http://schemas.microsoft.com/office/drawing/2014/main" val="3502747920"/>
                    </a:ext>
                  </a:extLst>
                </a:gridCol>
              </a:tblGrid>
              <a:tr h="193876">
                <a:tc>
                  <a:txBody>
                    <a:bodyPr/>
                    <a:lstStyle/>
                    <a:p>
                      <a:pPr algn="ctr" fontAlgn="ctr"/>
                      <a:r>
                        <a:rPr lang="cs-CZ" sz="1000" b="1" i="0" u="none" strike="noStrike">
                          <a:solidFill>
                            <a:srgbClr val="000000"/>
                          </a:solidFill>
                          <a:effectLst/>
                          <a:latin typeface="Arial Black" panose="020B0A04020102020204" pitchFamily="34" charset="0"/>
                        </a:rPr>
                        <a:t>Hráč</a:t>
                      </a:r>
                    </a:p>
                  </a:txBody>
                  <a:tcPr marL="8311" marR="8311" marT="8311" marB="0" anchor="ctr">
                    <a:lnL>
                      <a:noFill/>
                    </a:lnL>
                    <a:lnR>
                      <a:noFill/>
                    </a:lnR>
                    <a:lnT>
                      <a:noFill/>
                    </a:lnT>
                    <a:lnB>
                      <a:noFill/>
                    </a:lnB>
                    <a:solidFill>
                      <a:srgbClr val="C6E0B4"/>
                    </a:solidFill>
                  </a:tcPr>
                </a:tc>
                <a:tc>
                  <a:txBody>
                    <a:bodyPr/>
                    <a:lstStyle/>
                    <a:p>
                      <a:pPr algn="ctr" fontAlgn="ctr"/>
                      <a:r>
                        <a:rPr lang="cs-CZ" sz="1000" b="1" i="0" u="none" strike="noStrike">
                          <a:solidFill>
                            <a:srgbClr val="000000"/>
                          </a:solidFill>
                          <a:effectLst/>
                          <a:latin typeface="Arial Black" panose="020B0A04020102020204" pitchFamily="34" charset="0"/>
                        </a:rPr>
                        <a:t>Číslo</a:t>
                      </a:r>
                    </a:p>
                  </a:txBody>
                  <a:tcPr marL="8311" marR="8311" marT="8311" marB="0" anchor="ctr">
                    <a:lnL>
                      <a:noFill/>
                    </a:lnL>
                    <a:lnR>
                      <a:noFill/>
                    </a:lnR>
                    <a:lnT>
                      <a:noFill/>
                    </a:lnT>
                    <a:lnB>
                      <a:noFill/>
                    </a:lnB>
                    <a:solidFill>
                      <a:srgbClr val="C6E0B4"/>
                    </a:solidFill>
                  </a:tcPr>
                </a:tc>
                <a:tc>
                  <a:txBody>
                    <a:bodyPr/>
                    <a:lstStyle/>
                    <a:p>
                      <a:pPr algn="ctr" fontAlgn="ctr"/>
                      <a:r>
                        <a:rPr lang="cs-CZ" sz="1000" b="1" i="0" u="none" strike="noStrike">
                          <a:solidFill>
                            <a:srgbClr val="000000"/>
                          </a:solidFill>
                          <a:effectLst/>
                          <a:latin typeface="Arial Black" panose="020B0A04020102020204" pitchFamily="34" charset="0"/>
                        </a:rPr>
                        <a:t>Branky</a:t>
                      </a:r>
                    </a:p>
                  </a:txBody>
                  <a:tcPr marL="8311" marR="8311" marT="8311" marB="0" anchor="ctr">
                    <a:lnL>
                      <a:noFill/>
                    </a:lnL>
                    <a:lnR>
                      <a:noFill/>
                    </a:lnR>
                    <a:lnT>
                      <a:noFill/>
                    </a:lnT>
                    <a:lnB>
                      <a:noFill/>
                    </a:lnB>
                    <a:solidFill>
                      <a:srgbClr val="C6E0B4"/>
                    </a:solidFill>
                  </a:tcPr>
                </a:tc>
                <a:extLst>
                  <a:ext uri="{0D108BD9-81ED-4DB2-BD59-A6C34878D82A}">
                    <a16:rowId xmlns:a16="http://schemas.microsoft.com/office/drawing/2014/main" val="3079459617"/>
                  </a:ext>
                </a:extLst>
              </a:tr>
              <a:tr h="171536">
                <a:tc>
                  <a:txBody>
                    <a:bodyPr/>
                    <a:lstStyle/>
                    <a:p>
                      <a:pPr algn="l" fontAlgn="ctr"/>
                      <a:r>
                        <a:rPr lang="cs-CZ" sz="1100" b="1" i="0" u="none" strike="noStrike" dirty="0" err="1">
                          <a:solidFill>
                            <a:srgbClr val="151515"/>
                          </a:solidFill>
                          <a:effectLst/>
                          <a:latin typeface="Arial" panose="020B0604020202020204" pitchFamily="34" charset="0"/>
                        </a:rPr>
                        <a:t>Pettík</a:t>
                      </a:r>
                      <a:r>
                        <a:rPr lang="cs-CZ" sz="1100" b="1" i="0" u="none" strike="noStrike" dirty="0">
                          <a:solidFill>
                            <a:srgbClr val="151515"/>
                          </a:solidFill>
                          <a:effectLst/>
                          <a:latin typeface="Arial" panose="020B0604020202020204" pitchFamily="34" charset="0"/>
                        </a:rPr>
                        <a:t> Filip</a:t>
                      </a:r>
                    </a:p>
                  </a:txBody>
                  <a:tcPr marL="74800" marR="8311" marT="8311" marB="0" anchor="ctr">
                    <a:lnL>
                      <a:noFill/>
                    </a:lnL>
                    <a:lnR>
                      <a:noFill/>
                    </a:lnR>
                    <a:lnT>
                      <a:noFill/>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1</a:t>
                      </a:r>
                    </a:p>
                  </a:txBody>
                  <a:tcPr marL="8311" marR="8311" marT="8311" marB="0" anchor="ctr">
                    <a:lnL>
                      <a:noFill/>
                    </a:lnL>
                    <a:lnR>
                      <a:noFill/>
                    </a:lnR>
                    <a:lnT>
                      <a:noFill/>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a:noFill/>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764517888"/>
                  </a:ext>
                </a:extLst>
              </a:tr>
              <a:tr h="171536">
                <a:tc>
                  <a:txBody>
                    <a:bodyPr/>
                    <a:lstStyle/>
                    <a:p>
                      <a:pPr algn="l" fontAlgn="ctr"/>
                      <a:r>
                        <a:rPr lang="cs-CZ" sz="1100" b="1" i="0" u="none" strike="noStrike" dirty="0">
                          <a:solidFill>
                            <a:srgbClr val="151515"/>
                          </a:solidFill>
                          <a:effectLst/>
                          <a:latin typeface="Arial" panose="020B0604020202020204" pitchFamily="34" charset="0"/>
                        </a:rPr>
                        <a:t>Kunc Petr</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panose="020B0604020202020204" pitchFamily="34" charset="0"/>
                        </a:rPr>
                        <a:t>2</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323732966"/>
                  </a:ext>
                </a:extLst>
              </a:tr>
              <a:tr h="171536">
                <a:tc>
                  <a:txBody>
                    <a:bodyPr/>
                    <a:lstStyle/>
                    <a:p>
                      <a:pPr algn="l" fontAlgn="ctr"/>
                      <a:r>
                        <a:rPr lang="cs-CZ" sz="1100" b="1" i="0" u="none" strike="noStrike" dirty="0">
                          <a:solidFill>
                            <a:srgbClr val="151515"/>
                          </a:solidFill>
                          <a:effectLst/>
                          <a:latin typeface="Arial" panose="020B0604020202020204" pitchFamily="34" charset="0"/>
                        </a:rPr>
                        <a:t>Popelka Vít</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151515"/>
                          </a:solidFill>
                          <a:effectLst/>
                          <a:latin typeface="Arial" panose="020B0604020202020204" pitchFamily="34" charset="0"/>
                        </a:rPr>
                        <a:t>4</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1</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4124304671"/>
                  </a:ext>
                </a:extLst>
              </a:tr>
              <a:tr h="171536">
                <a:tc>
                  <a:txBody>
                    <a:bodyPr/>
                    <a:lstStyle/>
                    <a:p>
                      <a:pPr algn="l" fontAlgn="ctr"/>
                      <a:r>
                        <a:rPr lang="cs-CZ" sz="1100" b="1" i="0" u="none" strike="noStrike">
                          <a:solidFill>
                            <a:srgbClr val="151515"/>
                          </a:solidFill>
                          <a:effectLst/>
                          <a:latin typeface="Arial" panose="020B0604020202020204" pitchFamily="34" charset="0"/>
                        </a:rPr>
                        <a:t>Hlaváček Martin</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841321555"/>
                  </a:ext>
                </a:extLst>
              </a:tr>
              <a:tr h="171536">
                <a:tc>
                  <a:txBody>
                    <a:bodyPr/>
                    <a:lstStyle/>
                    <a:p>
                      <a:pPr algn="l" fontAlgn="ctr"/>
                      <a:r>
                        <a:rPr lang="cs-CZ" sz="1100" b="1" i="0" u="none" strike="noStrike" dirty="0">
                          <a:solidFill>
                            <a:srgbClr val="151515"/>
                          </a:solidFill>
                          <a:effectLst/>
                          <a:latin typeface="Arial" panose="020B0604020202020204" pitchFamily="34" charset="0"/>
                        </a:rPr>
                        <a:t>Bohata Petr</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6</a:t>
                      </a:r>
                    </a:p>
                  </a:txBody>
                  <a:tcPr marL="8311" marR="8311" marT="8311" marB="0" anchor="ctr">
                    <a:lnL>
                      <a:noFill/>
                    </a:lnL>
                    <a:lnR>
                      <a:noFill/>
                    </a:lnR>
                    <a:lnT w="12700" cap="flat" cmpd="sng" algn="ctr">
                      <a:solidFill>
                        <a:srgbClr val="D2DBE5"/>
                      </a:solidFill>
                      <a:prstDash val="solid"/>
                      <a:round/>
                      <a:headEnd type="none" w="med" len="med"/>
                      <a:tailEnd type="none" w="med" len="med"/>
                    </a:lnT>
                    <a:lnB>
                      <a:noFill/>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1</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2054859907"/>
                  </a:ext>
                </a:extLst>
              </a:tr>
              <a:tr h="208789">
                <a:tc>
                  <a:txBody>
                    <a:bodyPr/>
                    <a:lstStyle/>
                    <a:p>
                      <a:pPr algn="l" fontAlgn="ctr"/>
                      <a:r>
                        <a:rPr lang="cs-CZ" sz="1100" b="1" i="0" u="none" strike="noStrike" dirty="0">
                          <a:solidFill>
                            <a:srgbClr val="FF0000"/>
                          </a:solidFill>
                          <a:effectLst/>
                          <a:latin typeface="Arial" panose="020B0604020202020204" pitchFamily="34" charset="0"/>
                        </a:rPr>
                        <a:t>Kopta Jan</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8311" marR="8311" marT="8311" marB="0" anchor="ctr">
                    <a:lnL>
                      <a:noFill/>
                    </a:lnL>
                    <a:lnR>
                      <a:noFill/>
                    </a:lnR>
                    <a:lnT>
                      <a:noFill/>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897802217"/>
                  </a:ext>
                </a:extLst>
              </a:tr>
              <a:tr h="171536">
                <a:tc>
                  <a:txBody>
                    <a:bodyPr/>
                    <a:lstStyle/>
                    <a:p>
                      <a:pPr algn="l" fontAlgn="ctr"/>
                      <a:r>
                        <a:rPr lang="cs-CZ" sz="1100" b="1" i="0" u="none" strike="noStrike" dirty="0">
                          <a:solidFill>
                            <a:srgbClr val="151515"/>
                          </a:solidFill>
                          <a:effectLst/>
                          <a:latin typeface="Arial" panose="020B0604020202020204" pitchFamily="34" charset="0"/>
                        </a:rPr>
                        <a:t>Růžička Jan</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8</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2825707369"/>
                  </a:ext>
                </a:extLst>
              </a:tr>
              <a:tr h="171536">
                <a:tc>
                  <a:txBody>
                    <a:bodyPr/>
                    <a:lstStyle/>
                    <a:p>
                      <a:pPr algn="l" fontAlgn="ctr"/>
                      <a:r>
                        <a:rPr lang="cs-CZ" sz="1100" b="1" i="0" u="none" strike="noStrike" dirty="0">
                          <a:solidFill>
                            <a:srgbClr val="151515"/>
                          </a:solidFill>
                          <a:effectLst/>
                          <a:latin typeface="Arial" panose="020B0604020202020204" pitchFamily="34" charset="0"/>
                        </a:rPr>
                        <a:t>Hlaváček Petr</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9</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7</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799735855"/>
                  </a:ext>
                </a:extLst>
              </a:tr>
              <a:tr h="171536">
                <a:tc>
                  <a:txBody>
                    <a:bodyPr/>
                    <a:lstStyle/>
                    <a:p>
                      <a:pPr algn="l" fontAlgn="ctr"/>
                      <a:r>
                        <a:rPr lang="cs-CZ" sz="1100" b="1" i="0" u="none" strike="noStrike">
                          <a:solidFill>
                            <a:srgbClr val="151515"/>
                          </a:solidFill>
                          <a:effectLst/>
                          <a:latin typeface="Arial" panose="020B0604020202020204" pitchFamily="34" charset="0"/>
                        </a:rPr>
                        <a:t>Glaser Petr</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10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2831295623"/>
                  </a:ext>
                </a:extLst>
              </a:tr>
              <a:tr h="171536">
                <a:tc>
                  <a:txBody>
                    <a:bodyPr/>
                    <a:lstStyle/>
                    <a:p>
                      <a:pPr algn="l" fontAlgn="ctr"/>
                      <a:r>
                        <a:rPr lang="cs-CZ" sz="1100" b="1" i="0" u="none" strike="noStrike">
                          <a:solidFill>
                            <a:srgbClr val="151515"/>
                          </a:solidFill>
                          <a:effectLst/>
                          <a:latin typeface="Arial" panose="020B0604020202020204" pitchFamily="34" charset="0"/>
                        </a:rPr>
                        <a:t>Vávra Pavel</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10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454229176"/>
                  </a:ext>
                </a:extLst>
              </a:tr>
              <a:tr h="171536">
                <a:tc>
                  <a:txBody>
                    <a:bodyPr/>
                    <a:lstStyle/>
                    <a:p>
                      <a:pPr algn="l" fontAlgn="ctr"/>
                      <a:r>
                        <a:rPr lang="cs-CZ" sz="1100" b="1" i="0" u="none" strike="noStrike" dirty="0">
                          <a:solidFill>
                            <a:srgbClr val="151515"/>
                          </a:solidFill>
                          <a:effectLst/>
                          <a:latin typeface="Arial" panose="020B0604020202020204" pitchFamily="34" charset="0"/>
                        </a:rPr>
                        <a:t>Svoboda Tomáš</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11</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1856041078"/>
                  </a:ext>
                </a:extLst>
              </a:tr>
              <a:tr h="171536">
                <a:tc>
                  <a:txBody>
                    <a:bodyPr/>
                    <a:lstStyle/>
                    <a:p>
                      <a:pPr algn="l" fontAlgn="ctr"/>
                      <a:r>
                        <a:rPr lang="cs-CZ" sz="1100" b="1" i="0" u="none" strike="noStrike" dirty="0">
                          <a:solidFill>
                            <a:srgbClr val="151515"/>
                          </a:solidFill>
                          <a:effectLst/>
                          <a:latin typeface="Arial" panose="020B0604020202020204" pitchFamily="34" charset="0"/>
                        </a:rPr>
                        <a:t>Hána Dominik</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12</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210167796"/>
                  </a:ext>
                </a:extLst>
              </a:tr>
              <a:tr h="171536">
                <a:tc>
                  <a:txBody>
                    <a:bodyPr/>
                    <a:lstStyle/>
                    <a:p>
                      <a:pPr algn="l" fontAlgn="ctr"/>
                      <a:r>
                        <a:rPr lang="cs-CZ" sz="1100" b="1" i="0" u="none" strike="noStrike">
                          <a:solidFill>
                            <a:srgbClr val="151515"/>
                          </a:solidFill>
                          <a:effectLst/>
                          <a:latin typeface="Arial" panose="020B0604020202020204" pitchFamily="34" charset="0"/>
                        </a:rPr>
                        <a:t>Prokop Michal</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151515"/>
                          </a:solidFill>
                          <a:effectLst/>
                          <a:latin typeface="Arial" panose="020B0604020202020204" pitchFamily="34" charset="0"/>
                        </a:rPr>
                        <a:t>14</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1</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2712105332"/>
                  </a:ext>
                </a:extLst>
              </a:tr>
              <a:tr h="171536">
                <a:tc>
                  <a:txBody>
                    <a:bodyPr/>
                    <a:lstStyle/>
                    <a:p>
                      <a:pPr algn="l" fontAlgn="ctr"/>
                      <a:r>
                        <a:rPr lang="cs-CZ" sz="1100" b="1" i="0" u="none" strike="noStrike" dirty="0">
                          <a:solidFill>
                            <a:srgbClr val="14056F"/>
                          </a:solidFill>
                          <a:effectLst/>
                          <a:latin typeface="Arial" panose="020B0604020202020204" pitchFamily="34" charset="0"/>
                        </a:rPr>
                        <a:t>Malec </a:t>
                      </a:r>
                      <a:r>
                        <a:rPr lang="cs-CZ" sz="800" b="1" i="0" u="none" strike="noStrike" dirty="0">
                          <a:solidFill>
                            <a:srgbClr val="14056F"/>
                          </a:solidFill>
                          <a:effectLst/>
                          <a:latin typeface="Arial" panose="020B0604020202020204" pitchFamily="34" charset="0"/>
                        </a:rPr>
                        <a:t>Jan-přestup do Vilémova</a:t>
                      </a:r>
                      <a:endParaRPr lang="cs-CZ" sz="1100" b="1" i="0" u="none" strike="noStrike" dirty="0">
                        <a:solidFill>
                          <a:srgbClr val="14056F"/>
                        </a:solidFill>
                        <a:effectLst/>
                        <a:latin typeface="Arial" panose="020B0604020202020204" pitchFamily="34" charset="0"/>
                      </a:endParaRP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panose="020B0604020202020204" pitchFamily="34" charset="0"/>
                        </a:rPr>
                        <a:t>15</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1</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43726872"/>
                  </a:ext>
                </a:extLst>
              </a:tr>
              <a:tr h="171536">
                <a:tc>
                  <a:txBody>
                    <a:bodyPr/>
                    <a:lstStyle/>
                    <a:p>
                      <a:pPr algn="l" fontAlgn="ctr"/>
                      <a:r>
                        <a:rPr lang="cs-CZ" sz="1100" b="1" i="0" u="none" strike="noStrike">
                          <a:solidFill>
                            <a:srgbClr val="151515"/>
                          </a:solidFill>
                          <a:effectLst/>
                          <a:latin typeface="Arial" panose="020B0604020202020204" pitchFamily="34" charset="0"/>
                        </a:rPr>
                        <a:t>Nobst Dominik</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151515"/>
                          </a:solidFill>
                          <a:effectLst/>
                          <a:latin typeface="Arial" panose="020B0604020202020204" pitchFamily="34" charset="0"/>
                        </a:rPr>
                        <a:t>16</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7</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1833616098"/>
                  </a:ext>
                </a:extLst>
              </a:tr>
              <a:tr h="171536">
                <a:tc>
                  <a:txBody>
                    <a:bodyPr/>
                    <a:lstStyle/>
                    <a:p>
                      <a:pPr algn="l" fontAlgn="ctr"/>
                      <a:r>
                        <a:rPr lang="cs-CZ" sz="1100" b="1" i="0" u="none" strike="noStrike">
                          <a:solidFill>
                            <a:srgbClr val="151515"/>
                          </a:solidFill>
                          <a:effectLst/>
                          <a:latin typeface="Arial" panose="020B0604020202020204" pitchFamily="34" charset="0"/>
                        </a:rPr>
                        <a:t>Bechyně Jáchym</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panose="020B0604020202020204" pitchFamily="34" charset="0"/>
                        </a:rPr>
                        <a:t>17</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1907963425"/>
                  </a:ext>
                </a:extLst>
              </a:tr>
              <a:tr h="171536">
                <a:tc>
                  <a:txBody>
                    <a:bodyPr/>
                    <a:lstStyle/>
                    <a:p>
                      <a:pPr algn="l" fontAlgn="ctr"/>
                      <a:r>
                        <a:rPr lang="cs-CZ" sz="1100" b="1" i="0" u="none" strike="noStrike">
                          <a:solidFill>
                            <a:srgbClr val="151515"/>
                          </a:solidFill>
                          <a:effectLst/>
                          <a:latin typeface="Arial" panose="020B0604020202020204" pitchFamily="34" charset="0"/>
                        </a:rPr>
                        <a:t>Lácha Jakub</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151515"/>
                          </a:solidFill>
                          <a:effectLst/>
                          <a:latin typeface="Arial" panose="020B0604020202020204" pitchFamily="34" charset="0"/>
                        </a:rPr>
                        <a:t>18</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2</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1327309385"/>
                  </a:ext>
                </a:extLst>
              </a:tr>
              <a:tr h="171536">
                <a:tc>
                  <a:txBody>
                    <a:bodyPr/>
                    <a:lstStyle/>
                    <a:p>
                      <a:pPr algn="l" fontAlgn="ctr"/>
                      <a:r>
                        <a:rPr lang="cs-CZ" sz="1100" b="1" i="0" u="none" strike="noStrike" dirty="0" err="1">
                          <a:solidFill>
                            <a:srgbClr val="151515"/>
                          </a:solidFill>
                          <a:effectLst/>
                          <a:latin typeface="Arial" panose="020B0604020202020204" pitchFamily="34" charset="0"/>
                        </a:rPr>
                        <a:t>Christof</a:t>
                      </a:r>
                      <a:r>
                        <a:rPr lang="cs-CZ" sz="1100" b="1" i="0" u="none" strike="noStrike" dirty="0">
                          <a:solidFill>
                            <a:srgbClr val="151515"/>
                          </a:solidFill>
                          <a:effectLst/>
                          <a:latin typeface="Arial" panose="020B0604020202020204" pitchFamily="34" charset="0"/>
                        </a:rPr>
                        <a:t> Karel</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panose="020B0604020202020204" pitchFamily="34" charset="0"/>
                        </a:rPr>
                        <a:t>19</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2940119846"/>
                  </a:ext>
                </a:extLst>
              </a:tr>
              <a:tr h="171536">
                <a:tc>
                  <a:txBody>
                    <a:bodyPr/>
                    <a:lstStyle/>
                    <a:p>
                      <a:pPr algn="l" fontAlgn="ctr"/>
                      <a:r>
                        <a:rPr lang="cs-CZ" sz="1100" b="1" i="0" u="none" strike="noStrike">
                          <a:solidFill>
                            <a:srgbClr val="151515"/>
                          </a:solidFill>
                          <a:effectLst/>
                          <a:latin typeface="Arial" panose="020B0604020202020204" pitchFamily="34" charset="0"/>
                        </a:rPr>
                        <a:t>Horák Karel</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151515"/>
                          </a:solidFill>
                          <a:effectLst/>
                          <a:latin typeface="Arial" panose="020B0604020202020204" pitchFamily="34" charset="0"/>
                        </a:rPr>
                        <a:t>20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815883855"/>
                  </a:ext>
                </a:extLst>
              </a:tr>
              <a:tr h="171536">
                <a:tc>
                  <a:txBody>
                    <a:bodyPr/>
                    <a:lstStyle/>
                    <a:p>
                      <a:pPr algn="l" fontAlgn="ctr"/>
                      <a:r>
                        <a:rPr lang="cs-CZ" sz="1100" b="1" i="0" u="none" strike="noStrike">
                          <a:solidFill>
                            <a:srgbClr val="151515"/>
                          </a:solidFill>
                          <a:effectLst/>
                          <a:latin typeface="Arial" panose="020B0604020202020204" pitchFamily="34" charset="0"/>
                        </a:rPr>
                        <a:t>Pátek Vladimír</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panose="020B0604020202020204" pitchFamily="34" charset="0"/>
                        </a:rPr>
                        <a:t>21</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151515"/>
                          </a:solidFill>
                          <a:effectLst/>
                          <a:latin typeface="Arial" panose="020B0604020202020204" pitchFamily="34" charset="0"/>
                        </a:rPr>
                        <a:t>3</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825884324"/>
                  </a:ext>
                </a:extLst>
              </a:tr>
              <a:tr h="171536">
                <a:tc>
                  <a:txBody>
                    <a:bodyPr/>
                    <a:lstStyle/>
                    <a:p>
                      <a:pPr algn="l" fontAlgn="ctr"/>
                      <a:r>
                        <a:rPr lang="cs-CZ" sz="1100" b="1" i="0" u="none" strike="noStrike">
                          <a:solidFill>
                            <a:srgbClr val="151515"/>
                          </a:solidFill>
                          <a:effectLst/>
                          <a:latin typeface="Arial" panose="020B0604020202020204" pitchFamily="34" charset="0"/>
                        </a:rPr>
                        <a:t>Kovář Martin</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dirty="0" err="1">
                          <a:solidFill>
                            <a:srgbClr val="151515"/>
                          </a:solidFill>
                          <a:effectLst/>
                          <a:latin typeface="Arial" panose="020B0604020202020204" pitchFamily="34" charset="0"/>
                        </a:rPr>
                        <a:t>xx</a:t>
                      </a:r>
                      <a:endParaRPr lang="cs-CZ" sz="1100" b="1" i="0" u="none" strike="noStrike" dirty="0">
                        <a:solidFill>
                          <a:srgbClr val="151515"/>
                        </a:solidFill>
                        <a:effectLst/>
                        <a:latin typeface="Arial" panose="020B0604020202020204" pitchFamily="34" charset="0"/>
                      </a:endParaRP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extLst>
                  <a:ext uri="{0D108BD9-81ED-4DB2-BD59-A6C34878D82A}">
                    <a16:rowId xmlns:a16="http://schemas.microsoft.com/office/drawing/2014/main" val="3304102165"/>
                  </a:ext>
                </a:extLst>
              </a:tr>
              <a:tr h="171536">
                <a:tc>
                  <a:txBody>
                    <a:bodyPr/>
                    <a:lstStyle/>
                    <a:p>
                      <a:pPr algn="l" fontAlgn="ctr"/>
                      <a:r>
                        <a:rPr lang="cs-CZ" sz="1100" b="1" i="0" u="none" strike="noStrike">
                          <a:solidFill>
                            <a:srgbClr val="151515"/>
                          </a:solidFill>
                          <a:effectLst/>
                          <a:latin typeface="Arial" panose="020B0604020202020204" pitchFamily="34" charset="0"/>
                        </a:rPr>
                        <a:t>Matyáš David</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dirty="0" err="1">
                          <a:solidFill>
                            <a:srgbClr val="151515"/>
                          </a:solidFill>
                          <a:effectLst/>
                          <a:latin typeface="Arial" panose="020B0604020202020204" pitchFamily="34" charset="0"/>
                        </a:rPr>
                        <a:t>xx</a:t>
                      </a:r>
                      <a:endParaRPr lang="cs-CZ" sz="1100" b="1" i="0" u="none" strike="noStrike" dirty="0">
                        <a:solidFill>
                          <a:srgbClr val="151515"/>
                        </a:solidFill>
                        <a:effectLst/>
                        <a:latin typeface="Arial" panose="020B0604020202020204" pitchFamily="34" charset="0"/>
                      </a:endParaRP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FF00"/>
                    </a:solidFill>
                  </a:tcPr>
                </a:tc>
                <a:extLst>
                  <a:ext uri="{0D108BD9-81ED-4DB2-BD59-A6C34878D82A}">
                    <a16:rowId xmlns:a16="http://schemas.microsoft.com/office/drawing/2014/main" val="3781184741"/>
                  </a:ext>
                </a:extLst>
              </a:tr>
              <a:tr h="171536">
                <a:tc>
                  <a:txBody>
                    <a:bodyPr/>
                    <a:lstStyle/>
                    <a:p>
                      <a:pPr algn="l" fontAlgn="ctr"/>
                      <a:r>
                        <a:rPr lang="cs-CZ" sz="1100" b="1" i="0" u="none" strike="noStrike">
                          <a:solidFill>
                            <a:srgbClr val="151515"/>
                          </a:solidFill>
                          <a:effectLst/>
                          <a:latin typeface="Arial" panose="020B0604020202020204" pitchFamily="34" charset="0"/>
                        </a:rPr>
                        <a:t>Nejedlý Jan</a:t>
                      </a:r>
                    </a:p>
                  </a:txBody>
                  <a:tcPr marL="74800" marR="8311" marT="8311"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2F2F2"/>
                    </a:solidFill>
                  </a:tcPr>
                </a:tc>
                <a:tc>
                  <a:txBody>
                    <a:bodyPr/>
                    <a:lstStyle/>
                    <a:p>
                      <a:pPr algn="ctr" fontAlgn="ctr"/>
                      <a:r>
                        <a:rPr lang="cs-CZ" sz="1100" b="1" i="0" u="none" strike="noStrike" dirty="0" err="1">
                          <a:solidFill>
                            <a:srgbClr val="151515"/>
                          </a:solidFill>
                          <a:effectLst/>
                          <a:latin typeface="Arial" panose="020B0604020202020204" pitchFamily="34" charset="0"/>
                        </a:rPr>
                        <a:t>xx</a:t>
                      </a:r>
                      <a:endParaRPr lang="cs-CZ" sz="1100" b="1" i="0" u="none" strike="noStrike" dirty="0">
                        <a:solidFill>
                          <a:srgbClr val="151515"/>
                        </a:solidFill>
                        <a:effectLst/>
                        <a:latin typeface="Arial" panose="020B0604020202020204" pitchFamily="34" charset="0"/>
                      </a:endParaRPr>
                    </a:p>
                  </a:txBody>
                  <a:tcPr marL="8311" marR="8311" marT="8311" marB="0" anchor="ctr">
                    <a:lnL>
                      <a:noFill/>
                    </a:lnL>
                    <a:lnR>
                      <a:noFill/>
                    </a:lnR>
                    <a:lnT w="12700" cap="flat" cmpd="sng" algn="ctr">
                      <a:solidFill>
                        <a:srgbClr val="D2DBE5"/>
                      </a:solidFill>
                      <a:prstDash val="solid"/>
                      <a:round/>
                      <a:headEnd type="none" w="med" len="med"/>
                      <a:tailEnd type="none" w="med" len="med"/>
                    </a:lnT>
                    <a:lnB>
                      <a:noFill/>
                    </a:lnB>
                    <a:solidFill>
                      <a:srgbClr val="F2F2F2"/>
                    </a:solidFill>
                  </a:tcPr>
                </a:tc>
                <a:tc>
                  <a:txBody>
                    <a:bodyPr/>
                    <a:lstStyle/>
                    <a:p>
                      <a:pPr algn="ctr" fontAlgn="ctr"/>
                      <a:r>
                        <a:rPr lang="cs-CZ" sz="1100" b="1" i="0" u="none" strike="noStrike" dirty="0">
                          <a:solidFill>
                            <a:srgbClr val="151515"/>
                          </a:solidFill>
                          <a:effectLst/>
                          <a:latin typeface="Arial" panose="020B0604020202020204" pitchFamily="34" charset="0"/>
                        </a:rPr>
                        <a:t>0</a:t>
                      </a:r>
                    </a:p>
                  </a:txBody>
                  <a:tcPr marL="8311" marR="8311" marT="8311" marB="0" anchor="ctr">
                    <a:lnL>
                      <a:noFill/>
                    </a:lnL>
                    <a:lnR>
                      <a:noFill/>
                    </a:lnR>
                    <a:lnT w="12700" cap="flat" cmpd="sng" algn="ctr">
                      <a:solidFill>
                        <a:srgbClr val="D2DBE5"/>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609035177"/>
                  </a:ext>
                </a:extLst>
              </a:tr>
            </a:tbl>
          </a:graphicData>
        </a:graphic>
      </p:graphicFrame>
      <p:sp>
        <p:nvSpPr>
          <p:cNvPr id="11" name="TextovéPole 10"/>
          <p:cNvSpPr txBox="1"/>
          <p:nvPr/>
        </p:nvSpPr>
        <p:spPr>
          <a:xfrm>
            <a:off x="143992" y="118511"/>
            <a:ext cx="4464496" cy="400110"/>
          </a:xfrm>
          <a:prstGeom prst="rect">
            <a:avLst/>
          </a:prstGeom>
          <a:blipFill>
            <a:blip r:embed="rId2"/>
            <a:tile tx="0" ty="0" sx="100000" sy="100000" flip="none" algn="tl"/>
          </a:blip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Podzimní kádr Souše</a:t>
            </a:r>
          </a:p>
        </p:txBody>
      </p:sp>
      <p:sp>
        <p:nvSpPr>
          <p:cNvPr id="12" name="TextovéPole 11"/>
          <p:cNvSpPr txBox="1"/>
          <p:nvPr/>
        </p:nvSpPr>
        <p:spPr>
          <a:xfrm>
            <a:off x="288008" y="5951159"/>
            <a:ext cx="4536504" cy="954107"/>
          </a:xfrm>
          <a:prstGeom prst="rect">
            <a:avLst/>
          </a:prstGeom>
          <a:pattFill prst="weave">
            <a:fgClr>
              <a:schemeClr val="accent1"/>
            </a:fgClr>
            <a:bgClr>
              <a:schemeClr val="bg1"/>
            </a:bgClr>
          </a:pattFill>
          <a:effectLst>
            <a:glow rad="101600">
              <a:srgbClr val="FF0000">
                <a:alpha val="40000"/>
              </a:srgbClr>
            </a:glow>
            <a:softEdge rad="0"/>
          </a:effectLst>
        </p:spPr>
        <p:txBody>
          <a:bodyPr wrap="square" rtlCol="0">
            <a:spAutoFit/>
          </a:bodyPr>
          <a:lstStyle/>
          <a:p>
            <a:pPr algn="ctr"/>
            <a:r>
              <a:rPr lang="cs-CZ" sz="1400" u="sng" dirty="0">
                <a:latin typeface="Arial Black" panose="020B0A04020102020204" pitchFamily="34" charset="0"/>
              </a:rPr>
              <a:t>Realizační tým</a:t>
            </a:r>
          </a:p>
          <a:p>
            <a:r>
              <a:rPr lang="cs-CZ" sz="1400" dirty="0">
                <a:latin typeface="Arial Black" panose="020B0A04020102020204" pitchFamily="34" charset="0"/>
              </a:rPr>
              <a:t>Trenér:      Petr Johana </a:t>
            </a:r>
          </a:p>
          <a:p>
            <a:r>
              <a:rPr lang="cs-CZ" sz="1400" dirty="0">
                <a:latin typeface="Arial Black" panose="020B0A04020102020204" pitchFamily="34" charset="0"/>
              </a:rPr>
              <a:t>Asistent:   Václav Štípek </a:t>
            </a:r>
          </a:p>
          <a:p>
            <a:r>
              <a:rPr lang="cs-CZ" sz="1400" dirty="0">
                <a:latin typeface="Arial Black" panose="020B0A04020102020204" pitchFamily="34" charset="0"/>
              </a:rPr>
              <a:t>Vedoucí:    </a:t>
            </a:r>
            <a:r>
              <a:rPr lang="cs-CZ" sz="1400" b="0" dirty="0" err="1">
                <a:latin typeface="Arial Black" panose="020B0A04020102020204" pitchFamily="34" charset="0"/>
              </a:rPr>
              <a:t>Sattler</a:t>
            </a:r>
            <a:r>
              <a:rPr lang="cs-CZ" sz="1400" b="0" dirty="0">
                <a:latin typeface="Arial Black" panose="020B0A04020102020204" pitchFamily="34" charset="0"/>
              </a:rPr>
              <a:t> Petr</a:t>
            </a:r>
            <a:r>
              <a:rPr lang="cs-CZ" sz="1400" dirty="0">
                <a:latin typeface="Arial Black" panose="020B0A04020102020204" pitchFamily="34" charset="0"/>
              </a:rPr>
              <a:t> </a:t>
            </a:r>
          </a:p>
        </p:txBody>
      </p:sp>
      <p:sp>
        <p:nvSpPr>
          <p:cNvPr id="13" name="TextovéPole 12">
            <a:extLst>
              <a:ext uri="{FF2B5EF4-FFF2-40B4-BE49-F238E27FC236}">
                <a16:creationId xmlns:a16="http://schemas.microsoft.com/office/drawing/2014/main" id="{B7DCF894-62FD-4323-A076-5CC0FF5451E9}"/>
              </a:ext>
            </a:extLst>
          </p:cNvPr>
          <p:cNvSpPr txBox="1"/>
          <p:nvPr/>
        </p:nvSpPr>
        <p:spPr>
          <a:xfrm>
            <a:off x="288008" y="5087063"/>
            <a:ext cx="4320480" cy="707886"/>
          </a:xfrm>
          <a:prstGeom prst="rect">
            <a:avLst/>
          </a:prstGeom>
          <a:blipFill>
            <a:blip r:embed="rId3"/>
            <a:tile tx="0" ty="0" sx="100000" sy="100000" flip="none" algn="tl"/>
          </a:blipFill>
          <a:effectLst>
            <a:glow rad="101600">
              <a:srgbClr val="FFFF66">
                <a:alpha val="40000"/>
              </a:srgbClr>
            </a:glow>
            <a:softEdge rad="241300"/>
          </a:effectLst>
        </p:spPr>
        <p:txBody>
          <a:bodyPr wrap="square" rtlCol="0">
            <a:spAutoFit/>
          </a:bodyPr>
          <a:lstStyle/>
          <a:p>
            <a:pPr algn="ctr"/>
            <a:r>
              <a:rPr lang="cs-CZ" sz="1600" u="sng" dirty="0">
                <a:latin typeface="Arial Black" panose="020B0A04020102020204" pitchFamily="34" charset="0"/>
              </a:rPr>
              <a:t>Noví hráči:</a:t>
            </a:r>
          </a:p>
          <a:p>
            <a:r>
              <a:rPr lang="cs-CZ" dirty="0">
                <a:latin typeface="Arial Black" panose="020B0A04020102020204" pitchFamily="34" charset="0"/>
              </a:rPr>
              <a:t>David </a:t>
            </a:r>
            <a:r>
              <a:rPr lang="cs-CZ" dirty="0" err="1">
                <a:latin typeface="Arial Black" panose="020B0A04020102020204" pitchFamily="34" charset="0"/>
              </a:rPr>
              <a:t>Vepřovský</a:t>
            </a:r>
            <a:r>
              <a:rPr lang="cs-CZ" dirty="0">
                <a:latin typeface="Arial Black" panose="020B0A04020102020204" pitchFamily="34" charset="0"/>
              </a:rPr>
              <a:t> – Česká Lípa</a:t>
            </a:r>
          </a:p>
          <a:p>
            <a:r>
              <a:rPr lang="cs-CZ" dirty="0">
                <a:latin typeface="Arial Black" panose="020B0A04020102020204" pitchFamily="34" charset="0"/>
              </a:rPr>
              <a:t>David Náhlovský – FK Teplice</a:t>
            </a:r>
          </a:p>
        </p:txBody>
      </p:sp>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4" name="Vývojový diagram: děrná páska 3">
            <a:extLst>
              <a:ext uri="{FF2B5EF4-FFF2-40B4-BE49-F238E27FC236}">
                <a16:creationId xmlns:a16="http://schemas.microsoft.com/office/drawing/2014/main" id="{FEA8CF54-4680-4501-B5F6-DFB29C6F06AF}"/>
              </a:ext>
            </a:extLst>
          </p:cNvPr>
          <p:cNvSpPr/>
          <p:nvPr/>
        </p:nvSpPr>
        <p:spPr bwMode="auto">
          <a:xfrm>
            <a:off x="143992" y="235124"/>
            <a:ext cx="4752528" cy="1224136"/>
          </a:xfrm>
          <a:prstGeom prst="flowChartPunchedTape">
            <a:avLst/>
          </a:prstGeom>
          <a:no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pic>
        <p:nvPicPr>
          <p:cNvPr id="11" name="Obrázek 10">
            <a:extLst>
              <a:ext uri="{FF2B5EF4-FFF2-40B4-BE49-F238E27FC236}">
                <a16:creationId xmlns:a16="http://schemas.microsoft.com/office/drawing/2014/main" id="{15AC54DD-540C-449D-AE29-DDE6B99304A9}"/>
              </a:ext>
            </a:extLst>
          </p:cNvPr>
          <p:cNvPicPr>
            <a:picLocks noChangeAspect="1"/>
          </p:cNvPicPr>
          <p:nvPr/>
        </p:nvPicPr>
        <p:blipFill>
          <a:blip r:embed="rId2"/>
          <a:stretch>
            <a:fillRect/>
          </a:stretch>
        </p:blipFill>
        <p:spPr>
          <a:xfrm>
            <a:off x="288008" y="2107332"/>
            <a:ext cx="4608513" cy="4673897"/>
          </a:xfrm>
          <a:prstGeom prst="rect">
            <a:avLst/>
          </a:prstGeom>
        </p:spPr>
      </p:pic>
      <p:sp>
        <p:nvSpPr>
          <p:cNvPr id="12" name="TextovéPole 11">
            <a:extLst>
              <a:ext uri="{FF2B5EF4-FFF2-40B4-BE49-F238E27FC236}">
                <a16:creationId xmlns:a16="http://schemas.microsoft.com/office/drawing/2014/main" id="{EDAEC327-C5BE-47DD-803D-504B897E7B7C}"/>
              </a:ext>
            </a:extLst>
          </p:cNvPr>
          <p:cNvSpPr txBox="1"/>
          <p:nvPr/>
        </p:nvSpPr>
        <p:spPr>
          <a:xfrm>
            <a:off x="143992" y="91108"/>
            <a:ext cx="4752528" cy="1877437"/>
          </a:xfrm>
          <a:prstGeom prst="rect">
            <a:avLst/>
          </a:prstGeom>
          <a:blipFill>
            <a:blip r:embed="rId3"/>
            <a:tile tx="0" ty="0" sx="100000" sy="100000" flip="none" algn="tl"/>
          </a:blipFill>
          <a:effectLst>
            <a:glow rad="101600">
              <a:srgbClr val="FFFF66">
                <a:alpha val="40000"/>
              </a:srgbClr>
            </a:glow>
            <a:softEdge rad="241300"/>
          </a:effectLst>
        </p:spPr>
        <p:txBody>
          <a:bodyPr wrap="square" rtlCol="0">
            <a:spAutoFit/>
          </a:bodyPr>
          <a:lstStyle/>
          <a:p>
            <a:pPr algn="ctr"/>
            <a:r>
              <a:rPr lang="cs-CZ" sz="2200" dirty="0">
                <a:solidFill>
                  <a:srgbClr val="003399"/>
                </a:solidFill>
                <a:latin typeface="Arial Black" panose="020B0A04020102020204" pitchFamily="34" charset="0"/>
              </a:rPr>
              <a:t>Starší žáci mají v okresním přeboru po podzimu stejně jako Hoštka 42 bodů. Trenér </a:t>
            </a:r>
            <a:r>
              <a:rPr lang="cs-CZ" sz="2800" dirty="0">
                <a:solidFill>
                  <a:srgbClr val="003399"/>
                </a:solidFill>
                <a:latin typeface="Arial Black" panose="020B0A04020102020204" pitchFamily="34" charset="0"/>
              </a:rPr>
              <a:t>Miloslav Hromy </a:t>
            </a:r>
            <a:r>
              <a:rPr lang="cs-CZ" sz="2200" dirty="0">
                <a:solidFill>
                  <a:srgbClr val="003399"/>
                </a:solidFill>
                <a:latin typeface="Arial Black" panose="020B0A04020102020204" pitchFamily="34" charset="0"/>
              </a:rPr>
              <a:t>plánuje cestu za mistrovským titulem</a:t>
            </a:r>
          </a:p>
        </p:txBody>
      </p:sp>
      <p:sp>
        <p:nvSpPr>
          <p:cNvPr id="13" name="Obdélník 12">
            <a:extLst>
              <a:ext uri="{FF2B5EF4-FFF2-40B4-BE49-F238E27FC236}">
                <a16:creationId xmlns:a16="http://schemas.microsoft.com/office/drawing/2014/main" id="{614B74A2-BBDC-4E87-95FF-350B1AF1D5CF}"/>
              </a:ext>
            </a:extLst>
          </p:cNvPr>
          <p:cNvSpPr/>
          <p:nvPr/>
        </p:nvSpPr>
        <p:spPr>
          <a:xfrm>
            <a:off x="5616600" y="1167076"/>
            <a:ext cx="4679726" cy="3580147"/>
          </a:xfrm>
          <a:prstGeom prst="rect">
            <a:avLst/>
          </a:prstGeom>
        </p:spPr>
        <p:txBody>
          <a:bodyPr wrap="square">
            <a:spAutoFit/>
          </a:bodyPr>
          <a:lstStyle/>
          <a:p>
            <a:pPr algn="ctr">
              <a:lnSpc>
                <a:spcPct val="107000"/>
              </a:lnSpc>
              <a:spcAft>
                <a:spcPts val="0"/>
              </a:spcAft>
            </a:pPr>
            <a:r>
              <a:rPr lang="cs-CZ" sz="1400" dirty="0">
                <a:highlight>
                  <a:srgbClr val="00FF00"/>
                </a:highlight>
                <a:latin typeface="Arial Black" panose="020B0A04020102020204" pitchFamily="34" charset="0"/>
                <a:ea typeface="Calibri" panose="020F0502020204030204" pitchFamily="34" charset="0"/>
                <a:cs typeface="Times New Roman" panose="02020603050405020304" pitchFamily="18" charset="0"/>
              </a:rPr>
              <a:t>FK Baník Souš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dirty="0">
                <a:highlight>
                  <a:srgbClr val="00FF00"/>
                </a:highlight>
                <a:latin typeface="Arial Black" panose="020B0A04020102020204" pitchFamily="34" charset="0"/>
                <a:ea typeface="Calibri" panose="020F0502020204030204" pitchFamily="34" charset="0"/>
                <a:cs typeface="Times New Roman" panose="02020603050405020304" pitchFamily="18" charset="0"/>
              </a:rPr>
              <a:t>4:1(1:1)    10.8.2019     1. kolo divize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650"/>
              </a:lnSpc>
              <a:spcAft>
                <a:spcPts val="0"/>
              </a:spcAft>
            </a:pP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Rychle jsme šli do vedení 1:0, ale domácí po diskutabilním zahrání rukou z penalty rychle vyrovnali na 1:1. Jen co začala druhá půle, tak se proti nám kopala druhá penalta, ta už jasná byla, i když před tím faul na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Beláka</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také. V dalším průběhu utkání jsme si vypracovali mnohem více šancí než domácí, ale střelecká produktivita byla nulová. Naopak jsme se dopouštěli školáckých chyb ať už v brance nebo i ve středu hřiště a domácí to dokázali stoprocentně trestat. </a:t>
            </a:r>
            <a:r>
              <a:rPr lang="cs-CZ" sz="1000" u="sng" dirty="0">
                <a:solidFill>
                  <a:srgbClr val="545454"/>
                </a:solidFill>
                <a:latin typeface="Arial" panose="020B0604020202020204" pitchFamily="34" charset="0"/>
                <a:ea typeface="Times New Roman" panose="02020603050405020304" pitchFamily="18" charset="0"/>
                <a:cs typeface="Arial" panose="020B0604020202020204" pitchFamily="34" charset="0"/>
              </a:rPr>
              <a:t>Branky:</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K.Neuman</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1</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000" u="sng" dirty="0">
                <a:solidFill>
                  <a:srgbClr val="545454"/>
                </a:solidFill>
                <a:latin typeface="Arial" panose="020B0604020202020204" pitchFamily="34" charset="0"/>
                <a:ea typeface="Times New Roman" panose="02020603050405020304" pitchFamily="18" charset="0"/>
                <a:cs typeface="Arial" panose="020B0604020202020204" pitchFamily="34" charset="0"/>
              </a:rPr>
              <a:t>Sestava:</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L.Uřídil-T.Belák</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R.Feko</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J.Ransdorf</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J.Vacek</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D.Mencl</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a:t>
            </a:r>
          </a:p>
          <a:p>
            <a:pPr>
              <a:lnSpc>
                <a:spcPts val="1650"/>
              </a:lnSpc>
              <a:spcAft>
                <a:spcPts val="0"/>
              </a:spcAft>
            </a:pP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J.Slavíček</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J.Pícha</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(83.J.Prileložný),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J.Neuman</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(81.D.Beruška), </a:t>
            </a:r>
          </a:p>
          <a:p>
            <a:pPr>
              <a:lnSpc>
                <a:spcPts val="1650"/>
              </a:lnSpc>
              <a:spcAft>
                <a:spcPts val="0"/>
              </a:spcAft>
            </a:pP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J.Vokoun</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A.Brůža-D,Brandejs</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000" u="sng" dirty="0" err="1">
                <a:solidFill>
                  <a:srgbClr val="545454"/>
                </a:solidFill>
                <a:latin typeface="Arial" panose="020B0604020202020204" pitchFamily="34" charset="0"/>
                <a:ea typeface="Times New Roman" panose="02020603050405020304" pitchFamily="18" charset="0"/>
                <a:cs typeface="Arial" panose="020B0604020202020204" pitchFamily="34" charset="0"/>
              </a:rPr>
              <a:t>Připraveni</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:K.Horváth</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F.Podhorský</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M.Jelínek</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000" u="sng" dirty="0">
                <a:solidFill>
                  <a:srgbClr val="545454"/>
                </a:solidFill>
                <a:latin typeface="Arial" panose="020B0604020202020204" pitchFamily="34" charset="0"/>
                <a:ea typeface="Times New Roman" panose="02020603050405020304" pitchFamily="18" charset="0"/>
                <a:cs typeface="Arial" panose="020B0604020202020204" pitchFamily="34" charset="0"/>
              </a:rPr>
              <a:t>Trenér:</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J.Ransdorf</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P.Hoznédl</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u="sng" dirty="0">
                <a:solidFill>
                  <a:srgbClr val="545454"/>
                </a:solidFill>
                <a:latin typeface="Arial" panose="020B0604020202020204" pitchFamily="34" charset="0"/>
                <a:ea typeface="Times New Roman" panose="02020603050405020304" pitchFamily="18" charset="0"/>
                <a:cs typeface="Arial" panose="020B0604020202020204" pitchFamily="34" charset="0"/>
              </a:rPr>
              <a:t>Vedoucí:</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M.Plíšek</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000" u="sng" dirty="0">
                <a:solidFill>
                  <a:srgbClr val="545454"/>
                </a:solidFill>
                <a:latin typeface="Arial" panose="020B0604020202020204" pitchFamily="34" charset="0"/>
                <a:ea typeface="Times New Roman" panose="02020603050405020304" pitchFamily="18" charset="0"/>
                <a:cs typeface="Arial" panose="020B0604020202020204" pitchFamily="34" charset="0"/>
              </a:rPr>
              <a:t>Rozhodčí:</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L.Langmajer-M.Košan</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Z.</a:t>
            </a:r>
            <a:r>
              <a:rPr lang="cs-CZ" sz="1000" u="sng" dirty="0" err="1">
                <a:solidFill>
                  <a:srgbClr val="545454"/>
                </a:solidFill>
                <a:latin typeface="Arial" panose="020B0604020202020204" pitchFamily="34" charset="0"/>
                <a:ea typeface="Times New Roman" panose="02020603050405020304" pitchFamily="18" charset="0"/>
                <a:cs typeface="Arial" panose="020B0604020202020204" pitchFamily="34" charset="0"/>
              </a:rPr>
              <a:t>Cupl</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u="sng" dirty="0">
                <a:solidFill>
                  <a:srgbClr val="545454"/>
                </a:solidFill>
                <a:latin typeface="Arial" panose="020B0604020202020204" pitchFamily="34" charset="0"/>
                <a:ea typeface="Times New Roman" panose="02020603050405020304" pitchFamily="18" charset="0"/>
                <a:cs typeface="Arial" panose="020B0604020202020204" pitchFamily="34" charset="0"/>
              </a:rPr>
              <a:t>Delegát:</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545454"/>
                </a:solidFill>
                <a:latin typeface="Arial" panose="020B0604020202020204" pitchFamily="34" charset="0"/>
                <a:ea typeface="Times New Roman" panose="02020603050405020304" pitchFamily="18" charset="0"/>
                <a:cs typeface="Arial" panose="020B0604020202020204" pitchFamily="34" charset="0"/>
              </a:rPr>
              <a:t>J.Váňa</a:t>
            </a:r>
            <a:r>
              <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rPr>
              <a:t>   100diváků           </a:t>
            </a:r>
            <a:endParaRPr lang="cs-CZ"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4" name="TextovéPole 13">
            <a:extLst>
              <a:ext uri="{FF2B5EF4-FFF2-40B4-BE49-F238E27FC236}">
                <a16:creationId xmlns:a16="http://schemas.microsoft.com/office/drawing/2014/main" id="{320EA920-B788-45D9-B6A8-4D670D1443F1}"/>
              </a:ext>
            </a:extLst>
          </p:cNvPr>
          <p:cNvSpPr txBox="1"/>
          <p:nvPr/>
        </p:nvSpPr>
        <p:spPr>
          <a:xfrm>
            <a:off x="5616600" y="158964"/>
            <a:ext cx="4464496" cy="707886"/>
          </a:xfrm>
          <a:prstGeom prst="rect">
            <a:avLst/>
          </a:prstGeom>
          <a:blipFill>
            <a:blip r:embed="rId4"/>
            <a:tile tx="0" ty="0" sx="100000" sy="100000" flip="none" algn="tl"/>
          </a:blipFill>
          <a:effectLst>
            <a:glow rad="101600">
              <a:srgbClr val="FFFF66">
                <a:alpha val="40000"/>
              </a:srgbClr>
            </a:glow>
            <a:softEdge rad="0"/>
          </a:effectLst>
        </p:spPr>
        <p:txBody>
          <a:bodyPr wrap="square" rtlCol="0">
            <a:spAutoFit/>
          </a:bodyPr>
          <a:lstStyle/>
          <a:p>
            <a:pPr algn="ctr"/>
            <a:r>
              <a:rPr lang="cs-CZ" sz="2000" dirty="0">
                <a:solidFill>
                  <a:srgbClr val="000099"/>
                </a:solidFill>
                <a:latin typeface="Arial Black" panose="020B0A04020102020204" pitchFamily="34" charset="0"/>
              </a:rPr>
              <a:t>Podzim v Souši. Vedli jsme 1:0, ale domácí zápas otočili </a:t>
            </a:r>
          </a:p>
        </p:txBody>
      </p:sp>
      <p:pic>
        <p:nvPicPr>
          <p:cNvPr id="15" name="Obrázek 14">
            <a:extLst>
              <a:ext uri="{FF2B5EF4-FFF2-40B4-BE49-F238E27FC236}">
                <a16:creationId xmlns:a16="http://schemas.microsoft.com/office/drawing/2014/main" id="{17D52AC6-8FAD-48FE-B25A-DB7B2C397331}"/>
              </a:ext>
            </a:extLst>
          </p:cNvPr>
          <p:cNvPicPr>
            <a:picLocks noChangeAspect="1"/>
          </p:cNvPicPr>
          <p:nvPr/>
        </p:nvPicPr>
        <p:blipFill>
          <a:blip r:embed="rId5"/>
          <a:stretch>
            <a:fillRect/>
          </a:stretch>
        </p:blipFill>
        <p:spPr>
          <a:xfrm>
            <a:off x="6048648" y="4839484"/>
            <a:ext cx="3401784" cy="1983681"/>
          </a:xfrm>
          <a:prstGeom prst="rect">
            <a:avLst/>
          </a:prstGeom>
          <a:ln w="38100">
            <a:solidFill>
              <a:schemeClr val="accent5">
                <a:lumMod val="50000"/>
              </a:schemeClr>
            </a:solidFill>
          </a:ln>
        </p:spPr>
      </p:pic>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7" name="TextovéPole 6"/>
          <p:cNvSpPr txBox="1"/>
          <p:nvPr/>
        </p:nvSpPr>
        <p:spPr>
          <a:xfrm>
            <a:off x="7200776"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graphicFrame>
        <p:nvGraphicFramePr>
          <p:cNvPr id="17" name="Tabulka 16">
            <a:extLst>
              <a:ext uri="{FF2B5EF4-FFF2-40B4-BE49-F238E27FC236}">
                <a16:creationId xmlns:a16="http://schemas.microsoft.com/office/drawing/2014/main" id="{95BC5383-05E6-4956-A855-F7B2FD2108E5}"/>
              </a:ext>
            </a:extLst>
          </p:cNvPr>
          <p:cNvGraphicFramePr>
            <a:graphicFrameLocks noGrp="1"/>
          </p:cNvGraphicFramePr>
          <p:nvPr>
            <p:extLst>
              <p:ext uri="{D42A27DB-BD31-4B8C-83A1-F6EECF244321}">
                <p14:modId xmlns:p14="http://schemas.microsoft.com/office/powerpoint/2010/main" val="3486349814"/>
              </p:ext>
            </p:extLst>
          </p:nvPr>
        </p:nvGraphicFramePr>
        <p:xfrm>
          <a:off x="5656285" y="1747292"/>
          <a:ext cx="4464494" cy="4976593"/>
        </p:xfrm>
        <a:graphic>
          <a:graphicData uri="http://schemas.openxmlformats.org/drawingml/2006/table">
            <a:tbl>
              <a:tblPr/>
              <a:tblGrid>
                <a:gridCol w="508074">
                  <a:extLst>
                    <a:ext uri="{9D8B030D-6E8A-4147-A177-3AD203B41FA5}">
                      <a16:colId xmlns:a16="http://schemas.microsoft.com/office/drawing/2014/main" val="3710286931"/>
                    </a:ext>
                  </a:extLst>
                </a:gridCol>
                <a:gridCol w="491684">
                  <a:extLst>
                    <a:ext uri="{9D8B030D-6E8A-4147-A177-3AD203B41FA5}">
                      <a16:colId xmlns:a16="http://schemas.microsoft.com/office/drawing/2014/main" val="430721517"/>
                    </a:ext>
                  </a:extLst>
                </a:gridCol>
                <a:gridCol w="354013">
                  <a:extLst>
                    <a:ext uri="{9D8B030D-6E8A-4147-A177-3AD203B41FA5}">
                      <a16:colId xmlns:a16="http://schemas.microsoft.com/office/drawing/2014/main" val="3413639372"/>
                    </a:ext>
                  </a:extLst>
                </a:gridCol>
                <a:gridCol w="236008">
                  <a:extLst>
                    <a:ext uri="{9D8B030D-6E8A-4147-A177-3AD203B41FA5}">
                      <a16:colId xmlns:a16="http://schemas.microsoft.com/office/drawing/2014/main" val="249667797"/>
                    </a:ext>
                  </a:extLst>
                </a:gridCol>
                <a:gridCol w="868642">
                  <a:extLst>
                    <a:ext uri="{9D8B030D-6E8A-4147-A177-3AD203B41FA5}">
                      <a16:colId xmlns:a16="http://schemas.microsoft.com/office/drawing/2014/main" val="3574630217"/>
                    </a:ext>
                  </a:extLst>
                </a:gridCol>
                <a:gridCol w="1006314">
                  <a:extLst>
                    <a:ext uri="{9D8B030D-6E8A-4147-A177-3AD203B41FA5}">
                      <a16:colId xmlns:a16="http://schemas.microsoft.com/office/drawing/2014/main" val="1632486514"/>
                    </a:ext>
                  </a:extLst>
                </a:gridCol>
                <a:gridCol w="721137">
                  <a:extLst>
                    <a:ext uri="{9D8B030D-6E8A-4147-A177-3AD203B41FA5}">
                      <a16:colId xmlns:a16="http://schemas.microsoft.com/office/drawing/2014/main" val="492476750"/>
                    </a:ext>
                  </a:extLst>
                </a:gridCol>
                <a:gridCol w="278622">
                  <a:extLst>
                    <a:ext uri="{9D8B030D-6E8A-4147-A177-3AD203B41FA5}">
                      <a16:colId xmlns:a16="http://schemas.microsoft.com/office/drawing/2014/main" val="3278268941"/>
                    </a:ext>
                  </a:extLst>
                </a:gridCol>
              </a:tblGrid>
              <a:tr h="208802">
                <a:tc gridSpan="8">
                  <a:txBody>
                    <a:bodyPr/>
                    <a:lstStyle/>
                    <a:p>
                      <a:pPr algn="ctr" fontAlgn="ctr"/>
                      <a:r>
                        <a:rPr lang="cs-CZ" sz="1050" b="1" i="0" u="none" strike="noStrike" dirty="0">
                          <a:solidFill>
                            <a:schemeClr val="accent6">
                              <a:lumMod val="50000"/>
                            </a:schemeClr>
                          </a:solidFill>
                          <a:effectLst/>
                          <a:latin typeface="Arial Black" panose="020B0A04020102020204" pitchFamily="34" charset="0"/>
                        </a:rPr>
                        <a:t>Krajský přebor Starší dorost Jaro 2020-změny vyhrazeny</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82493013"/>
                  </a:ext>
                </a:extLst>
              </a:tr>
              <a:tr h="294780">
                <a:tc>
                  <a:txBody>
                    <a:bodyPr/>
                    <a:lstStyle/>
                    <a:p>
                      <a:pPr algn="ctr" fontAlgn="ctr"/>
                      <a:r>
                        <a:rPr lang="cs-CZ" sz="700" b="1" i="0" u="none" strike="noStrike" dirty="0">
                          <a:solidFill>
                            <a:srgbClr val="000000"/>
                          </a:solidFill>
                          <a:effectLst/>
                          <a:latin typeface="Arial" panose="020B0604020202020204" pitchFamily="34" charset="0"/>
                        </a:rPr>
                        <a:t>Den</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Datum</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Čas</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Odjezd</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Domácí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Hosté</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Hřiště</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Kolo</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27056778"/>
                  </a:ext>
                </a:extLst>
              </a:tr>
              <a:tr h="340099">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15.03.</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7:45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Junior Děčín</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UT Děčín</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14</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22025252"/>
                  </a:ext>
                </a:extLst>
              </a:tr>
              <a:tr h="327124">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22.03.</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FK Neštěmice</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15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59728496"/>
                  </a:ext>
                </a:extLst>
              </a:tr>
              <a:tr h="340099">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29.03.</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7:45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Jiskra Velké Březno</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Velké Březno</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16</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57658865"/>
                  </a:ext>
                </a:extLst>
              </a:tr>
              <a:tr h="327124">
                <a:tc>
                  <a:txBody>
                    <a:bodyPr/>
                    <a:lstStyle/>
                    <a:p>
                      <a:pPr algn="ctr" fontAlgn="ctr"/>
                      <a:r>
                        <a:rPr lang="cs-CZ" sz="800" b="1" i="0" u="none" strike="noStrike" dirty="0">
                          <a:solidFill>
                            <a:srgbClr val="000000"/>
                          </a:solidFill>
                          <a:effectLst/>
                          <a:latin typeface="Arial" panose="020B0604020202020204" pitchFamily="34" charset="0"/>
                        </a:rPr>
                        <a:t>sobota</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effectLst/>
                          <a:latin typeface="Arial" panose="020B0604020202020204" pitchFamily="34" charset="0"/>
                        </a:rPr>
                        <a:t>04.04.</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Volno</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600" b="1" i="0" u="none" strike="noStrike" dirty="0">
                          <a:solidFill>
                            <a:srgbClr val="000000"/>
                          </a:solidFill>
                          <a:effectLst/>
                          <a:latin typeface="Arial" panose="020B0604020202020204" pitchFamily="34" charset="0"/>
                        </a:rPr>
                        <a:t>17</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173528299"/>
                  </a:ext>
                </a:extLst>
              </a:tr>
              <a:tr h="327124">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12.04.</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7:45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Proboštov</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Proboštov</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18</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75703490"/>
                  </a:ext>
                </a:extLst>
              </a:tr>
              <a:tr h="340099">
                <a:tc>
                  <a:txBody>
                    <a:bodyPr/>
                    <a:lstStyle/>
                    <a:p>
                      <a:pPr algn="ctr" fontAlgn="ctr"/>
                      <a:r>
                        <a:rPr lang="cs-CZ" sz="800" b="1" i="0" u="none" strike="noStrike">
                          <a:solidFill>
                            <a:srgbClr val="000000"/>
                          </a:solidFill>
                          <a:effectLst/>
                          <a:latin typeface="Arial" panose="020B0604020202020204" pitchFamily="34" charset="0"/>
                        </a:rPr>
                        <a:t>sobota</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18.04.</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7:45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Vaňov/TJ Libouchec</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Vaňov</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19</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55038126"/>
                  </a:ext>
                </a:extLst>
              </a:tr>
              <a:tr h="327124">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26.04.</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Strupčice</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59367679"/>
                  </a:ext>
                </a:extLst>
              </a:tr>
              <a:tr h="327124">
                <a:tc>
                  <a:txBody>
                    <a:bodyPr/>
                    <a:lstStyle/>
                    <a:p>
                      <a:pPr algn="ctr" fontAlgn="ctr"/>
                      <a:r>
                        <a:rPr lang="cs-CZ" sz="800" b="1" i="0" u="none" strike="noStrike">
                          <a:solidFill>
                            <a:srgbClr val="000000"/>
                          </a:solidFill>
                          <a:effectLst/>
                          <a:latin typeface="Arial" panose="020B0604020202020204" pitchFamily="34" charset="0"/>
                        </a:rPr>
                        <a:t>sobota</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02.05.</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8:15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ASK Lovosice</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Lovosice</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21</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17744089"/>
                  </a:ext>
                </a:extLst>
              </a:tr>
              <a:tr h="327124">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10.05.</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FK Slavoj Žatec</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22</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58927415"/>
                  </a:ext>
                </a:extLst>
              </a:tr>
              <a:tr h="327124">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17.05.</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7:45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Bílina</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Bílina</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23</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66649402"/>
                  </a:ext>
                </a:extLst>
              </a:tr>
              <a:tr h="508598">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24.05.</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pl-PL" sz="1000" b="1" i="0" u="none" strike="noStrike" dirty="0">
                          <a:solidFill>
                            <a:srgbClr val="000000"/>
                          </a:solidFill>
                          <a:effectLst/>
                          <a:latin typeface="Arial" panose="020B0604020202020204" pitchFamily="34" charset="0"/>
                        </a:rPr>
                        <a:t>VOŠ a SOŠ </a:t>
                      </a:r>
                      <a:r>
                        <a:rPr lang="pl-PL" sz="1000" b="1" i="0" u="none" strike="noStrike" dirty="0" err="1">
                          <a:solidFill>
                            <a:srgbClr val="000000"/>
                          </a:solidFill>
                          <a:effectLst/>
                          <a:latin typeface="Arial" panose="020B0604020202020204" pitchFamily="34" charset="0"/>
                        </a:rPr>
                        <a:t>Roudnice</a:t>
                      </a:r>
                      <a:r>
                        <a:rPr lang="pl-PL" sz="1000" b="1" i="0" u="none" strike="noStrike" dirty="0">
                          <a:solidFill>
                            <a:srgbClr val="000000"/>
                          </a:solidFill>
                          <a:effectLst/>
                          <a:latin typeface="Arial" panose="020B0604020202020204" pitchFamily="34" charset="0"/>
                        </a:rPr>
                        <a:t> nad </a:t>
                      </a:r>
                      <a:r>
                        <a:rPr lang="pl-PL" sz="1000" b="1" i="0" u="none" strike="noStrike" dirty="0" err="1">
                          <a:solidFill>
                            <a:srgbClr val="000000"/>
                          </a:solidFill>
                          <a:effectLst/>
                          <a:latin typeface="Arial" panose="020B0604020202020204" pitchFamily="34" charset="0"/>
                        </a:rPr>
                        <a:t>Labem</a:t>
                      </a:r>
                      <a:r>
                        <a:rPr lang="pl-PL" sz="1000" b="1" i="0" u="none" strike="noStrike" dirty="0">
                          <a:solidFill>
                            <a:srgbClr val="000000"/>
                          </a:solidFill>
                          <a:effectLst/>
                          <a:latin typeface="Arial" panose="020B0604020202020204" pitchFamily="34" charset="0"/>
                        </a:rPr>
                        <a:t> B</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00"/>
                          </a:solidFill>
                          <a:effectLst/>
                          <a:latin typeface="Arial" panose="020B0604020202020204" pitchFamily="34" charset="0"/>
                        </a:rPr>
                        <a:t>24</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210781502"/>
                  </a:ext>
                </a:extLst>
              </a:tr>
              <a:tr h="327124">
                <a:tc>
                  <a:txBody>
                    <a:bodyPr/>
                    <a:lstStyle/>
                    <a:p>
                      <a:pPr algn="ctr" fontAlgn="ctr"/>
                      <a:r>
                        <a:rPr lang="cs-CZ" sz="800" b="1" i="0" u="none" strike="noStrike">
                          <a:solidFill>
                            <a:srgbClr val="000000"/>
                          </a:solidFill>
                          <a:effectLst/>
                          <a:latin typeface="Arial" panose="020B0604020202020204" pitchFamily="34" charset="0"/>
                        </a:rPr>
                        <a:t>sobota</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30.05.</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7:45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Krupka</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Krupka</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25</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46569191"/>
                  </a:ext>
                </a:extLst>
              </a:tr>
              <a:tr h="327124">
                <a:tc>
                  <a:txBody>
                    <a:bodyPr/>
                    <a:lstStyle/>
                    <a:p>
                      <a:pPr algn="ctr" fontAlgn="ctr"/>
                      <a:r>
                        <a:rPr lang="cs-CZ" sz="800" b="1" i="0" u="none" strike="noStrike">
                          <a:solidFill>
                            <a:srgbClr val="000000"/>
                          </a:solidFill>
                          <a:effectLst/>
                          <a:latin typeface="Arial" panose="020B0604020202020204" pitchFamily="34" charset="0"/>
                        </a:rPr>
                        <a:t>neděle</a:t>
                      </a:r>
                    </a:p>
                  </a:txBody>
                  <a:tcPr marL="2804" marR="2804" marT="28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effectLst/>
                          <a:latin typeface="Arial" panose="020B0604020202020204" pitchFamily="34" charset="0"/>
                        </a:rPr>
                        <a:t>07.06.</a:t>
                      </a:r>
                    </a:p>
                    <a:p>
                      <a:pPr algn="ctr" fontAlgn="ctr"/>
                      <a:r>
                        <a:rPr lang="cs-CZ" sz="800" b="1" i="0" u="none" strike="noStrike" dirty="0">
                          <a:solidFill>
                            <a:srgbClr val="000000"/>
                          </a:solidFill>
                          <a:effectLst/>
                          <a:latin typeface="Arial" panose="020B0604020202020204" pitchFamily="34" charset="0"/>
                        </a:rPr>
                        <a:t>2020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FK Litoměřicko</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dirty="0">
                          <a:solidFill>
                            <a:srgbClr val="000000"/>
                          </a:solidFill>
                          <a:effectLst/>
                          <a:latin typeface="Arial" panose="020B0604020202020204" pitchFamily="34" charset="0"/>
                        </a:rPr>
                        <a:t>26</a:t>
                      </a:r>
                    </a:p>
                  </a:txBody>
                  <a:tcPr marL="2804" marR="2804" marT="2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848940316"/>
                  </a:ext>
                </a:extLst>
              </a:tr>
            </a:tbl>
          </a:graphicData>
        </a:graphic>
      </p:graphicFrame>
      <p:sp>
        <p:nvSpPr>
          <p:cNvPr id="18" name="TextovéPole 17">
            <a:extLst>
              <a:ext uri="{FF2B5EF4-FFF2-40B4-BE49-F238E27FC236}">
                <a16:creationId xmlns:a16="http://schemas.microsoft.com/office/drawing/2014/main" id="{ACAA6DFB-AF01-474C-B21D-6C50CC200FB5}"/>
              </a:ext>
            </a:extLst>
          </p:cNvPr>
          <p:cNvSpPr txBox="1"/>
          <p:nvPr/>
        </p:nvSpPr>
        <p:spPr>
          <a:xfrm>
            <a:off x="5440261" y="91108"/>
            <a:ext cx="4752528" cy="1569660"/>
          </a:xfrm>
          <a:prstGeom prst="rect">
            <a:avLst/>
          </a:prstGeom>
          <a:solidFill>
            <a:srgbClr val="E72594"/>
          </a:solidFill>
          <a:ln w="53975">
            <a:solidFill>
              <a:schemeClr val="accent1"/>
            </a:solidFill>
          </a:ln>
          <a:effectLst>
            <a:softEdge rad="0"/>
          </a:effectLst>
          <a:scene3d>
            <a:camera prst="orthographicFront">
              <a:rot lat="21056701" lon="1520257" rev="21344282"/>
            </a:camera>
            <a:lightRig rig="threePt" dir="t"/>
          </a:scene3d>
        </p:spPr>
        <p:txBody>
          <a:bodyPr wrap="square" rtlCol="0">
            <a:spAutoFit/>
          </a:bodyPr>
          <a:lstStyle/>
          <a:p>
            <a:pPr algn="ctr"/>
            <a:r>
              <a:rPr lang="cs-CZ" sz="2400" dirty="0">
                <a:ln>
                  <a:solidFill>
                    <a:schemeClr val="tx1"/>
                  </a:solidFill>
                </a:ln>
                <a:solidFill>
                  <a:schemeClr val="bg1"/>
                </a:solidFill>
                <a:latin typeface="Gill Sans Nova Ultra Bold" panose="020B0B02020104020203" pitchFamily="34" charset="0"/>
              </a:rPr>
              <a:t>Dorostenci se na jaře představí 7x na hřišti soupeře.  Dokonce hrají 3x za sebou venku.  </a:t>
            </a:r>
          </a:p>
        </p:txBody>
      </p:sp>
      <p:sp>
        <p:nvSpPr>
          <p:cNvPr id="11" name="TextovéPole 10">
            <a:extLst>
              <a:ext uri="{FF2B5EF4-FFF2-40B4-BE49-F238E27FC236}">
                <a16:creationId xmlns:a16="http://schemas.microsoft.com/office/drawing/2014/main" id="{B7193D3D-5215-4EA9-9FC2-3E07074F25FA}"/>
              </a:ext>
            </a:extLst>
          </p:cNvPr>
          <p:cNvSpPr txBox="1"/>
          <p:nvPr/>
        </p:nvSpPr>
        <p:spPr>
          <a:xfrm>
            <a:off x="143992" y="-20404"/>
            <a:ext cx="4680520" cy="1138773"/>
          </a:xfrm>
          <a:prstGeom prst="rect">
            <a:avLst/>
          </a:prstGeom>
          <a:solidFill>
            <a:schemeClr val="accent1">
              <a:lumMod val="60000"/>
              <a:lumOff val="40000"/>
            </a:schemeClr>
          </a:solidFill>
          <a:effectLst>
            <a:softEdge rad="241300"/>
          </a:effectLst>
        </p:spPr>
        <p:txBody>
          <a:bodyPr wrap="square" rtlCol="0">
            <a:spAutoFit/>
          </a:bodyPr>
          <a:lstStyle/>
          <a:p>
            <a:pPr algn="ctr"/>
            <a:r>
              <a:rPr lang="cs-CZ" sz="3300" dirty="0">
                <a:solidFill>
                  <a:schemeClr val="accent6"/>
                </a:solidFill>
                <a:latin typeface="Georgia Pro Cond Black" panose="02040A06050405020203" pitchFamily="18" charset="0"/>
              </a:rPr>
              <a:t>Před jarní části divize</a:t>
            </a:r>
          </a:p>
        </p:txBody>
      </p:sp>
      <p:sp>
        <p:nvSpPr>
          <p:cNvPr id="12" name="TextovéPole 11">
            <a:extLst>
              <a:ext uri="{FF2B5EF4-FFF2-40B4-BE49-F238E27FC236}">
                <a16:creationId xmlns:a16="http://schemas.microsoft.com/office/drawing/2014/main" id="{83ACFF40-9F08-4399-80E4-6F5094B7432F}"/>
              </a:ext>
            </a:extLst>
          </p:cNvPr>
          <p:cNvSpPr txBox="1"/>
          <p:nvPr/>
        </p:nvSpPr>
        <p:spPr>
          <a:xfrm>
            <a:off x="143992" y="1203732"/>
            <a:ext cx="4752528" cy="5663089"/>
          </a:xfrm>
          <a:prstGeom prst="rect">
            <a:avLst/>
          </a:prstGeom>
          <a:solidFill>
            <a:srgbClr val="CCFFFF"/>
          </a:solidFill>
          <a:ln w="19050">
            <a:solidFill>
              <a:schemeClr val="tx1"/>
            </a:solidFill>
          </a:ln>
          <a:effectLst>
            <a:glow rad="63500">
              <a:srgbClr val="FFFF00">
                <a:alpha val="40000"/>
              </a:srgbClr>
            </a:glow>
            <a:softEdge rad="266700"/>
          </a:effectLst>
        </p:spPr>
        <p:txBody>
          <a:bodyPr wrap="square" rtlCol="0">
            <a:spAutoFit/>
          </a:bodyPr>
          <a:lstStyle/>
          <a:p>
            <a:pPr algn="just"/>
            <a:r>
              <a:rPr lang="cs-CZ" sz="1100" dirty="0">
                <a:latin typeface="Arial" panose="020B0604020202020204" pitchFamily="34" charset="0"/>
                <a:cs typeface="Arial" panose="020B0604020202020204" pitchFamily="34" charset="0"/>
              </a:rPr>
              <a:t>Na čele tabulky je </a:t>
            </a:r>
            <a:r>
              <a:rPr lang="cs-CZ" dirty="0">
                <a:solidFill>
                  <a:srgbClr val="C00000"/>
                </a:solidFill>
                <a:latin typeface="Arial" panose="020B0604020202020204" pitchFamily="34" charset="0"/>
                <a:cs typeface="Arial" panose="020B0604020202020204" pitchFamily="34" charset="0"/>
              </a:rPr>
              <a:t>Český Brod</a:t>
            </a:r>
            <a:r>
              <a:rPr lang="cs-CZ" sz="1100" dirty="0">
                <a:latin typeface="Arial" panose="020B0604020202020204" pitchFamily="34" charset="0"/>
                <a:cs typeface="Arial" panose="020B0604020202020204" pitchFamily="34" charset="0"/>
              </a:rPr>
              <a:t>, který má exkluzivní náskok 5 bodů před druhou </a:t>
            </a:r>
            <a:r>
              <a:rPr lang="cs-CZ" sz="1100" dirty="0">
                <a:solidFill>
                  <a:srgbClr val="C00000"/>
                </a:solidFill>
                <a:latin typeface="Arial" panose="020B0604020202020204" pitchFamily="34" charset="0"/>
                <a:cs typeface="Arial" panose="020B0604020202020204" pitchFamily="34" charset="0"/>
              </a:rPr>
              <a:t>Souší</a:t>
            </a:r>
            <a:r>
              <a:rPr lang="cs-CZ" sz="1100" dirty="0">
                <a:latin typeface="Arial" panose="020B0604020202020204" pitchFamily="34" charset="0"/>
                <a:cs typeface="Arial" panose="020B0604020202020204" pitchFamily="34" charset="0"/>
              </a:rPr>
              <a:t>.  V normální hrací době prohrál jen jednou. V generálce prohrál na</a:t>
            </a:r>
            <a:r>
              <a:rPr lang="cs-CZ" sz="1100" dirty="0">
                <a:solidFill>
                  <a:schemeClr val="accent6">
                    <a:lumMod val="50000"/>
                  </a:schemeClr>
                </a:solidFill>
                <a:latin typeface="Arial" panose="020B0604020202020204" pitchFamily="34" charset="0"/>
                <a:cs typeface="Arial" panose="020B0604020202020204" pitchFamily="34" charset="0"/>
              </a:rPr>
              <a:t> </a:t>
            </a:r>
            <a:r>
              <a:rPr lang="cs-CZ" sz="1050" dirty="0">
                <a:latin typeface="Arial" panose="020B0604020202020204" pitchFamily="34" charset="0"/>
                <a:cs typeface="Arial" panose="020B0604020202020204" pitchFamily="34" charset="0"/>
              </a:rPr>
              <a:t>Meteoru</a:t>
            </a:r>
            <a:r>
              <a:rPr lang="cs-CZ" sz="1100" dirty="0">
                <a:latin typeface="Arial" panose="020B0604020202020204" pitchFamily="34" charset="0"/>
                <a:cs typeface="Arial" panose="020B0604020202020204" pitchFamily="34" charset="0"/>
              </a:rPr>
              <a:t> 3:2. Baník Souš má zase náskok 5 bodů před třetím mužstvem v tabulce a určitě o něj nebude chtít přijít, naopak v Souši se myslí na postup, i když už dnes se jí to bude snažit znepříjemnit naše mužstvo. Třetí </a:t>
            </a:r>
            <a:r>
              <a:rPr lang="cs-CZ" dirty="0">
                <a:solidFill>
                  <a:srgbClr val="C00000"/>
                </a:solidFill>
                <a:latin typeface="Arial" panose="020B0604020202020204" pitchFamily="34" charset="0"/>
                <a:cs typeface="Arial" panose="020B0604020202020204" pitchFamily="34" charset="0"/>
              </a:rPr>
              <a:t>Meteor</a:t>
            </a:r>
            <a:r>
              <a:rPr lang="cs-CZ" sz="1100" dirty="0">
                <a:latin typeface="Arial" panose="020B0604020202020204" pitchFamily="34" charset="0"/>
                <a:cs typeface="Arial" panose="020B0604020202020204" pitchFamily="34" charset="0"/>
              </a:rPr>
              <a:t> má 28bodů a i odsud se ozývají hlasy, že s postupu do vyšší soutěže nebrání. 1. března remizovat v posledním přípravném zápase s třetiligovým SK Rakovník 1:1. Čtvrté místo patří </a:t>
            </a:r>
            <a:r>
              <a:rPr lang="cs-CZ" dirty="0">
                <a:solidFill>
                  <a:srgbClr val="C00000"/>
                </a:solidFill>
                <a:latin typeface="Arial" panose="020B0604020202020204" pitchFamily="34" charset="0"/>
                <a:cs typeface="Arial" panose="020B0604020202020204" pitchFamily="34" charset="0"/>
              </a:rPr>
              <a:t>Chomutovu</a:t>
            </a:r>
            <a:r>
              <a:rPr lang="cs-CZ" sz="1100" dirty="0">
                <a:latin typeface="Arial" panose="020B0604020202020204" pitchFamily="34" charset="0"/>
                <a:cs typeface="Arial" panose="020B0604020202020204" pitchFamily="34" charset="0"/>
              </a:rPr>
              <a:t>, který před zahájením podzimu avizoval snahu do vyšší soutěže, ale zatím má tým v jehož středu stále hraje Patrik Gedeon, k postupu daleko. S pátým místem jsou určitě spokojeni v </a:t>
            </a:r>
            <a:r>
              <a:rPr lang="cs-CZ" dirty="0">
                <a:solidFill>
                  <a:srgbClr val="C00000"/>
                </a:solidFill>
                <a:latin typeface="Arial" panose="020B0604020202020204" pitchFamily="34" charset="0"/>
                <a:cs typeface="Arial" panose="020B0604020202020204" pitchFamily="34" charset="0"/>
              </a:rPr>
              <a:t>Ostrově</a:t>
            </a:r>
            <a:r>
              <a:rPr lang="cs-CZ" sz="1100" dirty="0">
                <a:latin typeface="Arial" panose="020B0604020202020204" pitchFamily="34" charset="0"/>
                <a:cs typeface="Arial" panose="020B0604020202020204" pitchFamily="34" charset="0"/>
              </a:rPr>
              <a:t>, který minulý rok bojoval o záchranu, ale letos se hřeje s 26 body těsně pod nejlepšími týmy soutěže. Šestá je </a:t>
            </a:r>
            <a:r>
              <a:rPr lang="cs-CZ" dirty="0">
                <a:solidFill>
                  <a:srgbClr val="C00000"/>
                </a:solidFill>
                <a:latin typeface="Arial" panose="020B0604020202020204" pitchFamily="34" charset="0"/>
                <a:cs typeface="Arial" panose="020B0604020202020204" pitchFamily="34" charset="0"/>
              </a:rPr>
              <a:t>Aritma</a:t>
            </a:r>
            <a:r>
              <a:rPr lang="cs-CZ" sz="1100" dirty="0">
                <a:latin typeface="Arial" panose="020B0604020202020204" pitchFamily="34" charset="0"/>
                <a:cs typeface="Arial" panose="020B0604020202020204" pitchFamily="34" charset="0"/>
              </a:rPr>
              <a:t>. Ta podzim zahájila skvěle a sbírala body, jak na běžícím pásu. Pak se kolečko zadrhlo a body už tolik nepřibývaly. V zimě došlo ke změně trenéra. Tomáše Kubra nahradil Ladislav Prošek. Překvapením podzimu jsou výsledky sedmého celku tabulky </a:t>
            </a:r>
            <a:r>
              <a:rPr lang="cs-CZ" dirty="0">
                <a:solidFill>
                  <a:srgbClr val="C00000"/>
                </a:solidFill>
                <a:latin typeface="Arial" panose="020B0604020202020204" pitchFamily="34" charset="0"/>
                <a:cs typeface="Arial" panose="020B0604020202020204" pitchFamily="34" charset="0"/>
              </a:rPr>
              <a:t>FK Olympie Březová</a:t>
            </a:r>
            <a:r>
              <a:rPr lang="cs-CZ" dirty="0">
                <a:solidFill>
                  <a:srgbClr val="000099"/>
                </a:solidFill>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s 23 body. Tým z okresu Sokolov prohrál až ve 4. kole doma s Českým Brodem.   I zde došlo v zimě ke změně na trenérském postu. Petra Peterku vystřídal Marian Valach. První polovinu tabulky uzavírá osmé </a:t>
            </a:r>
            <a:r>
              <a:rPr lang="cs-CZ" dirty="0">
                <a:solidFill>
                  <a:srgbClr val="C00000"/>
                </a:solidFill>
                <a:latin typeface="Arial" panose="020B0604020202020204" pitchFamily="34" charset="0"/>
                <a:cs typeface="Arial" panose="020B0604020202020204" pitchFamily="34" charset="0"/>
              </a:rPr>
              <a:t>SK Kladno</a:t>
            </a:r>
            <a:r>
              <a:rPr lang="cs-CZ" sz="1100" dirty="0">
                <a:latin typeface="Arial" panose="020B0604020202020204" pitchFamily="34" charset="0"/>
                <a:cs typeface="Arial" panose="020B0604020202020204" pitchFamily="34" charset="0"/>
              </a:rPr>
              <a:t>. To zahájilo sezónu domácí prohrou s Březovou a v průběhu podzimu střídalo dobré výsledky se špatnými. Trenér Jan Pejša se často potýkal s velkou marodkou. V poslední přípravě zvítězilo na hřišti ČLU Beroun 2:0. Na devátém stupínku jsou </a:t>
            </a:r>
            <a:r>
              <a:rPr lang="cs-CZ" dirty="0">
                <a:solidFill>
                  <a:srgbClr val="C00000"/>
                </a:solidFill>
                <a:latin typeface="Arial" panose="020B0604020202020204" pitchFamily="34" charset="0"/>
                <a:cs typeface="Arial" panose="020B0604020202020204" pitchFamily="34" charset="0"/>
              </a:rPr>
              <a:t>Neratovice-</a:t>
            </a:r>
            <a:r>
              <a:rPr lang="cs-CZ" dirty="0" err="1">
                <a:solidFill>
                  <a:srgbClr val="C00000"/>
                </a:solidFill>
                <a:latin typeface="Arial" panose="020B0604020202020204" pitchFamily="34" charset="0"/>
                <a:cs typeface="Arial" panose="020B0604020202020204" pitchFamily="34" charset="0"/>
              </a:rPr>
              <a:t>Byškovice</a:t>
            </a:r>
            <a:r>
              <a:rPr lang="cs-CZ" sz="1100" dirty="0">
                <a:latin typeface="Arial" panose="020B0604020202020204" pitchFamily="34" charset="0"/>
                <a:cs typeface="Arial" panose="020B0604020202020204" pitchFamily="34" charset="0"/>
              </a:rPr>
              <a:t>, odkud bylo před začátkem soutěže slyšet, že rádi hrály i o postup. Výsledky tomu však neodpovídaly. I zde se měnil trenér. Mužstvo převzal Jiří Brunclík. Do ciziny odešel šestigólový Radek Hrdý. Desátou příčku si po podzimu zarezervoval </a:t>
            </a:r>
            <a:r>
              <a:rPr lang="cs-CZ" dirty="0">
                <a:solidFill>
                  <a:srgbClr val="C00000"/>
                </a:solidFill>
                <a:latin typeface="Arial" panose="020B0604020202020204" pitchFamily="34" charset="0"/>
                <a:cs typeface="Arial" panose="020B0604020202020204" pitchFamily="34" charset="0"/>
              </a:rPr>
              <a:t>Brandýs</a:t>
            </a:r>
            <a:r>
              <a:rPr lang="cs-CZ" sz="1100" dirty="0">
                <a:latin typeface="Arial" panose="020B0604020202020204" pitchFamily="34" charset="0"/>
                <a:cs typeface="Arial" panose="020B0604020202020204" pitchFamily="34" charset="0"/>
              </a:rPr>
              <a:t>, který první 4 zápasy vyhrál, ale pak čekal na výhru 7 kol. Odneslo to Štětí 3:0. Postavení tří 18 bodových týmů otevírá nováček soutěže jedenácté </a:t>
            </a:r>
            <a:r>
              <a:rPr lang="cs-CZ" dirty="0">
                <a:solidFill>
                  <a:srgbClr val="C00000"/>
                </a:solidFill>
                <a:latin typeface="Arial" panose="020B0604020202020204" pitchFamily="34" charset="0"/>
                <a:cs typeface="Arial" panose="020B0604020202020204" pitchFamily="34" charset="0"/>
              </a:rPr>
              <a:t>Louny</a:t>
            </a:r>
            <a:r>
              <a:rPr lang="cs-CZ" sz="1100" dirty="0">
                <a:latin typeface="Arial" panose="020B0604020202020204" pitchFamily="34" charset="0"/>
                <a:cs typeface="Arial" panose="020B0604020202020204" pitchFamily="34" charset="0"/>
              </a:rPr>
              <a:t>.  Ty na podzim trápila hlavně slabá střelecká potence a trenér </a:t>
            </a:r>
          </a:p>
        </p:txBody>
      </p:sp>
      <p:cxnSp>
        <p:nvCxnSpPr>
          <p:cNvPr id="13" name="Přímá spojnice se šipkou 12">
            <a:extLst>
              <a:ext uri="{FF2B5EF4-FFF2-40B4-BE49-F238E27FC236}">
                <a16:creationId xmlns:a16="http://schemas.microsoft.com/office/drawing/2014/main" id="{FA99CB80-7735-4230-8F9A-F3F3D544DD1C}"/>
              </a:ext>
            </a:extLst>
          </p:cNvPr>
          <p:cNvCxnSpPr/>
          <p:nvPr/>
        </p:nvCxnSpPr>
        <p:spPr bwMode="auto">
          <a:xfrm>
            <a:off x="3096320" y="7015568"/>
            <a:ext cx="792088" cy="0"/>
          </a:xfrm>
          <a:prstGeom prst="straightConnector1">
            <a:avLst/>
          </a:prstGeom>
          <a:noFill/>
          <a:ln w="9525" cap="flat" cmpd="sng" algn="ctr">
            <a:solidFill>
              <a:schemeClr val="tx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756139" y="6975702"/>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2" name="TextovéPole 1">
            <a:extLst>
              <a:ext uri="{FF2B5EF4-FFF2-40B4-BE49-F238E27FC236}">
                <a16:creationId xmlns:a16="http://schemas.microsoft.com/office/drawing/2014/main" id="{DFCBFADF-94F0-4BF3-A09E-54D3CF5C8809}"/>
              </a:ext>
            </a:extLst>
          </p:cNvPr>
          <p:cNvSpPr txBox="1"/>
          <p:nvPr/>
        </p:nvSpPr>
        <p:spPr>
          <a:xfrm>
            <a:off x="5400576" y="163116"/>
            <a:ext cx="417646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9" name="TextovéPole 8"/>
          <p:cNvSpPr txBox="1"/>
          <p:nvPr/>
        </p:nvSpPr>
        <p:spPr>
          <a:xfrm>
            <a:off x="3024312" y="699358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9" name="TextovéPole 18">
            <a:extLst>
              <a:ext uri="{FF2B5EF4-FFF2-40B4-BE49-F238E27FC236}">
                <a16:creationId xmlns:a16="http://schemas.microsoft.com/office/drawing/2014/main" id="{5C8C2649-DC74-466B-B8EF-0D9E4696B18D}"/>
              </a:ext>
            </a:extLst>
          </p:cNvPr>
          <p:cNvSpPr txBox="1"/>
          <p:nvPr/>
        </p:nvSpPr>
        <p:spPr>
          <a:xfrm>
            <a:off x="288008" y="11977"/>
            <a:ext cx="4608512" cy="2569934"/>
          </a:xfrm>
          <a:prstGeom prst="rect">
            <a:avLst/>
          </a:prstGeom>
          <a:gradFill>
            <a:gsLst>
              <a:gs pos="54000">
                <a:srgbClr val="FF66CC"/>
              </a:gs>
              <a:gs pos="84000">
                <a:srgbClr val="99FFCC"/>
              </a:gs>
            </a:gsLst>
            <a:lin ang="5400000" scaled="1"/>
          </a:gradFill>
          <a:effectLst>
            <a:softEdge rad="520700"/>
          </a:effectLst>
        </p:spPr>
        <p:txBody>
          <a:bodyPr wrap="square" rtlCol="0">
            <a:spAutoFit/>
          </a:bodyPr>
          <a:lstStyle/>
          <a:p>
            <a:pPr algn="ctr"/>
            <a:r>
              <a:rPr lang="cs-CZ" sz="2300" dirty="0">
                <a:solidFill>
                  <a:srgbClr val="0033CC"/>
                </a:solidFill>
                <a:latin typeface="Gill Sans Nova Ultra Bold" panose="020B0B02020104020203" pitchFamily="34" charset="0"/>
              </a:rPr>
              <a:t>Dorostenci pod vedením trenérů Františka Kučery a Štefany </a:t>
            </a:r>
            <a:r>
              <a:rPr lang="cs-CZ" sz="2300" dirty="0" err="1">
                <a:solidFill>
                  <a:srgbClr val="0033CC"/>
                </a:solidFill>
                <a:latin typeface="Gill Sans Nova Ultra Bold" panose="020B0B02020104020203" pitchFamily="34" charset="0"/>
              </a:rPr>
              <a:t>Jurigy</a:t>
            </a:r>
            <a:r>
              <a:rPr lang="cs-CZ" sz="2300" dirty="0">
                <a:solidFill>
                  <a:srgbClr val="0033CC"/>
                </a:solidFill>
                <a:latin typeface="Gill Sans Nova Ultra Bold" panose="020B0B02020104020203" pitchFamily="34" charset="0"/>
              </a:rPr>
              <a:t> se pokusí krajském přeboru na jaře získat více bodů než na podzim  </a:t>
            </a:r>
          </a:p>
        </p:txBody>
      </p:sp>
      <p:pic>
        <p:nvPicPr>
          <p:cNvPr id="20" name="Obrázek 19">
            <a:extLst>
              <a:ext uri="{FF2B5EF4-FFF2-40B4-BE49-F238E27FC236}">
                <a16:creationId xmlns:a16="http://schemas.microsoft.com/office/drawing/2014/main" id="{4AD703B7-D953-4484-AE19-9B92AAD36F64}"/>
              </a:ext>
            </a:extLst>
          </p:cNvPr>
          <p:cNvPicPr>
            <a:picLocks noChangeAspect="1"/>
          </p:cNvPicPr>
          <p:nvPr/>
        </p:nvPicPr>
        <p:blipFill>
          <a:blip r:embed="rId2"/>
          <a:stretch>
            <a:fillRect/>
          </a:stretch>
        </p:blipFill>
        <p:spPr>
          <a:xfrm>
            <a:off x="288008" y="2676273"/>
            <a:ext cx="4536356" cy="4111352"/>
          </a:xfrm>
          <a:prstGeom prst="rect">
            <a:avLst/>
          </a:prstGeom>
        </p:spPr>
      </p:pic>
      <p:graphicFrame>
        <p:nvGraphicFramePr>
          <p:cNvPr id="14" name="Tabulka 13">
            <a:extLst>
              <a:ext uri="{FF2B5EF4-FFF2-40B4-BE49-F238E27FC236}">
                <a16:creationId xmlns:a16="http://schemas.microsoft.com/office/drawing/2014/main" id="{18A114F9-6DFE-4D4F-ACD1-6E9D3D907232}"/>
              </a:ext>
            </a:extLst>
          </p:cNvPr>
          <p:cNvGraphicFramePr>
            <a:graphicFrameLocks noGrp="1"/>
          </p:cNvGraphicFramePr>
          <p:nvPr>
            <p:extLst>
              <p:ext uri="{D42A27DB-BD31-4B8C-83A1-F6EECF244321}">
                <p14:modId xmlns:p14="http://schemas.microsoft.com/office/powerpoint/2010/main" val="1716865125"/>
              </p:ext>
            </p:extLst>
          </p:nvPr>
        </p:nvGraphicFramePr>
        <p:xfrm>
          <a:off x="5492013" y="3807997"/>
          <a:ext cx="4567435" cy="3124200"/>
        </p:xfrm>
        <a:graphic>
          <a:graphicData uri="http://schemas.openxmlformats.org/drawingml/2006/table">
            <a:tbl>
              <a:tblPr/>
              <a:tblGrid>
                <a:gridCol w="478683">
                  <a:extLst>
                    <a:ext uri="{9D8B030D-6E8A-4147-A177-3AD203B41FA5}">
                      <a16:colId xmlns:a16="http://schemas.microsoft.com/office/drawing/2014/main" val="2640023028"/>
                    </a:ext>
                  </a:extLst>
                </a:gridCol>
                <a:gridCol w="1615556">
                  <a:extLst>
                    <a:ext uri="{9D8B030D-6E8A-4147-A177-3AD203B41FA5}">
                      <a16:colId xmlns:a16="http://schemas.microsoft.com/office/drawing/2014/main" val="591352661"/>
                    </a:ext>
                  </a:extLst>
                </a:gridCol>
                <a:gridCol w="299177">
                  <a:extLst>
                    <a:ext uri="{9D8B030D-6E8A-4147-A177-3AD203B41FA5}">
                      <a16:colId xmlns:a16="http://schemas.microsoft.com/office/drawing/2014/main" val="2535695365"/>
                    </a:ext>
                  </a:extLst>
                </a:gridCol>
                <a:gridCol w="299177">
                  <a:extLst>
                    <a:ext uri="{9D8B030D-6E8A-4147-A177-3AD203B41FA5}">
                      <a16:colId xmlns:a16="http://schemas.microsoft.com/office/drawing/2014/main" val="1267180416"/>
                    </a:ext>
                  </a:extLst>
                </a:gridCol>
                <a:gridCol w="299177">
                  <a:extLst>
                    <a:ext uri="{9D8B030D-6E8A-4147-A177-3AD203B41FA5}">
                      <a16:colId xmlns:a16="http://schemas.microsoft.com/office/drawing/2014/main" val="2385544726"/>
                    </a:ext>
                  </a:extLst>
                </a:gridCol>
                <a:gridCol w="299177">
                  <a:extLst>
                    <a:ext uri="{9D8B030D-6E8A-4147-A177-3AD203B41FA5}">
                      <a16:colId xmlns:a16="http://schemas.microsoft.com/office/drawing/2014/main" val="1970299096"/>
                    </a:ext>
                  </a:extLst>
                </a:gridCol>
                <a:gridCol w="438793">
                  <a:extLst>
                    <a:ext uri="{9D8B030D-6E8A-4147-A177-3AD203B41FA5}">
                      <a16:colId xmlns:a16="http://schemas.microsoft.com/office/drawing/2014/main" val="4231686517"/>
                    </a:ext>
                  </a:extLst>
                </a:gridCol>
                <a:gridCol w="359012">
                  <a:extLst>
                    <a:ext uri="{9D8B030D-6E8A-4147-A177-3AD203B41FA5}">
                      <a16:colId xmlns:a16="http://schemas.microsoft.com/office/drawing/2014/main" val="606479083"/>
                    </a:ext>
                  </a:extLst>
                </a:gridCol>
                <a:gridCol w="478683">
                  <a:extLst>
                    <a:ext uri="{9D8B030D-6E8A-4147-A177-3AD203B41FA5}">
                      <a16:colId xmlns:a16="http://schemas.microsoft.com/office/drawing/2014/main" val="2455821251"/>
                    </a:ext>
                  </a:extLst>
                </a:gridCol>
              </a:tblGrid>
              <a:tr h="219571">
                <a:tc gridSpan="9">
                  <a:txBody>
                    <a:bodyPr/>
                    <a:lstStyle/>
                    <a:p>
                      <a:pPr algn="ctr" fontAlgn="ctr"/>
                      <a:r>
                        <a:rPr lang="cs-CZ" sz="1600" b="1" i="0" u="none" strike="noStrike" dirty="0">
                          <a:solidFill>
                            <a:srgbClr val="3333CC"/>
                          </a:solidFill>
                          <a:effectLst/>
                          <a:latin typeface="Arial" panose="020B0604020202020204" pitchFamily="34" charset="0"/>
                        </a:rPr>
                        <a:t>Divize dospělých 2019-2020   Podzim</a:t>
                      </a:r>
                    </a:p>
                  </a:txBody>
                  <a:tcPr marL="0" marR="0" marT="0" marB="0" anchor="ctr">
                    <a:lnL>
                      <a:noFill/>
                    </a:lnL>
                    <a:lnR>
                      <a:noFill/>
                    </a:lnR>
                    <a:lnT>
                      <a:noFill/>
                    </a:lnT>
                    <a:lnB>
                      <a:noFill/>
                    </a:lnB>
                    <a:solidFill>
                      <a:srgbClr val="99FF33"/>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7321884"/>
                  </a:ext>
                </a:extLst>
              </a:tr>
              <a:tr h="162645">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SK Český Brod</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22:9</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39</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3187841747"/>
                  </a:ext>
                </a:extLst>
              </a:tr>
              <a:tr h="162645">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FK Baník Souš</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31:14</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34</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403015490"/>
                  </a:ext>
                </a:extLst>
              </a:tr>
              <a:tr h="162645">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Meteor Praha VIII</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26:19</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29</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1383598542"/>
                  </a:ext>
                </a:extLst>
              </a:tr>
              <a:tr h="162645">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FC Chomutov</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24:14</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28</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899351834"/>
                  </a:ext>
                </a:extLst>
              </a:tr>
              <a:tr h="162645">
                <a:tc>
                  <a:txBody>
                    <a:bodyPr/>
                    <a:lstStyle/>
                    <a:p>
                      <a:pPr algn="ctr" fontAlgn="ctr"/>
                      <a:r>
                        <a:rPr lang="cs-CZ" sz="1200" b="1" i="0" u="none" strike="noStrike">
                          <a:solidFill>
                            <a:srgbClr val="000000"/>
                          </a:solidFill>
                          <a:effectLst/>
                          <a:latin typeface="Arial" panose="020B0604020202020204" pitchFamily="34" charset="0"/>
                        </a:rPr>
                        <a:t>5.</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Fotbalový klub Ostrov</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33:26</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26</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836363516"/>
                  </a:ext>
                </a:extLst>
              </a:tr>
              <a:tr h="162645">
                <a:tc>
                  <a:txBody>
                    <a:bodyPr/>
                    <a:lstStyle/>
                    <a:p>
                      <a:pPr algn="ctr" fontAlgn="ctr"/>
                      <a:r>
                        <a:rPr lang="cs-CZ" sz="1100" b="1" i="0" u="none" strike="noStrike">
                          <a:solidFill>
                            <a:srgbClr val="000000"/>
                          </a:solidFill>
                          <a:effectLst/>
                          <a:latin typeface="Arial" panose="020B0604020202020204" pitchFamily="34" charset="0"/>
                        </a:rPr>
                        <a:t>6.</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SK Aritma Praha</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18:15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23</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941957933"/>
                  </a:ext>
                </a:extLst>
              </a:tr>
              <a:tr h="162645">
                <a:tc>
                  <a:txBody>
                    <a:bodyPr/>
                    <a:lstStyle/>
                    <a:p>
                      <a:pPr algn="ctr" fontAlgn="ctr"/>
                      <a:r>
                        <a:rPr lang="cs-CZ" sz="1100" b="1" i="0" u="none" strike="noStrike">
                          <a:solidFill>
                            <a:srgbClr val="000000"/>
                          </a:solidFill>
                          <a:effectLst/>
                          <a:latin typeface="Arial" panose="020B0604020202020204" pitchFamily="34" charset="0"/>
                        </a:rPr>
                        <a:t>7.</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FK Olympie Březová</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26:29</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23</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140958086"/>
                  </a:ext>
                </a:extLst>
              </a:tr>
              <a:tr h="162645">
                <a:tc>
                  <a:txBody>
                    <a:bodyPr/>
                    <a:lstStyle/>
                    <a:p>
                      <a:pPr algn="ctr" fontAlgn="ctr"/>
                      <a:r>
                        <a:rPr lang="cs-CZ" sz="1100" b="1" i="0" u="none" strike="noStrike">
                          <a:solidFill>
                            <a:srgbClr val="000000"/>
                          </a:solidFill>
                          <a:effectLst/>
                          <a:latin typeface="Arial" panose="020B0604020202020204" pitchFamily="34" charset="0"/>
                        </a:rPr>
                        <a:t>8.</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SK Kladno</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31:24</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22</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4276637359"/>
                  </a:ext>
                </a:extLst>
              </a:tr>
              <a:tr h="286256">
                <a:tc>
                  <a:txBody>
                    <a:bodyPr/>
                    <a:lstStyle/>
                    <a:p>
                      <a:pPr algn="ctr" fontAlgn="ctr"/>
                      <a:r>
                        <a:rPr lang="cs-CZ" sz="1100" b="1" i="0" u="none" strike="noStrike">
                          <a:solidFill>
                            <a:srgbClr val="000000"/>
                          </a:solidFill>
                          <a:effectLst/>
                          <a:latin typeface="Arial" panose="020B0604020202020204" pitchFamily="34" charset="0"/>
                        </a:rPr>
                        <a:t>9.</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FK Neratovice-</a:t>
                      </a:r>
                      <a:r>
                        <a:rPr lang="cs-CZ" sz="1100" b="1" i="0" u="none" strike="noStrike" dirty="0" err="1">
                          <a:solidFill>
                            <a:srgbClr val="000000"/>
                          </a:solidFill>
                          <a:effectLst/>
                          <a:latin typeface="Arial" panose="020B0604020202020204" pitchFamily="34" charset="0"/>
                        </a:rPr>
                        <a:t>Byškovice</a:t>
                      </a:r>
                      <a:endParaRPr lang="cs-CZ" sz="1100" b="1"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25:20</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1542258589"/>
                  </a:ext>
                </a:extLst>
              </a:tr>
              <a:tr h="160341">
                <a:tc>
                  <a:txBody>
                    <a:bodyPr/>
                    <a:lstStyle/>
                    <a:p>
                      <a:pPr algn="ctr" fontAlgn="ctr"/>
                      <a:r>
                        <a:rPr lang="cs-CZ" sz="1100" b="1" i="0" u="none" strike="noStrike">
                          <a:solidFill>
                            <a:srgbClr val="000000"/>
                          </a:solidFill>
                          <a:effectLst/>
                          <a:latin typeface="Arial" panose="020B0604020202020204" pitchFamily="34" charset="0"/>
                        </a:rPr>
                        <a:t>10.</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FK Brandýs n.L.</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18:18</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3429935257"/>
                  </a:ext>
                </a:extLst>
              </a:tr>
              <a:tr h="162645">
                <a:tc>
                  <a:txBody>
                    <a:bodyPr/>
                    <a:lstStyle/>
                    <a:p>
                      <a:pPr algn="ctr" fontAlgn="ctr"/>
                      <a:r>
                        <a:rPr lang="cs-CZ" sz="1100" b="1" i="0" u="none" strike="noStrike">
                          <a:solidFill>
                            <a:srgbClr val="000000"/>
                          </a:solidFill>
                          <a:effectLst/>
                          <a:latin typeface="Arial" panose="020B0604020202020204" pitchFamily="34" charset="0"/>
                        </a:rPr>
                        <a:t>11.</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SEKO Louny</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22:27</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240586646"/>
                  </a:ext>
                </a:extLst>
              </a:tr>
              <a:tr h="162645">
                <a:tc>
                  <a:txBody>
                    <a:bodyPr/>
                    <a:lstStyle/>
                    <a:p>
                      <a:pPr algn="ctr" fontAlgn="ctr"/>
                      <a:r>
                        <a:rPr lang="cs-CZ" sz="1100" b="1" i="0" u="none" strike="noStrike">
                          <a:solidFill>
                            <a:srgbClr val="000000"/>
                          </a:solidFill>
                          <a:effectLst/>
                          <a:latin typeface="Arial" panose="020B0604020202020204" pitchFamily="34" charset="0"/>
                        </a:rPr>
                        <a:t>12.</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SK Slaný</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22:29</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4287827974"/>
                  </a:ext>
                </a:extLst>
              </a:tr>
              <a:tr h="162645">
                <a:tc>
                  <a:txBody>
                    <a:bodyPr/>
                    <a:lstStyle/>
                    <a:p>
                      <a:pPr algn="ctr" fontAlgn="ctr"/>
                      <a:r>
                        <a:rPr lang="cs-CZ" sz="1200" b="1" i="0" u="none" strike="noStrike">
                          <a:solidFill>
                            <a:srgbClr val="FF0000"/>
                          </a:solidFill>
                          <a:effectLst/>
                          <a:latin typeface="Arial" panose="020B0604020202020204" pitchFamily="34" charset="0"/>
                        </a:rPr>
                        <a:t>13.</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29:41</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18</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3609311545"/>
                  </a:ext>
                </a:extLst>
              </a:tr>
              <a:tr h="162645">
                <a:tc>
                  <a:txBody>
                    <a:bodyPr/>
                    <a:lstStyle/>
                    <a:p>
                      <a:pPr algn="ctr" fontAlgn="ctr"/>
                      <a:r>
                        <a:rPr lang="cs-CZ" sz="1100" b="1" i="0" u="none" strike="noStrike">
                          <a:solidFill>
                            <a:srgbClr val="000000"/>
                          </a:solidFill>
                          <a:effectLst/>
                          <a:latin typeface="Arial" panose="020B0604020202020204" pitchFamily="34" charset="0"/>
                        </a:rPr>
                        <a:t>14.</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TJ Tatran Rakovník</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23:33</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17</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4260776841"/>
                  </a:ext>
                </a:extLst>
              </a:tr>
              <a:tr h="162645">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Arsenal Česká Lípa</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25:37</a:t>
                      </a:r>
                    </a:p>
                  </a:txBody>
                  <a:tcPr marL="0" marR="0" marT="0"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0" marR="0" marT="0" marB="0" anchor="ctr">
                    <a:lnL>
                      <a:noFill/>
                    </a:lnL>
                    <a:lnR>
                      <a:noFill/>
                    </a:lnR>
                    <a:lnT>
                      <a:noFill/>
                    </a:lnT>
                    <a:lnB>
                      <a:noFill/>
                    </a:lnB>
                    <a:solidFill>
                      <a:srgbClr val="CCFFFF"/>
                    </a:solidFill>
                  </a:tcPr>
                </a:tc>
                <a:extLst>
                  <a:ext uri="{0D108BD9-81ED-4DB2-BD59-A6C34878D82A}">
                    <a16:rowId xmlns:a16="http://schemas.microsoft.com/office/drawing/2014/main" val="1098309207"/>
                  </a:ext>
                </a:extLst>
              </a:tr>
              <a:tr h="162645">
                <a:tc>
                  <a:txBody>
                    <a:bodyPr/>
                    <a:lstStyle/>
                    <a:p>
                      <a:pPr algn="ctr" fontAlgn="ctr"/>
                      <a:r>
                        <a:rPr lang="cs-CZ" sz="1100" b="1" i="0" u="none" strike="noStrike">
                          <a:solidFill>
                            <a:srgbClr val="000000"/>
                          </a:solidFill>
                          <a:effectLst/>
                          <a:latin typeface="Arial" panose="020B0604020202020204" pitchFamily="34" charset="0"/>
                        </a:rPr>
                        <a:t>16.</a:t>
                      </a:r>
                    </a:p>
                  </a:txBody>
                  <a:tcPr marL="0" marR="0" marT="0" marB="0" anchor="ctr">
                    <a:lnL>
                      <a:noFill/>
                    </a:lnL>
                    <a:lnR>
                      <a:noFill/>
                    </a:lnR>
                    <a:lnT>
                      <a:noFill/>
                    </a:lnT>
                    <a:lnB>
                      <a:noFill/>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MFK Dobříš</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0" marR="0" marT="0"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effectLst/>
                          <a:latin typeface="Arial" panose="020B0604020202020204" pitchFamily="34" charset="0"/>
                        </a:rPr>
                        <a:t>23:43</a:t>
                      </a:r>
                    </a:p>
                  </a:txBody>
                  <a:tcPr marL="0" marR="0" marT="0"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11</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3229661415"/>
                  </a:ext>
                </a:extLst>
              </a:tr>
            </a:tbl>
          </a:graphicData>
        </a:graphic>
      </p:graphicFrame>
      <p:sp>
        <p:nvSpPr>
          <p:cNvPr id="15" name="TextovéPole 14">
            <a:extLst>
              <a:ext uri="{FF2B5EF4-FFF2-40B4-BE49-F238E27FC236}">
                <a16:creationId xmlns:a16="http://schemas.microsoft.com/office/drawing/2014/main" id="{0A635B85-432F-4056-9A8C-8FA06B46E1FF}"/>
              </a:ext>
            </a:extLst>
          </p:cNvPr>
          <p:cNvSpPr txBox="1"/>
          <p:nvPr/>
        </p:nvSpPr>
        <p:spPr>
          <a:xfrm>
            <a:off x="5420005" y="495629"/>
            <a:ext cx="4680520" cy="3308598"/>
          </a:xfrm>
          <a:prstGeom prst="rect">
            <a:avLst/>
          </a:prstGeom>
          <a:noFill/>
          <a:effectLst>
            <a:softEdge rad="0"/>
          </a:effectLst>
        </p:spPr>
        <p:txBody>
          <a:bodyPr wrap="square" rtlCol="0">
            <a:spAutoFit/>
          </a:bodyPr>
          <a:lstStyle/>
          <a:p>
            <a:pPr algn="just"/>
            <a:r>
              <a:rPr lang="cs-CZ" sz="1100" dirty="0">
                <a:latin typeface="Arial" panose="020B0604020202020204" pitchFamily="34" charset="0"/>
                <a:cs typeface="Arial" panose="020B0604020202020204" pitchFamily="34" charset="0"/>
              </a:rPr>
              <a:t>Zdeněk Kudela vyhlašoval konkurz na střelce. 18 bodů má i další nováček vítěz Středočeského přeboru dvanácté </a:t>
            </a:r>
            <a:r>
              <a:rPr lang="cs-CZ" sz="1100" dirty="0">
                <a:solidFill>
                  <a:srgbClr val="C00000"/>
                </a:solidFill>
                <a:latin typeface="Arial" panose="020B0604020202020204" pitchFamily="34" charset="0"/>
                <a:cs typeface="Arial" panose="020B0604020202020204" pitchFamily="34" charset="0"/>
              </a:rPr>
              <a:t>SK Slaný</a:t>
            </a:r>
            <a:r>
              <a:rPr lang="cs-CZ" sz="1100" dirty="0">
                <a:latin typeface="Arial" panose="020B0604020202020204" pitchFamily="34" charset="0"/>
                <a:cs typeface="Arial" panose="020B0604020202020204" pitchFamily="34" charset="0"/>
              </a:rPr>
              <a:t>, které se po hodně dlouhé době vrátilo do divize. Mužstvo chtělo poslední přípravný zápas odehrát na domácím trávníku, ale hřiště v noci zapadalo sněhem. Třináctý je tým z města papíru </a:t>
            </a:r>
            <a:r>
              <a:rPr lang="cs-CZ" sz="1100" dirty="0">
                <a:solidFill>
                  <a:srgbClr val="C00000"/>
                </a:solidFill>
                <a:latin typeface="Arial" panose="020B0604020202020204" pitchFamily="34" charset="0"/>
                <a:cs typeface="Arial" panose="020B0604020202020204" pitchFamily="34" charset="0"/>
              </a:rPr>
              <a:t>SK Štětí</a:t>
            </a:r>
            <a:r>
              <a:rPr lang="cs-CZ" sz="1100" dirty="0">
                <a:latin typeface="Arial" panose="020B0604020202020204" pitchFamily="34" charset="0"/>
                <a:cs typeface="Arial" panose="020B0604020202020204" pitchFamily="34" charset="0"/>
              </a:rPr>
              <a:t>, které mělo hrůzostrašný vstup  do soutěže, když v prvních 5 kolech prohrálo. Pak se však rozehrálo a nebýt překvapivé vysoké prohry v předposledním kole na hřišti posledního celku tabulky v Dobříši, tak z toho mohl být relativně klidný střed. Čtrnáctý se 17 body  je </a:t>
            </a:r>
            <a:r>
              <a:rPr lang="cs-CZ" sz="1100" dirty="0">
                <a:solidFill>
                  <a:srgbClr val="C00000"/>
                </a:solidFill>
                <a:latin typeface="Arial" panose="020B0604020202020204" pitchFamily="34" charset="0"/>
                <a:cs typeface="Arial" panose="020B0604020202020204" pitchFamily="34" charset="0"/>
              </a:rPr>
              <a:t>Tatran Rakovník</a:t>
            </a:r>
            <a:r>
              <a:rPr lang="cs-CZ" sz="1100" dirty="0">
                <a:latin typeface="Arial" panose="020B0604020202020204" pitchFamily="34" charset="0"/>
                <a:cs typeface="Arial" panose="020B0604020202020204" pitchFamily="34" charset="0"/>
              </a:rPr>
              <a:t>, který na podzim několikrát měnil trenéra. Jako jediný celek dokázal v normální hrací době porazit vedoucí celek Český Brod.  Na 15. místě s 5 bodovým odstupem je </a:t>
            </a:r>
            <a:r>
              <a:rPr lang="cs-CZ" sz="1100" dirty="0">
                <a:solidFill>
                  <a:srgbClr val="C00000"/>
                </a:solidFill>
                <a:latin typeface="Arial" panose="020B0604020202020204" pitchFamily="34" charset="0"/>
                <a:cs typeface="Arial" panose="020B0604020202020204" pitchFamily="34" charset="0"/>
              </a:rPr>
              <a:t>Arsenal Česká Lípa</a:t>
            </a:r>
            <a:r>
              <a:rPr lang="cs-CZ" sz="1100" dirty="0">
                <a:latin typeface="Arial" panose="020B0604020202020204" pitchFamily="34" charset="0"/>
                <a:cs typeface="Arial" panose="020B0604020202020204" pitchFamily="34" charset="0"/>
              </a:rPr>
              <a:t>. Tento na podzim několikrát ztratil již vyhrané zápasy, když v závěru . Jako třeba v Ostrově nebo ve Štětí. V zimě u mužstva skončili trenéři </a:t>
            </a:r>
            <a:r>
              <a:rPr lang="cs-CZ" sz="1100" dirty="0" err="1">
                <a:latin typeface="Arial" panose="020B0604020202020204" pitchFamily="34" charset="0"/>
                <a:cs typeface="Arial" panose="020B0604020202020204" pitchFamily="34" charset="0"/>
              </a:rPr>
              <a:t>Košta</a:t>
            </a:r>
            <a:r>
              <a:rPr lang="cs-CZ" sz="1100" dirty="0">
                <a:latin typeface="Arial" panose="020B0604020202020204" pitchFamily="34" charset="0"/>
                <a:cs typeface="Arial" panose="020B0604020202020204" pitchFamily="34" charset="0"/>
              </a:rPr>
              <a:t> a Vrabec. Nahradil je Martin Hřídel, známá to bývalá ligová tvář hlavně z Liberce. V době uzávěrky </a:t>
            </a:r>
            <a:r>
              <a:rPr lang="cs-CZ" sz="1100" dirty="0" err="1">
                <a:latin typeface="Arial" panose="020B0604020202020204" pitchFamily="34" charset="0"/>
                <a:cs typeface="Arial" panose="020B0604020202020204" pitchFamily="34" charset="0"/>
              </a:rPr>
              <a:t>tohot</a:t>
            </a:r>
            <a:r>
              <a:rPr lang="cs-CZ" sz="1100" dirty="0">
                <a:latin typeface="Arial" panose="020B0604020202020204" pitchFamily="34" charset="0"/>
                <a:cs typeface="Arial" panose="020B0604020202020204" pitchFamily="34" charset="0"/>
              </a:rPr>
              <a:t> článku se také řešil velký přestup Jiřího Štajnera z Chrastavy do České Lípy. Pouhých 11 bodů má na posledním místě 11 bodová </a:t>
            </a:r>
            <a:r>
              <a:rPr lang="cs-CZ" sz="1100" dirty="0">
                <a:solidFill>
                  <a:srgbClr val="C00000"/>
                </a:solidFill>
                <a:latin typeface="Arial" panose="020B0604020202020204" pitchFamily="34" charset="0"/>
                <a:cs typeface="Arial" panose="020B0604020202020204" pitchFamily="34" charset="0"/>
              </a:rPr>
              <a:t>Dobříš</a:t>
            </a:r>
            <a:r>
              <a:rPr lang="cs-CZ" sz="1100" dirty="0">
                <a:latin typeface="Arial" panose="020B0604020202020204" pitchFamily="34" charset="0"/>
                <a:cs typeface="Arial" panose="020B0604020202020204" pitchFamily="34" charset="0"/>
              </a:rPr>
              <a:t>, která posledním místo v tabulce okupuje od začátku sezóny.  </a:t>
            </a:r>
          </a:p>
        </p:txBody>
      </p:sp>
      <p:sp>
        <p:nvSpPr>
          <p:cNvPr id="16" name="TextovéPole 15">
            <a:extLst>
              <a:ext uri="{FF2B5EF4-FFF2-40B4-BE49-F238E27FC236}">
                <a16:creationId xmlns:a16="http://schemas.microsoft.com/office/drawing/2014/main" id="{8D4A4493-8283-48AE-A2B6-15D13E8D1449}"/>
              </a:ext>
            </a:extLst>
          </p:cNvPr>
          <p:cNvSpPr txBox="1"/>
          <p:nvPr/>
        </p:nvSpPr>
        <p:spPr>
          <a:xfrm>
            <a:off x="5420005" y="63581"/>
            <a:ext cx="4680520" cy="338554"/>
          </a:xfrm>
          <a:prstGeom prst="rect">
            <a:avLst/>
          </a:prstGeom>
          <a:pattFill prst="wdUpDiag">
            <a:fgClr>
              <a:srgbClr val="99FFCC"/>
            </a:fgClr>
            <a:bgClr>
              <a:schemeClr val="bg1"/>
            </a:bgClr>
          </a:pattFill>
          <a:effectLst>
            <a:softEdge rad="0"/>
          </a:effectLst>
        </p:spPr>
        <p:txBody>
          <a:bodyPr wrap="square" rtlCol="0">
            <a:spAutoFit/>
          </a:bodyPr>
          <a:lstStyle/>
          <a:p>
            <a:pPr algn="ctr"/>
            <a:r>
              <a:rPr lang="cs-CZ" sz="1600" dirty="0">
                <a:solidFill>
                  <a:srgbClr val="CC0000"/>
                </a:solidFill>
                <a:latin typeface="Arial Black" panose="020B0A04020102020204" pitchFamily="34" charset="0"/>
              </a:rPr>
              <a:t>Předjarní postavení divizních týmů</a:t>
            </a:r>
          </a:p>
        </p:txBody>
      </p:sp>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14" name="Obdélník 13">
            <a:extLst>
              <a:ext uri="{FF2B5EF4-FFF2-40B4-BE49-F238E27FC236}">
                <a16:creationId xmlns:a16="http://schemas.microsoft.com/office/drawing/2014/main" id="{509B7866-12CC-4C20-86CA-9F8B056BFE0C}"/>
              </a:ext>
            </a:extLst>
          </p:cNvPr>
          <p:cNvSpPr/>
          <p:nvPr/>
        </p:nvSpPr>
        <p:spPr>
          <a:xfrm>
            <a:off x="5472584" y="2323356"/>
            <a:ext cx="4581947" cy="2739211"/>
          </a:xfrm>
          <a:prstGeom prst="rect">
            <a:avLst/>
          </a:prstGeom>
          <a:pattFill prst="dotGrid">
            <a:fgClr>
              <a:srgbClr val="66FFFF"/>
            </a:fgClr>
            <a:bgClr>
              <a:schemeClr val="bg1"/>
            </a:bgClr>
          </a:pattFill>
          <a:ln w="73025">
            <a:solidFill>
              <a:srgbClr val="008000"/>
            </a:solidFill>
            <a:prstDash val="sysDash"/>
          </a:ln>
        </p:spPr>
        <p:txBody>
          <a:bodyPr wrap="square">
            <a:spAutoFit/>
          </a:bodyPr>
          <a:lstStyle/>
          <a:p>
            <a:r>
              <a:rPr lang="cs-CZ" sz="2200" u="sng" dirty="0">
                <a:solidFill>
                  <a:srgbClr val="990033"/>
                </a:solidFill>
                <a:latin typeface="Cooper Black" panose="0208090404030B020404" pitchFamily="18" charset="0"/>
              </a:rPr>
              <a:t>Neděle 15.03.2020  10:00 hod</a:t>
            </a:r>
            <a:endParaRPr lang="cs-CZ" sz="2200" dirty="0">
              <a:solidFill>
                <a:srgbClr val="990033"/>
              </a:solidFill>
              <a:latin typeface="Cooper Black" panose="0208090404030B020404" pitchFamily="18" charset="0"/>
            </a:endParaRPr>
          </a:p>
          <a:p>
            <a:r>
              <a:rPr lang="cs-CZ" sz="3200" dirty="0">
                <a:solidFill>
                  <a:srgbClr val="990033"/>
                </a:solidFill>
                <a:latin typeface="Cooper Black" panose="0208090404030B020404" pitchFamily="18" charset="0"/>
              </a:rPr>
              <a:t>FK Junior Děčín </a:t>
            </a:r>
          </a:p>
          <a:p>
            <a:r>
              <a:rPr lang="cs-CZ" sz="3200" dirty="0">
                <a:solidFill>
                  <a:srgbClr val="990033"/>
                </a:solidFill>
                <a:latin typeface="Cooper Black" panose="0208090404030B020404" pitchFamily="18" charset="0"/>
              </a:rPr>
              <a:t>SK Štětí </a:t>
            </a:r>
            <a:r>
              <a:rPr lang="cs-CZ" sz="1600" dirty="0">
                <a:latin typeface="Cooper Black" panose="0208090404030B020404" pitchFamily="18" charset="0"/>
              </a:rPr>
              <a:t>PODZIM PROHRA 6:3</a:t>
            </a:r>
          </a:p>
          <a:p>
            <a:r>
              <a:rPr lang="cs-CZ" sz="2200" u="sng" dirty="0">
                <a:solidFill>
                  <a:srgbClr val="6600FF"/>
                </a:solidFill>
                <a:latin typeface="Cooper Black" panose="0208090404030B020404" pitchFamily="18" charset="0"/>
              </a:rPr>
              <a:t>Neděle 22.03.2020 10:00 hod</a:t>
            </a:r>
          </a:p>
          <a:p>
            <a:r>
              <a:rPr lang="cs-CZ" sz="3200" dirty="0">
                <a:solidFill>
                  <a:srgbClr val="6600FF"/>
                </a:solidFill>
                <a:latin typeface="Cooper Black" panose="0208090404030B020404" pitchFamily="18" charset="0"/>
              </a:rPr>
              <a:t>SK Štětí </a:t>
            </a:r>
            <a:r>
              <a:rPr lang="cs-CZ" sz="1400" dirty="0">
                <a:latin typeface="Cooper Black" panose="0208090404030B020404" pitchFamily="18" charset="0"/>
              </a:rPr>
              <a:t>PODZIM VÝHRA 3:2</a:t>
            </a:r>
          </a:p>
          <a:p>
            <a:r>
              <a:rPr lang="cs-CZ" sz="3200" dirty="0">
                <a:solidFill>
                  <a:srgbClr val="6600FF"/>
                </a:solidFill>
                <a:latin typeface="Cooper Black" panose="0208090404030B020404" pitchFamily="18" charset="0"/>
              </a:rPr>
              <a:t>FK Neštěmice</a:t>
            </a:r>
            <a:r>
              <a:rPr lang="cs-CZ" dirty="0"/>
              <a:t>	</a:t>
            </a:r>
          </a:p>
        </p:txBody>
      </p:sp>
      <p:sp>
        <p:nvSpPr>
          <p:cNvPr id="15" name="TextovéPole 14">
            <a:extLst>
              <a:ext uri="{FF2B5EF4-FFF2-40B4-BE49-F238E27FC236}">
                <a16:creationId xmlns:a16="http://schemas.microsoft.com/office/drawing/2014/main" id="{5C845924-26D6-4E0B-9279-A936DDF18997}"/>
              </a:ext>
            </a:extLst>
          </p:cNvPr>
          <p:cNvSpPr txBox="1"/>
          <p:nvPr/>
        </p:nvSpPr>
        <p:spPr>
          <a:xfrm>
            <a:off x="5544592" y="163116"/>
            <a:ext cx="4482673" cy="1923604"/>
          </a:xfrm>
          <a:prstGeom prst="rect">
            <a:avLst/>
          </a:prstGeom>
          <a:solidFill>
            <a:srgbClr val="FFFF00">
              <a:alpha val="68000"/>
            </a:srgbClr>
          </a:solidFill>
          <a:ln w="31750">
            <a:solidFill>
              <a:schemeClr val="accent1"/>
            </a:solidFill>
          </a:ln>
          <a:effectLst>
            <a:glow rad="139700">
              <a:schemeClr val="accent5">
                <a:satMod val="175000"/>
                <a:alpha val="40000"/>
              </a:schemeClr>
            </a:glow>
            <a:softEdge rad="622300"/>
          </a:effectLst>
        </p:spPr>
        <p:txBody>
          <a:bodyPr wrap="square" rtlCol="0">
            <a:spAutoFit/>
          </a:bodyPr>
          <a:lstStyle/>
          <a:p>
            <a:pPr algn="ctr"/>
            <a:r>
              <a:rPr lang="cs-CZ" sz="4400" dirty="0">
                <a:gradFill>
                  <a:gsLst>
                    <a:gs pos="50000">
                      <a:srgbClr val="4533CD"/>
                    </a:gs>
                    <a:gs pos="75000">
                      <a:srgbClr val="FF0000"/>
                    </a:gs>
                  </a:gsLst>
                  <a:lin ang="5400000" scaled="1"/>
                </a:gradFill>
                <a:latin typeface="Britannic Bold" panose="020B0903060703020204" pitchFamily="34" charset="0"/>
              </a:rPr>
              <a:t>Dorostenci</a:t>
            </a:r>
            <a:r>
              <a:rPr lang="cs-CZ" sz="4400" dirty="0">
                <a:latin typeface="Britannic Bold" panose="020B0903060703020204" pitchFamily="34" charset="0"/>
              </a:rPr>
              <a:t> </a:t>
            </a:r>
            <a:r>
              <a:rPr lang="cs-CZ" sz="1500" dirty="0">
                <a:solidFill>
                  <a:srgbClr val="FF0000"/>
                </a:solidFill>
                <a:latin typeface="Bookman Old Style" panose="02050604050505020204" pitchFamily="18" charset="0"/>
              </a:rPr>
              <a:t>zahajují jarní část soutěže Ústeckého přeboru za týden na hřišti  pátého celku tabulky. O týden později pak doma přivítají Neštěmice na jehož hřišti v posledním podzimním utkání dokázali zvítězit. </a:t>
            </a:r>
          </a:p>
        </p:txBody>
      </p:sp>
      <p:pic>
        <p:nvPicPr>
          <p:cNvPr id="16" name="Obrázek 15">
            <a:extLst>
              <a:ext uri="{FF2B5EF4-FFF2-40B4-BE49-F238E27FC236}">
                <a16:creationId xmlns:a16="http://schemas.microsoft.com/office/drawing/2014/main" id="{2DF043BD-C65B-475B-9298-84FADC0B1965}"/>
              </a:ext>
            </a:extLst>
          </p:cNvPr>
          <p:cNvPicPr>
            <a:picLocks noChangeAspect="1"/>
          </p:cNvPicPr>
          <p:nvPr/>
        </p:nvPicPr>
        <p:blipFill>
          <a:blip r:embed="rId2"/>
          <a:stretch>
            <a:fillRect/>
          </a:stretch>
        </p:blipFill>
        <p:spPr>
          <a:xfrm>
            <a:off x="9072984" y="2971428"/>
            <a:ext cx="720080" cy="343821"/>
          </a:xfrm>
          <a:prstGeom prst="rect">
            <a:avLst/>
          </a:prstGeom>
        </p:spPr>
      </p:pic>
      <p:pic>
        <p:nvPicPr>
          <p:cNvPr id="17" name="Obrázek 16">
            <a:extLst>
              <a:ext uri="{FF2B5EF4-FFF2-40B4-BE49-F238E27FC236}">
                <a16:creationId xmlns:a16="http://schemas.microsoft.com/office/drawing/2014/main" id="{9F8B8557-A0E8-4663-9E77-49B8AAAAD93D}"/>
              </a:ext>
            </a:extLst>
          </p:cNvPr>
          <p:cNvPicPr>
            <a:picLocks noChangeAspect="1"/>
          </p:cNvPicPr>
          <p:nvPr/>
        </p:nvPicPr>
        <p:blipFill>
          <a:blip r:embed="rId3"/>
          <a:stretch>
            <a:fillRect/>
          </a:stretch>
        </p:blipFill>
        <p:spPr>
          <a:xfrm>
            <a:off x="9000976" y="4483596"/>
            <a:ext cx="519747" cy="460727"/>
          </a:xfrm>
          <a:prstGeom prst="rect">
            <a:avLst/>
          </a:prstGeom>
        </p:spPr>
      </p:pic>
      <p:sp>
        <p:nvSpPr>
          <p:cNvPr id="3" name="TextovéPole 2">
            <a:extLst>
              <a:ext uri="{FF2B5EF4-FFF2-40B4-BE49-F238E27FC236}">
                <a16:creationId xmlns:a16="http://schemas.microsoft.com/office/drawing/2014/main" id="{B67C250B-11EB-45E7-B053-1A1E11987790}"/>
              </a:ext>
            </a:extLst>
          </p:cNvPr>
          <p:cNvSpPr txBox="1"/>
          <p:nvPr/>
        </p:nvSpPr>
        <p:spPr>
          <a:xfrm>
            <a:off x="5400576" y="5275684"/>
            <a:ext cx="4680520" cy="646331"/>
          </a:xfrm>
          <a:prstGeom prst="rect">
            <a:avLst/>
          </a:prstGeom>
          <a:solidFill>
            <a:srgbClr val="6699FF"/>
          </a:solidFill>
          <a:effectLst>
            <a:glow rad="101600">
              <a:schemeClr val="accent1">
                <a:lumMod val="40000"/>
                <a:lumOff val="60000"/>
                <a:alpha val="40000"/>
              </a:schemeClr>
            </a:glow>
            <a:softEdge rad="241300"/>
          </a:effectLst>
        </p:spPr>
        <p:txBody>
          <a:bodyPr wrap="square" rtlCol="0">
            <a:spAutoFit/>
          </a:bodyPr>
          <a:lstStyle/>
          <a:p>
            <a:pPr algn="ctr"/>
            <a:r>
              <a:rPr lang="cs-CZ" sz="1800" dirty="0">
                <a:latin typeface="Georgia Pro Cond Black" panose="02040A06050405020203" pitchFamily="18" charset="0"/>
              </a:rPr>
              <a:t>Přátelský zápas den po příjezdu ze soustředění</a:t>
            </a:r>
          </a:p>
        </p:txBody>
      </p:sp>
      <p:sp>
        <p:nvSpPr>
          <p:cNvPr id="5" name="TextovéPole 4">
            <a:extLst>
              <a:ext uri="{FF2B5EF4-FFF2-40B4-BE49-F238E27FC236}">
                <a16:creationId xmlns:a16="http://schemas.microsoft.com/office/drawing/2014/main" id="{1FB95E48-9C89-4CB1-94A2-B526FBD56084}"/>
              </a:ext>
            </a:extLst>
          </p:cNvPr>
          <p:cNvSpPr txBox="1"/>
          <p:nvPr/>
        </p:nvSpPr>
        <p:spPr>
          <a:xfrm>
            <a:off x="5472584" y="6067772"/>
            <a:ext cx="4608512" cy="830997"/>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1600" u="sng" dirty="0">
                <a:latin typeface="Arial Black" panose="020B0A04020102020204" pitchFamily="34" charset="0"/>
              </a:rPr>
              <a:t>TJ Sokol </a:t>
            </a:r>
            <a:r>
              <a:rPr lang="cs-CZ" sz="1600" u="sng" dirty="0" err="1">
                <a:latin typeface="Arial Black" panose="020B0A04020102020204" pitchFamily="34" charset="0"/>
              </a:rPr>
              <a:t>Straškov</a:t>
            </a:r>
            <a:r>
              <a:rPr lang="cs-CZ" sz="1600" u="sng" dirty="0">
                <a:latin typeface="Arial Black" panose="020B0A04020102020204" pitchFamily="34" charset="0"/>
              </a:rPr>
              <a:t> Vodochod – SK Štětí</a:t>
            </a:r>
          </a:p>
          <a:p>
            <a:pPr algn="ctr"/>
            <a:r>
              <a:rPr lang="cs-CZ" sz="1600" u="sng" dirty="0">
                <a:latin typeface="Arial Black" panose="020B0A04020102020204" pitchFamily="34" charset="0"/>
              </a:rPr>
              <a:t>2:2(1:0)  1.3.2020</a:t>
            </a:r>
          </a:p>
          <a:p>
            <a:r>
              <a:rPr lang="cs-CZ" sz="1400" dirty="0">
                <a:latin typeface="Arial Black" panose="020B0A04020102020204" pitchFamily="34" charset="0"/>
              </a:rPr>
              <a:t>Branky: Oldřich </a:t>
            </a:r>
            <a:r>
              <a:rPr lang="cs-CZ" sz="1400" dirty="0" err="1">
                <a:latin typeface="Arial Black" panose="020B0A04020102020204" pitchFamily="34" charset="0"/>
              </a:rPr>
              <a:t>Malecha</a:t>
            </a:r>
            <a:r>
              <a:rPr lang="cs-CZ" sz="1400" dirty="0">
                <a:latin typeface="Arial Black" panose="020B0A04020102020204" pitchFamily="34" charset="0"/>
              </a:rPr>
              <a:t> 1, Michael </a:t>
            </a:r>
            <a:r>
              <a:rPr lang="cs-CZ" sz="1400" dirty="0" err="1">
                <a:latin typeface="Arial Black" panose="020B0A04020102020204" pitchFamily="34" charset="0"/>
              </a:rPr>
              <a:t>Miga</a:t>
            </a:r>
            <a:r>
              <a:rPr lang="cs-CZ" sz="1400" dirty="0">
                <a:latin typeface="Arial Black" panose="020B0A04020102020204" pitchFamily="34" charset="0"/>
              </a:rPr>
              <a:t> </a:t>
            </a:r>
            <a:r>
              <a:rPr lang="cs-CZ" sz="1600" dirty="0">
                <a:latin typeface="Arial Black" panose="020B0A04020102020204" pitchFamily="34" charset="0"/>
              </a:rPr>
              <a:t>1 </a:t>
            </a:r>
          </a:p>
        </p:txBody>
      </p:sp>
      <p:graphicFrame>
        <p:nvGraphicFramePr>
          <p:cNvPr id="13" name="Tabulka 12">
            <a:extLst>
              <a:ext uri="{FF2B5EF4-FFF2-40B4-BE49-F238E27FC236}">
                <a16:creationId xmlns:a16="http://schemas.microsoft.com/office/drawing/2014/main" id="{685E5E09-B539-4B6D-9FB8-41CA8BC74161}"/>
              </a:ext>
            </a:extLst>
          </p:cNvPr>
          <p:cNvGraphicFramePr>
            <a:graphicFrameLocks noGrp="1"/>
          </p:cNvGraphicFramePr>
          <p:nvPr>
            <p:extLst>
              <p:ext uri="{D42A27DB-BD31-4B8C-83A1-F6EECF244321}">
                <p14:modId xmlns:p14="http://schemas.microsoft.com/office/powerpoint/2010/main" val="2125633539"/>
              </p:ext>
            </p:extLst>
          </p:nvPr>
        </p:nvGraphicFramePr>
        <p:xfrm>
          <a:off x="258256" y="71065"/>
          <a:ext cx="4608512" cy="6840753"/>
        </p:xfrm>
        <a:graphic>
          <a:graphicData uri="http://schemas.openxmlformats.org/drawingml/2006/table">
            <a:tbl>
              <a:tblPr/>
              <a:tblGrid>
                <a:gridCol w="1079562">
                  <a:extLst>
                    <a:ext uri="{9D8B030D-6E8A-4147-A177-3AD203B41FA5}">
                      <a16:colId xmlns:a16="http://schemas.microsoft.com/office/drawing/2014/main" val="4058734513"/>
                    </a:ext>
                  </a:extLst>
                </a:gridCol>
                <a:gridCol w="1733921">
                  <a:extLst>
                    <a:ext uri="{9D8B030D-6E8A-4147-A177-3AD203B41FA5}">
                      <a16:colId xmlns:a16="http://schemas.microsoft.com/office/drawing/2014/main" val="2544004569"/>
                    </a:ext>
                  </a:extLst>
                </a:gridCol>
                <a:gridCol w="1795029">
                  <a:extLst>
                    <a:ext uri="{9D8B030D-6E8A-4147-A177-3AD203B41FA5}">
                      <a16:colId xmlns:a16="http://schemas.microsoft.com/office/drawing/2014/main" val="1531470003"/>
                    </a:ext>
                  </a:extLst>
                </a:gridCol>
              </a:tblGrid>
              <a:tr h="332196">
                <a:tc gridSpan="3">
                  <a:txBody>
                    <a:bodyPr/>
                    <a:lstStyle/>
                    <a:p>
                      <a:pPr algn="ctr" rtl="0" fontAlgn="ctr"/>
                      <a:r>
                        <a:rPr lang="cs-CZ" sz="1400" b="1" i="0" u="none" strike="noStrike" dirty="0">
                          <a:solidFill>
                            <a:srgbClr val="0000CC"/>
                          </a:solidFill>
                          <a:effectLst/>
                          <a:latin typeface="Georgia" panose="02040502050405020303" pitchFamily="18" charset="0"/>
                        </a:rPr>
                        <a:t>16. kolo Divize dospělých  - změny vyhrazeny</a:t>
                      </a:r>
                    </a:p>
                  </a:txBody>
                  <a:tcPr marL="6477" marR="6477" marT="6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33781030"/>
                  </a:ext>
                </a:extLst>
              </a:tr>
              <a:tr h="336483">
                <a:tc>
                  <a:txBody>
                    <a:bodyPr/>
                    <a:lstStyle/>
                    <a:p>
                      <a:pPr algn="ctr" rtl="0" fontAlgn="ctr"/>
                      <a:r>
                        <a:rPr lang="cs-CZ" sz="1000" b="1" i="0" u="none" strike="noStrike" dirty="0">
                          <a:solidFill>
                            <a:srgbClr val="000000"/>
                          </a:solidFill>
                          <a:effectLst/>
                          <a:latin typeface="Georgia" panose="02040502050405020303" pitchFamily="18" charset="0"/>
                        </a:rPr>
                        <a:t>07.03.2020 10:15</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Georgia" panose="02040502050405020303" pitchFamily="18" charset="0"/>
                        </a:rPr>
                        <a:t>FC CHOMUTOV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Georgia" panose="02040502050405020303" pitchFamily="18" charset="0"/>
                        </a:rPr>
                        <a:t>FK Brandýs n.L. </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83771789"/>
                  </a:ext>
                </a:extLst>
              </a:tr>
              <a:tr h="336483">
                <a:tc>
                  <a:txBody>
                    <a:bodyPr/>
                    <a:lstStyle/>
                    <a:p>
                      <a:pPr algn="ctr" rtl="0" fontAlgn="ctr"/>
                      <a:r>
                        <a:rPr lang="cs-CZ" sz="1000" b="1" i="0" u="none" strike="noStrike" dirty="0">
                          <a:solidFill>
                            <a:srgbClr val="000000"/>
                          </a:solidFill>
                          <a:effectLst/>
                          <a:latin typeface="Georgia" panose="02040502050405020303" pitchFamily="18" charset="0"/>
                        </a:rPr>
                        <a:t>07.03.2020 10:00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Georgia" panose="02040502050405020303" pitchFamily="18" charset="0"/>
                        </a:rPr>
                        <a:t>FK Olympie Březová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a:solidFill>
                            <a:srgbClr val="000000"/>
                          </a:solidFill>
                          <a:effectLst/>
                          <a:latin typeface="Georgia" panose="02040502050405020303" pitchFamily="18" charset="0"/>
                        </a:rPr>
                        <a:t>SK Kladno</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984655669"/>
                  </a:ext>
                </a:extLst>
              </a:tr>
              <a:tr h="336483">
                <a:tc>
                  <a:txBody>
                    <a:bodyPr/>
                    <a:lstStyle/>
                    <a:p>
                      <a:pPr algn="ctr" rtl="0" fontAlgn="ctr"/>
                      <a:r>
                        <a:rPr lang="cs-CZ" sz="1000" b="1" i="0" u="none" strike="noStrike" dirty="0">
                          <a:solidFill>
                            <a:srgbClr val="000000"/>
                          </a:solidFill>
                          <a:effectLst/>
                          <a:latin typeface="Georgia" panose="02040502050405020303" pitchFamily="18" charset="0"/>
                        </a:rPr>
                        <a:t>07.03.2020 14:30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Georgia" panose="02040502050405020303" pitchFamily="18" charset="0"/>
                        </a:rPr>
                        <a:t>SK Slaný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Georgia" panose="02040502050405020303" pitchFamily="18" charset="0"/>
                        </a:rPr>
                        <a:t>TJ TATRAN Rakovník </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53688516"/>
                  </a:ext>
                </a:extLst>
              </a:tr>
              <a:tr h="369431">
                <a:tc>
                  <a:txBody>
                    <a:bodyPr/>
                    <a:lstStyle/>
                    <a:p>
                      <a:pPr algn="ctr" rtl="0" fontAlgn="ctr"/>
                      <a:r>
                        <a:rPr lang="cs-CZ" sz="1100" b="1" i="0" u="none" strike="noStrike" dirty="0">
                          <a:solidFill>
                            <a:srgbClr val="FF0000"/>
                          </a:solidFill>
                          <a:effectLst>
                            <a:outerShdw blurRad="50800" dist="38100" algn="tr" rotWithShape="0">
                              <a:prstClr val="black">
                                <a:alpha val="40000"/>
                              </a:prstClr>
                            </a:outerShdw>
                          </a:effectLst>
                          <a:latin typeface="Georgia" panose="02040502050405020303" pitchFamily="18" charset="0"/>
                        </a:rPr>
                        <a:t>07.03.2020</a:t>
                      </a:r>
                    </a:p>
                    <a:p>
                      <a:pPr algn="ctr" rtl="0" fontAlgn="ctr"/>
                      <a:r>
                        <a:rPr lang="cs-CZ" sz="1100" b="1" i="0" u="none" strike="noStrike" dirty="0">
                          <a:solidFill>
                            <a:srgbClr val="FF0000"/>
                          </a:solidFill>
                          <a:effectLst>
                            <a:outerShdw blurRad="50800" dist="38100" algn="tr" rotWithShape="0">
                              <a:prstClr val="black">
                                <a:alpha val="40000"/>
                              </a:prstClr>
                            </a:outerShdw>
                          </a:effectLst>
                          <a:latin typeface="Georgia" panose="02040502050405020303" pitchFamily="18" charset="0"/>
                        </a:rPr>
                        <a:t>10:15</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200" b="1" i="0" u="none" strike="noStrike" dirty="0">
                          <a:solidFill>
                            <a:srgbClr val="FF0000"/>
                          </a:solidFill>
                          <a:effectLst>
                            <a:outerShdw blurRad="50800" dist="38100" algn="tr" rotWithShape="0">
                              <a:prstClr val="black">
                                <a:alpha val="40000"/>
                              </a:prstClr>
                            </a:outerShdw>
                          </a:effectLst>
                          <a:latin typeface="Georgia" panose="02040502050405020303" pitchFamily="18" charset="0"/>
                        </a:rPr>
                        <a:t>SK Štětí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200" b="1" i="0" u="none" strike="noStrike" dirty="0">
                          <a:solidFill>
                            <a:srgbClr val="FF0000"/>
                          </a:solidFill>
                          <a:effectLst>
                            <a:outerShdw blurRad="50800" dist="38100" algn="tr" rotWithShape="0">
                              <a:prstClr val="black">
                                <a:alpha val="40000"/>
                              </a:prstClr>
                            </a:outerShdw>
                          </a:effectLst>
                          <a:latin typeface="Georgia" panose="02040502050405020303" pitchFamily="18" charset="0"/>
                        </a:rPr>
                        <a:t>FK Baník Souš  </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847676450"/>
                  </a:ext>
                </a:extLst>
              </a:tr>
              <a:tr h="336483">
                <a:tc>
                  <a:txBody>
                    <a:bodyPr/>
                    <a:lstStyle/>
                    <a:p>
                      <a:pPr algn="ctr" rtl="0" fontAlgn="ctr"/>
                      <a:r>
                        <a:rPr lang="cs-CZ" sz="1000" b="1" i="0" u="none" strike="noStrike" dirty="0">
                          <a:solidFill>
                            <a:srgbClr val="000000"/>
                          </a:solidFill>
                          <a:effectLst/>
                          <a:latin typeface="Georgia" panose="02040502050405020303" pitchFamily="18" charset="0"/>
                        </a:rPr>
                        <a:t>08.03.2020 10:00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Georgia" panose="02040502050405020303" pitchFamily="18" charset="0"/>
                        </a:rPr>
                        <a:t>FK Meteor Praha VIII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Georgia" panose="02040502050405020303" pitchFamily="18" charset="0"/>
                        </a:rPr>
                        <a:t>FK Ostrov </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40381505"/>
                  </a:ext>
                </a:extLst>
              </a:tr>
              <a:tr h="336483">
                <a:tc>
                  <a:txBody>
                    <a:bodyPr/>
                    <a:lstStyle/>
                    <a:p>
                      <a:pPr algn="ctr" rtl="0" fontAlgn="ctr"/>
                      <a:r>
                        <a:rPr lang="cs-CZ" sz="1000" b="1" i="0" u="none" strike="noStrike" dirty="0">
                          <a:solidFill>
                            <a:srgbClr val="000000"/>
                          </a:solidFill>
                          <a:effectLst/>
                          <a:latin typeface="Georgia" panose="02040502050405020303" pitchFamily="18" charset="0"/>
                        </a:rPr>
                        <a:t>07.03.2020 10:15</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Georgia" panose="02040502050405020303" pitchFamily="18" charset="0"/>
                        </a:rPr>
                        <a:t>SK Aritma Praha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Georgia" panose="02040502050405020303" pitchFamily="18" charset="0"/>
                        </a:rPr>
                        <a:t>FK Arsenal Česká Lípa</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167777741"/>
                  </a:ext>
                </a:extLst>
              </a:tr>
              <a:tr h="336483">
                <a:tc>
                  <a:txBody>
                    <a:bodyPr/>
                    <a:lstStyle/>
                    <a:p>
                      <a:pPr algn="ctr" rtl="0" fontAlgn="ctr"/>
                      <a:r>
                        <a:rPr lang="cs-CZ" sz="1000" b="1" i="0" u="none" strike="noStrike" dirty="0">
                          <a:solidFill>
                            <a:srgbClr val="000000"/>
                          </a:solidFill>
                          <a:effectLst/>
                          <a:latin typeface="Georgia" panose="02040502050405020303" pitchFamily="18" charset="0"/>
                        </a:rPr>
                        <a:t>07.03.2020 10:15</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a:solidFill>
                            <a:srgbClr val="000000"/>
                          </a:solidFill>
                          <a:effectLst/>
                          <a:latin typeface="Georgia" panose="02040502050405020303" pitchFamily="18" charset="0"/>
                        </a:rPr>
                        <a:t>FK Neratovice-Byškovice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effectLst/>
                          <a:latin typeface="Georgia" panose="02040502050405020303" pitchFamily="18" charset="0"/>
                        </a:rPr>
                        <a:t>MFK Dobříš </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19776309"/>
                  </a:ext>
                </a:extLst>
              </a:tr>
              <a:tr h="244965">
                <a:tc>
                  <a:txBody>
                    <a:bodyPr/>
                    <a:lstStyle/>
                    <a:p>
                      <a:pPr algn="ctr" rtl="0" fontAlgn="ctr"/>
                      <a:r>
                        <a:rPr lang="cs-CZ" sz="1000" b="1" i="0" u="none" strike="noStrike">
                          <a:solidFill>
                            <a:srgbClr val="000000"/>
                          </a:solidFill>
                          <a:effectLst/>
                          <a:latin typeface="Georgia" panose="02040502050405020303" pitchFamily="18" charset="0"/>
                        </a:rPr>
                        <a:t>08.03.2020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Georgia" panose="02040502050405020303" pitchFamily="18" charset="0"/>
                        </a:rPr>
                        <a:t>FK SEKO LOUNY  </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50" b="1" i="0" u="none" strike="noStrike" dirty="0">
                          <a:solidFill>
                            <a:srgbClr val="000000"/>
                          </a:solidFill>
                          <a:effectLst/>
                          <a:latin typeface="Georgia" panose="02040502050405020303" pitchFamily="18" charset="0"/>
                        </a:rPr>
                        <a:t>SK Český Brod  </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681679689"/>
                  </a:ext>
                </a:extLst>
              </a:tr>
              <a:tr h="332196">
                <a:tc gridSpan="3">
                  <a:txBody>
                    <a:bodyPr/>
                    <a:lstStyle/>
                    <a:p>
                      <a:pPr algn="ctr" rtl="0" fontAlgn="ctr"/>
                      <a:r>
                        <a:rPr lang="cs-CZ" sz="1400" b="1" i="0" u="none" strike="noStrike" dirty="0">
                          <a:solidFill>
                            <a:srgbClr val="0000CC"/>
                          </a:solidFill>
                          <a:effectLst/>
                          <a:latin typeface="Georgia" panose="02040502050405020303" pitchFamily="18" charset="0"/>
                        </a:rPr>
                        <a:t>17. kolo Divize dospělých  - změny vyhrazeny</a:t>
                      </a:r>
                    </a:p>
                  </a:txBody>
                  <a:tcPr marL="6477" marR="6477" marT="6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13137972"/>
                  </a:ext>
                </a:extLst>
              </a:tr>
              <a:tr h="336483">
                <a:tc>
                  <a:txBody>
                    <a:bodyPr/>
                    <a:lstStyle/>
                    <a:p>
                      <a:pPr algn="ctr" fontAlgn="ctr"/>
                      <a:r>
                        <a:rPr lang="cs-CZ" sz="1000" b="1" i="0" u="none" strike="noStrike" dirty="0">
                          <a:solidFill>
                            <a:srgbClr val="000000"/>
                          </a:solidFill>
                          <a:effectLst/>
                          <a:latin typeface="Georgia" panose="02040502050405020303" pitchFamily="18" charset="0"/>
                        </a:rPr>
                        <a:t>15.03.2020 10:15</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Georgia" panose="02040502050405020303" pitchFamily="18" charset="0"/>
                        </a:rPr>
                        <a:t>FK Meteor Praha VIII</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Georgia" panose="02040502050405020303" pitchFamily="18" charset="0"/>
                        </a:rPr>
                        <a:t>FC Chomutov</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48854050"/>
                  </a:ext>
                </a:extLst>
              </a:tr>
              <a:tr h="336483">
                <a:tc>
                  <a:txBody>
                    <a:bodyPr/>
                    <a:lstStyle/>
                    <a:p>
                      <a:pPr algn="ctr" fontAlgn="ctr"/>
                      <a:r>
                        <a:rPr lang="cs-CZ" sz="1000" b="1" i="0" u="none" strike="noStrike" dirty="0">
                          <a:solidFill>
                            <a:srgbClr val="000000"/>
                          </a:solidFill>
                          <a:effectLst/>
                          <a:latin typeface="Georgia" panose="02040502050405020303" pitchFamily="18" charset="0"/>
                        </a:rPr>
                        <a:t>14.03.2020 14:30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Georgia" panose="02040502050405020303" pitchFamily="18" charset="0"/>
                        </a:rPr>
                        <a:t>Fotbalový klub Ostrov</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Georgia" panose="02040502050405020303" pitchFamily="18" charset="0"/>
                        </a:rPr>
                        <a:t>FK SEKO Louny</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855050511"/>
                  </a:ext>
                </a:extLst>
              </a:tr>
              <a:tr h="336483">
                <a:tc>
                  <a:txBody>
                    <a:bodyPr/>
                    <a:lstStyle/>
                    <a:p>
                      <a:pPr algn="ctr" fontAlgn="ctr"/>
                      <a:r>
                        <a:rPr lang="cs-CZ" sz="1000" b="1" i="0" u="none" strike="noStrike" dirty="0">
                          <a:solidFill>
                            <a:srgbClr val="000000"/>
                          </a:solidFill>
                          <a:effectLst/>
                          <a:latin typeface="Georgia" panose="02040502050405020303" pitchFamily="18" charset="0"/>
                        </a:rPr>
                        <a:t>14.03.2020 14:30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Georgia" panose="02040502050405020303" pitchFamily="18" charset="0"/>
                        </a:rPr>
                        <a:t>SK Český Brod</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Georgia" panose="02040502050405020303" pitchFamily="18" charset="0"/>
                        </a:rPr>
                        <a:t>SK Slaný</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70944275"/>
                  </a:ext>
                </a:extLst>
              </a:tr>
              <a:tr h="336483">
                <a:tc>
                  <a:txBody>
                    <a:bodyPr/>
                    <a:lstStyle/>
                    <a:p>
                      <a:pPr algn="ctr" fontAlgn="ctr"/>
                      <a:r>
                        <a:rPr lang="cs-CZ" sz="1000" b="1" i="0" u="none" strike="noStrike" dirty="0">
                          <a:solidFill>
                            <a:srgbClr val="FF0000"/>
                          </a:solidFill>
                          <a:effectLst/>
                          <a:latin typeface="Georgia" panose="02040502050405020303" pitchFamily="18" charset="0"/>
                        </a:rPr>
                        <a:t>14.03.2020 10:15</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FF0000"/>
                          </a:solidFill>
                          <a:effectLst/>
                          <a:latin typeface="Georgia" panose="02040502050405020303" pitchFamily="18" charset="0"/>
                        </a:rPr>
                        <a:t>TJ Tatran Rakovník</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FF0000"/>
                          </a:solidFill>
                          <a:effectLst/>
                          <a:latin typeface="Georgia" panose="02040502050405020303" pitchFamily="18" charset="0"/>
                        </a:rPr>
                        <a:t>SK Štětí</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990000124"/>
                  </a:ext>
                </a:extLst>
              </a:tr>
              <a:tr h="336483">
                <a:tc>
                  <a:txBody>
                    <a:bodyPr/>
                    <a:lstStyle/>
                    <a:p>
                      <a:pPr algn="ctr" fontAlgn="ctr"/>
                      <a:r>
                        <a:rPr lang="cs-CZ" sz="1000" b="1" i="0" u="none" strike="noStrike" dirty="0">
                          <a:solidFill>
                            <a:srgbClr val="000000"/>
                          </a:solidFill>
                          <a:effectLst/>
                          <a:latin typeface="Georgia" panose="02040502050405020303" pitchFamily="18" charset="0"/>
                        </a:rPr>
                        <a:t>14.03.2020 14:30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Georgia" panose="02040502050405020303" pitchFamily="18" charset="0"/>
                        </a:rPr>
                        <a:t>FK Baník Souš</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Georgia" panose="02040502050405020303" pitchFamily="18" charset="0"/>
                        </a:rPr>
                        <a:t>FK Olympie Březová</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90131078"/>
                  </a:ext>
                </a:extLst>
              </a:tr>
              <a:tr h="336483">
                <a:tc>
                  <a:txBody>
                    <a:bodyPr/>
                    <a:lstStyle/>
                    <a:p>
                      <a:pPr algn="ctr" fontAlgn="ctr"/>
                      <a:r>
                        <a:rPr lang="cs-CZ" sz="1000" b="1" i="0" u="none" strike="noStrike" dirty="0">
                          <a:solidFill>
                            <a:srgbClr val="000000"/>
                          </a:solidFill>
                          <a:effectLst/>
                          <a:latin typeface="Georgia" panose="02040502050405020303" pitchFamily="18" charset="0"/>
                        </a:rPr>
                        <a:t>14.03.2020 10:15</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Georgia" panose="02040502050405020303" pitchFamily="18" charset="0"/>
                        </a:rPr>
                        <a:t>SK Kladno, z.s</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Georgia" panose="02040502050405020303" pitchFamily="18" charset="0"/>
                        </a:rPr>
                        <a:t>FK Neratovice-</a:t>
                      </a:r>
                      <a:r>
                        <a:rPr lang="cs-CZ" sz="1050" b="1" i="0" u="none" strike="noStrike" dirty="0" err="1">
                          <a:solidFill>
                            <a:srgbClr val="000000"/>
                          </a:solidFill>
                          <a:effectLst/>
                          <a:latin typeface="Georgia" panose="02040502050405020303" pitchFamily="18" charset="0"/>
                        </a:rPr>
                        <a:t>Byškovice</a:t>
                      </a:r>
                      <a:endParaRPr lang="cs-CZ" sz="1050" b="1" i="0" u="none" strike="noStrike" dirty="0">
                        <a:solidFill>
                          <a:srgbClr val="000000"/>
                        </a:solidFill>
                        <a:effectLst/>
                        <a:latin typeface="Georgia" panose="02040502050405020303" pitchFamily="18" charset="0"/>
                      </a:endParaRP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436198918"/>
                  </a:ext>
                </a:extLst>
              </a:tr>
              <a:tr h="336483">
                <a:tc>
                  <a:txBody>
                    <a:bodyPr/>
                    <a:lstStyle/>
                    <a:p>
                      <a:pPr algn="ctr" fontAlgn="ctr"/>
                      <a:r>
                        <a:rPr lang="cs-CZ" sz="1000" b="1" i="0" u="none" strike="noStrike" dirty="0">
                          <a:solidFill>
                            <a:srgbClr val="000000"/>
                          </a:solidFill>
                          <a:effectLst/>
                          <a:latin typeface="Georgia" panose="02040502050405020303" pitchFamily="18" charset="0"/>
                        </a:rPr>
                        <a:t>14.03.2020 14:30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Georgia" panose="02040502050405020303" pitchFamily="18" charset="0"/>
                        </a:rPr>
                        <a:t>MFK Dobříš</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Georgia" panose="02040502050405020303" pitchFamily="18" charset="0"/>
                        </a:rPr>
                        <a:t>SK Aritma Praha</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84196814"/>
                  </a:ext>
                </a:extLst>
              </a:tr>
              <a:tr h="336483">
                <a:tc>
                  <a:txBody>
                    <a:bodyPr/>
                    <a:lstStyle/>
                    <a:p>
                      <a:pPr algn="ctr" fontAlgn="ctr"/>
                      <a:r>
                        <a:rPr lang="cs-CZ" sz="1000" b="1" i="0" u="none" strike="noStrike" dirty="0">
                          <a:solidFill>
                            <a:srgbClr val="000000"/>
                          </a:solidFill>
                          <a:effectLst/>
                          <a:latin typeface="Georgia" panose="02040502050405020303" pitchFamily="18" charset="0"/>
                        </a:rPr>
                        <a:t>14.03.2020 14:30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Georgia" panose="02040502050405020303" pitchFamily="18" charset="0"/>
                        </a:rPr>
                        <a:t>FK Arsenal Česká Lípa</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Georgia" panose="02040502050405020303" pitchFamily="18" charset="0"/>
                        </a:rPr>
                        <a:t>FK Brandýs </a:t>
                      </a:r>
                      <a:r>
                        <a:rPr lang="cs-CZ" sz="1050" b="1" i="0" u="none" strike="noStrike" dirty="0" err="1">
                          <a:solidFill>
                            <a:srgbClr val="000000"/>
                          </a:solidFill>
                          <a:effectLst/>
                          <a:latin typeface="Georgia" panose="02040502050405020303" pitchFamily="18" charset="0"/>
                        </a:rPr>
                        <a:t>n.L.</a:t>
                      </a:r>
                      <a:endParaRPr lang="cs-CZ" sz="1050" b="1" i="0" u="none" strike="noStrike" dirty="0">
                        <a:solidFill>
                          <a:srgbClr val="000000"/>
                        </a:solidFill>
                        <a:effectLst/>
                        <a:latin typeface="Georgia" panose="02040502050405020303" pitchFamily="18" charset="0"/>
                      </a:endParaRP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237730103"/>
                  </a:ext>
                </a:extLst>
              </a:tr>
              <a:tr h="332196">
                <a:tc gridSpan="3">
                  <a:txBody>
                    <a:bodyPr/>
                    <a:lstStyle/>
                    <a:p>
                      <a:pPr algn="ctr" rtl="0" fontAlgn="ctr"/>
                      <a:r>
                        <a:rPr lang="cs-CZ" sz="1400" b="1" i="0" u="none" strike="noStrike" dirty="0">
                          <a:solidFill>
                            <a:srgbClr val="0000CC"/>
                          </a:solidFill>
                          <a:effectLst/>
                          <a:latin typeface="Georgia" panose="02040502050405020303" pitchFamily="18" charset="0"/>
                        </a:rPr>
                        <a:t>18. kolo Divize dospělých  - změny vyhrazeny</a:t>
                      </a:r>
                    </a:p>
                  </a:txBody>
                  <a:tcPr marL="6477" marR="6477" marT="6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85222211"/>
                  </a:ext>
                </a:extLst>
              </a:tr>
              <a:tr h="303118">
                <a:tc>
                  <a:txBody>
                    <a:bodyPr/>
                    <a:lstStyle/>
                    <a:p>
                      <a:pPr algn="ctr" fontAlgn="ctr"/>
                      <a:r>
                        <a:rPr lang="cs-CZ" sz="1100" b="1" i="0" u="none" strike="noStrike">
                          <a:solidFill>
                            <a:srgbClr val="FF0000"/>
                          </a:solidFill>
                          <a:effectLst/>
                          <a:latin typeface="Georgia" panose="02040502050405020303" pitchFamily="18" charset="0"/>
                        </a:rPr>
                        <a:t>21.03.2020</a:t>
                      </a: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effectLst/>
                          <a:latin typeface="Georgia" panose="02040502050405020303" pitchFamily="18" charset="0"/>
                        </a:rPr>
                        <a:t>SK Štětí</a:t>
                      </a: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Georgia" panose="02040502050405020303" pitchFamily="18" charset="0"/>
                        </a:rPr>
                        <a:t>SK Český Brod</a:t>
                      </a: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37724912"/>
                  </a:ext>
                </a:extLst>
              </a:tr>
              <a:tr h="215889">
                <a:tc>
                  <a:txBody>
                    <a:bodyPr/>
                    <a:lstStyle/>
                    <a:p>
                      <a:pPr algn="ctr" fontAlgn="ctr"/>
                      <a:endParaRPr lang="cs-CZ" sz="1000" b="1" i="0" u="none" strike="noStrike" dirty="0">
                        <a:solidFill>
                          <a:srgbClr val="000000"/>
                        </a:solidFill>
                        <a:effectLst/>
                        <a:latin typeface="Georgia" panose="02040502050405020303" pitchFamily="18" charset="0"/>
                      </a:endParaRPr>
                    </a:p>
                  </a:txBody>
                  <a:tcPr marL="6477" marR="6477" marT="64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endParaRPr lang="cs-CZ" sz="1000" b="1" i="0" u="none" strike="noStrike" dirty="0">
                        <a:solidFill>
                          <a:srgbClr val="000000"/>
                        </a:solidFill>
                        <a:effectLst/>
                        <a:latin typeface="Georgia" panose="02040502050405020303" pitchFamily="18" charset="0"/>
                      </a:endParaRPr>
                    </a:p>
                  </a:txBody>
                  <a:tcPr marL="6477" marR="6477" marT="6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endParaRPr lang="cs-CZ" sz="1000" b="1" i="0" u="none" strike="noStrike" dirty="0">
                        <a:solidFill>
                          <a:srgbClr val="000000"/>
                        </a:solidFill>
                        <a:effectLst/>
                        <a:latin typeface="Georgia" panose="02040502050405020303" pitchFamily="18" charset="0"/>
                      </a:endParaRPr>
                    </a:p>
                  </a:txBody>
                  <a:tcPr marL="6477" marR="6477" marT="64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047382683"/>
                  </a:ext>
                </a:extLst>
              </a:tr>
            </a:tbl>
          </a:graphicData>
        </a:graphic>
      </p:graphicFrame>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pic>
        <p:nvPicPr>
          <p:cNvPr id="16" name="Grafický objekt 15" descr="Fotbalový míč">
            <a:extLst>
              <a:ext uri="{FF2B5EF4-FFF2-40B4-BE49-F238E27FC236}">
                <a16:creationId xmlns:a16="http://schemas.microsoft.com/office/drawing/2014/main" id="{86B57EEF-CB31-48A5-A6F7-09CF637215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600376" y="3547492"/>
            <a:ext cx="914400" cy="914400"/>
          </a:xfrm>
          <a:prstGeom prst="rect">
            <a:avLst/>
          </a:prstGeom>
        </p:spPr>
      </p:pic>
      <p:sp>
        <p:nvSpPr>
          <p:cNvPr id="17" name="TextovéPole 16">
            <a:extLst>
              <a:ext uri="{FF2B5EF4-FFF2-40B4-BE49-F238E27FC236}">
                <a16:creationId xmlns:a16="http://schemas.microsoft.com/office/drawing/2014/main" id="{87C68596-28C6-4612-9A96-59EBBFF23052}"/>
              </a:ext>
            </a:extLst>
          </p:cNvPr>
          <p:cNvSpPr txBox="1"/>
          <p:nvPr/>
        </p:nvSpPr>
        <p:spPr>
          <a:xfrm>
            <a:off x="288008" y="163116"/>
            <a:ext cx="4536504" cy="707886"/>
          </a:xfrm>
          <a:prstGeom prst="rect">
            <a:avLst/>
          </a:prstGeom>
          <a:solidFill>
            <a:schemeClr val="bg1">
              <a:lumMod val="65000"/>
            </a:schemeClr>
          </a:solidFill>
          <a:effectLst>
            <a:glow rad="101600">
              <a:schemeClr val="accent1">
                <a:lumMod val="60000"/>
                <a:lumOff val="40000"/>
                <a:alpha val="40000"/>
              </a:schemeClr>
            </a:glow>
            <a:softEdge rad="241300"/>
          </a:effectLst>
        </p:spPr>
        <p:txBody>
          <a:bodyPr wrap="square" rtlCol="0">
            <a:spAutoFit/>
          </a:bodyPr>
          <a:lstStyle/>
          <a:p>
            <a:pPr algn="ctr"/>
            <a:r>
              <a:rPr lang="cs-CZ" sz="2000" dirty="0">
                <a:latin typeface="Goudy Stout" panose="0202090407030B020401" pitchFamily="18" charset="0"/>
              </a:rPr>
              <a:t>Fotky pro pamětníky </a:t>
            </a:r>
          </a:p>
        </p:txBody>
      </p:sp>
      <p:pic>
        <p:nvPicPr>
          <p:cNvPr id="18" name="Obrázek 17">
            <a:extLst>
              <a:ext uri="{FF2B5EF4-FFF2-40B4-BE49-F238E27FC236}">
                <a16:creationId xmlns:a16="http://schemas.microsoft.com/office/drawing/2014/main" id="{3517A8CD-85CC-4B67-8823-9D62E9B018F1}"/>
              </a:ext>
            </a:extLst>
          </p:cNvPr>
          <p:cNvPicPr>
            <a:picLocks noChangeAspect="1"/>
          </p:cNvPicPr>
          <p:nvPr/>
        </p:nvPicPr>
        <p:blipFill>
          <a:blip r:embed="rId4"/>
          <a:stretch>
            <a:fillRect/>
          </a:stretch>
        </p:blipFill>
        <p:spPr>
          <a:xfrm>
            <a:off x="143992" y="991540"/>
            <a:ext cx="2768673" cy="2988000"/>
          </a:xfrm>
          <a:prstGeom prst="rect">
            <a:avLst/>
          </a:prstGeom>
          <a:ln w="38100">
            <a:solidFill>
              <a:schemeClr val="accent3">
                <a:lumMod val="50000"/>
              </a:schemeClr>
            </a:solidFill>
          </a:ln>
        </p:spPr>
      </p:pic>
      <p:sp>
        <p:nvSpPr>
          <p:cNvPr id="19" name="Obdélník 18">
            <a:extLst>
              <a:ext uri="{FF2B5EF4-FFF2-40B4-BE49-F238E27FC236}">
                <a16:creationId xmlns:a16="http://schemas.microsoft.com/office/drawing/2014/main" id="{09E9CD4F-0406-46DF-A05A-17DAD04E0F9E}"/>
              </a:ext>
            </a:extLst>
          </p:cNvPr>
          <p:cNvSpPr/>
          <p:nvPr/>
        </p:nvSpPr>
        <p:spPr>
          <a:xfrm>
            <a:off x="3240336" y="1531268"/>
            <a:ext cx="1800200" cy="1015663"/>
          </a:xfrm>
          <a:prstGeom prst="rect">
            <a:avLst/>
          </a:prstGeom>
          <a:pattFill prst="pct10">
            <a:fgClr>
              <a:srgbClr val="FFC000"/>
            </a:fgClr>
            <a:bgClr>
              <a:schemeClr val="bg1"/>
            </a:bgClr>
          </a:pattFill>
        </p:spPr>
        <p:txBody>
          <a:bodyPr wrap="square">
            <a:spAutoFit/>
          </a:bodyPr>
          <a:lstStyle/>
          <a:p>
            <a:pPr algn="ctr"/>
            <a:r>
              <a:rPr lang="cs-CZ" u="sng" dirty="0"/>
              <a:t>Fotbal Štětí 1976 </a:t>
            </a:r>
          </a:p>
          <a:p>
            <a:pPr algn="ctr"/>
            <a:r>
              <a:rPr lang="cs-CZ" u="sng" dirty="0"/>
              <a:t>A mužstvo</a:t>
            </a:r>
          </a:p>
          <a:p>
            <a:pPr algn="ctr"/>
            <a:r>
              <a:rPr lang="cs-CZ" u="sng" dirty="0"/>
              <a:t>zleva:</a:t>
            </a:r>
            <a:r>
              <a:rPr lang="cs-CZ" dirty="0"/>
              <a:t> </a:t>
            </a:r>
          </a:p>
          <a:p>
            <a:pPr algn="ctr"/>
            <a:r>
              <a:rPr lang="cs-CZ" dirty="0"/>
              <a:t>kapitán </a:t>
            </a:r>
            <a:r>
              <a:rPr lang="cs-CZ" dirty="0" err="1"/>
              <a:t>Jiterský</a:t>
            </a:r>
            <a:r>
              <a:rPr lang="cs-CZ" dirty="0"/>
              <a:t> Jan – </a:t>
            </a:r>
          </a:p>
          <a:p>
            <a:pPr algn="ctr"/>
            <a:r>
              <a:rPr lang="cs-CZ" dirty="0"/>
              <a:t>rozhodčí + cizí hráč</a:t>
            </a:r>
          </a:p>
        </p:txBody>
      </p:sp>
      <p:pic>
        <p:nvPicPr>
          <p:cNvPr id="20" name="Obrázek 19">
            <a:extLst>
              <a:ext uri="{FF2B5EF4-FFF2-40B4-BE49-F238E27FC236}">
                <a16:creationId xmlns:a16="http://schemas.microsoft.com/office/drawing/2014/main" id="{BD9A2D7E-018A-47F9-A2D6-EA6907D2BC27}"/>
              </a:ext>
            </a:extLst>
          </p:cNvPr>
          <p:cNvPicPr>
            <a:picLocks noChangeAspect="1"/>
          </p:cNvPicPr>
          <p:nvPr/>
        </p:nvPicPr>
        <p:blipFill>
          <a:blip r:embed="rId5"/>
          <a:stretch>
            <a:fillRect/>
          </a:stretch>
        </p:blipFill>
        <p:spPr>
          <a:xfrm>
            <a:off x="143992" y="4123556"/>
            <a:ext cx="2772764" cy="2808000"/>
          </a:xfrm>
          <a:prstGeom prst="rect">
            <a:avLst/>
          </a:prstGeom>
          <a:ln w="31750">
            <a:solidFill>
              <a:schemeClr val="accent3">
                <a:lumMod val="50000"/>
              </a:schemeClr>
            </a:solidFill>
          </a:ln>
        </p:spPr>
      </p:pic>
      <p:sp>
        <p:nvSpPr>
          <p:cNvPr id="21" name="Obdélník 20">
            <a:extLst>
              <a:ext uri="{FF2B5EF4-FFF2-40B4-BE49-F238E27FC236}">
                <a16:creationId xmlns:a16="http://schemas.microsoft.com/office/drawing/2014/main" id="{9259113A-7539-4AB0-A924-F9854629BAF8}"/>
              </a:ext>
            </a:extLst>
          </p:cNvPr>
          <p:cNvSpPr/>
          <p:nvPr/>
        </p:nvSpPr>
        <p:spPr>
          <a:xfrm>
            <a:off x="3168328" y="5203676"/>
            <a:ext cx="1800200" cy="646331"/>
          </a:xfrm>
          <a:prstGeom prst="rect">
            <a:avLst/>
          </a:prstGeom>
          <a:pattFill prst="pct10">
            <a:fgClr>
              <a:srgbClr val="FFC000"/>
            </a:fgClr>
            <a:bgClr>
              <a:schemeClr val="bg1"/>
            </a:bgClr>
          </a:pattFill>
        </p:spPr>
        <p:txBody>
          <a:bodyPr wrap="square">
            <a:spAutoFit/>
          </a:bodyPr>
          <a:lstStyle/>
          <a:p>
            <a:pPr algn="ctr"/>
            <a:r>
              <a:rPr lang="cs-CZ" u="sng" dirty="0"/>
              <a:t>Fotbal Štětí 1970 </a:t>
            </a:r>
          </a:p>
          <a:p>
            <a:pPr algn="ctr"/>
            <a:r>
              <a:rPr lang="cs-CZ" u="sng" dirty="0"/>
              <a:t> A mužstvo dospělých </a:t>
            </a:r>
            <a:r>
              <a:rPr lang="cs-CZ" dirty="0" err="1"/>
              <a:t>Jiterský</a:t>
            </a:r>
            <a:r>
              <a:rPr lang="cs-CZ" dirty="0"/>
              <a:t> Jan</a:t>
            </a:r>
            <a:endParaRPr lang="cs-CZ" dirty="0">
              <a:effectLst/>
            </a:endParaRPr>
          </a:p>
        </p:txBody>
      </p:sp>
      <p:cxnSp>
        <p:nvCxnSpPr>
          <p:cNvPr id="25" name="Přímá spojnice se šipkou 24">
            <a:extLst>
              <a:ext uri="{FF2B5EF4-FFF2-40B4-BE49-F238E27FC236}">
                <a16:creationId xmlns:a16="http://schemas.microsoft.com/office/drawing/2014/main" id="{C04C5ADA-360B-445F-97DC-2E2771C924A8}"/>
              </a:ext>
            </a:extLst>
          </p:cNvPr>
          <p:cNvCxnSpPr/>
          <p:nvPr/>
        </p:nvCxnSpPr>
        <p:spPr bwMode="auto">
          <a:xfrm>
            <a:off x="2880296" y="7076464"/>
            <a:ext cx="1008112" cy="71428"/>
          </a:xfrm>
          <a:prstGeom prst="straightConnector1">
            <a:avLst/>
          </a:prstGeom>
          <a:noFill/>
          <a:ln w="25400" cap="flat" cmpd="sng" algn="ctr">
            <a:solidFill>
              <a:schemeClr val="tx1"/>
            </a:solidFill>
            <a:prstDash val="solid"/>
            <a:round/>
            <a:headEnd type="none" w="med" len="med"/>
            <a:tailEnd type="triangle"/>
          </a:ln>
          <a:effectLst>
            <a:outerShdw dist="45791" dir="2021404" algn="ctr" rotWithShape="0">
              <a:srgbClr val="9999FF"/>
            </a:outerShdw>
          </a:effectLst>
        </p:spPr>
      </p:cxnSp>
      <p:sp>
        <p:nvSpPr>
          <p:cNvPr id="12" name="Obdélník 11">
            <a:extLst>
              <a:ext uri="{FF2B5EF4-FFF2-40B4-BE49-F238E27FC236}">
                <a16:creationId xmlns:a16="http://schemas.microsoft.com/office/drawing/2014/main" id="{8A3D541F-8222-4E51-BF91-D789132F147D}"/>
              </a:ext>
            </a:extLst>
          </p:cNvPr>
          <p:cNvSpPr/>
          <p:nvPr/>
        </p:nvSpPr>
        <p:spPr>
          <a:xfrm>
            <a:off x="5771382" y="1650319"/>
            <a:ext cx="4453706" cy="5130892"/>
          </a:xfrm>
          <a:prstGeom prst="rect">
            <a:avLst/>
          </a:prstGeom>
        </p:spPr>
        <p:txBody>
          <a:bodyPr wrap="square">
            <a:spAutoFit/>
          </a:bodyPr>
          <a:lstStyle/>
          <a:p>
            <a:pPr algn="ctr">
              <a:lnSpc>
                <a:spcPct val="107000"/>
              </a:lnSpc>
              <a:spcAft>
                <a:spcPts val="0"/>
              </a:spcAft>
            </a:pPr>
            <a:r>
              <a:rPr lang="cs-CZ" sz="1800" dirty="0">
                <a:solidFill>
                  <a:srgbClr val="000000"/>
                </a:solidFill>
                <a:highlight>
                  <a:srgbClr val="00FFFF"/>
                </a:highlight>
                <a:latin typeface="Arial Black" panose="020B0A04020102020204" pitchFamily="34" charset="0"/>
                <a:ea typeface="Calibri" panose="020F0502020204030204" pitchFamily="34" charset="0"/>
                <a:cs typeface="Arial" panose="020B0604020202020204" pitchFamily="34" charset="0"/>
              </a:rPr>
              <a:t>SK Štětí - SK Kladno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solidFill>
                  <a:srgbClr val="000000"/>
                </a:solidFill>
                <a:highlight>
                  <a:srgbClr val="00FFFF"/>
                </a:highlight>
                <a:latin typeface="Arial Black" panose="020B0A04020102020204" pitchFamily="34" charset="0"/>
                <a:ea typeface="Calibri" panose="020F0502020204030204" pitchFamily="34" charset="0"/>
                <a:cs typeface="Arial" panose="020B0604020202020204" pitchFamily="34" charset="0"/>
              </a:rPr>
              <a:t>3:0(2:0)   15. kolo  16.11.2019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Vzpomínka na poslední utkání před týdnem v Dobříši, kde jsme s posledním celkem tabulky prohráli neuvěřitelných 7:2 a někteří fanoušci ještě o týden později nechtěli výsledku věřit, byla pro naše mužstvo zavazující k tomu, že v posledním podzimním kole předvede výkon zcela odlišný, který dá aspoň trochu zapomenout. Do Štětí však přijelo Kladno, které v dosavadních 6 venkovních utkáních dokázalo 4x vyhrát. Hosté utkání zahájili rohem a těch v průběhu 90 minut kopali docela dost. V 9. minutě zahrával volný přímý kop Jakub Pícha, ale branku Kladna to neohrozilo. Hostující Vladimír Procházka měl úplně otevřenou cestu do našeho vápna v 15. minutě, přihrál </a:t>
            </a:r>
            <a:r>
              <a:rPr lang="cs-CZ" sz="1000" b="0" dirty="0" err="1">
                <a:latin typeface="Arial" panose="020B0604020202020204" pitchFamily="34" charset="0"/>
                <a:ea typeface="Calibri" panose="020F0502020204030204" pitchFamily="34" charset="0"/>
                <a:cs typeface="Arial" panose="020B0604020202020204" pitchFamily="34" charset="0"/>
              </a:rPr>
              <a:t>Bagou</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Serimu</a:t>
            </a:r>
            <a:r>
              <a:rPr lang="cs-CZ" sz="1000" b="0" dirty="0">
                <a:latin typeface="Arial" panose="020B0604020202020204" pitchFamily="34" charset="0"/>
                <a:ea typeface="Calibri" panose="020F0502020204030204" pitchFamily="34" charset="0"/>
                <a:cs typeface="Arial" panose="020B0604020202020204" pitchFamily="34" charset="0"/>
              </a:rPr>
              <a:t>, ale střela na dlouhou nohu měla ke gólu hodně daleko. Naše sestava se rozjížděla pomalu, míč na polovině soupeře jsme v úvodu dlouho neudrželi, ale v 16. minutě už se zdálo, máme zařazenu správnou rychlost a bylo to také okořeněno vedoucí brankou na 1:0.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si vyměnil míč s Vokounem, ten doputoval až Brandejsovi, který ho posunul na Adama Brůžu, a jeho zakončení znamenalo oprávněnou radost z vedení 1:0. Byla to také jeho premiérová trefa v mistrovských zápasech SK Štětí. V 18. minutě se za obranu hostů dostal David Mencl, ale neudržel se na nohách a nezakončil. Ve 20. minutě jsme zahrávali z kopačky Jakuba Píchy hned 2 rohy za sebou a hlavně ten druhý byl pro hostující branku hodně nebezpečný. Hlavička Rudolfa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minula pravou tyč o kousek. Roh tak zahrávali hosté, ale Vladimír Procházka branku netrefil. Dveře otevřela obrana Kladna ve 26. minutě. Vydal se do nich Jiří Vokoun, poslal ho tam David Brandejs a po parádní umístěnce k pravé tyči jsme šli do vedení už 2:0. V těchto momentech se hrál z obou stran celkem otevřený fotbal a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musel odkopávat míč v nebezpečné situaci pryč z velkého vápna. Našláplo nás to ale do protiútoku, při kterém se dostal za obranu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diváci už se chtěli radovat z třetí branky, ale bylo to</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1A83F0A-156B-432E-B3C1-6B6B697D9004}"/>
              </a:ext>
            </a:extLst>
          </p:cNvPr>
          <p:cNvSpPr txBox="1"/>
          <p:nvPr/>
        </p:nvSpPr>
        <p:spPr>
          <a:xfrm>
            <a:off x="5688584" y="84695"/>
            <a:ext cx="4536504" cy="1384995"/>
          </a:xfrm>
          <a:prstGeom prst="rect">
            <a:avLst/>
          </a:prstGeom>
          <a:solidFill>
            <a:srgbClr val="CCFF99"/>
          </a:solidFill>
          <a:effectLst>
            <a:outerShdw blurRad="76200" dir="18900000" sy="23000" kx="-1200000" algn="bl" rotWithShape="0">
              <a:srgbClr val="FF0000">
                <a:alpha val="20000"/>
              </a:srgbClr>
            </a:outerShdw>
            <a:softEdge rad="419100"/>
          </a:effectLst>
        </p:spPr>
        <p:txBody>
          <a:bodyPr wrap="square" rtlCol="0">
            <a:spAutoFit/>
          </a:bodyPr>
          <a:lstStyle/>
          <a:p>
            <a:pPr algn="ctr"/>
            <a:r>
              <a:rPr lang="cs-CZ" sz="2800" dirty="0">
                <a:solidFill>
                  <a:srgbClr val="000099"/>
                </a:solidFill>
                <a:latin typeface="Segoe UI Black" panose="020B0A02040204020203" pitchFamily="34" charset="0"/>
                <a:ea typeface="Segoe UI Black" panose="020B0A02040204020203" pitchFamily="34" charset="0"/>
              </a:rPr>
              <a:t>Vzpomínka na poslední podzimní utkání mužstva dospělých</a:t>
            </a:r>
          </a:p>
        </p:txBody>
      </p:sp>
      <p:cxnSp>
        <p:nvCxnSpPr>
          <p:cNvPr id="14" name="Přímá spojnice se šipkou 13">
            <a:extLst>
              <a:ext uri="{FF2B5EF4-FFF2-40B4-BE49-F238E27FC236}">
                <a16:creationId xmlns:a16="http://schemas.microsoft.com/office/drawing/2014/main" id="{DE8F6E43-8EB3-42C4-93A5-147966B1AB76}"/>
              </a:ext>
            </a:extLst>
          </p:cNvPr>
          <p:cNvCxnSpPr/>
          <p:nvPr/>
        </p:nvCxnSpPr>
        <p:spPr bwMode="auto">
          <a:xfrm>
            <a:off x="9015565" y="6926035"/>
            <a:ext cx="792088" cy="107722"/>
          </a:xfrm>
          <a:prstGeom prst="straightConnector1">
            <a:avLst/>
          </a:prstGeom>
          <a:noFill/>
          <a:ln w="25400" cap="flat" cmpd="sng" algn="ctr">
            <a:solidFill>
              <a:schemeClr val="tx1"/>
            </a:solidFill>
            <a:prstDash val="dash"/>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sp>
        <p:nvSpPr>
          <p:cNvPr id="9" name="TextovéPole 8">
            <a:extLst>
              <a:ext uri="{FF2B5EF4-FFF2-40B4-BE49-F238E27FC236}">
                <a16:creationId xmlns:a16="http://schemas.microsoft.com/office/drawing/2014/main" id="{5C443578-C1CA-4143-A6C0-F71AC56B89CC}"/>
              </a:ext>
            </a:extLst>
          </p:cNvPr>
          <p:cNvSpPr txBox="1"/>
          <p:nvPr/>
        </p:nvSpPr>
        <p:spPr>
          <a:xfrm>
            <a:off x="5472584" y="91108"/>
            <a:ext cx="4608512" cy="523220"/>
          </a:xfrm>
          <a:prstGeom prst="rect">
            <a:avLst/>
          </a:prstGeom>
          <a:gradFill>
            <a:gsLst>
              <a:gs pos="36000">
                <a:schemeClr val="bg1">
                  <a:lumMod val="95000"/>
                </a:schemeClr>
              </a:gs>
              <a:gs pos="72000">
                <a:schemeClr val="accent3">
                  <a:lumMod val="65000"/>
                </a:schemeClr>
              </a:gs>
            </a:gsLst>
            <a:lin ang="5400000" scaled="1"/>
          </a:gradFill>
          <a:effectLst>
            <a:softEdge rad="0"/>
          </a:effectLst>
        </p:spPr>
        <p:txBody>
          <a:bodyPr wrap="square" rtlCol="0">
            <a:spAutoFit/>
          </a:bodyPr>
          <a:lstStyle/>
          <a:p>
            <a:pPr algn="ctr"/>
            <a:r>
              <a:rPr lang="cs-CZ" sz="2800" dirty="0">
                <a:latin typeface="Britannic Bold" panose="020B0903060703020204" pitchFamily="34" charset="0"/>
              </a:rPr>
              <a:t>Vzpomínka na staré časy</a:t>
            </a:r>
          </a:p>
        </p:txBody>
      </p:sp>
      <p:pic>
        <p:nvPicPr>
          <p:cNvPr id="11" name="Obrázek 10">
            <a:extLst>
              <a:ext uri="{FF2B5EF4-FFF2-40B4-BE49-F238E27FC236}">
                <a16:creationId xmlns:a16="http://schemas.microsoft.com/office/drawing/2014/main" id="{A613CF39-D26A-41D4-8D43-D3B1F8C253EF}"/>
              </a:ext>
            </a:extLst>
          </p:cNvPr>
          <p:cNvPicPr>
            <a:picLocks noChangeAspect="1"/>
          </p:cNvPicPr>
          <p:nvPr/>
        </p:nvPicPr>
        <p:blipFill>
          <a:blip r:embed="rId2"/>
          <a:stretch>
            <a:fillRect/>
          </a:stretch>
        </p:blipFill>
        <p:spPr>
          <a:xfrm>
            <a:off x="5976640" y="739180"/>
            <a:ext cx="3684301" cy="2232000"/>
          </a:xfrm>
          <a:prstGeom prst="rect">
            <a:avLst/>
          </a:prstGeom>
          <a:ln w="31750">
            <a:solidFill>
              <a:schemeClr val="accent3">
                <a:lumMod val="50000"/>
              </a:schemeClr>
            </a:solidFill>
          </a:ln>
        </p:spPr>
      </p:pic>
      <p:sp>
        <p:nvSpPr>
          <p:cNvPr id="12" name="Obdélník 11">
            <a:extLst>
              <a:ext uri="{FF2B5EF4-FFF2-40B4-BE49-F238E27FC236}">
                <a16:creationId xmlns:a16="http://schemas.microsoft.com/office/drawing/2014/main" id="{596C6A52-A026-4533-8B73-A53EDA8BEEA3}"/>
              </a:ext>
            </a:extLst>
          </p:cNvPr>
          <p:cNvSpPr/>
          <p:nvPr/>
        </p:nvSpPr>
        <p:spPr>
          <a:xfrm>
            <a:off x="5256560" y="3043436"/>
            <a:ext cx="4752528" cy="861774"/>
          </a:xfrm>
          <a:prstGeom prst="rect">
            <a:avLst/>
          </a:prstGeom>
        </p:spPr>
        <p:txBody>
          <a:bodyPr wrap="square">
            <a:spAutoFit/>
          </a:bodyPr>
          <a:lstStyle/>
          <a:p>
            <a:r>
              <a:rPr lang="cs-CZ" sz="1000" u="sng" dirty="0">
                <a:latin typeface="Arial" panose="020B0604020202020204" pitchFamily="34" charset="0"/>
                <a:cs typeface="Arial" panose="020B0604020202020204" pitchFamily="34" charset="0"/>
              </a:rPr>
              <a:t>Fotbal 87 Fotbal Štětí 1976 A mužstvo dorostu</a:t>
            </a:r>
          </a:p>
          <a:p>
            <a:pPr marL="228600" indent="-228600">
              <a:buAutoNum type="arabicPeriod"/>
            </a:pPr>
            <a:r>
              <a:rPr lang="cs-CZ" sz="1000" u="sng" dirty="0">
                <a:latin typeface="Arial" panose="020B0604020202020204" pitchFamily="34" charset="0"/>
                <a:cs typeface="Arial" panose="020B0604020202020204" pitchFamily="34" charset="0"/>
              </a:rPr>
              <a:t>řada zleva:</a:t>
            </a:r>
            <a:r>
              <a:rPr lang="cs-CZ" sz="1000" dirty="0">
                <a:latin typeface="Arial" panose="020B0604020202020204" pitchFamily="34" charset="0"/>
                <a:cs typeface="Arial" panose="020B0604020202020204" pitchFamily="34" charset="0"/>
              </a:rPr>
              <a:t> Beneš Jaroslav, Záveský Viktor, rozhodčí </a:t>
            </a:r>
            <a:r>
              <a:rPr lang="cs-CZ" sz="1000" dirty="0" err="1">
                <a:latin typeface="Arial" panose="020B0604020202020204" pitchFamily="34" charset="0"/>
                <a:cs typeface="Arial" panose="020B0604020202020204" pitchFamily="34" charset="0"/>
              </a:rPr>
              <a:t>Zemanec</a:t>
            </a:r>
            <a:r>
              <a:rPr lang="cs-CZ" sz="1000" dirty="0">
                <a:latin typeface="Arial" panose="020B0604020202020204" pitchFamily="34" charset="0"/>
                <a:cs typeface="Arial" panose="020B0604020202020204" pitchFamily="34" charset="0"/>
              </a:rPr>
              <a:t>, Lukáč </a:t>
            </a:r>
          </a:p>
          <a:p>
            <a:r>
              <a:rPr lang="cs-CZ" sz="1000" dirty="0">
                <a:latin typeface="Arial" panose="020B0604020202020204" pitchFamily="34" charset="0"/>
                <a:cs typeface="Arial" panose="020B0604020202020204" pitchFamily="34" charset="0"/>
              </a:rPr>
              <a:t>                           Josef,  Kovárna Stanislav, Kozel Bedřich.</a:t>
            </a:r>
          </a:p>
          <a:p>
            <a:r>
              <a:rPr lang="cs-CZ" sz="1000" u="sng" dirty="0">
                <a:latin typeface="Arial" panose="020B0604020202020204" pitchFamily="34" charset="0"/>
                <a:cs typeface="Arial" panose="020B0604020202020204" pitchFamily="34" charset="0"/>
              </a:rPr>
              <a:t>2. řada zleva:</a:t>
            </a:r>
            <a:r>
              <a:rPr lang="cs-CZ" sz="1000" dirty="0">
                <a:latin typeface="Arial" panose="020B0604020202020204" pitchFamily="34" charset="0"/>
                <a:cs typeface="Arial" panose="020B0604020202020204" pitchFamily="34" charset="0"/>
              </a:rPr>
              <a:t> Černý Jiří, Preisler Petr, </a:t>
            </a:r>
            <a:r>
              <a:rPr lang="cs-CZ" sz="1000" dirty="0" err="1">
                <a:latin typeface="Arial" panose="020B0604020202020204" pitchFamily="34" charset="0"/>
                <a:cs typeface="Arial" panose="020B0604020202020204" pitchFamily="34" charset="0"/>
              </a:rPr>
              <a:t>Krolop</a:t>
            </a:r>
            <a:r>
              <a:rPr lang="cs-CZ" sz="1000" dirty="0">
                <a:latin typeface="Arial" panose="020B0604020202020204" pitchFamily="34" charset="0"/>
                <a:cs typeface="Arial" panose="020B0604020202020204" pitchFamily="34" charset="0"/>
              </a:rPr>
              <a:t> Vladimír, Sauer Stanislav, </a:t>
            </a:r>
            <a:br>
              <a:rPr lang="cs-CZ" sz="1000" dirty="0">
                <a:latin typeface="Arial" panose="020B0604020202020204" pitchFamily="34" charset="0"/>
                <a:cs typeface="Arial" panose="020B0604020202020204" pitchFamily="34" charset="0"/>
              </a:rPr>
            </a:br>
            <a:r>
              <a:rPr lang="cs-CZ" sz="1000" dirty="0">
                <a:latin typeface="Arial" panose="020B0604020202020204" pitchFamily="34" charset="0"/>
                <a:cs typeface="Arial" panose="020B0604020202020204" pitchFamily="34" charset="0"/>
              </a:rPr>
              <a:t>	Meduna Milan</a:t>
            </a:r>
          </a:p>
        </p:txBody>
      </p:sp>
      <p:pic>
        <p:nvPicPr>
          <p:cNvPr id="13" name="Obrázek 12">
            <a:extLst>
              <a:ext uri="{FF2B5EF4-FFF2-40B4-BE49-F238E27FC236}">
                <a16:creationId xmlns:a16="http://schemas.microsoft.com/office/drawing/2014/main" id="{9BB75A6F-9781-4CFF-953A-8155C24AF981}"/>
              </a:ext>
            </a:extLst>
          </p:cNvPr>
          <p:cNvPicPr>
            <a:picLocks noChangeAspect="1"/>
          </p:cNvPicPr>
          <p:nvPr/>
        </p:nvPicPr>
        <p:blipFill>
          <a:blip r:embed="rId3"/>
          <a:stretch>
            <a:fillRect/>
          </a:stretch>
        </p:blipFill>
        <p:spPr>
          <a:xfrm>
            <a:off x="5544592" y="3979540"/>
            <a:ext cx="4472315" cy="2880320"/>
          </a:xfrm>
          <a:prstGeom prst="rect">
            <a:avLst/>
          </a:prstGeom>
          <a:ln w="31750">
            <a:solidFill>
              <a:schemeClr val="accent3">
                <a:lumMod val="50000"/>
              </a:schemeClr>
            </a:solidFill>
          </a:ln>
        </p:spPr>
      </p:pic>
      <p:sp>
        <p:nvSpPr>
          <p:cNvPr id="19" name="Obdélník 18">
            <a:extLst>
              <a:ext uri="{FF2B5EF4-FFF2-40B4-BE49-F238E27FC236}">
                <a16:creationId xmlns:a16="http://schemas.microsoft.com/office/drawing/2014/main" id="{41F0DB2B-2514-4AF4-AA83-B427C554B095}"/>
              </a:ext>
            </a:extLst>
          </p:cNvPr>
          <p:cNvSpPr/>
          <p:nvPr/>
        </p:nvSpPr>
        <p:spPr>
          <a:xfrm>
            <a:off x="130599" y="595164"/>
            <a:ext cx="4680520" cy="5526128"/>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předčasné. Cíl trefen nebyl. Těsně po půlhodině hry hledal Adam Brůža před brankovou konstrukcí Kladna Tomáše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míč k němu nedoputoval. Jakub Slavíček si pohrál s míčem, viděl před sebou jen brankáře, tak to zkusil levačkou, ale všichni hned poznali, že pravá je jeho silnější. V poslední desetiminutovce první části jsme se celkem trápili. Kazili jsme často přihrávky, zbytečně přicházeli o míč a ještě štěstí, že soupeř nedokázal trestat. Druhý poločas začal hlavičkou Davida Brandejse, která sice mířila mezi 3 tyče, ale ruka brankáře byla rychlejší a byl to jen roh. Václav Kalina našel z volného přímého kopu hlavu kapitána Antonína Holuba, ale úrodu Kladno nesklízelo. V 57. minutě se do míče opřela levačka Jakuba Píchy. Brankář, kterého ještě teď musí ruce bolet, vyrazil před sebe, ale jen na Jiřího Vokouna, který už věděl jak se ujmout úkolu a zvýšil na 3:0. Důležitá branka, která přinesla do našich řad další uklidnění. Soupeř si ještě vypracoval 2 střelecké pozice, ale ani v jednom případě nemusel Václav Sailer v brance zasahovat. Podobně skončila i střela Adama Brůži na druhé straně, který chtěl zpoza šestnáctky skórovat, ale minul. Hodně se střídalo a s blížícím se koncem bylo stále více jasné, že kráčíme pro vítězství. A mohlo být i vyšší. 11 minut před koncem se jeden z obránců Kladna netrefil do míče, ten si půjčil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který postupoval úplně, ale úplně sám na brankáře, který dělal, že se ho to netýká, ale překvapil všechny a nohou střelu zlikvidoval. Byla to také poslední zajímavá situace utkání, ale také podzimní části divizní soutěže v podání týmu SK Štětí, které je s 18 body na 13. místě. Slané prohrálo, Louny prohrály doma s Rakovníkem, tam měl podle zápisu o utkání asi velké starosti rozhodčí. Brandýs se zvedá a překvapivě veze 3  body z Aritmy. Česká Lípa vyrovnala v Neratovicích v 90. minutě, ale na penalty padla. Poslední Dobříš jasně prohrála v Březové.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A.Brůža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V.Sailer-V.Kala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(89.L.Jakl),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J.Pícha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(84.K.Horváth),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(77.J.Prieložný),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A,Brůža-T.Belák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(80.R.Feko)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J.Tyle</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Zbyněk Novotný-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Z.Arnošt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Lubomír Řeháček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Martin Vlk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152 diváků   </a:t>
            </a:r>
          </a:p>
        </p:txBody>
      </p:sp>
      <p:sp>
        <p:nvSpPr>
          <p:cNvPr id="20" name="TextovéPole 19">
            <a:extLst>
              <a:ext uri="{FF2B5EF4-FFF2-40B4-BE49-F238E27FC236}">
                <a16:creationId xmlns:a16="http://schemas.microsoft.com/office/drawing/2014/main" id="{9A1A3021-A00D-47A5-A7BB-2C4C21F144F4}"/>
              </a:ext>
            </a:extLst>
          </p:cNvPr>
          <p:cNvSpPr txBox="1"/>
          <p:nvPr/>
        </p:nvSpPr>
        <p:spPr>
          <a:xfrm>
            <a:off x="202607" y="163116"/>
            <a:ext cx="4608512" cy="276999"/>
          </a:xfrm>
          <a:prstGeom prst="rect">
            <a:avLst/>
          </a:prstGeom>
          <a:solidFill>
            <a:schemeClr val="bg1">
              <a:lumMod val="95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SK Štětí-Kladno  3:0 16.11.2019 </a:t>
            </a:r>
          </a:p>
        </p:txBody>
      </p:sp>
      <p:pic>
        <p:nvPicPr>
          <p:cNvPr id="21" name="Obrázek 20" descr="&lt;strong&gt;SK&lt;/strong&gt; &lt;strong&gt;Kladno&lt;/strong&gt; - Wikipedia">
            <a:extLst>
              <a:ext uri="{FF2B5EF4-FFF2-40B4-BE49-F238E27FC236}">
                <a16:creationId xmlns:a16="http://schemas.microsoft.com/office/drawing/2014/main" id="{5A22118A-DB34-489C-9233-596496E94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895" y="5999544"/>
            <a:ext cx="1008112" cy="1008112"/>
          </a:xfrm>
          <a:prstGeom prst="rect">
            <a:avLst/>
          </a:prstGeom>
        </p:spPr>
      </p:pic>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16200" y="70235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11" name="TextovéPole 10">
            <a:extLst>
              <a:ext uri="{FF2B5EF4-FFF2-40B4-BE49-F238E27FC236}">
                <a16:creationId xmlns:a16="http://schemas.microsoft.com/office/drawing/2014/main" id="{EB0A53BE-0396-4FAF-9C6A-18B4949499FC}"/>
              </a:ext>
            </a:extLst>
          </p:cNvPr>
          <p:cNvSpPr txBox="1"/>
          <p:nvPr/>
        </p:nvSpPr>
        <p:spPr>
          <a:xfrm>
            <a:off x="216000" y="91108"/>
            <a:ext cx="4680520" cy="4401205"/>
          </a:xfrm>
          <a:prstGeom prst="rect">
            <a:avLst/>
          </a:prstGeom>
          <a:solidFill>
            <a:schemeClr val="accent3">
              <a:lumMod val="95000"/>
            </a:schemeClr>
          </a:solidFill>
          <a:effectLst>
            <a:glow rad="101600">
              <a:srgbClr val="FFC000">
                <a:alpha val="40000"/>
              </a:srgbClr>
            </a:glow>
            <a:softEdge rad="685800"/>
          </a:effectLst>
        </p:spPr>
        <p:txBody>
          <a:bodyPr wrap="square" rtlCol="0">
            <a:spAutoFit/>
          </a:bodyPr>
          <a:lstStyle/>
          <a:p>
            <a:pPr algn="ctr"/>
            <a:r>
              <a:rPr lang="cs-CZ" sz="3200" dirty="0">
                <a:ln w="3175">
                  <a:noFill/>
                </a:ln>
                <a:solidFill>
                  <a:schemeClr val="accent6">
                    <a:lumMod val="50000"/>
                  </a:schemeClr>
                </a:solidFill>
                <a:latin typeface="Rockwell Nova Extra Bold" panose="02060903020205020403" pitchFamily="18" charset="0"/>
              </a:rPr>
              <a:t>Dorostenci a Žáci </a:t>
            </a:r>
            <a:r>
              <a:rPr lang="cs-CZ" sz="2400" dirty="0">
                <a:ln w="3175">
                  <a:noFill/>
                </a:ln>
                <a:solidFill>
                  <a:schemeClr val="accent6">
                    <a:lumMod val="50000"/>
                  </a:schemeClr>
                </a:solidFill>
                <a:latin typeface="Rockwell Nova Extra Bold" panose="02060903020205020403" pitchFamily="18" charset="0"/>
              </a:rPr>
              <a:t>se ve dnech </a:t>
            </a:r>
            <a:r>
              <a:rPr lang="cs-CZ" sz="3200" dirty="0">
                <a:ln w="3175">
                  <a:noFill/>
                </a:ln>
                <a:solidFill>
                  <a:schemeClr val="accent6">
                    <a:lumMod val="50000"/>
                  </a:schemeClr>
                </a:solidFill>
                <a:latin typeface="Rockwell Nova Extra Bold" panose="02060903020205020403" pitchFamily="18" charset="0"/>
              </a:rPr>
              <a:t>22. až 29.2.2020 </a:t>
            </a:r>
            <a:r>
              <a:rPr lang="cs-CZ" sz="2400" dirty="0">
                <a:ln w="3175">
                  <a:noFill/>
                </a:ln>
                <a:solidFill>
                  <a:schemeClr val="accent6">
                    <a:lumMod val="50000"/>
                  </a:schemeClr>
                </a:solidFill>
                <a:latin typeface="Rockwell Nova Extra Bold" panose="02060903020205020403" pitchFamily="18" charset="0"/>
              </a:rPr>
              <a:t>v době jarních prázdnin připravovali na jarní část soutěží na tradičním soustředění mládeže </a:t>
            </a:r>
            <a:r>
              <a:rPr lang="cs-CZ" sz="3200" dirty="0">
                <a:ln w="3175">
                  <a:noFill/>
                </a:ln>
                <a:solidFill>
                  <a:schemeClr val="accent6">
                    <a:lumMod val="50000"/>
                  </a:schemeClr>
                </a:solidFill>
                <a:latin typeface="Rockwell Nova Extra Bold" panose="02060903020205020403" pitchFamily="18" charset="0"/>
              </a:rPr>
              <a:t>ve Sloupu v Čechách.  </a:t>
            </a:r>
            <a:endParaRPr lang="cs-CZ" sz="2400" dirty="0">
              <a:ln w="3175">
                <a:noFill/>
              </a:ln>
              <a:solidFill>
                <a:schemeClr val="accent6">
                  <a:lumMod val="50000"/>
                </a:schemeClr>
              </a:solidFill>
              <a:latin typeface="Rockwell Nova Extra Bold" panose="02060903020205020403" pitchFamily="18" charset="0"/>
            </a:endParaRPr>
          </a:p>
        </p:txBody>
      </p:sp>
      <p:pic>
        <p:nvPicPr>
          <p:cNvPr id="2" name="Obrázek 1">
            <a:extLst>
              <a:ext uri="{FF2B5EF4-FFF2-40B4-BE49-F238E27FC236}">
                <a16:creationId xmlns:a16="http://schemas.microsoft.com/office/drawing/2014/main" id="{D4B20997-DDCC-4D02-96C2-6BBE292E4F7B}"/>
              </a:ext>
            </a:extLst>
          </p:cNvPr>
          <p:cNvPicPr>
            <a:picLocks noChangeAspect="1"/>
          </p:cNvPicPr>
          <p:nvPr/>
        </p:nvPicPr>
        <p:blipFill>
          <a:blip r:embed="rId2"/>
          <a:stretch>
            <a:fillRect/>
          </a:stretch>
        </p:blipFill>
        <p:spPr>
          <a:xfrm>
            <a:off x="288008" y="4771628"/>
            <a:ext cx="4319994" cy="2016000"/>
          </a:xfrm>
          <a:prstGeom prst="rect">
            <a:avLst/>
          </a:prstGeom>
          <a:ln w="25400">
            <a:solidFill>
              <a:schemeClr val="accent1">
                <a:lumMod val="50000"/>
              </a:schemeClr>
            </a:solidFill>
          </a:ln>
        </p:spPr>
      </p:pic>
      <p:sp>
        <p:nvSpPr>
          <p:cNvPr id="15" name="TextovéPole 14">
            <a:extLst>
              <a:ext uri="{FF2B5EF4-FFF2-40B4-BE49-F238E27FC236}">
                <a16:creationId xmlns:a16="http://schemas.microsoft.com/office/drawing/2014/main" id="{D844957E-31EC-4BA1-A714-AF360BDAAFF4}"/>
              </a:ext>
            </a:extLst>
          </p:cNvPr>
          <p:cNvSpPr txBox="1"/>
          <p:nvPr/>
        </p:nvSpPr>
        <p:spPr>
          <a:xfrm>
            <a:off x="5355354" y="91108"/>
            <a:ext cx="4752528" cy="830997"/>
          </a:xfrm>
          <a:prstGeom prst="rect">
            <a:avLst/>
          </a:prstGeom>
          <a:blipFill>
            <a:blip r:embed="rId3"/>
            <a:tile tx="0" ty="0" sx="100000" sy="100000" flip="none" algn="tl"/>
          </a:blipFill>
          <a:effectLst>
            <a:glow rad="101600">
              <a:srgbClr val="FFFF66">
                <a:alpha val="40000"/>
              </a:srgbClr>
            </a:glow>
            <a:softEdge rad="0"/>
          </a:effectLst>
        </p:spPr>
        <p:txBody>
          <a:bodyPr wrap="square" rtlCol="0">
            <a:spAutoFit/>
          </a:bodyPr>
          <a:lstStyle/>
          <a:p>
            <a:pPr algn="ctr"/>
            <a:r>
              <a:rPr lang="cs-CZ" sz="2400" dirty="0" smtClean="0">
                <a:solidFill>
                  <a:srgbClr val="000099"/>
                </a:solidFill>
                <a:latin typeface="Algerian" panose="04020705040A02060702" pitchFamily="82" charset="0"/>
              </a:rPr>
              <a:t>15</a:t>
            </a:r>
            <a:r>
              <a:rPr lang="cs-CZ" sz="2400" dirty="0">
                <a:solidFill>
                  <a:srgbClr val="000099"/>
                </a:solidFill>
                <a:latin typeface="Algerian" panose="04020705040A02060702" pitchFamily="82" charset="0"/>
              </a:rPr>
              <a:t>. </a:t>
            </a:r>
            <a:r>
              <a:rPr lang="cs-CZ" sz="2400" dirty="0" smtClean="0">
                <a:solidFill>
                  <a:srgbClr val="000099"/>
                </a:solidFill>
                <a:latin typeface="Algerian" panose="04020705040A02060702" pitchFamily="82" charset="0"/>
              </a:rPr>
              <a:t>kolo </a:t>
            </a:r>
            <a:r>
              <a:rPr lang="cs-CZ" sz="2400" dirty="0">
                <a:solidFill>
                  <a:srgbClr val="000099"/>
                </a:solidFill>
                <a:latin typeface="Algerian" panose="04020705040A02060702" pitchFamily="82" charset="0"/>
              </a:rPr>
              <a:t>divizní soutěže Poslední podzimní</a:t>
            </a:r>
          </a:p>
        </p:txBody>
      </p:sp>
      <p:sp>
        <p:nvSpPr>
          <p:cNvPr id="16" name="Obdélník 15">
            <a:extLst>
              <a:ext uri="{FF2B5EF4-FFF2-40B4-BE49-F238E27FC236}">
                <a16:creationId xmlns:a16="http://schemas.microsoft.com/office/drawing/2014/main" id="{216B7F69-9700-4646-9720-984333D166AB}"/>
              </a:ext>
            </a:extLst>
          </p:cNvPr>
          <p:cNvSpPr/>
          <p:nvPr/>
        </p:nvSpPr>
        <p:spPr>
          <a:xfrm>
            <a:off x="5355354" y="1099220"/>
            <a:ext cx="4751327" cy="2376264"/>
          </a:xfrm>
          <a:prstGeom prst="rect">
            <a:avLst/>
          </a:prstGeom>
          <a:blipFill>
            <a:blip r:embed="rId4"/>
            <a:tile tx="0" ty="0" sx="100000" sy="100000" flip="none" algn="tl"/>
          </a:blipFill>
          <a:ln w="19050">
            <a:solidFill>
              <a:srgbClr val="008000"/>
            </a:solidFill>
          </a:ln>
        </p:spPr>
        <p:txBody>
          <a:bodyPr wrap="square">
            <a:noAutofit/>
          </a:bodyPr>
          <a:lstStyle/>
          <a:p>
            <a:pPr algn="ctr" fontAlgn="ctr"/>
            <a:r>
              <a:rPr lang="cs-CZ" sz="1600" dirty="0">
                <a:solidFill>
                  <a:srgbClr val="FF0000"/>
                </a:solidFill>
                <a:latin typeface="Arial" panose="020B0604020202020204" pitchFamily="34" charset="0"/>
                <a:cs typeface="Arial" panose="020B0604020202020204" pitchFamily="34" charset="0"/>
              </a:rPr>
              <a:t>SK Slaný - FK Baník Souš  1:2(1:1)</a:t>
            </a:r>
          </a:p>
          <a:p>
            <a:pPr algn="ctr" fontAlgn="ctr"/>
            <a:r>
              <a:rPr lang="cs-CZ" sz="1600" dirty="0">
                <a:latin typeface="Arial" panose="020B0604020202020204" pitchFamily="34" charset="0"/>
                <a:cs typeface="Arial" panose="020B0604020202020204" pitchFamily="34" charset="0"/>
              </a:rPr>
              <a:t>SK Štětí - SK Kladno 3:0(2:0)</a:t>
            </a:r>
          </a:p>
          <a:p>
            <a:pPr algn="ctr" fontAlgn="ctr"/>
            <a:r>
              <a:rPr lang="cs-CZ" sz="1600" dirty="0">
                <a:solidFill>
                  <a:srgbClr val="FF0000"/>
                </a:solidFill>
                <a:latin typeface="Arial" panose="020B0604020202020204" pitchFamily="34" charset="0"/>
                <a:cs typeface="Arial" panose="020B0604020202020204" pitchFamily="34" charset="0"/>
              </a:rPr>
              <a:t>FK Neratovice-</a:t>
            </a:r>
            <a:r>
              <a:rPr lang="cs-CZ" sz="1600" dirty="0" err="1">
                <a:solidFill>
                  <a:srgbClr val="FF0000"/>
                </a:solidFill>
                <a:latin typeface="Arial" panose="020B0604020202020204" pitchFamily="34" charset="0"/>
                <a:cs typeface="Arial" panose="020B0604020202020204" pitchFamily="34" charset="0"/>
              </a:rPr>
              <a:t>Byškovice</a:t>
            </a:r>
            <a:r>
              <a:rPr lang="cs-CZ" sz="1600" dirty="0">
                <a:solidFill>
                  <a:srgbClr val="FF0000"/>
                </a:solidFill>
                <a:latin typeface="Arial" panose="020B0604020202020204" pitchFamily="34" charset="0"/>
                <a:cs typeface="Arial" panose="020B0604020202020204" pitchFamily="34" charset="0"/>
              </a:rPr>
              <a:t>-FK Arsenal Česká Lípa 4:3PK (0:1)</a:t>
            </a:r>
          </a:p>
          <a:p>
            <a:pPr algn="ctr" fontAlgn="ctr"/>
            <a:r>
              <a:rPr lang="cs-CZ" sz="1600" dirty="0">
                <a:latin typeface="Arial" panose="020B0604020202020204" pitchFamily="34" charset="0"/>
                <a:cs typeface="Arial" panose="020B0604020202020204" pitchFamily="34" charset="0"/>
              </a:rPr>
              <a:t>SK Aritma Praha – FK Brandýs </a:t>
            </a:r>
            <a:r>
              <a:rPr lang="cs-CZ" sz="1600" dirty="0" err="1">
                <a:latin typeface="Arial" panose="020B0604020202020204" pitchFamily="34" charset="0"/>
                <a:cs typeface="Arial" panose="020B0604020202020204" pitchFamily="34" charset="0"/>
              </a:rPr>
              <a:t>n.L.</a:t>
            </a:r>
            <a:r>
              <a:rPr lang="cs-CZ" sz="1600" dirty="0">
                <a:latin typeface="Arial" panose="020B0604020202020204" pitchFamily="34" charset="0"/>
                <a:cs typeface="Arial" panose="020B0604020202020204" pitchFamily="34" charset="0"/>
              </a:rPr>
              <a:t> 1:3(1:0)</a:t>
            </a:r>
          </a:p>
          <a:p>
            <a:pPr algn="ctr" fontAlgn="ctr"/>
            <a:r>
              <a:rPr lang="cs-CZ" sz="1600" dirty="0">
                <a:solidFill>
                  <a:srgbClr val="FF0000"/>
                </a:solidFill>
                <a:latin typeface="Arial" panose="020B0604020202020204" pitchFamily="34" charset="0"/>
                <a:cs typeface="Arial" panose="020B0604020202020204" pitchFamily="34" charset="0"/>
              </a:rPr>
              <a:t>FK Olympie Březová –MFK Dobříš 6:2(2:1)</a:t>
            </a:r>
          </a:p>
          <a:p>
            <a:pPr algn="ctr" fontAlgn="ctr"/>
            <a:r>
              <a:rPr lang="cs-CZ" sz="1600" dirty="0">
                <a:latin typeface="Arial" panose="020B0604020202020204" pitchFamily="34" charset="0"/>
                <a:cs typeface="Arial" panose="020B0604020202020204" pitchFamily="34" charset="0"/>
              </a:rPr>
              <a:t>FK Meteor Praha -SK Český Brod  0:1(0:0)</a:t>
            </a:r>
          </a:p>
          <a:p>
            <a:pPr algn="ctr" fontAlgn="ctr"/>
            <a:r>
              <a:rPr lang="cs-CZ" sz="1600" dirty="0">
                <a:solidFill>
                  <a:srgbClr val="FF0000"/>
                </a:solidFill>
                <a:latin typeface="Arial" panose="020B0604020202020204" pitchFamily="34" charset="0"/>
                <a:cs typeface="Arial" panose="020B0604020202020204" pitchFamily="34" charset="0"/>
              </a:rPr>
              <a:t>FK SEKO Louny – TJ </a:t>
            </a:r>
            <a:r>
              <a:rPr lang="cs-CZ" sz="1600" dirty="0" err="1">
                <a:solidFill>
                  <a:srgbClr val="FF0000"/>
                </a:solidFill>
                <a:latin typeface="Arial" panose="020B0604020202020204" pitchFamily="34" charset="0"/>
                <a:cs typeface="Arial" panose="020B0604020202020204" pitchFamily="34" charset="0"/>
              </a:rPr>
              <a:t>Tatran</a:t>
            </a:r>
            <a:r>
              <a:rPr lang="cs-CZ" sz="1600" dirty="0">
                <a:solidFill>
                  <a:srgbClr val="FF0000"/>
                </a:solidFill>
                <a:latin typeface="Arial" panose="020B0604020202020204" pitchFamily="34" charset="0"/>
                <a:cs typeface="Arial" panose="020B0604020202020204" pitchFamily="34" charset="0"/>
              </a:rPr>
              <a:t> Rakovník 1:2 (1:1)</a:t>
            </a:r>
            <a:r>
              <a:rPr lang="cs-CZ" sz="1600" dirty="0">
                <a:solidFill>
                  <a:srgbClr val="003300"/>
                </a:solidFill>
                <a:latin typeface="Arial" panose="020B0604020202020204" pitchFamily="34" charset="0"/>
                <a:cs typeface="Arial" panose="020B0604020202020204" pitchFamily="34" charset="0"/>
              </a:rPr>
              <a:t> </a:t>
            </a:r>
          </a:p>
          <a:p>
            <a:pPr algn="ctr" fontAlgn="ctr"/>
            <a:r>
              <a:rPr lang="cs-CZ" sz="1600" dirty="0">
                <a:latin typeface="Arial" panose="020B0604020202020204" pitchFamily="34" charset="0"/>
                <a:cs typeface="Arial" panose="020B0604020202020204" pitchFamily="34" charset="0"/>
              </a:rPr>
              <a:t>FK Ostrov – FC Chomutov 1:2 PK (1:0)</a:t>
            </a:r>
            <a:endParaRPr lang="cs-CZ" sz="1100" dirty="0">
              <a:latin typeface="Arial" panose="020B0604020202020204" pitchFamily="34" charset="0"/>
              <a:cs typeface="Arial" panose="020B0604020202020204" pitchFamily="34" charset="0"/>
            </a:endParaRPr>
          </a:p>
        </p:txBody>
      </p:sp>
      <p:pic>
        <p:nvPicPr>
          <p:cNvPr id="17" name="Obrázek 16">
            <a:extLst>
              <a:ext uri="{FF2B5EF4-FFF2-40B4-BE49-F238E27FC236}">
                <a16:creationId xmlns:a16="http://schemas.microsoft.com/office/drawing/2014/main" id="{CF45BBFA-8AE9-4C7F-AD5E-876EF8C8DCC1}"/>
              </a:ext>
            </a:extLst>
          </p:cNvPr>
          <p:cNvPicPr>
            <a:picLocks noChangeAspect="1"/>
          </p:cNvPicPr>
          <p:nvPr/>
        </p:nvPicPr>
        <p:blipFill>
          <a:blip r:embed="rId5"/>
          <a:stretch>
            <a:fillRect/>
          </a:stretch>
        </p:blipFill>
        <p:spPr>
          <a:xfrm>
            <a:off x="5427362" y="3691508"/>
            <a:ext cx="4541953" cy="2636298"/>
          </a:xfrm>
          <a:prstGeom prst="rect">
            <a:avLst/>
          </a:prstGeom>
          <a:ln w="44450">
            <a:solidFill>
              <a:schemeClr val="accent6">
                <a:lumMod val="50000"/>
              </a:schemeClr>
            </a:solidFill>
          </a:ln>
        </p:spPr>
      </p:pic>
      <p:sp>
        <p:nvSpPr>
          <p:cNvPr id="18" name="Obdélník 17">
            <a:extLst>
              <a:ext uri="{FF2B5EF4-FFF2-40B4-BE49-F238E27FC236}">
                <a16:creationId xmlns:a16="http://schemas.microsoft.com/office/drawing/2014/main" id="{0C3EA1B5-5917-44D6-A314-3BA3F4C327A8}"/>
              </a:ext>
            </a:extLst>
          </p:cNvPr>
          <p:cNvSpPr/>
          <p:nvPr/>
        </p:nvSpPr>
        <p:spPr>
          <a:xfrm>
            <a:off x="6075434" y="6499820"/>
            <a:ext cx="3321615" cy="338554"/>
          </a:xfrm>
          <a:prstGeom prst="rect">
            <a:avLst/>
          </a:prstGeom>
          <a:solidFill>
            <a:schemeClr val="bg1">
              <a:lumMod val="85000"/>
            </a:schemeClr>
          </a:solidFill>
        </p:spPr>
        <p:txBody>
          <a:bodyPr wrap="none">
            <a:spAutoFit/>
          </a:bodyPr>
          <a:lstStyle/>
          <a:p>
            <a:pPr lvl="0" algn="ctr" fontAlgn="ctr"/>
            <a:r>
              <a:rPr lang="cs-CZ" sz="1600" dirty="0">
                <a:solidFill>
                  <a:srgbClr val="000000"/>
                </a:solidFill>
                <a:latin typeface="Arial" panose="020B0604020202020204" pitchFamily="34" charset="0"/>
                <a:cs typeface="Arial" panose="020B0604020202020204" pitchFamily="34" charset="0"/>
              </a:rPr>
              <a:t>SK Štětí - SK Kladno 16.11.2019 </a:t>
            </a:r>
          </a:p>
        </p:txBody>
      </p:sp>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graphicFrame>
        <p:nvGraphicFramePr>
          <p:cNvPr id="8" name="Tabulka 7"/>
          <p:cNvGraphicFramePr>
            <a:graphicFrameLocks noGrp="1"/>
          </p:cNvGraphicFramePr>
          <p:nvPr>
            <p:extLst>
              <p:ext uri="{D42A27DB-BD31-4B8C-83A1-F6EECF244321}">
                <p14:modId xmlns:p14="http://schemas.microsoft.com/office/powerpoint/2010/main" val="2183372675"/>
              </p:ext>
            </p:extLst>
          </p:nvPr>
        </p:nvGraphicFramePr>
        <p:xfrm>
          <a:off x="5391358" y="172854"/>
          <a:ext cx="4680520" cy="6670181"/>
        </p:xfrm>
        <a:graphic>
          <a:graphicData uri="http://schemas.openxmlformats.org/drawingml/2006/table">
            <a:tbl>
              <a:tblPr/>
              <a:tblGrid>
                <a:gridCol w="504056">
                  <a:extLst>
                    <a:ext uri="{9D8B030D-6E8A-4147-A177-3AD203B41FA5}">
                      <a16:colId xmlns:a16="http://schemas.microsoft.com/office/drawing/2014/main" val="3615396333"/>
                    </a:ext>
                  </a:extLst>
                </a:gridCol>
                <a:gridCol w="376099">
                  <a:extLst>
                    <a:ext uri="{9D8B030D-6E8A-4147-A177-3AD203B41FA5}">
                      <a16:colId xmlns:a16="http://schemas.microsoft.com/office/drawing/2014/main" val="1463697347"/>
                    </a:ext>
                  </a:extLst>
                </a:gridCol>
                <a:gridCol w="415989">
                  <a:extLst>
                    <a:ext uri="{9D8B030D-6E8A-4147-A177-3AD203B41FA5}">
                      <a16:colId xmlns:a16="http://schemas.microsoft.com/office/drawing/2014/main" val="799080315"/>
                    </a:ext>
                  </a:extLst>
                </a:gridCol>
                <a:gridCol w="432048">
                  <a:extLst>
                    <a:ext uri="{9D8B030D-6E8A-4147-A177-3AD203B41FA5}">
                      <a16:colId xmlns:a16="http://schemas.microsoft.com/office/drawing/2014/main" val="3433442248"/>
                    </a:ext>
                  </a:extLst>
                </a:gridCol>
                <a:gridCol w="1008112">
                  <a:extLst>
                    <a:ext uri="{9D8B030D-6E8A-4147-A177-3AD203B41FA5}">
                      <a16:colId xmlns:a16="http://schemas.microsoft.com/office/drawing/2014/main" val="1233835242"/>
                    </a:ext>
                  </a:extLst>
                </a:gridCol>
                <a:gridCol w="967956">
                  <a:extLst>
                    <a:ext uri="{9D8B030D-6E8A-4147-A177-3AD203B41FA5}">
                      <a16:colId xmlns:a16="http://schemas.microsoft.com/office/drawing/2014/main" val="3683102801"/>
                    </a:ext>
                  </a:extLst>
                </a:gridCol>
                <a:gridCol w="488130">
                  <a:extLst>
                    <a:ext uri="{9D8B030D-6E8A-4147-A177-3AD203B41FA5}">
                      <a16:colId xmlns:a16="http://schemas.microsoft.com/office/drawing/2014/main" val="4122921526"/>
                    </a:ext>
                  </a:extLst>
                </a:gridCol>
                <a:gridCol w="488130">
                  <a:extLst>
                    <a:ext uri="{9D8B030D-6E8A-4147-A177-3AD203B41FA5}">
                      <a16:colId xmlns:a16="http://schemas.microsoft.com/office/drawing/2014/main" val="2832456327"/>
                    </a:ext>
                  </a:extLst>
                </a:gridCol>
              </a:tblGrid>
              <a:tr h="353609">
                <a:tc gridSpan="8">
                  <a:txBody>
                    <a:bodyPr/>
                    <a:lstStyle/>
                    <a:p>
                      <a:pPr algn="ctr" fontAlgn="ctr"/>
                      <a:r>
                        <a:rPr lang="cs-CZ" sz="1400" b="1" i="0" u="none" strike="noStrike" dirty="0">
                          <a:solidFill>
                            <a:srgbClr val="000099"/>
                          </a:solidFill>
                          <a:effectLst/>
                          <a:latin typeface="Algerian" panose="04020705040A02060702" pitchFamily="82" charset="0"/>
                        </a:rPr>
                        <a:t>Dospělí Jaro 2019-Divize B - změny vyhrazeny</a:t>
                      </a:r>
                    </a:p>
                  </a:txBody>
                  <a:tcPr marL="3222" marR="3222" marT="32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94493297"/>
                  </a:ext>
                </a:extLst>
              </a:tr>
              <a:tr h="388886">
                <a:tc>
                  <a:txBody>
                    <a:bodyPr/>
                    <a:lstStyle/>
                    <a:p>
                      <a:pPr algn="ctr" fontAlgn="ctr"/>
                      <a:r>
                        <a:rPr lang="cs-CZ" sz="800" b="1" i="0" u="none" strike="noStrike">
                          <a:solidFill>
                            <a:srgbClr val="000099"/>
                          </a:solidFill>
                          <a:effectLst/>
                          <a:latin typeface="Arial" panose="020B0604020202020204" pitchFamily="34" charset="0"/>
                        </a:rPr>
                        <a:t>Den</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99"/>
                          </a:solidFill>
                          <a:effectLst/>
                          <a:latin typeface="Arial" panose="020B0604020202020204" pitchFamily="34" charset="0"/>
                        </a:rPr>
                        <a:t>Datum</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99"/>
                          </a:solidFill>
                          <a:effectLst/>
                          <a:latin typeface="Arial" panose="020B0604020202020204" pitchFamily="34" charset="0"/>
                        </a:rPr>
                        <a:t>Čas</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99"/>
                          </a:solidFill>
                          <a:effectLst/>
                          <a:latin typeface="Arial" panose="020B0604020202020204" pitchFamily="34" charset="0"/>
                        </a:rPr>
                        <a:t>Odjezd</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99"/>
                          </a:solidFill>
                          <a:effectLst/>
                          <a:latin typeface="Arial" panose="020B0604020202020204" pitchFamily="34" charset="0"/>
                        </a:rPr>
                        <a:t>Domácí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99"/>
                          </a:solidFill>
                          <a:effectLst/>
                          <a:latin typeface="Arial" panose="020B0604020202020204" pitchFamily="34" charset="0"/>
                        </a:rPr>
                        <a:t>Hosté</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99"/>
                          </a:solidFill>
                          <a:effectLst/>
                          <a:latin typeface="Arial" panose="020B0604020202020204" pitchFamily="34" charset="0"/>
                        </a:rPr>
                        <a:t>Hřiště</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99"/>
                          </a:solidFill>
                          <a:effectLst/>
                          <a:latin typeface="Arial" panose="020B0604020202020204" pitchFamily="34" charset="0"/>
                        </a:rPr>
                        <a:t>Kolo</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92505383"/>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07.03.</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FK Baník Souš</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16</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785016015"/>
                  </a:ext>
                </a:extLst>
              </a:tr>
              <a:tr h="388886">
                <a:tc>
                  <a:txBody>
                    <a:bodyPr/>
                    <a:lstStyle/>
                    <a:p>
                      <a:pPr algn="ctr" fontAlgn="ctr"/>
                      <a:r>
                        <a:rPr lang="cs-CZ" sz="900" b="1" i="0" u="none" strike="noStrike">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14.03.</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7:30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TJ </a:t>
                      </a:r>
                      <a:r>
                        <a:rPr lang="cs-CZ" sz="1050" b="1" i="0" u="none" strike="noStrike" dirty="0" err="1">
                          <a:solidFill>
                            <a:srgbClr val="000000"/>
                          </a:solidFill>
                          <a:effectLst/>
                          <a:latin typeface="Arial" panose="020B0604020202020204" pitchFamily="34" charset="0"/>
                        </a:rPr>
                        <a:t>Tatran</a:t>
                      </a:r>
                      <a:r>
                        <a:rPr lang="cs-CZ" sz="1050" b="1" i="0" u="none" strike="noStrike" dirty="0">
                          <a:solidFill>
                            <a:srgbClr val="000000"/>
                          </a:solidFill>
                          <a:effectLst/>
                          <a:latin typeface="Arial" panose="020B0604020202020204" pitchFamily="34" charset="0"/>
                        </a:rPr>
                        <a:t> Rakovník</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UMT Rakovník</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17</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229231209"/>
                  </a:ext>
                </a:extLst>
              </a:tr>
              <a:tr h="388886">
                <a:tc>
                  <a:txBody>
                    <a:bodyPr/>
                    <a:lstStyle/>
                    <a:p>
                      <a:pPr algn="ctr" fontAlgn="ctr"/>
                      <a:r>
                        <a:rPr lang="cs-CZ" sz="900" b="1" i="0" u="none" strike="noStrike">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21.03.</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Český Brod</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18</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03755757"/>
                  </a:ext>
                </a:extLst>
              </a:tr>
              <a:tr h="388886">
                <a:tc>
                  <a:txBody>
                    <a:bodyPr/>
                    <a:lstStyle/>
                    <a:p>
                      <a:pPr algn="ctr" fontAlgn="ctr"/>
                      <a:r>
                        <a:rPr lang="cs-CZ" sz="900" b="1" i="0" u="none" strike="noStrike">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28.03.</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15:00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11:30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Fotbalový klub Ostrov</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Ostrov</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19</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495654925"/>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04.04.</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FK Meteor Praha VIII</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231682391"/>
                  </a:ext>
                </a:extLst>
              </a:tr>
              <a:tr h="388886">
                <a:tc>
                  <a:txBody>
                    <a:bodyPr/>
                    <a:lstStyle/>
                    <a:p>
                      <a:pPr algn="ctr" fontAlgn="ctr"/>
                      <a:r>
                        <a:rPr lang="cs-CZ" sz="900" b="1" i="0" u="none" strike="noStrike">
                          <a:solidFill>
                            <a:srgbClr val="000000"/>
                          </a:solidFill>
                          <a:effectLst/>
                          <a:latin typeface="Arial" panose="020B0604020202020204" pitchFamily="34" charset="0"/>
                        </a:rPr>
                        <a:t>neděle</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12.04.</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16:30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14:00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Fotbalový klub SEKO Louny</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Louny</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21</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628973073"/>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18.04.</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Slaný</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22</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00753824"/>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25.04.</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FC Chomutov s.r.o.</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23</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982454207"/>
                  </a:ext>
                </a:extLst>
              </a:tr>
              <a:tr h="388886">
                <a:tc>
                  <a:txBody>
                    <a:bodyPr/>
                    <a:lstStyle/>
                    <a:p>
                      <a:pPr algn="ctr" fontAlgn="ctr"/>
                      <a:r>
                        <a:rPr lang="cs-CZ" sz="900" b="1" i="0" u="none" strike="noStrike">
                          <a:solidFill>
                            <a:srgbClr val="000000"/>
                          </a:solidFill>
                          <a:effectLst/>
                          <a:latin typeface="Arial" panose="020B0604020202020204" pitchFamily="34" charset="0"/>
                        </a:rPr>
                        <a:t>neděle</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03.05.</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15:00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11:15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FK Olympie Březová</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dirty="0">
                          <a:solidFill>
                            <a:srgbClr val="000000"/>
                          </a:solidFill>
                          <a:effectLst/>
                          <a:latin typeface="Arial" panose="020B0604020202020204" pitchFamily="34" charset="0"/>
                        </a:rPr>
                        <a:t>Březová</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24</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488065950"/>
                  </a:ext>
                </a:extLst>
              </a:tr>
              <a:tr h="388886">
                <a:tc>
                  <a:txBody>
                    <a:bodyPr/>
                    <a:lstStyle/>
                    <a:p>
                      <a:pPr algn="ctr" fontAlgn="ctr"/>
                      <a:r>
                        <a:rPr lang="cs-CZ" sz="900" b="1" i="0" u="none" strike="noStrike">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09.05.</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effectLst/>
                          <a:latin typeface="Arial" panose="020B0604020202020204" pitchFamily="34" charset="0"/>
                        </a:rPr>
                        <a:t>FK Neratovice-Byškovice, s.r.o.</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dirty="0">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25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181652580"/>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16.05.</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7:45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Aritma Praha</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Aritma</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26</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891517310"/>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23.05.</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Fotbalový klub Brandýs </a:t>
                      </a:r>
                      <a:r>
                        <a:rPr lang="cs-CZ" sz="1050" b="1" i="0" u="none" strike="noStrike" dirty="0" err="1">
                          <a:solidFill>
                            <a:srgbClr val="000000"/>
                          </a:solidFill>
                          <a:effectLst/>
                          <a:latin typeface="Arial" panose="020B0604020202020204" pitchFamily="34" charset="0"/>
                        </a:rPr>
                        <a:t>n.L.</a:t>
                      </a:r>
                      <a:endParaRPr lang="cs-CZ" sz="1050" b="1" i="0" u="none" strike="noStrike" dirty="0">
                        <a:solidFill>
                          <a:srgbClr val="000000"/>
                        </a:solidFill>
                        <a:effectLst/>
                        <a:latin typeface="Arial" panose="020B0604020202020204" pitchFamily="34" charset="0"/>
                      </a:endParaRP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27</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225620741"/>
                  </a:ext>
                </a:extLst>
              </a:tr>
              <a:tr h="388886">
                <a:tc>
                  <a:txBody>
                    <a:bodyPr/>
                    <a:lstStyle/>
                    <a:p>
                      <a:pPr algn="ctr" fontAlgn="ctr"/>
                      <a:r>
                        <a:rPr lang="cs-CZ" sz="900" b="1" i="0" u="none" strike="noStrike">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30.05.</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14:30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FK Arsenal Česká Lípa, a.s.</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Česká Lípa</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28</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995378470"/>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06.06.</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MFK Dobříš</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 </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effectLst/>
                          <a:latin typeface="Arial" panose="020B0604020202020204" pitchFamily="34" charset="0"/>
                        </a:rPr>
                        <a:t>29</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452351954"/>
                  </a:ext>
                </a:extLst>
              </a:tr>
              <a:tr h="388886">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222" marR="3222" marT="3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13.06.</a:t>
                      </a:r>
                    </a:p>
                    <a:p>
                      <a:pPr algn="ctr" fontAlgn="ctr"/>
                      <a:r>
                        <a:rPr lang="cs-CZ" sz="1000" b="1" i="0" u="none" strike="noStrike" dirty="0">
                          <a:solidFill>
                            <a:srgbClr val="000000"/>
                          </a:solidFill>
                          <a:effectLst/>
                          <a:latin typeface="Arial" panose="020B0604020202020204" pitchFamily="34" charset="0"/>
                        </a:rPr>
                        <a:t>2020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7:45</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SK Kladno, z.s</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Fr.Kloze</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dirty="0">
                          <a:solidFill>
                            <a:srgbClr val="000000"/>
                          </a:solidFill>
                          <a:effectLst/>
                          <a:latin typeface="Arial" panose="020B0604020202020204" pitchFamily="34" charset="0"/>
                        </a:rPr>
                        <a:t>30</a:t>
                      </a:r>
                    </a:p>
                  </a:txBody>
                  <a:tcPr marL="3222" marR="3222" marT="3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660983205"/>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38240460"/>
              </p:ext>
            </p:extLst>
          </p:nvPr>
        </p:nvGraphicFramePr>
        <p:xfrm>
          <a:off x="143992" y="91108"/>
          <a:ext cx="4536504" cy="6782126"/>
        </p:xfrm>
        <a:graphic>
          <a:graphicData uri="http://schemas.openxmlformats.org/drawingml/2006/table">
            <a:tbl>
              <a:tblPr/>
              <a:tblGrid>
                <a:gridCol w="645497">
                  <a:extLst>
                    <a:ext uri="{9D8B030D-6E8A-4147-A177-3AD203B41FA5}">
                      <a16:colId xmlns:a16="http://schemas.microsoft.com/office/drawing/2014/main" val="3573621223"/>
                    </a:ext>
                  </a:extLst>
                </a:gridCol>
                <a:gridCol w="1605926">
                  <a:extLst>
                    <a:ext uri="{9D8B030D-6E8A-4147-A177-3AD203B41FA5}">
                      <a16:colId xmlns:a16="http://schemas.microsoft.com/office/drawing/2014/main" val="3408988750"/>
                    </a:ext>
                  </a:extLst>
                </a:gridCol>
                <a:gridCol w="1101070">
                  <a:extLst>
                    <a:ext uri="{9D8B030D-6E8A-4147-A177-3AD203B41FA5}">
                      <a16:colId xmlns:a16="http://schemas.microsoft.com/office/drawing/2014/main" val="1472653986"/>
                    </a:ext>
                  </a:extLst>
                </a:gridCol>
                <a:gridCol w="616647">
                  <a:extLst>
                    <a:ext uri="{9D8B030D-6E8A-4147-A177-3AD203B41FA5}">
                      <a16:colId xmlns:a16="http://schemas.microsoft.com/office/drawing/2014/main" val="4101655970"/>
                    </a:ext>
                  </a:extLst>
                </a:gridCol>
                <a:gridCol w="567364">
                  <a:extLst>
                    <a:ext uri="{9D8B030D-6E8A-4147-A177-3AD203B41FA5}">
                      <a16:colId xmlns:a16="http://schemas.microsoft.com/office/drawing/2014/main" val="2208141283"/>
                    </a:ext>
                  </a:extLst>
                </a:gridCol>
              </a:tblGrid>
              <a:tr h="169747">
                <a:tc gridSpan="5">
                  <a:txBody>
                    <a:bodyPr/>
                    <a:lstStyle/>
                    <a:p>
                      <a:pPr algn="ctr" fontAlgn="ctr"/>
                      <a:r>
                        <a:rPr lang="cs-CZ" sz="1800" b="1" i="0" u="none" strike="noStrike" dirty="0">
                          <a:solidFill>
                            <a:srgbClr val="000099"/>
                          </a:solidFill>
                          <a:effectLst/>
                          <a:latin typeface="Algerian" panose="04020705040A02060702" pitchFamily="82" charset="0"/>
                        </a:rPr>
                        <a:t>Dospělí Podzim 2019-Divize </a:t>
                      </a:r>
                      <a:r>
                        <a:rPr lang="cs-CZ" sz="1800" b="1" i="0" u="none" strike="noStrike" dirty="0" smtClean="0">
                          <a:solidFill>
                            <a:srgbClr val="000099"/>
                          </a:solidFill>
                          <a:effectLst/>
                          <a:latin typeface="Algerian" panose="04020705040A02060702" pitchFamily="82" charset="0"/>
                        </a:rPr>
                        <a:t>B</a:t>
                      </a:r>
                      <a:endParaRPr lang="cs-CZ" sz="1800" b="1" i="0" u="none" strike="noStrike" dirty="0">
                        <a:solidFill>
                          <a:srgbClr val="000099"/>
                        </a:solidFill>
                        <a:effectLst/>
                        <a:latin typeface="Algerian" panose="04020705040A02060702" pitchFamily="82" charset="0"/>
                      </a:endParaRPr>
                    </a:p>
                  </a:txBody>
                  <a:tcPr marL="2023" marR="2023" marT="2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43593860"/>
                  </a:ext>
                </a:extLst>
              </a:tr>
              <a:tr h="199702">
                <a:tc>
                  <a:txBody>
                    <a:bodyPr/>
                    <a:lstStyle/>
                    <a:p>
                      <a:pPr algn="ctr" fontAlgn="ctr"/>
                      <a:r>
                        <a:rPr lang="cs-CZ" sz="500" b="1" i="0" u="none" strike="noStrike">
                          <a:solidFill>
                            <a:srgbClr val="000099"/>
                          </a:solidFill>
                          <a:effectLst/>
                          <a:latin typeface="Arial" panose="020B0604020202020204" pitchFamily="34" charset="0"/>
                        </a:rPr>
                        <a:t>Datum</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99"/>
                          </a:solidFill>
                          <a:effectLst/>
                          <a:latin typeface="Arial" panose="020B0604020202020204" pitchFamily="34" charset="0"/>
                        </a:rPr>
                        <a:t>Domácí</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99"/>
                          </a:solidFill>
                          <a:effectLst/>
                          <a:latin typeface="Arial" panose="020B0604020202020204" pitchFamily="34" charset="0"/>
                        </a:rPr>
                        <a:t>Hosté</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99"/>
                          </a:solidFill>
                          <a:effectLst/>
                          <a:latin typeface="Arial" panose="020B0604020202020204" pitchFamily="34" charset="0"/>
                        </a:rPr>
                        <a:t>Kolo</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a:solidFill>
                            <a:srgbClr val="000099"/>
                          </a:solidFill>
                          <a:effectLst/>
                          <a:latin typeface="Arial" panose="020B0604020202020204" pitchFamily="34" charset="0"/>
                        </a:rPr>
                        <a:t>Výsledek</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32900"/>
                  </a:ext>
                </a:extLst>
              </a:tr>
              <a:tr h="332670">
                <a:tc>
                  <a:txBody>
                    <a:bodyPr/>
                    <a:lstStyle/>
                    <a:p>
                      <a:pPr algn="ctr" fontAlgn="ctr"/>
                      <a:r>
                        <a:rPr lang="cs-CZ" sz="1000" b="1" i="0" u="none" strike="noStrike" dirty="0">
                          <a:solidFill>
                            <a:srgbClr val="000000"/>
                          </a:solidFill>
                          <a:effectLst/>
                          <a:latin typeface="Arial" panose="020B0604020202020204" pitchFamily="34" charset="0"/>
                        </a:rPr>
                        <a:t>10.08.2019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FK Baník </a:t>
                      </a:r>
                      <a:r>
                        <a:rPr lang="cs-CZ" sz="1200" b="1" i="0" u="none" strike="noStrike" dirty="0" smtClean="0">
                          <a:solidFill>
                            <a:srgbClr val="000000"/>
                          </a:solidFill>
                          <a:effectLst/>
                          <a:latin typeface="Arial" panose="020B0604020202020204" pitchFamily="34" charset="0"/>
                        </a:rPr>
                        <a:t>Souš</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4:1</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11157303"/>
                  </a:ext>
                </a:extLst>
              </a:tr>
              <a:tr h="453822">
                <a:tc>
                  <a:txBody>
                    <a:bodyPr/>
                    <a:lstStyle/>
                    <a:p>
                      <a:pPr algn="ctr" fontAlgn="ctr"/>
                      <a:r>
                        <a:rPr lang="cs-CZ" sz="1000" b="1" i="0" u="none" strike="noStrike">
                          <a:solidFill>
                            <a:srgbClr val="000000"/>
                          </a:solidFill>
                          <a:effectLst/>
                          <a:latin typeface="Arial" panose="020B0604020202020204" pitchFamily="34" charset="0"/>
                        </a:rPr>
                        <a:t>17.08.2019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Tatran</a:t>
                      </a:r>
                      <a:r>
                        <a:rPr lang="cs-CZ" sz="1200" b="1" i="0" u="none" strike="noStrike" dirty="0">
                          <a:solidFill>
                            <a:srgbClr val="000000"/>
                          </a:solidFill>
                          <a:effectLst/>
                          <a:latin typeface="Arial" panose="020B0604020202020204" pitchFamily="34" charset="0"/>
                        </a:rPr>
                        <a:t> </a:t>
                      </a:r>
                      <a:r>
                        <a:rPr lang="cs-CZ" sz="1200" b="1" i="0" u="none" strike="noStrike" dirty="0" smtClean="0">
                          <a:solidFill>
                            <a:srgbClr val="000000"/>
                          </a:solidFill>
                          <a:effectLst/>
                          <a:latin typeface="Arial" panose="020B0604020202020204" pitchFamily="34" charset="0"/>
                        </a:rPr>
                        <a:t>Rakovník</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2:3</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51371648"/>
                  </a:ext>
                </a:extLst>
              </a:tr>
              <a:tr h="332670">
                <a:tc>
                  <a:txBody>
                    <a:bodyPr/>
                    <a:lstStyle/>
                    <a:p>
                      <a:pPr algn="ctr" fontAlgn="ctr"/>
                      <a:r>
                        <a:rPr lang="cs-CZ" sz="1000" b="1" i="0" u="none" strike="noStrike">
                          <a:solidFill>
                            <a:srgbClr val="000000"/>
                          </a:solidFill>
                          <a:effectLst/>
                          <a:latin typeface="Arial" panose="020B0604020202020204" pitchFamily="34" charset="0"/>
                        </a:rPr>
                        <a:t>24.08.2019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Český </a:t>
                      </a:r>
                      <a:r>
                        <a:rPr lang="cs-CZ" sz="1200" b="1" i="0" u="none" strike="noStrike" dirty="0" smtClean="0">
                          <a:solidFill>
                            <a:srgbClr val="000000"/>
                          </a:solidFill>
                          <a:effectLst/>
                          <a:latin typeface="Arial" panose="020B0604020202020204" pitchFamily="34" charset="0"/>
                        </a:rPr>
                        <a:t>Brod</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3:2</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956869932"/>
                  </a:ext>
                </a:extLst>
              </a:tr>
              <a:tr h="453822">
                <a:tc>
                  <a:txBody>
                    <a:bodyPr/>
                    <a:lstStyle/>
                    <a:p>
                      <a:pPr algn="ctr" fontAlgn="ctr"/>
                      <a:r>
                        <a:rPr lang="cs-CZ" sz="1000" b="1" i="0" u="none" strike="noStrike">
                          <a:solidFill>
                            <a:srgbClr val="000000"/>
                          </a:solidFill>
                          <a:effectLst/>
                          <a:latin typeface="Arial" panose="020B0604020202020204" pitchFamily="34" charset="0"/>
                        </a:rPr>
                        <a:t>31.08.2019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Fotbalový klub </a:t>
                      </a:r>
                      <a:r>
                        <a:rPr lang="cs-CZ" sz="1200" b="1" i="0" u="none" strike="noStrike" dirty="0" smtClean="0">
                          <a:solidFill>
                            <a:srgbClr val="000000"/>
                          </a:solidFill>
                          <a:effectLst/>
                          <a:latin typeface="Arial" panose="020B0604020202020204" pitchFamily="34" charset="0"/>
                        </a:rPr>
                        <a:t>Ostrov</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53627982"/>
                  </a:ext>
                </a:extLst>
              </a:tr>
              <a:tr h="453822">
                <a:tc>
                  <a:txBody>
                    <a:bodyPr/>
                    <a:lstStyle/>
                    <a:p>
                      <a:pPr algn="ctr" fontAlgn="ctr"/>
                      <a:r>
                        <a:rPr lang="cs-CZ" sz="1000" b="1" i="0" u="none" strike="noStrike" dirty="0">
                          <a:solidFill>
                            <a:srgbClr val="000000"/>
                          </a:solidFill>
                          <a:effectLst/>
                          <a:latin typeface="Arial" panose="020B0604020202020204" pitchFamily="34" charset="0"/>
                        </a:rPr>
                        <a:t>08.09.2019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FK Meteor Praha </a:t>
                      </a:r>
                      <a:r>
                        <a:rPr lang="cs-CZ" sz="1200" b="1" i="0" u="none" strike="noStrike" dirty="0" smtClean="0">
                          <a:solidFill>
                            <a:srgbClr val="000000"/>
                          </a:solidFill>
                          <a:effectLst/>
                          <a:latin typeface="Arial" panose="020B0604020202020204" pitchFamily="34" charset="0"/>
                        </a:rPr>
                        <a:t>VIII</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200" b="1" i="0" u="none" strike="noStrike" dirty="0" smtClean="0">
                          <a:solidFill>
                            <a:srgbClr val="000000"/>
                          </a:solidFill>
                          <a:effectLst/>
                          <a:latin typeface="Arial" panose="020B0604020202020204" pitchFamily="34" charset="0"/>
                        </a:rPr>
                        <a:t>5</a:t>
                      </a:r>
                    </a:p>
                    <a:p>
                      <a:pPr algn="ctr" fontAlgn="ct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3:0</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614826335"/>
                  </a:ext>
                </a:extLst>
              </a:tr>
              <a:tr h="453822">
                <a:tc>
                  <a:txBody>
                    <a:bodyPr/>
                    <a:lstStyle/>
                    <a:p>
                      <a:pPr algn="ctr" fontAlgn="ctr"/>
                      <a:r>
                        <a:rPr lang="cs-CZ" sz="1000" b="1" i="0" u="none" strike="noStrike" dirty="0">
                          <a:solidFill>
                            <a:srgbClr val="000000"/>
                          </a:solidFill>
                          <a:effectLst/>
                          <a:latin typeface="Arial" panose="020B0604020202020204" pitchFamily="34" charset="0"/>
                        </a:rPr>
                        <a:t>14.09.2019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Fotbalový klub SEKO </a:t>
                      </a:r>
                      <a:r>
                        <a:rPr lang="cs-CZ" sz="1200" b="1" i="0" u="none" strike="noStrike" dirty="0" smtClean="0">
                          <a:solidFill>
                            <a:srgbClr val="000000"/>
                          </a:solidFill>
                          <a:effectLst/>
                          <a:latin typeface="Arial" panose="020B0604020202020204" pitchFamily="34" charset="0"/>
                        </a:rPr>
                        <a:t>Louny</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2:0</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17274034"/>
                  </a:ext>
                </a:extLst>
              </a:tr>
              <a:tr h="332670">
                <a:tc>
                  <a:txBody>
                    <a:bodyPr/>
                    <a:lstStyle/>
                    <a:p>
                      <a:pPr algn="ctr" fontAlgn="ctr"/>
                      <a:r>
                        <a:rPr lang="cs-CZ" sz="1000" b="1" i="0" u="none" strike="noStrike">
                          <a:solidFill>
                            <a:srgbClr val="000000"/>
                          </a:solidFill>
                          <a:effectLst/>
                          <a:latin typeface="Arial" panose="020B0604020202020204" pitchFamily="34" charset="0"/>
                        </a:rPr>
                        <a:t>21.09.2019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Slaný</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4:5 PK</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126167155"/>
                  </a:ext>
                </a:extLst>
              </a:tr>
              <a:tr h="332670">
                <a:tc>
                  <a:txBody>
                    <a:bodyPr/>
                    <a:lstStyle/>
                    <a:p>
                      <a:pPr algn="ctr" fontAlgn="ctr"/>
                      <a:r>
                        <a:rPr lang="cs-CZ" sz="1000" b="1" i="0" u="none" strike="noStrike" dirty="0">
                          <a:solidFill>
                            <a:srgbClr val="000000"/>
                          </a:solidFill>
                          <a:effectLst/>
                          <a:latin typeface="Arial" panose="020B0604020202020204" pitchFamily="34" charset="0"/>
                        </a:rPr>
                        <a:t>28.09.2019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FC Chomutov s.r.o.</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2:3 PK</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330776860"/>
                  </a:ext>
                </a:extLst>
              </a:tr>
              <a:tr h="453822">
                <a:tc>
                  <a:txBody>
                    <a:bodyPr/>
                    <a:lstStyle/>
                    <a:p>
                      <a:pPr algn="ctr" fontAlgn="ctr"/>
                      <a:r>
                        <a:rPr lang="cs-CZ" sz="1000" b="1" i="0" u="none" strike="noStrike" dirty="0">
                          <a:solidFill>
                            <a:srgbClr val="000000"/>
                          </a:solidFill>
                          <a:effectLst/>
                          <a:latin typeface="Arial" panose="020B0604020202020204" pitchFamily="34" charset="0"/>
                        </a:rPr>
                        <a:t>05.10.2019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FK Olympie </a:t>
                      </a:r>
                      <a:r>
                        <a:rPr lang="cs-CZ" sz="1200" b="1" i="0" u="none" strike="noStrike" dirty="0" smtClean="0">
                          <a:solidFill>
                            <a:srgbClr val="000000"/>
                          </a:solidFill>
                          <a:effectLst/>
                          <a:latin typeface="Arial" panose="020B0604020202020204" pitchFamily="34" charset="0"/>
                        </a:rPr>
                        <a:t>Březová</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5:1</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59361525"/>
                  </a:ext>
                </a:extLst>
              </a:tr>
              <a:tr h="453822">
                <a:tc>
                  <a:txBody>
                    <a:bodyPr/>
                    <a:lstStyle/>
                    <a:p>
                      <a:pPr algn="ctr" fontAlgn="ctr"/>
                      <a:r>
                        <a:rPr lang="cs-CZ" sz="1000" b="1" i="0" u="none" strike="noStrike" dirty="0">
                          <a:solidFill>
                            <a:srgbClr val="000000"/>
                          </a:solidFill>
                          <a:effectLst/>
                          <a:latin typeface="Arial" panose="020B0604020202020204" pitchFamily="34" charset="0"/>
                        </a:rPr>
                        <a:t>12.10.2019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FK Neratovice-Byškovice, s.r.o.</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10</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6:0</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53193841"/>
                  </a:ext>
                </a:extLst>
              </a:tr>
              <a:tr h="453822">
                <a:tc>
                  <a:txBody>
                    <a:bodyPr/>
                    <a:lstStyle/>
                    <a:p>
                      <a:pPr algn="ctr" fontAlgn="ctr"/>
                      <a:r>
                        <a:rPr lang="cs-CZ" sz="1000" b="1" i="0" u="none" strike="noStrike" dirty="0">
                          <a:solidFill>
                            <a:srgbClr val="000000"/>
                          </a:solidFill>
                          <a:effectLst/>
                          <a:latin typeface="Arial" panose="020B0604020202020204" pitchFamily="34" charset="0"/>
                        </a:rPr>
                        <a:t>19.10.2019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Aritma </a:t>
                      </a:r>
                      <a:r>
                        <a:rPr lang="cs-CZ" sz="1200" b="1" i="0" u="none" strike="noStrike" dirty="0" smtClean="0">
                          <a:solidFill>
                            <a:srgbClr val="000000"/>
                          </a:solidFill>
                          <a:effectLst/>
                          <a:latin typeface="Arial" panose="020B0604020202020204" pitchFamily="34" charset="0"/>
                        </a:rPr>
                        <a:t>Praha</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11</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2:1 PK</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22571051"/>
                  </a:ext>
                </a:extLst>
              </a:tr>
              <a:tr h="453822">
                <a:tc>
                  <a:txBody>
                    <a:bodyPr/>
                    <a:lstStyle/>
                    <a:p>
                      <a:pPr algn="ctr" fontAlgn="ctr"/>
                      <a:r>
                        <a:rPr lang="cs-CZ" sz="1000" b="1" i="0" u="none" strike="noStrike" dirty="0">
                          <a:solidFill>
                            <a:srgbClr val="000000"/>
                          </a:solidFill>
                          <a:effectLst/>
                          <a:latin typeface="Arial" panose="020B0604020202020204" pitchFamily="34" charset="0"/>
                        </a:rPr>
                        <a:t>26.10.2019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Fotbalový klub Brandýs n.L.</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12</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3:0</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288687039"/>
                  </a:ext>
                </a:extLst>
              </a:tr>
              <a:tr h="679485">
                <a:tc>
                  <a:txBody>
                    <a:bodyPr/>
                    <a:lstStyle/>
                    <a:p>
                      <a:pPr algn="ctr" fontAlgn="ctr"/>
                      <a:r>
                        <a:rPr lang="cs-CZ" sz="1000" b="1" i="0" u="none" strike="noStrike" dirty="0">
                          <a:solidFill>
                            <a:srgbClr val="000000"/>
                          </a:solidFill>
                          <a:effectLst/>
                          <a:latin typeface="Arial" panose="020B0604020202020204" pitchFamily="34" charset="0"/>
                        </a:rPr>
                        <a:t>02.11.2019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FK Arsenal Česká Lípa, a.s.</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13</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4:2</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88105115"/>
                  </a:ext>
                </a:extLst>
              </a:tr>
              <a:tr h="332670">
                <a:tc>
                  <a:txBody>
                    <a:bodyPr/>
                    <a:lstStyle/>
                    <a:p>
                      <a:pPr algn="ctr" fontAlgn="ctr"/>
                      <a:r>
                        <a:rPr lang="cs-CZ" sz="1000" b="1" i="0" u="none" strike="noStrike" dirty="0">
                          <a:solidFill>
                            <a:srgbClr val="000000"/>
                          </a:solidFill>
                          <a:effectLst/>
                          <a:latin typeface="Arial" panose="020B0604020202020204" pitchFamily="34" charset="0"/>
                        </a:rPr>
                        <a:t>09.11.2019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MFK Dobříš</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14</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7:2</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513742354"/>
                  </a:ext>
                </a:extLst>
              </a:tr>
              <a:tr h="332670">
                <a:tc>
                  <a:txBody>
                    <a:bodyPr/>
                    <a:lstStyle/>
                    <a:p>
                      <a:pPr algn="ctr" fontAlgn="ctr"/>
                      <a:r>
                        <a:rPr lang="cs-CZ" sz="1000" b="1" i="0" u="none" strike="noStrike" dirty="0">
                          <a:solidFill>
                            <a:srgbClr val="000000"/>
                          </a:solidFill>
                          <a:effectLst/>
                          <a:latin typeface="Arial" panose="020B0604020202020204" pitchFamily="34" charset="0"/>
                        </a:rPr>
                        <a:t>16.11.2019</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Štětí</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SK </a:t>
                      </a:r>
                      <a:r>
                        <a:rPr lang="cs-CZ" sz="1200" b="1" i="0" u="none" strike="noStrike" dirty="0" smtClean="0">
                          <a:solidFill>
                            <a:srgbClr val="000000"/>
                          </a:solidFill>
                          <a:effectLst/>
                          <a:latin typeface="Arial" panose="020B0604020202020204" pitchFamily="34" charset="0"/>
                        </a:rPr>
                        <a:t>Kladno</a:t>
                      </a:r>
                      <a:endParaRPr lang="cs-CZ" sz="1200" b="1" i="0" u="none" strike="noStrike" dirty="0">
                        <a:solidFill>
                          <a:srgbClr val="000000"/>
                        </a:solidFill>
                        <a:effectLst/>
                        <a:latin typeface="Arial" panose="020B0604020202020204" pitchFamily="34" charset="0"/>
                      </a:endParaRP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15</a:t>
                      </a:r>
                    </a:p>
                  </a:txBody>
                  <a:tcPr marL="2023" marR="2023" marT="2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3:0</a:t>
                      </a:r>
                    </a:p>
                  </a:txBody>
                  <a:tcPr marL="2023" marR="2023" marT="2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45828801"/>
                  </a:ext>
                </a:extLst>
              </a:tr>
            </a:tbl>
          </a:graphicData>
        </a:graphic>
      </p:graphicFrame>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6" name="TextovéPole 5"/>
          <p:cNvSpPr txBox="1"/>
          <p:nvPr/>
        </p:nvSpPr>
        <p:spPr>
          <a:xfrm>
            <a:off x="168916" y="107788"/>
            <a:ext cx="4655595" cy="954107"/>
          </a:xfrm>
          <a:prstGeom prst="rect">
            <a:avLst/>
          </a:prstGeom>
          <a:blipFill>
            <a:blip r:embed="rId2"/>
            <a:stretch>
              <a:fillRect/>
            </a:stretch>
          </a:blipFill>
          <a:effectLst>
            <a:softEdge rad="0"/>
          </a:effectLst>
        </p:spPr>
        <p:txBody>
          <a:bodyPr wrap="square" rtlCol="0">
            <a:spAutoFit/>
          </a:bodyPr>
          <a:lstStyle/>
          <a:p>
            <a:pPr algn="ctr"/>
            <a:r>
              <a:rPr lang="cs-CZ" sz="2800" b="0" dirty="0">
                <a:solidFill>
                  <a:srgbClr val="003366"/>
                </a:solidFill>
                <a:latin typeface="Segoe UI Black" panose="020B0A02040204020203" pitchFamily="34" charset="0"/>
                <a:ea typeface="Segoe UI Black" panose="020B0A02040204020203" pitchFamily="34" charset="0"/>
              </a:rPr>
              <a:t>Nová tvář v mužstvu dospělých</a:t>
            </a:r>
          </a:p>
        </p:txBody>
      </p:sp>
      <p:sp>
        <p:nvSpPr>
          <p:cNvPr id="7" name="TextovéPole 6"/>
          <p:cNvSpPr txBox="1"/>
          <p:nvPr/>
        </p:nvSpPr>
        <p:spPr>
          <a:xfrm>
            <a:off x="168915" y="1315244"/>
            <a:ext cx="4655595" cy="3539430"/>
          </a:xfrm>
          <a:prstGeom prst="rect">
            <a:avLst/>
          </a:prstGeom>
          <a:solidFill>
            <a:srgbClr val="CCFFCC"/>
          </a:solidFill>
          <a:effectLst>
            <a:softEdge rad="393700"/>
          </a:effectLst>
        </p:spPr>
        <p:txBody>
          <a:bodyPr wrap="square" rtlCol="0">
            <a:spAutoFit/>
          </a:bodyPr>
          <a:lstStyle/>
          <a:p>
            <a:pPr algn="ctr"/>
            <a:r>
              <a:rPr lang="cs-CZ" sz="4000" dirty="0">
                <a:solidFill>
                  <a:srgbClr val="000099"/>
                </a:solidFill>
                <a:effectLst>
                  <a:glow rad="63500">
                    <a:srgbClr val="FFC000">
                      <a:alpha val="40000"/>
                    </a:srgbClr>
                  </a:glow>
                </a:effectLst>
                <a:latin typeface="Berlin Sans FB Demi" panose="020E0802020502020306" pitchFamily="34" charset="0"/>
              </a:rPr>
              <a:t>Miroslav Müller</a:t>
            </a:r>
          </a:p>
          <a:p>
            <a:pPr algn="ctr"/>
            <a:r>
              <a:rPr lang="cs-CZ" sz="4000" dirty="0">
                <a:solidFill>
                  <a:srgbClr val="000099"/>
                </a:solidFill>
                <a:effectLst>
                  <a:glow rad="63500">
                    <a:srgbClr val="FFC000">
                      <a:alpha val="40000"/>
                    </a:srgbClr>
                  </a:glow>
                </a:effectLst>
                <a:latin typeface="Berlin Sans FB Demi" panose="020E0802020502020306" pitchFamily="34" charset="0"/>
              </a:rPr>
              <a:t>1989</a:t>
            </a:r>
          </a:p>
          <a:p>
            <a:pPr algn="just"/>
            <a:r>
              <a:rPr lang="cs-CZ" sz="1800" dirty="0">
                <a:solidFill>
                  <a:srgbClr val="006600"/>
                </a:solidFill>
                <a:latin typeface="Berlin Sans FB Demi" panose="020E0802020502020306" pitchFamily="34" charset="0"/>
              </a:rPr>
              <a:t>Přestoupil do Štětí z TJ Slovan Velvary, kde hrál třetí ligu.  Jeho hlavní náplní je střílet branky. Že se mu to daří ukázal i v zimních zápasech, kdy se se 4 góly stal nejlepším střelcem našeho týmu. Fotbalově vyrostl v Roudnici </a:t>
            </a:r>
            <a:r>
              <a:rPr lang="cs-CZ" sz="1800" dirty="0" err="1">
                <a:solidFill>
                  <a:srgbClr val="006600"/>
                </a:solidFill>
                <a:latin typeface="Berlin Sans FB Demi" panose="020E0802020502020306" pitchFamily="34" charset="0"/>
              </a:rPr>
              <a:t>n.L.</a:t>
            </a:r>
            <a:r>
              <a:rPr lang="cs-CZ" sz="1800" dirty="0">
                <a:solidFill>
                  <a:srgbClr val="006600"/>
                </a:solidFill>
                <a:latin typeface="Berlin Sans FB Demi" panose="020E0802020502020306" pitchFamily="34" charset="0"/>
              </a:rPr>
              <a:t>, ale zahrál si i v Ovčárech v době jejich největší slávy. Branky střílel i v </a:t>
            </a:r>
            <a:r>
              <a:rPr lang="cs-CZ" sz="1800" dirty="0" err="1">
                <a:solidFill>
                  <a:srgbClr val="006600"/>
                </a:solidFill>
                <a:latin typeface="Berlin Sans FB Demi" panose="020E0802020502020306" pitchFamily="34" charset="0"/>
              </a:rPr>
              <a:t>Admiře</a:t>
            </a:r>
            <a:r>
              <a:rPr lang="cs-CZ" sz="1800" dirty="0">
                <a:solidFill>
                  <a:srgbClr val="006600"/>
                </a:solidFill>
                <a:latin typeface="Berlin Sans FB Demi" panose="020E0802020502020306" pitchFamily="34" charset="0"/>
              </a:rPr>
              <a:t> nebo Aritmě Praha</a:t>
            </a:r>
            <a:endParaRPr lang="cs-CZ" sz="1800" dirty="0">
              <a:latin typeface="Bookman Old Style" panose="02050604050505020204" pitchFamily="18" charset="0"/>
            </a:endParaRPr>
          </a:p>
        </p:txBody>
      </p:sp>
      <p:pic>
        <p:nvPicPr>
          <p:cNvPr id="8" name="Obrázek 7"/>
          <p:cNvPicPr>
            <a:picLocks noChangeAspect="1"/>
          </p:cNvPicPr>
          <p:nvPr/>
        </p:nvPicPr>
        <p:blipFill>
          <a:blip r:embed="rId3"/>
          <a:stretch>
            <a:fillRect/>
          </a:stretch>
        </p:blipFill>
        <p:spPr>
          <a:xfrm>
            <a:off x="1845714" y="5009637"/>
            <a:ext cx="1301996" cy="1774289"/>
          </a:xfrm>
          <a:prstGeom prst="rect">
            <a:avLst/>
          </a:prstGeom>
          <a:ln w="38100">
            <a:solidFill>
              <a:srgbClr val="C64EB5"/>
            </a:solidFill>
          </a:ln>
        </p:spPr>
      </p:pic>
      <p:sp>
        <p:nvSpPr>
          <p:cNvPr id="11" name="TextovéPole 10">
            <a:extLst>
              <a:ext uri="{FF2B5EF4-FFF2-40B4-BE49-F238E27FC236}">
                <a16:creationId xmlns:a16="http://schemas.microsoft.com/office/drawing/2014/main" id="{20329E10-020B-4A1F-9E79-6D404F23DD73}"/>
              </a:ext>
            </a:extLst>
          </p:cNvPr>
          <p:cNvSpPr txBox="1"/>
          <p:nvPr/>
        </p:nvSpPr>
        <p:spPr>
          <a:xfrm>
            <a:off x="5544592" y="91108"/>
            <a:ext cx="4608512" cy="461665"/>
          </a:xfrm>
          <a:prstGeom prst="rect">
            <a:avLst/>
          </a:prstGeom>
          <a:gradFill>
            <a:gsLst>
              <a:gs pos="30000">
                <a:srgbClr val="CCFFCC"/>
              </a:gs>
              <a:gs pos="62000">
                <a:srgbClr val="6699FF"/>
              </a:gs>
            </a:gsLst>
            <a:lin ang="5400000" scaled="1"/>
          </a:gradFill>
          <a:effectLst>
            <a:softEdge rad="0"/>
          </a:effectLst>
        </p:spPr>
        <p:txBody>
          <a:bodyPr wrap="square" rtlCol="0">
            <a:spAutoFit/>
          </a:bodyPr>
          <a:lstStyle/>
          <a:p>
            <a:pPr algn="ctr"/>
            <a:r>
              <a:rPr lang="cs-CZ" sz="2400" dirty="0">
                <a:latin typeface="Arial Black" panose="020B0A04020102020204" pitchFamily="34" charset="0"/>
              </a:rPr>
              <a:t>Zima mužstva dospělých</a:t>
            </a:r>
          </a:p>
        </p:txBody>
      </p:sp>
      <p:sp>
        <p:nvSpPr>
          <p:cNvPr id="12" name="TextovéPole 11">
            <a:extLst>
              <a:ext uri="{FF2B5EF4-FFF2-40B4-BE49-F238E27FC236}">
                <a16:creationId xmlns:a16="http://schemas.microsoft.com/office/drawing/2014/main" id="{FD0F739F-0BE8-42D3-B133-5EF1E736648D}"/>
              </a:ext>
            </a:extLst>
          </p:cNvPr>
          <p:cNvSpPr txBox="1"/>
          <p:nvPr/>
        </p:nvSpPr>
        <p:spPr>
          <a:xfrm>
            <a:off x="5526566" y="667172"/>
            <a:ext cx="4698522" cy="6555641"/>
          </a:xfrm>
          <a:prstGeom prst="rect">
            <a:avLst/>
          </a:prstGeom>
          <a:solidFill>
            <a:schemeClr val="bg1">
              <a:lumMod val="95000"/>
            </a:schemeClr>
          </a:solidFill>
          <a:effectLst>
            <a:softEdge rad="241300"/>
          </a:effectLst>
        </p:spPr>
        <p:txBody>
          <a:bodyPr wrap="square" rtlCol="0">
            <a:spAutoFit/>
          </a:bodyPr>
          <a:lstStyle/>
          <a:p>
            <a:pPr algn="just"/>
            <a:r>
              <a:rPr lang="cs-CZ" dirty="0">
                <a:latin typeface="Arial" panose="020B0604020202020204" pitchFamily="34" charset="0"/>
                <a:cs typeface="Arial" panose="020B0604020202020204" pitchFamily="34" charset="0"/>
              </a:rPr>
              <a:t>           S loňským rokem 2019 se mužstvo dospělých rozloučilo vítězně. 16. listopadu porazilo doma Kladno 3:0 a před zimní přestávkou to bylo příjemné uklidnění. 13. místo a 18 bodů to je výsledek podzimní části. Bodů jsme si přáli o něco více a mít tak o 3 až 4 více, tak jsme před jarem byli spokojenější. Takový je však fotbal a ne vždy všechno vyjde. Nám hlavně nevyšel úvod sezóny, kdy jsme čekali na první výhru až do 6. kola, kdy jsme doma přehráli Louny 2:0. Pak už jsme na vlastním trávníku jen vítězili a body vozili i ze hřiště soupeře. Velký propadák a slabý výkon jsme podali v předposledním podzimním kole v Dobříši na hřišti beznadějně posledního celku tabulky. Prohru 7:2 netřeba více komentovat, ale vliv na umístění ve spodních patrech tabulky měla velký. </a:t>
            </a:r>
          </a:p>
          <a:p>
            <a:pPr algn="just"/>
            <a:r>
              <a:rPr lang="cs-CZ" dirty="0">
                <a:latin typeface="Arial" panose="020B0604020202020204" pitchFamily="34" charset="0"/>
                <a:cs typeface="Arial" panose="020B0604020202020204" pitchFamily="34" charset="0"/>
              </a:rPr>
              <a:t>         Pojďme ale k zimní přestávce. Jména na trenérských postech se neměnila. </a:t>
            </a:r>
            <a:r>
              <a:rPr lang="cs-CZ" sz="1400" dirty="0">
                <a:latin typeface="Arial" panose="020B0604020202020204" pitchFamily="34" charset="0"/>
                <a:cs typeface="Arial" panose="020B0604020202020204" pitchFamily="34" charset="0"/>
              </a:rPr>
              <a:t>Jiří </a:t>
            </a:r>
            <a:r>
              <a:rPr lang="cs-CZ" sz="1400" dirty="0" err="1">
                <a:latin typeface="Arial" panose="020B0604020202020204" pitchFamily="34" charset="0"/>
                <a:cs typeface="Arial" panose="020B0604020202020204" pitchFamily="34" charset="0"/>
              </a:rPr>
              <a:t>Ransdorf</a:t>
            </a:r>
            <a:r>
              <a:rPr lang="cs-CZ" sz="1400"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a </a:t>
            </a:r>
            <a:r>
              <a:rPr lang="cs-CZ" sz="1400" dirty="0">
                <a:latin typeface="Arial" panose="020B0604020202020204" pitchFamily="34" charset="0"/>
                <a:cs typeface="Arial" panose="020B0604020202020204" pitchFamily="34" charset="0"/>
              </a:rPr>
              <a:t>Pavel </a:t>
            </a:r>
            <a:r>
              <a:rPr lang="cs-CZ" sz="1400" dirty="0" err="1">
                <a:latin typeface="Arial" panose="020B0604020202020204" pitchFamily="34" charset="0"/>
                <a:cs typeface="Arial" panose="020B0604020202020204" pitchFamily="34" charset="0"/>
              </a:rPr>
              <a:t>Hoznédl</a:t>
            </a:r>
            <a:r>
              <a:rPr lang="cs-CZ" sz="1400"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se společně se svými svěřenci sešli k prvnímu tréninku 13. ledna 2020 na umělé trávě v Roudnici </a:t>
            </a:r>
            <a:r>
              <a:rPr lang="cs-CZ" dirty="0" err="1">
                <a:latin typeface="Arial" panose="020B0604020202020204" pitchFamily="34" charset="0"/>
                <a:cs typeface="Arial" panose="020B0604020202020204" pitchFamily="34" charset="0"/>
              </a:rPr>
              <a:t>n.L.</a:t>
            </a:r>
            <a:r>
              <a:rPr lang="cs-CZ" dirty="0">
                <a:latin typeface="Arial" panose="020B0604020202020204" pitchFamily="34" charset="0"/>
                <a:cs typeface="Arial" panose="020B0604020202020204" pitchFamily="34" charset="0"/>
              </a:rPr>
              <a:t>, kde  se scházeli 2x týdně. Třetí týdenní jednotku absolvovali na umělé trávě ve Štětí. Kromě toho proběhlo krátké soustředění v tréninkovém areálu VOŠ a SOŠ Roudnice </a:t>
            </a:r>
            <a:r>
              <a:rPr lang="cs-CZ" dirty="0" err="1">
                <a:latin typeface="Arial" panose="020B0604020202020204" pitchFamily="34" charset="0"/>
                <a:cs typeface="Arial" panose="020B0604020202020204" pitchFamily="34" charset="0"/>
              </a:rPr>
              <a:t>n.L.</a:t>
            </a:r>
            <a:r>
              <a:rPr lang="cs-CZ" dirty="0">
                <a:latin typeface="Arial" panose="020B0604020202020204" pitchFamily="34" charset="0"/>
                <a:cs typeface="Arial" panose="020B0604020202020204" pitchFamily="34" charset="0"/>
              </a:rPr>
              <a:t> od 30.1. do 1.2.2020. Hrála se samozřejmě i přátelská utkání. Původně jich mělo být 8, ale nakonec jich bylo jen 7. O tom, ale později. Na již zmiňovaném úvodním tréninku se sešlo 25 fotbalistů a účast v úvodu přípravy byla slušná. Postupně však uvadala a trenéři na trénincích počítali 13 až 14 hráčů. S účastí byl i problém na zápasech a ne vždy mohli trenéři vyzkoušet co si naplánovali. Projevilo se to i na některých výsledcích. Důvody byly různé, ale především to byla zranění, která doprovázela tým i ve 2. polovině podzimu. První zápas mužstvo sehrálo 18. ledna na hřišti  třetiligových Brozan, kde po remíze 2:2 přišlo o výhru 10 minut před koncem z dosti sporné penalty. Hned ve středu 22. ledna jsme si při výhře 9:3 zastříleli proti B třídním Křešicím.  Pokračovalo se v sobotu 25. ledna a po nevydařeném </a:t>
            </a:r>
          </a:p>
        </p:txBody>
      </p:sp>
      <p:cxnSp>
        <p:nvCxnSpPr>
          <p:cNvPr id="13" name="Přímá spojnice se šipkou 12">
            <a:extLst>
              <a:ext uri="{FF2B5EF4-FFF2-40B4-BE49-F238E27FC236}">
                <a16:creationId xmlns:a16="http://schemas.microsoft.com/office/drawing/2014/main" id="{2B456788-DAA3-4788-9ACF-120699B5C2B9}"/>
              </a:ext>
            </a:extLst>
          </p:cNvPr>
          <p:cNvCxnSpPr/>
          <p:nvPr/>
        </p:nvCxnSpPr>
        <p:spPr bwMode="auto">
          <a:xfrm>
            <a:off x="8712944" y="7075884"/>
            <a:ext cx="1008112" cy="71428"/>
          </a:xfrm>
          <a:prstGeom prst="straightConnector1">
            <a:avLst/>
          </a:prstGeom>
          <a:noFill/>
          <a:ln w="25400" cap="flat" cmpd="sng" algn="ctr">
            <a:solidFill>
              <a:schemeClr val="tx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9" name="Rectangle 87"/>
          <p:cNvSpPr>
            <a:spLocks noChangeArrowheads="1"/>
          </p:cNvSpPr>
          <p:nvPr/>
        </p:nvSpPr>
        <p:spPr bwMode="auto">
          <a:xfrm>
            <a:off x="128257" y="96573"/>
            <a:ext cx="4678239" cy="930639"/>
          </a:xfrm>
          <a:custGeom>
            <a:avLst/>
            <a:gdLst>
              <a:gd name="connsiteX0" fmla="*/ 0 w 4678239"/>
              <a:gd name="connsiteY0" fmla="*/ 0 h 930639"/>
              <a:gd name="connsiteX1" fmla="*/ 574755 w 4678239"/>
              <a:gd name="connsiteY1" fmla="*/ 0 h 930639"/>
              <a:gd name="connsiteX2" fmla="*/ 1289857 w 4678239"/>
              <a:gd name="connsiteY2" fmla="*/ 0 h 930639"/>
              <a:gd name="connsiteX3" fmla="*/ 1911395 w 4678239"/>
              <a:gd name="connsiteY3" fmla="*/ 0 h 930639"/>
              <a:gd name="connsiteX4" fmla="*/ 2486150 w 4678239"/>
              <a:gd name="connsiteY4" fmla="*/ 0 h 930639"/>
              <a:gd name="connsiteX5" fmla="*/ 3201252 w 4678239"/>
              <a:gd name="connsiteY5" fmla="*/ 0 h 930639"/>
              <a:gd name="connsiteX6" fmla="*/ 3869572 w 4678239"/>
              <a:gd name="connsiteY6" fmla="*/ 0 h 930639"/>
              <a:gd name="connsiteX7" fmla="*/ 4678239 w 4678239"/>
              <a:gd name="connsiteY7" fmla="*/ 0 h 930639"/>
              <a:gd name="connsiteX8" fmla="*/ 4678239 w 4678239"/>
              <a:gd name="connsiteY8" fmla="*/ 483932 h 930639"/>
              <a:gd name="connsiteX9" fmla="*/ 4678239 w 4678239"/>
              <a:gd name="connsiteY9" fmla="*/ 930639 h 930639"/>
              <a:gd name="connsiteX10" fmla="*/ 4103484 w 4678239"/>
              <a:gd name="connsiteY10" fmla="*/ 930639 h 930639"/>
              <a:gd name="connsiteX11" fmla="*/ 3575511 w 4678239"/>
              <a:gd name="connsiteY11" fmla="*/ 930639 h 930639"/>
              <a:gd name="connsiteX12" fmla="*/ 2860409 w 4678239"/>
              <a:gd name="connsiteY12" fmla="*/ 930639 h 930639"/>
              <a:gd name="connsiteX13" fmla="*/ 2285654 w 4678239"/>
              <a:gd name="connsiteY13" fmla="*/ 930639 h 930639"/>
              <a:gd name="connsiteX14" fmla="*/ 1570552 w 4678239"/>
              <a:gd name="connsiteY14" fmla="*/ 930639 h 930639"/>
              <a:gd name="connsiteX15" fmla="*/ 808667 w 4678239"/>
              <a:gd name="connsiteY15" fmla="*/ 930639 h 930639"/>
              <a:gd name="connsiteX16" fmla="*/ 0 w 4678239"/>
              <a:gd name="connsiteY16" fmla="*/ 930639 h 930639"/>
              <a:gd name="connsiteX17" fmla="*/ 0 w 4678239"/>
              <a:gd name="connsiteY17" fmla="*/ 446707 h 930639"/>
              <a:gd name="connsiteX18" fmla="*/ 0 w 4678239"/>
              <a:gd name="connsiteY18" fmla="*/ 0 h 9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8239" h="930639" fill="none" extrusionOk="0">
                <a:moveTo>
                  <a:pt x="0" y="0"/>
                </a:moveTo>
                <a:cubicBezTo>
                  <a:pt x="186109" y="4482"/>
                  <a:pt x="327036" y="-7830"/>
                  <a:pt x="574755" y="0"/>
                </a:cubicBezTo>
                <a:cubicBezTo>
                  <a:pt x="822475" y="7830"/>
                  <a:pt x="1039060" y="22869"/>
                  <a:pt x="1289857" y="0"/>
                </a:cubicBezTo>
                <a:cubicBezTo>
                  <a:pt x="1540654" y="-22869"/>
                  <a:pt x="1672978" y="5923"/>
                  <a:pt x="1911395" y="0"/>
                </a:cubicBezTo>
                <a:cubicBezTo>
                  <a:pt x="2149812" y="-5923"/>
                  <a:pt x="2259111" y="-6572"/>
                  <a:pt x="2486150" y="0"/>
                </a:cubicBezTo>
                <a:cubicBezTo>
                  <a:pt x="2713190" y="6572"/>
                  <a:pt x="2995695" y="20731"/>
                  <a:pt x="3201252" y="0"/>
                </a:cubicBezTo>
                <a:cubicBezTo>
                  <a:pt x="3406809" y="-20731"/>
                  <a:pt x="3585672" y="24548"/>
                  <a:pt x="3869572" y="0"/>
                </a:cubicBezTo>
                <a:cubicBezTo>
                  <a:pt x="4153472" y="-24548"/>
                  <a:pt x="4496690" y="6221"/>
                  <a:pt x="4678239" y="0"/>
                </a:cubicBezTo>
                <a:cubicBezTo>
                  <a:pt x="4664676" y="184654"/>
                  <a:pt x="4669651" y="386273"/>
                  <a:pt x="4678239" y="483932"/>
                </a:cubicBezTo>
                <a:cubicBezTo>
                  <a:pt x="4686827" y="581591"/>
                  <a:pt x="4698312" y="780640"/>
                  <a:pt x="4678239" y="930639"/>
                </a:cubicBezTo>
                <a:cubicBezTo>
                  <a:pt x="4448782" y="951773"/>
                  <a:pt x="4306540" y="906098"/>
                  <a:pt x="4103484" y="930639"/>
                </a:cubicBezTo>
                <a:cubicBezTo>
                  <a:pt x="3900429" y="955180"/>
                  <a:pt x="3750726" y="912999"/>
                  <a:pt x="3575511" y="930639"/>
                </a:cubicBezTo>
                <a:cubicBezTo>
                  <a:pt x="3400296" y="948279"/>
                  <a:pt x="3071907" y="901519"/>
                  <a:pt x="2860409" y="930639"/>
                </a:cubicBezTo>
                <a:cubicBezTo>
                  <a:pt x="2648911" y="959759"/>
                  <a:pt x="2442398" y="956757"/>
                  <a:pt x="2285654" y="930639"/>
                </a:cubicBezTo>
                <a:cubicBezTo>
                  <a:pt x="2128910" y="904521"/>
                  <a:pt x="1753821" y="926036"/>
                  <a:pt x="1570552" y="930639"/>
                </a:cubicBezTo>
                <a:cubicBezTo>
                  <a:pt x="1387283" y="935242"/>
                  <a:pt x="1115036" y="928418"/>
                  <a:pt x="808667" y="930639"/>
                </a:cubicBezTo>
                <a:cubicBezTo>
                  <a:pt x="502299" y="932860"/>
                  <a:pt x="219316" y="954558"/>
                  <a:pt x="0" y="930639"/>
                </a:cubicBezTo>
                <a:cubicBezTo>
                  <a:pt x="-20182" y="721986"/>
                  <a:pt x="19391" y="608243"/>
                  <a:pt x="0" y="446707"/>
                </a:cubicBezTo>
                <a:cubicBezTo>
                  <a:pt x="-19391" y="285171"/>
                  <a:pt x="-11713" y="125606"/>
                  <a:pt x="0" y="0"/>
                </a:cubicBezTo>
                <a:close/>
              </a:path>
              <a:path w="4678239" h="930639" stroke="0" extrusionOk="0">
                <a:moveTo>
                  <a:pt x="0" y="0"/>
                </a:moveTo>
                <a:cubicBezTo>
                  <a:pt x="255041" y="15126"/>
                  <a:pt x="352215" y="13624"/>
                  <a:pt x="621537" y="0"/>
                </a:cubicBezTo>
                <a:cubicBezTo>
                  <a:pt x="890859" y="-13624"/>
                  <a:pt x="945343" y="22461"/>
                  <a:pt x="1149510" y="0"/>
                </a:cubicBezTo>
                <a:cubicBezTo>
                  <a:pt x="1353677" y="-22461"/>
                  <a:pt x="1536002" y="-37233"/>
                  <a:pt x="1911395" y="0"/>
                </a:cubicBezTo>
                <a:cubicBezTo>
                  <a:pt x="2286788" y="37233"/>
                  <a:pt x="2333457" y="30453"/>
                  <a:pt x="2532932" y="0"/>
                </a:cubicBezTo>
                <a:cubicBezTo>
                  <a:pt x="2732407" y="-30453"/>
                  <a:pt x="2966656" y="10038"/>
                  <a:pt x="3154470" y="0"/>
                </a:cubicBezTo>
                <a:cubicBezTo>
                  <a:pt x="3342284" y="-10038"/>
                  <a:pt x="3594093" y="-22173"/>
                  <a:pt x="3916354" y="0"/>
                </a:cubicBezTo>
                <a:cubicBezTo>
                  <a:pt x="4238615" y="22173"/>
                  <a:pt x="4316783" y="29871"/>
                  <a:pt x="4678239" y="0"/>
                </a:cubicBezTo>
                <a:cubicBezTo>
                  <a:pt x="4686969" y="111502"/>
                  <a:pt x="4677639" y="345401"/>
                  <a:pt x="4678239" y="483932"/>
                </a:cubicBezTo>
                <a:cubicBezTo>
                  <a:pt x="4678839" y="622463"/>
                  <a:pt x="4683934" y="831564"/>
                  <a:pt x="4678239" y="930639"/>
                </a:cubicBezTo>
                <a:cubicBezTo>
                  <a:pt x="4427339" y="941767"/>
                  <a:pt x="4244550" y="910181"/>
                  <a:pt x="4103484" y="930639"/>
                </a:cubicBezTo>
                <a:cubicBezTo>
                  <a:pt x="3962418" y="951097"/>
                  <a:pt x="3685437" y="932485"/>
                  <a:pt x="3435164" y="930639"/>
                </a:cubicBezTo>
                <a:cubicBezTo>
                  <a:pt x="3184891" y="928793"/>
                  <a:pt x="3049349" y="912746"/>
                  <a:pt x="2813627" y="930639"/>
                </a:cubicBezTo>
                <a:cubicBezTo>
                  <a:pt x="2577905" y="948532"/>
                  <a:pt x="2412356" y="927461"/>
                  <a:pt x="2051742" y="930639"/>
                </a:cubicBezTo>
                <a:cubicBezTo>
                  <a:pt x="1691128" y="933817"/>
                  <a:pt x="1626629" y="902909"/>
                  <a:pt x="1289857" y="930639"/>
                </a:cubicBezTo>
                <a:cubicBezTo>
                  <a:pt x="953085" y="958369"/>
                  <a:pt x="942677" y="935384"/>
                  <a:pt x="715102" y="930639"/>
                </a:cubicBezTo>
                <a:cubicBezTo>
                  <a:pt x="487527" y="925894"/>
                  <a:pt x="318123" y="929165"/>
                  <a:pt x="0" y="930639"/>
                </a:cubicBezTo>
                <a:cubicBezTo>
                  <a:pt x="-1832" y="771900"/>
                  <a:pt x="12349" y="671722"/>
                  <a:pt x="0" y="446707"/>
                </a:cubicBezTo>
                <a:cubicBezTo>
                  <a:pt x="-12349" y="221692"/>
                  <a:pt x="7790" y="93942"/>
                  <a:pt x="0" y="0"/>
                </a:cubicBezTo>
                <a:close/>
              </a:path>
            </a:pathLst>
          </a:custGeom>
          <a:gradFill>
            <a:gsLst>
              <a:gs pos="40000">
                <a:schemeClr val="accent1">
                  <a:lumMod val="5000"/>
                  <a:lumOff val="95000"/>
                </a:schemeClr>
              </a:gs>
              <a:gs pos="87000">
                <a:srgbClr val="FFFF00"/>
              </a:gs>
            </a:gsLst>
            <a:lin ang="5400000" scaled="1"/>
          </a:gradFill>
          <a:ln w="34925" cmpd="sng">
            <a:solidFill>
              <a:srgbClr val="3366FF"/>
            </a:solidFill>
            <a:prstDash val="solid"/>
            <a:headEnd/>
            <a:tailEnd/>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0">
            <a:normAutofit lnSpcReduction="1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Century Gothic" panose="020B0502020202020204" pitchFamily="34" charset="0"/>
                <a:cs typeface="KodchiangUPC" pitchFamily="18" charset="-34"/>
              </a:rPr>
              <a:t> </a:t>
            </a:r>
            <a:r>
              <a:rPr lang="cs-CZ" sz="6000" dirty="0">
                <a:ln w="57150">
                  <a:solidFill>
                    <a:srgbClr val="9900CC"/>
                  </a:solidFill>
                  <a:prstDash val="solid"/>
                </a:ln>
                <a:solidFill>
                  <a:schemeClr val="bg1"/>
                </a:solidFill>
                <a:effectLst/>
                <a:latin typeface="Walbaum Display Heavy" panose="02070A03090703020303" pitchFamily="18" charset="0"/>
                <a:ea typeface="Yu Mincho Demibold" panose="020B0400000000000000"/>
                <a:cs typeface="Arial" panose="020B0604020202020204" pitchFamily="34" charset="0"/>
              </a:rPr>
              <a:t>Vítáme</a:t>
            </a:r>
          </a:p>
        </p:txBody>
      </p:sp>
      <p:sp>
        <p:nvSpPr>
          <p:cNvPr id="10" name="Rectangle 129"/>
          <p:cNvSpPr>
            <a:spLocks noChangeArrowheads="1"/>
          </p:cNvSpPr>
          <p:nvPr/>
        </p:nvSpPr>
        <p:spPr bwMode="auto">
          <a:xfrm>
            <a:off x="114486" y="1747292"/>
            <a:ext cx="4638018" cy="1008112"/>
          </a:xfrm>
          <a:prstGeom prst="rect">
            <a:avLst/>
          </a:prstGeom>
          <a:gradFill>
            <a:gsLst>
              <a:gs pos="40000">
                <a:schemeClr val="accent1">
                  <a:lumMod val="5000"/>
                  <a:lumOff val="95000"/>
                </a:schemeClr>
              </a:gs>
              <a:gs pos="87000">
                <a:srgbClr val="3399FF"/>
              </a:gs>
            </a:gsLst>
            <a:lin ang="5400000" scaled="1"/>
          </a:gradFill>
          <a:ln w="34925" cmpd="sng">
            <a:solidFill>
              <a:schemeClr val="tx1"/>
            </a:solidFill>
            <a:prstDash val="solid"/>
            <a:miter lim="800000"/>
            <a:headEnd/>
            <a:tailEnd/>
          </a:ln>
          <a:effectLst/>
          <a:scene3d>
            <a:camera prst="orthographicFront">
              <a:rot lat="0" lon="0" rev="0"/>
            </a:camera>
            <a:lightRig rig="threePt" dir="t"/>
          </a:scene3d>
          <a:sp3d contourW="12700">
            <a:contourClr>
              <a:srgbClr val="FF6600"/>
            </a:contourClr>
          </a:sp3d>
        </p:spPr>
        <p:txBody>
          <a:bodyPr lIns="91425" tIns="45713" rIns="91425" bIns="45713" anchor="ctr"/>
          <a:lstStyle/>
          <a:p>
            <a:pPr algn="ctr" eaLnBrk="0" hangingPunct="0">
              <a:defRPr/>
            </a:pPr>
            <a:r>
              <a:rPr lang="cs-CZ" sz="6600" dirty="0">
                <a:ln w="3175">
                  <a:noFill/>
                </a:ln>
                <a:solidFill>
                  <a:srgbClr val="CC0000"/>
                </a:solidFill>
                <a:effectLst>
                  <a:outerShdw blurRad="38100" dist="38100" dir="2700000" algn="tl">
                    <a:srgbClr val="000000">
                      <a:alpha val="43137"/>
                    </a:srgbClr>
                  </a:outerShdw>
                </a:effectLst>
                <a:latin typeface="Britannic Bold" panose="020B0903060703020204" pitchFamily="34" charset="0"/>
                <a:ea typeface="Ebrima" panose="02000000000000000000" pitchFamily="2" charset="0"/>
                <a:cs typeface="Arial" panose="020B0604020202020204" pitchFamily="34" charset="0"/>
              </a:rPr>
              <a:t>SK Štětí</a:t>
            </a:r>
          </a:p>
        </p:txBody>
      </p:sp>
      <p:sp>
        <p:nvSpPr>
          <p:cNvPr id="11" name="Text Box 148"/>
          <p:cNvSpPr txBox="1">
            <a:spLocks noChangeArrowheads="1"/>
          </p:cNvSpPr>
          <p:nvPr/>
        </p:nvSpPr>
        <p:spPr bwMode="auto">
          <a:xfrm>
            <a:off x="155241" y="4315781"/>
            <a:ext cx="4628264" cy="2616087"/>
          </a:xfrm>
          <a:prstGeom prst="rect">
            <a:avLst/>
          </a:prstGeom>
          <a:gradFill>
            <a:gsLst>
              <a:gs pos="55000">
                <a:srgbClr val="99FF66"/>
              </a:gs>
              <a:gs pos="87000">
                <a:srgbClr val="FFFFCC"/>
              </a:gs>
            </a:gsLst>
            <a:lin ang="5400000" scaled="1"/>
          </a:gradFill>
          <a:ln w="31750" cmpd="sng">
            <a:solidFill>
              <a:srgbClr val="008000"/>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solidFill>
                  <a:srgbClr val="003300"/>
                </a:solidFill>
                <a:effectLst>
                  <a:outerShdw blurRad="38100" dist="25400" dir="5400000" algn="ctr" rotWithShape="0">
                    <a:srgbClr val="6E747A">
                      <a:alpha val="43000"/>
                    </a:srgbClr>
                  </a:outerShdw>
                </a:effectLst>
                <a:latin typeface="Gill Sans Ultra Bold Condensed" panose="020B0A06020104020203" pitchFamily="34" charset="0"/>
                <a:ea typeface="GungsuhChe" pitchFamily="49" charset="-127"/>
                <a:cs typeface="Arial" panose="020B0604020202020204" pitchFamily="34" charset="0"/>
              </a:rPr>
              <a:t>Hlavního rozhodčího</a:t>
            </a:r>
          </a:p>
          <a:p>
            <a:pPr algn="ctr" eaLnBrk="0" hangingPunct="0">
              <a:defRPr/>
            </a:pPr>
            <a:r>
              <a:rPr lang="cs-CZ" sz="2800" dirty="0">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rPr>
              <a:t>Vladimíra </a:t>
            </a:r>
            <a:r>
              <a:rPr lang="cs-CZ" sz="2800" dirty="0" err="1">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rPr>
              <a:t>Melničuka</a:t>
            </a:r>
            <a:endParaRPr lang="cs-CZ" sz="2800" dirty="0">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endParaRPr>
          </a:p>
          <a:p>
            <a:pPr algn="ctr" eaLnBrk="0" hangingPunct="0">
              <a:defRPr/>
            </a:pPr>
            <a:r>
              <a:rPr lang="cs-CZ" sz="2000" u="sng" dirty="0">
                <a:ln w="19050">
                  <a:noFill/>
                </a:ln>
                <a:solidFill>
                  <a:srgbClr val="003300"/>
                </a:solidFill>
                <a:effectLst>
                  <a:outerShdw blurRad="38100" dist="38100" dir="2700000" algn="tl">
                    <a:srgbClr val="000000">
                      <a:alpha val="43137"/>
                    </a:srgbClr>
                  </a:outerShdw>
                </a:effectLst>
                <a:latin typeface="Gill Sans Ultra Bold Condensed" panose="020B0A06020104020203" pitchFamily="34"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rPr>
              <a:t>Davida </a:t>
            </a:r>
            <a:r>
              <a:rPr lang="cs-CZ" sz="2400" dirty="0" err="1">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rPr>
              <a:t>Šmata</a:t>
            </a:r>
            <a:endParaRPr lang="cs-CZ" sz="2400" dirty="0">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endParaRPr>
          </a:p>
          <a:p>
            <a:pPr algn="ctr" eaLnBrk="0" hangingPunct="0">
              <a:defRPr/>
            </a:pPr>
            <a:r>
              <a:rPr lang="cs-CZ" sz="2400" dirty="0">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rPr>
              <a:t>Pavla </a:t>
            </a:r>
            <a:r>
              <a:rPr lang="cs-CZ" sz="2400" dirty="0" err="1">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rPr>
              <a:t>Štrincla</a:t>
            </a:r>
            <a:endParaRPr lang="cs-CZ" sz="2400" dirty="0">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endParaRPr>
          </a:p>
          <a:p>
            <a:pPr algn="ctr" eaLnBrk="0" hangingPunct="0">
              <a:defRPr/>
            </a:pPr>
            <a:r>
              <a:rPr lang="cs-CZ" sz="2000" u="sng" dirty="0">
                <a:ln w="19050">
                  <a:noFill/>
                </a:ln>
                <a:solidFill>
                  <a:srgbClr val="003300"/>
                </a:solidFill>
                <a:effectLst>
                  <a:outerShdw blurRad="38100" dist="38100" dir="2700000" algn="tl">
                    <a:srgbClr val="000000">
                      <a:alpha val="43137"/>
                    </a:srgbClr>
                  </a:outerShdw>
                </a:effectLst>
                <a:latin typeface="Gill Sans Ultra Bold Condensed" panose="020B0A06020104020203" pitchFamily="34" charset="0"/>
                <a:ea typeface="GungsuhChe" pitchFamily="49" charset="-127"/>
                <a:cs typeface="Arial" panose="020B0604020202020204" pitchFamily="34" charset="0"/>
              </a:rPr>
              <a:t>Delegáta FAČR</a:t>
            </a:r>
          </a:p>
          <a:p>
            <a:pPr eaLnBrk="0" hangingPunct="0">
              <a:defRPr/>
            </a:pPr>
            <a:r>
              <a:rPr lang="cs-CZ" sz="1800" dirty="0">
                <a:ln w="3175">
                  <a:noFill/>
                </a:ln>
                <a:effectLst>
                  <a:outerShdw blurRad="38100" dist="38100" dir="2700000" algn="tl">
                    <a:srgbClr val="000000">
                      <a:alpha val="43137"/>
                    </a:srgbClr>
                  </a:outerShdw>
                </a:effectLst>
                <a:latin typeface="Gill Sans Ultra Bold Condensed" panose="020B0A06020104020203" pitchFamily="34" charset="0"/>
                <a:ea typeface="GungsuhChe" pitchFamily="49" charset="-127"/>
                <a:cs typeface="Arial" panose="020B0604020202020204" pitchFamily="34" charset="0"/>
              </a:rPr>
              <a:t>              </a:t>
            </a:r>
            <a:r>
              <a:rPr lang="cs-CZ" sz="2800" dirty="0">
                <a:ln w="3175">
                  <a:noFill/>
                </a:ln>
                <a:effectLst>
                  <a:outerShdw blurRad="38100" dist="38100" dir="2700000" algn="tl">
                    <a:srgbClr val="000000">
                      <a:alpha val="43137"/>
                    </a:srgbClr>
                  </a:outerShdw>
                </a:effectLst>
                <a:latin typeface="Georgia Pro Black" panose="02040A02050405020203" pitchFamily="18" charset="0"/>
                <a:ea typeface="GungsuhChe" pitchFamily="49" charset="-127"/>
                <a:cs typeface="Arial" panose="020B0604020202020204" pitchFamily="34" charset="0"/>
              </a:rPr>
              <a:t>Jana Vydru</a:t>
            </a:r>
            <a:endParaRPr lang="cs-CZ" sz="3200" dirty="0">
              <a:ln w="3175">
                <a:noFill/>
              </a:ln>
              <a:effectLst>
                <a:outerShdw blurRad="38100" dist="38100" dir="2700000" algn="tl">
                  <a:srgbClr val="000000">
                    <a:alpha val="43137"/>
                  </a:srgbClr>
                </a:outerShdw>
              </a:effectLst>
              <a:latin typeface="Georgia Pro Black" panose="02040A02050405020203" pitchFamily="18" charset="0"/>
              <a:ea typeface="Verdana" panose="020B0604030504040204" pitchFamily="34" charset="0"/>
              <a:cs typeface="Arial" panose="020B0604020202020204" pitchFamily="34" charset="0"/>
            </a:endParaRPr>
          </a:p>
        </p:txBody>
      </p:sp>
      <p:sp>
        <p:nvSpPr>
          <p:cNvPr id="17" name="TextovéPole 16"/>
          <p:cNvSpPr txBox="1"/>
          <p:nvPr/>
        </p:nvSpPr>
        <p:spPr>
          <a:xfrm>
            <a:off x="143992" y="1099220"/>
            <a:ext cx="466250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dirty="0">
                <a:effectLst/>
                <a:latin typeface="Tw Cen MT Condensed Extra Bold" panose="020B0803020202020204" pitchFamily="34" charset="-18"/>
                <a:ea typeface="Tahoma" panose="020B0604030504040204" pitchFamily="34" charset="0"/>
                <a:cs typeface="Arial" panose="020B0604020202020204" pitchFamily="34" charset="0"/>
              </a:rPr>
              <a:t>Při příležitosti dnešního utkání </a:t>
            </a:r>
            <a:r>
              <a:rPr lang="cs-CZ" sz="1600">
                <a:effectLst/>
                <a:latin typeface="Tw Cen MT Condensed Extra Bold" panose="020B0803020202020204" pitchFamily="34" charset="-18"/>
                <a:ea typeface="Tahoma" panose="020B0604030504040204" pitchFamily="34" charset="0"/>
                <a:cs typeface="Arial" panose="020B0604020202020204" pitchFamily="34" charset="0"/>
              </a:rPr>
              <a:t>divizní soutěže funkcionáře </a:t>
            </a:r>
            <a:r>
              <a:rPr lang="cs-CZ" sz="1600" dirty="0">
                <a:effectLst/>
                <a:latin typeface="Tw Cen MT Condensed Extra Bold" panose="020B0803020202020204" pitchFamily="34" charset="-18"/>
                <a:ea typeface="Tahoma" panose="020B0604030504040204" pitchFamily="34" charset="0"/>
                <a:cs typeface="Arial" panose="020B0604020202020204" pitchFamily="34" charset="0"/>
              </a:rPr>
              <a:t>hráče a příznivce</a:t>
            </a:r>
          </a:p>
        </p:txBody>
      </p:sp>
      <p:sp>
        <p:nvSpPr>
          <p:cNvPr id="19" name="Rectangle 129"/>
          <p:cNvSpPr>
            <a:spLocks noChangeArrowheads="1"/>
          </p:cNvSpPr>
          <p:nvPr/>
        </p:nvSpPr>
        <p:spPr bwMode="auto">
          <a:xfrm>
            <a:off x="155243" y="2856845"/>
            <a:ext cx="4597261" cy="1331436"/>
          </a:xfrm>
          <a:custGeom>
            <a:avLst/>
            <a:gdLst>
              <a:gd name="connsiteX0" fmla="*/ 0 w 4597261"/>
              <a:gd name="connsiteY0" fmla="*/ 0 h 1331436"/>
              <a:gd name="connsiteX1" fmla="*/ 4597261 w 4597261"/>
              <a:gd name="connsiteY1" fmla="*/ 0 h 1331436"/>
              <a:gd name="connsiteX2" fmla="*/ 4597261 w 4597261"/>
              <a:gd name="connsiteY2" fmla="*/ 1331436 h 1331436"/>
              <a:gd name="connsiteX3" fmla="*/ 0 w 4597261"/>
              <a:gd name="connsiteY3" fmla="*/ 1331436 h 1331436"/>
              <a:gd name="connsiteX4" fmla="*/ 0 w 4597261"/>
              <a:gd name="connsiteY4" fmla="*/ 0 h 1331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7261" h="1331436" fill="none" extrusionOk="0">
                <a:moveTo>
                  <a:pt x="0" y="0"/>
                </a:moveTo>
                <a:cubicBezTo>
                  <a:pt x="814038" y="-49533"/>
                  <a:pt x="3108999" y="-14809"/>
                  <a:pt x="4597261" y="0"/>
                </a:cubicBezTo>
                <a:cubicBezTo>
                  <a:pt x="4650110" y="648649"/>
                  <a:pt x="4685177" y="947677"/>
                  <a:pt x="4597261" y="1331436"/>
                </a:cubicBezTo>
                <a:cubicBezTo>
                  <a:pt x="3515187" y="1283205"/>
                  <a:pt x="2265105" y="1415891"/>
                  <a:pt x="0" y="1331436"/>
                </a:cubicBezTo>
                <a:cubicBezTo>
                  <a:pt x="31761" y="709072"/>
                  <a:pt x="-27491" y="297250"/>
                  <a:pt x="0" y="0"/>
                </a:cubicBezTo>
                <a:close/>
              </a:path>
              <a:path w="4597261" h="1331436" stroke="0" extrusionOk="0">
                <a:moveTo>
                  <a:pt x="0" y="0"/>
                </a:moveTo>
                <a:cubicBezTo>
                  <a:pt x="1350405" y="118645"/>
                  <a:pt x="2687876" y="116012"/>
                  <a:pt x="4597261" y="0"/>
                </a:cubicBezTo>
                <a:cubicBezTo>
                  <a:pt x="4534672" y="401623"/>
                  <a:pt x="4511111" y="751107"/>
                  <a:pt x="4597261" y="1331436"/>
                </a:cubicBezTo>
                <a:cubicBezTo>
                  <a:pt x="4084901" y="1466036"/>
                  <a:pt x="1957578" y="1174240"/>
                  <a:pt x="0" y="1331436"/>
                </a:cubicBezTo>
                <a:cubicBezTo>
                  <a:pt x="25011" y="805994"/>
                  <a:pt x="72907" y="233739"/>
                  <a:pt x="0" y="0"/>
                </a:cubicBezTo>
                <a:close/>
              </a:path>
            </a:pathLst>
          </a:custGeom>
          <a:blipFill dpi="0" rotWithShape="1">
            <a:blip r:embed="rId3">
              <a:alphaModFix amt="48000"/>
              <a:extLst>
                <a:ext uri="{837473B0-CC2E-450A-ABE3-18F120FF3D39}">
                  <a1611:picAttrSrcUrl xmlns="" xmlns:a1611="http://schemas.microsoft.com/office/drawing/2016/11/main" r:id="rId4"/>
                </a:ext>
              </a:extLst>
            </a:blip>
            <a:srcRect/>
            <a:stretch>
              <a:fillRect/>
            </a:stretch>
          </a:blipFill>
          <a:ln w="34925" cmpd="sng">
            <a:solidFill>
              <a:schemeClr val="tx1"/>
            </a:solidFill>
            <a:prstDash val="solid"/>
            <a:miter lim="800000"/>
            <a:headEnd/>
            <a:tailEnd/>
            <a:extLst>
              <a:ext uri="{C807C97D-BFC1-408E-A445-0C87EB9F89A2}">
                <ask:lineSketchStyleProps xmlns="" xmlns:ask="http://schemas.microsoft.com/office/drawing/2018/sketchyshapes" sd="1219033472">
                  <a:prstGeom prst="rect">
                    <a:avLst/>
                  </a:prstGeom>
                  <ask:type>
                    <ask:lineSketchCurved/>
                  </ask:type>
                </ask:lineSketchStyleProps>
              </a:ext>
            </a:extLst>
          </a:ln>
          <a:effectLst>
            <a:glow>
              <a:schemeClr val="accent1"/>
            </a:glow>
            <a:softEdge rad="0"/>
          </a:effectLst>
          <a:scene3d>
            <a:camera prst="orthographicFront"/>
            <a:lightRig rig="threePt" dir="t"/>
          </a:scene3d>
          <a:sp3d z="6350">
            <a:extrusionClr>
              <a:schemeClr val="bg1"/>
            </a:extrusionClr>
            <a:contourClr>
              <a:schemeClr val="bg1"/>
            </a:contourClr>
          </a:sp3d>
        </p:spPr>
        <p:txBody>
          <a:bodyPr wrap="square" lIns="91425" tIns="180000" rIns="91425" bIns="180000" anchor="ctr">
            <a:normAutofit fontScale="92500"/>
          </a:bodyPr>
          <a:lstStyle/>
          <a:p>
            <a:pPr algn="ctr" eaLnBrk="0" hangingPunct="0">
              <a:spcBef>
                <a:spcPts val="0"/>
              </a:spcBef>
              <a:defRPr/>
            </a:pPr>
            <a:r>
              <a:rPr lang="cs-CZ" sz="5400" dirty="0">
                <a:ln w="22225">
                  <a:noFill/>
                  <a:prstDash val="solid"/>
                </a:ln>
                <a:solidFill>
                  <a:srgbClr val="0000FF"/>
                </a:solidFill>
                <a:latin typeface="Britannic Bold" panose="020B0903060703020204" pitchFamily="34" charset="0"/>
                <a:ea typeface="Ebrima" panose="02000000000000000000" pitchFamily="2" charset="0"/>
                <a:cs typeface="Arial" panose="020B0604020202020204" pitchFamily="34" charset="0"/>
              </a:rPr>
              <a:t>FK Baník Souš</a:t>
            </a:r>
          </a:p>
        </p:txBody>
      </p:sp>
      <p:sp>
        <p:nvSpPr>
          <p:cNvPr id="4" name="TextovéPole 3"/>
          <p:cNvSpPr txBox="1"/>
          <p:nvPr/>
        </p:nvSpPr>
        <p:spPr>
          <a:xfrm>
            <a:off x="5472584" y="2268545"/>
            <a:ext cx="4608512" cy="4708981"/>
          </a:xfrm>
          <a:prstGeom prst="rect">
            <a:avLst/>
          </a:prstGeom>
          <a:solidFill>
            <a:srgbClr val="FFFF66"/>
          </a:solidFill>
          <a:effectLst>
            <a:glow rad="101600">
              <a:srgbClr val="0000CC">
                <a:alpha val="40000"/>
              </a:srgbClr>
            </a:glow>
            <a:softEdge rad="241300"/>
          </a:effectLst>
        </p:spPr>
        <p:txBody>
          <a:bodyPr wrap="square" rtlCol="0">
            <a:spAutoFit/>
          </a:bodyPr>
          <a:lstStyle/>
          <a:p>
            <a:pPr algn="ctr"/>
            <a:r>
              <a:rPr lang="cs-CZ" sz="6000" b="0" dirty="0">
                <a:solidFill>
                  <a:srgbClr val="FF0000"/>
                </a:solidFill>
                <a:effectLst>
                  <a:glow rad="63500">
                    <a:srgbClr val="0000CC">
                      <a:alpha val="40000"/>
                    </a:srgbClr>
                  </a:glow>
                  <a:outerShdw blurRad="38100" dist="38100" dir="2700000" algn="tl">
                    <a:srgbClr val="000000">
                      <a:alpha val="43137"/>
                    </a:srgbClr>
                  </a:outerShdw>
                </a:effectLst>
                <a:latin typeface="Footlight MT Light" panose="0204060206030A020304" pitchFamily="18" charset="0"/>
                <a:ea typeface="Yu Gothic UI" panose="020B0500000000000000" pitchFamily="34" charset="-128"/>
              </a:rPr>
              <a:t>SK Štětí-</a:t>
            </a:r>
          </a:p>
          <a:p>
            <a:pPr algn="ctr"/>
            <a:r>
              <a:rPr lang="cs-CZ" sz="6000" b="0" dirty="0">
                <a:solidFill>
                  <a:srgbClr val="FF0000"/>
                </a:solidFill>
                <a:effectLst>
                  <a:glow rad="63500">
                    <a:srgbClr val="0000CC">
                      <a:alpha val="40000"/>
                    </a:srgbClr>
                  </a:glow>
                  <a:outerShdw blurRad="38100" dist="38100" dir="2700000" algn="tl">
                    <a:srgbClr val="000000">
                      <a:alpha val="43137"/>
                    </a:srgbClr>
                  </a:outerShdw>
                </a:effectLst>
                <a:latin typeface="Footlight MT Light" panose="0204060206030A020304" pitchFamily="18" charset="0"/>
                <a:ea typeface="Yu Gothic UI" panose="020B0500000000000000" pitchFamily="34" charset="-128"/>
              </a:rPr>
              <a:t> SK Český Brod</a:t>
            </a:r>
          </a:p>
          <a:p>
            <a:pPr algn="ctr"/>
            <a:r>
              <a:rPr lang="cs-CZ" sz="4000" b="0" dirty="0">
                <a:solidFill>
                  <a:srgbClr val="FF0000"/>
                </a:solidFill>
                <a:effectLst>
                  <a:glow rad="63500">
                    <a:srgbClr val="0000CC">
                      <a:alpha val="40000"/>
                    </a:srgbClr>
                  </a:glow>
                  <a:outerShdw blurRad="38100" dist="38100" dir="2700000" algn="tl">
                    <a:srgbClr val="000000">
                      <a:alpha val="43137"/>
                    </a:srgbClr>
                  </a:outerShdw>
                </a:effectLst>
                <a:latin typeface="Footlight MT Light" panose="0204060206030A020304" pitchFamily="18" charset="0"/>
                <a:ea typeface="Yu Gothic UI" panose="020B0500000000000000" pitchFamily="34" charset="-128"/>
              </a:rPr>
              <a:t>Sobota 21.3.2020</a:t>
            </a:r>
          </a:p>
          <a:p>
            <a:pPr algn="ctr"/>
            <a:r>
              <a:rPr lang="cs-CZ" sz="4000" b="0" dirty="0">
                <a:solidFill>
                  <a:srgbClr val="FF0000"/>
                </a:solidFill>
                <a:effectLst>
                  <a:glow rad="63500">
                    <a:srgbClr val="0000CC">
                      <a:alpha val="40000"/>
                    </a:srgbClr>
                  </a:glow>
                  <a:outerShdw blurRad="38100" dist="38100" dir="2700000" algn="tl">
                    <a:srgbClr val="000000">
                      <a:alpha val="43137"/>
                    </a:srgbClr>
                  </a:outerShdw>
                </a:effectLst>
                <a:latin typeface="Footlight MT Light" panose="0204060206030A020304" pitchFamily="18" charset="0"/>
                <a:ea typeface="Yu Gothic UI" panose="020B0500000000000000" pitchFamily="34" charset="-128"/>
              </a:rPr>
              <a:t>10:15 hod</a:t>
            </a:r>
          </a:p>
          <a:p>
            <a:pPr algn="ctr"/>
            <a:r>
              <a:rPr lang="cs-CZ" sz="4000" b="0" dirty="0">
                <a:solidFill>
                  <a:srgbClr val="FF0000"/>
                </a:solidFill>
                <a:effectLst>
                  <a:glow rad="63500">
                    <a:srgbClr val="0000CC">
                      <a:alpha val="40000"/>
                    </a:srgbClr>
                  </a:glow>
                  <a:outerShdw blurRad="38100" dist="38100" dir="2700000" algn="tl">
                    <a:srgbClr val="000000">
                      <a:alpha val="43137"/>
                    </a:srgbClr>
                  </a:outerShdw>
                </a:effectLst>
                <a:latin typeface="Footlight MT Light" panose="0204060206030A020304" pitchFamily="18" charset="0"/>
                <a:ea typeface="Yu Gothic UI" panose="020B0500000000000000" pitchFamily="34" charset="-128"/>
              </a:rPr>
              <a:t>18. kolo</a:t>
            </a:r>
          </a:p>
        </p:txBody>
      </p:sp>
      <p:pic>
        <p:nvPicPr>
          <p:cNvPr id="5" name="Obrázek 4" descr="&lt;strong&gt;SK&lt;/strong&gt; &lt;strong&gt;Český&lt;/strong&gt; &lt;strong&gt;Brod&lt;/strong&gt;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624" y="4132784"/>
            <a:ext cx="808679" cy="808679"/>
          </a:xfrm>
          <a:prstGeom prst="rect">
            <a:avLst/>
          </a:prstGeom>
        </p:spPr>
      </p:pic>
      <p:sp>
        <p:nvSpPr>
          <p:cNvPr id="12" name="Mrak 11"/>
          <p:cNvSpPr/>
          <p:nvPr/>
        </p:nvSpPr>
        <p:spPr bwMode="auto">
          <a:xfrm>
            <a:off x="5472584" y="80721"/>
            <a:ext cx="4752504" cy="2016000"/>
          </a:xfrm>
          <a:prstGeom prst="cloud">
            <a:avLst/>
          </a:prstGeom>
          <a:blipFill>
            <a:blip r:embed="rId6"/>
            <a:tile tx="0" ty="0" sx="100000" sy="100000" flip="none" algn="tl"/>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4400" b="1" i="0" u="none" strike="noStrike" cap="none" normalizeH="0" baseline="0" dirty="0">
                <a:ln>
                  <a:noFill/>
                </a:ln>
                <a:solidFill>
                  <a:srgbClr val="009900"/>
                </a:solidFill>
                <a:effectLst/>
                <a:latin typeface="Berlin Sans FB Demi" panose="020E0802020502020306" pitchFamily="34" charset="0"/>
                <a:cs typeface="Arial" pitchFamily="34" charset="0"/>
              </a:rPr>
              <a:t>Pozvánka</a:t>
            </a:r>
          </a:p>
          <a:p>
            <a:pPr marL="0" marR="0" indent="0" algn="ctr" defTabSz="914400" rtl="0" eaLnBrk="0" fontAlgn="base" latinLnBrk="0" hangingPunct="0">
              <a:lnSpc>
                <a:spcPct val="100000"/>
              </a:lnSpc>
              <a:spcBef>
                <a:spcPct val="0"/>
              </a:spcBef>
              <a:spcAft>
                <a:spcPct val="0"/>
              </a:spcAft>
              <a:buClrTx/>
              <a:buSzTx/>
              <a:buFontTx/>
              <a:buNone/>
              <a:tabLst/>
            </a:pPr>
            <a:r>
              <a:rPr lang="cs-CZ" sz="4400" dirty="0">
                <a:solidFill>
                  <a:srgbClr val="009900"/>
                </a:solidFill>
                <a:latin typeface="Berlin Sans FB Demi" panose="020E0802020502020306" pitchFamily="34" charset="0"/>
                <a:cs typeface="Arial" pitchFamily="34" charset="0"/>
              </a:rPr>
              <a:t>na domácí utkání</a:t>
            </a:r>
            <a:endParaRPr kumimoji="0" lang="cs-CZ" sz="4400" b="1" i="0" u="none" strike="noStrike" cap="none" normalizeH="0" baseline="0" dirty="0">
              <a:ln>
                <a:noFill/>
              </a:ln>
              <a:solidFill>
                <a:srgbClr val="009900"/>
              </a:solidFill>
              <a:effectLst/>
              <a:latin typeface="Berlin Sans FB Demi" panose="020E0802020502020306" pitchFamily="34" charset="0"/>
              <a:cs typeface="Arial" pitchFamily="34" charset="0"/>
            </a:endParaRPr>
          </a:p>
        </p:txBody>
      </p:sp>
      <p:pic>
        <p:nvPicPr>
          <p:cNvPr id="13" name="Obrázek 12" descr="&lt;strong&gt;Soccer&lt;/strong&gt; | Free Stock Photo | Illustration of a &lt;strong&gt;soccer&lt;/strong&gt; &lt;strong&gt;ball&lt;/strong&gt;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9952" y="828388"/>
            <a:ext cx="1295136" cy="12951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2" name="TextovéPole 1">
            <a:extLst>
              <a:ext uri="{FF2B5EF4-FFF2-40B4-BE49-F238E27FC236}">
                <a16:creationId xmlns:a16="http://schemas.microsoft.com/office/drawing/2014/main" id="{BF814A27-F571-418B-83D6-1399E095C146}"/>
              </a:ext>
            </a:extLst>
          </p:cNvPr>
          <p:cNvSpPr txBox="1"/>
          <p:nvPr/>
        </p:nvSpPr>
        <p:spPr>
          <a:xfrm>
            <a:off x="5544592" y="196215"/>
            <a:ext cx="4608512" cy="954107"/>
          </a:xfrm>
          <a:prstGeom prst="rect">
            <a:avLst/>
          </a:prstGeom>
          <a:pattFill prst="trellis">
            <a:fgClr>
              <a:srgbClr val="FFFF00"/>
            </a:fgClr>
            <a:bgClr>
              <a:srgbClr val="66FF33"/>
            </a:bgClr>
          </a:pattFill>
          <a:effectLst>
            <a:softEdge rad="0"/>
          </a:effectLst>
        </p:spPr>
        <p:txBody>
          <a:bodyPr wrap="square" rtlCol="0">
            <a:spAutoFit/>
          </a:bodyPr>
          <a:lstStyle/>
          <a:p>
            <a:pPr algn="ctr"/>
            <a:r>
              <a:rPr lang="cs-CZ" sz="2800" dirty="0">
                <a:solidFill>
                  <a:srgbClr val="FF0000"/>
                </a:solidFill>
                <a:latin typeface="Franklin Gothic Heavy" panose="020B0903020102020204" pitchFamily="34" charset="0"/>
              </a:rPr>
              <a:t>Posily mužstva dospělých pro jarní část soutěže </a:t>
            </a:r>
          </a:p>
        </p:txBody>
      </p:sp>
      <p:sp>
        <p:nvSpPr>
          <p:cNvPr id="3" name="TextovéPole 2">
            <a:extLst>
              <a:ext uri="{FF2B5EF4-FFF2-40B4-BE49-F238E27FC236}">
                <a16:creationId xmlns:a16="http://schemas.microsoft.com/office/drawing/2014/main" id="{EFB7168F-A5B2-4BC1-AA8C-AA40130C0CC0}"/>
              </a:ext>
            </a:extLst>
          </p:cNvPr>
          <p:cNvSpPr txBox="1"/>
          <p:nvPr/>
        </p:nvSpPr>
        <p:spPr>
          <a:xfrm>
            <a:off x="5544592" y="1397412"/>
            <a:ext cx="4608512" cy="3447098"/>
          </a:xfrm>
          <a:prstGeom prst="rect">
            <a:avLst/>
          </a:prstGeom>
          <a:blipFill>
            <a:blip r:embed="rId2"/>
            <a:tile tx="0" ty="0" sx="100000" sy="100000" flip="none" algn="tl"/>
          </a:blipFill>
          <a:effectLst>
            <a:softEdge rad="0"/>
          </a:effectLst>
        </p:spPr>
        <p:txBody>
          <a:bodyPr wrap="square" rtlCol="0">
            <a:spAutoFit/>
          </a:bodyPr>
          <a:lstStyle/>
          <a:p>
            <a:pPr algn="ctr"/>
            <a:r>
              <a:rPr lang="cs-CZ" sz="2800" dirty="0">
                <a:solidFill>
                  <a:srgbClr val="003366"/>
                </a:solidFill>
                <a:latin typeface="Arial Black" panose="020B0A04020102020204" pitchFamily="34" charset="0"/>
              </a:rPr>
              <a:t>Marek Polák</a:t>
            </a:r>
          </a:p>
          <a:p>
            <a:pPr algn="ctr"/>
            <a:r>
              <a:rPr lang="cs-CZ" sz="2800" dirty="0">
                <a:solidFill>
                  <a:srgbClr val="003366"/>
                </a:solidFill>
                <a:latin typeface="Arial Black" panose="020B0A04020102020204" pitchFamily="34" charset="0"/>
              </a:rPr>
              <a:t>1989</a:t>
            </a:r>
          </a:p>
          <a:p>
            <a:pPr algn="just"/>
            <a:r>
              <a:rPr lang="cs-CZ" sz="1800" dirty="0">
                <a:latin typeface="Bookman Old Style" panose="02050604050505020204" pitchFamily="18" charset="0"/>
              </a:rPr>
              <a:t>Přišel k nám z Horních Beřkovic, ale celou podzimní část odehrál v třetiligovém Slovanu Velvary. Fotbalově </a:t>
            </a:r>
            <a:r>
              <a:rPr lang="cs-CZ" sz="1800" dirty="0" err="1">
                <a:latin typeface="Bookman Old Style" panose="02050604050505020204" pitchFamily="18" charset="0"/>
              </a:rPr>
              <a:t>vyrůstla</a:t>
            </a:r>
            <a:r>
              <a:rPr lang="cs-CZ" sz="1800" dirty="0">
                <a:latin typeface="Bookman Old Style" panose="02050604050505020204" pitchFamily="18" charset="0"/>
              </a:rPr>
              <a:t> jako mládežník ve VOŠ a SOŠ Roudnice </a:t>
            </a:r>
            <a:r>
              <a:rPr lang="cs-CZ" sz="1800" dirty="0" err="1">
                <a:latin typeface="Bookman Old Style" panose="02050604050505020204" pitchFamily="18" charset="0"/>
              </a:rPr>
              <a:t>n.L.</a:t>
            </a:r>
            <a:r>
              <a:rPr lang="cs-CZ" sz="1800" dirty="0">
                <a:latin typeface="Bookman Old Style" panose="02050604050505020204" pitchFamily="18" charset="0"/>
              </a:rPr>
              <a:t> V dospělé kategorii  působil v SK Roudnici </a:t>
            </a:r>
            <a:r>
              <a:rPr lang="cs-CZ" sz="1800" dirty="0" err="1">
                <a:latin typeface="Bookman Old Style" panose="02050604050505020204" pitchFamily="18" charset="0"/>
              </a:rPr>
              <a:t>n.L.</a:t>
            </a:r>
            <a:r>
              <a:rPr lang="cs-CZ" sz="1800" dirty="0">
                <a:latin typeface="Bookman Old Style" panose="02050604050505020204" pitchFamily="18" charset="0"/>
              </a:rPr>
              <a:t> a kromě již zmiňovaných Velvar kopal také divizi v SK Hrobcích.  </a:t>
            </a:r>
          </a:p>
        </p:txBody>
      </p:sp>
      <p:pic>
        <p:nvPicPr>
          <p:cNvPr id="4" name="Obrázek 3">
            <a:extLst>
              <a:ext uri="{FF2B5EF4-FFF2-40B4-BE49-F238E27FC236}">
                <a16:creationId xmlns:a16="http://schemas.microsoft.com/office/drawing/2014/main" id="{6B5A5697-DD1D-40D7-907E-7E17C14D711F}"/>
              </a:ext>
            </a:extLst>
          </p:cNvPr>
          <p:cNvPicPr>
            <a:picLocks noChangeAspect="1"/>
          </p:cNvPicPr>
          <p:nvPr/>
        </p:nvPicPr>
        <p:blipFill>
          <a:blip r:embed="rId3"/>
          <a:stretch>
            <a:fillRect/>
          </a:stretch>
        </p:blipFill>
        <p:spPr>
          <a:xfrm>
            <a:off x="7093844" y="5091600"/>
            <a:ext cx="1510007" cy="1649392"/>
          </a:xfrm>
          <a:prstGeom prst="rect">
            <a:avLst/>
          </a:prstGeom>
          <a:ln w="22225">
            <a:solidFill>
              <a:schemeClr val="accent1"/>
            </a:solidFill>
          </a:ln>
        </p:spPr>
      </p:pic>
      <p:sp>
        <p:nvSpPr>
          <p:cNvPr id="12" name="TextovéPole 11">
            <a:extLst>
              <a:ext uri="{FF2B5EF4-FFF2-40B4-BE49-F238E27FC236}">
                <a16:creationId xmlns:a16="http://schemas.microsoft.com/office/drawing/2014/main" id="{A30BCD92-E287-4A1C-A76A-B5DB3B436794}"/>
              </a:ext>
            </a:extLst>
          </p:cNvPr>
          <p:cNvSpPr txBox="1"/>
          <p:nvPr/>
        </p:nvSpPr>
        <p:spPr>
          <a:xfrm>
            <a:off x="143992" y="595164"/>
            <a:ext cx="4698522" cy="5832000"/>
          </a:xfrm>
          <a:prstGeom prst="rect">
            <a:avLst/>
          </a:prstGeom>
          <a:noFill/>
          <a:effectLst>
            <a:glow rad="101600">
              <a:srgbClr val="FFFF66">
                <a:alpha val="40000"/>
              </a:srgbClr>
            </a:glow>
            <a:softEdge rad="241300"/>
          </a:effectLst>
        </p:spPr>
        <p:txBody>
          <a:bodyPr wrap="square" rtlCol="0">
            <a:noAutofit/>
          </a:bodyPr>
          <a:lstStyle/>
          <a:p>
            <a:pPr algn="just"/>
            <a:r>
              <a:rPr lang="cs-CZ" dirty="0">
                <a:latin typeface="Arial" panose="020B0604020202020204" pitchFamily="34" charset="0"/>
                <a:cs typeface="Arial" panose="020B0604020202020204" pitchFamily="34" charset="0"/>
              </a:rPr>
              <a:t>po nevydařeném prvním poločase jsme na umělé trávě v Roudnici n. L. prohráli s účastníkem přeboru Mosteckým fotbalovým klubem 3:2. První únorový den jsme se hned po soustředění přesunuli na umělou trávu do České Lípy, kde jsme nad týmem Libereckého přeboru  SK Skalicí s přehledem vyhráli 3:1. Hodně polepená sestava nastoupila na umělé trávě menších rozměrů v Krupce proti domácímu týmu a byla z toho jen remíza 3:2. Těžkou lekci jsme absolvovali 16. února proti Doksům. Vedoucí celek Libereckého přeboru nás vyučoval formou bleskurychlých útoků a utrpěli jsme nejvyšší zimní porážku 6:2. Nedařilo se nám ani o týden později 22.2.2020 na umělé trávě Tempo Praha, kde jsme sice v 1. poločase předvedli solidní výkon, ale po změně stran to byla </a:t>
            </a:r>
            <a:r>
              <a:rPr lang="cs-CZ" dirty="0" err="1">
                <a:latin typeface="Arial" panose="020B0604020202020204" pitchFamily="34" charset="0"/>
                <a:cs typeface="Arial" panose="020B0604020202020204" pitchFamily="34" charset="0"/>
              </a:rPr>
              <a:t>slabota</a:t>
            </a:r>
            <a:r>
              <a:rPr lang="cs-CZ" dirty="0">
                <a:latin typeface="Arial" panose="020B0604020202020204" pitchFamily="34" charset="0"/>
                <a:cs typeface="Arial" panose="020B0604020202020204" pitchFamily="34" charset="0"/>
              </a:rPr>
              <a:t> a prohra 4:2. Generálka na jaro byla připravena na sobotu 29. února na domácím trávníku pro diviznímu celku FC Horky nad Jizerou.  Hřiště bylo připravené, trávník v pátek vypadal solidně, ale kdo se v sobotu ráno po rozednění podíval z okna, tak viděl, že ve Štětí je nasněženo. Bylo po zápase.  A když k tomu Roudnice </a:t>
            </a:r>
            <a:r>
              <a:rPr lang="cs-CZ" dirty="0" err="1">
                <a:latin typeface="Arial" panose="020B0604020202020204" pitchFamily="34" charset="0"/>
                <a:cs typeface="Arial" panose="020B0604020202020204" pitchFamily="34" charset="0"/>
              </a:rPr>
              <a:t>n.L.</a:t>
            </a:r>
            <a:r>
              <a:rPr lang="cs-CZ" dirty="0">
                <a:latin typeface="Arial" panose="020B0604020202020204" pitchFamily="34" charset="0"/>
                <a:cs typeface="Arial" panose="020B0604020202020204" pitchFamily="34" charset="0"/>
              </a:rPr>
              <a:t> 2 dny před utkáním zrušila naši rezervaci umělé trávy, tak bylo po generálce. Výsledky v zimě nejlepší nebyly. To ale ani tak nevadí, jako to, že mnoho hráčů bylo zraněných a sestavy optimální nebyly.           </a:t>
            </a:r>
          </a:p>
          <a:p>
            <a:pPr algn="just"/>
            <a:r>
              <a:rPr lang="cs-CZ" dirty="0">
                <a:latin typeface="Arial" panose="020B0604020202020204" pitchFamily="34" charset="0"/>
                <a:cs typeface="Arial" panose="020B0604020202020204" pitchFamily="34" charset="0"/>
              </a:rPr>
              <a:t>        Kádr mužstva zaznamenal dvě nové posily Marka Poláka a Miroslava Mullera, kteří přišli z třetiligových Velvar.  Co se týče odchodů, tak nepokračovat v mužstvu se rozhodl Koloman Horváth, který chce fotbalově pokračovat ve Sportovním klubu Roudnice </a:t>
            </a:r>
            <a:r>
              <a:rPr lang="cs-CZ" dirty="0" err="1">
                <a:latin typeface="Arial" panose="020B0604020202020204" pitchFamily="34" charset="0"/>
                <a:cs typeface="Arial" panose="020B0604020202020204" pitchFamily="34" charset="0"/>
              </a:rPr>
              <a:t>n.L.</a:t>
            </a:r>
            <a:r>
              <a:rPr lang="cs-CZ" dirty="0">
                <a:latin typeface="Arial" panose="020B0604020202020204" pitchFamily="34" charset="0"/>
                <a:cs typeface="Arial" panose="020B0604020202020204" pitchFamily="34" charset="0"/>
              </a:rPr>
              <a:t>, kde již v minulosti působil. Zanechat fotbalu se rozhodl František Svoboda. Zda je to natrvalo nebo se ještě vrátí je s otazníkem.  Delší dobu je zraněn Rudolf </a:t>
            </a:r>
            <a:r>
              <a:rPr lang="cs-CZ" dirty="0" err="1">
                <a:latin typeface="Arial" panose="020B0604020202020204" pitchFamily="34" charset="0"/>
                <a:cs typeface="Arial" panose="020B0604020202020204" pitchFamily="34" charset="0"/>
              </a:rPr>
              <a:t>Slanička</a:t>
            </a:r>
            <a:r>
              <a:rPr lang="cs-CZ" dirty="0">
                <a:latin typeface="Arial" panose="020B0604020202020204" pitchFamily="34" charset="0"/>
                <a:cs typeface="Arial" panose="020B0604020202020204" pitchFamily="34" charset="0"/>
              </a:rPr>
              <a:t>. Mužstvo je připraveno a teď už je na něm, jak se svými soupeři v boji o mistrovské body popasuje. </a:t>
            </a:r>
          </a:p>
        </p:txBody>
      </p:sp>
      <p:sp>
        <p:nvSpPr>
          <p:cNvPr id="13" name="TextovéPole 12">
            <a:extLst>
              <a:ext uri="{FF2B5EF4-FFF2-40B4-BE49-F238E27FC236}">
                <a16:creationId xmlns:a16="http://schemas.microsoft.com/office/drawing/2014/main" id="{3365EFAB-B980-47F0-8457-8E38C1E35F46}"/>
              </a:ext>
            </a:extLst>
          </p:cNvPr>
          <p:cNvSpPr txBox="1"/>
          <p:nvPr/>
        </p:nvSpPr>
        <p:spPr>
          <a:xfrm>
            <a:off x="143992" y="91108"/>
            <a:ext cx="4608512" cy="400110"/>
          </a:xfrm>
          <a:prstGeom prst="rect">
            <a:avLst/>
          </a:prstGeom>
          <a:solidFill>
            <a:schemeClr val="accent5">
              <a:lumMod val="20000"/>
              <a:lumOff val="80000"/>
            </a:schemeClr>
          </a:solidFill>
          <a:effectLst>
            <a:innerShdw blurRad="63500" dist="368300" dir="16200000">
              <a:srgbClr val="FFCC66">
                <a:alpha val="49804"/>
              </a:srgbClr>
            </a:innerShdw>
            <a:softEdge rad="0"/>
          </a:effectLst>
        </p:spPr>
        <p:txBody>
          <a:bodyPr wrap="square" rtlCol="0">
            <a:spAutoFit/>
          </a:bodyPr>
          <a:lstStyle/>
          <a:p>
            <a:pPr algn="ctr"/>
            <a:r>
              <a:rPr lang="cs-CZ" sz="2000" dirty="0">
                <a:latin typeface="Arial Black" panose="020B0A04020102020204" pitchFamily="34" charset="0"/>
              </a:rPr>
              <a:t>Pokračování zima dospělých </a:t>
            </a:r>
          </a:p>
        </p:txBody>
      </p:sp>
      <p:pic>
        <p:nvPicPr>
          <p:cNvPr id="8" name="Obrázek 7" descr="Obsah obrázku fotbal, interiér, vsedě, stůl&#10;&#10;Popis byl vytvořen automaticky">
            <a:extLst>
              <a:ext uri="{FF2B5EF4-FFF2-40B4-BE49-F238E27FC236}">
                <a16:creationId xmlns:a16="http://schemas.microsoft.com/office/drawing/2014/main" id="{7E227C89-1C3F-47FA-BD5D-23ED6A769A7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2520256" y="6361492"/>
            <a:ext cx="828000" cy="877508"/>
          </a:xfrm>
          <a:prstGeom prst="rect">
            <a:avLst/>
          </a:prstGeom>
        </p:spPr>
      </p:pic>
      <p:sp>
        <p:nvSpPr>
          <p:cNvPr id="9" name="TextovéPole 8">
            <a:extLst>
              <a:ext uri="{FF2B5EF4-FFF2-40B4-BE49-F238E27FC236}">
                <a16:creationId xmlns:a16="http://schemas.microsoft.com/office/drawing/2014/main" id="{76B3D438-CC50-470E-8BD4-CD43AF37E6D4}"/>
              </a:ext>
            </a:extLst>
          </p:cNvPr>
          <p:cNvSpPr txBox="1"/>
          <p:nvPr/>
        </p:nvSpPr>
        <p:spPr>
          <a:xfrm>
            <a:off x="2520256" y="13600453"/>
            <a:ext cx="828000" cy="230832"/>
          </a:xfrm>
          <a:prstGeom prst="rect">
            <a:avLst/>
          </a:prstGeom>
          <a:solidFill>
            <a:srgbClr val="99FFCC"/>
          </a:solidFill>
          <a:effectLst>
            <a:glow rad="101600">
              <a:srgbClr val="FFFF66">
                <a:alpha val="40000"/>
              </a:srgbClr>
            </a:glow>
            <a:softEdge rad="241300"/>
          </a:effectLst>
        </p:spPr>
        <p:txBody>
          <a:bodyPr wrap="square" rtlCol="0">
            <a:noAutofit/>
          </a:bodyPr>
          <a:lstStyle/>
          <a:p>
            <a:r>
              <a:rPr lang="cs-CZ" sz="900">
                <a:hlinkClick r:id="rId5" tooltip="http://pnwdistrictoptimist.blogspot.com/2012_05_01_archive.html"/>
              </a:rPr>
              <a:t>Tato fotka</a:t>
            </a:r>
            <a:r>
              <a:rPr lang="cs-CZ" sz="900"/>
              <a:t> od autora Neznámý autor s licencí </a:t>
            </a:r>
            <a:r>
              <a:rPr lang="cs-CZ" sz="900">
                <a:hlinkClick r:id="rId6" tooltip="https://creativecommons.org/licenses/by-nc/3.0/"/>
              </a:rPr>
              <a:t>CC BY-NC</a:t>
            </a:r>
            <a:endParaRPr lang="cs-CZ" sz="900"/>
          </a:p>
        </p:txBody>
      </p:sp>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
        <p:nvSpPr>
          <p:cNvPr id="4" name="TextovéPole 3"/>
          <p:cNvSpPr txBox="1"/>
          <p:nvPr/>
        </p:nvSpPr>
        <p:spPr>
          <a:xfrm>
            <a:off x="143992" y="91108"/>
            <a:ext cx="4608512" cy="1077218"/>
          </a:xfrm>
          <a:prstGeom prst="rect">
            <a:avLst/>
          </a:prstGeom>
          <a:blipFill>
            <a:blip r:embed="rId2">
              <a:extLst>
                <a:ext uri="{BEBA8EAE-BF5A-486C-A8C5-ECC9F3942E4B}">
                  <a14:imgProps xmlns:a14="http://schemas.microsoft.com/office/drawing/2010/main">
                    <a14:imgLayer r:embed="rId3">
                      <a14:imgEffect>
                        <a14:artisticGlass/>
                      </a14:imgEffect>
                    </a14:imgLayer>
                  </a14:imgProps>
                </a:ext>
              </a:extLst>
            </a:blip>
            <a:stretch>
              <a:fillRect/>
            </a:stretch>
          </a:blipFill>
          <a:effectLst>
            <a:softEdge rad="0"/>
          </a:effectLst>
        </p:spPr>
        <p:txBody>
          <a:bodyPr wrap="square" rtlCol="0">
            <a:spAutoFit/>
          </a:bodyPr>
          <a:lstStyle/>
          <a:p>
            <a:pPr algn="ctr"/>
            <a:r>
              <a:rPr lang="cs-CZ" sz="3200" dirty="0">
                <a:solidFill>
                  <a:srgbClr val="800000"/>
                </a:solidFill>
                <a:latin typeface="Cooper Black" panose="0208090404030B020404" pitchFamily="18" charset="0"/>
              </a:rPr>
              <a:t>Trenéři mužstva dospělých SK Štětí</a:t>
            </a:r>
          </a:p>
        </p:txBody>
      </p:sp>
      <p:sp>
        <p:nvSpPr>
          <p:cNvPr id="8" name="TextovéPole 7"/>
          <p:cNvSpPr txBox="1"/>
          <p:nvPr/>
        </p:nvSpPr>
        <p:spPr>
          <a:xfrm>
            <a:off x="117364" y="1388151"/>
            <a:ext cx="4635140" cy="5201424"/>
          </a:xfrm>
          <a:prstGeom prst="rect">
            <a:avLst/>
          </a:prstGeom>
          <a:pattFill prst="pct5">
            <a:fgClr>
              <a:schemeClr val="bg1">
                <a:lumMod val="95000"/>
              </a:schemeClr>
            </a:fgClr>
            <a:bgClr>
              <a:srgbClr val="FFFF99"/>
            </a:bgClr>
          </a:pattFill>
          <a:effectLst>
            <a:softEdge rad="0"/>
          </a:effectLst>
        </p:spPr>
        <p:txBody>
          <a:bodyPr wrap="square" rtlCol="0">
            <a:spAutoFit/>
          </a:bodyPr>
          <a:lstStyle/>
          <a:p>
            <a:pPr algn="ctr"/>
            <a:r>
              <a:rPr lang="cs-CZ" sz="3600" dirty="0">
                <a:latin typeface="Snap ITC" panose="04040A07060A02020202" pitchFamily="82" charset="0"/>
              </a:rPr>
              <a:t>Pavel </a:t>
            </a:r>
            <a:r>
              <a:rPr lang="cs-CZ" sz="3600" dirty="0" err="1">
                <a:latin typeface="Snap ITC" panose="04040A07060A02020202" pitchFamily="82" charset="0"/>
              </a:rPr>
              <a:t>Hoznédl</a:t>
            </a:r>
            <a:endParaRPr lang="cs-CZ" sz="3600" dirty="0">
              <a:latin typeface="Snap ITC" panose="04040A07060A02020202" pitchFamily="82"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r>
              <a:rPr lang="cs-CZ" sz="3600" dirty="0">
                <a:latin typeface="Snap ITC" panose="04040A07060A02020202" pitchFamily="82" charset="0"/>
              </a:rPr>
              <a:t>Jiří </a:t>
            </a:r>
            <a:r>
              <a:rPr lang="cs-CZ" sz="3600" dirty="0" err="1">
                <a:latin typeface="Snap ITC" panose="04040A07060A02020202" pitchFamily="82" charset="0"/>
              </a:rPr>
              <a:t>Ransdorf</a:t>
            </a:r>
            <a:endParaRPr lang="cs-CZ" sz="3600" dirty="0">
              <a:latin typeface="Snap ITC" panose="04040A07060A02020202" pitchFamily="82"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a:p>
            <a:pPr algn="ctr"/>
            <a:endParaRPr lang="cs-CZ" sz="2000" dirty="0">
              <a:latin typeface="Arial Black" panose="020B0A04020102020204" pitchFamily="34" charset="0"/>
            </a:endParaRPr>
          </a:p>
        </p:txBody>
      </p:sp>
      <p:pic>
        <p:nvPicPr>
          <p:cNvPr id="9" name="Obrázek 8"/>
          <p:cNvPicPr>
            <a:picLocks noChangeAspect="1"/>
          </p:cNvPicPr>
          <p:nvPr/>
        </p:nvPicPr>
        <p:blipFill>
          <a:blip r:embed="rId4"/>
          <a:stretch>
            <a:fillRect/>
          </a:stretch>
        </p:blipFill>
        <p:spPr>
          <a:xfrm>
            <a:off x="1405265" y="2035324"/>
            <a:ext cx="2000786" cy="1944539"/>
          </a:xfrm>
          <a:prstGeom prst="rect">
            <a:avLst/>
          </a:prstGeom>
          <a:ln w="31750">
            <a:solidFill>
              <a:schemeClr val="accent6">
                <a:lumMod val="50000"/>
              </a:schemeClr>
            </a:solidFill>
          </a:ln>
        </p:spPr>
      </p:pic>
      <p:pic>
        <p:nvPicPr>
          <p:cNvPr id="11" name="Obrázek 10"/>
          <p:cNvPicPr>
            <a:picLocks noChangeAspect="1"/>
          </p:cNvPicPr>
          <p:nvPr/>
        </p:nvPicPr>
        <p:blipFill>
          <a:blip r:embed="rId5"/>
          <a:stretch>
            <a:fillRect/>
          </a:stretch>
        </p:blipFill>
        <p:spPr>
          <a:xfrm>
            <a:off x="1244258" y="4642742"/>
            <a:ext cx="2119948" cy="1773737"/>
          </a:xfrm>
          <a:prstGeom prst="rect">
            <a:avLst/>
          </a:prstGeom>
          <a:ln w="31750">
            <a:solidFill>
              <a:schemeClr val="accent6">
                <a:lumMod val="50000"/>
              </a:schemeClr>
            </a:solidFill>
          </a:ln>
        </p:spPr>
      </p:pic>
      <p:graphicFrame>
        <p:nvGraphicFramePr>
          <p:cNvPr id="12" name="Tabulka 11">
            <a:extLst>
              <a:ext uri="{FF2B5EF4-FFF2-40B4-BE49-F238E27FC236}">
                <a16:creationId xmlns:a16="http://schemas.microsoft.com/office/drawing/2014/main" id="{DC8123AF-27B6-4F8C-A86C-783FC5B66D39}"/>
              </a:ext>
            </a:extLst>
          </p:cNvPr>
          <p:cNvGraphicFramePr>
            <a:graphicFrameLocks noGrp="1"/>
          </p:cNvGraphicFramePr>
          <p:nvPr>
            <p:extLst>
              <p:ext uri="{D42A27DB-BD31-4B8C-83A1-F6EECF244321}">
                <p14:modId xmlns:p14="http://schemas.microsoft.com/office/powerpoint/2010/main" val="4078747606"/>
              </p:ext>
            </p:extLst>
          </p:nvPr>
        </p:nvGraphicFramePr>
        <p:xfrm>
          <a:off x="5354774" y="2313618"/>
          <a:ext cx="4654313" cy="4531620"/>
        </p:xfrm>
        <a:graphic>
          <a:graphicData uri="http://schemas.openxmlformats.org/drawingml/2006/table">
            <a:tbl>
              <a:tblPr/>
              <a:tblGrid>
                <a:gridCol w="140857">
                  <a:extLst>
                    <a:ext uri="{9D8B030D-6E8A-4147-A177-3AD203B41FA5}">
                      <a16:colId xmlns:a16="http://schemas.microsoft.com/office/drawing/2014/main" val="1354081598"/>
                    </a:ext>
                  </a:extLst>
                </a:gridCol>
                <a:gridCol w="769041">
                  <a:extLst>
                    <a:ext uri="{9D8B030D-6E8A-4147-A177-3AD203B41FA5}">
                      <a16:colId xmlns:a16="http://schemas.microsoft.com/office/drawing/2014/main" val="824538926"/>
                    </a:ext>
                  </a:extLst>
                </a:gridCol>
                <a:gridCol w="689737">
                  <a:extLst>
                    <a:ext uri="{9D8B030D-6E8A-4147-A177-3AD203B41FA5}">
                      <a16:colId xmlns:a16="http://schemas.microsoft.com/office/drawing/2014/main" val="1949923843"/>
                    </a:ext>
                  </a:extLst>
                </a:gridCol>
                <a:gridCol w="822064">
                  <a:extLst>
                    <a:ext uri="{9D8B030D-6E8A-4147-A177-3AD203B41FA5}">
                      <a16:colId xmlns:a16="http://schemas.microsoft.com/office/drawing/2014/main" val="3269298175"/>
                    </a:ext>
                  </a:extLst>
                </a:gridCol>
                <a:gridCol w="1021228">
                  <a:extLst>
                    <a:ext uri="{9D8B030D-6E8A-4147-A177-3AD203B41FA5}">
                      <a16:colId xmlns:a16="http://schemas.microsoft.com/office/drawing/2014/main" val="2202090658"/>
                    </a:ext>
                  </a:extLst>
                </a:gridCol>
                <a:gridCol w="1070529">
                  <a:extLst>
                    <a:ext uri="{9D8B030D-6E8A-4147-A177-3AD203B41FA5}">
                      <a16:colId xmlns:a16="http://schemas.microsoft.com/office/drawing/2014/main" val="4180301473"/>
                    </a:ext>
                  </a:extLst>
                </a:gridCol>
                <a:gridCol w="140857">
                  <a:extLst>
                    <a:ext uri="{9D8B030D-6E8A-4147-A177-3AD203B41FA5}">
                      <a16:colId xmlns:a16="http://schemas.microsoft.com/office/drawing/2014/main" val="1632856151"/>
                    </a:ext>
                  </a:extLst>
                </a:gridCol>
              </a:tblGrid>
              <a:tr h="179428">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dirty="0">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2520929103"/>
                  </a:ext>
                </a:extLst>
              </a:tr>
              <a:tr h="383605">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a:solidFill>
                            <a:srgbClr val="000000"/>
                          </a:solidFill>
                          <a:effectLst/>
                          <a:latin typeface="Bahnschrift" panose="020B0502040204020203" pitchFamily="34" charset="0"/>
                        </a:rPr>
                        <a:t>Datum</a:t>
                      </a:r>
                    </a:p>
                  </a:txBody>
                  <a:tcPr marL="6187" marR="6187" marT="6187" marB="0" anchor="ctr">
                    <a:lnL>
                      <a:noFill/>
                    </a:lnL>
                    <a:lnR>
                      <a:noFill/>
                    </a:lnR>
                    <a:lnT>
                      <a:noFill/>
                    </a:lnT>
                    <a:lnB>
                      <a:noFill/>
                    </a:lnB>
                    <a:solidFill>
                      <a:srgbClr val="FFFF00"/>
                    </a:solidFill>
                  </a:tcPr>
                </a:tc>
                <a:tc>
                  <a:txBody>
                    <a:bodyPr/>
                    <a:lstStyle/>
                    <a:p>
                      <a:pPr algn="ctr" fontAlgn="ctr"/>
                      <a:r>
                        <a:rPr lang="cs-CZ" sz="1300" b="1" i="0" u="none" strike="noStrike">
                          <a:solidFill>
                            <a:srgbClr val="000000"/>
                          </a:solidFill>
                          <a:effectLst/>
                          <a:latin typeface="Bahnschrift" panose="020B0502040204020203" pitchFamily="34" charset="0"/>
                        </a:rPr>
                        <a:t>Den</a:t>
                      </a:r>
                    </a:p>
                  </a:txBody>
                  <a:tcPr marL="6187" marR="6187" marT="6187" marB="0" anchor="ctr">
                    <a:lnL>
                      <a:noFill/>
                    </a:lnL>
                    <a:lnR>
                      <a:noFill/>
                    </a:lnR>
                    <a:lnT>
                      <a:noFill/>
                    </a:lnT>
                    <a:lnB>
                      <a:noFill/>
                    </a:lnB>
                    <a:solidFill>
                      <a:srgbClr val="FFFF00"/>
                    </a:solidFill>
                  </a:tcPr>
                </a:tc>
                <a:tc>
                  <a:txBody>
                    <a:bodyPr/>
                    <a:lstStyle/>
                    <a:p>
                      <a:pPr algn="ctr" fontAlgn="ctr"/>
                      <a:r>
                        <a:rPr lang="cs-CZ" sz="1300" b="1" i="0" u="none" strike="noStrike">
                          <a:solidFill>
                            <a:srgbClr val="000000"/>
                          </a:solidFill>
                          <a:effectLst/>
                          <a:latin typeface="Bahnschrift" panose="020B0502040204020203" pitchFamily="34" charset="0"/>
                        </a:rPr>
                        <a:t>Soupeř</a:t>
                      </a:r>
                    </a:p>
                  </a:txBody>
                  <a:tcPr marL="6187" marR="6187" marT="6187" marB="0" anchor="ctr">
                    <a:lnL>
                      <a:noFill/>
                    </a:lnL>
                    <a:lnR>
                      <a:noFill/>
                    </a:lnR>
                    <a:lnT>
                      <a:noFill/>
                    </a:lnT>
                    <a:lnB>
                      <a:noFill/>
                    </a:lnB>
                    <a:solidFill>
                      <a:srgbClr val="FFFF00"/>
                    </a:solidFill>
                  </a:tcPr>
                </a:tc>
                <a:tc>
                  <a:txBody>
                    <a:bodyPr/>
                    <a:lstStyle/>
                    <a:p>
                      <a:pPr algn="ctr" fontAlgn="ctr"/>
                      <a:r>
                        <a:rPr lang="cs-CZ" sz="1300" b="1" i="0" u="none" strike="noStrike" dirty="0">
                          <a:solidFill>
                            <a:srgbClr val="000000"/>
                          </a:solidFill>
                          <a:effectLst/>
                          <a:latin typeface="Bahnschrift" panose="020B0502040204020203" pitchFamily="34" charset="0"/>
                        </a:rPr>
                        <a:t>Výsledek </a:t>
                      </a:r>
                    </a:p>
                  </a:txBody>
                  <a:tcPr marL="6187" marR="6187" marT="6187" marB="0" anchor="ctr">
                    <a:lnL>
                      <a:noFill/>
                    </a:lnL>
                    <a:lnR>
                      <a:noFill/>
                    </a:lnR>
                    <a:lnT>
                      <a:noFill/>
                    </a:lnT>
                    <a:lnB>
                      <a:noFill/>
                    </a:lnB>
                    <a:solidFill>
                      <a:srgbClr val="FFFF00"/>
                    </a:solidFill>
                  </a:tcPr>
                </a:tc>
                <a:tc>
                  <a:txBody>
                    <a:bodyPr/>
                    <a:lstStyle/>
                    <a:p>
                      <a:pPr algn="ctr" fontAlgn="ctr"/>
                      <a:r>
                        <a:rPr lang="cs-CZ" sz="1300" b="1" i="0" u="none" strike="noStrike">
                          <a:solidFill>
                            <a:srgbClr val="000000"/>
                          </a:solidFill>
                          <a:effectLst/>
                          <a:latin typeface="Bahnschrift" panose="020B0502040204020203" pitchFamily="34" charset="0"/>
                        </a:rPr>
                        <a:t>Kde</a:t>
                      </a:r>
                    </a:p>
                  </a:txBody>
                  <a:tcPr marL="6187" marR="6187" marT="6187" marB="0" anchor="ctr">
                    <a:lnL>
                      <a:noFill/>
                    </a:lnL>
                    <a:lnR>
                      <a:noFill/>
                    </a:lnR>
                    <a:lnT>
                      <a:noFill/>
                    </a:lnT>
                    <a:lnB>
                      <a:noFill/>
                    </a:lnB>
                    <a:solidFill>
                      <a:srgbClr val="FFFF00"/>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1082112731"/>
                  </a:ext>
                </a:extLst>
              </a:tr>
              <a:tr h="445477">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18.01.</a:t>
                      </a:r>
                    </a:p>
                    <a:p>
                      <a:pPr algn="ctr" fontAlgn="ctr"/>
                      <a:r>
                        <a:rPr lang="cs-CZ" sz="1300" b="1" i="0" u="none" strike="noStrike" dirty="0">
                          <a:solidFill>
                            <a:srgbClr val="FF0000"/>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EBF1DE"/>
                    </a:solidFill>
                  </a:tcPr>
                </a:tc>
                <a:tc>
                  <a:txBody>
                    <a:bodyPr/>
                    <a:lstStyle/>
                    <a:p>
                      <a:pPr algn="ctr" fontAlgn="ctr"/>
                      <a:r>
                        <a:rPr lang="cs-CZ" sz="1300" b="1" i="0" u="none" strike="noStrike">
                          <a:solidFill>
                            <a:srgbClr val="FF0000"/>
                          </a:solidFill>
                          <a:effectLst/>
                          <a:latin typeface="Berlin Sans FB Demi" panose="020E0802020502020306" pitchFamily="34" charset="0"/>
                        </a:rPr>
                        <a:t>sobota</a:t>
                      </a:r>
                    </a:p>
                  </a:txBody>
                  <a:tcPr marL="6187" marR="6187" marT="6187" marB="0" anchor="ctr">
                    <a:lnL>
                      <a:noFill/>
                    </a:lnL>
                    <a:lnR>
                      <a:noFill/>
                    </a:lnR>
                    <a:lnT>
                      <a:noFill/>
                    </a:lnT>
                    <a:lnB>
                      <a:noFill/>
                    </a:lnB>
                    <a:solidFill>
                      <a:srgbClr val="EBF1DE"/>
                    </a:solidFill>
                  </a:tcPr>
                </a:tc>
                <a:tc>
                  <a:txBody>
                    <a:bodyPr/>
                    <a:lstStyle/>
                    <a:p>
                      <a:pPr algn="ctr" fontAlgn="ctr"/>
                      <a:r>
                        <a:rPr lang="cs-CZ" sz="1400" b="1" i="0" u="none" strike="noStrike" dirty="0">
                          <a:solidFill>
                            <a:srgbClr val="FF0000"/>
                          </a:solidFill>
                          <a:effectLst/>
                          <a:latin typeface="Berlin Sans FB Demi" panose="020E0802020502020306" pitchFamily="34" charset="0"/>
                        </a:rPr>
                        <a:t>SK Sokol Brozany</a:t>
                      </a:r>
                    </a:p>
                  </a:txBody>
                  <a:tcPr marL="6187" marR="6187" marT="6187" marB="0" anchor="ctr">
                    <a:lnL>
                      <a:noFill/>
                    </a:lnL>
                    <a:lnR>
                      <a:noFill/>
                    </a:lnR>
                    <a:lnT>
                      <a:noFill/>
                    </a:lnT>
                    <a:lnB>
                      <a:noFill/>
                    </a:lnB>
                    <a:solidFill>
                      <a:srgbClr val="EBF1DE"/>
                    </a:solidFill>
                  </a:tcPr>
                </a:tc>
                <a:tc>
                  <a:txBody>
                    <a:bodyPr/>
                    <a:lstStyle/>
                    <a:p>
                      <a:pPr algn="ctr" fontAlgn="ctr"/>
                      <a:r>
                        <a:rPr lang="cs-CZ" sz="1800" b="1" i="0" u="none" strike="noStrike" dirty="0">
                          <a:solidFill>
                            <a:srgbClr val="FF0000"/>
                          </a:solidFill>
                          <a:effectLst/>
                          <a:latin typeface="Berlin Sans FB Demi" panose="020E0802020502020306" pitchFamily="34" charset="0"/>
                        </a:rPr>
                        <a:t>2:2</a:t>
                      </a:r>
                    </a:p>
                  </a:txBody>
                  <a:tcPr marL="6187" marR="6187" marT="6187" marB="0" anchor="ctr">
                    <a:lnL>
                      <a:noFill/>
                    </a:lnL>
                    <a:lnR>
                      <a:noFill/>
                    </a:lnR>
                    <a:lnT>
                      <a:noFill/>
                    </a:lnT>
                    <a:lnB>
                      <a:noFill/>
                    </a:lnB>
                    <a:solidFill>
                      <a:srgbClr val="EBF1DE"/>
                    </a:solidFill>
                  </a:tcPr>
                </a:tc>
                <a:tc>
                  <a:txBody>
                    <a:bodyPr/>
                    <a:lstStyle/>
                    <a:p>
                      <a:pPr algn="ctr" fontAlgn="ctr"/>
                      <a:r>
                        <a:rPr lang="cs-CZ" sz="1000" b="1" i="0" u="none" strike="noStrike" dirty="0">
                          <a:solidFill>
                            <a:srgbClr val="FF0000"/>
                          </a:solidFill>
                          <a:effectLst/>
                          <a:latin typeface="Berlin Sans FB Demi" panose="020E0802020502020306" pitchFamily="34" charset="0"/>
                        </a:rPr>
                        <a:t>UT</a:t>
                      </a:r>
                    </a:p>
                    <a:p>
                      <a:pPr algn="ctr" fontAlgn="ctr"/>
                      <a:r>
                        <a:rPr lang="cs-CZ" sz="1000" b="1" i="0" u="none" strike="noStrike" dirty="0">
                          <a:solidFill>
                            <a:srgbClr val="FF0000"/>
                          </a:solidFill>
                          <a:effectLst/>
                          <a:latin typeface="Berlin Sans FB Demi" panose="020E0802020502020306" pitchFamily="34" charset="0"/>
                        </a:rPr>
                        <a:t> Brozany</a:t>
                      </a:r>
                    </a:p>
                  </a:txBody>
                  <a:tcPr marL="6187" marR="6187" marT="6187" marB="0" anchor="ctr">
                    <a:lnL>
                      <a:noFill/>
                    </a:lnL>
                    <a:lnR>
                      <a:noFill/>
                    </a:lnR>
                    <a:lnT>
                      <a:noFill/>
                    </a:lnT>
                    <a:lnB>
                      <a:noFill/>
                    </a:lnB>
                    <a:solidFill>
                      <a:srgbClr val="EBF1DE"/>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679197129"/>
                  </a:ext>
                </a:extLst>
              </a:tr>
              <a:tr h="445477">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0000CC"/>
                          </a:solidFill>
                          <a:effectLst/>
                          <a:latin typeface="Berlin Sans FB Demi" panose="020E0802020502020306" pitchFamily="34" charset="0"/>
                        </a:rPr>
                        <a:t>23.01.</a:t>
                      </a:r>
                    </a:p>
                    <a:p>
                      <a:pPr algn="ctr" fontAlgn="ctr"/>
                      <a:r>
                        <a:rPr lang="cs-CZ" sz="1300" b="1" i="0" u="none" strike="noStrike" dirty="0">
                          <a:solidFill>
                            <a:srgbClr val="0000CC"/>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EBF1DE"/>
                    </a:solidFill>
                  </a:tcPr>
                </a:tc>
                <a:tc>
                  <a:txBody>
                    <a:bodyPr/>
                    <a:lstStyle/>
                    <a:p>
                      <a:pPr algn="ctr" fontAlgn="ctr"/>
                      <a:r>
                        <a:rPr lang="cs-CZ" sz="1300" b="1" i="0" u="none" strike="noStrike">
                          <a:solidFill>
                            <a:srgbClr val="0000CC"/>
                          </a:solidFill>
                          <a:effectLst/>
                          <a:latin typeface="Berlin Sans FB Demi" panose="020E0802020502020306" pitchFamily="34" charset="0"/>
                        </a:rPr>
                        <a:t>středa</a:t>
                      </a:r>
                    </a:p>
                  </a:txBody>
                  <a:tcPr marL="6187" marR="6187" marT="6187" marB="0" anchor="ctr">
                    <a:lnL>
                      <a:noFill/>
                    </a:lnL>
                    <a:lnR>
                      <a:noFill/>
                    </a:lnR>
                    <a:lnT>
                      <a:noFill/>
                    </a:lnT>
                    <a:lnB>
                      <a:noFill/>
                    </a:lnB>
                    <a:solidFill>
                      <a:srgbClr val="EBF1DE"/>
                    </a:solidFill>
                  </a:tcPr>
                </a:tc>
                <a:tc>
                  <a:txBody>
                    <a:bodyPr/>
                    <a:lstStyle/>
                    <a:p>
                      <a:pPr algn="ctr" fontAlgn="ctr"/>
                      <a:r>
                        <a:rPr lang="cs-CZ" sz="1400" b="1" i="0" u="none" strike="noStrike" dirty="0">
                          <a:solidFill>
                            <a:srgbClr val="0000CC"/>
                          </a:solidFill>
                          <a:effectLst/>
                          <a:latin typeface="Berlin Sans FB Demi" panose="020E0802020502020306" pitchFamily="34" charset="0"/>
                        </a:rPr>
                        <a:t>Křešice</a:t>
                      </a:r>
                    </a:p>
                  </a:txBody>
                  <a:tcPr marL="6187" marR="6187" marT="6187" marB="0" anchor="ctr">
                    <a:lnL>
                      <a:noFill/>
                    </a:lnL>
                    <a:lnR>
                      <a:noFill/>
                    </a:lnR>
                    <a:lnT>
                      <a:noFill/>
                    </a:lnT>
                    <a:lnB>
                      <a:noFill/>
                    </a:lnB>
                    <a:solidFill>
                      <a:srgbClr val="EBF1DE"/>
                    </a:solidFill>
                  </a:tcPr>
                </a:tc>
                <a:tc>
                  <a:txBody>
                    <a:bodyPr/>
                    <a:lstStyle/>
                    <a:p>
                      <a:pPr algn="ctr" fontAlgn="ctr"/>
                      <a:r>
                        <a:rPr lang="cs-CZ" sz="1800" b="1" i="0" u="none" strike="noStrike" dirty="0">
                          <a:solidFill>
                            <a:srgbClr val="0000CC"/>
                          </a:solidFill>
                          <a:effectLst/>
                          <a:latin typeface="Berlin Sans FB Demi" panose="020E0802020502020306" pitchFamily="34" charset="0"/>
                        </a:rPr>
                        <a:t>9:3</a:t>
                      </a:r>
                    </a:p>
                  </a:txBody>
                  <a:tcPr marL="6187" marR="6187" marT="6187" marB="0" anchor="ctr">
                    <a:lnL>
                      <a:noFill/>
                    </a:lnL>
                    <a:lnR>
                      <a:noFill/>
                    </a:lnR>
                    <a:lnT>
                      <a:noFill/>
                    </a:lnT>
                    <a:lnB>
                      <a:noFill/>
                    </a:lnB>
                    <a:solidFill>
                      <a:srgbClr val="EBF1DE"/>
                    </a:solidFill>
                  </a:tcPr>
                </a:tc>
                <a:tc>
                  <a:txBody>
                    <a:bodyPr/>
                    <a:lstStyle/>
                    <a:p>
                      <a:pPr algn="ctr" fontAlgn="ctr"/>
                      <a:r>
                        <a:rPr lang="cs-CZ" sz="1000" b="1" i="0" u="none" strike="noStrike" dirty="0">
                          <a:solidFill>
                            <a:srgbClr val="0000CC"/>
                          </a:solidFill>
                          <a:effectLst/>
                          <a:latin typeface="Berlin Sans FB Demi" panose="020E0802020502020306" pitchFamily="34" charset="0"/>
                        </a:rPr>
                        <a:t>UT </a:t>
                      </a:r>
                    </a:p>
                    <a:p>
                      <a:pPr algn="ctr" fontAlgn="ctr"/>
                      <a:r>
                        <a:rPr lang="cs-CZ" sz="1000" b="1" i="0" u="none" strike="noStrike" dirty="0">
                          <a:solidFill>
                            <a:srgbClr val="0000CC"/>
                          </a:solidFill>
                          <a:effectLst/>
                          <a:latin typeface="Berlin Sans FB Demi" panose="020E0802020502020306" pitchFamily="34" charset="0"/>
                        </a:rPr>
                        <a:t>Roudnice </a:t>
                      </a:r>
                      <a:r>
                        <a:rPr lang="cs-CZ" sz="1000" b="1" i="0" u="none" strike="noStrike" dirty="0" err="1">
                          <a:solidFill>
                            <a:srgbClr val="0000CC"/>
                          </a:solidFill>
                          <a:effectLst/>
                          <a:latin typeface="Berlin Sans FB Demi" panose="020E0802020502020306" pitchFamily="34" charset="0"/>
                        </a:rPr>
                        <a:t>n.L.</a:t>
                      </a:r>
                      <a:endParaRPr lang="cs-CZ" sz="1000" b="1" i="0" u="none" strike="noStrike" dirty="0">
                        <a:solidFill>
                          <a:srgbClr val="0000CC"/>
                        </a:solidFill>
                        <a:effectLst/>
                        <a:latin typeface="Berlin Sans FB Demi" panose="020E0802020502020306" pitchFamily="34" charset="0"/>
                      </a:endParaRPr>
                    </a:p>
                  </a:txBody>
                  <a:tcPr marL="6187" marR="6187" marT="6187" marB="0" anchor="ctr">
                    <a:lnL>
                      <a:noFill/>
                    </a:lnL>
                    <a:lnR>
                      <a:noFill/>
                    </a:lnR>
                    <a:lnT>
                      <a:noFill/>
                    </a:lnT>
                    <a:lnB>
                      <a:noFill/>
                    </a:lnB>
                    <a:solidFill>
                      <a:srgbClr val="EBF1DE"/>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565772768"/>
                  </a:ext>
                </a:extLst>
              </a:tr>
              <a:tr h="445477">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25.01.</a:t>
                      </a:r>
                    </a:p>
                    <a:p>
                      <a:pPr algn="ctr" fontAlgn="ctr"/>
                      <a:r>
                        <a:rPr lang="cs-CZ" sz="1300" b="1" i="0" u="none" strike="noStrike" dirty="0">
                          <a:solidFill>
                            <a:srgbClr val="FF0000"/>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66FFFF"/>
                    </a:solidFill>
                  </a:tcPr>
                </a:tc>
                <a:tc>
                  <a:txBody>
                    <a:bodyPr/>
                    <a:lstStyle/>
                    <a:p>
                      <a:pPr algn="ctr" fontAlgn="ctr"/>
                      <a:r>
                        <a:rPr lang="cs-CZ" sz="1300" b="1" i="0" u="none" strike="noStrike">
                          <a:solidFill>
                            <a:srgbClr val="FF0000"/>
                          </a:solidFill>
                          <a:effectLst/>
                          <a:latin typeface="Berlin Sans FB Demi" panose="020E0802020502020306" pitchFamily="34" charset="0"/>
                        </a:rPr>
                        <a:t>sobota</a:t>
                      </a:r>
                    </a:p>
                  </a:txBody>
                  <a:tcPr marL="6187" marR="6187" marT="6187" marB="0" anchor="ctr">
                    <a:lnL>
                      <a:noFill/>
                    </a:lnL>
                    <a:lnR>
                      <a:noFill/>
                    </a:lnR>
                    <a:lnT>
                      <a:noFill/>
                    </a:lnT>
                    <a:lnB>
                      <a:noFill/>
                    </a:lnB>
                    <a:solidFill>
                      <a:srgbClr val="66FFFF"/>
                    </a:solidFill>
                  </a:tcPr>
                </a:tc>
                <a:tc>
                  <a:txBody>
                    <a:bodyPr/>
                    <a:lstStyle/>
                    <a:p>
                      <a:pPr algn="ctr" fontAlgn="ctr"/>
                      <a:r>
                        <a:rPr lang="cs-CZ" sz="1400" b="1" i="0" u="none" strike="noStrike" dirty="0">
                          <a:solidFill>
                            <a:srgbClr val="FF0000"/>
                          </a:solidFill>
                          <a:effectLst/>
                          <a:latin typeface="Berlin Sans FB Demi" panose="020E0802020502020306" pitchFamily="34" charset="0"/>
                        </a:rPr>
                        <a:t>Mostecký fotbalový klub</a:t>
                      </a:r>
                    </a:p>
                  </a:txBody>
                  <a:tcPr marL="6187" marR="6187" marT="6187" marB="0" anchor="ctr">
                    <a:lnL>
                      <a:noFill/>
                    </a:lnL>
                    <a:lnR>
                      <a:noFill/>
                    </a:lnR>
                    <a:lnT>
                      <a:noFill/>
                    </a:lnT>
                    <a:lnB>
                      <a:noFill/>
                    </a:lnB>
                    <a:solidFill>
                      <a:srgbClr val="66FFFF"/>
                    </a:solidFill>
                  </a:tcPr>
                </a:tc>
                <a:tc>
                  <a:txBody>
                    <a:bodyPr/>
                    <a:lstStyle/>
                    <a:p>
                      <a:pPr algn="ctr" fontAlgn="ctr"/>
                      <a:r>
                        <a:rPr lang="cs-CZ" sz="1800" b="1" i="0" u="none" strike="noStrike" dirty="0">
                          <a:solidFill>
                            <a:srgbClr val="FF0000"/>
                          </a:solidFill>
                          <a:effectLst/>
                          <a:latin typeface="Berlin Sans FB Demi" panose="020E0802020502020306" pitchFamily="34" charset="0"/>
                        </a:rPr>
                        <a:t>2:3</a:t>
                      </a:r>
                    </a:p>
                  </a:txBody>
                  <a:tcPr marL="6187" marR="6187" marT="6187" marB="0" anchor="ctr">
                    <a:lnL>
                      <a:noFill/>
                    </a:lnL>
                    <a:lnR>
                      <a:noFill/>
                    </a:lnR>
                    <a:lnT>
                      <a:noFill/>
                    </a:lnT>
                    <a:lnB>
                      <a:noFill/>
                    </a:lnB>
                    <a:solidFill>
                      <a:srgbClr val="66FFFF"/>
                    </a:solidFill>
                  </a:tcPr>
                </a:tc>
                <a:tc>
                  <a:txBody>
                    <a:bodyPr/>
                    <a:lstStyle/>
                    <a:p>
                      <a:pPr algn="ctr" fontAlgn="ctr"/>
                      <a:r>
                        <a:rPr lang="cs-CZ" sz="1000" b="1" i="0" u="none" strike="noStrike" dirty="0">
                          <a:solidFill>
                            <a:srgbClr val="FF0000"/>
                          </a:solidFill>
                          <a:effectLst/>
                          <a:latin typeface="Berlin Sans FB Demi" panose="020E0802020502020306" pitchFamily="34" charset="0"/>
                        </a:rPr>
                        <a:t>UT </a:t>
                      </a:r>
                    </a:p>
                    <a:p>
                      <a:pPr algn="ctr" fontAlgn="ctr"/>
                      <a:r>
                        <a:rPr lang="cs-CZ" sz="1000" b="1" i="0" u="none" strike="noStrike" dirty="0">
                          <a:solidFill>
                            <a:srgbClr val="FF0000"/>
                          </a:solidFill>
                          <a:effectLst/>
                          <a:latin typeface="Berlin Sans FB Demi" panose="020E0802020502020306" pitchFamily="34" charset="0"/>
                        </a:rPr>
                        <a:t>Roudnice </a:t>
                      </a:r>
                      <a:r>
                        <a:rPr lang="cs-CZ" sz="1000" b="1" i="0" u="none" strike="noStrike" dirty="0" err="1">
                          <a:solidFill>
                            <a:srgbClr val="FF0000"/>
                          </a:solidFill>
                          <a:effectLst/>
                          <a:latin typeface="Berlin Sans FB Demi" panose="020E0802020502020306" pitchFamily="34" charset="0"/>
                        </a:rPr>
                        <a:t>n.L.</a:t>
                      </a:r>
                      <a:endParaRPr lang="cs-CZ" sz="1000" b="1" i="0" u="none" strike="noStrike" dirty="0">
                        <a:solidFill>
                          <a:srgbClr val="FF0000"/>
                        </a:solidFill>
                        <a:effectLst/>
                        <a:latin typeface="Berlin Sans FB Demi" panose="020E0802020502020306" pitchFamily="34" charset="0"/>
                      </a:endParaRPr>
                    </a:p>
                  </a:txBody>
                  <a:tcPr marL="6187" marR="6187" marT="6187" marB="0" anchor="ctr">
                    <a:lnL>
                      <a:noFill/>
                    </a:lnL>
                    <a:lnR>
                      <a:noFill/>
                    </a:lnR>
                    <a:lnT>
                      <a:noFill/>
                    </a:lnT>
                    <a:lnB>
                      <a:noFill/>
                    </a:lnB>
                    <a:solidFill>
                      <a:srgbClr val="66FFFF"/>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3625290922"/>
                  </a:ext>
                </a:extLst>
              </a:tr>
              <a:tr h="445477">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0000CC"/>
                          </a:solidFill>
                          <a:effectLst/>
                          <a:latin typeface="Berlin Sans FB Demi" panose="020E0802020502020306" pitchFamily="34" charset="0"/>
                        </a:rPr>
                        <a:t>01.02.</a:t>
                      </a:r>
                    </a:p>
                    <a:p>
                      <a:pPr algn="ctr" fontAlgn="ctr"/>
                      <a:r>
                        <a:rPr lang="cs-CZ" sz="1300" b="1" i="0" u="none" strike="noStrike" dirty="0">
                          <a:solidFill>
                            <a:srgbClr val="0000CC"/>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EBF1DE"/>
                    </a:solidFill>
                  </a:tcPr>
                </a:tc>
                <a:tc>
                  <a:txBody>
                    <a:bodyPr/>
                    <a:lstStyle/>
                    <a:p>
                      <a:pPr algn="ctr" fontAlgn="ctr"/>
                      <a:r>
                        <a:rPr lang="cs-CZ" sz="1300" b="1" i="0" u="none" strike="noStrike" dirty="0">
                          <a:solidFill>
                            <a:srgbClr val="0000CC"/>
                          </a:solidFill>
                          <a:effectLst/>
                          <a:latin typeface="Berlin Sans FB Demi" panose="020E0802020502020306" pitchFamily="34" charset="0"/>
                        </a:rPr>
                        <a:t>sobota</a:t>
                      </a:r>
                    </a:p>
                  </a:txBody>
                  <a:tcPr marL="6187" marR="6187" marT="6187" marB="0" anchor="ctr">
                    <a:lnL>
                      <a:noFill/>
                    </a:lnL>
                    <a:lnR>
                      <a:noFill/>
                    </a:lnR>
                    <a:lnT>
                      <a:noFill/>
                    </a:lnT>
                    <a:lnB>
                      <a:noFill/>
                    </a:lnB>
                    <a:solidFill>
                      <a:srgbClr val="EBF1DE"/>
                    </a:solidFill>
                  </a:tcPr>
                </a:tc>
                <a:tc>
                  <a:txBody>
                    <a:bodyPr/>
                    <a:lstStyle/>
                    <a:p>
                      <a:pPr algn="ctr" fontAlgn="ctr"/>
                      <a:r>
                        <a:rPr lang="cs-CZ" sz="1400" b="1" i="0" u="none" strike="noStrike" dirty="0">
                          <a:solidFill>
                            <a:srgbClr val="0000CC"/>
                          </a:solidFill>
                          <a:effectLst/>
                          <a:latin typeface="Berlin Sans FB Demi" panose="020E0802020502020306" pitchFamily="34" charset="0"/>
                        </a:rPr>
                        <a:t>SK Skalice</a:t>
                      </a:r>
                    </a:p>
                  </a:txBody>
                  <a:tcPr marL="6187" marR="6187" marT="6187" marB="0" anchor="ctr">
                    <a:lnL>
                      <a:noFill/>
                    </a:lnL>
                    <a:lnR>
                      <a:noFill/>
                    </a:lnR>
                    <a:lnT>
                      <a:noFill/>
                    </a:lnT>
                    <a:lnB>
                      <a:noFill/>
                    </a:lnB>
                    <a:solidFill>
                      <a:srgbClr val="EBF1DE"/>
                    </a:solidFill>
                  </a:tcPr>
                </a:tc>
                <a:tc>
                  <a:txBody>
                    <a:bodyPr/>
                    <a:lstStyle/>
                    <a:p>
                      <a:pPr algn="ctr" fontAlgn="ctr"/>
                      <a:r>
                        <a:rPr lang="cs-CZ" sz="1800" b="1" i="0" u="none" strike="noStrike" dirty="0">
                          <a:solidFill>
                            <a:srgbClr val="0000CC"/>
                          </a:solidFill>
                          <a:effectLst/>
                          <a:latin typeface="Berlin Sans FB Demi" panose="020E0802020502020306" pitchFamily="34" charset="0"/>
                        </a:rPr>
                        <a:t>3:1</a:t>
                      </a:r>
                    </a:p>
                  </a:txBody>
                  <a:tcPr marL="6187" marR="6187" marT="6187" marB="0" anchor="ctr">
                    <a:lnL>
                      <a:noFill/>
                    </a:lnL>
                    <a:lnR>
                      <a:noFill/>
                    </a:lnR>
                    <a:lnT>
                      <a:noFill/>
                    </a:lnT>
                    <a:lnB>
                      <a:noFill/>
                    </a:lnB>
                    <a:solidFill>
                      <a:srgbClr val="EBF1DE"/>
                    </a:solidFill>
                  </a:tcPr>
                </a:tc>
                <a:tc>
                  <a:txBody>
                    <a:bodyPr/>
                    <a:lstStyle/>
                    <a:p>
                      <a:pPr algn="ctr" fontAlgn="ctr"/>
                      <a:r>
                        <a:rPr lang="cs-CZ" sz="1000" b="1" i="0" u="none" strike="noStrike" dirty="0">
                          <a:solidFill>
                            <a:srgbClr val="0000CC"/>
                          </a:solidFill>
                          <a:effectLst/>
                          <a:latin typeface="Berlin Sans FB Demi" panose="020E0802020502020306" pitchFamily="34" charset="0"/>
                        </a:rPr>
                        <a:t>UT </a:t>
                      </a:r>
                    </a:p>
                    <a:p>
                      <a:pPr algn="ctr" fontAlgn="ctr"/>
                      <a:r>
                        <a:rPr lang="cs-CZ" sz="1000" b="1" i="0" u="none" strike="noStrike" dirty="0">
                          <a:solidFill>
                            <a:srgbClr val="0000CC"/>
                          </a:solidFill>
                          <a:effectLst/>
                          <a:latin typeface="Berlin Sans FB Demi" panose="020E0802020502020306" pitchFamily="34" charset="0"/>
                        </a:rPr>
                        <a:t>Česká Lípa</a:t>
                      </a:r>
                    </a:p>
                  </a:txBody>
                  <a:tcPr marL="6187" marR="6187" marT="6187" marB="0" anchor="ctr">
                    <a:lnL>
                      <a:noFill/>
                    </a:lnL>
                    <a:lnR>
                      <a:noFill/>
                    </a:lnR>
                    <a:lnT>
                      <a:noFill/>
                    </a:lnT>
                    <a:lnB>
                      <a:noFill/>
                    </a:lnB>
                    <a:solidFill>
                      <a:srgbClr val="EBF1DE"/>
                    </a:solidFill>
                  </a:tcPr>
                </a:tc>
                <a:tc>
                  <a:txBody>
                    <a:bodyPr/>
                    <a:lstStyle/>
                    <a:p>
                      <a:pPr algn="l" fontAlgn="b"/>
                      <a:r>
                        <a:rPr lang="cs-CZ" sz="800" b="0" i="0" u="none" strike="noStrike" dirty="0">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3802813630"/>
                  </a:ext>
                </a:extLst>
              </a:tr>
              <a:tr h="445477">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08.02.</a:t>
                      </a:r>
                    </a:p>
                    <a:p>
                      <a:pPr algn="ctr" fontAlgn="ctr"/>
                      <a:r>
                        <a:rPr lang="cs-CZ" sz="1300" b="1" i="0" u="none" strike="noStrike" dirty="0">
                          <a:solidFill>
                            <a:srgbClr val="FF0000"/>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66FFFF"/>
                    </a:solidFill>
                  </a:tcPr>
                </a:tc>
                <a:tc>
                  <a:txBody>
                    <a:bodyPr/>
                    <a:lstStyle/>
                    <a:p>
                      <a:pPr algn="ctr" fontAlgn="ctr"/>
                      <a:r>
                        <a:rPr lang="cs-CZ" sz="1300" b="1" i="0" u="none" strike="noStrike">
                          <a:solidFill>
                            <a:srgbClr val="FF0000"/>
                          </a:solidFill>
                          <a:effectLst/>
                          <a:latin typeface="Berlin Sans FB Demi" panose="020E0802020502020306" pitchFamily="34" charset="0"/>
                        </a:rPr>
                        <a:t>sobota</a:t>
                      </a:r>
                    </a:p>
                  </a:txBody>
                  <a:tcPr marL="6187" marR="6187" marT="6187" marB="0" anchor="ctr">
                    <a:lnL>
                      <a:noFill/>
                    </a:lnL>
                    <a:lnR>
                      <a:noFill/>
                    </a:lnR>
                    <a:lnT>
                      <a:noFill/>
                    </a:lnT>
                    <a:lnB>
                      <a:noFill/>
                    </a:lnB>
                    <a:solidFill>
                      <a:srgbClr val="66FFFF"/>
                    </a:solidFill>
                  </a:tcPr>
                </a:tc>
                <a:tc>
                  <a:txBody>
                    <a:bodyPr/>
                    <a:lstStyle/>
                    <a:p>
                      <a:pPr algn="ctr" fontAlgn="ctr"/>
                      <a:r>
                        <a:rPr lang="cs-CZ" sz="1400" b="1" i="0" u="none" strike="noStrike" dirty="0">
                          <a:solidFill>
                            <a:srgbClr val="FF0000"/>
                          </a:solidFill>
                          <a:effectLst/>
                          <a:latin typeface="Berlin Sans FB Demi" panose="020E0802020502020306" pitchFamily="34" charset="0"/>
                        </a:rPr>
                        <a:t>TJ Krupka</a:t>
                      </a:r>
                    </a:p>
                  </a:txBody>
                  <a:tcPr marL="6187" marR="6187" marT="6187" marB="0" anchor="ctr">
                    <a:lnL>
                      <a:noFill/>
                    </a:lnL>
                    <a:lnR>
                      <a:noFill/>
                    </a:lnR>
                    <a:lnT>
                      <a:noFill/>
                    </a:lnT>
                    <a:lnB>
                      <a:noFill/>
                    </a:lnB>
                    <a:solidFill>
                      <a:srgbClr val="66FFFF"/>
                    </a:solidFill>
                  </a:tcPr>
                </a:tc>
                <a:tc>
                  <a:txBody>
                    <a:bodyPr/>
                    <a:lstStyle/>
                    <a:p>
                      <a:pPr algn="ctr" fontAlgn="ctr"/>
                      <a:r>
                        <a:rPr lang="cs-CZ" sz="1800" b="1" i="0" u="none" strike="noStrike" dirty="0">
                          <a:solidFill>
                            <a:srgbClr val="FF0000"/>
                          </a:solidFill>
                          <a:effectLst/>
                          <a:latin typeface="Berlin Sans FB Demi" panose="020E0802020502020306" pitchFamily="34" charset="0"/>
                        </a:rPr>
                        <a:t>3:3</a:t>
                      </a:r>
                    </a:p>
                  </a:txBody>
                  <a:tcPr marL="6187" marR="6187" marT="6187" marB="0" anchor="ctr">
                    <a:lnL>
                      <a:noFill/>
                    </a:lnL>
                    <a:lnR>
                      <a:noFill/>
                    </a:lnR>
                    <a:lnT>
                      <a:noFill/>
                    </a:lnT>
                    <a:lnB>
                      <a:noFill/>
                    </a:lnB>
                    <a:solidFill>
                      <a:srgbClr val="66FFFF"/>
                    </a:solidFill>
                  </a:tcPr>
                </a:tc>
                <a:tc>
                  <a:txBody>
                    <a:bodyPr/>
                    <a:lstStyle/>
                    <a:p>
                      <a:pPr algn="ctr" fontAlgn="ctr"/>
                      <a:r>
                        <a:rPr lang="cs-CZ" sz="1000" b="1" i="0" u="none" strike="noStrike" dirty="0">
                          <a:solidFill>
                            <a:srgbClr val="FF0000"/>
                          </a:solidFill>
                          <a:effectLst/>
                          <a:latin typeface="Berlin Sans FB Demi" panose="020E0802020502020306" pitchFamily="34" charset="0"/>
                        </a:rPr>
                        <a:t>UT</a:t>
                      </a:r>
                    </a:p>
                    <a:p>
                      <a:pPr algn="ctr" fontAlgn="ctr"/>
                      <a:r>
                        <a:rPr lang="cs-CZ" sz="1000" b="1" i="0" u="none" strike="noStrike" dirty="0">
                          <a:solidFill>
                            <a:srgbClr val="FF0000"/>
                          </a:solidFill>
                          <a:effectLst/>
                          <a:latin typeface="Berlin Sans FB Demi" panose="020E0802020502020306" pitchFamily="34" charset="0"/>
                        </a:rPr>
                        <a:t> Krupka</a:t>
                      </a:r>
                    </a:p>
                  </a:txBody>
                  <a:tcPr marL="6187" marR="6187" marT="6187" marB="0" anchor="ctr">
                    <a:lnL>
                      <a:noFill/>
                    </a:lnL>
                    <a:lnR>
                      <a:noFill/>
                    </a:lnR>
                    <a:lnT>
                      <a:noFill/>
                    </a:lnT>
                    <a:lnB>
                      <a:noFill/>
                    </a:lnB>
                    <a:solidFill>
                      <a:srgbClr val="66FFFF"/>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1212264029"/>
                  </a:ext>
                </a:extLst>
              </a:tr>
              <a:tr h="445477">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0000CC"/>
                          </a:solidFill>
                          <a:effectLst/>
                          <a:latin typeface="Berlin Sans FB Demi" panose="020E0802020502020306" pitchFamily="34" charset="0"/>
                        </a:rPr>
                        <a:t>16.02.</a:t>
                      </a:r>
                    </a:p>
                    <a:p>
                      <a:pPr algn="ctr" fontAlgn="ctr"/>
                      <a:r>
                        <a:rPr lang="cs-CZ" sz="1300" b="1" i="0" u="none" strike="noStrike" dirty="0">
                          <a:solidFill>
                            <a:srgbClr val="0000CC"/>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EBF1DE"/>
                    </a:solidFill>
                  </a:tcPr>
                </a:tc>
                <a:tc>
                  <a:txBody>
                    <a:bodyPr/>
                    <a:lstStyle/>
                    <a:p>
                      <a:pPr algn="ctr" fontAlgn="ctr"/>
                      <a:r>
                        <a:rPr lang="cs-CZ" sz="1300" b="1" i="0" u="none" strike="noStrike">
                          <a:solidFill>
                            <a:srgbClr val="0000CC"/>
                          </a:solidFill>
                          <a:effectLst/>
                          <a:latin typeface="Berlin Sans FB Demi" panose="020E0802020502020306" pitchFamily="34" charset="0"/>
                        </a:rPr>
                        <a:t>neděle</a:t>
                      </a:r>
                    </a:p>
                  </a:txBody>
                  <a:tcPr marL="6187" marR="6187" marT="6187" marB="0" anchor="ctr">
                    <a:lnL>
                      <a:noFill/>
                    </a:lnL>
                    <a:lnR>
                      <a:noFill/>
                    </a:lnR>
                    <a:lnT>
                      <a:noFill/>
                    </a:lnT>
                    <a:lnB>
                      <a:noFill/>
                    </a:lnB>
                    <a:solidFill>
                      <a:srgbClr val="EBF1DE"/>
                    </a:solidFill>
                  </a:tcPr>
                </a:tc>
                <a:tc>
                  <a:txBody>
                    <a:bodyPr/>
                    <a:lstStyle/>
                    <a:p>
                      <a:pPr algn="ctr" fontAlgn="ctr"/>
                      <a:r>
                        <a:rPr lang="cs-CZ" sz="1400" b="0" i="0" u="none" strike="noStrike" dirty="0">
                          <a:solidFill>
                            <a:srgbClr val="0000CC"/>
                          </a:solidFill>
                          <a:effectLst/>
                          <a:latin typeface="Berlin Sans FB Demi" panose="020E0802020502020306" pitchFamily="34" charset="0"/>
                        </a:rPr>
                        <a:t>TJ Doksy</a:t>
                      </a:r>
                    </a:p>
                  </a:txBody>
                  <a:tcPr marL="6187" marR="6187" marT="6187" marB="0" anchor="ctr">
                    <a:lnL>
                      <a:noFill/>
                    </a:lnL>
                    <a:lnR>
                      <a:noFill/>
                    </a:lnR>
                    <a:lnT>
                      <a:noFill/>
                    </a:lnT>
                    <a:lnB>
                      <a:noFill/>
                    </a:lnB>
                    <a:solidFill>
                      <a:srgbClr val="EBF1DE"/>
                    </a:solidFill>
                  </a:tcPr>
                </a:tc>
                <a:tc>
                  <a:txBody>
                    <a:bodyPr/>
                    <a:lstStyle/>
                    <a:p>
                      <a:pPr algn="ctr" fontAlgn="ctr"/>
                      <a:r>
                        <a:rPr lang="cs-CZ" sz="1800" b="0" i="0" u="none" strike="noStrike" dirty="0">
                          <a:solidFill>
                            <a:srgbClr val="0000CC"/>
                          </a:solidFill>
                          <a:effectLst/>
                          <a:latin typeface="Berlin Sans FB Demi" panose="020E0802020502020306" pitchFamily="34" charset="0"/>
                        </a:rPr>
                        <a:t>2:6</a:t>
                      </a:r>
                    </a:p>
                  </a:txBody>
                  <a:tcPr marL="6187" marR="6187" marT="6187" marB="0" anchor="ctr">
                    <a:lnL>
                      <a:noFill/>
                    </a:lnL>
                    <a:lnR>
                      <a:noFill/>
                    </a:lnR>
                    <a:lnT>
                      <a:noFill/>
                    </a:lnT>
                    <a:lnB>
                      <a:noFill/>
                    </a:lnB>
                    <a:solidFill>
                      <a:srgbClr val="EBF1DE"/>
                    </a:solidFill>
                  </a:tcPr>
                </a:tc>
                <a:tc>
                  <a:txBody>
                    <a:bodyPr/>
                    <a:lstStyle/>
                    <a:p>
                      <a:pPr algn="ctr" fontAlgn="ctr"/>
                      <a:r>
                        <a:rPr lang="cs-CZ" sz="1000" b="0" i="0" u="none" strike="noStrike" dirty="0">
                          <a:solidFill>
                            <a:srgbClr val="0000CC"/>
                          </a:solidFill>
                          <a:effectLst/>
                          <a:latin typeface="Berlin Sans FB Demi" panose="020E0802020502020306" pitchFamily="34" charset="0"/>
                        </a:rPr>
                        <a:t>UT</a:t>
                      </a:r>
                    </a:p>
                    <a:p>
                      <a:pPr algn="ctr" fontAlgn="ctr"/>
                      <a:r>
                        <a:rPr lang="cs-CZ" sz="1000" b="0" i="0" u="none" strike="noStrike" dirty="0">
                          <a:solidFill>
                            <a:srgbClr val="0000CC"/>
                          </a:solidFill>
                          <a:effectLst/>
                          <a:latin typeface="Berlin Sans FB Demi" panose="020E0802020502020306" pitchFamily="34" charset="0"/>
                        </a:rPr>
                        <a:t> Česká Lípa</a:t>
                      </a:r>
                    </a:p>
                  </a:txBody>
                  <a:tcPr marL="6187" marR="6187" marT="6187" marB="0" anchor="ctr">
                    <a:lnL>
                      <a:noFill/>
                    </a:lnL>
                    <a:lnR>
                      <a:noFill/>
                    </a:lnR>
                    <a:lnT>
                      <a:noFill/>
                    </a:lnT>
                    <a:lnB>
                      <a:noFill/>
                    </a:lnB>
                    <a:solidFill>
                      <a:srgbClr val="EBF1DE"/>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3387781043"/>
                  </a:ext>
                </a:extLst>
              </a:tr>
              <a:tr h="445477">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22.02.</a:t>
                      </a:r>
                    </a:p>
                    <a:p>
                      <a:pPr algn="ctr" fontAlgn="ctr"/>
                      <a:r>
                        <a:rPr lang="cs-CZ" sz="1300" b="1" i="0" u="none" strike="noStrike" dirty="0">
                          <a:solidFill>
                            <a:srgbClr val="FF0000"/>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66FFFF"/>
                    </a:solidFill>
                  </a:tcPr>
                </a:tc>
                <a:tc>
                  <a:txBody>
                    <a:bodyPr/>
                    <a:lstStyle/>
                    <a:p>
                      <a:pPr algn="ctr" fontAlgn="ctr"/>
                      <a:r>
                        <a:rPr lang="cs-CZ" sz="1300" b="1" i="0" u="none" strike="noStrike">
                          <a:solidFill>
                            <a:srgbClr val="FF0000"/>
                          </a:solidFill>
                          <a:effectLst/>
                          <a:latin typeface="Berlin Sans FB Demi" panose="020E0802020502020306" pitchFamily="34" charset="0"/>
                        </a:rPr>
                        <a:t>sobota</a:t>
                      </a:r>
                    </a:p>
                  </a:txBody>
                  <a:tcPr marL="6187" marR="6187" marT="6187" marB="0" anchor="ctr">
                    <a:lnL>
                      <a:noFill/>
                    </a:lnL>
                    <a:lnR>
                      <a:noFill/>
                    </a:lnR>
                    <a:lnT>
                      <a:noFill/>
                    </a:lnT>
                    <a:lnB>
                      <a:noFill/>
                    </a:lnB>
                    <a:solidFill>
                      <a:srgbClr val="66FFFF"/>
                    </a:solidFill>
                  </a:tcPr>
                </a:tc>
                <a:tc>
                  <a:txBody>
                    <a:bodyPr/>
                    <a:lstStyle/>
                    <a:p>
                      <a:pPr algn="ctr" fontAlgn="ctr"/>
                      <a:r>
                        <a:rPr lang="cs-CZ" sz="1400" b="1" i="0" u="none" strike="noStrike" dirty="0">
                          <a:solidFill>
                            <a:srgbClr val="FF0000"/>
                          </a:solidFill>
                          <a:effectLst/>
                          <a:latin typeface="Berlin Sans FB Demi" panose="020E0802020502020306" pitchFamily="34" charset="0"/>
                        </a:rPr>
                        <a:t>TJ Sokol Libiš</a:t>
                      </a:r>
                    </a:p>
                  </a:txBody>
                  <a:tcPr marL="6187" marR="6187" marT="6187" marB="0" anchor="ctr">
                    <a:lnL>
                      <a:noFill/>
                    </a:lnL>
                    <a:lnR>
                      <a:noFill/>
                    </a:lnR>
                    <a:lnT>
                      <a:noFill/>
                    </a:lnT>
                    <a:lnB>
                      <a:noFill/>
                    </a:lnB>
                    <a:solidFill>
                      <a:srgbClr val="66FFFF"/>
                    </a:solidFill>
                  </a:tcPr>
                </a:tc>
                <a:tc>
                  <a:txBody>
                    <a:bodyPr/>
                    <a:lstStyle/>
                    <a:p>
                      <a:pPr algn="ctr" fontAlgn="ctr"/>
                      <a:r>
                        <a:rPr lang="cs-CZ" sz="1800" b="1" i="0" u="none" strike="noStrike" dirty="0">
                          <a:solidFill>
                            <a:srgbClr val="FF0000"/>
                          </a:solidFill>
                          <a:effectLst/>
                          <a:latin typeface="Berlin Sans FB Demi" panose="020E0802020502020306" pitchFamily="34" charset="0"/>
                        </a:rPr>
                        <a:t>2:3</a:t>
                      </a:r>
                    </a:p>
                  </a:txBody>
                  <a:tcPr marL="6187" marR="6187" marT="6187" marB="0" anchor="ctr">
                    <a:lnL>
                      <a:noFill/>
                    </a:lnL>
                    <a:lnR>
                      <a:noFill/>
                    </a:lnR>
                    <a:lnT>
                      <a:noFill/>
                    </a:lnT>
                    <a:lnB>
                      <a:noFill/>
                    </a:lnB>
                    <a:solidFill>
                      <a:srgbClr val="66FFFF"/>
                    </a:solidFill>
                  </a:tcPr>
                </a:tc>
                <a:tc>
                  <a:txBody>
                    <a:bodyPr/>
                    <a:lstStyle/>
                    <a:p>
                      <a:pPr algn="ctr" fontAlgn="ctr"/>
                      <a:r>
                        <a:rPr lang="cs-CZ" sz="1000" b="1" i="0" u="none" strike="noStrike" dirty="0">
                          <a:solidFill>
                            <a:srgbClr val="FF0000"/>
                          </a:solidFill>
                          <a:effectLst/>
                          <a:latin typeface="Berlin Sans FB Demi" panose="020E0802020502020306" pitchFamily="34" charset="0"/>
                        </a:rPr>
                        <a:t>Praha 4 </a:t>
                      </a:r>
                    </a:p>
                    <a:p>
                      <a:pPr algn="ctr" fontAlgn="ctr"/>
                      <a:r>
                        <a:rPr lang="cs-CZ" sz="1000" b="1" i="0" u="none" strike="noStrike" dirty="0">
                          <a:solidFill>
                            <a:srgbClr val="FF0000"/>
                          </a:solidFill>
                          <a:effectLst/>
                          <a:latin typeface="Berlin Sans FB Demi" panose="020E0802020502020306" pitchFamily="34" charset="0"/>
                        </a:rPr>
                        <a:t>Tempo UT</a:t>
                      </a:r>
                    </a:p>
                  </a:txBody>
                  <a:tcPr marL="6187" marR="6187" marT="6187" marB="0" anchor="ctr">
                    <a:lnL>
                      <a:noFill/>
                    </a:lnL>
                    <a:lnR>
                      <a:noFill/>
                    </a:lnR>
                    <a:lnT>
                      <a:noFill/>
                    </a:lnT>
                    <a:lnB>
                      <a:noFill/>
                    </a:lnB>
                    <a:solidFill>
                      <a:srgbClr val="66FFFF"/>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942303559"/>
                  </a:ext>
                </a:extLst>
              </a:tr>
              <a:tr h="0">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ctr" fontAlgn="ctr"/>
                      <a:r>
                        <a:rPr lang="cs-CZ" sz="1300" b="1" i="0" u="none" strike="noStrike" dirty="0">
                          <a:solidFill>
                            <a:srgbClr val="0000CC"/>
                          </a:solidFill>
                          <a:effectLst/>
                          <a:latin typeface="Berlin Sans FB Demi" panose="020E0802020502020306" pitchFamily="34" charset="0"/>
                        </a:rPr>
                        <a:t>29.02.</a:t>
                      </a:r>
                    </a:p>
                    <a:p>
                      <a:pPr algn="ctr" fontAlgn="ctr"/>
                      <a:r>
                        <a:rPr lang="cs-CZ" sz="1300" b="1" i="0" u="none" strike="noStrike" dirty="0">
                          <a:solidFill>
                            <a:srgbClr val="0000CC"/>
                          </a:solidFill>
                          <a:effectLst/>
                          <a:latin typeface="Berlin Sans FB Demi" panose="020E0802020502020306" pitchFamily="34" charset="0"/>
                        </a:rPr>
                        <a:t>2020</a:t>
                      </a:r>
                    </a:p>
                  </a:txBody>
                  <a:tcPr marL="6187" marR="6187" marT="6187" marB="0" anchor="ctr">
                    <a:lnL>
                      <a:noFill/>
                    </a:lnL>
                    <a:lnR>
                      <a:noFill/>
                    </a:lnR>
                    <a:lnT>
                      <a:noFill/>
                    </a:lnT>
                    <a:lnB>
                      <a:noFill/>
                    </a:lnB>
                    <a:solidFill>
                      <a:srgbClr val="EBF1DE"/>
                    </a:solidFill>
                  </a:tcPr>
                </a:tc>
                <a:tc>
                  <a:txBody>
                    <a:bodyPr/>
                    <a:lstStyle/>
                    <a:p>
                      <a:pPr algn="ctr" fontAlgn="ctr"/>
                      <a:r>
                        <a:rPr lang="cs-CZ" sz="1300" b="1" i="0" u="none" strike="noStrike">
                          <a:solidFill>
                            <a:srgbClr val="0000CC"/>
                          </a:solidFill>
                          <a:effectLst/>
                          <a:latin typeface="Berlin Sans FB Demi" panose="020E0802020502020306" pitchFamily="34" charset="0"/>
                        </a:rPr>
                        <a:t>sobota</a:t>
                      </a:r>
                    </a:p>
                  </a:txBody>
                  <a:tcPr marL="6187" marR="6187" marT="6187" marB="0" anchor="ctr">
                    <a:lnL>
                      <a:noFill/>
                    </a:lnL>
                    <a:lnR>
                      <a:noFill/>
                    </a:lnR>
                    <a:lnT>
                      <a:noFill/>
                    </a:lnT>
                    <a:lnB>
                      <a:noFill/>
                    </a:lnB>
                    <a:solidFill>
                      <a:srgbClr val="EBF1DE"/>
                    </a:solidFill>
                  </a:tcPr>
                </a:tc>
                <a:tc>
                  <a:txBody>
                    <a:bodyPr/>
                    <a:lstStyle/>
                    <a:p>
                      <a:pPr algn="ctr" fontAlgn="ctr"/>
                      <a:r>
                        <a:rPr lang="cs-CZ" sz="1400" b="1" i="0" u="none" strike="noStrike" dirty="0">
                          <a:solidFill>
                            <a:srgbClr val="0000CC"/>
                          </a:solidFill>
                          <a:effectLst/>
                          <a:latin typeface="Berlin Sans FB Demi" panose="020E0802020502020306" pitchFamily="34" charset="0"/>
                        </a:rPr>
                        <a:t>TJ FC Horky</a:t>
                      </a:r>
                    </a:p>
                  </a:txBody>
                  <a:tcPr marL="6187" marR="6187" marT="6187" marB="0" anchor="ctr">
                    <a:lnL>
                      <a:noFill/>
                    </a:lnL>
                    <a:lnR>
                      <a:noFill/>
                    </a:lnR>
                    <a:lnT>
                      <a:noFill/>
                    </a:lnT>
                    <a:lnB>
                      <a:noFill/>
                    </a:lnB>
                    <a:solidFill>
                      <a:srgbClr val="EBF1DE"/>
                    </a:solidFill>
                  </a:tcPr>
                </a:tc>
                <a:tc>
                  <a:txBody>
                    <a:bodyPr/>
                    <a:lstStyle/>
                    <a:p>
                      <a:pPr algn="ctr" fontAlgn="ctr"/>
                      <a:r>
                        <a:rPr lang="cs-CZ" sz="1800" b="1" i="0" u="none" strike="noStrike" dirty="0">
                          <a:solidFill>
                            <a:srgbClr val="0000CC"/>
                          </a:solidFill>
                          <a:effectLst/>
                          <a:latin typeface="Berlin Sans FB Demi" panose="020E0802020502020306" pitchFamily="34" charset="0"/>
                        </a:rPr>
                        <a:t>Zrušeno</a:t>
                      </a:r>
                    </a:p>
                  </a:txBody>
                  <a:tcPr marL="6187" marR="6187" marT="6187" marB="0" anchor="ctr">
                    <a:lnL>
                      <a:noFill/>
                    </a:lnL>
                    <a:lnR>
                      <a:noFill/>
                    </a:lnR>
                    <a:lnT>
                      <a:noFill/>
                    </a:lnT>
                    <a:lnB>
                      <a:noFill/>
                    </a:lnB>
                    <a:solidFill>
                      <a:srgbClr val="EBF1DE"/>
                    </a:solidFill>
                  </a:tcPr>
                </a:tc>
                <a:tc>
                  <a:txBody>
                    <a:bodyPr/>
                    <a:lstStyle/>
                    <a:p>
                      <a:pPr algn="ctr" fontAlgn="ctr"/>
                      <a:r>
                        <a:rPr lang="cs-CZ" sz="1000" b="1" i="0" u="none" strike="noStrike">
                          <a:solidFill>
                            <a:srgbClr val="0000CC"/>
                          </a:solidFill>
                          <a:effectLst/>
                          <a:latin typeface="Berlin Sans FB Demi" panose="020E0802020502020306" pitchFamily="34" charset="0"/>
                        </a:rPr>
                        <a:t>Štětí</a:t>
                      </a:r>
                    </a:p>
                  </a:txBody>
                  <a:tcPr marL="6187" marR="6187" marT="6187" marB="0" anchor="ctr">
                    <a:lnL>
                      <a:noFill/>
                    </a:lnL>
                    <a:lnR>
                      <a:noFill/>
                    </a:lnR>
                    <a:lnT>
                      <a:noFill/>
                    </a:lnT>
                    <a:lnB>
                      <a:noFill/>
                    </a:lnB>
                    <a:solidFill>
                      <a:srgbClr val="EBF1DE"/>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1705288180"/>
                  </a:ext>
                </a:extLst>
              </a:tr>
              <a:tr h="216551">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tc>
                  <a:txBody>
                    <a:bodyPr/>
                    <a:lstStyle/>
                    <a:p>
                      <a:pPr algn="l" fontAlgn="b"/>
                      <a:r>
                        <a:rPr lang="cs-CZ" sz="800" b="0" i="0" u="none" strike="noStrike" dirty="0">
                          <a:solidFill>
                            <a:srgbClr val="000000"/>
                          </a:solidFill>
                          <a:effectLst/>
                          <a:latin typeface="Bahnschrift" panose="020B0502040204020203" pitchFamily="34" charset="0"/>
                        </a:rPr>
                        <a:t> </a:t>
                      </a:r>
                    </a:p>
                  </a:txBody>
                  <a:tcPr marL="6187" marR="6187" marT="6187" marB="0" anchor="b">
                    <a:lnL>
                      <a:noFill/>
                    </a:lnL>
                    <a:lnR>
                      <a:noFill/>
                    </a:lnR>
                    <a:lnT>
                      <a:noFill/>
                    </a:lnT>
                    <a:lnB>
                      <a:noFill/>
                    </a:lnB>
                    <a:solidFill>
                      <a:srgbClr val="66FF66"/>
                    </a:solidFill>
                  </a:tcPr>
                </a:tc>
                <a:extLst>
                  <a:ext uri="{0D108BD9-81ED-4DB2-BD59-A6C34878D82A}">
                    <a16:rowId xmlns:a16="http://schemas.microsoft.com/office/drawing/2014/main" val="1729902223"/>
                  </a:ext>
                </a:extLst>
              </a:tr>
            </a:tbl>
          </a:graphicData>
        </a:graphic>
      </p:graphicFrame>
      <p:sp>
        <p:nvSpPr>
          <p:cNvPr id="13" name="TextovéPole 12">
            <a:extLst>
              <a:ext uri="{FF2B5EF4-FFF2-40B4-BE49-F238E27FC236}">
                <a16:creationId xmlns:a16="http://schemas.microsoft.com/office/drawing/2014/main" id="{705695F0-B859-4009-88A0-FD1B19681BD7}"/>
              </a:ext>
            </a:extLst>
          </p:cNvPr>
          <p:cNvSpPr txBox="1"/>
          <p:nvPr/>
        </p:nvSpPr>
        <p:spPr>
          <a:xfrm>
            <a:off x="5472584" y="163116"/>
            <a:ext cx="4704618" cy="1969770"/>
          </a:xfrm>
          <a:prstGeom prst="rect">
            <a:avLst/>
          </a:prstGeom>
          <a:solidFill>
            <a:srgbClr val="99FF66"/>
          </a:solidFill>
          <a:effectLst>
            <a:glow rad="63500">
              <a:schemeClr val="accent1">
                <a:satMod val="175000"/>
                <a:alpha val="40000"/>
              </a:schemeClr>
            </a:glow>
            <a:softEdge rad="762000"/>
          </a:effectLst>
        </p:spPr>
        <p:txBody>
          <a:bodyPr wrap="square" lIns="144000" tIns="0" rtlCol="0">
            <a:spAutoFit/>
          </a:bodyPr>
          <a:lstStyle/>
          <a:p>
            <a:pPr algn="ctr"/>
            <a:r>
              <a:rPr lang="cs-CZ" sz="2500" dirty="0">
                <a:solidFill>
                  <a:srgbClr val="FF0000"/>
                </a:solidFill>
                <a:latin typeface="Georgia" panose="02040502050405020303" pitchFamily="18" charset="0"/>
              </a:rPr>
              <a:t>V zimě mužstvo dospělých v 7 zápasech 2x vyhrálo, 2x remizovalo a 3x odešlo ze hřiště poraženo s celkovým skórem 23:21</a:t>
            </a:r>
          </a:p>
        </p:txBody>
      </p:sp>
    </p:spTree>
    <p:extLst>
      <p:ext uri="{BB962C8B-B14F-4D97-AF65-F5344CB8AC3E}">
        <p14:creationId xmlns:p14="http://schemas.microsoft.com/office/powerpoint/2010/main" val="39364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15" name="TextovéPole 14">
            <a:extLst>
              <a:ext uri="{FF2B5EF4-FFF2-40B4-BE49-F238E27FC236}">
                <a16:creationId xmlns:a16="http://schemas.microsoft.com/office/drawing/2014/main" id="{D2CCD4D9-786B-4CE7-945A-E2DE8198F626}"/>
              </a:ext>
            </a:extLst>
          </p:cNvPr>
          <p:cNvSpPr txBox="1"/>
          <p:nvPr/>
        </p:nvSpPr>
        <p:spPr>
          <a:xfrm>
            <a:off x="216000" y="163116"/>
            <a:ext cx="4514033" cy="1569660"/>
          </a:xfrm>
          <a:prstGeom prst="rect">
            <a:avLst/>
          </a:prstGeom>
          <a:solidFill>
            <a:srgbClr val="FFFF00"/>
          </a:solidFill>
          <a:effectLst>
            <a:innerShdw blurRad="508000" dist="546100" dir="8880000">
              <a:srgbClr val="FF3399">
                <a:alpha val="49804"/>
              </a:srgbClr>
            </a:innerShdw>
            <a:softEdge rad="139700"/>
          </a:effectLst>
        </p:spPr>
        <p:txBody>
          <a:bodyPr wrap="square" rtlCol="0">
            <a:spAutoFit/>
          </a:bodyPr>
          <a:lstStyle/>
          <a:p>
            <a:pPr algn="ctr"/>
            <a:r>
              <a:rPr lang="cs-CZ" sz="2400" dirty="0">
                <a:solidFill>
                  <a:srgbClr val="000099"/>
                </a:solidFill>
                <a:latin typeface="Segoe UI Black" panose="020B0A02040204020203" pitchFamily="34" charset="0"/>
                <a:ea typeface="Segoe UI Black" panose="020B0A02040204020203" pitchFamily="34" charset="0"/>
              </a:rPr>
              <a:t>Střelci mužstva dospělých SK Štětí, kteří se v zimě podělili o branky v přípravných zápasech</a:t>
            </a:r>
          </a:p>
        </p:txBody>
      </p:sp>
      <p:sp>
        <p:nvSpPr>
          <p:cNvPr id="16" name="TextovéPole 15">
            <a:extLst>
              <a:ext uri="{FF2B5EF4-FFF2-40B4-BE49-F238E27FC236}">
                <a16:creationId xmlns:a16="http://schemas.microsoft.com/office/drawing/2014/main" id="{83758EFE-377A-4B2F-B566-23651CF2C966}"/>
              </a:ext>
            </a:extLst>
          </p:cNvPr>
          <p:cNvSpPr txBox="1"/>
          <p:nvPr/>
        </p:nvSpPr>
        <p:spPr>
          <a:xfrm>
            <a:off x="234142" y="1871276"/>
            <a:ext cx="4495891" cy="4154984"/>
          </a:xfrm>
          <a:prstGeom prst="rect">
            <a:avLst/>
          </a:prstGeom>
          <a:gradFill>
            <a:gsLst>
              <a:gs pos="30000">
                <a:srgbClr val="00FF00"/>
              </a:gs>
              <a:gs pos="62000">
                <a:srgbClr val="FFCCFF"/>
              </a:gs>
            </a:gsLst>
            <a:lin ang="5400000" scaled="1"/>
          </a:gradFill>
          <a:effectLst>
            <a:softEdge rad="0"/>
          </a:effectLst>
        </p:spPr>
        <p:txBody>
          <a:bodyPr wrap="square" rtlCol="0">
            <a:spAutoFit/>
          </a:bodyPr>
          <a:lstStyle/>
          <a:p>
            <a:r>
              <a:rPr lang="cs-CZ" sz="2400" dirty="0">
                <a:solidFill>
                  <a:srgbClr val="000099"/>
                </a:solidFill>
                <a:latin typeface="Berlin Sans FB Demi" panose="020E0802020502020306" pitchFamily="34" charset="0"/>
              </a:rPr>
              <a:t>Miroslav Müller           4</a:t>
            </a:r>
          </a:p>
          <a:p>
            <a:r>
              <a:rPr lang="cs-CZ" sz="2400" dirty="0">
                <a:solidFill>
                  <a:srgbClr val="000099"/>
                </a:solidFill>
                <a:latin typeface="Berlin Sans FB Demi" panose="020E0802020502020306" pitchFamily="34" charset="0"/>
              </a:rPr>
              <a:t>Jan </a:t>
            </a:r>
            <a:r>
              <a:rPr lang="cs-CZ" sz="2400" dirty="0" err="1">
                <a:solidFill>
                  <a:srgbClr val="000099"/>
                </a:solidFill>
                <a:latin typeface="Berlin Sans FB Demi" panose="020E0802020502020306" pitchFamily="34" charset="0"/>
              </a:rPr>
              <a:t>Prieložný</a:t>
            </a:r>
            <a:r>
              <a:rPr lang="cs-CZ" sz="2400" dirty="0">
                <a:solidFill>
                  <a:srgbClr val="000099"/>
                </a:solidFill>
                <a:latin typeface="Berlin Sans FB Demi" panose="020E0802020502020306" pitchFamily="34" charset="0"/>
              </a:rPr>
              <a:t>               3</a:t>
            </a:r>
          </a:p>
          <a:p>
            <a:r>
              <a:rPr lang="cs-CZ" sz="2400" dirty="0">
                <a:solidFill>
                  <a:srgbClr val="000099"/>
                </a:solidFill>
                <a:latin typeface="Berlin Sans FB Demi" panose="020E0802020502020306" pitchFamily="34" charset="0"/>
              </a:rPr>
              <a:t>Adam Brůža                3</a:t>
            </a:r>
          </a:p>
          <a:p>
            <a:r>
              <a:rPr lang="cs-CZ" sz="2400" dirty="0">
                <a:solidFill>
                  <a:srgbClr val="000099"/>
                </a:solidFill>
                <a:latin typeface="Berlin Sans FB Demi" panose="020E0802020502020306" pitchFamily="34" charset="0"/>
              </a:rPr>
              <a:t>Koloman Horváth       3 </a:t>
            </a:r>
          </a:p>
          <a:p>
            <a:r>
              <a:rPr lang="cs-CZ" sz="2400" dirty="0">
                <a:solidFill>
                  <a:srgbClr val="000099"/>
                </a:solidFill>
                <a:latin typeface="Berlin Sans FB Demi" panose="020E0802020502020306" pitchFamily="34" charset="0"/>
              </a:rPr>
              <a:t>Marek Polák                2</a:t>
            </a:r>
          </a:p>
          <a:p>
            <a:r>
              <a:rPr lang="cs-CZ" sz="2400" dirty="0">
                <a:solidFill>
                  <a:srgbClr val="000099"/>
                </a:solidFill>
                <a:latin typeface="Berlin Sans FB Demi" panose="020E0802020502020306" pitchFamily="34" charset="0"/>
              </a:rPr>
              <a:t>Jiří Neuman                 2</a:t>
            </a:r>
          </a:p>
          <a:p>
            <a:r>
              <a:rPr lang="cs-CZ" sz="2400" dirty="0">
                <a:solidFill>
                  <a:srgbClr val="000099"/>
                </a:solidFill>
                <a:latin typeface="Berlin Sans FB Demi" panose="020E0802020502020306" pitchFamily="34" charset="0"/>
              </a:rPr>
              <a:t>Tomáš </a:t>
            </a:r>
            <a:r>
              <a:rPr lang="cs-CZ" sz="2400" dirty="0" err="1">
                <a:solidFill>
                  <a:srgbClr val="000099"/>
                </a:solidFill>
                <a:latin typeface="Berlin Sans FB Demi" panose="020E0802020502020306" pitchFamily="34" charset="0"/>
              </a:rPr>
              <a:t>Belák</a:t>
            </a:r>
            <a:r>
              <a:rPr lang="cs-CZ" sz="2400" dirty="0">
                <a:solidFill>
                  <a:srgbClr val="000099"/>
                </a:solidFill>
                <a:latin typeface="Berlin Sans FB Demi" panose="020E0802020502020306" pitchFamily="34" charset="0"/>
              </a:rPr>
              <a:t>                2</a:t>
            </a:r>
          </a:p>
          <a:p>
            <a:r>
              <a:rPr lang="cs-CZ" sz="2400" dirty="0">
                <a:solidFill>
                  <a:srgbClr val="000099"/>
                </a:solidFill>
                <a:latin typeface="Berlin Sans FB Demi" panose="020E0802020502020306" pitchFamily="34" charset="0"/>
              </a:rPr>
              <a:t>David Brandejs            1</a:t>
            </a:r>
          </a:p>
          <a:p>
            <a:r>
              <a:rPr lang="cs-CZ" sz="2400" dirty="0">
                <a:solidFill>
                  <a:srgbClr val="000099"/>
                </a:solidFill>
                <a:latin typeface="Berlin Sans FB Demi" panose="020E0802020502020306" pitchFamily="34" charset="0"/>
              </a:rPr>
              <a:t>Jiří Vacek                      1</a:t>
            </a:r>
          </a:p>
          <a:p>
            <a:r>
              <a:rPr lang="cs-CZ" sz="2400" dirty="0">
                <a:solidFill>
                  <a:srgbClr val="000099"/>
                </a:solidFill>
                <a:latin typeface="Berlin Sans FB Demi" panose="020E0802020502020306" pitchFamily="34" charset="0"/>
              </a:rPr>
              <a:t>Rudolf </a:t>
            </a:r>
            <a:r>
              <a:rPr lang="cs-CZ" sz="2400" dirty="0" err="1">
                <a:solidFill>
                  <a:srgbClr val="000099"/>
                </a:solidFill>
                <a:latin typeface="Berlin Sans FB Demi" panose="020E0802020502020306" pitchFamily="34" charset="0"/>
              </a:rPr>
              <a:t>Slanička</a:t>
            </a:r>
            <a:r>
              <a:rPr lang="cs-CZ" sz="2400" dirty="0">
                <a:solidFill>
                  <a:srgbClr val="000099"/>
                </a:solidFill>
                <a:latin typeface="Berlin Sans FB Demi" panose="020E0802020502020306" pitchFamily="34" charset="0"/>
              </a:rPr>
              <a:t>            1</a:t>
            </a:r>
          </a:p>
          <a:p>
            <a:r>
              <a:rPr lang="cs-CZ" sz="2400" dirty="0">
                <a:solidFill>
                  <a:srgbClr val="000099"/>
                </a:solidFill>
                <a:latin typeface="Berlin Sans FB Demi" panose="020E0802020502020306" pitchFamily="34" charset="0"/>
              </a:rPr>
              <a:t>Vít Kala                         1     </a:t>
            </a:r>
          </a:p>
        </p:txBody>
      </p:sp>
      <p:pic>
        <p:nvPicPr>
          <p:cNvPr id="17" name="Obrázek 16">
            <a:extLst>
              <a:ext uri="{FF2B5EF4-FFF2-40B4-BE49-F238E27FC236}">
                <a16:creationId xmlns:a16="http://schemas.microsoft.com/office/drawing/2014/main" id="{C1083914-9707-4D83-87B6-23ADE84ED939}"/>
              </a:ext>
            </a:extLst>
          </p:cNvPr>
          <p:cNvPicPr>
            <a:picLocks noChangeAspect="1"/>
          </p:cNvPicPr>
          <p:nvPr/>
        </p:nvPicPr>
        <p:blipFill>
          <a:blip r:embed="rId2"/>
          <a:stretch>
            <a:fillRect/>
          </a:stretch>
        </p:blipFill>
        <p:spPr>
          <a:xfrm>
            <a:off x="976694" y="6212022"/>
            <a:ext cx="1084907" cy="815827"/>
          </a:xfrm>
          <a:prstGeom prst="rect">
            <a:avLst/>
          </a:prstGeom>
        </p:spPr>
      </p:pic>
      <p:graphicFrame>
        <p:nvGraphicFramePr>
          <p:cNvPr id="3" name="Tabulka 2">
            <a:extLst>
              <a:ext uri="{FF2B5EF4-FFF2-40B4-BE49-F238E27FC236}">
                <a16:creationId xmlns:a16="http://schemas.microsoft.com/office/drawing/2014/main" id="{B20F9C3E-E422-4634-9370-36BF18A94E71}"/>
              </a:ext>
            </a:extLst>
          </p:cNvPr>
          <p:cNvGraphicFramePr>
            <a:graphicFrameLocks noGrp="1"/>
          </p:cNvGraphicFramePr>
          <p:nvPr>
            <p:extLst>
              <p:ext uri="{D42A27DB-BD31-4B8C-83A1-F6EECF244321}">
                <p14:modId xmlns:p14="http://schemas.microsoft.com/office/powerpoint/2010/main" val="278527559"/>
              </p:ext>
            </p:extLst>
          </p:nvPr>
        </p:nvGraphicFramePr>
        <p:xfrm>
          <a:off x="5400576" y="1315244"/>
          <a:ext cx="4680496" cy="5512450"/>
        </p:xfrm>
        <a:graphic>
          <a:graphicData uri="http://schemas.openxmlformats.org/drawingml/2006/table">
            <a:tbl>
              <a:tblPr/>
              <a:tblGrid>
                <a:gridCol w="3354355">
                  <a:extLst>
                    <a:ext uri="{9D8B030D-6E8A-4147-A177-3AD203B41FA5}">
                      <a16:colId xmlns:a16="http://schemas.microsoft.com/office/drawing/2014/main" val="1572821929"/>
                    </a:ext>
                  </a:extLst>
                </a:gridCol>
                <a:gridCol w="1326141">
                  <a:extLst>
                    <a:ext uri="{9D8B030D-6E8A-4147-A177-3AD203B41FA5}">
                      <a16:colId xmlns:a16="http://schemas.microsoft.com/office/drawing/2014/main" val="1836809019"/>
                    </a:ext>
                  </a:extLst>
                </a:gridCol>
              </a:tblGrid>
              <a:tr h="251458">
                <a:tc>
                  <a:txBody>
                    <a:bodyPr/>
                    <a:lstStyle/>
                    <a:p>
                      <a:pPr algn="ctr" rtl="0" fontAlgn="ctr"/>
                      <a:r>
                        <a:rPr lang="cs-CZ" sz="1600" b="1" i="0" u="none" strike="noStrike">
                          <a:solidFill>
                            <a:srgbClr val="000000"/>
                          </a:solidFill>
                          <a:effectLst/>
                          <a:latin typeface="Arial Black" panose="020B0A04020102020204" pitchFamily="34" charset="0"/>
                        </a:rPr>
                        <a:t>Hráč</a:t>
                      </a: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a:solidFill>
                            <a:srgbClr val="000000"/>
                          </a:solidFill>
                          <a:effectLst/>
                          <a:latin typeface="Arial Black" panose="020B0A04020102020204" pitchFamily="34" charset="0"/>
                        </a:rPr>
                        <a:t>Rok</a:t>
                      </a: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74354481"/>
                  </a:ext>
                </a:extLst>
              </a:tr>
              <a:tr h="171147">
                <a:tc>
                  <a:txBody>
                    <a:bodyPr/>
                    <a:lstStyle/>
                    <a:p>
                      <a:pPr algn="ctr" rtl="0" fontAlgn="ctr"/>
                      <a:r>
                        <a:rPr lang="cs-CZ" sz="1400" b="1" i="0" u="none" strike="noStrike" dirty="0">
                          <a:solidFill>
                            <a:srgbClr val="151515"/>
                          </a:solidFill>
                          <a:effectLst/>
                          <a:latin typeface="Arial" panose="020B0604020202020204" pitchFamily="34" charset="0"/>
                        </a:rPr>
                        <a:t>Kysela Tomáš</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a:solidFill>
                            <a:srgbClr val="151515"/>
                          </a:solidFill>
                          <a:effectLst/>
                          <a:latin typeface="Arial" panose="020B0604020202020204" pitchFamily="34" charset="0"/>
                        </a:rPr>
                        <a:t>1991</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55005774"/>
                  </a:ext>
                </a:extLst>
              </a:tr>
              <a:tr h="171147">
                <a:tc>
                  <a:txBody>
                    <a:bodyPr/>
                    <a:lstStyle/>
                    <a:p>
                      <a:pPr algn="ctr" rtl="0" fontAlgn="ctr"/>
                      <a:r>
                        <a:rPr lang="cs-CZ" sz="1400" b="1" i="0" u="none" strike="noStrike" dirty="0">
                          <a:solidFill>
                            <a:srgbClr val="151515"/>
                          </a:solidFill>
                          <a:effectLst/>
                          <a:latin typeface="Arial" panose="020B0604020202020204" pitchFamily="34" charset="0"/>
                        </a:rPr>
                        <a:t>Sailer Václav</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a:solidFill>
                            <a:srgbClr val="151515"/>
                          </a:solidFill>
                          <a:effectLst/>
                          <a:latin typeface="Arial" panose="020B0604020202020204" pitchFamily="34" charset="0"/>
                        </a:rPr>
                        <a:t>1979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344182016"/>
                  </a:ext>
                </a:extLst>
              </a:tr>
              <a:tr h="171147">
                <a:tc>
                  <a:txBody>
                    <a:bodyPr/>
                    <a:lstStyle/>
                    <a:p>
                      <a:pPr algn="ctr" rtl="0" fontAlgn="ctr"/>
                      <a:r>
                        <a:rPr lang="cs-CZ" sz="1400" b="1" i="0" u="none" strike="noStrike">
                          <a:solidFill>
                            <a:srgbClr val="151515"/>
                          </a:solidFill>
                          <a:effectLst/>
                          <a:latin typeface="Arial" panose="020B0604020202020204" pitchFamily="34" charset="0"/>
                        </a:rPr>
                        <a:t>Vacek Jiří</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a:solidFill>
                            <a:srgbClr val="151515"/>
                          </a:solidFill>
                          <a:effectLst/>
                          <a:latin typeface="Arial" panose="020B0604020202020204" pitchFamily="34" charset="0"/>
                        </a:rPr>
                        <a:t>1980</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32404393"/>
                  </a:ext>
                </a:extLst>
              </a:tr>
              <a:tr h="171147">
                <a:tc>
                  <a:txBody>
                    <a:bodyPr/>
                    <a:lstStyle/>
                    <a:p>
                      <a:pPr algn="ctr" rtl="0" fontAlgn="ctr"/>
                      <a:r>
                        <a:rPr lang="cs-CZ" sz="1400" b="1" i="0" u="none" strike="noStrike">
                          <a:solidFill>
                            <a:srgbClr val="151515"/>
                          </a:solidFill>
                          <a:effectLst/>
                          <a:latin typeface="Arial" panose="020B0604020202020204" pitchFamily="34" charset="0"/>
                        </a:rPr>
                        <a:t>Neuman Jiří</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a:solidFill>
                            <a:srgbClr val="151515"/>
                          </a:solidFill>
                          <a:effectLst/>
                          <a:latin typeface="Arial" panose="020B0604020202020204" pitchFamily="34" charset="0"/>
                        </a:rPr>
                        <a:t>1985</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969518461"/>
                  </a:ext>
                </a:extLst>
              </a:tr>
              <a:tr h="171147">
                <a:tc>
                  <a:txBody>
                    <a:bodyPr/>
                    <a:lstStyle/>
                    <a:p>
                      <a:pPr algn="ctr" rtl="0" fontAlgn="ctr"/>
                      <a:r>
                        <a:rPr lang="cs-CZ" sz="1400" b="1" i="0" u="none" strike="noStrike">
                          <a:solidFill>
                            <a:srgbClr val="151515"/>
                          </a:solidFill>
                          <a:effectLst/>
                          <a:latin typeface="Arial" panose="020B0604020202020204" pitchFamily="34" charset="0"/>
                        </a:rPr>
                        <a:t>Ransdorf Jiří</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a:solidFill>
                            <a:srgbClr val="151515"/>
                          </a:solidFill>
                          <a:effectLst/>
                          <a:latin typeface="Arial" panose="020B0604020202020204" pitchFamily="34" charset="0"/>
                        </a:rPr>
                        <a:t>1986</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48046566"/>
                  </a:ext>
                </a:extLst>
              </a:tr>
              <a:tr h="171147">
                <a:tc>
                  <a:txBody>
                    <a:bodyPr/>
                    <a:lstStyle/>
                    <a:p>
                      <a:pPr algn="ctr" rtl="0" fontAlgn="ctr"/>
                      <a:r>
                        <a:rPr lang="cs-CZ" sz="1400" b="1" i="0" u="none" strike="noStrike">
                          <a:solidFill>
                            <a:srgbClr val="151515"/>
                          </a:solidFill>
                          <a:effectLst/>
                          <a:latin typeface="Arial" panose="020B0604020202020204" pitchFamily="34" charset="0"/>
                        </a:rPr>
                        <a:t>Kala Vít</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a:solidFill>
                            <a:srgbClr val="151515"/>
                          </a:solidFill>
                          <a:effectLst/>
                          <a:latin typeface="Arial" panose="020B0604020202020204" pitchFamily="34" charset="0"/>
                        </a:rPr>
                        <a:t>1986</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58744955"/>
                  </a:ext>
                </a:extLst>
              </a:tr>
              <a:tr h="171147">
                <a:tc>
                  <a:txBody>
                    <a:bodyPr/>
                    <a:lstStyle/>
                    <a:p>
                      <a:pPr algn="ctr" rtl="0" fontAlgn="ctr"/>
                      <a:r>
                        <a:rPr lang="cs-CZ" sz="1400" b="1" i="0" u="none" strike="noStrike">
                          <a:solidFill>
                            <a:srgbClr val="151515"/>
                          </a:solidFill>
                          <a:effectLst/>
                          <a:latin typeface="Arial" panose="020B0604020202020204" pitchFamily="34" charset="0"/>
                        </a:rPr>
                        <a:t>Mencl David</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a:solidFill>
                            <a:srgbClr val="151515"/>
                          </a:solidFill>
                          <a:effectLst/>
                          <a:latin typeface="Arial" panose="020B0604020202020204" pitchFamily="34" charset="0"/>
                        </a:rPr>
                        <a:t>1987</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83193168"/>
                  </a:ext>
                </a:extLst>
              </a:tr>
              <a:tr h="171147">
                <a:tc>
                  <a:txBody>
                    <a:bodyPr/>
                    <a:lstStyle/>
                    <a:p>
                      <a:pPr algn="ctr" rtl="0" fontAlgn="ctr"/>
                      <a:r>
                        <a:rPr lang="cs-CZ" sz="1400" b="1" i="0" u="none" strike="noStrike">
                          <a:solidFill>
                            <a:srgbClr val="151515"/>
                          </a:solidFill>
                          <a:effectLst/>
                          <a:latin typeface="Arial" panose="020B0604020202020204" pitchFamily="34" charset="0"/>
                        </a:rPr>
                        <a:t>Brandejs David</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a:solidFill>
                            <a:srgbClr val="151515"/>
                          </a:solidFill>
                          <a:effectLst/>
                          <a:latin typeface="Arial" panose="020B0604020202020204" pitchFamily="34" charset="0"/>
                        </a:rPr>
                        <a:t>1989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488011628"/>
                  </a:ext>
                </a:extLst>
              </a:tr>
              <a:tr h="171147">
                <a:tc>
                  <a:txBody>
                    <a:bodyPr/>
                    <a:lstStyle/>
                    <a:p>
                      <a:pPr algn="ctr" rtl="0" fontAlgn="ctr"/>
                      <a:r>
                        <a:rPr lang="cs-CZ" sz="1400" b="1" i="0" u="none" strike="noStrike">
                          <a:solidFill>
                            <a:srgbClr val="151515"/>
                          </a:solidFill>
                          <a:effectLst/>
                          <a:latin typeface="Arial" panose="020B0604020202020204" pitchFamily="34" charset="0"/>
                        </a:rPr>
                        <a:t>Brůža Adam</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a:solidFill>
                            <a:srgbClr val="151515"/>
                          </a:solidFill>
                          <a:effectLst/>
                          <a:latin typeface="Arial" panose="020B0604020202020204" pitchFamily="34" charset="0"/>
                        </a:rPr>
                        <a:t>2000</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53042901"/>
                  </a:ext>
                </a:extLst>
              </a:tr>
              <a:tr h="171147">
                <a:tc>
                  <a:txBody>
                    <a:bodyPr/>
                    <a:lstStyle/>
                    <a:p>
                      <a:pPr algn="ctr" fontAlgn="ctr"/>
                      <a:r>
                        <a:rPr lang="cs-CZ" sz="1400" b="1" i="0" u="none" strike="noStrike">
                          <a:solidFill>
                            <a:srgbClr val="000000"/>
                          </a:solidFill>
                          <a:effectLst/>
                          <a:latin typeface="Arial" panose="020B0604020202020204" pitchFamily="34" charset="0"/>
                        </a:rPr>
                        <a:t>Müller Miroslav </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a:solidFill>
                            <a:srgbClr val="151515"/>
                          </a:solidFill>
                          <a:effectLst/>
                          <a:latin typeface="Arial" panose="020B0604020202020204" pitchFamily="34" charset="0"/>
                        </a:rPr>
                        <a:t>1989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234123651"/>
                  </a:ext>
                </a:extLst>
              </a:tr>
              <a:tr h="171147">
                <a:tc>
                  <a:txBody>
                    <a:bodyPr/>
                    <a:lstStyle/>
                    <a:p>
                      <a:pPr algn="ctr" rtl="0" fontAlgn="ctr"/>
                      <a:r>
                        <a:rPr lang="cs-CZ" sz="1400" b="1" i="0" u="none" strike="noStrike" dirty="0" err="1">
                          <a:solidFill>
                            <a:srgbClr val="151515"/>
                          </a:solidFill>
                          <a:effectLst/>
                          <a:latin typeface="Arial" panose="020B0604020202020204" pitchFamily="34" charset="0"/>
                        </a:rPr>
                        <a:t>Belák</a:t>
                      </a:r>
                      <a:r>
                        <a:rPr lang="cs-CZ" sz="1400" b="1" i="0" u="none" strike="noStrike" dirty="0">
                          <a:solidFill>
                            <a:srgbClr val="151515"/>
                          </a:solidFill>
                          <a:effectLst/>
                          <a:latin typeface="Arial" panose="020B0604020202020204" pitchFamily="34" charset="0"/>
                        </a:rPr>
                        <a:t> Tomáš </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a:solidFill>
                            <a:srgbClr val="151515"/>
                          </a:solidFill>
                          <a:effectLst/>
                          <a:latin typeface="Arial" panose="020B0604020202020204" pitchFamily="34" charset="0"/>
                        </a:rPr>
                        <a:t>1990</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51375417"/>
                  </a:ext>
                </a:extLst>
              </a:tr>
              <a:tr h="171147">
                <a:tc>
                  <a:txBody>
                    <a:bodyPr/>
                    <a:lstStyle/>
                    <a:p>
                      <a:pPr algn="ctr" rtl="0" fontAlgn="ctr"/>
                      <a:r>
                        <a:rPr lang="cs-CZ" sz="1400" b="1" i="0" u="none" strike="noStrike" dirty="0">
                          <a:solidFill>
                            <a:srgbClr val="151515"/>
                          </a:solidFill>
                          <a:effectLst/>
                          <a:latin typeface="Arial" panose="020B0604020202020204" pitchFamily="34" charset="0"/>
                        </a:rPr>
                        <a:t>Pícha Jakub</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a:solidFill>
                            <a:srgbClr val="151515"/>
                          </a:solidFill>
                          <a:effectLst/>
                          <a:latin typeface="Arial" panose="020B0604020202020204" pitchFamily="34" charset="0"/>
                        </a:rPr>
                        <a:t>1991</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169903598"/>
                  </a:ext>
                </a:extLst>
              </a:tr>
              <a:tr h="171147">
                <a:tc>
                  <a:txBody>
                    <a:bodyPr/>
                    <a:lstStyle/>
                    <a:p>
                      <a:pPr algn="ctr" rtl="0" fontAlgn="ctr"/>
                      <a:r>
                        <a:rPr lang="cs-CZ" sz="1400" b="1" i="0" u="none" strike="noStrike" dirty="0">
                          <a:solidFill>
                            <a:srgbClr val="151515"/>
                          </a:solidFill>
                          <a:effectLst/>
                          <a:latin typeface="Arial" panose="020B0604020202020204" pitchFamily="34" charset="0"/>
                        </a:rPr>
                        <a:t>Slavíček Jakub</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a:solidFill>
                            <a:srgbClr val="151515"/>
                          </a:solidFill>
                          <a:effectLst/>
                          <a:latin typeface="Arial" panose="020B0604020202020204" pitchFamily="34" charset="0"/>
                        </a:rPr>
                        <a:t>1991</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82099672"/>
                  </a:ext>
                </a:extLst>
              </a:tr>
              <a:tr h="171147">
                <a:tc>
                  <a:txBody>
                    <a:bodyPr/>
                    <a:lstStyle/>
                    <a:p>
                      <a:pPr algn="ctr" rtl="0" fontAlgn="ctr"/>
                      <a:r>
                        <a:rPr lang="cs-CZ" sz="1400" b="1" i="0" u="none" strike="noStrike">
                          <a:solidFill>
                            <a:srgbClr val="151515"/>
                          </a:solidFill>
                          <a:effectLst/>
                          <a:latin typeface="Arial" panose="020B0604020202020204" pitchFamily="34" charset="0"/>
                        </a:rPr>
                        <a:t>Polák Marek </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dirty="0">
                          <a:solidFill>
                            <a:srgbClr val="151515"/>
                          </a:solidFill>
                          <a:effectLst/>
                          <a:latin typeface="Arial" panose="020B0604020202020204" pitchFamily="34" charset="0"/>
                        </a:rPr>
                        <a:t>1989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352330579"/>
                  </a:ext>
                </a:extLst>
              </a:tr>
              <a:tr h="171147">
                <a:tc>
                  <a:txBody>
                    <a:bodyPr/>
                    <a:lstStyle/>
                    <a:p>
                      <a:pPr algn="ctr" rtl="0" fontAlgn="ctr"/>
                      <a:r>
                        <a:rPr lang="cs-CZ" sz="1400" b="1" i="0" u="none" strike="noStrike">
                          <a:solidFill>
                            <a:srgbClr val="151515"/>
                          </a:solidFill>
                          <a:effectLst/>
                          <a:latin typeface="Arial" panose="020B0604020202020204" pitchFamily="34" charset="0"/>
                        </a:rPr>
                        <a:t>Prieložný Jan</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dirty="0">
                          <a:solidFill>
                            <a:srgbClr val="151515"/>
                          </a:solidFill>
                          <a:effectLst/>
                          <a:latin typeface="Arial" panose="020B0604020202020204" pitchFamily="34" charset="0"/>
                        </a:rPr>
                        <a:t>1994</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59691333"/>
                  </a:ext>
                </a:extLst>
              </a:tr>
              <a:tr h="171147">
                <a:tc>
                  <a:txBody>
                    <a:bodyPr/>
                    <a:lstStyle/>
                    <a:p>
                      <a:pPr algn="ctr" rtl="0" fontAlgn="ctr"/>
                      <a:r>
                        <a:rPr lang="cs-CZ" sz="1400" b="1" i="0" u="none" strike="noStrike">
                          <a:solidFill>
                            <a:srgbClr val="151515"/>
                          </a:solidFill>
                          <a:effectLst/>
                          <a:latin typeface="Arial" panose="020B0604020202020204" pitchFamily="34" charset="0"/>
                        </a:rPr>
                        <a:t>Vokoun Jiří</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dirty="0">
                          <a:solidFill>
                            <a:srgbClr val="151515"/>
                          </a:solidFill>
                          <a:effectLst/>
                          <a:latin typeface="Arial" panose="020B0604020202020204" pitchFamily="34" charset="0"/>
                        </a:rPr>
                        <a:t>1996</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433643421"/>
                  </a:ext>
                </a:extLst>
              </a:tr>
              <a:tr h="171147">
                <a:tc>
                  <a:txBody>
                    <a:bodyPr/>
                    <a:lstStyle/>
                    <a:p>
                      <a:pPr algn="ctr" rtl="0" fontAlgn="ctr"/>
                      <a:r>
                        <a:rPr lang="cs-CZ" sz="1400" b="1" i="0" u="none" strike="noStrike">
                          <a:solidFill>
                            <a:srgbClr val="151515"/>
                          </a:solidFill>
                          <a:effectLst/>
                          <a:latin typeface="Arial" panose="020B0604020202020204" pitchFamily="34" charset="0"/>
                        </a:rPr>
                        <a:t>Fary Pavel</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dirty="0">
                          <a:solidFill>
                            <a:srgbClr val="151515"/>
                          </a:solidFill>
                          <a:effectLst/>
                          <a:latin typeface="Arial" panose="020B0604020202020204" pitchFamily="34" charset="0"/>
                        </a:rPr>
                        <a:t>1997</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18045585"/>
                  </a:ext>
                </a:extLst>
              </a:tr>
              <a:tr h="171147">
                <a:tc>
                  <a:txBody>
                    <a:bodyPr/>
                    <a:lstStyle/>
                    <a:p>
                      <a:pPr algn="ctr" rtl="0" fontAlgn="ctr"/>
                      <a:r>
                        <a:rPr lang="cs-CZ" sz="1400" b="1" i="0" u="none" strike="noStrike">
                          <a:solidFill>
                            <a:srgbClr val="151515"/>
                          </a:solidFill>
                          <a:effectLst/>
                          <a:latin typeface="Arial" panose="020B0604020202020204" pitchFamily="34" charset="0"/>
                        </a:rPr>
                        <a:t>Beruška Dominik</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dirty="0">
                          <a:solidFill>
                            <a:srgbClr val="151515"/>
                          </a:solidFill>
                          <a:effectLst/>
                          <a:latin typeface="Arial" panose="020B0604020202020204" pitchFamily="34" charset="0"/>
                        </a:rPr>
                        <a:t>1999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56666241"/>
                  </a:ext>
                </a:extLst>
              </a:tr>
              <a:tr h="155553">
                <a:tc>
                  <a:txBody>
                    <a:bodyPr/>
                    <a:lstStyle/>
                    <a:p>
                      <a:pPr algn="ctr" rtl="0" fontAlgn="ctr"/>
                      <a:r>
                        <a:rPr lang="cs-CZ" sz="1400" b="1" i="0" u="none" strike="noStrike">
                          <a:solidFill>
                            <a:srgbClr val="151515"/>
                          </a:solidFill>
                          <a:effectLst/>
                          <a:latin typeface="Arial" panose="020B0604020202020204" pitchFamily="34" charset="0"/>
                        </a:rPr>
                        <a:t> </a:t>
                      </a: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400" b="1" i="0" u="none" strike="noStrike" dirty="0">
                          <a:solidFill>
                            <a:srgbClr val="151515"/>
                          </a:solidFill>
                          <a:effectLst/>
                          <a:latin typeface="Arial" panose="020B0604020202020204" pitchFamily="34" charset="0"/>
                        </a:rPr>
                        <a:t> </a:t>
                      </a: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597202054"/>
                  </a:ext>
                </a:extLst>
              </a:tr>
              <a:tr h="171147">
                <a:tc>
                  <a:txBody>
                    <a:bodyPr/>
                    <a:lstStyle/>
                    <a:p>
                      <a:pPr algn="ctr" rtl="0" fontAlgn="ctr"/>
                      <a:r>
                        <a:rPr lang="cs-CZ" sz="1400" b="1" i="0" u="none" strike="noStrike">
                          <a:solidFill>
                            <a:srgbClr val="151515"/>
                          </a:solidFill>
                          <a:effectLst/>
                          <a:latin typeface="Arial" panose="020B0604020202020204" pitchFamily="34" charset="0"/>
                        </a:rPr>
                        <a:t>Feko Robert</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dirty="0">
                          <a:solidFill>
                            <a:srgbClr val="151515"/>
                          </a:solidFill>
                          <a:effectLst/>
                          <a:latin typeface="Arial" panose="020B0604020202020204" pitchFamily="34" charset="0"/>
                        </a:rPr>
                        <a:t>1999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1403820"/>
                  </a:ext>
                </a:extLst>
              </a:tr>
              <a:tr h="171147">
                <a:tc>
                  <a:txBody>
                    <a:bodyPr/>
                    <a:lstStyle/>
                    <a:p>
                      <a:pPr algn="ctr" rtl="0" fontAlgn="ctr"/>
                      <a:r>
                        <a:rPr lang="cs-CZ" sz="1400" b="1" i="0" u="none" strike="noStrike">
                          <a:solidFill>
                            <a:srgbClr val="151515"/>
                          </a:solidFill>
                          <a:effectLst/>
                          <a:latin typeface="Arial" panose="020B0604020202020204" pitchFamily="34" charset="0"/>
                        </a:rPr>
                        <a:t>Jakl Lukáš</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dirty="0">
                          <a:solidFill>
                            <a:srgbClr val="151515"/>
                          </a:solidFill>
                          <a:effectLst/>
                          <a:latin typeface="Arial" panose="020B0604020202020204" pitchFamily="34" charset="0"/>
                        </a:rPr>
                        <a:t>1999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687380062"/>
                  </a:ext>
                </a:extLst>
              </a:tr>
              <a:tr h="171147">
                <a:tc>
                  <a:txBody>
                    <a:bodyPr/>
                    <a:lstStyle/>
                    <a:p>
                      <a:pPr algn="ctr" rtl="0" fontAlgn="ctr"/>
                      <a:r>
                        <a:rPr lang="cs-CZ" sz="1400" b="1" i="0" u="none" strike="noStrike">
                          <a:solidFill>
                            <a:srgbClr val="151515"/>
                          </a:solidFill>
                          <a:effectLst/>
                          <a:latin typeface="Arial" panose="020B0604020202020204" pitchFamily="34" charset="0"/>
                        </a:rPr>
                        <a:t>Svoboda František</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dirty="0">
                          <a:solidFill>
                            <a:srgbClr val="151515"/>
                          </a:solidFill>
                          <a:effectLst/>
                          <a:latin typeface="Arial" panose="020B0604020202020204" pitchFamily="34" charset="0"/>
                        </a:rPr>
                        <a:t>1989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7464897"/>
                  </a:ext>
                </a:extLst>
              </a:tr>
              <a:tr h="171147">
                <a:tc>
                  <a:txBody>
                    <a:bodyPr/>
                    <a:lstStyle/>
                    <a:p>
                      <a:pPr algn="ctr" rtl="0" fontAlgn="ctr"/>
                      <a:r>
                        <a:rPr lang="cs-CZ" sz="1400" b="1" i="0" u="none" strike="noStrike">
                          <a:solidFill>
                            <a:srgbClr val="151515"/>
                          </a:solidFill>
                          <a:effectLst/>
                          <a:latin typeface="Arial" panose="020B0604020202020204" pitchFamily="34" charset="0"/>
                        </a:rPr>
                        <a:t>Slanička Rudolf</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cs-CZ" sz="1400" b="1" i="0" u="none" strike="noStrike" dirty="0">
                          <a:solidFill>
                            <a:srgbClr val="151515"/>
                          </a:solidFill>
                          <a:effectLst/>
                          <a:latin typeface="Arial" panose="020B0604020202020204" pitchFamily="34" charset="0"/>
                        </a:rPr>
                        <a:t>1993</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618391411"/>
                  </a:ext>
                </a:extLst>
              </a:tr>
              <a:tr h="171147">
                <a:tc>
                  <a:txBody>
                    <a:bodyPr/>
                    <a:lstStyle/>
                    <a:p>
                      <a:pPr algn="ctr" rtl="0" fontAlgn="ctr"/>
                      <a:r>
                        <a:rPr lang="cs-CZ" sz="1400" b="1" i="0" u="none" strike="noStrike">
                          <a:solidFill>
                            <a:srgbClr val="151515"/>
                          </a:solidFill>
                          <a:effectLst/>
                          <a:latin typeface="Arial" panose="020B0604020202020204" pitchFamily="34" charset="0"/>
                        </a:rPr>
                        <a:t>Podhorský Filip</a:t>
                      </a:r>
                    </a:p>
                  </a:txBody>
                  <a:tcPr marL="5848" marR="5848" marT="58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400" b="1" i="0" u="none" strike="noStrike" dirty="0">
                          <a:solidFill>
                            <a:srgbClr val="151515"/>
                          </a:solidFill>
                          <a:effectLst/>
                          <a:latin typeface="Arial" panose="020B0604020202020204" pitchFamily="34" charset="0"/>
                        </a:rPr>
                        <a:t>1999</a:t>
                      </a:r>
                    </a:p>
                  </a:txBody>
                  <a:tcPr marL="5848" marR="5848" marT="58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14107072"/>
                  </a:ext>
                </a:extLst>
              </a:tr>
            </a:tbl>
          </a:graphicData>
        </a:graphic>
      </p:graphicFrame>
      <p:sp>
        <p:nvSpPr>
          <p:cNvPr id="4" name="TextovéPole 3">
            <a:extLst>
              <a:ext uri="{FF2B5EF4-FFF2-40B4-BE49-F238E27FC236}">
                <a16:creationId xmlns:a16="http://schemas.microsoft.com/office/drawing/2014/main" id="{CB79290D-37A8-4BBC-8D7E-2A79DD609C9E}"/>
              </a:ext>
            </a:extLst>
          </p:cNvPr>
          <p:cNvSpPr txBox="1"/>
          <p:nvPr/>
        </p:nvSpPr>
        <p:spPr>
          <a:xfrm>
            <a:off x="5400576" y="91108"/>
            <a:ext cx="4608512" cy="1015663"/>
          </a:xfrm>
          <a:prstGeom prst="rect">
            <a:avLst/>
          </a:prstGeom>
          <a:solidFill>
            <a:srgbClr val="FFCC00"/>
          </a:solidFill>
          <a:effectLst>
            <a:softEdge rad="241300"/>
          </a:effectLst>
        </p:spPr>
        <p:txBody>
          <a:bodyPr wrap="square" rtlCol="0">
            <a:spAutoFit/>
          </a:bodyPr>
          <a:lstStyle/>
          <a:p>
            <a:pPr algn="ctr"/>
            <a:r>
              <a:rPr lang="cs-CZ" sz="2000" dirty="0">
                <a:solidFill>
                  <a:srgbClr val="CC0000"/>
                </a:solidFill>
                <a:latin typeface="Arial Black" panose="020B0A04020102020204" pitchFamily="34" charset="0"/>
              </a:rPr>
              <a:t>Hráči mužstva dospělých pro jarní část soutěže. </a:t>
            </a:r>
          </a:p>
          <a:p>
            <a:pPr algn="ctr"/>
            <a:r>
              <a:rPr lang="cs-CZ" sz="2000" dirty="0">
                <a:solidFill>
                  <a:srgbClr val="CC0000"/>
                </a:solidFill>
                <a:latin typeface="Arial Black" panose="020B0A04020102020204" pitchFamily="34" charset="0"/>
              </a:rPr>
              <a:t>Změny vyhrazeny</a:t>
            </a:r>
          </a:p>
        </p:txBody>
      </p:sp>
    </p:spTree>
    <p:extLst>
      <p:ext uri="{BB962C8B-B14F-4D97-AF65-F5344CB8AC3E}">
        <p14:creationId xmlns:p14="http://schemas.microsoft.com/office/powerpoint/2010/main" val="118295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8553EA5D-36CD-498D-A71B-5A09A51F8C5F}"/>
              </a:ext>
            </a:extLst>
          </p:cNvPr>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5" name="TextovéPole 4">
            <a:extLst>
              <a:ext uri="{FF2B5EF4-FFF2-40B4-BE49-F238E27FC236}">
                <a16:creationId xmlns:a16="http://schemas.microsoft.com/office/drawing/2014/main" id="{810C30B5-D6F7-42A0-B8EC-42D83935A4A8}"/>
              </a:ext>
            </a:extLst>
          </p:cNvPr>
          <p:cNvSpPr txBox="1"/>
          <p:nvPr/>
        </p:nvSpPr>
        <p:spPr>
          <a:xfrm>
            <a:off x="2232224" y="693186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
        <p:nvSpPr>
          <p:cNvPr id="10" name="TextovéPole 9">
            <a:extLst>
              <a:ext uri="{FF2B5EF4-FFF2-40B4-BE49-F238E27FC236}">
                <a16:creationId xmlns:a16="http://schemas.microsoft.com/office/drawing/2014/main" id="{78CB9CD3-BA6F-4E58-8934-C44868C7D470}"/>
              </a:ext>
            </a:extLst>
          </p:cNvPr>
          <p:cNvSpPr txBox="1"/>
          <p:nvPr/>
        </p:nvSpPr>
        <p:spPr>
          <a:xfrm>
            <a:off x="5400576" y="163116"/>
            <a:ext cx="468052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rgbClr val="CC0066"/>
            </a:solidFill>
            <a:prstDash val="sysDash"/>
          </a:ln>
          <a:effectLst>
            <a:softEdge rad="0"/>
          </a:effectLst>
        </p:spPr>
        <p:txBody>
          <a:bodyPr wrap="square" rtlCol="0">
            <a:spAutoFit/>
          </a:bodyPr>
          <a:lstStyle/>
          <a:p>
            <a:pPr algn="ctr"/>
            <a:r>
              <a:rPr lang="cs-CZ" sz="2000" dirty="0">
                <a:solidFill>
                  <a:srgbClr val="0033CC"/>
                </a:solidFill>
                <a:latin typeface="Berlin Sans FB Demi" panose="020E0802020502020306" pitchFamily="34" charset="0"/>
              </a:rPr>
              <a:t>Přípravná utkání mužstva dospělých v zimním období</a:t>
            </a:r>
          </a:p>
        </p:txBody>
      </p:sp>
      <p:pic>
        <p:nvPicPr>
          <p:cNvPr id="11" name="Obrázek 10" descr="Obsah obrázku sníh, exteriér, žlutá, jezdectví&#10;&#10;Popis byl vytvořen automaticky">
            <a:extLst>
              <a:ext uri="{FF2B5EF4-FFF2-40B4-BE49-F238E27FC236}">
                <a16:creationId xmlns:a16="http://schemas.microsoft.com/office/drawing/2014/main" id="{644874A7-C3D2-4353-BC77-2A4CA7AE09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920856" y="5347692"/>
            <a:ext cx="2040227" cy="1224136"/>
          </a:xfrm>
          <a:prstGeom prst="rect">
            <a:avLst/>
          </a:prstGeom>
        </p:spPr>
      </p:pic>
      <p:sp>
        <p:nvSpPr>
          <p:cNvPr id="12" name="Obdélník 11">
            <a:extLst>
              <a:ext uri="{FF2B5EF4-FFF2-40B4-BE49-F238E27FC236}">
                <a16:creationId xmlns:a16="http://schemas.microsoft.com/office/drawing/2014/main" id="{BC629BAE-0C4E-4BB1-9052-0CEE2B2807A5}"/>
              </a:ext>
            </a:extLst>
          </p:cNvPr>
          <p:cNvSpPr/>
          <p:nvPr/>
        </p:nvSpPr>
        <p:spPr>
          <a:xfrm>
            <a:off x="5328568" y="955204"/>
            <a:ext cx="4752528" cy="4014240"/>
          </a:xfrm>
          <a:prstGeom prst="rect">
            <a:avLst/>
          </a:prstGeom>
          <a:solidFill>
            <a:schemeClr val="accent3">
              <a:lumMod val="95000"/>
            </a:schemeClr>
          </a:solidFill>
        </p:spPr>
        <p:txBody>
          <a:bodyPr wrap="square">
            <a:spAutoFit/>
          </a:bodyPr>
          <a:lstStyle/>
          <a:p>
            <a:pPr algn="ctr">
              <a:spcAft>
                <a:spcPts val="0"/>
              </a:spcAft>
            </a:pPr>
            <a:r>
              <a:rPr lang="cs-CZ" sz="20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SK Sokol Brozany</a:t>
            </a:r>
            <a:r>
              <a:rPr lang="cs-CZ" sz="2000" dirty="0">
                <a:highlight>
                  <a:srgbClr val="FFFF00"/>
                </a:highlight>
                <a:latin typeface="Arial Black" panose="020B0A04020102020204" pitchFamily="34" charset="0"/>
                <a:ea typeface="Times New Roman" panose="02020603050405020304" pitchFamily="18" charset="0"/>
              </a:rPr>
              <a:t> - SK Štětí</a:t>
            </a:r>
          </a:p>
          <a:p>
            <a:pPr algn="ctr">
              <a:spcAft>
                <a:spcPts val="0"/>
              </a:spcAft>
            </a:pPr>
            <a:r>
              <a:rPr lang="cs-CZ" sz="20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2:2(1:2)  </a:t>
            </a:r>
            <a:r>
              <a:rPr lang="cs-CZ" sz="24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 </a:t>
            </a:r>
            <a:r>
              <a:rPr lang="cs-CZ" sz="11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18.1.202</a:t>
            </a:r>
            <a:r>
              <a:rPr lang="cs-CZ" sz="14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0  </a:t>
            </a:r>
            <a:r>
              <a:rPr lang="cs-CZ" sz="105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UT Brozany přátelský zápas</a:t>
            </a:r>
            <a:endParaRPr lang="cs-CZ" sz="1050" dirty="0">
              <a:highlight>
                <a:srgbClr val="FFFF00"/>
              </a:highlight>
              <a:latin typeface="Times New Roman" panose="02020603050405020304" pitchFamily="18" charset="0"/>
              <a:ea typeface="Times New Roman" panose="02020603050405020304" pitchFamily="18" charset="0"/>
            </a:endParaRPr>
          </a:p>
          <a:p>
            <a:pPr>
              <a:lnSpc>
                <a:spcPts val="165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Branky:</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V.Kala</a:t>
            </a:r>
            <a:r>
              <a:rPr lang="cs-CZ" sz="1000" dirty="0">
                <a:latin typeface="Arial" panose="020B0604020202020204" pitchFamily="34" charset="0"/>
                <a:ea typeface="Times New Roman" panose="02020603050405020304" pitchFamily="18" charset="0"/>
                <a:cs typeface="Arial" panose="020B0604020202020204" pitchFamily="34" charset="0"/>
              </a:rPr>
              <a:t> 1, M. Müller 1</a:t>
            </a:r>
          </a:p>
          <a:p>
            <a:pPr>
              <a:lnSpc>
                <a:spcPts val="165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Sestava:</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V.Sailer</a:t>
            </a:r>
            <a:r>
              <a:rPr lang="cs-CZ" sz="1000" dirty="0">
                <a:latin typeface="Arial" panose="020B0604020202020204" pitchFamily="34" charset="0"/>
                <a:ea typeface="Times New Roman" panose="02020603050405020304" pitchFamily="18" charset="0"/>
                <a:cs typeface="Arial" panose="020B0604020202020204" pitchFamily="34" charset="0"/>
              </a:rPr>
              <a:t>(45.T.Kysela)-</a:t>
            </a:r>
            <a:r>
              <a:rPr lang="cs-CZ" sz="1000" dirty="0" err="1">
                <a:latin typeface="Arial" panose="020B0604020202020204" pitchFamily="34" charset="0"/>
                <a:ea typeface="Times New Roman" panose="02020603050405020304" pitchFamily="18" charset="0"/>
                <a:cs typeface="Arial" panose="020B0604020202020204" pitchFamily="34" charset="0"/>
              </a:rPr>
              <a:t>V.Kala</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R.Slanička</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F.Svoboda</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J.Vacek</a:t>
            </a:r>
            <a:r>
              <a:rPr lang="cs-CZ" sz="1000" dirty="0">
                <a:latin typeface="Arial" panose="020B0604020202020204" pitchFamily="34" charset="0"/>
                <a:ea typeface="Times New Roman" panose="02020603050405020304" pitchFamily="18" charset="0"/>
                <a:cs typeface="Arial" panose="020B0604020202020204" pitchFamily="34" charset="0"/>
              </a:rPr>
              <a:t>-</a:t>
            </a:r>
          </a:p>
          <a:p>
            <a:pPr>
              <a:lnSpc>
                <a:spcPts val="1650"/>
              </a:lnSpc>
              <a:spcAft>
                <a:spcPts val="0"/>
              </a:spcAft>
            </a:pP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L.Nečas</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M.Polák</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J.Vokoun</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J.Pícha.Polák-T.Belák</a:t>
            </a:r>
            <a:r>
              <a:rPr lang="cs-CZ" sz="1000" dirty="0">
                <a:latin typeface="Arial" panose="020B0604020202020204" pitchFamily="34" charset="0"/>
                <a:ea typeface="Times New Roman" panose="02020603050405020304" pitchFamily="18" charset="0"/>
                <a:cs typeface="Arial" panose="020B0604020202020204" pitchFamily="34" charset="0"/>
              </a:rPr>
              <a:t>, M. Müller</a:t>
            </a:r>
          </a:p>
          <a:p>
            <a:pPr>
              <a:lnSpc>
                <a:spcPts val="165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Střídající:</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D.Brandejs</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J.Prieložný</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P.Fary</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D.Mencl</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A.Brůža</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F.Podhorský</a:t>
            </a:r>
            <a:r>
              <a:rPr lang="cs-CZ" sz="1000" dirty="0">
                <a:latin typeface="Arial" panose="020B0604020202020204" pitchFamily="34" charset="0"/>
                <a:ea typeface="Times New Roman" panose="02020603050405020304" pitchFamily="18" charset="0"/>
                <a:cs typeface="Arial" panose="020B0604020202020204" pitchFamily="34" charset="0"/>
              </a:rPr>
              <a:t>, </a:t>
            </a:r>
          </a:p>
          <a:p>
            <a:pPr>
              <a:lnSpc>
                <a:spcPts val="1650"/>
              </a:lnSpc>
              <a:spcAft>
                <a:spcPts val="0"/>
              </a:spcAft>
            </a:pP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D.Beruška</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Trenér:</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J.Ransdorf</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P.Hoznédl</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u="sng" dirty="0">
                <a:latin typeface="Arial" panose="020B0604020202020204" pitchFamily="34" charset="0"/>
                <a:ea typeface="Times New Roman" panose="02020603050405020304" pitchFamily="18" charset="0"/>
                <a:cs typeface="Arial" panose="020B0604020202020204" pitchFamily="34" charset="0"/>
              </a:rPr>
              <a:t>Vedoucí:</a:t>
            </a:r>
            <a:r>
              <a:rPr lang="cs-CZ" sz="1000" dirty="0">
                <a:latin typeface="Arial" panose="020B0604020202020204" pitchFamily="34" charset="0"/>
                <a:ea typeface="Times New Roman" panose="02020603050405020304" pitchFamily="18" charset="0"/>
                <a:cs typeface="Arial" panose="020B0604020202020204" pitchFamily="34" charset="0"/>
              </a:rPr>
              <a:t> </a:t>
            </a:r>
            <a:r>
              <a:rPr lang="cs-CZ" sz="1000" dirty="0" err="1">
                <a:latin typeface="Arial" panose="020B0604020202020204" pitchFamily="34" charset="0"/>
                <a:ea typeface="Times New Roman" panose="02020603050405020304" pitchFamily="18" charset="0"/>
                <a:cs typeface="Arial" panose="020B0604020202020204" pitchFamily="34" charset="0"/>
              </a:rPr>
              <a:t>R.Boháček</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lnSpc>
                <a:spcPts val="1650"/>
              </a:lnSpc>
              <a:spcAft>
                <a:spcPts val="0"/>
              </a:spcAft>
            </a:pPr>
            <a:r>
              <a:rPr lang="cs-CZ" sz="1000" u="sng" dirty="0">
                <a:latin typeface="Arial" panose="020B0604020202020204" pitchFamily="34" charset="0"/>
                <a:ea typeface="Times New Roman" panose="02020603050405020304" pitchFamily="18" charset="0"/>
                <a:cs typeface="Arial" panose="020B0604020202020204" pitchFamily="34" charset="0"/>
              </a:rPr>
              <a:t>Rozhodčí:</a:t>
            </a:r>
            <a:r>
              <a:rPr lang="cs-CZ" sz="1000" dirty="0">
                <a:latin typeface="Arial" panose="020B0604020202020204" pitchFamily="34" charset="0"/>
                <a:ea typeface="Times New Roman" panose="02020603050405020304" pitchFamily="18" charset="0"/>
                <a:cs typeface="Arial" panose="020B0604020202020204" pitchFamily="34" charset="0"/>
              </a:rPr>
              <a:t> Ladislav Holec-Petr </a:t>
            </a:r>
            <a:r>
              <a:rPr lang="cs-CZ" sz="1000" dirty="0" err="1">
                <a:latin typeface="Arial" panose="020B0604020202020204" pitchFamily="34" charset="0"/>
                <a:ea typeface="Times New Roman" panose="02020603050405020304" pitchFamily="18" charset="0"/>
                <a:cs typeface="Arial" panose="020B0604020202020204" pitchFamily="34" charset="0"/>
              </a:rPr>
              <a:t>Lesák,Patrik</a:t>
            </a:r>
            <a:r>
              <a:rPr lang="cs-CZ" sz="1000" dirty="0">
                <a:latin typeface="Arial" panose="020B0604020202020204" pitchFamily="34" charset="0"/>
                <a:ea typeface="Times New Roman" panose="02020603050405020304" pitchFamily="18" charset="0"/>
                <a:cs typeface="Arial" panose="020B0604020202020204" pitchFamily="34" charset="0"/>
              </a:rPr>
              <a:t> Šeba</a:t>
            </a:r>
          </a:p>
          <a:p>
            <a:pPr algn="just">
              <a:lnSpc>
                <a:spcPts val="1650"/>
              </a:lnSpc>
              <a:spcAft>
                <a:spcPts val="0"/>
              </a:spcAft>
            </a:pPr>
            <a:r>
              <a:rPr lang="cs-CZ" sz="1000" dirty="0">
                <a:latin typeface="Arial" panose="020B0604020202020204" pitchFamily="34" charset="0"/>
                <a:ea typeface="Times New Roman" panose="02020603050405020304" pitchFamily="18" charset="0"/>
                <a:cs typeface="Arial" panose="020B0604020202020204" pitchFamily="34" charset="0"/>
              </a:rPr>
              <a:t>Více než pohledné fotbalové představení, přineslo utkání užitečné poznatky trenérům. Ukázalo, na čem je třeba pracovat a na co se v zimním období při trénincích zaměřit. Po rozpačitých úvodních 10 minutách jsme se herně zlepšili a první poločas dotáhli do vedení 2:1. Měli jsme i několik dalších slibných střeleckých možností. Do 2. části nastoupilo na hřiště na naší straně 8 nových hráčů a chvílemi nás soupeř zatlačil na naší polovinu. Žádná větší </a:t>
            </a:r>
            <a:r>
              <a:rPr lang="cs-CZ" sz="1000" dirty="0" err="1">
                <a:latin typeface="Arial" panose="020B0604020202020204" pitchFamily="34" charset="0"/>
                <a:ea typeface="Times New Roman" panose="02020603050405020304" pitchFamily="18" charset="0"/>
                <a:cs typeface="Arial" panose="020B0604020202020204" pitchFamily="34" charset="0"/>
              </a:rPr>
              <a:t>loženka</a:t>
            </a:r>
            <a:r>
              <a:rPr lang="cs-CZ" sz="1000" dirty="0">
                <a:latin typeface="Arial" panose="020B0604020202020204" pitchFamily="34" charset="0"/>
                <a:ea typeface="Times New Roman" panose="02020603050405020304" pitchFamily="18" charset="0"/>
                <a:cs typeface="Arial" panose="020B0604020202020204" pitchFamily="34" charset="0"/>
              </a:rPr>
              <a:t> z toho ale nebyla. Nakonec rozhodla o vyrovnání hodně sporná penalta. Nevadí, o výsledky teď zase až tolik nejde. </a:t>
            </a:r>
            <a:endParaRPr lang="cs-CZ" sz="1000" dirty="0">
              <a:solidFill>
                <a:srgbClr val="545454"/>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extovéPole 12">
            <a:extLst>
              <a:ext uri="{FF2B5EF4-FFF2-40B4-BE49-F238E27FC236}">
                <a16:creationId xmlns:a16="http://schemas.microsoft.com/office/drawing/2014/main" id="{C147C05F-4779-4A6E-A70D-3DD7B4A1FBD9}"/>
              </a:ext>
            </a:extLst>
          </p:cNvPr>
          <p:cNvSpPr txBox="1"/>
          <p:nvPr/>
        </p:nvSpPr>
        <p:spPr>
          <a:xfrm>
            <a:off x="5472584" y="5059660"/>
            <a:ext cx="2304256" cy="1708160"/>
          </a:xfrm>
          <a:prstGeom prst="rect">
            <a:avLst/>
          </a:prstGeom>
          <a:pattFill prst="dashVert">
            <a:fgClr>
              <a:schemeClr val="accent1"/>
            </a:fgClr>
            <a:bgClr>
              <a:schemeClr val="bg1"/>
            </a:bgClr>
          </a:pattFill>
          <a:effectLst>
            <a:softEdge rad="0"/>
          </a:effectLst>
        </p:spPr>
        <p:txBody>
          <a:bodyPr wrap="square" rtlCol="0">
            <a:spAutoFit/>
          </a:bodyPr>
          <a:lstStyle/>
          <a:p>
            <a:pPr algn="ctr"/>
            <a:r>
              <a:rPr lang="cs-CZ" sz="2100" dirty="0">
                <a:latin typeface="Cooper Black" panose="0208090404030B020404" pitchFamily="18" charset="0"/>
              </a:rPr>
              <a:t>Brozany  budou na jaře bojovat o udržení ve 3. nejvyšší soutěži</a:t>
            </a:r>
          </a:p>
        </p:txBody>
      </p:sp>
      <p:sp useBgFill="1">
        <p:nvSpPr>
          <p:cNvPr id="14" name="TextovéPole 13">
            <a:extLst>
              <a:ext uri="{FF2B5EF4-FFF2-40B4-BE49-F238E27FC236}">
                <a16:creationId xmlns:a16="http://schemas.microsoft.com/office/drawing/2014/main" id="{D6109BA1-C5EF-409B-ABAE-0DDFAEB6169D}"/>
              </a:ext>
            </a:extLst>
          </p:cNvPr>
          <p:cNvSpPr txBox="1"/>
          <p:nvPr/>
        </p:nvSpPr>
        <p:spPr>
          <a:xfrm>
            <a:off x="119053" y="163116"/>
            <a:ext cx="4680520" cy="369332"/>
          </a:xfrm>
          <a:prstGeom prst="rect">
            <a:avLst/>
          </a:prstGeom>
          <a:effectLst>
            <a:glow rad="101600">
              <a:srgbClr val="FFFF66"/>
            </a:glow>
            <a:innerShdw blurRad="177800" dir="14640000">
              <a:srgbClr val="66FF33"/>
            </a:innerShdw>
            <a:softEdge rad="0"/>
          </a:effectLst>
        </p:spPr>
        <p:txBody>
          <a:bodyPr wrap="square" rtlCol="0">
            <a:spAutoFit/>
          </a:bodyPr>
          <a:lstStyle/>
          <a:p>
            <a:pPr algn="ctr"/>
            <a:r>
              <a:rPr lang="cs-CZ" sz="1800" i="1" dirty="0">
                <a:solidFill>
                  <a:srgbClr val="CC0066"/>
                </a:solidFill>
                <a:effectLst>
                  <a:outerShdw blurRad="38100" dist="38100" dir="2700000" algn="tl">
                    <a:srgbClr val="FFC000">
                      <a:alpha val="43000"/>
                    </a:srgbClr>
                  </a:outerShdw>
                </a:effectLst>
                <a:latin typeface="Verdana Pro Black" panose="020B0A04030504040204" pitchFamily="34" charset="0"/>
              </a:rPr>
              <a:t>Nejhorší výkon v zimním období </a:t>
            </a:r>
          </a:p>
        </p:txBody>
      </p:sp>
      <p:sp>
        <p:nvSpPr>
          <p:cNvPr id="15" name="Obdélník 14">
            <a:extLst>
              <a:ext uri="{FF2B5EF4-FFF2-40B4-BE49-F238E27FC236}">
                <a16:creationId xmlns:a16="http://schemas.microsoft.com/office/drawing/2014/main" id="{A3F1600E-4C4A-4B05-A3EE-A6F594C9C230}"/>
              </a:ext>
            </a:extLst>
          </p:cNvPr>
          <p:cNvSpPr/>
          <p:nvPr/>
        </p:nvSpPr>
        <p:spPr>
          <a:xfrm>
            <a:off x="119053" y="595164"/>
            <a:ext cx="4608512" cy="3200876"/>
          </a:xfrm>
          <a:prstGeom prst="rect">
            <a:avLst/>
          </a:prstGeom>
        </p:spPr>
        <p:txBody>
          <a:bodyPr wrap="square">
            <a:normAutofit/>
          </a:bodyPr>
          <a:lstStyle/>
          <a:p>
            <a:r>
              <a:rPr lang="cs-CZ" sz="1600" dirty="0">
                <a:solidFill>
                  <a:srgbClr val="000000"/>
                </a:solidFill>
                <a:latin typeface="Arial Black" panose="020B0A04020102020204" pitchFamily="34" charset="0"/>
                <a:ea typeface="Times New Roman" panose="02020603050405020304" pitchFamily="18" charset="0"/>
                <a:cs typeface="Calibri" panose="020F0502020204030204" pitchFamily="34" charset="0"/>
              </a:rPr>
              <a:t>                    </a:t>
            </a:r>
            <a:r>
              <a:rPr lang="cs-CZ" sz="1600" dirty="0">
                <a:effectLst>
                  <a:outerShdw blurRad="50800" dist="38100" dir="2700000" algn="tl" rotWithShape="0">
                    <a:prstClr val="black">
                      <a:alpha val="49000"/>
                    </a:prstClr>
                  </a:outerShdw>
                </a:effectLst>
                <a:latin typeface="Arial Black" panose="020B0A04020102020204" pitchFamily="34" charset="0"/>
              </a:rPr>
              <a:t>TJ Doksy - SK Štětí</a:t>
            </a:r>
          </a:p>
          <a:p>
            <a:pPr algn="ctr"/>
            <a:r>
              <a:rPr lang="cs-CZ" sz="1600" dirty="0">
                <a:effectLst>
                  <a:outerShdw blurRad="50800" dist="38100" dir="2700000" algn="tl" rotWithShape="0">
                    <a:prstClr val="black">
                      <a:alpha val="49000"/>
                    </a:prstClr>
                  </a:outerShdw>
                </a:effectLst>
                <a:latin typeface="Arial Black" panose="020B0A04020102020204" pitchFamily="34" charset="0"/>
              </a:rPr>
              <a:t>6:2(2:1) </a:t>
            </a:r>
            <a:r>
              <a:rPr lang="cs-CZ" sz="1100" dirty="0">
                <a:effectLst>
                  <a:outerShdw blurRad="50800" dist="38100" dir="2700000" algn="tl" rotWithShape="0">
                    <a:prstClr val="black">
                      <a:alpha val="49000"/>
                    </a:prstClr>
                  </a:outerShdw>
                </a:effectLst>
                <a:latin typeface="Arial Black" panose="020B0A04020102020204" pitchFamily="34" charset="0"/>
              </a:rPr>
              <a:t>  </a:t>
            </a:r>
            <a:r>
              <a:rPr lang="cs-CZ" sz="1050" dirty="0">
                <a:effectLst>
                  <a:outerShdw blurRad="50800" dist="38100" dir="2700000" algn="tl" rotWithShape="0">
                    <a:prstClr val="black">
                      <a:alpha val="49000"/>
                    </a:prstClr>
                  </a:outerShdw>
                </a:effectLst>
                <a:latin typeface="Arial Black" panose="020B0A04020102020204" pitchFamily="34" charset="0"/>
              </a:rPr>
              <a:t>16.2.2020  přátelský zápas UT Česká Lípa</a:t>
            </a:r>
          </a:p>
          <a:p>
            <a:pPr algn="just"/>
            <a:r>
              <a:rPr lang="cs-CZ" sz="1000" b="0" dirty="0">
                <a:latin typeface="Arial" panose="020B0604020202020204" pitchFamily="34" charset="0"/>
                <a:cs typeface="Arial" panose="020B0604020202020204" pitchFamily="34" charset="0"/>
              </a:rPr>
              <a:t>Výkon, který by v mistrovské soutěži horko, těžko stačil na nějaký úspěch. Pravda, sestava  nebyla optimální, chyběli hráči, se kterými trenéři počítají do základu, ale i tak měla hra vypadat jinak. Doksy nás zaskočily od první  minuty aktivní hrou a rychlonozí útočníci v mnoha případech dokázali nad naší obranou vítězit. Soupeř se zaslouženě ujal vedení 2:0 a ještě nás ušetřil od dalších branek.  Zápas jsme se pokusili zdramatizovat na začátku 2. poločasu, když jsme srovnali na 2:2, ale Doksy si vítězství vzít nenechaly. S přehledem přečíslovaly slabou obranu a střílely jednu branku za druhou až se výsledek zastavil za stavu 6:2. Nepodařené představení našeho týmu, které psychice moc nepřidá. </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Jiří Neuman 2</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V.Sailer-P.Fary</a:t>
            </a:r>
            <a:r>
              <a:rPr lang="cs-CZ" sz="1000" b="0" dirty="0">
                <a:latin typeface="Arial" panose="020B0604020202020204" pitchFamily="34" charset="0"/>
                <a:cs typeface="Arial" panose="020B0604020202020204" pitchFamily="34" charset="0"/>
              </a:rPr>
              <a:t>(53.L.Jakl),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(53.F.Podhorský),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J.Pícha</a:t>
            </a:r>
            <a:r>
              <a:rPr lang="cs-CZ" sz="1000" b="0" dirty="0">
                <a:latin typeface="Arial" panose="020B0604020202020204" pitchFamily="34" charset="0"/>
                <a:cs typeface="Arial" panose="020B0604020202020204" pitchFamily="34" charset="0"/>
              </a:rPr>
              <a:t>(25.D.Brandejs),  </a:t>
            </a:r>
            <a:r>
              <a:rPr lang="cs-CZ" sz="1000" b="0" dirty="0" err="1">
                <a:latin typeface="Arial" panose="020B0604020202020204" pitchFamily="34" charset="0"/>
                <a:cs typeface="Arial" panose="020B0604020202020204" pitchFamily="34" charset="0"/>
              </a:rPr>
              <a:t>D.Mencl</a:t>
            </a:r>
            <a:r>
              <a:rPr lang="cs-CZ" sz="1000" b="0" dirty="0">
                <a:latin typeface="Arial" panose="020B0604020202020204" pitchFamily="34" charset="0"/>
                <a:cs typeface="Arial" panose="020B0604020202020204" pitchFamily="34" charset="0"/>
              </a:rPr>
              <a:t>(46.K.Horváth) -</a:t>
            </a:r>
            <a:r>
              <a:rPr lang="cs-CZ" sz="1000" b="0" dirty="0" err="1">
                <a:latin typeface="Arial" panose="020B0604020202020204" pitchFamily="34" charset="0"/>
                <a:cs typeface="Arial" panose="020B0604020202020204" pitchFamily="34" charset="0"/>
              </a:rPr>
              <a:t>T.Belák</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J.Prieložný</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J.Vokoun</a:t>
            </a:r>
            <a:r>
              <a:rPr lang="cs-CZ" sz="1000" b="0" dirty="0">
                <a:latin typeface="Arial" panose="020B0604020202020204" pitchFamily="34" charset="0"/>
                <a:cs typeface="Arial" panose="020B0604020202020204" pitchFamily="34" charset="0"/>
              </a:rPr>
              <a:t>(53.R.Feko), </a:t>
            </a:r>
            <a:r>
              <a:rPr lang="cs-CZ" sz="1000" b="0" dirty="0" err="1">
                <a:latin typeface="Arial" panose="020B0604020202020204" pitchFamily="34" charset="0"/>
                <a:cs typeface="Arial" panose="020B0604020202020204" pitchFamily="34" charset="0"/>
              </a:rPr>
              <a:t>D.Beruška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J.Slavíček</a:t>
            </a:r>
            <a:r>
              <a:rPr lang="cs-CZ" sz="1000" b="0" dirty="0">
                <a:latin typeface="Arial" panose="020B0604020202020204" pitchFamily="34" charset="0"/>
                <a:cs typeface="Arial" panose="020B0604020202020204" pitchFamily="34" charset="0"/>
              </a:rPr>
              <a:t>-</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J.Neuman</a:t>
            </a:r>
            <a:r>
              <a:rPr lang="cs-CZ" sz="1000" b="0" dirty="0">
                <a:latin typeface="Arial" panose="020B0604020202020204" pitchFamily="34" charset="0"/>
                <a:cs typeface="Arial" panose="020B0604020202020204" pitchFamily="34" charset="0"/>
              </a:rPr>
              <a:t>(46.L.Nečas)</a:t>
            </a:r>
          </a:p>
          <a:p>
            <a:r>
              <a:rPr lang="cs-CZ" sz="1000" b="0" u="sng" dirty="0">
                <a:latin typeface="Arial" panose="020B0604020202020204" pitchFamily="34" charset="0"/>
                <a:cs typeface="Arial" panose="020B0604020202020204" pitchFamily="34" charset="0"/>
              </a:rPr>
              <a:t>Trenéři:</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P.Hoznédl</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Jakub Zlatník-Lukáš Martínek,  David Chládek</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16" name="Obdélník: s jedním zakulaceným rohem 15">
            <a:extLst>
              <a:ext uri="{FF2B5EF4-FFF2-40B4-BE49-F238E27FC236}">
                <a16:creationId xmlns:a16="http://schemas.microsoft.com/office/drawing/2014/main" id="{45548A56-FB77-49A5-A788-2FB6486FB984}"/>
              </a:ext>
            </a:extLst>
          </p:cNvPr>
          <p:cNvSpPr/>
          <p:nvPr/>
        </p:nvSpPr>
        <p:spPr bwMode="auto">
          <a:xfrm>
            <a:off x="-24963" y="3842178"/>
            <a:ext cx="4680520" cy="674200"/>
          </a:xfrm>
          <a:custGeom>
            <a:avLst/>
            <a:gdLst>
              <a:gd name="connsiteX0" fmla="*/ 0 w 4680520"/>
              <a:gd name="connsiteY0" fmla="*/ 0 h 674200"/>
              <a:gd name="connsiteX1" fmla="*/ 4568151 w 4680520"/>
              <a:gd name="connsiteY1" fmla="*/ 0 h 674200"/>
              <a:gd name="connsiteX2" fmla="*/ 4680520 w 4680520"/>
              <a:gd name="connsiteY2" fmla="*/ 112369 h 674200"/>
              <a:gd name="connsiteX3" fmla="*/ 4680520 w 4680520"/>
              <a:gd name="connsiteY3" fmla="*/ 674200 h 674200"/>
              <a:gd name="connsiteX4" fmla="*/ 0 w 4680520"/>
              <a:gd name="connsiteY4" fmla="*/ 674200 h 674200"/>
              <a:gd name="connsiteX5" fmla="*/ 0 w 4680520"/>
              <a:gd name="connsiteY5" fmla="*/ 0 h 67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0520" h="674200" fill="none" extrusionOk="0">
                <a:moveTo>
                  <a:pt x="0" y="0"/>
                </a:moveTo>
                <a:cubicBezTo>
                  <a:pt x="1730592" y="-87639"/>
                  <a:pt x="4086993" y="72679"/>
                  <a:pt x="4568151" y="0"/>
                </a:cubicBezTo>
                <a:cubicBezTo>
                  <a:pt x="4629969" y="-2308"/>
                  <a:pt x="4676085" y="56473"/>
                  <a:pt x="4680520" y="112369"/>
                </a:cubicBezTo>
                <a:cubicBezTo>
                  <a:pt x="4639534" y="288321"/>
                  <a:pt x="4646781" y="609974"/>
                  <a:pt x="4680520" y="674200"/>
                </a:cubicBezTo>
                <a:cubicBezTo>
                  <a:pt x="3484277" y="836397"/>
                  <a:pt x="1593923" y="746362"/>
                  <a:pt x="0" y="674200"/>
                </a:cubicBezTo>
                <a:cubicBezTo>
                  <a:pt x="43012" y="503755"/>
                  <a:pt x="35168" y="114423"/>
                  <a:pt x="0" y="0"/>
                </a:cubicBezTo>
                <a:close/>
              </a:path>
              <a:path w="4680520" h="674200" stroke="0" extrusionOk="0">
                <a:moveTo>
                  <a:pt x="0" y="0"/>
                </a:moveTo>
                <a:cubicBezTo>
                  <a:pt x="732055" y="118645"/>
                  <a:pt x="2898790" y="116012"/>
                  <a:pt x="4568151" y="0"/>
                </a:cubicBezTo>
                <a:cubicBezTo>
                  <a:pt x="4639238" y="1900"/>
                  <a:pt x="4677349" y="50410"/>
                  <a:pt x="4680520" y="112369"/>
                </a:cubicBezTo>
                <a:cubicBezTo>
                  <a:pt x="4713008" y="262140"/>
                  <a:pt x="4713773" y="530965"/>
                  <a:pt x="4680520" y="674200"/>
                </a:cubicBezTo>
                <a:cubicBezTo>
                  <a:pt x="2641561" y="694387"/>
                  <a:pt x="2098572" y="826680"/>
                  <a:pt x="0" y="674200"/>
                </a:cubicBezTo>
                <a:cubicBezTo>
                  <a:pt x="-13027" y="544974"/>
                  <a:pt x="23725" y="100968"/>
                  <a:pt x="0" y="0"/>
                </a:cubicBezTo>
                <a:close/>
              </a:path>
            </a:pathLst>
          </a:custGeom>
          <a:solidFill>
            <a:srgbClr val="FF9999"/>
          </a:solidFill>
          <a:ln w="25400" cmpd="sng">
            <a:solidFill>
              <a:srgbClr val="92D050"/>
            </a:solidFill>
            <a:miter lim="800000"/>
            <a:headEnd/>
            <a:tailEnd/>
            <a:extLst>
              <a:ext uri="{C807C97D-BFC1-408E-A445-0C87EB9F89A2}">
                <ask:lineSketchStyleProps xmlns="" xmlns:ask="http://schemas.microsoft.com/office/drawing/2018/sketchyshapes" sd="1219033472">
                  <a:prstGeom prst="round1Rect">
                    <a:avLst/>
                  </a:prstGeom>
                  <ask:type>
                    <ask:lineSketchCurved/>
                  </ask:type>
                </ask:lineSketchStyleProps>
              </a:ext>
            </a:extLst>
          </a:ln>
          <a:effectLst/>
        </p:spPr>
        <p:txBody>
          <a:bodyPr vert="horz" wrap="square" lIns="0" tIns="0" rIns="38088" bIns="1800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effectLst/>
                <a:latin typeface="Verdana Pro Black" panose="020B0A04030504040204" pitchFamily="34" charset="0"/>
                <a:cs typeface="Arial" pitchFamily="34" charset="0"/>
              </a:rPr>
              <a:t>Čtyřbrankový příděl. Nedařilo se po změně stran </a:t>
            </a:r>
          </a:p>
        </p:txBody>
      </p:sp>
      <p:sp>
        <p:nvSpPr>
          <p:cNvPr id="17" name="Obdélník 16">
            <a:extLst>
              <a:ext uri="{FF2B5EF4-FFF2-40B4-BE49-F238E27FC236}">
                <a16:creationId xmlns:a16="http://schemas.microsoft.com/office/drawing/2014/main" id="{3351E346-C191-49AA-8495-66746E2CBB9B}"/>
              </a:ext>
            </a:extLst>
          </p:cNvPr>
          <p:cNvSpPr/>
          <p:nvPr/>
        </p:nvSpPr>
        <p:spPr>
          <a:xfrm>
            <a:off x="-24963" y="4608166"/>
            <a:ext cx="4824536" cy="2764859"/>
          </a:xfrm>
          <a:prstGeom prst="rect">
            <a:avLst/>
          </a:prstGeom>
        </p:spPr>
        <p:txBody>
          <a:bodyPr wrap="square" lIns="108000" tIns="0" bIns="0">
            <a:normAutofit fontScale="92500"/>
          </a:bodyPr>
          <a:lstStyle/>
          <a:p>
            <a:pPr algn="ctr"/>
            <a:r>
              <a:rPr lang="cs-CZ" sz="1600" dirty="0">
                <a:latin typeface="Arial Black" panose="020B0A04020102020204" pitchFamily="34" charset="0"/>
              </a:rPr>
              <a:t>TJ </a:t>
            </a:r>
            <a:r>
              <a:rPr lang="cs-CZ" sz="1600" dirty="0" err="1">
                <a:latin typeface="Arial Black" panose="020B0A04020102020204" pitchFamily="34" charset="0"/>
              </a:rPr>
              <a:t>SokoI</a:t>
            </a:r>
            <a:r>
              <a:rPr lang="cs-CZ" sz="1600" dirty="0">
                <a:latin typeface="Arial Black" panose="020B0A04020102020204" pitchFamily="34" charset="0"/>
              </a:rPr>
              <a:t> Libiš – SK Štětí</a:t>
            </a:r>
          </a:p>
          <a:p>
            <a:pPr algn="ctr"/>
            <a:r>
              <a:rPr lang="cs-CZ" sz="1600" dirty="0">
                <a:latin typeface="Arial Black" panose="020B0A04020102020204" pitchFamily="34" charset="0"/>
              </a:rPr>
              <a:t>4:2(2:2)  </a:t>
            </a:r>
            <a:r>
              <a:rPr lang="cs-CZ" dirty="0">
                <a:latin typeface="Arial Black" panose="020B0A04020102020204" pitchFamily="34" charset="0"/>
              </a:rPr>
              <a:t>23.2.2020  UT Tempo Praha  přátelák</a:t>
            </a:r>
            <a:endParaRPr lang="cs-CZ" sz="1600" dirty="0">
              <a:latin typeface="Arial Black" panose="020B0A04020102020204" pitchFamily="34" charset="0"/>
            </a:endParaRPr>
          </a:p>
          <a:p>
            <a:pPr algn="just">
              <a:lnSpc>
                <a:spcPts val="1650"/>
              </a:lnSpc>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V prvním poločase, kdy jsme za sebou 2x rychle inkasovali, jsme se vzchopili,  získali mírnou převahu a okořenili ji 2 zásahy na poločasových 2:2 . Druhý poločas z naší strany už tak dobrý nebyl. Hosté byli nebezpečnější a z našich kopaček už se moc příležitostí ke vstřelení gólu neurodilo. Trenéři opět nemohli počítat s kompletním kádrem a na hře to bylo znát.</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ts val="1650"/>
              </a:lnSpc>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M. Müller 2</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ts val="1650"/>
              </a:lnSpc>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T.Kysela-P.Fary</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(82.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L.Jakl</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J.Ransdorf</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J.Neuman</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D.Mencl</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nSpc>
                <a:spcPts val="1650"/>
              </a:lnSpc>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J.Slavíček</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D.Brandejs</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(14.D.Beruška),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M.Polák</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A.Brůža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ts val="1650"/>
              </a:lnSpc>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J.Prieložný</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M. Müller</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ts val="1650"/>
              </a:lnSpc>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Trenéři:</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J.Ransdorf</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P.Hoznédl</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990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91A34BA-B44A-4FC1-83E9-AE589AA9C3F5}"/>
              </a:ext>
            </a:extLst>
          </p:cNvPr>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sp>
        <p:nvSpPr>
          <p:cNvPr id="3" name="TextovéPole 2">
            <a:extLst>
              <a:ext uri="{FF2B5EF4-FFF2-40B4-BE49-F238E27FC236}">
                <a16:creationId xmlns:a16="http://schemas.microsoft.com/office/drawing/2014/main" id="{E0193A93-A317-4B9F-8F6A-95C69E78775F}"/>
              </a:ext>
            </a:extLst>
          </p:cNvPr>
          <p:cNvSpPr txBox="1"/>
          <p:nvPr/>
        </p:nvSpPr>
        <p:spPr>
          <a:xfrm>
            <a:off x="2160216" y="702299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4" name="TextovéPole 3">
            <a:extLst>
              <a:ext uri="{FF2B5EF4-FFF2-40B4-BE49-F238E27FC236}">
                <a16:creationId xmlns:a16="http://schemas.microsoft.com/office/drawing/2014/main" id="{978DF125-9E5F-4AB5-9580-CA97C7C58E5A}"/>
              </a:ext>
            </a:extLst>
          </p:cNvPr>
          <p:cNvSpPr txBox="1"/>
          <p:nvPr/>
        </p:nvSpPr>
        <p:spPr>
          <a:xfrm>
            <a:off x="173470" y="91108"/>
            <a:ext cx="4680520" cy="646331"/>
          </a:xfrm>
          <a:prstGeom prst="rect">
            <a:avLst/>
          </a:prstGeom>
          <a:blipFill>
            <a:blip r:embed="rId2"/>
            <a:tile tx="0" ty="0" sx="100000" sy="100000" flip="none" algn="tl"/>
          </a:blipFill>
          <a:effectLst>
            <a:glow rad="101600">
              <a:srgbClr val="FFFF66">
                <a:alpha val="40000"/>
              </a:srgbClr>
            </a:glow>
            <a:softEdge rad="241300"/>
          </a:effectLst>
        </p:spPr>
        <p:txBody>
          <a:bodyPr wrap="square" rtlCol="0">
            <a:spAutoFit/>
          </a:bodyPr>
          <a:lstStyle/>
          <a:p>
            <a:pPr algn="ctr"/>
            <a:r>
              <a:rPr lang="cs-CZ" sz="1800" dirty="0">
                <a:solidFill>
                  <a:schemeClr val="accent1">
                    <a:lumMod val="75000"/>
                  </a:schemeClr>
                </a:solidFill>
                <a:latin typeface="Cooper Black" panose="0208090404030B020404" pitchFamily="18" charset="0"/>
              </a:rPr>
              <a:t>Proti vedoucímu celku I. B třídy jsme se  rozstříleli po změně stran</a:t>
            </a:r>
          </a:p>
        </p:txBody>
      </p:sp>
      <p:sp>
        <p:nvSpPr>
          <p:cNvPr id="5" name="Obdélník 4">
            <a:extLst>
              <a:ext uri="{FF2B5EF4-FFF2-40B4-BE49-F238E27FC236}">
                <a16:creationId xmlns:a16="http://schemas.microsoft.com/office/drawing/2014/main" id="{C3045580-1C34-45EE-9B78-0BB2F05135BC}"/>
              </a:ext>
            </a:extLst>
          </p:cNvPr>
          <p:cNvSpPr/>
          <p:nvPr/>
        </p:nvSpPr>
        <p:spPr>
          <a:xfrm>
            <a:off x="143992" y="955204"/>
            <a:ext cx="4752528" cy="2886944"/>
          </a:xfrm>
          <a:prstGeom prst="rect">
            <a:avLst/>
          </a:prstGeom>
        </p:spPr>
        <p:txBody>
          <a:bodyPr wrap="square">
            <a:spAutoFit/>
          </a:bodyPr>
          <a:lstStyle/>
          <a:p>
            <a:pPr algn="ctr">
              <a:lnSpc>
                <a:spcPts val="1650"/>
              </a:lnSpc>
              <a:spcAft>
                <a:spcPts val="0"/>
              </a:spcAft>
            </a:pPr>
            <a:r>
              <a:rPr lang="cs-CZ" sz="1600" dirty="0">
                <a:highlight>
                  <a:srgbClr val="00FFFF"/>
                </a:highlight>
                <a:latin typeface="Arial Black" panose="020B0A04020102020204" pitchFamily="34" charset="0"/>
                <a:ea typeface="Times New Roman" panose="02020603050405020304" pitchFamily="18" charset="0"/>
                <a:cs typeface="Arial" panose="020B0604020202020204" pitchFamily="34" charset="0"/>
              </a:rPr>
              <a:t>SK Štětí -  FK SCHOELLER Křešice</a:t>
            </a:r>
          </a:p>
          <a:p>
            <a:pPr algn="ctr">
              <a:lnSpc>
                <a:spcPts val="1650"/>
              </a:lnSpc>
              <a:spcAft>
                <a:spcPts val="0"/>
              </a:spcAft>
            </a:pPr>
            <a:endParaRPr lang="cs-CZ" sz="2400" dirty="0">
              <a:latin typeface="Arial Black" panose="020B0A04020102020204" pitchFamily="34" charset="0"/>
              <a:ea typeface="Times New Roman" panose="02020603050405020304" pitchFamily="18" charset="0"/>
            </a:endParaRPr>
          </a:p>
          <a:p>
            <a:pPr algn="ctr">
              <a:lnSpc>
                <a:spcPts val="1650"/>
              </a:lnSpc>
              <a:spcAft>
                <a:spcPts val="0"/>
              </a:spcAft>
            </a:pPr>
            <a:r>
              <a:rPr lang="cs-CZ" sz="1600" dirty="0">
                <a:highlight>
                  <a:srgbClr val="00FFFF"/>
                </a:highlight>
                <a:latin typeface="Arial Black" panose="020B0A04020102020204" pitchFamily="34" charset="0"/>
                <a:ea typeface="Times New Roman" panose="02020603050405020304" pitchFamily="18" charset="0"/>
                <a:cs typeface="Arial" panose="020B0604020202020204" pitchFamily="34" charset="0"/>
              </a:rPr>
              <a:t>9:3(3:2)   </a:t>
            </a:r>
            <a:r>
              <a:rPr lang="cs-CZ" sz="1000" dirty="0">
                <a:highlight>
                  <a:srgbClr val="00FFFF"/>
                </a:highlight>
                <a:latin typeface="Arial Black" panose="020B0A04020102020204" pitchFamily="34" charset="0"/>
                <a:ea typeface="Times New Roman" panose="02020603050405020304" pitchFamily="18" charset="0"/>
                <a:cs typeface="Arial" panose="020B0604020202020204" pitchFamily="34" charset="0"/>
              </a:rPr>
              <a:t>22.1.2020  přátelské utkání</a:t>
            </a:r>
            <a:endParaRPr lang="cs-CZ" dirty="0">
              <a:latin typeface="Arial Black" panose="020B0A04020102020204" pitchFamily="34" charset="0"/>
              <a:ea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Zápas splnil tvůj účel. Příležitost dostali všichni hráči početného kádru a trenéři měli příležitost sledovat formu jednotlivých hráčů. Střelecky se nám dařilo. Chyběla jen jedna branka a čepovali jsme desítku.  Na druhou stranu jsme ale inkasovali 3 zbytečné branky, které se urodily po zbytečných chybách, které by nás v mistrovských zápasech hodně mrzely. </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J.Prieložný</a:t>
            </a:r>
            <a:r>
              <a:rPr lang="cs-CZ" sz="1000" dirty="0">
                <a:latin typeface="Arial" panose="020B0604020202020204" pitchFamily="34" charset="0"/>
                <a:ea typeface="Calibri" panose="020F0502020204030204" pitchFamily="34" charset="0"/>
                <a:cs typeface="Arial" panose="020B0604020202020204" pitchFamily="34" charset="0"/>
              </a:rPr>
              <a:t> 3, </a:t>
            </a:r>
            <a:r>
              <a:rPr lang="cs-CZ" sz="1000" dirty="0" err="1">
                <a:latin typeface="Arial" panose="020B0604020202020204" pitchFamily="34" charset="0"/>
                <a:ea typeface="Calibri" panose="020F0502020204030204" pitchFamily="34" charset="0"/>
                <a:cs typeface="Arial" panose="020B0604020202020204" pitchFamily="34" charset="0"/>
              </a:rPr>
              <a:t>A.Brůža</a:t>
            </a:r>
            <a:r>
              <a:rPr lang="cs-CZ" sz="1000" dirty="0">
                <a:latin typeface="Arial" panose="020B0604020202020204" pitchFamily="34" charset="0"/>
                <a:ea typeface="Calibri" panose="020F0502020204030204" pitchFamily="34" charset="0"/>
                <a:cs typeface="Arial" panose="020B0604020202020204" pitchFamily="34" charset="0"/>
              </a:rPr>
              <a:t> 2, </a:t>
            </a:r>
            <a:r>
              <a:rPr lang="cs-CZ" sz="1000" dirty="0" err="1">
                <a:latin typeface="Arial" panose="020B0604020202020204" pitchFamily="34" charset="0"/>
                <a:ea typeface="Calibri" panose="020F0502020204030204" pitchFamily="34" charset="0"/>
                <a:cs typeface="Arial" panose="020B0604020202020204" pitchFamily="34" charset="0"/>
              </a:rPr>
              <a:t>K.Horváth</a:t>
            </a:r>
            <a:r>
              <a:rPr lang="cs-CZ" sz="1000" dirty="0">
                <a:latin typeface="Arial" panose="020B0604020202020204" pitchFamily="34" charset="0"/>
                <a:ea typeface="Calibri" panose="020F0502020204030204" pitchFamily="34" charset="0"/>
                <a:cs typeface="Arial" panose="020B0604020202020204" pitchFamily="34" charset="0"/>
              </a:rPr>
              <a:t> 1, </a:t>
            </a:r>
            <a:r>
              <a:rPr lang="cs-CZ" sz="1000" dirty="0" err="1">
                <a:latin typeface="Arial" panose="020B0604020202020204" pitchFamily="34" charset="0"/>
                <a:ea typeface="Calibri" panose="020F0502020204030204" pitchFamily="34" charset="0"/>
                <a:cs typeface="Arial" panose="020B0604020202020204" pitchFamily="34" charset="0"/>
              </a:rPr>
              <a:t>M.Polák</a:t>
            </a:r>
            <a:r>
              <a:rPr lang="cs-CZ" sz="1000" dirty="0">
                <a:latin typeface="Arial" panose="020B0604020202020204" pitchFamily="34" charset="0"/>
                <a:ea typeface="Calibri" panose="020F0502020204030204" pitchFamily="34" charset="0"/>
                <a:cs typeface="Arial" panose="020B0604020202020204" pitchFamily="34" charset="0"/>
              </a:rPr>
              <a:t> 1, </a:t>
            </a:r>
            <a:r>
              <a:rPr lang="cs-CZ" sz="1000" dirty="0" err="1">
                <a:latin typeface="Arial" panose="020B0604020202020204" pitchFamily="34" charset="0"/>
                <a:ea typeface="Calibri" panose="020F0502020204030204" pitchFamily="34" charset="0"/>
                <a:cs typeface="Arial" panose="020B0604020202020204" pitchFamily="34" charset="0"/>
              </a:rPr>
              <a:t>D.Brandejs</a:t>
            </a:r>
            <a:r>
              <a:rPr lang="cs-CZ" sz="1000" dirty="0">
                <a:latin typeface="Arial" panose="020B0604020202020204" pitchFamily="34" charset="0"/>
                <a:ea typeface="Calibri" panose="020F0502020204030204" pitchFamily="34" charset="0"/>
                <a:cs typeface="Arial" panose="020B0604020202020204" pitchFamily="34" charset="0"/>
              </a:rPr>
              <a:t> 1,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M.Müller</a:t>
            </a:r>
            <a:r>
              <a:rPr lang="cs-CZ" sz="1000" dirty="0">
                <a:latin typeface="Arial" panose="020B0604020202020204" pitchFamily="34" charset="0"/>
                <a:ea typeface="Calibri" panose="020F0502020204030204" pitchFamily="34" charset="0"/>
                <a:cs typeface="Arial" panose="020B0604020202020204" pitchFamily="34" charset="0"/>
              </a:rPr>
              <a:t> 1   </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T.Kysela-T.Vágner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J.Ransdorf</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F.Svoboda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J.Vacek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J.Slavíček</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J.Vokoun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R.Feko</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J.Prieložný</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F.Podhorský-K,Horváth</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Střídající:</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V.Kala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L.Nečas</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M.Polák</a:t>
            </a:r>
            <a:r>
              <a:rPr lang="cs-CZ" sz="1000" dirty="0">
                <a:latin typeface="Arial" panose="020B0604020202020204" pitchFamily="34" charset="0"/>
                <a:ea typeface="Calibri" panose="020F0502020204030204" pitchFamily="34" charset="0"/>
                <a:cs typeface="Arial" panose="020B0604020202020204" pitchFamily="34" charset="0"/>
              </a:rPr>
              <a:t>, M. Müller, </a:t>
            </a:r>
            <a:r>
              <a:rPr lang="cs-CZ" sz="1000" dirty="0" err="1">
                <a:latin typeface="Arial" panose="020B0604020202020204" pitchFamily="34" charset="0"/>
                <a:ea typeface="Calibri" panose="020F0502020204030204" pitchFamily="34" charset="0"/>
                <a:cs typeface="Arial" panose="020B0604020202020204" pitchFamily="34" charset="0"/>
              </a:rPr>
              <a:t>D.Brandejs</a:t>
            </a:r>
            <a:r>
              <a:rPr lang="cs-CZ" sz="1000" dirty="0">
                <a:latin typeface="Arial" panose="020B0604020202020204" pitchFamily="34" charset="0"/>
                <a:ea typeface="Calibri" panose="020F0502020204030204" pitchFamily="34" charset="0"/>
                <a:cs typeface="Arial" panose="020B0604020202020204" pitchFamily="34" charset="0"/>
              </a:rPr>
              <a:t>, A. Brůža,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D.Mencl</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Trenér: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J.Ransdorf</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P.Hoznédl</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Rozhodčí:</a:t>
            </a:r>
            <a:r>
              <a:rPr lang="cs-CZ" sz="1000" dirty="0">
                <a:latin typeface="Arial" panose="020B0604020202020204" pitchFamily="34" charset="0"/>
                <a:ea typeface="Calibri" panose="020F0502020204030204" pitchFamily="34" charset="0"/>
                <a:cs typeface="Arial" panose="020B0604020202020204" pitchFamily="34" charset="0"/>
              </a:rPr>
              <a:t> Michal Hamšík-Martin Toráč, Josef Pixa </a:t>
            </a:r>
          </a:p>
        </p:txBody>
      </p:sp>
      <p:sp>
        <p:nvSpPr>
          <p:cNvPr id="6" name="Obdélník 5">
            <a:extLst>
              <a:ext uri="{FF2B5EF4-FFF2-40B4-BE49-F238E27FC236}">
                <a16:creationId xmlns:a16="http://schemas.microsoft.com/office/drawing/2014/main" id="{75B83356-DC52-4F4E-A156-88A846C630BA}"/>
              </a:ext>
            </a:extLst>
          </p:cNvPr>
          <p:cNvSpPr/>
          <p:nvPr/>
        </p:nvSpPr>
        <p:spPr>
          <a:xfrm>
            <a:off x="143992" y="4384056"/>
            <a:ext cx="4536504" cy="2619820"/>
          </a:xfrm>
          <a:prstGeom prst="rect">
            <a:avLst/>
          </a:prstGeom>
        </p:spPr>
        <p:txBody>
          <a:bodyPr wrap="square">
            <a:spAutoFit/>
          </a:bodyPr>
          <a:lstStyle/>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SK Štětí - Mostecký fotbalový klub</a:t>
            </a:r>
            <a:endParaRPr lang="cs-CZ" sz="1600" dirty="0">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2:3(0:2) </a:t>
            </a:r>
            <a:r>
              <a:rPr lang="cs-CZ" sz="105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  25.1.2020  přátelský zápas  UT Roudnice </a:t>
            </a:r>
            <a:r>
              <a:rPr lang="cs-CZ" sz="1050" dirty="0" err="1">
                <a:highlight>
                  <a:srgbClr val="FFFF00"/>
                </a:highlight>
                <a:latin typeface="Arial Black" panose="020B0A04020102020204" pitchFamily="34" charset="0"/>
                <a:ea typeface="Calibri" panose="020F0502020204030204" pitchFamily="34" charset="0"/>
                <a:cs typeface="Times New Roman" panose="02020603050405020304" pitchFamily="18" charset="0"/>
              </a:rPr>
              <a:t>n.L.</a:t>
            </a:r>
            <a:endParaRPr lang="cs-CZ" sz="1050" dirty="0">
              <a:highlight>
                <a:srgbClr val="FFFF00"/>
              </a:highlight>
              <a:latin typeface="Arial Black" panose="020B0A04020102020204" pitchFamily="34" charset="0"/>
              <a:ea typeface="Calibri" panose="020F0502020204030204" pitchFamily="34" charset="0"/>
              <a:cs typeface="Times New Roman" panose="02020603050405020304" pitchFamily="18" charset="0"/>
            </a:endParaRPr>
          </a:p>
          <a:p>
            <a:r>
              <a:rPr lang="cs-CZ" sz="1000" b="0" dirty="0">
                <a:latin typeface="Arial" panose="020B0604020202020204" pitchFamily="34" charset="0"/>
                <a:cs typeface="Arial" panose="020B0604020202020204" pitchFamily="34" charset="0"/>
              </a:rPr>
              <a:t>Utkání se nám nepovedlo. Za celých 90 minut jsme se do správné herní pohody nedostali. Přicházeli jsme zbytečně o míč a nepřesných přihrávek bylo nepočítaně. Dva brankáře soupeře, kteří se pravidelně střídali, jsme mockrát neohrozili. Hře chybělo větší nasazení a více pohybu. Most šel v úvodu do rychlého vedení o 2 branky a odpovědět jsme v první pětačtyřiceti minutovce nedokázali. Po změně stran jsme sice herní obrátky o něco zvýšili, ale k dokonalosti měl herní projev daleko. Potkal nás špatný den, ale i to se v přípravném období může stát. </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T.Belák</a:t>
            </a:r>
            <a:r>
              <a:rPr lang="cs-CZ" sz="1000" b="0" dirty="0">
                <a:latin typeface="Arial" panose="020B0604020202020204" pitchFamily="34" charset="0"/>
                <a:cs typeface="Arial" panose="020B0604020202020204" pitchFamily="34" charset="0"/>
              </a:rPr>
              <a:t> 1(z penalty). </a:t>
            </a:r>
            <a:r>
              <a:rPr lang="cs-CZ" sz="1000" b="0" dirty="0" err="1">
                <a:latin typeface="Arial" panose="020B0604020202020204" pitchFamily="34" charset="0"/>
                <a:cs typeface="Arial" panose="020B0604020202020204" pitchFamily="34" charset="0"/>
              </a:rPr>
              <a:t>J.Vacek</a:t>
            </a:r>
            <a:r>
              <a:rPr lang="cs-CZ" sz="1000" b="0" dirty="0">
                <a:latin typeface="Arial" panose="020B0604020202020204" pitchFamily="34" charset="0"/>
                <a:cs typeface="Arial" panose="020B0604020202020204" pitchFamily="34" charset="0"/>
              </a:rPr>
              <a:t> 1</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V.Sailer</a:t>
            </a:r>
            <a:r>
              <a:rPr lang="cs-CZ" sz="1000" b="0" dirty="0">
                <a:latin typeface="Arial" panose="020B0604020202020204" pitchFamily="34" charset="0"/>
                <a:cs typeface="Arial" panose="020B0604020202020204" pitchFamily="34" charset="0"/>
              </a:rPr>
              <a:t>(</a:t>
            </a:r>
            <a:r>
              <a:rPr lang="cs-CZ" sz="1000" b="0" dirty="0" err="1">
                <a:latin typeface="Arial" panose="020B0604020202020204" pitchFamily="34" charset="0"/>
                <a:cs typeface="Arial" panose="020B0604020202020204" pitchFamily="34" charset="0"/>
              </a:rPr>
              <a:t>T.Kysela</a:t>
            </a:r>
            <a:r>
              <a:rPr lang="cs-CZ" sz="1000" b="0" dirty="0">
                <a:latin typeface="Arial" panose="020B0604020202020204" pitchFamily="34" charset="0"/>
                <a:cs typeface="Arial" panose="020B0604020202020204" pitchFamily="34" charset="0"/>
              </a:rPr>
              <a:t>)-</a:t>
            </a:r>
            <a:r>
              <a:rPr lang="cs-CZ" sz="1000" b="0" dirty="0" err="1">
                <a:latin typeface="Arial" panose="020B0604020202020204" pitchFamily="34" charset="0"/>
                <a:cs typeface="Arial" panose="020B0604020202020204" pitchFamily="34" charset="0"/>
              </a:rPr>
              <a:t>P.Fary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R.Slanička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D.Mencl</a:t>
            </a:r>
            <a:r>
              <a:rPr lang="cs-CZ" sz="1000" b="0" dirty="0">
                <a:latin typeface="Arial" panose="020B0604020202020204" pitchFamily="34" charset="0"/>
                <a:cs typeface="Arial" panose="020B0604020202020204" pitchFamily="34" charset="0"/>
              </a:rPr>
              <a:t>-</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J.Slavíček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J.Prileložný</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R.Feko</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A.Brůža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M.Polák</a:t>
            </a:r>
            <a:r>
              <a:rPr lang="cs-CZ" sz="1000" b="0" dirty="0">
                <a:latin typeface="Arial" panose="020B0604020202020204" pitchFamily="34" charset="0"/>
                <a:cs typeface="Arial" panose="020B0604020202020204" pitchFamily="34" charset="0"/>
              </a:rPr>
              <a:t>- M. Müller</a:t>
            </a:r>
          </a:p>
          <a:p>
            <a:r>
              <a:rPr lang="cs-CZ" sz="1000" b="0" u="sng" dirty="0">
                <a:latin typeface="Arial" panose="020B0604020202020204" pitchFamily="34" charset="0"/>
                <a:cs typeface="Arial" panose="020B0604020202020204" pitchFamily="34" charset="0"/>
              </a:rPr>
              <a:t>Střídající: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T.Belák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D.Brandejs</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V.Podhorský</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L.Nečas</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Trenér: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P.Hoznédl</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 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L.Kloub-D.Dobiáš</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P.Šeba</a:t>
            </a:r>
            <a:endParaRPr lang="cs-CZ" sz="900" b="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ovéPole 6">
            <a:extLst>
              <a:ext uri="{FF2B5EF4-FFF2-40B4-BE49-F238E27FC236}">
                <a16:creationId xmlns:a16="http://schemas.microsoft.com/office/drawing/2014/main" id="{9618EB65-2A4A-4360-A6F4-044FC320B979}"/>
              </a:ext>
            </a:extLst>
          </p:cNvPr>
          <p:cNvSpPr txBox="1"/>
          <p:nvPr/>
        </p:nvSpPr>
        <p:spPr>
          <a:xfrm>
            <a:off x="143992" y="3968821"/>
            <a:ext cx="4608512" cy="369332"/>
          </a:xfrm>
          <a:prstGeom prst="rect">
            <a:avLst/>
          </a:prstGeom>
          <a:gradFill>
            <a:gsLst>
              <a:gs pos="39000">
                <a:srgbClr val="CCFF99"/>
              </a:gs>
              <a:gs pos="72000">
                <a:srgbClr val="FFCC00"/>
              </a:gs>
            </a:gsLst>
            <a:lin ang="5400000" scaled="1"/>
          </a:gradFill>
          <a:effectLst>
            <a:softEdge rad="0"/>
          </a:effectLst>
        </p:spPr>
        <p:txBody>
          <a:bodyPr wrap="square" rtlCol="0">
            <a:spAutoFit/>
          </a:bodyPr>
          <a:lstStyle/>
          <a:p>
            <a:pPr algn="ctr"/>
            <a:r>
              <a:rPr lang="cs-CZ" sz="1800" dirty="0">
                <a:latin typeface="Arial Black" panose="020B0A04020102020204" pitchFamily="34" charset="0"/>
              </a:rPr>
              <a:t>Soupeř nás zaskočil v 1. poločase</a:t>
            </a:r>
          </a:p>
        </p:txBody>
      </p:sp>
      <p:sp>
        <p:nvSpPr>
          <p:cNvPr id="12" name="TextovéPole 11">
            <a:extLst>
              <a:ext uri="{FF2B5EF4-FFF2-40B4-BE49-F238E27FC236}">
                <a16:creationId xmlns:a16="http://schemas.microsoft.com/office/drawing/2014/main" id="{8C19A839-A880-4285-B388-7101D30C0F4B}"/>
              </a:ext>
            </a:extLst>
          </p:cNvPr>
          <p:cNvSpPr txBox="1"/>
          <p:nvPr/>
        </p:nvSpPr>
        <p:spPr>
          <a:xfrm>
            <a:off x="5328568" y="163116"/>
            <a:ext cx="4752528" cy="646331"/>
          </a:xfrm>
          <a:prstGeom prst="rect">
            <a:avLst/>
          </a:prstGeom>
          <a:solidFill>
            <a:srgbClr val="99FF33"/>
          </a:solidFill>
          <a:effectLst>
            <a:glow rad="63500">
              <a:srgbClr val="FF9933">
                <a:alpha val="40000"/>
              </a:srgbClr>
            </a:glow>
            <a:softEdge rad="215900"/>
          </a:effectLst>
        </p:spPr>
        <p:txBody>
          <a:bodyPr wrap="square" rtlCol="0">
            <a:spAutoFit/>
          </a:bodyPr>
          <a:lstStyle/>
          <a:p>
            <a:pPr algn="ctr"/>
            <a:r>
              <a:rPr lang="cs-CZ" sz="1800" dirty="0">
                <a:solidFill>
                  <a:schemeClr val="accent6">
                    <a:lumMod val="50000"/>
                  </a:schemeClr>
                </a:solidFill>
                <a:latin typeface="Arial Black" panose="020B0A04020102020204" pitchFamily="34" charset="0"/>
              </a:rPr>
              <a:t>Pohodové vítězství na umělce v České Lípě</a:t>
            </a:r>
          </a:p>
        </p:txBody>
      </p:sp>
      <p:sp>
        <p:nvSpPr>
          <p:cNvPr id="13" name="Obdélník 12">
            <a:extLst>
              <a:ext uri="{FF2B5EF4-FFF2-40B4-BE49-F238E27FC236}">
                <a16:creationId xmlns:a16="http://schemas.microsoft.com/office/drawing/2014/main" id="{441DA4B9-E640-43B0-9004-600369552EB1}"/>
              </a:ext>
            </a:extLst>
          </p:cNvPr>
          <p:cNvSpPr/>
          <p:nvPr/>
        </p:nvSpPr>
        <p:spPr>
          <a:xfrm>
            <a:off x="5328568" y="992957"/>
            <a:ext cx="4680520" cy="2339102"/>
          </a:xfrm>
          <a:prstGeom prst="rect">
            <a:avLst/>
          </a:prstGeom>
        </p:spPr>
        <p:txBody>
          <a:bodyPr wrap="square">
            <a:spAutoFit/>
          </a:bodyPr>
          <a:lstStyle/>
          <a:p>
            <a:pPr algn="ctr">
              <a:spcAft>
                <a:spcPts val="0"/>
              </a:spcAft>
            </a:pPr>
            <a:r>
              <a:rPr lang="cs-CZ" sz="1800" dirty="0">
                <a:solidFill>
                  <a:srgbClr val="000000"/>
                </a:solidFill>
                <a:highlight>
                  <a:srgbClr val="00FF00"/>
                </a:highlight>
                <a:latin typeface="Arial Black" panose="020B0A04020102020204" pitchFamily="34" charset="0"/>
                <a:ea typeface="Times New Roman" panose="02020603050405020304" pitchFamily="18" charset="0"/>
                <a:cs typeface="Calibri" panose="020F0502020204030204" pitchFamily="34" charset="0"/>
              </a:rPr>
              <a:t>SK Skalice u České Lípy - SK Štětí</a:t>
            </a:r>
            <a:endParaRPr lang="cs-CZ" sz="1800" dirty="0">
              <a:latin typeface="Arial Black" panose="020B0A04020102020204" pitchFamily="34" charset="0"/>
              <a:ea typeface="Times New Roman" panose="02020603050405020304" pitchFamily="18" charset="0"/>
            </a:endParaRPr>
          </a:p>
          <a:p>
            <a:pPr algn="ctr">
              <a:spcAft>
                <a:spcPts val="0"/>
              </a:spcAft>
            </a:pPr>
            <a:r>
              <a:rPr lang="cs-CZ" sz="1800" dirty="0">
                <a:solidFill>
                  <a:srgbClr val="000000"/>
                </a:solidFill>
                <a:highlight>
                  <a:srgbClr val="00FF00"/>
                </a:highlight>
                <a:latin typeface="Arial Black" panose="020B0A04020102020204" pitchFamily="34" charset="0"/>
                <a:ea typeface="Times New Roman" panose="02020603050405020304" pitchFamily="18" charset="0"/>
                <a:cs typeface="Calibri" panose="020F0502020204030204" pitchFamily="34" charset="0"/>
              </a:rPr>
              <a:t>1:3(1:2) </a:t>
            </a:r>
            <a:r>
              <a:rPr lang="cs-CZ" sz="1000" dirty="0">
                <a:solidFill>
                  <a:srgbClr val="000000"/>
                </a:solidFill>
                <a:highlight>
                  <a:srgbClr val="00FF00"/>
                </a:highlight>
                <a:latin typeface="Arial Black" panose="020B0A04020102020204" pitchFamily="34" charset="0"/>
                <a:ea typeface="Times New Roman" panose="02020603050405020304" pitchFamily="18" charset="0"/>
                <a:cs typeface="Calibri" panose="020F0502020204030204" pitchFamily="34" charset="0"/>
              </a:rPr>
              <a:t>  1.2.2020  UT Česká Lípa    přátelský zápas</a:t>
            </a:r>
            <a:endParaRPr lang="cs-CZ" dirty="0">
              <a:latin typeface="Arial Black" panose="020B0A04020102020204" pitchFamily="34" charset="0"/>
              <a:ea typeface="Times New Roman" panose="02020603050405020304" pitchFamily="18" charset="0"/>
            </a:endParaRPr>
          </a:p>
          <a:p>
            <a:pPr algn="just">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Výhra, vzhledem k tomu jaké bylo složení týmu, kdy jsme vlastně celých 90 minut odehráli s jedním střídajícím a to navíc v průběhu první půle musel odstoupit zraněný Pavel Fary, je dobrá. Rozhodující náskok jsme získali v úvodní dvacetiminutovce, a i když Skalice snížila na 1:2, tak jsme průběh utkání ve 2. poločase kontrolovali a přidali i branku na 3:1.</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R.Slanička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T.Belák</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M.Polák</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T.Kysela-P.Fary</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(30.R.Feko),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R.Slanička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F.Svoboda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A.Brůža-T.Belák</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J.Prieložný</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D.Beruška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M.Polák</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J.Pícha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-M. </a:t>
            </a:r>
          </a:p>
          <a:p>
            <a:pPr>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Müller</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P.Hoznédl</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J.Ransdorf</a:t>
            </a:r>
            <a:endParaRPr lang="cs-CZ" sz="1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Mário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Ďörď</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 Tomáš Havel, Adam Václav</a:t>
            </a:r>
            <a:endParaRPr lang="cs-CZ"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4" name="TextovéPole 13">
            <a:extLst>
              <a:ext uri="{FF2B5EF4-FFF2-40B4-BE49-F238E27FC236}">
                <a16:creationId xmlns:a16="http://schemas.microsoft.com/office/drawing/2014/main" id="{C7C70B48-B24B-4153-9294-90093C6804D3}"/>
              </a:ext>
            </a:extLst>
          </p:cNvPr>
          <p:cNvSpPr txBox="1"/>
          <p:nvPr/>
        </p:nvSpPr>
        <p:spPr>
          <a:xfrm>
            <a:off x="5328568" y="3405540"/>
            <a:ext cx="4752528" cy="646331"/>
          </a:xfrm>
          <a:prstGeom prst="rect">
            <a:avLst/>
          </a:prstGeom>
          <a:pattFill prst="solidDmnd">
            <a:fgClr>
              <a:srgbClr val="99FF33"/>
            </a:fgClr>
            <a:bgClr>
              <a:schemeClr val="bg1"/>
            </a:bgClr>
          </a:pattFill>
          <a:effectLst>
            <a:glow rad="63500">
              <a:srgbClr val="FFFF00">
                <a:alpha val="40000"/>
              </a:srgbClr>
            </a:glow>
            <a:softEdge rad="215900"/>
          </a:effectLst>
        </p:spPr>
        <p:txBody>
          <a:bodyPr wrap="square" rtlCol="0">
            <a:spAutoFit/>
          </a:bodyPr>
          <a:lstStyle/>
          <a:p>
            <a:pPr algn="ctr"/>
            <a:r>
              <a:rPr lang="cs-CZ" sz="1800" dirty="0">
                <a:solidFill>
                  <a:srgbClr val="FF0000"/>
                </a:solidFill>
                <a:latin typeface="Arial Black" panose="020B0A04020102020204" pitchFamily="34" charset="0"/>
              </a:rPr>
              <a:t>Trenéři lepili sestavu jak to šlo a odrazilo se to i na výsledku</a:t>
            </a:r>
          </a:p>
        </p:txBody>
      </p:sp>
      <p:sp>
        <p:nvSpPr>
          <p:cNvPr id="15" name="Obdélník 14">
            <a:extLst>
              <a:ext uri="{FF2B5EF4-FFF2-40B4-BE49-F238E27FC236}">
                <a16:creationId xmlns:a16="http://schemas.microsoft.com/office/drawing/2014/main" id="{CCB3E4E7-658A-40BF-995E-92A725B45178}"/>
              </a:ext>
            </a:extLst>
          </p:cNvPr>
          <p:cNvSpPr/>
          <p:nvPr/>
        </p:nvSpPr>
        <p:spPr>
          <a:xfrm>
            <a:off x="5400576" y="4169767"/>
            <a:ext cx="4680520" cy="2834109"/>
          </a:xfrm>
          <a:prstGeom prst="rect">
            <a:avLst/>
          </a:prstGeom>
        </p:spPr>
        <p:txBody>
          <a:bodyPr wrap="square">
            <a:spAutoFit/>
          </a:bodyPr>
          <a:lstStyle/>
          <a:p>
            <a:pPr algn="ctr">
              <a:lnSpc>
                <a:spcPts val="1650"/>
              </a:lnSpc>
              <a:spcAft>
                <a:spcPts val="0"/>
              </a:spcAft>
            </a:pPr>
            <a:r>
              <a:rPr lang="cs-CZ" sz="1400" dirty="0">
                <a:solidFill>
                  <a:srgbClr val="000000"/>
                </a:solidFill>
                <a:highlight>
                  <a:srgbClr val="FFFF00"/>
                </a:highlight>
                <a:latin typeface="Arial Black" panose="020B0A04020102020204" pitchFamily="34" charset="0"/>
                <a:ea typeface="Times New Roman" panose="02020603050405020304" pitchFamily="18" charset="0"/>
              </a:rPr>
              <a:t>TJ</a:t>
            </a:r>
            <a:r>
              <a:rPr lang="cs-CZ" sz="14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 Krupka - SK Štětí </a:t>
            </a:r>
            <a:endParaRPr lang="cs-CZ" sz="2000" dirty="0">
              <a:latin typeface="Arial Black" panose="020B0A04020102020204" pitchFamily="34" charset="0"/>
              <a:ea typeface="Times New Roman" panose="02020603050405020304" pitchFamily="18" charset="0"/>
            </a:endParaRPr>
          </a:p>
          <a:p>
            <a:pPr algn="ctr">
              <a:spcAft>
                <a:spcPts val="0"/>
              </a:spcAft>
            </a:pPr>
            <a:r>
              <a:rPr lang="cs-CZ" sz="14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3:3(0:1) </a:t>
            </a:r>
            <a:r>
              <a:rPr lang="cs-CZ" sz="1000" dirty="0">
                <a:solidFill>
                  <a:srgbClr val="000000"/>
                </a:solidFill>
                <a:highlight>
                  <a:srgbClr val="FFFF00"/>
                </a:highlight>
                <a:latin typeface="Arial Black" panose="020B0A04020102020204" pitchFamily="34" charset="0"/>
                <a:ea typeface="Times New Roman" panose="02020603050405020304" pitchFamily="18" charset="0"/>
                <a:cs typeface="Calibri" panose="020F0502020204030204" pitchFamily="34" charset="0"/>
              </a:rPr>
              <a:t>9.2.2020  přátelský zápas  UT Krupka</a:t>
            </a:r>
            <a:endParaRPr lang="cs-CZ" sz="1000" dirty="0">
              <a:latin typeface="Arial Black" panose="020B0A04020102020204" pitchFamily="34" charset="0"/>
              <a:ea typeface="Times New Roman" panose="02020603050405020304" pitchFamily="18" charset="0"/>
            </a:endParaRPr>
          </a:p>
          <a:p>
            <a:r>
              <a:rPr lang="cs-CZ" sz="1000" b="0" dirty="0">
                <a:latin typeface="Arial" panose="020B0604020202020204" pitchFamily="34" charset="0"/>
                <a:cs typeface="Arial" panose="020B0604020202020204" pitchFamily="34" charset="0"/>
              </a:rPr>
              <a:t>v prvním poločase jsme měli míč na kopačkách mnohem častěji než domácí, které jsme až na pár zbytečných ztrát balónu na dostřel branky nepouštěli. Také jsme v prvních 45 minutách gól neinkasovali. Hře dopředu ale chybělo více klidu a odvahy. Dvě, tři šance, které jsme si vypracovali zůstaly nevyužity. Naštěstí nám jednu nabídly domácí a tu jsme využili k vedení 1:0.  Druhá půle už se hrála mnohem otevřeněji a mezery v naší v obraně domácí začali trestat. Střelecky se dařilo Kolomanu Horváthovi autorovi 2 gólů, který měl několika zápasovou pauzu. Výkon našeho mužstva ideální nebyl. Vliv na to má i to, že velké množství důležitých hráčů chybělo. Nebudeme je tady jmenovat, fanoušci si jeho podle sestavy určitě zjistí.    </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K.Horváth</a:t>
            </a:r>
            <a:r>
              <a:rPr lang="cs-CZ" sz="1000" b="0" dirty="0">
                <a:latin typeface="Arial" panose="020B0604020202020204" pitchFamily="34" charset="0"/>
                <a:cs typeface="Arial" panose="020B0604020202020204" pitchFamily="34" charset="0"/>
              </a:rPr>
              <a:t> 2, </a:t>
            </a:r>
            <a:r>
              <a:rPr lang="cs-CZ" sz="1000" b="0" dirty="0" err="1">
                <a:latin typeface="Arial" panose="020B0604020202020204" pitchFamily="34" charset="0"/>
                <a:cs typeface="Arial" panose="020B0604020202020204" pitchFamily="34" charset="0"/>
              </a:rPr>
              <a:t>A.Brůža</a:t>
            </a:r>
            <a:r>
              <a:rPr lang="cs-CZ" sz="1000" b="0" dirty="0">
                <a:latin typeface="Arial" panose="020B0604020202020204" pitchFamily="34" charset="0"/>
                <a:cs typeface="Arial" panose="020B0604020202020204" pitchFamily="34" charset="0"/>
              </a:rPr>
              <a:t> 1</a:t>
            </a:r>
          </a:p>
          <a:p>
            <a:r>
              <a:rPr lang="cs-CZ" sz="1000" b="0" u="sng" dirty="0">
                <a:latin typeface="Arial" panose="020B0604020202020204" pitchFamily="34" charset="0"/>
                <a:cs typeface="Arial" panose="020B0604020202020204" pitchFamily="34" charset="0"/>
              </a:rPr>
              <a:t>Sestava: </a:t>
            </a:r>
            <a:r>
              <a:rPr lang="cs-CZ" sz="1000" b="0" dirty="0" err="1">
                <a:latin typeface="Arial" panose="020B0604020202020204" pitchFamily="34" charset="0"/>
                <a:cs typeface="Arial" panose="020B0604020202020204" pitchFamily="34" charset="0"/>
              </a:rPr>
              <a:t>V.Sailer-P.Fary</a:t>
            </a:r>
            <a:r>
              <a:rPr lang="cs-CZ" sz="1000" b="0" dirty="0">
                <a:latin typeface="Arial" panose="020B0604020202020204" pitchFamily="34" charset="0"/>
                <a:cs typeface="Arial" panose="020B0604020202020204" pitchFamily="34" charset="0"/>
              </a:rPr>
              <a:t>(50.L.Jakl), </a:t>
            </a:r>
            <a:r>
              <a:rPr lang="cs-CZ" sz="1000" b="0" dirty="0" err="1">
                <a:latin typeface="Arial" panose="020B0604020202020204" pitchFamily="34" charset="0"/>
                <a:cs typeface="Arial" panose="020B0604020202020204" pitchFamily="34" charset="0"/>
              </a:rPr>
              <a:t>R.Slanička</a:t>
            </a:r>
            <a:r>
              <a:rPr lang="cs-CZ" sz="1000" b="0" dirty="0">
                <a:latin typeface="Arial" panose="020B0604020202020204" pitchFamily="34" charset="0"/>
                <a:cs typeface="Arial" panose="020B0604020202020204" pitchFamily="34" charset="0"/>
              </a:rPr>
              <a:t>(46.R.Feko), </a:t>
            </a:r>
            <a:r>
              <a:rPr lang="cs-CZ" sz="1000" b="0" dirty="0" err="1">
                <a:latin typeface="Arial" panose="020B0604020202020204" pitchFamily="34" charset="0"/>
                <a:cs typeface="Arial" panose="020B0604020202020204" pitchFamily="34" charset="0"/>
              </a:rPr>
              <a:t>D.Beruška</a:t>
            </a:r>
            <a:r>
              <a:rPr lang="cs-CZ" sz="1000" b="0" dirty="0">
                <a:latin typeface="Arial" panose="020B0604020202020204" pitchFamily="34" charset="0"/>
                <a:cs typeface="Arial" panose="020B0604020202020204" pitchFamily="34" charset="0"/>
              </a:rPr>
              <a:t>(52.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F.Podhorský</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D.Mencl</a:t>
            </a:r>
            <a:r>
              <a:rPr lang="cs-CZ" sz="1000" b="0" dirty="0">
                <a:latin typeface="Arial" panose="020B0604020202020204" pitchFamily="34" charset="0"/>
                <a:cs typeface="Arial" panose="020B0604020202020204" pitchFamily="34" charset="0"/>
              </a:rPr>
              <a:t>(46. </a:t>
            </a:r>
            <a:r>
              <a:rPr lang="cs-CZ" sz="1000" b="0" dirty="0" err="1">
                <a:latin typeface="Arial" panose="020B0604020202020204" pitchFamily="34" charset="0"/>
                <a:cs typeface="Arial" panose="020B0604020202020204" pitchFamily="34" charset="0"/>
              </a:rPr>
              <a:t>L.Nečas</a:t>
            </a:r>
            <a:r>
              <a:rPr lang="cs-CZ" sz="1000" b="0" dirty="0">
                <a:latin typeface="Arial" panose="020B0604020202020204" pitchFamily="34" charset="0"/>
                <a:cs typeface="Arial" panose="020B0604020202020204" pitchFamily="34" charset="0"/>
              </a:rPr>
              <a:t>)-</a:t>
            </a:r>
            <a:r>
              <a:rPr lang="cs-CZ" sz="1000" b="0" dirty="0" err="1">
                <a:latin typeface="Arial" panose="020B0604020202020204" pitchFamily="34" charset="0"/>
                <a:cs typeface="Arial" panose="020B0604020202020204" pitchFamily="34" charset="0"/>
              </a:rPr>
              <a:t>J.Slavíček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M.Polák</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J.Prieložný</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j.Neuman</a:t>
            </a:r>
            <a:r>
              <a:rPr lang="cs-CZ" sz="1000" b="0" dirty="0">
                <a:latin typeface="Arial" panose="020B0604020202020204" pitchFamily="34" charset="0"/>
                <a:cs typeface="Arial" panose="020B0604020202020204" pitchFamily="34" charset="0"/>
              </a:rPr>
              <a:t>(46. </a:t>
            </a:r>
            <a:r>
              <a:rPr lang="cs-CZ" sz="1000" b="0" dirty="0" err="1">
                <a:latin typeface="Arial" panose="020B0604020202020204" pitchFamily="34" charset="0"/>
                <a:cs typeface="Arial" panose="020B0604020202020204" pitchFamily="34" charset="0"/>
              </a:rPr>
              <a:t>K.Horváth</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A.Brůža-T.Belák</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Trenéři: </a:t>
            </a:r>
            <a:r>
              <a:rPr lang="cs-CZ" sz="1000" b="0" dirty="0" err="1">
                <a:latin typeface="Arial" panose="020B0604020202020204" pitchFamily="34" charset="0"/>
                <a:cs typeface="Arial" panose="020B0604020202020204" pitchFamily="34" charset="0"/>
              </a:rPr>
              <a:t>J.Ransdorf</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P.Hoznédl</a:t>
            </a:r>
            <a:endParaRPr lang="cs-CZ"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18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46</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1" name="TextovéPole 10"/>
          <p:cNvSpPr txBox="1"/>
          <p:nvPr/>
        </p:nvSpPr>
        <p:spPr>
          <a:xfrm>
            <a:off x="5434410" y="78842"/>
            <a:ext cx="4594415" cy="6588000"/>
          </a:xfrm>
          <a:prstGeom prst="rect">
            <a:avLst/>
          </a:prstGeom>
          <a:noFill/>
          <a:ln w="57150" cmpd="dbl">
            <a:solidFill>
              <a:srgbClr val="FF3399"/>
            </a:solidFill>
            <a:prstDash val="dash"/>
          </a:ln>
          <a:effectLst>
            <a:innerShdw blurRad="114300">
              <a:prstClr val="black"/>
            </a:innerShdw>
          </a:effectLst>
        </p:spPr>
        <p:txBody>
          <a:bodyPr wrap="square" anchor="t" anchorCtr="0">
            <a:no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ritannic Bold" panose="020B0903060703020204"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fotbalová zima právě dnes končí . Před námi je úvod jarní části divizní soutěže. Fanoušci se určitě nemohou dočkat prvního jarního představení  a to více jsou na dnešní zápas natěšeni, když do Štětí přijede jeden z favoritů soutěže, který je po 15 podzimních kolech na 2. místě tabulky. Navíc přicházejí kuloárové zprávy, že Souš se v příští sezóně slučuje s Mosteckým fotbalovým klubem a přáním fanoušků, nejenom fanoušků, je postup do vyšší soutěže, kterou je  Fortuna ČFL. Trochu to připomíná nedávné slučování Lovosic a Litoměřic do jednoho týmu FK Litoměřicko. Tím, ale vůbec nemyslíme, že by měl tento projekt v budoucnu dopadnout stejně, kdy nastaly finanční problémy a FK Litoměřicko spadlo o 2 soutěže níže. Hráče, funkcionáře a fanoušky našeho dnešního soupeře ve Štětí vítáme a přejeme si, aby se jim u nás líbilo ať už zápas dopadne jakkoliv. Vraťme se ale zpět do našeho klubu. Před mužstvem dospělých stojí těžký úkol. Udržet divizní soutěž v městě papíru i pro příští rok.  Od roku 2013 se o to pokoušíme již potřetí . Nováčky jsme byli stejně jako letos v ročnících 2013-14, 2016-17, ale vždy jsme skončili na sestupových místech.  V 15 podzimních kolech jsme získali 18 bodů a patří nám 13. místo. Blízko máme do středu tabulky, ale stejně tak málo bodů je i k místům sestupovým. Jak proběhla zimní příprava a jaké jsou novinky v mužstvu dospělých se dozvíte v další části zpravodaje. Fanoušky může těšit, že z 15 jarních mistrovských zápasů se jich na hřišti ve Štětí odehraje 8, což je určitě i výhoda v boji o důležitě mistrovské body.  Na jaro se</a:t>
            </a:r>
          </a:p>
        </p:txBody>
      </p:sp>
      <p:cxnSp>
        <p:nvCxnSpPr>
          <p:cNvPr id="7" name="Přímá spojnice se šipkou 6"/>
          <p:cNvCxnSpPr/>
          <p:nvPr/>
        </p:nvCxnSpPr>
        <p:spPr bwMode="auto">
          <a:xfrm>
            <a:off x="8928968" y="7004456"/>
            <a:ext cx="1008112" cy="71428"/>
          </a:xfrm>
          <a:prstGeom prst="straightConnector1">
            <a:avLst/>
          </a:prstGeom>
          <a:noFill/>
          <a:ln w="25400" cap="flat" cmpd="sng" algn="ctr">
            <a:solidFill>
              <a:schemeClr val="tx1"/>
            </a:solidFill>
            <a:prstDash val="solid"/>
            <a:round/>
            <a:headEnd type="none" w="med" len="med"/>
            <a:tailEnd type="triangle"/>
          </a:ln>
          <a:effectLst>
            <a:outerShdw dist="45791" dir="2021404" algn="ctr" rotWithShape="0">
              <a:srgbClr val="9999FF"/>
            </a:outerShdw>
          </a:effectLst>
        </p:spPr>
      </p:cxnSp>
      <p:sp>
        <p:nvSpPr>
          <p:cNvPr id="13" name="TextovéPole 12"/>
          <p:cNvSpPr txBox="1"/>
          <p:nvPr/>
        </p:nvSpPr>
        <p:spPr>
          <a:xfrm>
            <a:off x="143992" y="3054937"/>
            <a:ext cx="4763906" cy="3785652"/>
          </a:xfrm>
          <a:prstGeom prst="rect">
            <a:avLst/>
          </a:prstGeom>
          <a:blipFill>
            <a:blip r:embed="rId2"/>
            <a:stretch>
              <a:fillRect/>
            </a:stretch>
          </a:blipFill>
          <a:ln w="69850">
            <a:solidFill>
              <a:schemeClr val="accent6">
                <a:lumMod val="50000"/>
              </a:schemeClr>
            </a:solidFill>
            <a:prstDash val="dashDot"/>
          </a:ln>
          <a:effectLst>
            <a:glow rad="101600">
              <a:schemeClr val="bg1">
                <a:alpha val="40000"/>
              </a:schemeClr>
            </a:glow>
            <a:softEdge rad="0"/>
          </a:effectLst>
        </p:spPr>
        <p:txBody>
          <a:bodyPr wrap="square" rtlCol="0">
            <a:spAutoFit/>
          </a:bodyPr>
          <a:lstStyle/>
          <a:p>
            <a:pPr algn="ctr"/>
            <a:r>
              <a:rPr lang="cs-CZ" sz="4800" dirty="0">
                <a:ln>
                  <a:solidFill>
                    <a:srgbClr val="FFFF00"/>
                  </a:solidFill>
                </a:ln>
                <a:gradFill flip="none" rotWithShape="1">
                  <a:gsLst>
                    <a:gs pos="45000">
                      <a:srgbClr val="FFCC00"/>
                    </a:gs>
                    <a:gs pos="81000">
                      <a:schemeClr val="bg1">
                        <a:shade val="67500"/>
                        <a:satMod val="115000"/>
                      </a:schemeClr>
                    </a:gs>
                    <a:gs pos="100000">
                      <a:schemeClr val="bg1">
                        <a:shade val="100000"/>
                        <a:satMod val="115000"/>
                      </a:schemeClr>
                    </a:gs>
                  </a:gsLst>
                  <a:path path="circle">
                    <a:fillToRect l="50000" t="50000" r="50000" b="50000"/>
                  </a:path>
                  <a:tileRect/>
                </a:gradFill>
                <a:latin typeface="Berlin Sans FB Demi" panose="020E0802020502020306" pitchFamily="34" charset="0"/>
              </a:rPr>
              <a:t>TJ </a:t>
            </a:r>
            <a:r>
              <a:rPr lang="cs-CZ" sz="4800" dirty="0" err="1">
                <a:ln>
                  <a:solidFill>
                    <a:srgbClr val="FFFF00"/>
                  </a:solidFill>
                </a:ln>
                <a:gradFill flip="none" rotWithShape="1">
                  <a:gsLst>
                    <a:gs pos="45000">
                      <a:srgbClr val="FFCC00"/>
                    </a:gs>
                    <a:gs pos="81000">
                      <a:schemeClr val="bg1">
                        <a:shade val="67500"/>
                        <a:satMod val="115000"/>
                      </a:schemeClr>
                    </a:gs>
                    <a:gs pos="100000">
                      <a:schemeClr val="bg1">
                        <a:shade val="100000"/>
                        <a:satMod val="115000"/>
                      </a:schemeClr>
                    </a:gs>
                  </a:gsLst>
                  <a:path path="circle">
                    <a:fillToRect l="50000" t="50000" r="50000" b="50000"/>
                  </a:path>
                  <a:tileRect/>
                </a:gradFill>
                <a:latin typeface="Berlin Sans FB Demi" panose="020E0802020502020306" pitchFamily="34" charset="0"/>
              </a:rPr>
              <a:t>Tatran</a:t>
            </a:r>
            <a:r>
              <a:rPr lang="cs-CZ" sz="4800" dirty="0">
                <a:ln>
                  <a:solidFill>
                    <a:srgbClr val="FFFF00"/>
                  </a:solidFill>
                </a:ln>
                <a:gradFill flip="none" rotWithShape="1">
                  <a:gsLst>
                    <a:gs pos="45000">
                      <a:srgbClr val="FFCC00"/>
                    </a:gs>
                    <a:gs pos="81000">
                      <a:schemeClr val="bg1">
                        <a:shade val="67500"/>
                        <a:satMod val="115000"/>
                      </a:schemeClr>
                    </a:gs>
                    <a:gs pos="100000">
                      <a:schemeClr val="bg1">
                        <a:shade val="100000"/>
                        <a:satMod val="115000"/>
                      </a:schemeClr>
                    </a:gs>
                  </a:gsLst>
                  <a:path path="circle">
                    <a:fillToRect l="50000" t="50000" r="50000" b="50000"/>
                  </a:path>
                  <a:tileRect/>
                </a:gradFill>
                <a:latin typeface="Berlin Sans FB Demi" panose="020E0802020502020306" pitchFamily="34" charset="0"/>
              </a:rPr>
              <a:t> Rakovník -   </a:t>
            </a:r>
          </a:p>
          <a:p>
            <a:pPr algn="ctr"/>
            <a:r>
              <a:rPr lang="cs-CZ" sz="4800" dirty="0">
                <a:ln>
                  <a:solidFill>
                    <a:srgbClr val="FFFF00"/>
                  </a:solidFill>
                </a:ln>
                <a:gradFill flip="none" rotWithShape="1">
                  <a:gsLst>
                    <a:gs pos="45000">
                      <a:srgbClr val="FFCC00"/>
                    </a:gs>
                    <a:gs pos="81000">
                      <a:schemeClr val="bg1">
                        <a:shade val="67500"/>
                        <a:satMod val="115000"/>
                      </a:schemeClr>
                    </a:gs>
                    <a:gs pos="100000">
                      <a:schemeClr val="bg1">
                        <a:shade val="100000"/>
                        <a:satMod val="115000"/>
                      </a:schemeClr>
                    </a:gs>
                  </a:gsLst>
                  <a:path path="circle">
                    <a:fillToRect l="50000" t="50000" r="50000" b="50000"/>
                  </a:path>
                  <a:tileRect/>
                </a:gradFill>
                <a:latin typeface="Berlin Sans FB Demi" panose="020E0802020502020306" pitchFamily="34" charset="0"/>
              </a:rPr>
              <a:t>SK Štětí </a:t>
            </a:r>
          </a:p>
          <a:p>
            <a:pPr algn="ctr"/>
            <a:r>
              <a:rPr lang="cs-CZ" sz="4800" dirty="0">
                <a:ln>
                  <a:solidFill>
                    <a:srgbClr val="FFFF00"/>
                  </a:solidFill>
                </a:ln>
                <a:solidFill>
                  <a:schemeClr val="bg1"/>
                </a:solidFill>
                <a:latin typeface="Berlin Sans FB Demi" panose="020E0802020502020306" pitchFamily="34" charset="0"/>
              </a:rPr>
              <a:t>sobota 14.3.2020  </a:t>
            </a:r>
          </a:p>
          <a:p>
            <a:pPr algn="ctr"/>
            <a:r>
              <a:rPr lang="cs-CZ" sz="4800" dirty="0">
                <a:ln>
                  <a:solidFill>
                    <a:srgbClr val="FFFF00"/>
                  </a:solidFill>
                </a:ln>
                <a:solidFill>
                  <a:schemeClr val="bg1"/>
                </a:solidFill>
                <a:latin typeface="Berlin Sans FB Demi" panose="020E0802020502020306" pitchFamily="34" charset="0"/>
              </a:rPr>
              <a:t>10:15 hod  UT</a:t>
            </a:r>
          </a:p>
        </p:txBody>
      </p:sp>
      <p:sp>
        <p:nvSpPr>
          <p:cNvPr id="14" name="TextovéPole 13"/>
          <p:cNvSpPr txBox="1"/>
          <p:nvPr/>
        </p:nvSpPr>
        <p:spPr>
          <a:xfrm>
            <a:off x="143992" y="126902"/>
            <a:ext cx="4763905" cy="2708434"/>
          </a:xfrm>
          <a:prstGeom prst="rect">
            <a:avLst/>
          </a:prstGeom>
          <a:solidFill>
            <a:srgbClr val="6600CC"/>
          </a:solidFill>
          <a:effectLst>
            <a:glow rad="101600">
              <a:schemeClr val="accent1">
                <a:lumMod val="60000"/>
                <a:lumOff val="40000"/>
                <a:alpha val="40000"/>
              </a:schemeClr>
            </a:glow>
            <a:softEdge rad="241300"/>
          </a:effectLst>
        </p:spPr>
        <p:txBody>
          <a:bodyPr wrap="square" rtlCol="0">
            <a:spAutoFit/>
          </a:bodyPr>
          <a:lstStyle/>
          <a:p>
            <a:pPr algn="ctr"/>
            <a:r>
              <a:rPr lang="cs-CZ" sz="2400" dirty="0">
                <a:solidFill>
                  <a:srgbClr val="FFFF00"/>
                </a:solidFill>
                <a:latin typeface="Snap ITC" panose="04040A07060A02020202" pitchFamily="82" charset="0"/>
              </a:rPr>
              <a:t>Za týden míříme do </a:t>
            </a:r>
            <a:r>
              <a:rPr lang="cs-CZ" sz="3600" dirty="0">
                <a:solidFill>
                  <a:srgbClr val="FFFF00"/>
                </a:solidFill>
                <a:latin typeface="Snap ITC" panose="04040A07060A02020202" pitchFamily="82" charset="0"/>
              </a:rPr>
              <a:t>Rakovníka</a:t>
            </a:r>
            <a:r>
              <a:rPr lang="cs-CZ" sz="2400" dirty="0">
                <a:solidFill>
                  <a:srgbClr val="FFFF00"/>
                </a:solidFill>
                <a:latin typeface="Snap ITC" panose="04040A07060A02020202" pitchFamily="82" charset="0"/>
              </a:rPr>
              <a:t>, </a:t>
            </a:r>
            <a:r>
              <a:rPr lang="cs-CZ" sz="2200" dirty="0">
                <a:solidFill>
                  <a:srgbClr val="FFFF00"/>
                </a:solidFill>
                <a:latin typeface="Snap ITC" panose="04040A07060A02020202" pitchFamily="82" charset="0"/>
              </a:rPr>
              <a:t>kde se pokusíme soupeři vrátit domácí porážku z podzimní části. </a:t>
            </a:r>
          </a:p>
          <a:p>
            <a:pPr algn="ctr"/>
            <a:r>
              <a:rPr lang="cs-CZ" sz="2200" dirty="0">
                <a:solidFill>
                  <a:srgbClr val="FFFF00"/>
                </a:solidFill>
                <a:latin typeface="Arial Black" panose="020B0A04020102020204" pitchFamily="34" charset="0"/>
              </a:rPr>
              <a:t>Odjezd autobusu v </a:t>
            </a:r>
          </a:p>
          <a:p>
            <a:pPr algn="ctr"/>
            <a:r>
              <a:rPr lang="cs-CZ" sz="2200" dirty="0">
                <a:solidFill>
                  <a:srgbClr val="FFFF00"/>
                </a:solidFill>
                <a:latin typeface="Arial Black" panose="020B0A04020102020204" pitchFamily="34" charset="0"/>
              </a:rPr>
              <a:t>7:30 hod </a:t>
            </a:r>
          </a:p>
        </p:txBody>
      </p:sp>
      <p:pic>
        <p:nvPicPr>
          <p:cNvPr id="15" name="Obrázek 14"/>
          <p:cNvPicPr>
            <a:picLocks noChangeAspect="1"/>
          </p:cNvPicPr>
          <p:nvPr/>
        </p:nvPicPr>
        <p:blipFill>
          <a:blip r:embed="rId3"/>
          <a:stretch>
            <a:fillRect/>
          </a:stretch>
        </p:blipFill>
        <p:spPr>
          <a:xfrm>
            <a:off x="268006" y="3115444"/>
            <a:ext cx="740082" cy="792088"/>
          </a:xfrm>
          <a:prstGeom prst="rect">
            <a:avLst/>
          </a:prstGeom>
        </p:spPr>
      </p:pic>
      <p:pic>
        <p:nvPicPr>
          <p:cNvPr id="16" name="Obrázek 15" descr="Vector Logos, &lt;strong&gt;Logo&lt;/strong&gt; Templates Free Download | seek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9029" y="4568024"/>
            <a:ext cx="781827" cy="791691"/>
          </a:xfrm>
          <a:prstGeom prst="rect">
            <a:avLst/>
          </a:prstGeom>
          <a:noFill/>
          <a:ln>
            <a:noFill/>
          </a:ln>
        </p:spPr>
      </p:pic>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45</a:t>
            </a:r>
          </a:p>
        </p:txBody>
      </p:sp>
      <p:sp>
        <p:nvSpPr>
          <p:cNvPr id="4" name="TextovéPole 3">
            <a:extLst>
              <a:ext uri="{FF2B5EF4-FFF2-40B4-BE49-F238E27FC236}">
                <a16:creationId xmlns:a16="http://schemas.microsoft.com/office/drawing/2014/main" id="{857CFDF1-2B21-45FA-877D-E567F776016C}"/>
              </a:ext>
            </a:extLst>
          </p:cNvPr>
          <p:cNvSpPr txBox="1"/>
          <p:nvPr/>
        </p:nvSpPr>
        <p:spPr>
          <a:xfrm>
            <a:off x="9144992" y="343019"/>
            <a:ext cx="45719"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16" name="TextovéPole 15"/>
          <p:cNvSpPr txBox="1"/>
          <p:nvPr/>
        </p:nvSpPr>
        <p:spPr>
          <a:xfrm>
            <a:off x="134602" y="163116"/>
            <a:ext cx="4617902" cy="6624736"/>
          </a:xfrm>
          <a:prstGeom prst="rect">
            <a:avLst/>
          </a:prstGeom>
          <a:noFill/>
          <a:ln w="57150" cmpd="dbl">
            <a:solidFill>
              <a:srgbClr val="FF3399"/>
            </a:solidFill>
            <a:prstDash val="dash"/>
          </a:ln>
          <a:effectLst>
            <a:innerShdw blurRad="114300">
              <a:prstClr val="black"/>
            </a:innerShdw>
          </a:effectLst>
        </p:spPr>
        <p:txBody>
          <a:bodyPr wrap="square" anchor="t" anchorCtr="0">
            <a:no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300" i="1" dirty="0">
                <a:latin typeface="Arial" pitchFamily="34" charset="0"/>
                <a:cs typeface="Arial" pitchFamily="34" charset="0"/>
              </a:rPr>
              <a:t>připravovala se i další mužstva SK Štětí. Jak se ji bude dařit budete mít možnost  brzy vidět. Na dalších stránkách jsou zápasové pozvánky, jak na domácí, tak i venkovní utkání.  Dorostenci zahajují za týden Ústecký přebor v Děčíně a bodů budou chtít získat více jak na podzim. Zatím jsou z 13 účastníků na 11. místě. Starší žáci si nás svůj první zápas počkají ještě o týden déle do 21. března, kdy jedou do Velkých </a:t>
            </a:r>
            <a:r>
              <a:rPr lang="cs-CZ" sz="1300" i="1" dirty="0" err="1">
                <a:latin typeface="Arial" pitchFamily="34" charset="0"/>
                <a:cs typeface="Arial" pitchFamily="34" charset="0"/>
              </a:rPr>
              <a:t>Žernosek</a:t>
            </a:r>
            <a:r>
              <a:rPr lang="cs-CZ" sz="1300" i="1" dirty="0">
                <a:latin typeface="Arial" pitchFamily="34" charset="0"/>
                <a:cs typeface="Arial" pitchFamily="34" charset="0"/>
              </a:rPr>
              <a:t>. Zatím nám dělají velkou radost. V okresním přeboru jsou na 1. místě na jaře si to o titul rozdají s nedalekou Hoštkou. V archivu by jsme asi hodně dlouho hledali, kdy spolu na nejvyšších místech svádělo souboj Štětí s přáteli z  Hoštky. Tahákem za 14 dní je první jarní zápas rezervního týmu dospělých SK Štětí na hřišti vedoucího celku III. Třídy FK Polepy. B tým na podzim naše očekávání moc nenaplnil, a i když to v zimě vypadalo, že mužstvo drží pospolu, tak jak je na tom skutečně je, se ukáže až na jaře. Pouhých 9 bodů a 13. místo není dobrou vizitkou. Trenéři Pavel Minárik senior a vedoucí týmu Václav Švancar  se spolu se svými svěřenci pokusí III. Třídu udržet. Starší a mladší přípravka se poprvé v okresních soutěžích představí na začátku dubna. Ve stejný čas zahajuje okresní přebor </a:t>
            </a:r>
            <a:r>
              <a:rPr lang="cs-CZ" sz="1300" i="1" dirty="0" err="1">
                <a:latin typeface="Arial" pitchFamily="34" charset="0"/>
                <a:cs typeface="Arial" pitchFamily="34" charset="0"/>
              </a:rPr>
              <a:t>minipřípravka</a:t>
            </a:r>
            <a:r>
              <a:rPr lang="cs-CZ" sz="1300" i="1" dirty="0">
                <a:latin typeface="Arial" pitchFamily="34" charset="0"/>
                <a:cs typeface="Arial" pitchFamily="34" charset="0"/>
              </a:rPr>
              <a:t>. Posledním týmem sdruženým v našem oddíle jsou mladíci ze staré gardy , která v okresním přeboru , kde je po podzimu na 2. místě , hrdě nastupuje pod názvem SEPAP. První utkání hraje 10. dubna venku proti 3. celku tabulky TIGO Nučnice. </a:t>
            </a:r>
          </a:p>
          <a:p>
            <a:pPr algn="just" eaLnBrk="0" hangingPunct="0">
              <a:defRPr/>
            </a:pPr>
            <a:r>
              <a:rPr lang="cs-CZ" sz="1300" i="1" dirty="0">
                <a:latin typeface="Arial" pitchFamily="34" charset="0"/>
                <a:cs typeface="Arial" pitchFamily="34" charset="0"/>
              </a:rPr>
              <a:t>        Fotbalový život oddílu je hlavně díky grantům města Štětí pro rok 2020 finančně zajištěn. Velké poděkování. Perfektně funguje i spolupráce s Domem dětí a mládeže ve Štětí . Tímto zveme na fotbalový stadion ve Štětí všechny mladé zájemce o fotbal jak  </a:t>
            </a:r>
          </a:p>
          <a:p>
            <a:pPr algn="just" eaLnBrk="0" hangingPunct="0">
              <a:defRPr/>
            </a:pPr>
            <a:r>
              <a:rPr lang="cs-CZ" sz="1300" i="1" dirty="0">
                <a:latin typeface="Arial" pitchFamily="34" charset="0"/>
                <a:cs typeface="Arial" pitchFamily="34" charset="0"/>
              </a:rPr>
              <a:t>       </a:t>
            </a:r>
          </a:p>
        </p:txBody>
      </p:sp>
      <p:cxnSp>
        <p:nvCxnSpPr>
          <p:cNvPr id="17" name="Přímá spojnice se šipkou 16">
            <a:extLst>
              <a:ext uri="{FF2B5EF4-FFF2-40B4-BE49-F238E27FC236}">
                <a16:creationId xmlns:a16="http://schemas.microsoft.com/office/drawing/2014/main" id="{0601F100-07E0-4C8B-8FC7-C1FCCFC0C8AA}"/>
              </a:ext>
            </a:extLst>
          </p:cNvPr>
          <p:cNvCxnSpPr/>
          <p:nvPr/>
        </p:nvCxnSpPr>
        <p:spPr bwMode="auto">
          <a:xfrm>
            <a:off x="3744392" y="7075884"/>
            <a:ext cx="1008112" cy="71428"/>
          </a:xfrm>
          <a:prstGeom prst="straightConnector1">
            <a:avLst/>
          </a:prstGeom>
          <a:noFill/>
          <a:ln w="25400" cap="flat" cmpd="sng" algn="ctr">
            <a:solidFill>
              <a:schemeClr val="tx1"/>
            </a:solidFill>
            <a:prstDash val="solid"/>
            <a:round/>
            <a:headEnd type="none" w="med" len="med"/>
            <a:tailEnd type="triangle"/>
          </a:ln>
          <a:effectLst>
            <a:outerShdw dist="45791" dir="2021404" algn="ctr" rotWithShape="0">
              <a:srgbClr val="9999FF"/>
            </a:outerShdw>
          </a:effectLst>
        </p:spPr>
      </p:cxnSp>
      <p:pic>
        <p:nvPicPr>
          <p:cNvPr id="2" name="Obrázek 1">
            <a:extLst>
              <a:ext uri="{FF2B5EF4-FFF2-40B4-BE49-F238E27FC236}">
                <a16:creationId xmlns:a16="http://schemas.microsoft.com/office/drawing/2014/main" id="{38898FB3-05DC-4A2F-AA4C-25A37E1C5228}"/>
              </a:ext>
            </a:extLst>
          </p:cNvPr>
          <p:cNvPicPr>
            <a:picLocks noChangeAspect="1"/>
          </p:cNvPicPr>
          <p:nvPr/>
        </p:nvPicPr>
        <p:blipFill>
          <a:blip r:embed="rId2"/>
          <a:stretch>
            <a:fillRect/>
          </a:stretch>
        </p:blipFill>
        <p:spPr>
          <a:xfrm>
            <a:off x="5400576" y="163116"/>
            <a:ext cx="4680520" cy="2520280"/>
          </a:xfrm>
          <a:prstGeom prst="rect">
            <a:avLst/>
          </a:prstGeom>
        </p:spPr>
      </p:pic>
      <p:sp>
        <p:nvSpPr>
          <p:cNvPr id="3" name="TextovéPole 2">
            <a:extLst>
              <a:ext uri="{FF2B5EF4-FFF2-40B4-BE49-F238E27FC236}">
                <a16:creationId xmlns:a16="http://schemas.microsoft.com/office/drawing/2014/main" id="{99C15A2C-E888-402E-8518-F74C82155819}"/>
              </a:ext>
            </a:extLst>
          </p:cNvPr>
          <p:cNvSpPr txBox="1"/>
          <p:nvPr/>
        </p:nvSpPr>
        <p:spPr>
          <a:xfrm>
            <a:off x="5544592" y="3043436"/>
            <a:ext cx="4536504" cy="2862322"/>
          </a:xfrm>
          <a:prstGeom prst="rect">
            <a:avLst/>
          </a:prstGeom>
          <a:noFill/>
          <a:effectLst>
            <a:glow rad="101600">
              <a:srgbClr val="FFFF66">
                <a:alpha val="40000"/>
              </a:srgbClr>
            </a:glow>
            <a:softEdge rad="241300"/>
          </a:effectLst>
        </p:spPr>
        <p:txBody>
          <a:bodyPr wrap="square" rtlCol="0">
            <a:spAutoFit/>
          </a:bodyPr>
          <a:lstStyle/>
          <a:p>
            <a:pPr algn="ctr"/>
            <a:r>
              <a:rPr lang="cs-CZ" sz="2000" dirty="0">
                <a:highlight>
                  <a:srgbClr val="FFFF00"/>
                </a:highlight>
                <a:latin typeface="Arial Black" panose="020B0A04020102020204" pitchFamily="34" charset="0"/>
                <a:cs typeface="Arial" panose="020B0604020202020204" pitchFamily="34" charset="0"/>
              </a:rPr>
              <a:t>TJ </a:t>
            </a:r>
            <a:r>
              <a:rPr lang="cs-CZ" sz="2000" dirty="0" err="1">
                <a:highlight>
                  <a:srgbClr val="FFFF00"/>
                </a:highlight>
                <a:latin typeface="Arial Black" panose="020B0A04020102020204" pitchFamily="34" charset="0"/>
                <a:cs typeface="Arial" panose="020B0604020202020204" pitchFamily="34" charset="0"/>
              </a:rPr>
              <a:t>Střekov</a:t>
            </a:r>
            <a:r>
              <a:rPr lang="cs-CZ" sz="2000" dirty="0">
                <a:highlight>
                  <a:srgbClr val="FFFF00"/>
                </a:highlight>
                <a:latin typeface="Arial Black" panose="020B0A04020102020204" pitchFamily="34" charset="0"/>
                <a:cs typeface="Arial" panose="020B0604020202020204" pitchFamily="34" charset="0"/>
              </a:rPr>
              <a:t> - SK Štětí B</a:t>
            </a:r>
          </a:p>
          <a:p>
            <a:pPr algn="ctr"/>
            <a:r>
              <a:rPr lang="cs-CZ" sz="2000" dirty="0">
                <a:highlight>
                  <a:srgbClr val="FFFF00"/>
                </a:highlight>
                <a:latin typeface="Arial Black" panose="020B0A04020102020204" pitchFamily="34" charset="0"/>
                <a:cs typeface="Arial" panose="020B0604020202020204" pitchFamily="34" charset="0"/>
              </a:rPr>
              <a:t>5:0(1:0) </a:t>
            </a:r>
          </a:p>
          <a:p>
            <a:pPr algn="just"/>
            <a:r>
              <a:rPr lang="cs-CZ" sz="1400" dirty="0">
                <a:highlight>
                  <a:srgbClr val="FFFF00"/>
                </a:highlight>
                <a:latin typeface="Arial" panose="020B0604020202020204" pitchFamily="34" charset="0"/>
                <a:cs typeface="Arial" panose="020B0604020202020204" pitchFamily="34" charset="0"/>
              </a:rPr>
              <a:t>přátelský zápas dospělých  1.3.2020  UT Děčín</a:t>
            </a:r>
          </a:p>
          <a:p>
            <a:pPr algn="just"/>
            <a:r>
              <a:rPr lang="cs-CZ" sz="1400" dirty="0">
                <a:latin typeface="Arial" panose="020B0604020202020204" pitchFamily="34" charset="0"/>
                <a:cs typeface="Arial" panose="020B0604020202020204" pitchFamily="34" charset="0"/>
              </a:rPr>
              <a:t>Ještě v neděli ráno mělo mít B mužstvo dospělých volno. Pak však přišla nabídka zahrát si přátelák s týmem hrající I. A Třídu. Přijali jsme a karavana vyrazila do Děčína na umělou </a:t>
            </a:r>
            <a:r>
              <a:rPr lang="cs-CZ" sz="1400" dirty="0" err="1">
                <a:latin typeface="Arial" panose="020B0604020202020204" pitchFamily="34" charset="0"/>
                <a:cs typeface="Arial" panose="020B0604020202020204" pitchFamily="34" charset="0"/>
              </a:rPr>
              <a:t>trávu.Těžký</a:t>
            </a:r>
            <a:r>
              <a:rPr lang="cs-CZ" sz="1400" dirty="0">
                <a:latin typeface="Arial" panose="020B0604020202020204" pitchFamily="34" charset="0"/>
                <a:cs typeface="Arial" panose="020B0604020202020204" pitchFamily="34" charset="0"/>
              </a:rPr>
              <a:t> úkol čekal B mužstvo dospělých. Stál proti nim tým hrající o 3 třídy výše, kterému přátelský zápas odřekly Křešice. V prvním poločase jsme se drželi a inkasovali jen jednu branku. Od 60. minuty nám ale začaly docházet síly a na výsledku to bylo znát.</a:t>
            </a:r>
            <a:endParaRPr lang="cs-CZ" sz="2000" dirty="0">
              <a:latin typeface="Arial Black" panose="020B0A04020102020204" pitchFamily="34" charset="0"/>
            </a:endParaRPr>
          </a:p>
        </p:txBody>
      </p:sp>
      <p:pic>
        <p:nvPicPr>
          <p:cNvPr id="6" name="Obrázek 5" descr="Obsah obrázku fotbal, interiér, vsedě, hra&#10;&#10;Popis byl vytvořen automaticky">
            <a:extLst>
              <a:ext uri="{FF2B5EF4-FFF2-40B4-BE49-F238E27FC236}">
                <a16:creationId xmlns:a16="http://schemas.microsoft.com/office/drawing/2014/main" id="{F4AF2C3E-36A3-4616-86B9-CA686B24D7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272784" y="5923756"/>
            <a:ext cx="936104" cy="936104"/>
          </a:xfrm>
          <a:prstGeom prst="rect">
            <a:avLst/>
          </a:prstGeom>
        </p:spPr>
      </p:pic>
      <p:sp>
        <p:nvSpPr>
          <p:cNvPr id="7" name="TextovéPole 6">
            <a:extLst>
              <a:ext uri="{FF2B5EF4-FFF2-40B4-BE49-F238E27FC236}">
                <a16:creationId xmlns:a16="http://schemas.microsoft.com/office/drawing/2014/main" id="{7B4DA2A7-8D8C-4580-BA36-9834D9E3D1CB}"/>
              </a:ext>
            </a:extLst>
          </p:cNvPr>
          <p:cNvSpPr txBox="1"/>
          <p:nvPr/>
        </p:nvSpPr>
        <p:spPr>
          <a:xfrm>
            <a:off x="6840736" y="13162756"/>
            <a:ext cx="1152000" cy="230832"/>
          </a:xfrm>
          <a:prstGeom prst="rect">
            <a:avLst/>
          </a:prstGeom>
          <a:solidFill>
            <a:srgbClr val="99FFCC"/>
          </a:solidFill>
          <a:effectLst>
            <a:glow rad="101600">
              <a:srgbClr val="FFFF66">
                <a:alpha val="40000"/>
              </a:srgbClr>
            </a:glow>
            <a:softEdge rad="241300"/>
          </a:effectLst>
        </p:spPr>
        <p:txBody>
          <a:bodyPr wrap="square" rtlCol="0">
            <a:noAutofit/>
          </a:bodyPr>
          <a:lstStyle/>
          <a:p>
            <a:r>
              <a:rPr lang="cs-CZ" sz="900">
                <a:hlinkClick r:id="rId4" tooltip="https://en.wikipedia.org/wiki/File:Soccer_ball_animated.svg"/>
              </a:rPr>
              <a:t>Tato fotka</a:t>
            </a:r>
            <a:r>
              <a:rPr lang="cs-CZ" sz="900"/>
              <a:t> od autora Neznámý autor s licencí </a:t>
            </a:r>
            <a:r>
              <a:rPr lang="cs-CZ" sz="900">
                <a:hlinkClick r:id="rId5" tooltip="https://creativecommons.org/licenses/by-sa/3.0/"/>
              </a:rPr>
              <a:t>CC BY-SA</a:t>
            </a:r>
            <a:endParaRPr lang="cs-CZ" sz="900"/>
          </a:p>
        </p:txBody>
      </p:sp>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44</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10" name="TextovéPole 9">
            <a:extLst>
              <a:ext uri="{FF2B5EF4-FFF2-40B4-BE49-F238E27FC236}">
                <a16:creationId xmlns:a16="http://schemas.microsoft.com/office/drawing/2014/main" id="{2B823245-A448-443C-A95D-42AAD4D73F29}"/>
              </a:ext>
            </a:extLst>
          </p:cNvPr>
          <p:cNvSpPr txBox="1"/>
          <p:nvPr/>
        </p:nvSpPr>
        <p:spPr>
          <a:xfrm>
            <a:off x="4109226" y="5923756"/>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sp>
        <p:nvSpPr>
          <p:cNvPr id="3" name="TextovéPole 2"/>
          <p:cNvSpPr txBox="1"/>
          <p:nvPr/>
        </p:nvSpPr>
        <p:spPr>
          <a:xfrm>
            <a:off x="6557498" y="1243236"/>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sp>
        <p:nvSpPr>
          <p:cNvPr id="6" name="Vodorovný svitek 5"/>
          <p:cNvSpPr/>
          <p:nvPr/>
        </p:nvSpPr>
        <p:spPr bwMode="auto">
          <a:xfrm>
            <a:off x="2016200" y="3619500"/>
            <a:ext cx="45719" cy="45719"/>
          </a:xfrm>
          <a:prstGeom prst="horizontalScroll">
            <a:avLst/>
          </a:prstGeom>
          <a:blipFill>
            <a:blip r:embed="rId2"/>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sp>
        <p:nvSpPr>
          <p:cNvPr id="21" name="TextovéPole 20"/>
          <p:cNvSpPr txBox="1"/>
          <p:nvPr/>
        </p:nvSpPr>
        <p:spPr>
          <a:xfrm>
            <a:off x="5461455" y="91108"/>
            <a:ext cx="4594415" cy="4273141"/>
          </a:xfrm>
          <a:prstGeom prst="rect">
            <a:avLst/>
          </a:prstGeom>
          <a:noFill/>
          <a:ln w="57150" cmpd="dbl">
            <a:solidFill>
              <a:srgbClr val="FF3399"/>
            </a:solidFill>
            <a:prstDash val="dash"/>
          </a:ln>
          <a:effectLst>
            <a:innerShdw blurRad="114300">
              <a:prstClr val="black"/>
            </a:innerShdw>
          </a:effectLst>
        </p:spPr>
        <p:txBody>
          <a:bodyPr wrap="square" anchor="t" anchorCtr="0">
            <a:no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300" i="1" dirty="0">
                <a:latin typeface="Arial" pitchFamily="34" charset="0"/>
                <a:cs typeface="Arial" pitchFamily="34" charset="0"/>
              </a:rPr>
              <a:t>z řad chlapců, tak i děvčat. Podmínky k trénování jsou výborné. 2 travnatá hřiště, umělý trávník a výborné fotbalové zázemí. Každý rok, tak jako i letos pořádá náš oddíl pravidelné soustředění mládeže ve Sloupu v Čechách.  </a:t>
            </a:r>
          </a:p>
          <a:p>
            <a:pPr algn="just" eaLnBrk="0" hangingPunct="0">
              <a:defRPr/>
            </a:pPr>
            <a:r>
              <a:rPr lang="cs-CZ" sz="1300" i="1" dirty="0">
                <a:latin typeface="Arial" pitchFamily="34" charset="0"/>
                <a:cs typeface="Arial" pitchFamily="34" charset="0"/>
              </a:rPr>
              <a:t>    V posledním zpravodaji loňského roku jsme vás informovali o jedné velké změně a to, že po dlouholeté spolupráci ukončili činnost jako správci místního fotbalového stadionu Blanka a Jiří Trutnovských. Ještě jednou velké poděkování za jejich práci. Jejich nástupce nebo nástupci ještě nejsou, ale i tak je tato činnost operativně zajišťována. To hlavní, co především vidí diváci, je občerstvení během zápasů, a o to, jak můžete vidět   je zajištěno. </a:t>
            </a:r>
          </a:p>
          <a:p>
            <a:pPr algn="just" eaLnBrk="0" hangingPunct="0">
              <a:defRPr/>
            </a:pPr>
            <a:r>
              <a:rPr lang="cs-CZ" sz="1300" i="1" dirty="0">
                <a:latin typeface="Arial" pitchFamily="34" charset="0"/>
                <a:cs typeface="Arial" pitchFamily="34" charset="0"/>
              </a:rPr>
              <a:t>     Na závěr fanoušky ještě jednou na zdejším stadionu vítáme a přejeme hodně krásných jarních fotbalových  zážitků. Fanděte nahlas, ale slušně.</a:t>
            </a:r>
          </a:p>
          <a:p>
            <a:pPr algn="just" eaLnBrk="0" hangingPunct="0">
              <a:defRPr/>
            </a:pPr>
            <a:endParaRPr lang="cs-CZ" sz="1300" i="1" dirty="0">
              <a:latin typeface="Arial" pitchFamily="34" charset="0"/>
              <a:cs typeface="Arial" pitchFamily="34" charset="0"/>
            </a:endParaRPr>
          </a:p>
          <a:p>
            <a:pPr algn="just" eaLnBrk="0" hangingPunct="0">
              <a:defRPr/>
            </a:pPr>
            <a:endParaRPr lang="cs-CZ" sz="1300" i="1" dirty="0">
              <a:latin typeface="Arial" pitchFamily="34" charset="0"/>
              <a:cs typeface="Arial" pitchFamily="34" charset="0"/>
            </a:endParaRPr>
          </a:p>
          <a:p>
            <a:pPr algn="just" eaLnBrk="0" hangingPunct="0">
              <a:defRPr/>
            </a:pPr>
            <a:r>
              <a:rPr lang="cs-CZ" sz="1300" i="1" dirty="0">
                <a:latin typeface="Arial" pitchFamily="34" charset="0"/>
                <a:cs typeface="Arial" pitchFamily="34" charset="0"/>
              </a:rPr>
              <a:t>                                          </a:t>
            </a:r>
            <a:r>
              <a:rPr lang="cs-CZ" sz="2400" i="1" dirty="0">
                <a:latin typeface="Algerian" panose="04020705040A02060702" pitchFamily="82" charset="0"/>
                <a:cs typeface="Arial" pitchFamily="34" charset="0"/>
              </a:rPr>
              <a:t>Štětí do toho</a:t>
            </a:r>
            <a:endParaRPr lang="cs-CZ" sz="2400" i="1" dirty="0">
              <a:latin typeface="Arial" pitchFamily="34" charset="0"/>
              <a:cs typeface="Arial" pitchFamily="34" charset="0"/>
            </a:endParaRPr>
          </a:p>
          <a:p>
            <a:pPr algn="just" eaLnBrk="0" hangingPunct="0">
              <a:defRPr/>
            </a:pPr>
            <a:endParaRPr lang="cs-CZ" sz="2400" i="1" dirty="0">
              <a:latin typeface="Arial" pitchFamily="34" charset="0"/>
              <a:cs typeface="Arial" pitchFamily="34" charset="0"/>
            </a:endParaRPr>
          </a:p>
        </p:txBody>
      </p:sp>
      <p:pic>
        <p:nvPicPr>
          <p:cNvPr id="2" name="Obrázek 1"/>
          <p:cNvPicPr>
            <a:picLocks noChangeAspect="1"/>
          </p:cNvPicPr>
          <p:nvPr/>
        </p:nvPicPr>
        <p:blipFill>
          <a:blip r:embed="rId3"/>
          <a:stretch>
            <a:fillRect/>
          </a:stretch>
        </p:blipFill>
        <p:spPr>
          <a:xfrm>
            <a:off x="5812924" y="4530849"/>
            <a:ext cx="3891475" cy="2304000"/>
          </a:xfrm>
          <a:prstGeom prst="rect">
            <a:avLst/>
          </a:prstGeom>
          <a:ln w="34925">
            <a:solidFill>
              <a:srgbClr val="0070C0"/>
            </a:solidFill>
          </a:ln>
        </p:spPr>
      </p:pic>
      <p:sp>
        <p:nvSpPr>
          <p:cNvPr id="19" name="Obdélník 18">
            <a:extLst>
              <a:ext uri="{FF2B5EF4-FFF2-40B4-BE49-F238E27FC236}">
                <a16:creationId xmlns:a16="http://schemas.microsoft.com/office/drawing/2014/main" id="{463AE7D9-A86D-4E3F-B325-3019A2215317}"/>
              </a:ext>
            </a:extLst>
          </p:cNvPr>
          <p:cNvSpPr/>
          <p:nvPr/>
        </p:nvSpPr>
        <p:spPr>
          <a:xfrm>
            <a:off x="313043" y="1354153"/>
            <a:ext cx="4608512" cy="3077189"/>
          </a:xfrm>
          <a:prstGeom prst="rect">
            <a:avLst/>
          </a:prstGeom>
        </p:spPr>
        <p:txBody>
          <a:bodyPr wrap="square">
            <a:spAutoFit/>
          </a:bodyPr>
          <a:lstStyle/>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B – SK </a:t>
            </a:r>
            <a:r>
              <a:rPr lang="cs-CZ" sz="1600" dirty="0" err="1">
                <a:highlight>
                  <a:srgbClr val="FFFF00"/>
                </a:highlight>
                <a:latin typeface="Arial Black" panose="020B0A04020102020204" pitchFamily="34" charset="0"/>
                <a:ea typeface="Calibri" panose="020F0502020204030204" pitchFamily="34" charset="0"/>
                <a:cs typeface="Arial" panose="020B0604020202020204" pitchFamily="34" charset="0"/>
              </a:rPr>
              <a:t>Předonín</a:t>
            </a:r>
            <a:endParaRPr lang="cs-CZ" sz="1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4:2  </a:t>
            </a:r>
            <a:r>
              <a:rPr lang="cs-CZ" dirty="0">
                <a:highlight>
                  <a:srgbClr val="FFFF00"/>
                </a:highlight>
                <a:latin typeface="Arial Black" panose="020B0A04020102020204" pitchFamily="34" charset="0"/>
                <a:ea typeface="Calibri" panose="020F0502020204030204" pitchFamily="34" charset="0"/>
                <a:cs typeface="Arial" panose="020B0604020202020204" pitchFamily="34" charset="0"/>
              </a:rPr>
              <a:t>16.2.2020  přátelský zápas UT Mělník</a:t>
            </a:r>
            <a:endParaRPr lang="cs-CZ" sz="1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Už třetí letošní přátelský zápas čekal rezervní tým Štětí. Dokonce už potřetí se nastupovalo  na jiném hřišti. Tentokrát na umělé trávě v Mělníku, kam přijal od našeho týmu pozvání SK </a:t>
            </a:r>
            <a:r>
              <a:rPr lang="cs-CZ" sz="1000" b="0" dirty="0" err="1">
                <a:latin typeface="Arial" panose="020B0604020202020204" pitchFamily="34" charset="0"/>
                <a:ea typeface="Calibri" panose="020F0502020204030204" pitchFamily="34" charset="0"/>
                <a:cs typeface="Arial" panose="020B0604020202020204" pitchFamily="34" charset="0"/>
              </a:rPr>
              <a:t>Předonín</a:t>
            </a:r>
            <a:r>
              <a:rPr lang="cs-CZ" sz="1000" b="0" dirty="0">
                <a:latin typeface="Arial" panose="020B0604020202020204" pitchFamily="34" charset="0"/>
                <a:ea typeface="Calibri" panose="020F0502020204030204" pitchFamily="34" charset="0"/>
                <a:cs typeface="Arial" panose="020B0604020202020204" pitchFamily="34" charset="0"/>
              </a:rPr>
              <a:t> vedoucí celek jedné ze skupin IV. Třídy po podzimní části. Co bylo skvělé , že se z naší strany dostavilo 18 hráčů a další skvělou zprávou je, že výkon byl výborný. Soupeře jsme přehrávali a zaslouženě vyhráli. Škoda jen, že se nehrálo příliš v rukavičkách a utkání bylo hodně nervózní. Věříme, že horké hlavy již vychladly a přátelské atmosféra mezi oběma kluby zůstane zachována.</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L.Jindřich</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D.Lisec</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L.Uřídil</a:t>
            </a:r>
            <a:r>
              <a:rPr lang="cs-CZ" sz="1000" b="0" dirty="0">
                <a:latin typeface="Arial" panose="020B0604020202020204" pitchFamily="34" charset="0"/>
                <a:ea typeface="Calibri" panose="020F0502020204030204" pitchFamily="34" charset="0"/>
                <a:cs typeface="Arial" panose="020B0604020202020204" pitchFamily="34" charset="0"/>
              </a:rPr>
              <a:t> 1, vlastní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J.Horáček-J.Tichý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T,Danč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Š.Vála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L.Brzek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R.Růžička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L.Jindřich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D.Lisec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M.Semenďák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M.Zoubek</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V.Kuča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R.Moučka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M.Starý</a:t>
            </a:r>
            <a:r>
              <a:rPr lang="cs-CZ" sz="1000" b="0" dirty="0">
                <a:latin typeface="Arial" panose="020B0604020202020204" pitchFamily="34" charset="0"/>
                <a:ea typeface="Calibri" panose="020F0502020204030204" pitchFamily="34" charset="0"/>
                <a:cs typeface="Arial" panose="020B0604020202020204" pitchFamily="34" charset="0"/>
              </a:rPr>
              <a:t>, dorostenec, </a:t>
            </a:r>
            <a:r>
              <a:rPr lang="cs-CZ" sz="1000" b="0" dirty="0" err="1">
                <a:latin typeface="Arial" panose="020B0604020202020204" pitchFamily="34" charset="0"/>
                <a:ea typeface="Calibri" panose="020F0502020204030204" pitchFamily="34" charset="0"/>
                <a:cs typeface="Arial" panose="020B0604020202020204" pitchFamily="34" charset="0"/>
              </a:rPr>
              <a:t>P.Střihavka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M.Krejčí</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sen.</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V.Švanvar</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Obdélník 19">
            <a:extLst>
              <a:ext uri="{FF2B5EF4-FFF2-40B4-BE49-F238E27FC236}">
                <a16:creationId xmlns:a16="http://schemas.microsoft.com/office/drawing/2014/main" id="{0398A8F4-9779-4AA6-A3FD-97E5B67EB125}"/>
              </a:ext>
            </a:extLst>
          </p:cNvPr>
          <p:cNvSpPr/>
          <p:nvPr/>
        </p:nvSpPr>
        <p:spPr>
          <a:xfrm>
            <a:off x="432024" y="4915644"/>
            <a:ext cx="4176464" cy="1298882"/>
          </a:xfrm>
          <a:prstGeom prst="rect">
            <a:avLst/>
          </a:prstGeom>
        </p:spPr>
        <p:txBody>
          <a:bodyPr wrap="square">
            <a:spAutoFit/>
          </a:bodyPr>
          <a:lstStyle/>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Dynamo </a:t>
            </a:r>
            <a:r>
              <a:rPr lang="cs-CZ" sz="1600" dirty="0" err="1">
                <a:highlight>
                  <a:srgbClr val="FFFF00"/>
                </a:highlight>
                <a:latin typeface="Arial Black" panose="020B0A04020102020204" pitchFamily="34" charset="0"/>
                <a:ea typeface="Calibri" panose="020F0502020204030204" pitchFamily="34" charset="0"/>
                <a:cs typeface="Arial" panose="020B0604020202020204" pitchFamily="34" charset="0"/>
              </a:rPr>
              <a:t>Podlusky</a:t>
            </a: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 -  SK Štětí</a:t>
            </a:r>
            <a:endParaRPr lang="cs-CZ" sz="1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5:4(2:2)  </a:t>
            </a:r>
            <a:r>
              <a:rPr lang="cs-CZ" dirty="0">
                <a:highlight>
                  <a:srgbClr val="FFFF00"/>
                </a:highlight>
                <a:latin typeface="Arial Black" panose="020B0A04020102020204" pitchFamily="34" charset="0"/>
                <a:ea typeface="Calibri" panose="020F0502020204030204" pitchFamily="34" charset="0"/>
                <a:cs typeface="Arial" panose="020B0604020202020204" pitchFamily="34" charset="0"/>
              </a:rPr>
              <a:t>22.2.2020  přátelský zápas UT Roudnice </a:t>
            </a:r>
            <a:r>
              <a:rPr lang="cs-CZ" dirty="0" err="1">
                <a:highlight>
                  <a:srgbClr val="FFFF00"/>
                </a:highlight>
                <a:latin typeface="Arial Black" panose="020B0A04020102020204" pitchFamily="34" charset="0"/>
                <a:ea typeface="Calibri" panose="020F0502020204030204" pitchFamily="34" charset="0"/>
                <a:cs typeface="Arial" panose="020B0604020202020204" pitchFamily="34" charset="0"/>
              </a:rPr>
              <a:t>n.L.</a:t>
            </a:r>
            <a:endParaRPr lang="cs-CZ" sz="1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Utkání bohaté na branky, ve kterém jsme zahodili spoustu brankových příležitostí.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D.Lisec</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L.Uřídil</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J.Horáček</a:t>
            </a:r>
            <a:r>
              <a:rPr lang="cs-CZ" sz="1000" b="0" dirty="0">
                <a:latin typeface="Arial" panose="020B0604020202020204" pitchFamily="34" charset="0"/>
                <a:ea typeface="Calibri" panose="020F0502020204030204" pitchFamily="34" charset="0"/>
                <a:cs typeface="Arial" panose="020B0604020202020204" pitchFamily="34" charset="0"/>
              </a:rPr>
              <a:t> 1</a:t>
            </a:r>
          </a:p>
        </p:txBody>
      </p:sp>
      <p:sp>
        <p:nvSpPr>
          <p:cNvPr id="22" name="TextovéPole 21">
            <a:extLst>
              <a:ext uri="{FF2B5EF4-FFF2-40B4-BE49-F238E27FC236}">
                <a16:creationId xmlns:a16="http://schemas.microsoft.com/office/drawing/2014/main" id="{67E363DE-4214-422D-BB9F-A429581F2386}"/>
              </a:ext>
            </a:extLst>
          </p:cNvPr>
          <p:cNvSpPr txBox="1"/>
          <p:nvPr/>
        </p:nvSpPr>
        <p:spPr>
          <a:xfrm>
            <a:off x="360016" y="235124"/>
            <a:ext cx="4608512" cy="830997"/>
          </a:xfrm>
          <a:prstGeom prst="rect">
            <a:avLst/>
          </a:prstGeom>
          <a:pattFill prst="shingle">
            <a:fgClr>
              <a:srgbClr val="DBEC9C"/>
            </a:fgClr>
            <a:bgClr>
              <a:schemeClr val="bg1"/>
            </a:bgClr>
          </a:pattFill>
          <a:effectLst>
            <a:glow rad="228600">
              <a:srgbClr val="FFCC66">
                <a:alpha val="40000"/>
              </a:srgbClr>
            </a:glow>
            <a:softEdge rad="228600"/>
          </a:effectLst>
        </p:spPr>
        <p:txBody>
          <a:bodyPr wrap="square" rtlCol="0">
            <a:spAutoFit/>
          </a:bodyPr>
          <a:lstStyle/>
          <a:p>
            <a:pPr algn="ctr"/>
            <a:r>
              <a:rPr lang="cs-CZ" sz="2400" dirty="0">
                <a:solidFill>
                  <a:srgbClr val="6600FF"/>
                </a:solidFill>
                <a:latin typeface="Arial Black" panose="020B0A04020102020204" pitchFamily="34" charset="0"/>
              </a:rPr>
              <a:t>Zápasy rezervního týmu dospělých</a:t>
            </a:r>
          </a:p>
        </p:txBody>
      </p:sp>
      <p:pic>
        <p:nvPicPr>
          <p:cNvPr id="23" name="Obrázek 22">
            <a:extLst>
              <a:ext uri="{FF2B5EF4-FFF2-40B4-BE49-F238E27FC236}">
                <a16:creationId xmlns:a16="http://schemas.microsoft.com/office/drawing/2014/main" id="{01128B6F-90D0-4B29-A82E-CB828BEAE608}"/>
              </a:ext>
            </a:extLst>
          </p:cNvPr>
          <p:cNvPicPr>
            <a:picLocks noChangeAspect="1"/>
          </p:cNvPicPr>
          <p:nvPr/>
        </p:nvPicPr>
        <p:blipFill>
          <a:blip r:embed="rId4"/>
          <a:stretch>
            <a:fillRect/>
          </a:stretch>
        </p:blipFill>
        <p:spPr>
          <a:xfrm>
            <a:off x="2664272" y="3907532"/>
            <a:ext cx="903497" cy="720080"/>
          </a:xfrm>
          <a:prstGeom prst="rect">
            <a:avLst/>
          </a:prstGeom>
        </p:spPr>
      </p:pic>
      <p:pic>
        <p:nvPicPr>
          <p:cNvPr id="24" name="Obrázek 23">
            <a:extLst>
              <a:ext uri="{FF2B5EF4-FFF2-40B4-BE49-F238E27FC236}">
                <a16:creationId xmlns:a16="http://schemas.microsoft.com/office/drawing/2014/main" id="{21EC9D55-5BC7-4E9F-8365-CAA89054CFC9}"/>
              </a:ext>
            </a:extLst>
          </p:cNvPr>
          <p:cNvPicPr>
            <a:picLocks noChangeAspect="1"/>
          </p:cNvPicPr>
          <p:nvPr/>
        </p:nvPicPr>
        <p:blipFill>
          <a:blip r:embed="rId5"/>
          <a:stretch>
            <a:fillRect/>
          </a:stretch>
        </p:blipFill>
        <p:spPr>
          <a:xfrm>
            <a:off x="3240336" y="5995764"/>
            <a:ext cx="1262832" cy="1021158"/>
          </a:xfrm>
          <a:prstGeom prst="rect">
            <a:avLst/>
          </a:prstGeom>
        </p:spPr>
      </p:pic>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graphicFrame>
        <p:nvGraphicFramePr>
          <p:cNvPr id="8" name="Tabulka 7">
            <a:extLst>
              <a:ext uri="{FF2B5EF4-FFF2-40B4-BE49-F238E27FC236}">
                <a16:creationId xmlns:a16="http://schemas.microsoft.com/office/drawing/2014/main" id="{451209BD-6BC1-4D22-8A16-1FE23C3DB04C}"/>
              </a:ext>
            </a:extLst>
          </p:cNvPr>
          <p:cNvGraphicFramePr>
            <a:graphicFrameLocks noGrp="1"/>
          </p:cNvGraphicFramePr>
          <p:nvPr>
            <p:extLst>
              <p:ext uri="{D42A27DB-BD31-4B8C-83A1-F6EECF244321}">
                <p14:modId xmlns:p14="http://schemas.microsoft.com/office/powerpoint/2010/main" val="2887261659"/>
              </p:ext>
            </p:extLst>
          </p:nvPr>
        </p:nvGraphicFramePr>
        <p:xfrm>
          <a:off x="143992" y="47880"/>
          <a:ext cx="4272506" cy="5782584"/>
        </p:xfrm>
        <a:graphic>
          <a:graphicData uri="http://schemas.openxmlformats.org/drawingml/2006/table">
            <a:tbl>
              <a:tblPr/>
              <a:tblGrid>
                <a:gridCol w="936104">
                  <a:extLst>
                    <a:ext uri="{9D8B030D-6E8A-4147-A177-3AD203B41FA5}">
                      <a16:colId xmlns:a16="http://schemas.microsoft.com/office/drawing/2014/main" val="1990073246"/>
                    </a:ext>
                  </a:extLst>
                </a:gridCol>
                <a:gridCol w="1561327">
                  <a:extLst>
                    <a:ext uri="{9D8B030D-6E8A-4147-A177-3AD203B41FA5}">
                      <a16:colId xmlns:a16="http://schemas.microsoft.com/office/drawing/2014/main" val="2993666201"/>
                    </a:ext>
                  </a:extLst>
                </a:gridCol>
                <a:gridCol w="1775075">
                  <a:extLst>
                    <a:ext uri="{9D8B030D-6E8A-4147-A177-3AD203B41FA5}">
                      <a16:colId xmlns:a16="http://schemas.microsoft.com/office/drawing/2014/main" val="367223747"/>
                    </a:ext>
                  </a:extLst>
                </a:gridCol>
              </a:tblGrid>
              <a:tr h="260217">
                <a:tc gridSpan="3">
                  <a:txBody>
                    <a:bodyPr/>
                    <a:lstStyle/>
                    <a:p>
                      <a:pPr algn="ctr" rtl="0" fontAlgn="ctr"/>
                      <a:r>
                        <a:rPr lang="cs-CZ" sz="2000" b="1" i="0" u="none" strike="noStrike" dirty="0">
                          <a:solidFill>
                            <a:srgbClr val="000099"/>
                          </a:solidFill>
                          <a:effectLst/>
                          <a:latin typeface="Berlin Sans FB Demi" panose="020E0802020502020306" pitchFamily="34" charset="0"/>
                        </a:rPr>
                        <a:t>Mužstva SK Štětí </a:t>
                      </a:r>
                    </a:p>
                  </a:txBody>
                  <a:tcPr marL="5280" marR="5280" marT="52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88779725"/>
                  </a:ext>
                </a:extLst>
              </a:tr>
              <a:tr h="183481">
                <a:tc>
                  <a:txBody>
                    <a:bodyPr/>
                    <a:lstStyle/>
                    <a:p>
                      <a:pPr algn="ctr" rtl="0" fontAlgn="ctr"/>
                      <a:r>
                        <a:rPr lang="cs-CZ" sz="1400" b="1" i="0" u="none" strike="noStrike" dirty="0">
                          <a:solidFill>
                            <a:srgbClr val="000000"/>
                          </a:solidFill>
                          <a:effectLst/>
                          <a:latin typeface="Arial" panose="020B0604020202020204" pitchFamily="34" charset="0"/>
                        </a:rPr>
                        <a:t>Kategorie</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000000"/>
                          </a:solidFill>
                          <a:effectLst/>
                          <a:latin typeface="Arial" panose="020B0604020202020204" pitchFamily="34" charset="0"/>
                        </a:rPr>
                        <a:t>Soutěž</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000000"/>
                          </a:solidFill>
                          <a:effectLst/>
                          <a:latin typeface="Arial" panose="020B0604020202020204" pitchFamily="34" charset="0"/>
                        </a:rPr>
                        <a:t>Pořadí po podzimu</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3881489"/>
                  </a:ext>
                </a:extLst>
              </a:tr>
              <a:tr h="272664">
                <a:tc>
                  <a:txBody>
                    <a:bodyPr/>
                    <a:lstStyle/>
                    <a:p>
                      <a:pPr algn="ctr" rtl="0" fontAlgn="ctr"/>
                      <a:r>
                        <a:rPr lang="cs-CZ" sz="1400" b="1" i="0" u="none" strike="noStrike" dirty="0">
                          <a:solidFill>
                            <a:srgbClr val="000000"/>
                          </a:solidFill>
                          <a:effectLst/>
                          <a:latin typeface="Arial" panose="020B0604020202020204" pitchFamily="34" charset="0"/>
                        </a:rPr>
                        <a:t>Dospělí</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effectLst/>
                          <a:latin typeface="Arial" panose="020B0604020202020204" pitchFamily="34" charset="0"/>
                        </a:rPr>
                        <a:t>Fortuna Divize B</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effectLst/>
                          <a:latin typeface="Arial" panose="020B0604020202020204" pitchFamily="34" charset="0"/>
                        </a:rPr>
                        <a:t>13. místo ze 16</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08730826"/>
                  </a:ext>
                </a:extLst>
              </a:tr>
              <a:tr h="183481">
                <a:tc>
                  <a:txBody>
                    <a:bodyPr/>
                    <a:lstStyle/>
                    <a:p>
                      <a:pPr algn="ctr" fontAlgn="ctr"/>
                      <a:r>
                        <a:rPr lang="cs-CZ" sz="1400" b="0" i="0" u="none" strike="noStrike">
                          <a:solidFill>
                            <a:srgbClr val="000000"/>
                          </a:solidFill>
                          <a:effectLst/>
                          <a:latin typeface="Arial" panose="020B0604020202020204" pitchFamily="34" charset="0"/>
                        </a:rPr>
                        <a:t> </a:t>
                      </a:r>
                    </a:p>
                  </a:txBody>
                  <a:tcPr marL="5280" marR="5280" marT="52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cs-CZ" sz="1400" b="1" i="0" u="none" strike="noStrike">
                          <a:solidFill>
                            <a:srgbClr val="000000"/>
                          </a:solidFill>
                          <a:effectLst/>
                          <a:latin typeface="Arial" panose="020B0604020202020204" pitchFamily="34" charset="0"/>
                        </a:rPr>
                        <a:t> </a:t>
                      </a:r>
                    </a:p>
                  </a:txBody>
                  <a:tcPr marL="5280" marR="5280" marT="52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cs-CZ" sz="1400" b="1" i="0" u="none" strike="noStrike">
                          <a:solidFill>
                            <a:srgbClr val="000000"/>
                          </a:solidFill>
                          <a:effectLst/>
                          <a:latin typeface="Arial" panose="020B0604020202020204" pitchFamily="34" charset="0"/>
                        </a:rPr>
                        <a:t> </a:t>
                      </a:r>
                    </a:p>
                  </a:txBody>
                  <a:tcPr marL="5280" marR="5280" marT="52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604309"/>
                  </a:ext>
                </a:extLst>
              </a:tr>
              <a:tr h="362531">
                <a:tc>
                  <a:txBody>
                    <a:bodyPr/>
                    <a:lstStyle/>
                    <a:p>
                      <a:pPr algn="ctr" rtl="0" fontAlgn="ctr"/>
                      <a:r>
                        <a:rPr lang="cs-CZ" sz="1400" b="1" i="0" u="none" strike="noStrike">
                          <a:solidFill>
                            <a:srgbClr val="000000"/>
                          </a:solidFill>
                          <a:effectLst/>
                          <a:latin typeface="Arial" panose="020B0604020202020204" pitchFamily="34" charset="0"/>
                        </a:rPr>
                        <a:t>Dorost</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a:solidFill>
                            <a:srgbClr val="000000"/>
                          </a:solidFill>
                          <a:effectLst/>
                          <a:latin typeface="Arial" panose="020B0604020202020204" pitchFamily="34" charset="0"/>
                        </a:rPr>
                        <a:t>Krajský přebor dorostu</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effectLst/>
                          <a:latin typeface="Arial" panose="020B0604020202020204" pitchFamily="34" charset="0"/>
                        </a:rPr>
                        <a:t>11. místo ze 13</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01305853"/>
                  </a:ext>
                </a:extLst>
              </a:tr>
              <a:tr h="183481">
                <a:tc>
                  <a:txBody>
                    <a:bodyPr/>
                    <a:lstStyle/>
                    <a:p>
                      <a:pPr algn="ctr" fontAlgn="ctr"/>
                      <a:r>
                        <a:rPr lang="cs-CZ" sz="1400" b="0" i="0" u="none" strike="noStrike">
                          <a:solidFill>
                            <a:srgbClr val="000000"/>
                          </a:solidFill>
                          <a:effectLst/>
                          <a:latin typeface="Arial" panose="020B0604020202020204" pitchFamily="34" charset="0"/>
                        </a:rPr>
                        <a:t> </a:t>
                      </a:r>
                    </a:p>
                  </a:txBody>
                  <a:tcPr marL="5280" marR="5280" marT="52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cs-CZ" sz="1400" b="1" i="0" u="none" strike="noStrike">
                          <a:solidFill>
                            <a:srgbClr val="000000"/>
                          </a:solidFill>
                          <a:effectLst/>
                          <a:latin typeface="Arial" panose="020B0604020202020204" pitchFamily="34" charset="0"/>
                        </a:rPr>
                        <a:t> </a:t>
                      </a:r>
                    </a:p>
                  </a:txBody>
                  <a:tcPr marL="5280" marR="5280" marT="52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cs-CZ" sz="1400" b="1" i="0" u="none" strike="noStrike">
                          <a:solidFill>
                            <a:srgbClr val="000000"/>
                          </a:solidFill>
                          <a:effectLst/>
                          <a:latin typeface="Arial" panose="020B0604020202020204" pitchFamily="34" charset="0"/>
                        </a:rPr>
                        <a:t> </a:t>
                      </a:r>
                    </a:p>
                  </a:txBody>
                  <a:tcPr marL="5280" marR="5280" marT="52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06051"/>
                  </a:ext>
                </a:extLst>
              </a:tr>
              <a:tr h="362531">
                <a:tc>
                  <a:txBody>
                    <a:bodyPr/>
                    <a:lstStyle/>
                    <a:p>
                      <a:pPr algn="ctr" rtl="0" fontAlgn="ctr"/>
                      <a:r>
                        <a:rPr lang="cs-CZ" sz="1400" b="1" i="0" u="none" strike="noStrike" dirty="0">
                          <a:solidFill>
                            <a:srgbClr val="000000"/>
                          </a:solidFill>
                          <a:effectLst/>
                          <a:latin typeface="Arial" panose="020B0604020202020204" pitchFamily="34" charset="0"/>
                        </a:rPr>
                        <a:t>Dospělí B</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effectLst/>
                          <a:latin typeface="Arial" panose="020B0604020202020204" pitchFamily="34" charset="0"/>
                        </a:rPr>
                        <a:t>III. třída dospělých sk. "B"</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effectLst/>
                          <a:latin typeface="Arial" panose="020B0604020202020204" pitchFamily="34" charset="0"/>
                        </a:rPr>
                        <a:t>13. místo  ze 14</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83180035"/>
                  </a:ext>
                </a:extLst>
              </a:tr>
              <a:tr h="183481">
                <a:tc>
                  <a:txBody>
                    <a:bodyPr/>
                    <a:lstStyle/>
                    <a:p>
                      <a:pPr algn="l"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dirty="0">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483602"/>
                  </a:ext>
                </a:extLst>
              </a:tr>
              <a:tr h="362531">
                <a:tc>
                  <a:txBody>
                    <a:bodyPr/>
                    <a:lstStyle/>
                    <a:p>
                      <a:pPr algn="ctr" rtl="0" fontAlgn="ctr"/>
                      <a:r>
                        <a:rPr lang="cs-CZ" sz="1400" b="1" i="0" u="none" strike="noStrike" dirty="0">
                          <a:solidFill>
                            <a:srgbClr val="000000"/>
                          </a:solidFill>
                          <a:effectLst/>
                          <a:latin typeface="Arial" panose="020B0604020202020204" pitchFamily="34" charset="0"/>
                        </a:rPr>
                        <a:t>Starší </a:t>
                      </a:r>
                    </a:p>
                    <a:p>
                      <a:pPr algn="ctr" rtl="0" fontAlgn="ctr"/>
                      <a:r>
                        <a:rPr lang="cs-CZ" sz="1400" b="1" i="0" u="none" strike="noStrike" dirty="0">
                          <a:solidFill>
                            <a:srgbClr val="000000"/>
                          </a:solidFill>
                          <a:effectLst/>
                          <a:latin typeface="Arial" panose="020B0604020202020204" pitchFamily="34" charset="0"/>
                        </a:rPr>
                        <a:t>žáci</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effectLst/>
                          <a:latin typeface="Arial" panose="020B0604020202020204" pitchFamily="34" charset="0"/>
                        </a:rPr>
                        <a:t>II. třída SŽ - OP (8+1)</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effectLst/>
                          <a:latin typeface="Arial" panose="020B0604020202020204" pitchFamily="34" charset="0"/>
                        </a:rPr>
                        <a:t>1. místo ze 16</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95976972"/>
                  </a:ext>
                </a:extLst>
              </a:tr>
              <a:tr h="183481">
                <a:tc>
                  <a:txBody>
                    <a:bodyPr/>
                    <a:lstStyle/>
                    <a:p>
                      <a:pPr algn="l"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dirty="0">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480863"/>
                  </a:ext>
                </a:extLst>
              </a:tr>
              <a:tr h="362531">
                <a:tc>
                  <a:txBody>
                    <a:bodyPr/>
                    <a:lstStyle/>
                    <a:p>
                      <a:pPr algn="ctr" rtl="0" fontAlgn="ctr"/>
                      <a:r>
                        <a:rPr lang="cs-CZ" sz="1400" b="1" i="0" u="none" strike="noStrike" dirty="0">
                          <a:solidFill>
                            <a:srgbClr val="000000"/>
                          </a:solidFill>
                          <a:effectLst/>
                          <a:latin typeface="Arial" panose="020B0604020202020204" pitchFamily="34" charset="0"/>
                        </a:rPr>
                        <a:t>Mini</a:t>
                      </a:r>
                    </a:p>
                    <a:p>
                      <a:pPr algn="ctr" rtl="0" fontAlgn="ctr"/>
                      <a:r>
                        <a:rPr lang="cs-CZ" sz="1400" b="1" i="0" u="none" strike="noStrike" dirty="0">
                          <a:solidFill>
                            <a:srgbClr val="000000"/>
                          </a:solidFill>
                          <a:effectLst/>
                          <a:latin typeface="Arial" panose="020B0604020202020204" pitchFamily="34" charset="0"/>
                        </a:rPr>
                        <a:t>přípravka</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effectLst/>
                          <a:latin typeface="Arial" panose="020B0604020202020204" pitchFamily="34" charset="0"/>
                        </a:rPr>
                        <a:t>BAXI GAUBE OP Mini přípravky</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effectLst/>
                          <a:latin typeface="Arial" panose="020B0604020202020204" pitchFamily="34" charset="0"/>
                        </a:rPr>
                        <a:t>4. místo ze 7</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54589338"/>
                  </a:ext>
                </a:extLst>
              </a:tr>
              <a:tr h="183481">
                <a:tc>
                  <a:txBody>
                    <a:bodyPr/>
                    <a:lstStyle/>
                    <a:p>
                      <a:pPr algn="l"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dirty="0">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dirty="0">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769115"/>
                  </a:ext>
                </a:extLst>
              </a:tr>
              <a:tr h="541581">
                <a:tc>
                  <a:txBody>
                    <a:bodyPr/>
                    <a:lstStyle/>
                    <a:p>
                      <a:pPr algn="ctr" rtl="0" fontAlgn="ctr"/>
                      <a:r>
                        <a:rPr lang="cs-CZ" sz="1400" b="1" i="0" u="none" strike="noStrike">
                          <a:solidFill>
                            <a:srgbClr val="000000"/>
                          </a:solidFill>
                          <a:effectLst/>
                          <a:latin typeface="Arial" panose="020B0604020202020204" pitchFamily="34" charset="0"/>
                        </a:rPr>
                        <a:t>Starší přípravka </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effectLst/>
                          <a:latin typeface="Arial" panose="020B0604020202020204" pitchFamily="34" charset="0"/>
                        </a:rPr>
                        <a:t>OP Starších Přípravek sk. "UMÍSTĚNÍ"</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Arial" panose="020B0604020202020204" pitchFamily="34" charset="0"/>
                        </a:rPr>
                        <a:t>začátek soutěže </a:t>
                      </a:r>
                    </a:p>
                    <a:p>
                      <a:pPr algn="ctr" rtl="0" fontAlgn="ctr"/>
                      <a:r>
                        <a:rPr lang="cs-CZ" sz="1400" b="1" i="0" u="none" strike="noStrike" dirty="0">
                          <a:solidFill>
                            <a:srgbClr val="000000"/>
                          </a:solidFill>
                          <a:effectLst/>
                          <a:latin typeface="Arial" panose="020B0604020202020204" pitchFamily="34" charset="0"/>
                        </a:rPr>
                        <a:t>jaro 2020</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45730103"/>
                  </a:ext>
                </a:extLst>
              </a:tr>
              <a:tr h="183481">
                <a:tc>
                  <a:txBody>
                    <a:bodyPr/>
                    <a:lstStyle/>
                    <a:p>
                      <a:pPr algn="l"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dirty="0">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349283"/>
                  </a:ext>
                </a:extLst>
              </a:tr>
              <a:tr h="541581">
                <a:tc>
                  <a:txBody>
                    <a:bodyPr/>
                    <a:lstStyle/>
                    <a:p>
                      <a:pPr algn="ctr" rtl="0" fontAlgn="ctr"/>
                      <a:r>
                        <a:rPr lang="cs-CZ" sz="1400" b="1" i="0" u="none" strike="noStrike">
                          <a:solidFill>
                            <a:srgbClr val="000000"/>
                          </a:solidFill>
                          <a:effectLst/>
                          <a:latin typeface="Arial" panose="020B0604020202020204" pitchFamily="34" charset="0"/>
                        </a:rPr>
                        <a:t>Mladší přípravka</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effectLst/>
                          <a:latin typeface="Arial" panose="020B0604020202020204" pitchFamily="34" charset="0"/>
                        </a:rPr>
                        <a:t>OP Mladší přípravka sk. "ELITE"</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Arial" panose="020B0604020202020204" pitchFamily="34" charset="0"/>
                        </a:rPr>
                        <a:t>6. místo ze 7</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75553820"/>
                  </a:ext>
                </a:extLst>
              </a:tr>
              <a:tr h="183481">
                <a:tc>
                  <a:txBody>
                    <a:bodyPr/>
                    <a:lstStyle/>
                    <a:p>
                      <a:pPr algn="l"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cs-CZ" sz="1400" b="0" i="0" u="none" strike="noStrike" dirty="0">
                          <a:solidFill>
                            <a:srgbClr val="000000"/>
                          </a:solidFill>
                          <a:effectLst/>
                          <a:latin typeface="Arial" panose="020B0604020202020204" pitchFamily="34" charset="0"/>
                        </a:rPr>
                        <a:t> </a:t>
                      </a:r>
                    </a:p>
                  </a:txBody>
                  <a:tcPr marL="5280" marR="5280" marT="5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929286"/>
                  </a:ext>
                </a:extLst>
              </a:tr>
              <a:tr h="362531">
                <a:tc>
                  <a:txBody>
                    <a:bodyPr/>
                    <a:lstStyle/>
                    <a:p>
                      <a:pPr algn="ctr" rtl="0" fontAlgn="ctr"/>
                      <a:r>
                        <a:rPr lang="cs-CZ" sz="1400" b="1" i="0" u="none" strike="noStrike">
                          <a:solidFill>
                            <a:srgbClr val="000000"/>
                          </a:solidFill>
                          <a:effectLst/>
                          <a:latin typeface="Arial" panose="020B0604020202020204" pitchFamily="34" charset="0"/>
                        </a:rPr>
                        <a:t>Stará garda</a:t>
                      </a:r>
                    </a:p>
                  </a:txBody>
                  <a:tcPr marL="5280" marR="5280" marT="52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a:solidFill>
                            <a:srgbClr val="000000"/>
                          </a:solidFill>
                          <a:effectLst/>
                          <a:latin typeface="Arial" panose="020B0604020202020204" pitchFamily="34" charset="0"/>
                        </a:rPr>
                        <a:t>Okresní přebor</a:t>
                      </a:r>
                    </a:p>
                  </a:txBody>
                  <a:tcPr marL="5280" marR="5280" marT="5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effectLst/>
                          <a:latin typeface="Arial" panose="020B0604020202020204" pitchFamily="34" charset="0"/>
                        </a:rPr>
                        <a:t>2. místo z 9</a:t>
                      </a:r>
                    </a:p>
                  </a:txBody>
                  <a:tcPr marL="5280" marR="5280" marT="52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85907822"/>
                  </a:ext>
                </a:extLst>
              </a:tr>
            </a:tbl>
          </a:graphicData>
        </a:graphic>
      </p:graphicFrame>
      <p:pic>
        <p:nvPicPr>
          <p:cNvPr id="9" name="Obrázek 8">
            <a:extLst>
              <a:ext uri="{FF2B5EF4-FFF2-40B4-BE49-F238E27FC236}">
                <a16:creationId xmlns:a16="http://schemas.microsoft.com/office/drawing/2014/main" id="{AB66FC77-7676-425C-BFD2-9B231B81972A}"/>
              </a:ext>
            </a:extLst>
          </p:cNvPr>
          <p:cNvPicPr>
            <a:picLocks noChangeAspect="1"/>
          </p:cNvPicPr>
          <p:nvPr/>
        </p:nvPicPr>
        <p:blipFill>
          <a:blip r:embed="rId2"/>
          <a:stretch>
            <a:fillRect/>
          </a:stretch>
        </p:blipFill>
        <p:spPr>
          <a:xfrm>
            <a:off x="1451577" y="5949408"/>
            <a:ext cx="985229" cy="936104"/>
          </a:xfrm>
          <a:prstGeom prst="rect">
            <a:avLst/>
          </a:prstGeom>
        </p:spPr>
      </p:pic>
      <p:sp>
        <p:nvSpPr>
          <p:cNvPr id="11" name="Obdélník 10">
            <a:extLst>
              <a:ext uri="{FF2B5EF4-FFF2-40B4-BE49-F238E27FC236}">
                <a16:creationId xmlns:a16="http://schemas.microsoft.com/office/drawing/2014/main" id="{134513E6-907D-4CC5-902A-A1AB25FF37E9}"/>
              </a:ext>
            </a:extLst>
          </p:cNvPr>
          <p:cNvSpPr/>
          <p:nvPr/>
        </p:nvSpPr>
        <p:spPr>
          <a:xfrm>
            <a:off x="5544592" y="3113024"/>
            <a:ext cx="4356484" cy="1176797"/>
          </a:xfrm>
          <a:prstGeom prst="rect">
            <a:avLst/>
          </a:prstGeom>
        </p:spPr>
        <p:txBody>
          <a:bodyPr wrap="square">
            <a:spAutoFit/>
          </a:bodyPr>
          <a:lstStyle/>
          <a:p>
            <a:pPr algn="ctr">
              <a:lnSpc>
                <a:spcPct val="107000"/>
              </a:lnSpc>
              <a:spcAft>
                <a:spcPts val="0"/>
              </a:spcAft>
            </a:pPr>
            <a:r>
              <a:rPr lang="cs-CZ" sz="1600" dirty="0">
                <a:highlight>
                  <a:srgbClr val="DBEC9C"/>
                </a:highlight>
                <a:latin typeface="Arial Black" panose="020B0A04020102020204" pitchFamily="34" charset="0"/>
                <a:ea typeface="Calibri" panose="020F0502020204030204" pitchFamily="34" charset="0"/>
                <a:cs typeface="Arial" panose="020B0604020202020204" pitchFamily="34" charset="0"/>
              </a:rPr>
              <a:t>Sokol Dolní Beřkovice  – SK Štětí B</a:t>
            </a:r>
            <a:endParaRPr lang="cs-CZ" sz="1600" dirty="0">
              <a:highlight>
                <a:srgbClr val="DBEC9C"/>
              </a:highligh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DBEC9C"/>
                </a:highlight>
                <a:latin typeface="Arial Black" panose="020B0A04020102020204" pitchFamily="34" charset="0"/>
                <a:ea typeface="Calibri" panose="020F0502020204030204" pitchFamily="34" charset="0"/>
                <a:cs typeface="Arial" panose="020B0604020202020204" pitchFamily="34" charset="0"/>
              </a:rPr>
              <a:t>9:6</a:t>
            </a:r>
            <a:endParaRPr lang="cs-CZ" sz="1600" dirty="0">
              <a:highlight>
                <a:srgbClr val="DBEC9C"/>
              </a:highlight>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400" dirty="0">
                <a:highlight>
                  <a:srgbClr val="DBEC9C"/>
                </a:highlight>
                <a:latin typeface="Arial Black" panose="020B0A04020102020204" pitchFamily="34" charset="0"/>
                <a:ea typeface="Calibri" panose="020F0502020204030204" pitchFamily="34" charset="0"/>
                <a:cs typeface="Arial" panose="020B0604020202020204" pitchFamily="34" charset="0"/>
              </a:rPr>
              <a:t>  </a:t>
            </a:r>
            <a:r>
              <a:rPr lang="cs-CZ" dirty="0">
                <a:highlight>
                  <a:srgbClr val="DBEC9C"/>
                </a:highlight>
                <a:latin typeface="Arial Black" panose="020B0A04020102020204" pitchFamily="34" charset="0"/>
                <a:ea typeface="Calibri" panose="020F0502020204030204" pitchFamily="34" charset="0"/>
                <a:cs typeface="Arial" panose="020B0604020202020204" pitchFamily="34" charset="0"/>
              </a:rPr>
              <a:t>1.2.2020  hřiště Umělá tráva Roudnice </a:t>
            </a:r>
            <a:r>
              <a:rPr lang="cs-CZ" dirty="0" err="1">
                <a:highlight>
                  <a:srgbClr val="DBEC9C"/>
                </a:highlight>
                <a:latin typeface="Arial Black" panose="020B0A04020102020204" pitchFamily="34" charset="0"/>
                <a:ea typeface="Calibri" panose="020F0502020204030204" pitchFamily="34" charset="0"/>
                <a:cs typeface="Arial" panose="020B0604020202020204" pitchFamily="34" charset="0"/>
              </a:rPr>
              <a:t>n.L.</a:t>
            </a:r>
            <a:endParaRPr lang="cs-CZ" sz="1400" dirty="0">
              <a:highlight>
                <a:srgbClr val="DBEC9C"/>
              </a:highlight>
              <a:latin typeface="Arial Black" panose="020B0A04020102020204" pitchFamily="34" charset="0"/>
              <a:ea typeface="Calibri" panose="020F050202020403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15 branek bylo k vidění v 1. přípravném utkání B mužstva dospělých. </a:t>
            </a:r>
          </a:p>
          <a:p>
            <a:pPr algn="ctr">
              <a:lnSpc>
                <a:spcPct val="107000"/>
              </a:lnSpc>
              <a:spcAft>
                <a:spcPts val="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67DA03CB-CA6D-4143-9557-C7827CAD0D67}"/>
              </a:ext>
            </a:extLst>
          </p:cNvPr>
          <p:cNvSpPr/>
          <p:nvPr/>
        </p:nvSpPr>
        <p:spPr>
          <a:xfrm>
            <a:off x="5616600" y="4913224"/>
            <a:ext cx="4356484" cy="1946238"/>
          </a:xfrm>
          <a:prstGeom prst="rect">
            <a:avLst/>
          </a:prstGeom>
        </p:spPr>
        <p:txBody>
          <a:bodyPr wrap="square">
            <a:spAutoFit/>
          </a:bodyPr>
          <a:lstStyle/>
          <a:p>
            <a:pPr algn="ctr">
              <a:lnSpc>
                <a:spcPct val="107000"/>
              </a:lnSpc>
              <a:spcAft>
                <a:spcPts val="0"/>
              </a:spcAft>
            </a:pPr>
            <a:r>
              <a:rPr lang="cs-CZ" sz="1600" dirty="0">
                <a:highlight>
                  <a:srgbClr val="DBEC9C"/>
                </a:highlight>
                <a:latin typeface="Arial Black" panose="020B0A04020102020204" pitchFamily="34" charset="0"/>
                <a:ea typeface="Calibri" panose="020F0502020204030204" pitchFamily="34" charset="0"/>
                <a:cs typeface="Arial" panose="020B0604020202020204" pitchFamily="34" charset="0"/>
              </a:rPr>
              <a:t>TJ Sokol Tuhaň  – SK Štětí B</a:t>
            </a:r>
            <a:endParaRPr lang="cs-CZ" sz="1600" dirty="0">
              <a:highlight>
                <a:srgbClr val="DBEC9C"/>
              </a:highligh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DBEC9C"/>
                </a:highlight>
                <a:latin typeface="Arial Black" panose="020B0A04020102020204" pitchFamily="34" charset="0"/>
                <a:ea typeface="Calibri" panose="020F0502020204030204" pitchFamily="34" charset="0"/>
                <a:cs typeface="Arial" panose="020B0604020202020204" pitchFamily="34" charset="0"/>
              </a:rPr>
              <a:t>1:12(1:5)</a:t>
            </a:r>
            <a:endParaRPr lang="cs-CZ" sz="1600" dirty="0">
              <a:highlight>
                <a:srgbClr val="DBEC9C"/>
              </a:highlight>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400" dirty="0">
                <a:highlight>
                  <a:srgbClr val="DBEC9C"/>
                </a:highlight>
                <a:latin typeface="Arial Black" panose="020B0A04020102020204" pitchFamily="34" charset="0"/>
                <a:ea typeface="Calibri" panose="020F0502020204030204" pitchFamily="34" charset="0"/>
                <a:cs typeface="Arial" panose="020B0604020202020204" pitchFamily="34" charset="0"/>
              </a:rPr>
              <a:t>  8.2.2020  hřiště Tuhaň přátelský zápas</a:t>
            </a:r>
          </a:p>
          <a:p>
            <a:r>
              <a:rPr lang="cs-CZ" sz="1000" b="0" u="sng" dirty="0">
                <a:latin typeface="Arial" panose="020B0604020202020204" pitchFamily="34" charset="0"/>
                <a:cs typeface="Arial" panose="020B0604020202020204" pitchFamily="34" charset="0"/>
              </a:rPr>
              <a:t>Branky: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A.Lisec</a:t>
            </a:r>
            <a:r>
              <a:rPr lang="cs-CZ" sz="1000" b="0" dirty="0">
                <a:latin typeface="Arial" panose="020B0604020202020204" pitchFamily="34" charset="0"/>
                <a:cs typeface="Arial" panose="020B0604020202020204" pitchFamily="34" charset="0"/>
              </a:rPr>
              <a:t> 5, </a:t>
            </a:r>
            <a:r>
              <a:rPr lang="cs-CZ" sz="1000" b="0" dirty="0" err="1">
                <a:latin typeface="Arial" panose="020B0604020202020204" pitchFamily="34" charset="0"/>
                <a:cs typeface="Arial" panose="020B0604020202020204" pitchFamily="34" charset="0"/>
              </a:rPr>
              <a:t>J.Horáček</a:t>
            </a:r>
            <a:r>
              <a:rPr lang="cs-CZ" sz="1000" b="0" dirty="0">
                <a:latin typeface="Arial" panose="020B0604020202020204" pitchFamily="34" charset="0"/>
                <a:cs typeface="Arial" panose="020B0604020202020204" pitchFamily="34" charset="0"/>
              </a:rPr>
              <a:t> 2, </a:t>
            </a:r>
            <a:r>
              <a:rPr lang="cs-CZ" sz="1000" b="0" dirty="0" err="1">
                <a:latin typeface="Arial" panose="020B0604020202020204" pitchFamily="34" charset="0"/>
                <a:cs typeface="Arial" panose="020B0604020202020204" pitchFamily="34" charset="0"/>
              </a:rPr>
              <a:t>L.Jindřich</a:t>
            </a:r>
            <a:r>
              <a:rPr lang="cs-CZ" sz="1000" b="0" dirty="0">
                <a:latin typeface="Arial" panose="020B0604020202020204" pitchFamily="34" charset="0"/>
                <a:cs typeface="Arial" panose="020B0604020202020204" pitchFamily="34" charset="0"/>
              </a:rPr>
              <a:t> 3 </a:t>
            </a:r>
            <a:r>
              <a:rPr lang="cs-CZ" sz="1000" b="0" dirty="0" err="1">
                <a:latin typeface="Arial" panose="020B0604020202020204" pitchFamily="34" charset="0"/>
                <a:cs typeface="Arial" panose="020B0604020202020204" pitchFamily="34" charset="0"/>
              </a:rPr>
              <a:t>L.Kuča</a:t>
            </a:r>
            <a:r>
              <a:rPr lang="cs-CZ" sz="1000" b="0" dirty="0">
                <a:latin typeface="Arial" panose="020B0604020202020204" pitchFamily="34" charset="0"/>
                <a:cs typeface="Arial" panose="020B0604020202020204" pitchFamily="34" charset="0"/>
              </a:rPr>
              <a:t> 1, </a:t>
            </a:r>
            <a:r>
              <a:rPr lang="cs-CZ" sz="1000" b="0" dirty="0" err="1">
                <a:latin typeface="Arial" panose="020B0604020202020204" pitchFamily="34" charset="0"/>
                <a:cs typeface="Arial" panose="020B0604020202020204" pitchFamily="34" charset="0"/>
              </a:rPr>
              <a:t>L.Brzek</a:t>
            </a:r>
            <a:r>
              <a:rPr lang="cs-CZ" sz="1000" b="0" dirty="0">
                <a:latin typeface="Arial" panose="020B0604020202020204" pitchFamily="34" charset="0"/>
                <a:cs typeface="Arial" panose="020B0604020202020204" pitchFamily="34" charset="0"/>
              </a:rPr>
              <a:t> 1</a:t>
            </a:r>
          </a:p>
          <a:p>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R.Vích</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T.Danč</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P.Minárik</a:t>
            </a:r>
            <a:r>
              <a:rPr lang="cs-CZ" sz="1000" b="0" dirty="0">
                <a:latin typeface="Arial" panose="020B0604020202020204" pitchFamily="34" charset="0"/>
                <a:cs typeface="Arial" panose="020B0604020202020204" pitchFamily="34" charset="0"/>
              </a:rPr>
              <a:t> jun., </a:t>
            </a:r>
            <a:r>
              <a:rPr lang="cs-CZ" sz="1000" b="0" dirty="0" err="1">
                <a:latin typeface="Arial" panose="020B0604020202020204" pitchFamily="34" charset="0"/>
                <a:cs typeface="Arial" panose="020B0604020202020204" pitchFamily="34" charset="0"/>
              </a:rPr>
              <a:t>P.Střihavka</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P.Kubeš</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L.Brzek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Š.Vála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L.Jindřich</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R.Moučka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J.Horáček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A.Lisec</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L.Kuča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M.Semenďák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M.Zoubek</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P.Minárik</a:t>
            </a:r>
            <a:r>
              <a:rPr lang="cs-CZ" sz="1000" b="0" dirty="0">
                <a:latin typeface="Arial" panose="020B0604020202020204" pitchFamily="34" charset="0"/>
                <a:cs typeface="Arial" panose="020B0604020202020204" pitchFamily="34" charset="0"/>
              </a:rPr>
              <a:t> sen.</a:t>
            </a:r>
          </a:p>
          <a:p>
            <a:r>
              <a:rPr lang="cs-CZ" sz="1000" b="0" u="sng" dirty="0">
                <a:latin typeface="Arial" panose="020B0604020202020204" pitchFamily="34" charset="0"/>
                <a:cs typeface="Arial" panose="020B0604020202020204" pitchFamily="34" charset="0"/>
              </a:rPr>
              <a:t>Vedoucí: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V.Švancar</a:t>
            </a:r>
            <a:endParaRPr lang="cs-CZ" sz="1000" b="0" dirty="0">
              <a:latin typeface="Arial" panose="020B0604020202020204" pitchFamily="34" charset="0"/>
              <a:cs typeface="Arial" panose="020B0604020202020204" pitchFamily="34" charset="0"/>
            </a:endParaRPr>
          </a:p>
          <a:p>
            <a:pPr algn="ctr">
              <a:lnSpc>
                <a:spcPct val="107000"/>
              </a:lnSpc>
              <a:spcAft>
                <a:spcPts val="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ovéPole 12">
            <a:extLst>
              <a:ext uri="{FF2B5EF4-FFF2-40B4-BE49-F238E27FC236}">
                <a16:creationId xmlns:a16="http://schemas.microsoft.com/office/drawing/2014/main" id="{60E62583-DAFA-4F86-AEFC-2C6E3EC43603}"/>
              </a:ext>
            </a:extLst>
          </p:cNvPr>
          <p:cNvSpPr txBox="1"/>
          <p:nvPr/>
        </p:nvSpPr>
        <p:spPr>
          <a:xfrm>
            <a:off x="5472584" y="16680"/>
            <a:ext cx="4608512" cy="3108543"/>
          </a:xfrm>
          <a:prstGeom prst="rect">
            <a:avLst/>
          </a:prstGeom>
          <a:solidFill>
            <a:srgbClr val="00FF99"/>
          </a:solidFill>
          <a:effectLst>
            <a:softEdge rad="673100"/>
          </a:effectLst>
        </p:spPr>
        <p:txBody>
          <a:bodyPr wrap="square" rtlCol="0">
            <a:spAutoFit/>
          </a:bodyPr>
          <a:lstStyle/>
          <a:p>
            <a:pPr algn="ctr"/>
            <a:r>
              <a:rPr lang="cs-CZ" sz="2800" dirty="0">
                <a:solidFill>
                  <a:srgbClr val="993366"/>
                </a:solidFill>
                <a:latin typeface="Berlin Sans FB Demi" panose="020E0802020502020306" pitchFamily="34" charset="0"/>
              </a:rPr>
              <a:t>Branek v přípravných zápasech nastřílelo B mužstvo dospělých více než kdejaké hokejové mužstvo. Ve 4 střetnutích jich bylo 26. Na druhou stranu  také 22x inkasovalo</a:t>
            </a:r>
          </a:p>
        </p:txBody>
      </p:sp>
      <p:pic>
        <p:nvPicPr>
          <p:cNvPr id="14" name="Obrázek 13">
            <a:extLst>
              <a:ext uri="{FF2B5EF4-FFF2-40B4-BE49-F238E27FC236}">
                <a16:creationId xmlns:a16="http://schemas.microsoft.com/office/drawing/2014/main" id="{B8875FC6-FE98-42BB-853A-A1E89DF03914}"/>
              </a:ext>
            </a:extLst>
          </p:cNvPr>
          <p:cNvPicPr>
            <a:picLocks noChangeAspect="1"/>
          </p:cNvPicPr>
          <p:nvPr/>
        </p:nvPicPr>
        <p:blipFill>
          <a:blip r:embed="rId3"/>
          <a:stretch>
            <a:fillRect/>
          </a:stretch>
        </p:blipFill>
        <p:spPr>
          <a:xfrm>
            <a:off x="8496920" y="4121136"/>
            <a:ext cx="670570" cy="670570"/>
          </a:xfrm>
          <a:prstGeom prst="rect">
            <a:avLst/>
          </a:prstGeom>
        </p:spPr>
      </p:pic>
      <p:pic>
        <p:nvPicPr>
          <p:cNvPr id="15" name="Obrázek 14">
            <a:extLst>
              <a:ext uri="{FF2B5EF4-FFF2-40B4-BE49-F238E27FC236}">
                <a16:creationId xmlns:a16="http://schemas.microsoft.com/office/drawing/2014/main" id="{60F1DEC8-B9DF-4B0F-B1FE-0502EE0502EB}"/>
              </a:ext>
            </a:extLst>
          </p:cNvPr>
          <p:cNvPicPr>
            <a:picLocks noChangeAspect="1"/>
          </p:cNvPicPr>
          <p:nvPr/>
        </p:nvPicPr>
        <p:blipFill>
          <a:blip r:embed="rId4"/>
          <a:stretch>
            <a:fillRect/>
          </a:stretch>
        </p:blipFill>
        <p:spPr>
          <a:xfrm>
            <a:off x="8280896" y="6353384"/>
            <a:ext cx="560704" cy="692498"/>
          </a:xfrm>
          <a:prstGeom prst="rect">
            <a:avLst/>
          </a:prstGeom>
        </p:spPr>
      </p:pic>
      <p:cxnSp>
        <p:nvCxnSpPr>
          <p:cNvPr id="16" name="Přímá spojnice se šipkou 15">
            <a:extLst>
              <a:ext uri="{FF2B5EF4-FFF2-40B4-BE49-F238E27FC236}">
                <a16:creationId xmlns:a16="http://schemas.microsoft.com/office/drawing/2014/main" id="{0AA65A1D-6E43-4D0D-82C0-AC8A492A3A28}"/>
              </a:ext>
            </a:extLst>
          </p:cNvPr>
          <p:cNvCxnSpPr/>
          <p:nvPr/>
        </p:nvCxnSpPr>
        <p:spPr bwMode="auto">
          <a:xfrm>
            <a:off x="9072984" y="7075884"/>
            <a:ext cx="1008112" cy="0"/>
          </a:xfrm>
          <a:prstGeom prst="straightConnector1">
            <a:avLst/>
          </a:prstGeom>
          <a:noFill/>
          <a:ln w="25400" cap="flat" cmpd="thickThin" algn="ctr">
            <a:solidFill>
              <a:schemeClr val="accent3">
                <a:lumMod val="50000"/>
              </a:schemeClr>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0" name="TextovéPole 9"/>
          <p:cNvSpPr txBox="1"/>
          <p:nvPr/>
        </p:nvSpPr>
        <p:spPr>
          <a:xfrm>
            <a:off x="7632824" y="696536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sp>
        <p:nvSpPr>
          <p:cNvPr id="12" name="Zkosené hrany 16">
            <a:extLst>
              <a:ext uri="{FF2B5EF4-FFF2-40B4-BE49-F238E27FC236}">
                <a16:creationId xmlns:a16="http://schemas.microsoft.com/office/drawing/2014/main" id="{84239742-0D9D-46D8-944A-5CE4D56E0F8A}"/>
              </a:ext>
            </a:extLst>
          </p:cNvPr>
          <p:cNvSpPr/>
          <p:nvPr/>
        </p:nvSpPr>
        <p:spPr bwMode="auto">
          <a:xfrm>
            <a:off x="5400576" y="179304"/>
            <a:ext cx="4680520" cy="1361971"/>
          </a:xfrm>
          <a:prstGeom prst="bevel">
            <a:avLst/>
          </a:prstGeom>
          <a:gradFill>
            <a:gsLst>
              <a:gs pos="36000">
                <a:srgbClr val="CC0066"/>
              </a:gs>
              <a:gs pos="72000">
                <a:srgbClr val="3D63CF"/>
              </a:gs>
            </a:gsLst>
            <a:lin ang="5400000" scaled="1"/>
          </a:gradFill>
          <a:ln w="53975" cmpd="thickThin">
            <a:solidFill>
              <a:srgbClr val="FF0066"/>
            </a:solidFill>
            <a:miter lim="800000"/>
            <a:headEnd/>
            <a:tailEnd/>
          </a:ln>
          <a:effectLst/>
        </p:spPr>
        <p:txBody>
          <a:bodyPr vert="horz" wrap="square" lIns="0" tIns="0" rIns="38088" bIns="39675" numCol="1" rtlCol="0" anchor="ctr" anchorCtr="0" compatLnSpc="1">
            <a:prstTxWarp prst="textNoShape">
              <a:avLst/>
            </a:prstTxWarp>
            <a:spAutoFit/>
          </a:bodyPr>
          <a:lstStyle/>
          <a:p>
            <a:pPr algn="ctr" eaLnBrk="0" hangingPunct="0"/>
            <a:r>
              <a:rPr lang="cs-CZ" sz="3200" dirty="0">
                <a:ln w="12700">
                  <a:solidFill>
                    <a:srgbClr val="FFFF00"/>
                  </a:solidFill>
                </a:ln>
                <a:solidFill>
                  <a:srgbClr val="FFFFFF"/>
                </a:solidFill>
                <a:latin typeface="Berlin Sans FB Demi" panose="020E0802020502020306" pitchFamily="34" charset="0"/>
              </a:rPr>
              <a:t>Březnový program na stadionu ve Štětí</a:t>
            </a:r>
            <a:endParaRPr kumimoji="0" lang="cs-CZ" sz="3200" b="1" i="0" u="none" strike="noStrike" cap="none" normalizeH="0" baseline="0" dirty="0">
              <a:ln w="12700">
                <a:solidFill>
                  <a:srgbClr val="FFFF00"/>
                </a:solidFill>
              </a:ln>
              <a:solidFill>
                <a:srgbClr val="FFFFFF"/>
              </a:solidFill>
              <a:effectLst/>
              <a:latin typeface="Berlin Sans FB Demi" panose="020E0802020502020306" pitchFamily="34" charset="0"/>
              <a:cs typeface="Arial" pitchFamily="34" charset="0"/>
            </a:endParaRPr>
          </a:p>
        </p:txBody>
      </p:sp>
      <p:graphicFrame>
        <p:nvGraphicFramePr>
          <p:cNvPr id="13" name="Tabulka 12">
            <a:extLst>
              <a:ext uri="{FF2B5EF4-FFF2-40B4-BE49-F238E27FC236}">
                <a16:creationId xmlns:a16="http://schemas.microsoft.com/office/drawing/2014/main" id="{E163ADA3-E605-410F-BD91-9E404211A007}"/>
              </a:ext>
            </a:extLst>
          </p:cNvPr>
          <p:cNvGraphicFramePr>
            <a:graphicFrameLocks noGrp="1"/>
          </p:cNvGraphicFramePr>
          <p:nvPr>
            <p:extLst>
              <p:ext uri="{D42A27DB-BD31-4B8C-83A1-F6EECF244321}">
                <p14:modId xmlns:p14="http://schemas.microsoft.com/office/powerpoint/2010/main" val="4067511198"/>
              </p:ext>
            </p:extLst>
          </p:nvPr>
        </p:nvGraphicFramePr>
        <p:xfrm>
          <a:off x="5400575" y="1701260"/>
          <a:ext cx="4680521" cy="3595538"/>
        </p:xfrm>
        <a:graphic>
          <a:graphicData uri="http://schemas.openxmlformats.org/drawingml/2006/table">
            <a:tbl>
              <a:tblPr/>
              <a:tblGrid>
                <a:gridCol w="733259">
                  <a:extLst>
                    <a:ext uri="{9D8B030D-6E8A-4147-A177-3AD203B41FA5}">
                      <a16:colId xmlns:a16="http://schemas.microsoft.com/office/drawing/2014/main" val="4286350343"/>
                    </a:ext>
                  </a:extLst>
                </a:gridCol>
                <a:gridCol w="886307">
                  <a:extLst>
                    <a:ext uri="{9D8B030D-6E8A-4147-A177-3AD203B41FA5}">
                      <a16:colId xmlns:a16="http://schemas.microsoft.com/office/drawing/2014/main" val="1147255627"/>
                    </a:ext>
                  </a:extLst>
                </a:gridCol>
                <a:gridCol w="548231">
                  <a:extLst>
                    <a:ext uri="{9D8B030D-6E8A-4147-A177-3AD203B41FA5}">
                      <a16:colId xmlns:a16="http://schemas.microsoft.com/office/drawing/2014/main" val="3358746313"/>
                    </a:ext>
                  </a:extLst>
                </a:gridCol>
                <a:gridCol w="858895">
                  <a:extLst>
                    <a:ext uri="{9D8B030D-6E8A-4147-A177-3AD203B41FA5}">
                      <a16:colId xmlns:a16="http://schemas.microsoft.com/office/drawing/2014/main" val="3871553107"/>
                    </a:ext>
                  </a:extLst>
                </a:gridCol>
                <a:gridCol w="1215245">
                  <a:extLst>
                    <a:ext uri="{9D8B030D-6E8A-4147-A177-3AD203B41FA5}">
                      <a16:colId xmlns:a16="http://schemas.microsoft.com/office/drawing/2014/main" val="1152185333"/>
                    </a:ext>
                  </a:extLst>
                </a:gridCol>
                <a:gridCol w="438584">
                  <a:extLst>
                    <a:ext uri="{9D8B030D-6E8A-4147-A177-3AD203B41FA5}">
                      <a16:colId xmlns:a16="http://schemas.microsoft.com/office/drawing/2014/main" val="2607967524"/>
                    </a:ext>
                  </a:extLst>
                </a:gridCol>
              </a:tblGrid>
              <a:tr h="304626">
                <a:tc gridSpan="6">
                  <a:txBody>
                    <a:bodyPr/>
                    <a:lstStyle/>
                    <a:p>
                      <a:pPr algn="ctr" fontAlgn="ctr"/>
                      <a:r>
                        <a:rPr lang="cs-CZ" sz="1300" b="1" i="0" u="none" strike="noStrike">
                          <a:solidFill>
                            <a:srgbClr val="000000"/>
                          </a:solidFill>
                          <a:effectLst/>
                          <a:latin typeface="Arial Black" panose="020B0A04020102020204" pitchFamily="34" charset="0"/>
                        </a:rPr>
                        <a:t>Dospělí - Divize skupina B</a:t>
                      </a:r>
                    </a:p>
                  </a:txBody>
                  <a:tcPr marL="9060" marR="9060" marT="90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56395618"/>
                  </a:ext>
                </a:extLst>
              </a:tr>
              <a:tr h="482600">
                <a:tc>
                  <a:txBody>
                    <a:bodyPr/>
                    <a:lstStyle/>
                    <a:p>
                      <a:pPr algn="ctr" fontAlgn="ctr"/>
                      <a:r>
                        <a:rPr lang="cs-CZ" sz="1300" b="1" i="0" u="none" strike="noStrike" dirty="0">
                          <a:solidFill>
                            <a:srgbClr val="000099"/>
                          </a:solidFill>
                          <a:effectLst/>
                          <a:latin typeface="Arial Black" panose="020B0A04020102020204" pitchFamily="34" charset="0"/>
                        </a:rPr>
                        <a:t>sobota</a:t>
                      </a:r>
                    </a:p>
                  </a:txBody>
                  <a:tcPr marL="9060" marR="9060" marT="90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07.03.</a:t>
                      </a:r>
                    </a:p>
                    <a:p>
                      <a:pPr algn="ctr" fontAlgn="ctr"/>
                      <a:r>
                        <a:rPr lang="cs-CZ" sz="1300" b="1" i="0" u="none" strike="noStrike" dirty="0">
                          <a:solidFill>
                            <a:srgbClr val="000099"/>
                          </a:solidFill>
                          <a:effectLst/>
                          <a:latin typeface="Arial Black" panose="020B0A04020102020204" pitchFamily="34" charset="0"/>
                        </a:rPr>
                        <a:t>2020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10:15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SK Štětí</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FK Baník Souš</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16</a:t>
                      </a:r>
                    </a:p>
                  </a:txBody>
                  <a:tcPr marL="9060" marR="9060" marT="90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3931692"/>
                  </a:ext>
                </a:extLst>
              </a:tr>
              <a:tr h="482600">
                <a:tc>
                  <a:txBody>
                    <a:bodyPr/>
                    <a:lstStyle/>
                    <a:p>
                      <a:pPr algn="ctr" fontAlgn="ctr"/>
                      <a:r>
                        <a:rPr lang="cs-CZ" sz="1300" b="1" i="0" u="none" strike="noStrike">
                          <a:solidFill>
                            <a:srgbClr val="000099"/>
                          </a:solidFill>
                          <a:effectLst/>
                          <a:latin typeface="Arial Black" panose="020B0A04020102020204" pitchFamily="34" charset="0"/>
                        </a:rPr>
                        <a:t>sobota</a:t>
                      </a:r>
                    </a:p>
                  </a:txBody>
                  <a:tcPr marL="9060" marR="9060" marT="90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21.03.</a:t>
                      </a:r>
                    </a:p>
                    <a:p>
                      <a:pPr algn="ctr" fontAlgn="ctr"/>
                      <a:r>
                        <a:rPr lang="cs-CZ" sz="1300" b="1" i="0" u="none" strike="noStrike" dirty="0">
                          <a:solidFill>
                            <a:srgbClr val="000099"/>
                          </a:solidFill>
                          <a:effectLst/>
                          <a:latin typeface="Arial Black" panose="020B0A04020102020204" pitchFamily="34" charset="0"/>
                        </a:rPr>
                        <a:t>2020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10:15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SK Štětí</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SK Český Brod</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18</a:t>
                      </a:r>
                    </a:p>
                  </a:txBody>
                  <a:tcPr marL="9060" marR="9060" marT="90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0477938"/>
                  </a:ext>
                </a:extLst>
              </a:tr>
              <a:tr h="258936">
                <a:tc gridSpan="6">
                  <a:txBody>
                    <a:bodyPr/>
                    <a:lstStyle/>
                    <a:p>
                      <a:pPr algn="ctr" fontAlgn="ctr"/>
                      <a:r>
                        <a:rPr lang="cs-CZ" sz="1300" b="1" i="0" u="none" strike="noStrike" dirty="0">
                          <a:solidFill>
                            <a:srgbClr val="000000"/>
                          </a:solidFill>
                          <a:effectLst/>
                          <a:latin typeface="Arial Black" panose="020B0A04020102020204" pitchFamily="34" charset="0"/>
                        </a:rPr>
                        <a:t>Dorost - Ústecký přebor</a:t>
                      </a:r>
                    </a:p>
                  </a:txBody>
                  <a:tcPr marL="9060" marR="9060" marT="90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45151074"/>
                  </a:ext>
                </a:extLst>
              </a:tr>
              <a:tr h="482600">
                <a:tc>
                  <a:txBody>
                    <a:bodyPr/>
                    <a:lstStyle/>
                    <a:p>
                      <a:pPr algn="ctr" fontAlgn="ctr"/>
                      <a:r>
                        <a:rPr lang="cs-CZ" sz="1300" b="1" i="0" u="none" strike="noStrike" dirty="0">
                          <a:solidFill>
                            <a:srgbClr val="000099"/>
                          </a:solidFill>
                          <a:effectLst/>
                          <a:latin typeface="Arial Black" panose="020B0A04020102020204" pitchFamily="34" charset="0"/>
                        </a:rPr>
                        <a:t>neděle</a:t>
                      </a:r>
                    </a:p>
                  </a:txBody>
                  <a:tcPr marL="9060" marR="9060" marT="90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22.03.</a:t>
                      </a:r>
                    </a:p>
                    <a:p>
                      <a:pPr algn="ctr" fontAlgn="ctr"/>
                      <a:r>
                        <a:rPr lang="cs-CZ" sz="1300" b="1" i="0" u="none" strike="noStrike" dirty="0">
                          <a:solidFill>
                            <a:srgbClr val="000099"/>
                          </a:solidFill>
                          <a:effectLst/>
                          <a:latin typeface="Arial Black" panose="020B0A04020102020204" pitchFamily="34" charset="0"/>
                        </a:rPr>
                        <a:t>2020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10:00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SK Štětí</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FK Neštěmice</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15</a:t>
                      </a:r>
                    </a:p>
                  </a:txBody>
                  <a:tcPr marL="9060" marR="9060" marT="90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36659261"/>
                  </a:ext>
                </a:extLst>
              </a:tr>
              <a:tr h="237480">
                <a:tc gridSpan="6">
                  <a:txBody>
                    <a:bodyPr/>
                    <a:lstStyle/>
                    <a:p>
                      <a:pPr algn="ctr" fontAlgn="ctr"/>
                      <a:r>
                        <a:rPr lang="cs-CZ" sz="1300" b="1" i="0" u="none" strike="noStrike" dirty="0">
                          <a:solidFill>
                            <a:srgbClr val="000000"/>
                          </a:solidFill>
                          <a:effectLst/>
                          <a:latin typeface="Arial Black" panose="020B0A04020102020204" pitchFamily="34" charset="0"/>
                        </a:rPr>
                        <a:t>Starší žáci - okresní přebor</a:t>
                      </a:r>
                    </a:p>
                  </a:txBody>
                  <a:tcPr marL="9060" marR="9060" marT="90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4941223"/>
                  </a:ext>
                </a:extLst>
              </a:tr>
              <a:tr h="576064">
                <a:tc>
                  <a:txBody>
                    <a:bodyPr/>
                    <a:lstStyle/>
                    <a:p>
                      <a:pPr algn="ctr" fontAlgn="ctr"/>
                      <a:r>
                        <a:rPr lang="cs-CZ" sz="1300" b="1" i="0" u="none" strike="noStrike" dirty="0">
                          <a:solidFill>
                            <a:srgbClr val="000099"/>
                          </a:solidFill>
                          <a:effectLst/>
                          <a:latin typeface="Arial Black" panose="020B0A04020102020204" pitchFamily="34" charset="0"/>
                        </a:rPr>
                        <a:t>sobota</a:t>
                      </a:r>
                    </a:p>
                  </a:txBody>
                  <a:tcPr marL="9060" marR="9060" marT="90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28.03.</a:t>
                      </a:r>
                    </a:p>
                    <a:p>
                      <a:pPr algn="ctr" fontAlgn="ctr"/>
                      <a:r>
                        <a:rPr lang="cs-CZ" sz="1300" b="1" i="0" u="none" strike="noStrike" dirty="0">
                          <a:solidFill>
                            <a:srgbClr val="000099"/>
                          </a:solidFill>
                          <a:effectLst/>
                          <a:latin typeface="Arial Black" panose="020B0A04020102020204" pitchFamily="34" charset="0"/>
                        </a:rPr>
                        <a:t>2020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10:00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SK Štětí</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TJ FC Dubany</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17</a:t>
                      </a:r>
                    </a:p>
                  </a:txBody>
                  <a:tcPr marL="9060" marR="9060" marT="90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37184907"/>
                  </a:ext>
                </a:extLst>
              </a:tr>
              <a:tr h="288032">
                <a:tc gridSpan="6">
                  <a:txBody>
                    <a:bodyPr/>
                    <a:lstStyle/>
                    <a:p>
                      <a:pPr algn="ctr" fontAlgn="ctr"/>
                      <a:r>
                        <a:rPr lang="cs-CZ" sz="1300" b="1" i="0" u="none" strike="noStrike">
                          <a:solidFill>
                            <a:srgbClr val="000000"/>
                          </a:solidFill>
                          <a:effectLst/>
                          <a:latin typeface="Arial Black" panose="020B0A04020102020204" pitchFamily="34" charset="0"/>
                        </a:rPr>
                        <a:t>Dospělí B - III. Třída</a:t>
                      </a:r>
                    </a:p>
                  </a:txBody>
                  <a:tcPr marL="9060" marR="9060" marT="90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05044787"/>
                  </a:ext>
                </a:extLst>
              </a:tr>
              <a:tr h="482600">
                <a:tc>
                  <a:txBody>
                    <a:bodyPr/>
                    <a:lstStyle/>
                    <a:p>
                      <a:pPr algn="ctr" fontAlgn="ctr"/>
                      <a:r>
                        <a:rPr lang="cs-CZ" sz="1300" b="1" i="0" u="none" strike="noStrike" dirty="0">
                          <a:solidFill>
                            <a:srgbClr val="000099"/>
                          </a:solidFill>
                          <a:effectLst/>
                          <a:latin typeface="Arial Black" panose="020B0A04020102020204" pitchFamily="34" charset="0"/>
                        </a:rPr>
                        <a:t>neděle</a:t>
                      </a:r>
                    </a:p>
                  </a:txBody>
                  <a:tcPr marL="9060" marR="9060" marT="90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29.03.</a:t>
                      </a:r>
                    </a:p>
                    <a:p>
                      <a:pPr algn="ctr" fontAlgn="ctr"/>
                      <a:r>
                        <a:rPr lang="cs-CZ" sz="1300" b="1" i="0" u="none" strike="noStrike" dirty="0">
                          <a:solidFill>
                            <a:srgbClr val="000099"/>
                          </a:solidFill>
                          <a:effectLst/>
                          <a:latin typeface="Arial Black" panose="020B0A04020102020204" pitchFamily="34" charset="0"/>
                        </a:rPr>
                        <a:t>2020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15:00</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a:solidFill>
                            <a:srgbClr val="000099"/>
                          </a:solidFill>
                          <a:effectLst/>
                          <a:latin typeface="Arial Black" panose="020B0A04020102020204" pitchFamily="34" charset="0"/>
                        </a:rPr>
                        <a:t>SK Štětí</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SK Viktorie Kleneč</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300" b="1" i="0" u="none" strike="noStrike" dirty="0">
                          <a:solidFill>
                            <a:srgbClr val="000099"/>
                          </a:solidFill>
                          <a:effectLst/>
                          <a:latin typeface="Arial Black" panose="020B0A04020102020204" pitchFamily="34" charset="0"/>
                        </a:rPr>
                        <a:t>15</a:t>
                      </a:r>
                    </a:p>
                  </a:txBody>
                  <a:tcPr marL="9060" marR="9060" marT="90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56206381"/>
                  </a:ext>
                </a:extLst>
              </a:tr>
            </a:tbl>
          </a:graphicData>
        </a:graphic>
      </p:graphicFrame>
      <p:pic>
        <p:nvPicPr>
          <p:cNvPr id="17" name="Obrázek 16" descr="File:&lt;strong&gt;Soccerball&lt;/strong&gt; current event.svg - Wikimedia Commons">
            <a:extLst>
              <a:ext uri="{FF2B5EF4-FFF2-40B4-BE49-F238E27FC236}">
                <a16:creationId xmlns:a16="http://schemas.microsoft.com/office/drawing/2014/main" id="{D3D1FDA4-1D0B-4271-8077-DE4784509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341" y="5296798"/>
            <a:ext cx="1641775" cy="1641775"/>
          </a:xfrm>
          <a:prstGeom prst="rect">
            <a:avLst/>
          </a:prstGeom>
        </p:spPr>
      </p:pic>
      <p:graphicFrame>
        <p:nvGraphicFramePr>
          <p:cNvPr id="11" name="Tabulka 10">
            <a:extLst>
              <a:ext uri="{FF2B5EF4-FFF2-40B4-BE49-F238E27FC236}">
                <a16:creationId xmlns:a16="http://schemas.microsoft.com/office/drawing/2014/main" id="{F0C1BECC-B89D-48ED-BA9E-7E1C414326A3}"/>
              </a:ext>
            </a:extLst>
          </p:cNvPr>
          <p:cNvGraphicFramePr>
            <a:graphicFrameLocks noGrp="1"/>
          </p:cNvGraphicFramePr>
          <p:nvPr>
            <p:extLst>
              <p:ext uri="{D42A27DB-BD31-4B8C-83A1-F6EECF244321}">
                <p14:modId xmlns:p14="http://schemas.microsoft.com/office/powerpoint/2010/main" val="653658773"/>
              </p:ext>
            </p:extLst>
          </p:nvPr>
        </p:nvGraphicFramePr>
        <p:xfrm>
          <a:off x="216000" y="91108"/>
          <a:ext cx="4523954" cy="6772430"/>
        </p:xfrm>
        <a:graphic>
          <a:graphicData uri="http://schemas.openxmlformats.org/drawingml/2006/table">
            <a:tbl>
              <a:tblPr/>
              <a:tblGrid>
                <a:gridCol w="504056">
                  <a:extLst>
                    <a:ext uri="{9D8B030D-6E8A-4147-A177-3AD203B41FA5}">
                      <a16:colId xmlns:a16="http://schemas.microsoft.com/office/drawing/2014/main" val="717243530"/>
                    </a:ext>
                  </a:extLst>
                </a:gridCol>
                <a:gridCol w="439307">
                  <a:extLst>
                    <a:ext uri="{9D8B030D-6E8A-4147-A177-3AD203B41FA5}">
                      <a16:colId xmlns:a16="http://schemas.microsoft.com/office/drawing/2014/main" val="1494035082"/>
                    </a:ext>
                  </a:extLst>
                </a:gridCol>
                <a:gridCol w="445232">
                  <a:extLst>
                    <a:ext uri="{9D8B030D-6E8A-4147-A177-3AD203B41FA5}">
                      <a16:colId xmlns:a16="http://schemas.microsoft.com/office/drawing/2014/main" val="2487350300"/>
                    </a:ext>
                  </a:extLst>
                </a:gridCol>
                <a:gridCol w="841973">
                  <a:extLst>
                    <a:ext uri="{9D8B030D-6E8A-4147-A177-3AD203B41FA5}">
                      <a16:colId xmlns:a16="http://schemas.microsoft.com/office/drawing/2014/main" val="3456232084"/>
                    </a:ext>
                  </a:extLst>
                </a:gridCol>
                <a:gridCol w="864015">
                  <a:extLst>
                    <a:ext uri="{9D8B030D-6E8A-4147-A177-3AD203B41FA5}">
                      <a16:colId xmlns:a16="http://schemas.microsoft.com/office/drawing/2014/main" val="988843008"/>
                    </a:ext>
                  </a:extLst>
                </a:gridCol>
                <a:gridCol w="937865">
                  <a:extLst>
                    <a:ext uri="{9D8B030D-6E8A-4147-A177-3AD203B41FA5}">
                      <a16:colId xmlns:a16="http://schemas.microsoft.com/office/drawing/2014/main" val="2502214305"/>
                    </a:ext>
                  </a:extLst>
                </a:gridCol>
                <a:gridCol w="491506">
                  <a:extLst>
                    <a:ext uri="{9D8B030D-6E8A-4147-A177-3AD203B41FA5}">
                      <a16:colId xmlns:a16="http://schemas.microsoft.com/office/drawing/2014/main" val="1273708722"/>
                    </a:ext>
                  </a:extLst>
                </a:gridCol>
              </a:tblGrid>
              <a:tr h="268725">
                <a:tc gridSpan="7">
                  <a:txBody>
                    <a:bodyPr/>
                    <a:lstStyle/>
                    <a:p>
                      <a:pPr algn="ctr" fontAlgn="ctr"/>
                      <a:r>
                        <a:rPr lang="cs-CZ" sz="1000" b="1" i="0" u="none" strike="noStrike" dirty="0">
                          <a:solidFill>
                            <a:srgbClr val="000000"/>
                          </a:solidFill>
                          <a:effectLst/>
                          <a:latin typeface="Arial" panose="020B0604020202020204" pitchFamily="34" charset="0"/>
                        </a:rPr>
                        <a:t>Dospělí  B Jaro  2020  III. Třída změny vyhrazeny</a:t>
                      </a:r>
                    </a:p>
                  </a:txBody>
                  <a:tcPr marL="2570" marR="2570" marT="2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51174354"/>
                  </a:ext>
                </a:extLst>
              </a:tr>
              <a:tr h="245015">
                <a:tc>
                  <a:txBody>
                    <a:bodyPr/>
                    <a:lstStyle/>
                    <a:p>
                      <a:pPr algn="ctr" fontAlgn="ctr"/>
                      <a:r>
                        <a:rPr lang="cs-CZ" sz="500" b="1" i="0" u="none" strike="noStrike">
                          <a:solidFill>
                            <a:srgbClr val="000000"/>
                          </a:solidFill>
                          <a:effectLst/>
                          <a:latin typeface="Arial" panose="020B0604020202020204" pitchFamily="34" charset="0"/>
                        </a:rPr>
                        <a:t>Den</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500" b="1" i="0" u="none" strike="noStrike">
                          <a:solidFill>
                            <a:srgbClr val="000000"/>
                          </a:solidFill>
                          <a:effectLst/>
                          <a:latin typeface="Arial" panose="020B0604020202020204" pitchFamily="34" charset="0"/>
                        </a:rPr>
                        <a:t>Datum</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500" b="1" i="0" u="none" strike="noStrike">
                          <a:solidFill>
                            <a:srgbClr val="000000"/>
                          </a:solidFill>
                          <a:effectLst/>
                          <a:latin typeface="Arial" panose="020B0604020202020204" pitchFamily="34" charset="0"/>
                        </a:rPr>
                        <a:t>Čas</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a:solidFill>
                            <a:srgbClr val="000000"/>
                          </a:solidFill>
                          <a:effectLst/>
                          <a:latin typeface="Arial" panose="020B0604020202020204" pitchFamily="34" charset="0"/>
                        </a:rPr>
                        <a:t>Domácí</a:t>
                      </a:r>
                    </a:p>
                    <a:p>
                      <a:pPr algn="ctr" fontAlgn="ctr"/>
                      <a:r>
                        <a:rPr lang="cs-CZ" sz="400" b="1" i="0" u="none" strike="noStrike" dirty="0">
                          <a:solidFill>
                            <a:srgbClr val="000000"/>
                          </a:solidFill>
                          <a:effectLst/>
                          <a:latin typeface="Arial" panose="020B0604020202020204" pitchFamily="34" charset="0"/>
                        </a:rPr>
                        <a:t> </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500" b="1" i="0" u="none" strike="noStrike" dirty="0">
                          <a:solidFill>
                            <a:srgbClr val="000000"/>
                          </a:solidFill>
                          <a:effectLst/>
                          <a:latin typeface="Arial" panose="020B0604020202020204" pitchFamily="34" charset="0"/>
                        </a:rPr>
                        <a:t>Hosté</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500" b="1" i="0" u="none" strike="noStrike">
                          <a:solidFill>
                            <a:srgbClr val="000000"/>
                          </a:solidFill>
                          <a:effectLst/>
                          <a:latin typeface="Arial" panose="020B0604020202020204" pitchFamily="34" charset="0"/>
                        </a:rPr>
                        <a:t>Hřiště</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500" b="1" i="0" u="none" strike="noStrike">
                          <a:solidFill>
                            <a:srgbClr val="000000"/>
                          </a:solidFill>
                          <a:effectLst/>
                          <a:latin typeface="Arial" panose="020B0604020202020204" pitchFamily="34" charset="0"/>
                        </a:rPr>
                        <a:t>Kolo</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187969605"/>
                  </a:ext>
                </a:extLst>
              </a:tr>
              <a:tr h="474222">
                <a:tc>
                  <a:txBody>
                    <a:bodyPr/>
                    <a:lstStyle/>
                    <a:p>
                      <a:pPr algn="ctr" fontAlgn="ctr"/>
                      <a:r>
                        <a:rPr lang="cs-CZ" sz="900" b="1" i="0" u="none" strike="noStrike" dirty="0">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21.03.</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15:00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FK POLEPY</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Polepy</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63292630"/>
                  </a:ext>
                </a:extLst>
              </a:tr>
              <a:tr h="474222">
                <a:tc>
                  <a:txBody>
                    <a:bodyPr/>
                    <a:lstStyle/>
                    <a:p>
                      <a:pPr algn="ctr" fontAlgn="ctr"/>
                      <a:r>
                        <a:rPr lang="cs-CZ" sz="900" b="1" i="0" u="none" strike="noStrike">
                          <a:solidFill>
                            <a:srgbClr val="000000"/>
                          </a:solidFill>
                          <a:effectLst/>
                          <a:latin typeface="Arial" panose="020B0604020202020204" pitchFamily="34" charset="0"/>
                        </a:rPr>
                        <a:t>neděle</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29.03.</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SK Viktorie Kleneč</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Štětí</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545666307"/>
                  </a:ext>
                </a:extLst>
              </a:tr>
              <a:tr h="474222">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04.04.</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16:30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FK Lounky Chodouny</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Lounky</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18242216"/>
                  </a:ext>
                </a:extLst>
              </a:tr>
              <a:tr h="474222">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11.04.</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TJ Sokol Hoštka</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508867482"/>
                  </a:ext>
                </a:extLst>
              </a:tr>
              <a:tr h="474222">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18.04.</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Mšené Lázně</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Mšené Lázně</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9484810"/>
                  </a:ext>
                </a:extLst>
              </a:tr>
              <a:tr h="474222">
                <a:tc>
                  <a:txBody>
                    <a:bodyPr/>
                    <a:lstStyle/>
                    <a:p>
                      <a:pPr algn="ctr" fontAlgn="ctr"/>
                      <a:r>
                        <a:rPr lang="cs-CZ" sz="900" b="1" i="0" u="none" strike="noStrike">
                          <a:solidFill>
                            <a:srgbClr val="000000"/>
                          </a:solidFill>
                          <a:effectLst/>
                          <a:latin typeface="Arial" panose="020B0604020202020204" pitchFamily="34" charset="0"/>
                        </a:rPr>
                        <a:t>neděle</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26.04.</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Podřipan</a:t>
                      </a:r>
                      <a:r>
                        <a:rPr lang="cs-CZ" sz="1100" b="1" i="0" u="none" strike="noStrike" dirty="0">
                          <a:solidFill>
                            <a:srgbClr val="000000"/>
                          </a:solidFill>
                          <a:effectLst/>
                          <a:latin typeface="Arial" panose="020B0604020202020204" pitchFamily="34" charset="0"/>
                        </a:rPr>
                        <a:t> Rovné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Rovné</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65049477"/>
                  </a:ext>
                </a:extLst>
              </a:tr>
              <a:tr h="492339">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02.05.</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r>
                        <a:rPr lang="cs-CZ" sz="1100" b="1" i="0" u="none" strike="noStrike" dirty="0">
                          <a:solidFill>
                            <a:srgbClr val="000000"/>
                          </a:solidFill>
                          <a:effectLst/>
                          <a:latin typeface="Arial" panose="020B0604020202020204" pitchFamily="34" charset="0"/>
                        </a:rPr>
                        <a:t> Vodochody</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dirty="0">
                          <a:solidFill>
                            <a:srgbClr val="000000"/>
                          </a:solidFill>
                          <a:effectLst/>
                          <a:latin typeface="Arial" panose="020B0604020202020204" pitchFamily="34" charset="0"/>
                        </a:rPr>
                        <a:t>20</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133328225"/>
                  </a:ext>
                </a:extLst>
              </a:tr>
              <a:tr h="474222">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09.05.</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TJ Sokol Račice</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Račice</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21</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18202085"/>
                  </a:ext>
                </a:extLst>
              </a:tr>
              <a:tr h="474222">
                <a:tc>
                  <a:txBody>
                    <a:bodyPr/>
                    <a:lstStyle/>
                    <a:p>
                      <a:pPr algn="ctr" fontAlgn="ctr"/>
                      <a:r>
                        <a:rPr lang="cs-CZ" sz="900" b="1" i="0" u="none" strike="noStrike">
                          <a:solidFill>
                            <a:srgbClr val="000000"/>
                          </a:solidFill>
                          <a:effectLst/>
                          <a:latin typeface="Arial" panose="020B0604020202020204" pitchFamily="34" charset="0"/>
                        </a:rPr>
                        <a:t>neděle</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17.05.</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Sportovní klub Židovice</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Štětí</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22</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89212209"/>
                  </a:ext>
                </a:extLst>
              </a:tr>
              <a:tr h="474222">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23.05.</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FK BECHLÍN </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Bechlín</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23</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4416665"/>
                  </a:ext>
                </a:extLst>
              </a:tr>
              <a:tr h="474222">
                <a:tc>
                  <a:txBody>
                    <a:bodyPr/>
                    <a:lstStyle/>
                    <a:p>
                      <a:pPr algn="ctr" fontAlgn="ctr"/>
                      <a:r>
                        <a:rPr lang="cs-CZ" sz="900" b="1" i="0" u="none" strike="noStrike">
                          <a:solidFill>
                            <a:srgbClr val="000000"/>
                          </a:solidFill>
                          <a:effectLst/>
                          <a:latin typeface="Arial" panose="020B0604020202020204" pitchFamily="34" charset="0"/>
                        </a:rPr>
                        <a:t>neděle</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31.05.</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T.J. Sokol Býčkovice </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Štětí</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24</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447018203"/>
                  </a:ext>
                </a:extLst>
              </a:tr>
              <a:tr h="474222">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06.06.</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TJ Sokol Bříza </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Bříza</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25</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46503726"/>
                  </a:ext>
                </a:extLst>
              </a:tr>
              <a:tr h="474222">
                <a:tc>
                  <a:txBody>
                    <a:bodyPr/>
                    <a:lstStyle/>
                    <a:p>
                      <a:pPr algn="ctr" fontAlgn="ctr"/>
                      <a:r>
                        <a:rPr lang="cs-CZ" sz="900" b="1" i="0" u="none" strike="noStrike">
                          <a:solidFill>
                            <a:srgbClr val="000000"/>
                          </a:solidFill>
                          <a:effectLst/>
                          <a:latin typeface="Arial" panose="020B0604020202020204" pitchFamily="34" charset="0"/>
                        </a:rPr>
                        <a:t>sobota</a:t>
                      </a:r>
                    </a:p>
                  </a:txBody>
                  <a:tcPr marL="2570" marR="2570" marT="2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13.06.</a:t>
                      </a:r>
                    </a:p>
                    <a:p>
                      <a:pPr algn="ctr" fontAlgn="ctr"/>
                      <a:r>
                        <a:rPr lang="cs-CZ" sz="900" b="1" i="0" u="none" strike="noStrike" dirty="0">
                          <a:solidFill>
                            <a:srgbClr val="000000"/>
                          </a:solidFill>
                          <a:effectLst/>
                          <a:latin typeface="Arial" panose="020B0604020202020204" pitchFamily="34" charset="0"/>
                        </a:rPr>
                        <a:t>2020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s-ES" sz="1100" b="1" i="0" u="none" strike="noStrike" dirty="0">
                          <a:solidFill>
                            <a:srgbClr val="000000"/>
                          </a:solidFill>
                          <a:effectLst/>
                          <a:latin typeface="Arial" panose="020B0604020202020204" pitchFamily="34" charset="0"/>
                        </a:rPr>
                        <a:t>SK SAHARA </a:t>
                      </a:r>
                      <a:r>
                        <a:rPr lang="es-ES" sz="1100" b="1" i="0" u="none" strike="noStrike" dirty="0" err="1">
                          <a:solidFill>
                            <a:srgbClr val="000000"/>
                          </a:solidFill>
                          <a:effectLst/>
                          <a:latin typeface="Arial" panose="020B0604020202020204" pitchFamily="34" charset="0"/>
                        </a:rPr>
                        <a:t>Vědomice</a:t>
                      </a:r>
                      <a:r>
                        <a:rPr lang="es-ES" sz="1100" b="1" i="0" u="none" strike="noStrike" dirty="0">
                          <a:solidFill>
                            <a:srgbClr val="000000"/>
                          </a:solidFill>
                          <a:effectLst/>
                          <a:latin typeface="Arial" panose="020B0604020202020204" pitchFamily="34" charset="0"/>
                        </a:rPr>
                        <a:t> </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Štětí</a:t>
                      </a:r>
                    </a:p>
                  </a:txBody>
                  <a:tcPr marL="2570" marR="2570" marT="2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26</a:t>
                      </a:r>
                    </a:p>
                  </a:txBody>
                  <a:tcPr marL="2570" marR="2570" marT="2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593951801"/>
                  </a:ext>
                </a:extLst>
              </a:tr>
            </a:tbl>
          </a:graphicData>
        </a:graphic>
      </p:graphicFrame>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CCFFFF"/>
          </a:fgClr>
          <a:bgClr>
            <a:schemeClr val="bg1"/>
          </a:bgClr>
        </a:pattFill>
        <a:effectLst/>
      </p:bgPr>
    </p:bg>
    <p:spTree>
      <p:nvGrpSpPr>
        <p:cNvPr id="1" name=""/>
        <p:cNvGrpSpPr/>
        <p:nvPr/>
      </p:nvGrpSpPr>
      <p:grpSpPr>
        <a:xfrm>
          <a:off x="0" y="0"/>
          <a:ext cx="0" cy="0"/>
          <a:chOff x="0" y="0"/>
          <a:chExt cx="0" cy="0"/>
        </a:xfrm>
      </p:grpSpPr>
      <p:sp>
        <p:nvSpPr>
          <p:cNvPr id="11" name="TextovéPole 10"/>
          <p:cNvSpPr txBox="1"/>
          <p:nvPr/>
        </p:nvSpPr>
        <p:spPr>
          <a:xfrm>
            <a:off x="2304232" y="70235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graphicFrame>
        <p:nvGraphicFramePr>
          <p:cNvPr id="7" name="Tabulka 6">
            <a:extLst>
              <a:ext uri="{FF2B5EF4-FFF2-40B4-BE49-F238E27FC236}">
                <a16:creationId xmlns:a16="http://schemas.microsoft.com/office/drawing/2014/main" id="{9875F7E8-8F49-4BFA-B3C9-7EAC1C5EA5C1}"/>
              </a:ext>
            </a:extLst>
          </p:cNvPr>
          <p:cNvGraphicFramePr>
            <a:graphicFrameLocks noGrp="1"/>
          </p:cNvGraphicFramePr>
          <p:nvPr>
            <p:extLst>
              <p:ext uri="{D42A27DB-BD31-4B8C-83A1-F6EECF244321}">
                <p14:modId xmlns:p14="http://schemas.microsoft.com/office/powerpoint/2010/main" val="442290678"/>
              </p:ext>
            </p:extLst>
          </p:nvPr>
        </p:nvGraphicFramePr>
        <p:xfrm>
          <a:off x="143992" y="1675284"/>
          <a:ext cx="4608512" cy="4892372"/>
        </p:xfrm>
        <a:graphic>
          <a:graphicData uri="http://schemas.openxmlformats.org/drawingml/2006/table">
            <a:tbl>
              <a:tblPr/>
              <a:tblGrid>
                <a:gridCol w="537315">
                  <a:extLst>
                    <a:ext uri="{9D8B030D-6E8A-4147-A177-3AD203B41FA5}">
                      <a16:colId xmlns:a16="http://schemas.microsoft.com/office/drawing/2014/main" val="1897455043"/>
                    </a:ext>
                  </a:extLst>
                </a:gridCol>
                <a:gridCol w="836973">
                  <a:extLst>
                    <a:ext uri="{9D8B030D-6E8A-4147-A177-3AD203B41FA5}">
                      <a16:colId xmlns:a16="http://schemas.microsoft.com/office/drawing/2014/main" val="2453032330"/>
                    </a:ext>
                  </a:extLst>
                </a:gridCol>
                <a:gridCol w="396786">
                  <a:extLst>
                    <a:ext uri="{9D8B030D-6E8A-4147-A177-3AD203B41FA5}">
                      <a16:colId xmlns:a16="http://schemas.microsoft.com/office/drawing/2014/main" val="4061383827"/>
                    </a:ext>
                  </a:extLst>
                </a:gridCol>
                <a:gridCol w="1283357">
                  <a:extLst>
                    <a:ext uri="{9D8B030D-6E8A-4147-A177-3AD203B41FA5}">
                      <a16:colId xmlns:a16="http://schemas.microsoft.com/office/drawing/2014/main" val="413996406"/>
                    </a:ext>
                  </a:extLst>
                </a:gridCol>
                <a:gridCol w="884504">
                  <a:extLst>
                    <a:ext uri="{9D8B030D-6E8A-4147-A177-3AD203B41FA5}">
                      <a16:colId xmlns:a16="http://schemas.microsoft.com/office/drawing/2014/main" val="3354762525"/>
                    </a:ext>
                  </a:extLst>
                </a:gridCol>
                <a:gridCol w="669577">
                  <a:extLst>
                    <a:ext uri="{9D8B030D-6E8A-4147-A177-3AD203B41FA5}">
                      <a16:colId xmlns:a16="http://schemas.microsoft.com/office/drawing/2014/main" val="3846546734"/>
                    </a:ext>
                  </a:extLst>
                </a:gridCol>
              </a:tblGrid>
              <a:tr h="868469">
                <a:tc>
                  <a:txBody>
                    <a:bodyPr/>
                    <a:lstStyle/>
                    <a:p>
                      <a:pPr algn="ctr" fontAlgn="ctr"/>
                      <a:r>
                        <a:rPr lang="cs-CZ" sz="1100" b="1" i="0" u="none" strike="noStrike">
                          <a:solidFill>
                            <a:srgbClr val="000000"/>
                          </a:solidFill>
                          <a:effectLst/>
                          <a:latin typeface="Arial" panose="020B0604020202020204" pitchFamily="34" charset="0"/>
                        </a:rPr>
                        <a:t>Den</a:t>
                      </a:r>
                    </a:p>
                  </a:txBody>
                  <a:tcPr marL="8567" marR="8567" marT="856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Datum</a:t>
                      </a:r>
                    </a:p>
                  </a:txBody>
                  <a:tcPr marL="8567" marR="8567"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Čas</a:t>
                      </a:r>
                    </a:p>
                  </a:txBody>
                  <a:tcPr marL="8567" marR="8567"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Soupeř</a:t>
                      </a:r>
                    </a:p>
                  </a:txBody>
                  <a:tcPr marL="8567" marR="8567"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Kategorie</a:t>
                      </a:r>
                    </a:p>
                  </a:txBody>
                  <a:tcPr marL="8567" marR="8567" marT="8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Kolo</a:t>
                      </a:r>
                    </a:p>
                  </a:txBody>
                  <a:tcPr marL="8567" marR="8567" marT="856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3959661761"/>
                  </a:ext>
                </a:extLst>
              </a:tr>
              <a:tr h="800923">
                <a:tc>
                  <a:txBody>
                    <a:bodyPr/>
                    <a:lstStyle/>
                    <a:p>
                      <a:pPr algn="ctr" fontAlgn="ctr"/>
                      <a:r>
                        <a:rPr lang="cs-CZ" sz="1100" b="1" i="0" u="none" strike="noStrike" dirty="0">
                          <a:solidFill>
                            <a:srgbClr val="FF0000"/>
                          </a:solidFill>
                          <a:effectLst/>
                          <a:latin typeface="Berlin Sans FB Demi" panose="020E0802020502020306" pitchFamily="34" charset="0"/>
                        </a:rPr>
                        <a:t>sobota</a:t>
                      </a:r>
                    </a:p>
                  </a:txBody>
                  <a:tcPr marL="8567" marR="8567" marT="8567" marB="0" anchor="ctr">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14.03.</a:t>
                      </a:r>
                    </a:p>
                    <a:p>
                      <a:pPr algn="ctr" fontAlgn="ctr"/>
                      <a:r>
                        <a:rPr lang="cs-CZ" sz="1300" b="1" i="0" u="none" strike="noStrike" dirty="0">
                          <a:solidFill>
                            <a:srgbClr val="FF0000"/>
                          </a:solidFill>
                          <a:effectLst/>
                          <a:latin typeface="Berlin Sans FB Demi" panose="020E0802020502020306" pitchFamily="34" charset="0"/>
                        </a:rPr>
                        <a:t>2020</a:t>
                      </a:r>
                    </a:p>
                  </a:txBody>
                  <a:tcPr marL="8567" marR="8567" marT="8567" marB="0" anchor="ctr">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Berlin Sans FB Demi" panose="020E0802020502020306" pitchFamily="34" charset="0"/>
                        </a:rPr>
                        <a:t>10:15</a:t>
                      </a:r>
                    </a:p>
                  </a:txBody>
                  <a:tcPr marL="8567" marR="8567" marT="8567" marB="0" anchor="ctr">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TJ Tatran Rakovník</a:t>
                      </a:r>
                    </a:p>
                  </a:txBody>
                  <a:tcPr marL="8567" marR="8567" marT="8567" marB="0" anchor="ctr">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a:solidFill>
                            <a:srgbClr val="FF0000"/>
                          </a:solidFill>
                          <a:effectLst/>
                          <a:latin typeface="Berlin Sans FB Demi" panose="020E0802020502020306" pitchFamily="34" charset="0"/>
                        </a:rPr>
                        <a:t>Dospělí</a:t>
                      </a:r>
                    </a:p>
                  </a:txBody>
                  <a:tcPr marL="8567" marR="8567" marT="8567" marB="0" anchor="ctr">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17</a:t>
                      </a:r>
                    </a:p>
                  </a:txBody>
                  <a:tcPr marL="8567" marR="8567" marT="8567" marB="0" anchor="ctr">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63886398"/>
                  </a:ext>
                </a:extLst>
              </a:tr>
              <a:tr h="644596">
                <a:tc>
                  <a:txBody>
                    <a:bodyPr/>
                    <a:lstStyle/>
                    <a:p>
                      <a:pPr algn="ctr" fontAlgn="ctr"/>
                      <a:r>
                        <a:rPr lang="cs-CZ" sz="1100" b="1" i="0" u="none" strike="noStrike" dirty="0">
                          <a:solidFill>
                            <a:srgbClr val="000099"/>
                          </a:solidFill>
                          <a:effectLst/>
                          <a:latin typeface="Berlin Sans FB Demi" panose="020E0802020502020306" pitchFamily="34" charset="0"/>
                        </a:rPr>
                        <a:t>neděle</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dirty="0">
                          <a:solidFill>
                            <a:srgbClr val="000099"/>
                          </a:solidFill>
                          <a:effectLst/>
                          <a:latin typeface="Berlin Sans FB Demi" panose="020E0802020502020306" pitchFamily="34" charset="0"/>
                        </a:rPr>
                        <a:t>15.03.</a:t>
                      </a:r>
                    </a:p>
                    <a:p>
                      <a:pPr algn="ctr" fontAlgn="ctr"/>
                      <a:r>
                        <a:rPr lang="cs-CZ" sz="1300" b="1" i="0" u="none" strike="noStrike" dirty="0">
                          <a:solidFill>
                            <a:srgbClr val="000099"/>
                          </a:solidFill>
                          <a:effectLst/>
                          <a:latin typeface="Berlin Sans FB Demi" panose="020E0802020502020306" pitchFamily="34" charset="0"/>
                        </a:rPr>
                        <a:t>2020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99"/>
                          </a:solidFill>
                          <a:effectLst/>
                          <a:latin typeface="Berlin Sans FB Demi" panose="020E0802020502020306" pitchFamily="34" charset="0"/>
                        </a:rPr>
                        <a:t>10:00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dirty="0">
                          <a:solidFill>
                            <a:srgbClr val="000099"/>
                          </a:solidFill>
                          <a:effectLst/>
                          <a:latin typeface="Berlin Sans FB Demi" panose="020E0802020502020306" pitchFamily="34" charset="0"/>
                        </a:rPr>
                        <a:t>FK Junior Děčín</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a:solidFill>
                            <a:srgbClr val="000099"/>
                          </a:solidFill>
                          <a:effectLst/>
                          <a:latin typeface="Berlin Sans FB Demi" panose="020E0802020502020306" pitchFamily="34" charset="0"/>
                        </a:rPr>
                        <a:t>Dorost</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a:solidFill>
                            <a:srgbClr val="000099"/>
                          </a:solidFill>
                          <a:effectLst/>
                          <a:latin typeface="Berlin Sans FB Demi" panose="020E0802020502020306" pitchFamily="34" charset="0"/>
                        </a:rPr>
                        <a:t>14</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43513501"/>
                  </a:ext>
                </a:extLst>
              </a:tr>
              <a:tr h="644596">
                <a:tc>
                  <a:txBody>
                    <a:bodyPr/>
                    <a:lstStyle/>
                    <a:p>
                      <a:pPr algn="ctr" fontAlgn="ctr"/>
                      <a:r>
                        <a:rPr lang="cs-CZ" sz="1100" b="1" i="0" u="none" strike="noStrike">
                          <a:solidFill>
                            <a:srgbClr val="FF0000"/>
                          </a:solidFill>
                          <a:effectLst/>
                          <a:latin typeface="Berlin Sans FB Demi" panose="020E0802020502020306" pitchFamily="34" charset="0"/>
                        </a:rPr>
                        <a:t>sobota</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21.03.</a:t>
                      </a:r>
                    </a:p>
                    <a:p>
                      <a:pPr algn="ctr" fontAlgn="ctr"/>
                      <a:r>
                        <a:rPr lang="cs-CZ" sz="1300" b="1" i="0" u="none" strike="noStrike" dirty="0">
                          <a:solidFill>
                            <a:srgbClr val="FF0000"/>
                          </a:solidFill>
                          <a:effectLst/>
                          <a:latin typeface="Berlin Sans FB Demi" panose="020E0802020502020306" pitchFamily="34" charset="0"/>
                        </a:rPr>
                        <a:t>2020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Berlin Sans FB Demi" panose="020E0802020502020306" pitchFamily="34" charset="0"/>
                        </a:rPr>
                        <a:t>10:00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Sokol Velké Žernoseky</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Starší žáci</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a:solidFill>
                            <a:srgbClr val="FF0000"/>
                          </a:solidFill>
                          <a:effectLst/>
                          <a:latin typeface="Berlin Sans FB Demi" panose="020E0802020502020306" pitchFamily="34" charset="0"/>
                        </a:rPr>
                        <a:t>16</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7814020"/>
                  </a:ext>
                </a:extLst>
              </a:tr>
              <a:tr h="644596">
                <a:tc>
                  <a:txBody>
                    <a:bodyPr/>
                    <a:lstStyle/>
                    <a:p>
                      <a:pPr algn="ctr" fontAlgn="ctr"/>
                      <a:r>
                        <a:rPr lang="cs-CZ" sz="1100" b="1" i="0" u="none" strike="noStrike">
                          <a:solidFill>
                            <a:srgbClr val="000099"/>
                          </a:solidFill>
                          <a:effectLst/>
                          <a:latin typeface="Berlin Sans FB Demi" panose="020E0802020502020306" pitchFamily="34" charset="0"/>
                        </a:rPr>
                        <a:t>sobota</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dirty="0">
                          <a:solidFill>
                            <a:srgbClr val="000099"/>
                          </a:solidFill>
                          <a:effectLst/>
                          <a:latin typeface="Berlin Sans FB Demi" panose="020E0802020502020306" pitchFamily="34" charset="0"/>
                        </a:rPr>
                        <a:t>21.03.</a:t>
                      </a:r>
                    </a:p>
                    <a:p>
                      <a:pPr algn="ctr" fontAlgn="ctr"/>
                      <a:r>
                        <a:rPr lang="cs-CZ" sz="1300" b="1" i="0" u="none" strike="noStrike" dirty="0">
                          <a:solidFill>
                            <a:srgbClr val="000099"/>
                          </a:solidFill>
                          <a:effectLst/>
                          <a:latin typeface="Berlin Sans FB Demi" panose="020E0802020502020306" pitchFamily="34" charset="0"/>
                        </a:rPr>
                        <a:t>2020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99"/>
                          </a:solidFill>
                          <a:effectLst/>
                          <a:latin typeface="Berlin Sans FB Demi" panose="020E0802020502020306" pitchFamily="34" charset="0"/>
                        </a:rPr>
                        <a:t>15:00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a:solidFill>
                            <a:srgbClr val="000099"/>
                          </a:solidFill>
                          <a:effectLst/>
                          <a:latin typeface="Berlin Sans FB Demi" panose="020E0802020502020306" pitchFamily="34" charset="0"/>
                        </a:rPr>
                        <a:t>FK POLEPY</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dirty="0">
                          <a:solidFill>
                            <a:srgbClr val="000099"/>
                          </a:solidFill>
                          <a:effectLst/>
                          <a:latin typeface="Berlin Sans FB Demi" panose="020E0802020502020306" pitchFamily="34" charset="0"/>
                        </a:rPr>
                        <a:t>Dospělí B</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300" b="1" i="0" u="none" strike="noStrike">
                          <a:solidFill>
                            <a:srgbClr val="000099"/>
                          </a:solidFill>
                          <a:effectLst/>
                          <a:latin typeface="Berlin Sans FB Demi" panose="020E0802020502020306" pitchFamily="34" charset="0"/>
                        </a:rPr>
                        <a:t>14</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15351412"/>
                  </a:ext>
                </a:extLst>
              </a:tr>
              <a:tr h="644596">
                <a:tc>
                  <a:txBody>
                    <a:bodyPr/>
                    <a:lstStyle/>
                    <a:p>
                      <a:pPr algn="ctr" fontAlgn="ctr"/>
                      <a:r>
                        <a:rPr lang="cs-CZ" sz="1100" b="1" i="0" u="none" strike="noStrike">
                          <a:solidFill>
                            <a:srgbClr val="FF0000"/>
                          </a:solidFill>
                          <a:effectLst/>
                          <a:latin typeface="Berlin Sans FB Demi" panose="020E0802020502020306" pitchFamily="34" charset="0"/>
                        </a:rPr>
                        <a:t>sobota</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28.03.</a:t>
                      </a:r>
                    </a:p>
                    <a:p>
                      <a:pPr algn="ctr" fontAlgn="ctr"/>
                      <a:r>
                        <a:rPr lang="cs-CZ" sz="1300" b="1" i="0" u="none" strike="noStrike" dirty="0">
                          <a:solidFill>
                            <a:srgbClr val="FF0000"/>
                          </a:solidFill>
                          <a:effectLst/>
                          <a:latin typeface="Berlin Sans FB Demi" panose="020E0802020502020306" pitchFamily="34" charset="0"/>
                        </a:rPr>
                        <a:t>2020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FF0000"/>
                          </a:solidFill>
                          <a:effectLst/>
                          <a:latin typeface="Berlin Sans FB Demi" panose="020E0802020502020306" pitchFamily="34" charset="0"/>
                        </a:rPr>
                        <a:t>15:00</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a:solidFill>
                            <a:srgbClr val="FF0000"/>
                          </a:solidFill>
                          <a:effectLst/>
                          <a:latin typeface="Berlin Sans FB Demi" panose="020E0802020502020306" pitchFamily="34" charset="0"/>
                        </a:rPr>
                        <a:t>Fotbalový klub Ostrov</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Dospělí</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300" b="1" i="0" u="none" strike="noStrike" dirty="0">
                          <a:solidFill>
                            <a:srgbClr val="FF0000"/>
                          </a:solidFill>
                          <a:effectLst/>
                          <a:latin typeface="Berlin Sans FB Demi" panose="020E0802020502020306" pitchFamily="34" charset="0"/>
                        </a:rPr>
                        <a:t>19</a:t>
                      </a:r>
                    </a:p>
                  </a:txBody>
                  <a:tcPr marL="8567" marR="8567" marT="8567"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83963123"/>
                  </a:ext>
                </a:extLst>
              </a:tr>
              <a:tr h="644596">
                <a:tc>
                  <a:txBody>
                    <a:bodyPr/>
                    <a:lstStyle/>
                    <a:p>
                      <a:pPr algn="ctr" fontAlgn="ctr"/>
                      <a:r>
                        <a:rPr lang="cs-CZ" sz="1100" b="1" i="0" u="none" strike="noStrike" dirty="0">
                          <a:solidFill>
                            <a:srgbClr val="000099"/>
                          </a:solidFill>
                          <a:effectLst/>
                          <a:latin typeface="Berlin Sans FB Demi" panose="020E0802020502020306" pitchFamily="34" charset="0"/>
                        </a:rPr>
                        <a:t>neděle</a:t>
                      </a:r>
                    </a:p>
                  </a:txBody>
                  <a:tcPr marL="8567" marR="8567" marT="8567"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300" b="1" i="0" u="none" strike="noStrike" dirty="0">
                          <a:solidFill>
                            <a:srgbClr val="000099"/>
                          </a:solidFill>
                          <a:effectLst/>
                          <a:latin typeface="Berlin Sans FB Demi" panose="020E0802020502020306" pitchFamily="34" charset="0"/>
                        </a:rPr>
                        <a:t>29.03.</a:t>
                      </a:r>
                    </a:p>
                    <a:p>
                      <a:pPr algn="ctr" fontAlgn="ctr"/>
                      <a:r>
                        <a:rPr lang="cs-CZ" sz="1300" b="1" i="0" u="none" strike="noStrike" dirty="0">
                          <a:solidFill>
                            <a:srgbClr val="000099"/>
                          </a:solidFill>
                          <a:effectLst/>
                          <a:latin typeface="Berlin Sans FB Demi" panose="020E0802020502020306" pitchFamily="34" charset="0"/>
                        </a:rPr>
                        <a:t>2020</a:t>
                      </a:r>
                    </a:p>
                  </a:txBody>
                  <a:tcPr marL="8567" marR="8567" marT="8567"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100" b="1" i="0" u="none" strike="noStrike" dirty="0">
                          <a:solidFill>
                            <a:srgbClr val="000099"/>
                          </a:solidFill>
                          <a:effectLst/>
                          <a:latin typeface="Berlin Sans FB Demi" panose="020E0802020502020306" pitchFamily="34" charset="0"/>
                        </a:rPr>
                        <a:t>10:00</a:t>
                      </a:r>
                    </a:p>
                  </a:txBody>
                  <a:tcPr marL="8567" marR="8567" marT="8567"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300" b="1" i="0" u="none" strike="noStrike">
                          <a:solidFill>
                            <a:srgbClr val="000099"/>
                          </a:solidFill>
                          <a:effectLst/>
                          <a:latin typeface="Berlin Sans FB Demi" panose="020E0802020502020306" pitchFamily="34" charset="0"/>
                        </a:rPr>
                        <a:t>FK Jiskra Velké Březno</a:t>
                      </a:r>
                    </a:p>
                  </a:txBody>
                  <a:tcPr marL="8567" marR="8567" marT="8567"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300" b="1" i="0" u="none" strike="noStrike" dirty="0">
                          <a:solidFill>
                            <a:srgbClr val="000099"/>
                          </a:solidFill>
                          <a:effectLst/>
                          <a:latin typeface="Berlin Sans FB Demi" panose="020E0802020502020306" pitchFamily="34" charset="0"/>
                        </a:rPr>
                        <a:t>Dorost</a:t>
                      </a:r>
                    </a:p>
                  </a:txBody>
                  <a:tcPr marL="8567" marR="8567" marT="8567"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300" b="1" i="0" u="none" strike="noStrike" dirty="0">
                          <a:solidFill>
                            <a:srgbClr val="000099"/>
                          </a:solidFill>
                          <a:effectLst/>
                          <a:latin typeface="Berlin Sans FB Demi" panose="020E0802020502020306" pitchFamily="34" charset="0"/>
                        </a:rPr>
                        <a:t>16</a:t>
                      </a:r>
                    </a:p>
                  </a:txBody>
                  <a:tcPr marL="8567" marR="8567" marT="8567" marB="0" anchor="ctr">
                    <a:lnL>
                      <a:noFill/>
                    </a:lnL>
                    <a:lnR>
                      <a:noFill/>
                    </a:lnR>
                    <a:lnT w="25400" cap="flat" cmpd="dbl"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273484836"/>
                  </a:ext>
                </a:extLst>
              </a:tr>
            </a:tbl>
          </a:graphicData>
        </a:graphic>
      </p:graphicFrame>
      <p:sp>
        <p:nvSpPr>
          <p:cNvPr id="8" name="TextovéPole 7">
            <a:extLst>
              <a:ext uri="{FF2B5EF4-FFF2-40B4-BE49-F238E27FC236}">
                <a16:creationId xmlns:a16="http://schemas.microsoft.com/office/drawing/2014/main" id="{28811A66-785F-414C-BC50-CB500A97FB9D}"/>
              </a:ext>
            </a:extLst>
          </p:cNvPr>
          <p:cNvSpPr txBox="1"/>
          <p:nvPr/>
        </p:nvSpPr>
        <p:spPr>
          <a:xfrm>
            <a:off x="71984" y="91108"/>
            <a:ext cx="4680520" cy="1569660"/>
          </a:xfrm>
          <a:prstGeom prst="rect">
            <a:avLst/>
          </a:prstGeom>
          <a:blipFill>
            <a:blip r:embed="rId2">
              <a:extLst>
                <a:ext uri="{BEBA8EAE-BF5A-486C-A8C5-ECC9F3942E4B}">
                  <a14:imgProps xmlns:a14="http://schemas.microsoft.com/office/drawing/2010/main">
                    <a14:imgLayer r:embed="rId3">
                      <a14:imgEffect>
                        <a14:artisticLightScreen/>
                      </a14:imgEffect>
                    </a14:imgLayer>
                  </a14:imgProps>
                </a:ext>
              </a:extLst>
            </a:blip>
            <a:stretch>
              <a:fillRect/>
            </a:stretch>
          </a:blipFill>
          <a:effectLst>
            <a:softEdge rad="241300"/>
          </a:effectLst>
        </p:spPr>
        <p:txBody>
          <a:bodyPr wrap="square" rtlCol="0">
            <a:spAutoFit/>
          </a:bodyPr>
          <a:lstStyle/>
          <a:p>
            <a:pPr algn="ctr"/>
            <a:r>
              <a:rPr lang="cs-CZ" sz="3200" dirty="0">
                <a:solidFill>
                  <a:srgbClr val="000099"/>
                </a:solidFill>
                <a:latin typeface="Broadway" panose="04040905080B02020502" pitchFamily="82" charset="0"/>
              </a:rPr>
              <a:t>V březnu čeká mužstva SK Štětí 6 výjezdů za soupeři</a:t>
            </a:r>
          </a:p>
        </p:txBody>
      </p:sp>
      <p:sp>
        <p:nvSpPr>
          <p:cNvPr id="9" name="TextovéPole 8">
            <a:extLst>
              <a:ext uri="{FF2B5EF4-FFF2-40B4-BE49-F238E27FC236}">
                <a16:creationId xmlns:a16="http://schemas.microsoft.com/office/drawing/2014/main" id="{92915F5B-6775-48CA-B795-6899149AD1A7}"/>
              </a:ext>
            </a:extLst>
          </p:cNvPr>
          <p:cNvSpPr txBox="1"/>
          <p:nvPr/>
        </p:nvSpPr>
        <p:spPr>
          <a:xfrm>
            <a:off x="5688584" y="35525"/>
            <a:ext cx="4536504" cy="1938992"/>
          </a:xfrm>
          <a:prstGeom prst="rect">
            <a:avLst/>
          </a:prstGeom>
          <a:pattFill prst="dotGrid">
            <a:fgClr>
              <a:schemeClr val="accent1"/>
            </a:fgClr>
            <a:bgClr>
              <a:schemeClr val="bg1"/>
            </a:bgClr>
          </a:pattFill>
          <a:effectLst>
            <a:innerShdw blurRad="63500" dist="1104900" dir="6900000">
              <a:srgbClr val="66FF33">
                <a:alpha val="49804"/>
              </a:srgbClr>
            </a:innerShdw>
            <a:softEdge rad="241300"/>
          </a:effectLst>
        </p:spPr>
        <p:txBody>
          <a:bodyPr wrap="square" rtlCol="0">
            <a:spAutoFit/>
          </a:bodyPr>
          <a:lstStyle/>
          <a:p>
            <a:pPr algn="ctr"/>
            <a:r>
              <a:rPr lang="cs-CZ" sz="2400" dirty="0">
                <a:solidFill>
                  <a:srgbClr val="6600CC"/>
                </a:solidFill>
                <a:latin typeface="Eras Bold ITC" panose="020B0907030504020204" pitchFamily="34" charset="0"/>
              </a:rPr>
              <a:t>B mužstvo dospělých bude hrát na jaře o záchranu ve III. Třídě. </a:t>
            </a:r>
          </a:p>
          <a:p>
            <a:pPr algn="ctr"/>
            <a:r>
              <a:rPr lang="cs-CZ" sz="2400" dirty="0">
                <a:solidFill>
                  <a:srgbClr val="6600CC"/>
                </a:solidFill>
                <a:latin typeface="Eras Bold ITC" panose="020B0907030504020204" pitchFamily="34" charset="0"/>
              </a:rPr>
              <a:t>Za 14 dní zahajuje v Polepech</a:t>
            </a:r>
          </a:p>
        </p:txBody>
      </p:sp>
      <p:pic>
        <p:nvPicPr>
          <p:cNvPr id="10" name="Obrázek 9">
            <a:extLst>
              <a:ext uri="{FF2B5EF4-FFF2-40B4-BE49-F238E27FC236}">
                <a16:creationId xmlns:a16="http://schemas.microsoft.com/office/drawing/2014/main" id="{34BC65BA-3862-421F-9842-4E3AEC1908FF}"/>
              </a:ext>
            </a:extLst>
          </p:cNvPr>
          <p:cNvPicPr>
            <a:picLocks noChangeAspect="1"/>
          </p:cNvPicPr>
          <p:nvPr/>
        </p:nvPicPr>
        <p:blipFill>
          <a:blip r:embed="rId4"/>
          <a:stretch>
            <a:fillRect/>
          </a:stretch>
        </p:blipFill>
        <p:spPr>
          <a:xfrm>
            <a:off x="5557221" y="2899420"/>
            <a:ext cx="4680520" cy="3960440"/>
          </a:xfrm>
          <a:prstGeom prst="rect">
            <a:avLst/>
          </a:prstGeom>
        </p:spPr>
      </p:pic>
      <p:pic>
        <p:nvPicPr>
          <p:cNvPr id="14" name="Obrázek 13">
            <a:extLst>
              <a:ext uri="{FF2B5EF4-FFF2-40B4-BE49-F238E27FC236}">
                <a16:creationId xmlns:a16="http://schemas.microsoft.com/office/drawing/2014/main" id="{9E08EEF3-6227-4E40-9984-365C40602A7B}"/>
              </a:ext>
            </a:extLst>
          </p:cNvPr>
          <p:cNvPicPr>
            <a:picLocks noChangeAspect="1"/>
          </p:cNvPicPr>
          <p:nvPr/>
        </p:nvPicPr>
        <p:blipFill>
          <a:blip r:embed="rId5"/>
          <a:stretch>
            <a:fillRect/>
          </a:stretch>
        </p:blipFill>
        <p:spPr>
          <a:xfrm>
            <a:off x="7416776" y="2051749"/>
            <a:ext cx="776685" cy="851477"/>
          </a:xfrm>
          <a:prstGeom prst="rect">
            <a:avLst/>
          </a:prstGeom>
        </p:spPr>
      </p:pic>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11" name="TextovéPole 10"/>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9" name="Obdélník 8">
            <a:extLst>
              <a:ext uri="{FF2B5EF4-FFF2-40B4-BE49-F238E27FC236}">
                <a16:creationId xmlns:a16="http://schemas.microsoft.com/office/drawing/2014/main" id="{5BA733C6-2084-4851-ADA4-BCA004E9AEA3}"/>
              </a:ext>
            </a:extLst>
          </p:cNvPr>
          <p:cNvSpPr/>
          <p:nvPr/>
        </p:nvSpPr>
        <p:spPr>
          <a:xfrm>
            <a:off x="143992" y="990839"/>
            <a:ext cx="4608512" cy="5978047"/>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FC Jiskra Nový Bor</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3:6(2:2)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100" dirty="0">
                <a:highlight>
                  <a:srgbClr val="00FFFF"/>
                </a:highlight>
                <a:latin typeface="Arial Black" panose="020B0A04020102020204" pitchFamily="34" charset="0"/>
                <a:ea typeface="Calibri" panose="020F0502020204030204" pitchFamily="34" charset="0"/>
                <a:cs typeface="Arial" panose="020B0604020202020204" pitchFamily="34" charset="0"/>
              </a:rPr>
              <a:t>přátelský zápas starších žáků  27.2.2020  UT Nový Bor</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Fotbalové soustředění starších žáků ve Sloupu v Čechách v době jarních prázdnin nebyly jen naběhané kilometry, ale také přátelský zápas proti účastníkovi Libereckého přebor FC Jiskře Nový Bor. Soupeř začat mnohem lépe. Hned v 1. minutě propadla levá strana naší obrany a po centru do vápna jsme prohrávali 1:0. No, a aby toho nebylo málo, tak hned v 7. minutě, opět po levé straně, zase centr do vápna a rázem jsme prohrávali 2:0. Ze strany domácích to naštěstí pro nás bylo na dlouhou dobu všechno. Přeskupili jsme rozestavění hráčů a do dění na hřišti začali také promlouvat. Zařadili jsme to správné herní tempo a začali se rodit skvělé fotbalové akce. Soupeř odolával do 20. minuty než Miroslav Volák snížil na 1:2. Hráli jsme výborně a ještě do poločasu stačili vyrovnat. Po krásné kolmici Daniela </a:t>
            </a:r>
            <a:r>
              <a:rPr lang="cs-CZ" sz="1000" dirty="0" err="1">
                <a:latin typeface="Arial" panose="020B0604020202020204" pitchFamily="34" charset="0"/>
                <a:ea typeface="Calibri" panose="020F0502020204030204" pitchFamily="34" charset="0"/>
                <a:cs typeface="Arial" panose="020B0604020202020204" pitchFamily="34" charset="0"/>
              </a:rPr>
              <a:t>Hromeho</a:t>
            </a:r>
            <a:r>
              <a:rPr lang="cs-CZ" sz="1000" dirty="0">
                <a:latin typeface="Arial" panose="020B0604020202020204" pitchFamily="34" charset="0"/>
                <a:ea typeface="Calibri" panose="020F0502020204030204" pitchFamily="34" charset="0"/>
                <a:cs typeface="Arial" panose="020B0604020202020204" pitchFamily="34" charset="0"/>
              </a:rPr>
              <a:t> se o to zasloužil Petr Hůrka. O přestávce jsme si řekli, že máme na vítězství a od první minuty 2. části jsme domácí zmáčkli. Přidali jsme také brzo 2 branky. Petr Hůrka a Michael </a:t>
            </a:r>
            <a:r>
              <a:rPr lang="cs-CZ" sz="1000" dirty="0" err="1">
                <a:latin typeface="Arial" panose="020B0604020202020204" pitchFamily="34" charset="0"/>
                <a:ea typeface="Calibri" panose="020F0502020204030204" pitchFamily="34" charset="0"/>
                <a:cs typeface="Arial" panose="020B0604020202020204" pitchFamily="34" charset="0"/>
              </a:rPr>
              <a:t>Miga</a:t>
            </a:r>
            <a:r>
              <a:rPr lang="cs-CZ" sz="1000" dirty="0">
                <a:latin typeface="Arial" panose="020B0604020202020204" pitchFamily="34" charset="0"/>
                <a:ea typeface="Calibri" panose="020F0502020204030204" pitchFamily="34" charset="0"/>
                <a:cs typeface="Arial" panose="020B0604020202020204" pitchFamily="34" charset="0"/>
              </a:rPr>
              <a:t>. Pak si připravili nějakou tu šanci i domácí, ale Vojtěch Budka byl vždy na svém místě. Pak si ale vybral slabší chvilku. Špatnou rozehrávkou namazal soupeři a ten snížil na 3:4. Smutnit jsme ale nemuseli, protože režii utkání jsme měli stále na svých kopačkách a po 2 brankách Daniela </a:t>
            </a:r>
            <a:r>
              <a:rPr lang="cs-CZ" sz="1000" dirty="0" err="1">
                <a:latin typeface="Arial" panose="020B0604020202020204" pitchFamily="34" charset="0"/>
                <a:ea typeface="Calibri" panose="020F0502020204030204" pitchFamily="34" charset="0"/>
                <a:cs typeface="Arial" panose="020B0604020202020204" pitchFamily="34" charset="0"/>
              </a:rPr>
              <a:t>Hromeho</a:t>
            </a:r>
            <a:r>
              <a:rPr lang="cs-CZ" sz="1000" dirty="0">
                <a:latin typeface="Arial" panose="020B0604020202020204" pitchFamily="34" charset="0"/>
                <a:ea typeface="Calibri" panose="020F0502020204030204" pitchFamily="34" charset="0"/>
                <a:cs typeface="Arial" panose="020B0604020202020204" pitchFamily="34" charset="0"/>
              </a:rPr>
              <a:t> jsme stanovili konečnou podobu zápasu 6:3.</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Miloslav Hromy trenér Štětí:</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Na to, že jsme utkání odehráli v rámci soustředění, kde jsme nabírali fyzickou kondici, byl výkon mužstva na hřišti velkých rozměru snad nejlepší, jaký jsem kdy viděl. Domácí byli velmi dobře rychlostně vybaveni, ale fotbalovou dovedností jsme je přehráli.  Je to o to cennější, že naši hráči měli na soustředění v nohách minimálně 30 km. Petr Hůrka, Daniel Hromy, Miroslav Volák a Michael </a:t>
            </a:r>
            <a:r>
              <a:rPr lang="cs-CZ" sz="1000" dirty="0" err="1">
                <a:latin typeface="Arial" panose="020B0604020202020204" pitchFamily="34" charset="0"/>
                <a:ea typeface="Calibri" panose="020F0502020204030204" pitchFamily="34" charset="0"/>
                <a:cs typeface="Arial" panose="020B0604020202020204" pitchFamily="34" charset="0"/>
              </a:rPr>
              <a:t>Miga</a:t>
            </a:r>
            <a:r>
              <a:rPr lang="cs-CZ" sz="1000" dirty="0">
                <a:latin typeface="Arial" panose="020B0604020202020204" pitchFamily="34" charset="0"/>
                <a:ea typeface="Calibri" panose="020F0502020204030204" pitchFamily="34" charset="0"/>
                <a:cs typeface="Arial" panose="020B0604020202020204" pitchFamily="34" charset="0"/>
              </a:rPr>
              <a:t>  předvedli parádní výkon.</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Petr Hůrka 2, Daniel Hromy 2, Miroslav Volák 1, Michael </a:t>
            </a:r>
            <a:r>
              <a:rPr lang="cs-CZ" sz="1000" dirty="0" err="1">
                <a:latin typeface="Arial" panose="020B0604020202020204" pitchFamily="34" charset="0"/>
                <a:ea typeface="Calibri" panose="020F0502020204030204" pitchFamily="34" charset="0"/>
                <a:cs typeface="Arial" panose="020B0604020202020204" pitchFamily="34" charset="0"/>
              </a:rPr>
              <a:t>Miga</a:t>
            </a:r>
            <a:r>
              <a:rPr lang="cs-CZ" sz="100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Vojtěch Budka- Michael </a:t>
            </a:r>
            <a:r>
              <a:rPr lang="cs-CZ" sz="1000" dirty="0" err="1">
                <a:latin typeface="Arial" panose="020B0604020202020204" pitchFamily="34" charset="0"/>
                <a:ea typeface="Calibri" panose="020F0502020204030204" pitchFamily="34" charset="0"/>
                <a:cs typeface="Arial" panose="020B0604020202020204" pitchFamily="34" charset="0"/>
              </a:rPr>
              <a:t>Miga</a:t>
            </a:r>
            <a:r>
              <a:rPr lang="cs-CZ" sz="1000" dirty="0">
                <a:latin typeface="Arial" panose="020B0604020202020204" pitchFamily="34" charset="0"/>
                <a:ea typeface="Calibri" panose="020F0502020204030204" pitchFamily="34" charset="0"/>
                <a:cs typeface="Arial" panose="020B0604020202020204" pitchFamily="34" charset="0"/>
              </a:rPr>
              <a:t>, Radim Paďour, Jakub </a:t>
            </a:r>
            <a:r>
              <a:rPr lang="cs-CZ" sz="1000" dirty="0" err="1">
                <a:latin typeface="Arial" panose="020B0604020202020204" pitchFamily="34" charset="0"/>
                <a:ea typeface="Calibri" panose="020F0502020204030204" pitchFamily="34" charset="0"/>
                <a:cs typeface="Arial" panose="020B0604020202020204" pitchFamily="34" charset="0"/>
              </a:rPr>
              <a:t>Vejl</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Michael Daňo, Miroslav  Volák, Petr Hůrka, Jan Chromý, Dragan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Kosorič</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Trenér:</a:t>
            </a:r>
            <a:r>
              <a:rPr lang="cs-CZ" sz="1000" dirty="0">
                <a:latin typeface="Arial" panose="020B0604020202020204" pitchFamily="34" charset="0"/>
                <a:ea typeface="Calibri" panose="020F0502020204030204" pitchFamily="34" charset="0"/>
                <a:cs typeface="Arial" panose="020B0604020202020204" pitchFamily="34" charset="0"/>
              </a:rPr>
              <a:t> Miloslav Hromy</a:t>
            </a:r>
            <a:r>
              <a:rPr lang="cs-CZ" sz="1100" dirty="0">
                <a:latin typeface="Arial" panose="020B060402020202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ovéPole 3">
            <a:extLst>
              <a:ext uri="{FF2B5EF4-FFF2-40B4-BE49-F238E27FC236}">
                <a16:creationId xmlns:a16="http://schemas.microsoft.com/office/drawing/2014/main" id="{539DDE95-13C1-4096-93F8-11807DB5E5DB}"/>
              </a:ext>
            </a:extLst>
          </p:cNvPr>
          <p:cNvSpPr txBox="1"/>
          <p:nvPr/>
        </p:nvSpPr>
        <p:spPr>
          <a:xfrm>
            <a:off x="143992" y="91108"/>
            <a:ext cx="4608512" cy="707886"/>
          </a:xfrm>
          <a:prstGeom prst="rect">
            <a:avLst/>
          </a:prstGeom>
          <a:blipFill>
            <a:blip r:embed="rId2"/>
            <a:tile tx="0" ty="0" sx="100000" sy="100000" flip="none" algn="tl"/>
          </a:blipFill>
          <a:effectLst>
            <a:softEdge rad="0"/>
          </a:effectLst>
        </p:spPr>
        <p:txBody>
          <a:bodyPr wrap="square" rtlCol="0">
            <a:spAutoFit/>
          </a:bodyPr>
          <a:lstStyle/>
          <a:p>
            <a:pPr algn="ctr"/>
            <a:r>
              <a:rPr lang="cs-CZ" sz="2000" dirty="0">
                <a:solidFill>
                  <a:srgbClr val="D60093"/>
                </a:solidFill>
                <a:latin typeface="Arial Black" panose="020B0A04020102020204" pitchFamily="34" charset="0"/>
              </a:rPr>
              <a:t>Starší žáci si na soustředění zahráli přátelák </a:t>
            </a:r>
          </a:p>
        </p:txBody>
      </p:sp>
      <p:graphicFrame>
        <p:nvGraphicFramePr>
          <p:cNvPr id="6" name="Tabulka 5">
            <a:extLst>
              <a:ext uri="{FF2B5EF4-FFF2-40B4-BE49-F238E27FC236}">
                <a16:creationId xmlns:a16="http://schemas.microsoft.com/office/drawing/2014/main" id="{046CF79E-81BE-4E84-9D12-2920487F4C1B}"/>
              </a:ext>
            </a:extLst>
          </p:cNvPr>
          <p:cNvGraphicFramePr>
            <a:graphicFrameLocks noGrp="1"/>
          </p:cNvGraphicFramePr>
          <p:nvPr>
            <p:extLst>
              <p:ext uri="{D42A27DB-BD31-4B8C-83A1-F6EECF244321}">
                <p14:modId xmlns:p14="http://schemas.microsoft.com/office/powerpoint/2010/main" val="1021330668"/>
              </p:ext>
            </p:extLst>
          </p:nvPr>
        </p:nvGraphicFramePr>
        <p:xfrm>
          <a:off x="5523894" y="4026325"/>
          <a:ext cx="4608512" cy="2886075"/>
        </p:xfrm>
        <a:graphic>
          <a:graphicData uri="http://schemas.openxmlformats.org/drawingml/2006/table">
            <a:tbl>
              <a:tblPr/>
              <a:tblGrid>
                <a:gridCol w="529550">
                  <a:extLst>
                    <a:ext uri="{9D8B030D-6E8A-4147-A177-3AD203B41FA5}">
                      <a16:colId xmlns:a16="http://schemas.microsoft.com/office/drawing/2014/main" val="2612540303"/>
                    </a:ext>
                  </a:extLst>
                </a:gridCol>
                <a:gridCol w="958914">
                  <a:extLst>
                    <a:ext uri="{9D8B030D-6E8A-4147-A177-3AD203B41FA5}">
                      <a16:colId xmlns:a16="http://schemas.microsoft.com/office/drawing/2014/main" val="362486487"/>
                    </a:ext>
                  </a:extLst>
                </a:gridCol>
                <a:gridCol w="2304256">
                  <a:extLst>
                    <a:ext uri="{9D8B030D-6E8A-4147-A177-3AD203B41FA5}">
                      <a16:colId xmlns:a16="http://schemas.microsoft.com/office/drawing/2014/main" val="158103981"/>
                    </a:ext>
                  </a:extLst>
                </a:gridCol>
                <a:gridCol w="815792">
                  <a:extLst>
                    <a:ext uri="{9D8B030D-6E8A-4147-A177-3AD203B41FA5}">
                      <a16:colId xmlns:a16="http://schemas.microsoft.com/office/drawing/2014/main" val="2713802496"/>
                    </a:ext>
                  </a:extLst>
                </a:gridCol>
              </a:tblGrid>
              <a:tr h="186583">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10.08.2019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Souš - Štětí</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330332765"/>
                  </a:ext>
                </a:extLst>
              </a:tr>
              <a:tr h="186583">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17.08.2019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Březová - Souš</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2:1 PK</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569691729"/>
                  </a:ext>
                </a:extLst>
              </a:tr>
              <a:tr h="186583">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24.08.2019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Souš - Neratovice</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412262435"/>
                  </a:ext>
                </a:extLst>
              </a:tr>
              <a:tr h="186583">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31.08.2019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Aritma Praha - Souš</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682248777"/>
                  </a:ext>
                </a:extLst>
              </a:tr>
              <a:tr h="186583">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07.09.2019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Souš - Brandýs</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4073731164"/>
                  </a:ext>
                </a:extLst>
              </a:tr>
              <a:tr h="186583">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14.09.2019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Česká Lípa - Souš</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3579520298"/>
                  </a:ext>
                </a:extLst>
              </a:tr>
              <a:tr h="186583">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21.09.2019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Souš - Dobříš</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764697607"/>
                  </a:ext>
                </a:extLst>
              </a:tr>
              <a:tr h="186583">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28.09.2019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Kladno - Souš</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440858651"/>
                  </a:ext>
                </a:extLst>
              </a:tr>
              <a:tr h="186583">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05.10.2019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Souš - Chomutov</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2:1 PK</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082770059"/>
                  </a:ext>
                </a:extLst>
              </a:tr>
              <a:tr h="186583">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12.10.2019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Souš - Tatran Rakovník</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679258910"/>
                  </a:ext>
                </a:extLst>
              </a:tr>
              <a:tr h="186583">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19.10.2019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Český Brod - Souš</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1:0 PK</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315100413"/>
                  </a:ext>
                </a:extLst>
              </a:tr>
              <a:tr h="186583">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26.10.2019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Souš - Ostrov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792378457"/>
                  </a:ext>
                </a:extLst>
              </a:tr>
              <a:tr h="186583">
                <a:tc>
                  <a:txBody>
                    <a:bodyPr/>
                    <a:lstStyle/>
                    <a:p>
                      <a:pPr algn="ctr" fontAlgn="ctr"/>
                      <a:r>
                        <a:rPr lang="cs-CZ" sz="12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03.11.2019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Meteor - Souš</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0:1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331477439"/>
                  </a:ext>
                </a:extLst>
              </a:tr>
              <a:tr h="186583">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09.11.2019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Souš - Louny</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65031423"/>
                  </a:ext>
                </a:extLst>
              </a:tr>
              <a:tr h="186583">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16.11.2019</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Slaný - Souš</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466211901"/>
                  </a:ext>
                </a:extLst>
              </a:tr>
            </a:tbl>
          </a:graphicData>
        </a:graphic>
      </p:graphicFrame>
      <p:pic>
        <p:nvPicPr>
          <p:cNvPr id="7" name="Obrázek 6">
            <a:extLst>
              <a:ext uri="{FF2B5EF4-FFF2-40B4-BE49-F238E27FC236}">
                <a16:creationId xmlns:a16="http://schemas.microsoft.com/office/drawing/2014/main" id="{4DC74A28-2B0C-4703-AE32-D7A3D1F27F67}"/>
              </a:ext>
            </a:extLst>
          </p:cNvPr>
          <p:cNvPicPr>
            <a:picLocks noChangeAspect="1"/>
          </p:cNvPicPr>
          <p:nvPr/>
        </p:nvPicPr>
        <p:blipFill>
          <a:blip r:embed="rId3"/>
          <a:stretch>
            <a:fillRect/>
          </a:stretch>
        </p:blipFill>
        <p:spPr>
          <a:xfrm>
            <a:off x="5451886" y="3191694"/>
            <a:ext cx="4680520" cy="635566"/>
          </a:xfrm>
          <a:prstGeom prst="rect">
            <a:avLst/>
          </a:prstGeom>
        </p:spPr>
      </p:pic>
      <p:sp>
        <p:nvSpPr>
          <p:cNvPr id="8" name="TextovéPole 7">
            <a:extLst>
              <a:ext uri="{FF2B5EF4-FFF2-40B4-BE49-F238E27FC236}">
                <a16:creationId xmlns:a16="http://schemas.microsoft.com/office/drawing/2014/main" id="{96A2066E-BBC8-4550-9714-60CAAE2BF30A}"/>
              </a:ext>
            </a:extLst>
          </p:cNvPr>
          <p:cNvSpPr txBox="1"/>
          <p:nvPr/>
        </p:nvSpPr>
        <p:spPr>
          <a:xfrm>
            <a:off x="5523894" y="36732"/>
            <a:ext cx="4536504" cy="954107"/>
          </a:xfrm>
          <a:prstGeom prst="rect">
            <a:avLst/>
          </a:prstGeom>
          <a:gradFill>
            <a:gsLst>
              <a:gs pos="25000">
                <a:schemeClr val="accent1">
                  <a:lumMod val="45000"/>
                  <a:lumOff val="55000"/>
                </a:schemeClr>
              </a:gs>
              <a:gs pos="72000">
                <a:srgbClr val="FFCC99"/>
              </a:gs>
            </a:gsLst>
            <a:lin ang="5400000" scaled="1"/>
          </a:gradFill>
          <a:effectLst>
            <a:softEdge rad="241300"/>
          </a:effectLst>
        </p:spPr>
        <p:txBody>
          <a:bodyPr wrap="square" rtlCol="0">
            <a:spAutoFit/>
          </a:bodyPr>
          <a:lstStyle/>
          <a:p>
            <a:pPr algn="ctr"/>
            <a:r>
              <a:rPr lang="cs-CZ" sz="2800" dirty="0">
                <a:solidFill>
                  <a:srgbClr val="FF0000"/>
                </a:solidFill>
                <a:latin typeface="Arial Black" panose="020B0A04020102020204" pitchFamily="34" charset="0"/>
              </a:rPr>
              <a:t>Podzimní cesta </a:t>
            </a:r>
          </a:p>
          <a:p>
            <a:pPr algn="ctr"/>
            <a:r>
              <a:rPr lang="cs-CZ" sz="2800" dirty="0">
                <a:solidFill>
                  <a:srgbClr val="FF0000"/>
                </a:solidFill>
                <a:latin typeface="Arial Black" panose="020B0A04020102020204" pitchFamily="34" charset="0"/>
              </a:rPr>
              <a:t>Baníku Souš</a:t>
            </a:r>
            <a:endParaRPr lang="cs-CZ" sz="2000" dirty="0">
              <a:solidFill>
                <a:srgbClr val="FF0000"/>
              </a:solidFill>
              <a:latin typeface="Arial Black" panose="020B0A04020102020204" pitchFamily="34" charset="0"/>
            </a:endParaRPr>
          </a:p>
        </p:txBody>
      </p:sp>
      <p:sp>
        <p:nvSpPr>
          <p:cNvPr id="12" name="TextovéPole 11"/>
          <p:cNvSpPr txBox="1"/>
          <p:nvPr/>
        </p:nvSpPr>
        <p:spPr>
          <a:xfrm>
            <a:off x="5451886" y="1075604"/>
            <a:ext cx="4752528" cy="2031325"/>
          </a:xfrm>
          <a:prstGeom prst="rect">
            <a:avLst/>
          </a:prstGeom>
          <a:solidFill>
            <a:srgbClr val="99FFCC"/>
          </a:solidFill>
          <a:effectLst>
            <a:glow rad="101600">
              <a:srgbClr val="FFFF66">
                <a:alpha val="40000"/>
              </a:srgbClr>
            </a:glow>
            <a:softEdge rad="241300"/>
          </a:effectLst>
        </p:spPr>
        <p:txBody>
          <a:bodyPr wrap="square" rtlCol="0">
            <a:spAutoFit/>
          </a:bodyPr>
          <a:lstStyle/>
          <a:p>
            <a:pPr algn="just"/>
            <a:r>
              <a:rPr lang="cs-CZ" sz="1400" dirty="0">
                <a:latin typeface="Arial" panose="020B0604020202020204" pitchFamily="34" charset="0"/>
                <a:cs typeface="Arial" panose="020B0604020202020204" pitchFamily="34" charset="0"/>
              </a:rPr>
              <a:t>Byla hodně úspěšná a důkazem je 2. místo v tabulce, které v jarní části znamená šanci bojovat o postup do Fortuna ČFL. Při sloučení s Mosteckým fotbalový klubem od příští sezóny je přání hrát v Mostě vyšší soutěž o to vyšší. Na podzim Souš v normální hrací době prohrála jen 2x a vždy to bylo na domácím hřišti. 3x utkání skončila remízou v nichž v penaltovém rozstřelu 1x. 10x dokázala zvítězit v normální hrací době. Celkově je to 34 bodů </a:t>
            </a:r>
          </a:p>
        </p:txBody>
      </p:sp>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243</TotalTime>
  <Words>5482</Words>
  <Application>Microsoft Office PowerPoint</Application>
  <PresentationFormat>Vlastní</PresentationFormat>
  <Paragraphs>1578</Paragraphs>
  <Slides>24</Slides>
  <Notes>2</Notes>
  <HiddenSlides>0</HiddenSlides>
  <MMClips>0</MMClips>
  <ScaleCrop>false</ScaleCrop>
  <HeadingPairs>
    <vt:vector size="6" baseType="variant">
      <vt:variant>
        <vt:lpstr>Použitá písma</vt:lpstr>
      </vt:variant>
      <vt:variant>
        <vt:i4>44</vt:i4>
      </vt:variant>
      <vt:variant>
        <vt:lpstr>Motiv</vt:lpstr>
      </vt:variant>
      <vt:variant>
        <vt:i4>1</vt:i4>
      </vt:variant>
      <vt:variant>
        <vt:lpstr>Nadpisy snímků</vt:lpstr>
      </vt:variant>
      <vt:variant>
        <vt:i4>24</vt:i4>
      </vt:variant>
    </vt:vector>
  </HeadingPairs>
  <TitlesOfParts>
    <vt:vector size="69" baseType="lpstr">
      <vt:lpstr>Yu Gothic UI</vt:lpstr>
      <vt:lpstr>Yu Gothic UI Semibold</vt:lpstr>
      <vt:lpstr>Albertus MT</vt:lpstr>
      <vt:lpstr>Algerian</vt:lpstr>
      <vt:lpstr>Arial</vt:lpstr>
      <vt:lpstr>Arial Black</vt:lpstr>
      <vt:lpstr>Arial Rounded MT Bold</vt:lpstr>
      <vt:lpstr>Bahnschrift</vt:lpstr>
      <vt:lpstr>Berlin Sans FB Demi</vt:lpstr>
      <vt:lpstr>Bookman Old Style</vt:lpstr>
      <vt:lpstr>Britannic Bold</vt:lpstr>
      <vt:lpstr>Broadway</vt:lpstr>
      <vt:lpstr>Calibri</vt:lpstr>
      <vt:lpstr>Century Gothic</vt:lpstr>
      <vt:lpstr>Cooper Black</vt:lpstr>
      <vt:lpstr>Ebrima</vt:lpstr>
      <vt:lpstr>Eras Bold ITC</vt:lpstr>
      <vt:lpstr>FangSong</vt:lpstr>
      <vt:lpstr>Footlight MT Light</vt:lpstr>
      <vt:lpstr>Franklin Gothic Heavy</vt:lpstr>
      <vt:lpstr>Georgia</vt:lpstr>
      <vt:lpstr>Georgia Pro Black</vt:lpstr>
      <vt:lpstr>Georgia Pro Cond Black</vt:lpstr>
      <vt:lpstr>Gill Sans Nova Ultra Bold</vt:lpstr>
      <vt:lpstr>Gill Sans Ultra Bold Condensed</vt:lpstr>
      <vt:lpstr>Goudy Stout</vt:lpstr>
      <vt:lpstr>Gungsuh</vt:lpstr>
      <vt:lpstr>GungsuhChe</vt:lpstr>
      <vt:lpstr>Khmer UI</vt:lpstr>
      <vt:lpstr>KodchiangUPC</vt:lpstr>
      <vt:lpstr>Miriam</vt:lpstr>
      <vt:lpstr>Rockwell Condensed</vt:lpstr>
      <vt:lpstr>Rockwell Nova Extra Bold</vt:lpstr>
      <vt:lpstr>Segoe UI Black</vt:lpstr>
      <vt:lpstr>Showcard Gothic</vt:lpstr>
      <vt:lpstr>Snap ITC</vt:lpstr>
      <vt:lpstr>STHupo</vt:lpstr>
      <vt:lpstr>Tahoma</vt:lpstr>
      <vt:lpstr>Times New Roman</vt:lpstr>
      <vt:lpstr>Tw Cen MT Condensed Extra Bold</vt:lpstr>
      <vt:lpstr>Verdana</vt:lpstr>
      <vt:lpstr>Verdana Pro Black</vt:lpstr>
      <vt:lpstr>Walbaum Display Heavy</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plisek</cp:lastModifiedBy>
  <cp:revision>23338</cp:revision>
  <cp:lastPrinted>2020-02-26T14:03:24Z</cp:lastPrinted>
  <dcterms:created xsi:type="dcterms:W3CDTF">2001-03-12T13:44:53Z</dcterms:created>
  <dcterms:modified xsi:type="dcterms:W3CDTF">2020-12-28T18:55:42Z</dcterms:modified>
</cp:coreProperties>
</file>