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6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Plisek" initials="MP" lastIdx="1" clrIdx="0">
    <p:extLst>
      <p:ext uri="{19B8F6BF-5375-455C-9EA6-DF929625EA0E}">
        <p15:presenceInfo xmlns:p15="http://schemas.microsoft.com/office/powerpoint/2012/main" userId="S::milan.plisek@rail.bombardier.com::9318a93b-ce22-47e3-9c79-2b5115da7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FFFF99"/>
    <a:srgbClr val="0000CC"/>
    <a:srgbClr val="FFFFCC"/>
    <a:srgbClr val="3366FF"/>
    <a:srgbClr val="00FF00"/>
    <a:srgbClr val="CCFF66"/>
    <a:srgbClr val="FFCC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5" autoAdjust="0"/>
    <p:restoredTop sz="95455" autoAdjust="0"/>
  </p:normalViewPr>
  <p:slideViewPr>
    <p:cSldViewPr>
      <p:cViewPr varScale="1">
        <p:scale>
          <a:sx n="83" d="100"/>
          <a:sy n="83" d="100"/>
        </p:scale>
        <p:origin x="1224" y="66"/>
      </p:cViewPr>
      <p:guideLst>
        <p:guide orient="horz" pos="2371"/>
        <p:guide pos="32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1" d="100"/>
          <a:sy n="81" d="100"/>
        </p:scale>
        <p:origin x="3996"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s/patr%C3%B3n-fondo-beige-crema-irregular-1884062/" TargetMode="Externa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www.twinkleshop.cz/Papirove-fotograficke-pozadi-1-98x11m-Royal-Marble-Gray-d1275.htm" TargetMode="External"/><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www.publicdomainpictures.net/view-image.php?image=20579&amp;picture=&amp;jazyk=CS" TargetMode="External"/><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bvm.sweetwaterschools.org/boys-soccer-schedule-2015/"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xhere.com/en/photo/1451777"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ko/%EA%B2%A8%EC%9A%B8-%EB%AA%A9%EB%A1%9D-%EC%9C%84%EC%8B%9C-%EB%A6%AC%EC%8A%A4%ED%8A%B8-%EB%B0%B0%EA%B2%BD-%EC%97%B0%ED%95%9C-%ED%8C%8C%EB%9E%91-%EB%88%88%EC%86%A1%EC%9D%B4-%ED%8E%B8%EC%A7%80%EC%A7%80-676419/" TargetMode="External"/><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K_Litom%C4%9B%C5%99icko"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pxhere.com/zh/photo/1332662" TargetMode="External"/><Relationship Id="rId5" Type="http://schemas.openxmlformats.org/officeDocument/2006/relationships/image" Target="../media/image42.jpg"/><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https://www.besthdwallpaper.com/krajina/venkov-v-zime-dt_cs-347.html" TargetMode="External"/><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openclipart.org/detail/189277/snow-flake-4-by-zecas-189277"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0099FF"/>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1" y="2035324"/>
            <a:ext cx="4619359" cy="431800"/>
          </a:xfrm>
          <a:prstGeom prst="rect">
            <a:avLst/>
          </a:prstGeom>
          <a:solidFill>
            <a:srgbClr val="0099FF"/>
          </a:solidFill>
          <a:ln w="8001">
            <a:solidFill>
              <a:schemeClr val="tx1"/>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539380"/>
            <a:ext cx="4608512" cy="4572000"/>
          </a:xfrm>
          <a:prstGeom prst="rect">
            <a:avLst/>
          </a:prstGeom>
          <a:solidFill>
            <a:schemeClr val="accent1">
              <a:lumMod val="40000"/>
              <a:lumOff val="60000"/>
            </a:schemeClr>
          </a:solidFill>
          <a:ln w="28575">
            <a:solidFill>
              <a:schemeClr val="tx1">
                <a:alpha val="99000"/>
              </a:schemeClr>
            </a:solidFill>
            <a:miter lim="800000"/>
            <a:headEnd/>
            <a:tailEnd/>
          </a:ln>
        </p:spPr>
        <p:txBody>
          <a:bodyPr lIns="91425" tIns="45713" rIns="91425" bIns="45713"/>
          <a:lstStyle/>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FORNAXA –TĚSNĚNÍ spol.   s 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Dům dětí a mládeže Štětí</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VOLEMAN - autobusová přeprava</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Ahlfit s.r.o.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Izolace Beran s.r.o.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POKORNÝ spol. s 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STAVEBNÍ STROJE A DOPRAVA s.r.o. </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JT-Service s.r.o.</a:t>
            </a:r>
          </a:p>
          <a:p>
            <a:pPr algn="ctr" eaLnBrk="0" hangingPunct="0">
              <a:defRPr/>
            </a:pPr>
            <a:r>
              <a:rPr lang="cs-CZ" sz="2000" dirty="0" err="1">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Průmstav</a:t>
            </a: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 Štětí a.s.</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D</a:t>
            </a:r>
            <a:r>
              <a:rPr lang="en-GB"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EKRA Industrial s.r.o. </a:t>
            </a:r>
            <a:endPar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endParaRP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INDUSTRIAL CZ spol. s 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Unistroj s.r.o.</a:t>
            </a:r>
          </a:p>
          <a:p>
            <a:pPr algn="ctr" eaLnBrk="0" hangingPunct="0">
              <a:defRPr/>
            </a:pPr>
            <a:r>
              <a:rPr lang="cs-CZ" sz="2000" dirty="0">
                <a:solidFill>
                  <a:srgbClr val="FF0000"/>
                </a:solidFill>
                <a:effectLst>
                  <a:outerShdw blurRad="38100" dist="38100" dir="2700000" algn="tl">
                    <a:srgbClr val="000000">
                      <a:alpha val="43137"/>
                    </a:srgbClr>
                  </a:outerShdw>
                </a:effectLst>
                <a:latin typeface="Rockwell Condensed" panose="02060603050405020104"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3706482"/>
            <a:ext cx="4712610" cy="3223172"/>
          </a:xfrm>
          <a:prstGeom prst="rect">
            <a:avLst/>
          </a:prstGeom>
          <a:solidFill>
            <a:schemeClr val="bg1"/>
          </a:solidFill>
          <a:ln w="44450" cap="rnd" cmpd="sng">
            <a:solidFill>
              <a:schemeClr val="tx1"/>
            </a:solidFill>
            <a:prstDash val="solid"/>
            <a:miter lim="800000"/>
            <a:headEnd/>
            <a:tailEnd/>
          </a:ln>
          <a:effectLst>
            <a:glow rad="101600">
              <a:srgbClr val="66FF33">
                <a:alpha val="40000"/>
              </a:srgbClr>
            </a:glow>
            <a:innerShdw blurRad="406400" dist="1689100" dir="7380000">
              <a:srgbClr val="0066CC"/>
            </a:innerShdw>
            <a:softEdge rad="317500"/>
          </a:effectLst>
        </p:spPr>
        <p:txBody>
          <a:bodyPr wrap="square" lIns="0" tIns="108000" rIns="0" bIns="36000" anchor="ctr" anchorCtr="0">
            <a:prstTxWarp prst="textCanDown">
              <a:avLst/>
            </a:prstTxWarp>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000" dirty="0">
                <a:ln w="28575" cap="rnd" cmpd="dbl">
                  <a:solidFill>
                    <a:srgbClr val="F1FE48"/>
                  </a:solidFill>
                  <a:bevel/>
                </a:ln>
                <a:solidFill>
                  <a:srgbClr val="D90505"/>
                </a:solidFill>
                <a:effectLst/>
                <a:latin typeface="Sitka Small" panose="02000505000000020004" pitchFamily="2" charset="0"/>
                <a:ea typeface="Gungsuh" pitchFamily="18" charset="-127"/>
                <a:cs typeface="Arial" panose="020B0604020202020204" pitchFamily="34" charset="0"/>
              </a:rPr>
              <a:t>7</a:t>
            </a:r>
            <a:r>
              <a:rPr lang="cs-CZ" sz="4000" b="0" dirty="0">
                <a:ln w="28575">
                  <a:solidFill>
                    <a:srgbClr val="F1FE48"/>
                  </a:solidFill>
                </a:ln>
                <a:solidFill>
                  <a:srgbClr val="D90505"/>
                </a:solidFill>
                <a:effectLst>
                  <a:outerShdw blurRad="38100" dist="19050" dir="2700000" algn="tl" rotWithShape="0">
                    <a:schemeClr val="dk1">
                      <a:alpha val="40000"/>
                    </a:schemeClr>
                  </a:outerShdw>
                </a:effectLst>
                <a:latin typeface="Sitka Small" panose="02000505000000020004" pitchFamily="2" charset="0"/>
                <a:ea typeface="Gungsuh" pitchFamily="18" charset="-127"/>
                <a:cs typeface="Arial" panose="020B0604020202020204" pitchFamily="34" charset="0"/>
              </a:rPr>
              <a:t>.</a:t>
            </a:r>
            <a:endParaRPr lang="cs-CZ" sz="2000" dirty="0">
              <a:ln w="28575">
                <a:solidFill>
                  <a:srgbClr val="F1FE48"/>
                </a:solidFill>
              </a:ln>
              <a:solidFill>
                <a:srgbClr val="D90505"/>
              </a:solidFill>
              <a:effectLst/>
              <a:latin typeface="Sitka Small" panose="02000505000000020004" pitchFamily="2" charset="0"/>
              <a:ea typeface="STHupo" panose="020B0503020204020204" pitchFamily="2" charset="-122"/>
              <a:cs typeface="Arial" panose="020B0604020202020204" pitchFamily="34" charset="0"/>
            </a:endParaRPr>
          </a:p>
          <a:p>
            <a:pPr algn="ctr" eaLnBrk="0" hangingPunct="0">
              <a:defRPr/>
            </a:pPr>
            <a:r>
              <a:rPr lang="cs-CZ" sz="8000" dirty="0">
                <a:ln w="28575" cap="rnd" cmpd="dbl">
                  <a:solidFill>
                    <a:srgbClr val="F1FE48"/>
                  </a:solidFill>
                  <a:bevel/>
                </a:ln>
                <a:solidFill>
                  <a:srgbClr val="D90505"/>
                </a:solidFill>
                <a:latin typeface="Sitka Small" panose="02000505000000020004" pitchFamily="2" charset="0"/>
                <a:ea typeface="STHupo" panose="020B0503020204020204" pitchFamily="2" charset="-122"/>
                <a:cs typeface="Arial" panose="020B0604020202020204" pitchFamily="34" charset="0"/>
              </a:rPr>
              <a:t>SK Kladno</a:t>
            </a:r>
            <a:endParaRPr lang="cs-CZ" sz="8000" dirty="0">
              <a:ln w="28575" cap="rnd" cmpd="dbl">
                <a:solidFill>
                  <a:srgbClr val="F1FE48"/>
                </a:solidFill>
                <a:bevel/>
              </a:ln>
              <a:solidFill>
                <a:srgbClr val="D90505"/>
              </a:solidFill>
              <a:effectLst/>
              <a:latin typeface="Sitka Small" panose="02000505000000020004" pitchFamily="2" charset="0"/>
              <a:ea typeface="STHupo" panose="020B0503020204020204" pitchFamily="2" charset="-122"/>
              <a:cs typeface="Arial" panose="020B0604020202020204" pitchFamily="34" charset="0"/>
            </a:endParaRPr>
          </a:p>
        </p:txBody>
      </p:sp>
      <p:sp>
        <p:nvSpPr>
          <p:cNvPr id="16" name="TextovéPole 15"/>
          <p:cNvSpPr txBox="1"/>
          <p:nvPr/>
        </p:nvSpPr>
        <p:spPr>
          <a:xfrm>
            <a:off x="5420229" y="2385169"/>
            <a:ext cx="4712610" cy="1116000"/>
          </a:xfrm>
          <a:prstGeom prst="rect">
            <a:avLst/>
          </a:prstGeom>
          <a:blipFill>
            <a:blip r:embed="rId6"/>
            <a:stretch>
              <a:fillRect/>
            </a:stretch>
          </a:blipFill>
          <a:ln w="38100" cap="rnd" cmpd="sng">
            <a:solidFill>
              <a:srgbClr val="00FF00"/>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400" spc="300" dirty="0">
                <a:ln w="19050">
                  <a:noFill/>
                </a:ln>
                <a:solidFill>
                  <a:schemeClr val="bg1"/>
                </a:solidFill>
                <a:effectLst>
                  <a:reflection endPos="0" dist="50800" dir="5400000" sy="-100000" algn="bl" rotWithShape="0"/>
                </a:effectLst>
                <a:latin typeface="High Tower Text" panose="02040502050506030303" pitchFamily="18" charset="0"/>
                <a:ea typeface="FangSong" pitchFamily="49" charset="-122"/>
                <a:cs typeface="Arial" panose="020B0604020202020204" pitchFamily="34" charset="0"/>
              </a:rPr>
              <a:t>16.11.2019 sobota    </a:t>
            </a:r>
          </a:p>
          <a:p>
            <a:pPr algn="ctr"/>
            <a:r>
              <a:rPr lang="cs-CZ" sz="4400" spc="300" dirty="0">
                <a:ln w="19050">
                  <a:noFill/>
                </a:ln>
                <a:solidFill>
                  <a:schemeClr val="bg1"/>
                </a:solidFill>
                <a:effectLst>
                  <a:reflection endPos="0" dist="50800" dir="5400000" sy="-100000" algn="bl" rotWithShape="0"/>
                </a:effectLst>
                <a:latin typeface="High Tower Text" panose="02040502050506030303" pitchFamily="18" charset="0"/>
                <a:ea typeface="FangSong" pitchFamily="49" charset="-122"/>
                <a:cs typeface="Arial" panose="020B0604020202020204" pitchFamily="34" charset="0"/>
              </a:rPr>
              <a:t>10:15 hod 15. kolo</a:t>
            </a:r>
          </a:p>
        </p:txBody>
      </p:sp>
      <p:sp>
        <p:nvSpPr>
          <p:cNvPr id="17" name="AutoShape 3" descr="ů§"/>
          <p:cNvSpPr>
            <a:spLocks noChangeArrowheads="1"/>
          </p:cNvSpPr>
          <p:nvPr/>
        </p:nvSpPr>
        <p:spPr bwMode="auto">
          <a:xfrm>
            <a:off x="5400576" y="62846"/>
            <a:ext cx="4752528" cy="1127576"/>
          </a:xfrm>
          <a:prstGeom prst="flowChartAlternateProcess">
            <a:avLst/>
          </a:prstGeom>
          <a:pattFill prst="dashHorz">
            <a:fgClr>
              <a:srgbClr val="7BCBFD"/>
            </a:fgClr>
            <a:bgClr>
              <a:schemeClr val="bg1"/>
            </a:bgClr>
          </a:pattFill>
          <a:ln w="44450" cap="flat" cmpd="sng">
            <a:solidFill>
              <a:srgbClr val="FF00FF"/>
            </a:solidFill>
            <a:prstDash val="sysDot"/>
            <a:bevel/>
            <a:headEnd/>
            <a:tailEnd/>
          </a:ln>
          <a:effectLst>
            <a:softEdge rad="0"/>
          </a:effectLst>
          <a:scene3d>
            <a:camera prst="perspectiveBelow"/>
            <a:lightRig rig="threePt" dir="t"/>
          </a:scene3d>
          <a:sp3d z="38100">
            <a:bevelT w="57150" h="0" prst="relaxedInset"/>
            <a:bevelB w="120650"/>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9525" cap="rnd">
                  <a:noFill/>
                  <a:miter lim="800000"/>
                </a:ln>
                <a:latin typeface="Arial" panose="020B0604020202020204" pitchFamily="34" charset="0"/>
                <a:ea typeface="Verdana" panose="020B0604030504040204" pitchFamily="34" charset="0"/>
                <a:cs typeface="Arial" panose="020B0604020202020204" pitchFamily="34" charset="0"/>
              </a:rPr>
              <a:t>Fotbalový zpravodaj</a:t>
            </a:r>
          </a:p>
          <a:p>
            <a:pPr algn="ctr" eaLnBrk="0" hangingPunct="0">
              <a:defRPr/>
            </a:pPr>
            <a:r>
              <a:rPr lang="cs-CZ" sz="3200" dirty="0">
                <a:ln w="9525" cap="rnd">
                  <a:noFill/>
                  <a:miter lim="800000"/>
                </a:ln>
                <a:latin typeface="Arial" panose="020B0604020202020204" pitchFamily="34" charset="0"/>
                <a:ea typeface="Verdana" panose="020B0604030504040204" pitchFamily="34" charset="0"/>
                <a:cs typeface="Arial" panose="020B0604020202020204" pitchFamily="34" charset="0"/>
              </a:rPr>
              <a:t>SK Štětí </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62448"/>
            <a:ext cx="4722518" cy="882737"/>
          </a:xfrm>
          <a:prstGeom prst="rect">
            <a:avLst/>
          </a:prstGeom>
          <a:blipFill>
            <a:blip r:embed="rId7"/>
            <a:stretch>
              <a:fillRect/>
            </a:stretch>
          </a:blipFill>
          <a:ln w="22225" cmpd="sng">
            <a:solidFill>
              <a:schemeClr val="tx1"/>
            </a:solidFill>
            <a:prstDash val="sysDash"/>
            <a:miter lim="800000"/>
          </a:ln>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prstTxWarp prst="textChevron">
              <a:avLst/>
            </a:prstTxWarp>
            <a:spAutoFit/>
            <a:sp3d extrusionH="57150">
              <a:bevelT w="38100" h="38100" prst="slope"/>
            </a:sp3d>
          </a:bodyPr>
          <a:lstStyle/>
          <a:p>
            <a:pPr algn="ctr"/>
            <a:r>
              <a:rPr lang="cs-CZ" sz="2800" dirty="0">
                <a:ln w="19050" cap="sq">
                  <a:noFill/>
                  <a:prstDash val="solid"/>
                  <a:miter lim="800000"/>
                </a:ln>
                <a:solidFill>
                  <a:srgbClr val="006600"/>
                </a:solidFill>
                <a:latin typeface="Arial Black" panose="020B0A04020102020204" pitchFamily="34" charset="0"/>
                <a:ea typeface="Yu Gothic UI Light" panose="020B0300000000000000" pitchFamily="34" charset="-128"/>
                <a:cs typeface="Arial" panose="020B0604020202020204" pitchFamily="34" charset="0"/>
              </a:rPr>
              <a:t>Sezóna 2019/2020</a:t>
            </a:r>
          </a:p>
          <a:p>
            <a:pPr algn="ctr"/>
            <a:r>
              <a:rPr lang="cs-CZ" sz="2400" dirty="0">
                <a:ln w="19050" cap="sq">
                  <a:noFill/>
                  <a:prstDash val="solid"/>
                  <a:miter lim="800000"/>
                </a:ln>
                <a:solidFill>
                  <a:srgbClr val="006600"/>
                </a:solidFill>
                <a:latin typeface="Arial Black" panose="020B0A04020102020204" pitchFamily="34" charset="0"/>
                <a:ea typeface="Yu Gothic UI Light" panose="020B0300000000000000" pitchFamily="34" charset="-128"/>
                <a:cs typeface="Arial" panose="020B0604020202020204" pitchFamily="34" charset="0"/>
              </a:rPr>
              <a:t>Divize B Podzim</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4591" y="3960929"/>
            <a:ext cx="745965" cy="755377"/>
          </a:xfrm>
          <a:prstGeom prst="rect">
            <a:avLst/>
          </a:prstGeom>
          <a:noFill/>
          <a:ln>
            <a:noFill/>
          </a:ln>
        </p:spPr>
      </p:pic>
      <p:pic>
        <p:nvPicPr>
          <p:cNvPr id="3" name="Obrázek 2" descr="&lt;strong&gt;SK&lt;/strong&gt; &lt;strong&gt;Kladno&lt;/strong&gt;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2984" y="4100986"/>
            <a:ext cx="792088"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sp>
        <p:nvSpPr>
          <p:cNvPr id="2" name="Obdélník 1"/>
          <p:cNvSpPr/>
          <p:nvPr/>
        </p:nvSpPr>
        <p:spPr>
          <a:xfrm>
            <a:off x="128981" y="836238"/>
            <a:ext cx="4751264" cy="5855449"/>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nahradil Patrik Junek. Sám opuštěn zůstal před naší brankou a stačilo jen nastavit nohu. 4:0 a pomalu se začínal rýsovat výsledek v podobě debaklu. Ještě před změnou stran to mohl malinko vylepšit David Brandejs. Míč tlačil k pravé tyči i očima, ale brankář v posledním možném okamžiku vytlačil na roh. V kabině si o přestávce hráči chválu nevyslechli. Hned po minutě hry ve 2. části byl blízko snížení náskoku domácích David Brandejs.    Míč uklízel k levé tyči, ale byli tam i rukavice Radima Webera. Štěpán Maryška, o tom se hráčům Štětí bude asi dlouho zdát.  V 50. minutě si zasekl míč v našem vápně, ale nohu mu zasekl i 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to nemohlo být nic jiného než penalta, kterou s přehledem gólem na 5:0 zužitkoval Patrik Junek. Kde byli naši obránci v 54. minutě? Každopádně nebyli tam, kde být měli a postavili do lehké úlohy Patrika Junka, který po centru Adama Petrlíka zvýšil na drtivých 6:0. Když pak o minutě postupoval sám na brankáře domácích Jakub Slavíček a nedal, tak ozývalo „ Je to na ručník“. Z dobré pozice zahrával volný přímý kop Jakub Pícha v 56. minutě, ale vysoko přestřelil. Trestňák kopali i domácí a hlavička, která z toho vzešla, šla jen těsně vedle. V 61. minutě nahradil Jakuba Píchu, který neměl fit kotník, Lukáš Jakl a byl to on, kde po minutě pobytu na hřiště z osmi metrů ve velké šancí branku vysoko minul. Že by to mohlo jít, ukázala nahrávka David Brandejse za obranu na Jiřího Vokouna v 64. minutě a jeho nechytatelná střela, kterou nestačila zachytit ani místní kamera, znamenala snížení náskoku na 1:6. V 68. minutě nás potkala další nepříjemná věc. Vlastně hned 2 najednou. Centr před branku, střelu Štěpána Maryšky Martin Jelínek v brance nohou vyrazil, ale pouze k Patrikovi Junkovi, který gólem na 7:1 málem protrhl síť. Ale to v bolestech ležel před brankou Martin jelínek, držel se za koleno a musel střídat. Mezi 3 tyče nastoupil Václav Sailer, který nebyl také úplně fit. V 74. minutě zkoušel střeleckou mušku z volného přímého kopu Jiří Vokoun, ale náboj přesný neměl. Částečně s ohledem na vývoj utkání si to vynahradil v 85. minutě, Jakub Slavíček směřoval míč na Davida Brandejse, ten ho prozřetelně nechal proběhnout za sebe, kde byl právě nabíhající Jiří Vokoun a snížil na konečných 2:7 z našeho pohledu.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M.Jelínek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(68.V.Sailer)-</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V.Kala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(46.R.Feko),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(62.L.Jakl),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A.Brůža-D.Brandejs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(88.T.Kysela)</a:t>
            </a:r>
          </a:p>
          <a:p>
            <a:pPr lvl="0">
              <a:lnSpc>
                <a:spcPct val="107000"/>
              </a:lnSpc>
              <a:spcAft>
                <a:spcPts val="0"/>
              </a:spcAft>
            </a:pPr>
            <a:r>
              <a:rPr lang="cs-CZ" sz="1000" b="0" u="sng" dirty="0" err="1">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L.Tryzna-V.Haleš</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P.Vít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J.Vrzal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125 diváků  </a:t>
            </a:r>
          </a:p>
        </p:txBody>
      </p:sp>
      <p:sp>
        <p:nvSpPr>
          <p:cNvPr id="3" name="TextovéPole 2"/>
          <p:cNvSpPr txBox="1"/>
          <p:nvPr/>
        </p:nvSpPr>
        <p:spPr>
          <a:xfrm>
            <a:off x="241864" y="156634"/>
            <a:ext cx="4464496" cy="523220"/>
          </a:xfrm>
          <a:prstGeom prst="rect">
            <a:avLst/>
          </a:prstGeom>
          <a:pattFill prst="wdDnDiag">
            <a:fgClr>
              <a:srgbClr val="99FFCC"/>
            </a:fgClr>
            <a:bgClr>
              <a:schemeClr val="bg1"/>
            </a:bgClr>
          </a:pattFill>
          <a:effectLst>
            <a:softEdge rad="0"/>
          </a:effectLst>
        </p:spPr>
        <p:txBody>
          <a:bodyPr wrap="square" rtlCol="0">
            <a:spAutoFit/>
          </a:bodyPr>
          <a:lstStyle/>
          <a:p>
            <a:pPr algn="ctr"/>
            <a:r>
              <a:rPr lang="cs-CZ" sz="1400" dirty="0">
                <a:latin typeface="Arial Black" panose="020B0A04020102020204" pitchFamily="34" charset="0"/>
              </a:rPr>
              <a:t>Pokračování MFK Dobříš-SK Štětí  9.11.2019</a:t>
            </a:r>
          </a:p>
        </p:txBody>
      </p:sp>
      <p:sp>
        <p:nvSpPr>
          <p:cNvPr id="10" name="TextovéPole 9">
            <a:extLst>
              <a:ext uri="{FF2B5EF4-FFF2-40B4-BE49-F238E27FC236}">
                <a16:creationId xmlns:a16="http://schemas.microsoft.com/office/drawing/2014/main" id="{6E57A52E-D34A-466B-9D10-3DC068D1CD6C}"/>
              </a:ext>
            </a:extLst>
          </p:cNvPr>
          <p:cNvSpPr txBox="1"/>
          <p:nvPr/>
        </p:nvSpPr>
        <p:spPr>
          <a:xfrm>
            <a:off x="5544592" y="103302"/>
            <a:ext cx="4536504" cy="707886"/>
          </a:xfrm>
          <a:custGeom>
            <a:avLst/>
            <a:gdLst>
              <a:gd name="connsiteX0" fmla="*/ 0 w 4536504"/>
              <a:gd name="connsiteY0" fmla="*/ 0 h 707886"/>
              <a:gd name="connsiteX1" fmla="*/ 476333 w 4536504"/>
              <a:gd name="connsiteY1" fmla="*/ 0 h 707886"/>
              <a:gd name="connsiteX2" fmla="*/ 998031 w 4536504"/>
              <a:gd name="connsiteY2" fmla="*/ 0 h 707886"/>
              <a:gd name="connsiteX3" fmla="*/ 1474364 w 4536504"/>
              <a:gd name="connsiteY3" fmla="*/ 0 h 707886"/>
              <a:gd name="connsiteX4" fmla="*/ 2086792 w 4536504"/>
              <a:gd name="connsiteY4" fmla="*/ 0 h 707886"/>
              <a:gd name="connsiteX5" fmla="*/ 2653855 w 4536504"/>
              <a:gd name="connsiteY5" fmla="*/ 0 h 707886"/>
              <a:gd name="connsiteX6" fmla="*/ 3220918 w 4536504"/>
              <a:gd name="connsiteY6" fmla="*/ 0 h 707886"/>
              <a:gd name="connsiteX7" fmla="*/ 3878711 w 4536504"/>
              <a:gd name="connsiteY7" fmla="*/ 0 h 707886"/>
              <a:gd name="connsiteX8" fmla="*/ 4536504 w 4536504"/>
              <a:gd name="connsiteY8" fmla="*/ 0 h 707886"/>
              <a:gd name="connsiteX9" fmla="*/ 4536504 w 4536504"/>
              <a:gd name="connsiteY9" fmla="*/ 332706 h 707886"/>
              <a:gd name="connsiteX10" fmla="*/ 4536504 w 4536504"/>
              <a:gd name="connsiteY10" fmla="*/ 707886 h 707886"/>
              <a:gd name="connsiteX11" fmla="*/ 4105536 w 4536504"/>
              <a:gd name="connsiteY11" fmla="*/ 707886 h 707886"/>
              <a:gd name="connsiteX12" fmla="*/ 3629203 w 4536504"/>
              <a:gd name="connsiteY12" fmla="*/ 707886 h 707886"/>
              <a:gd name="connsiteX13" fmla="*/ 3016775 w 4536504"/>
              <a:gd name="connsiteY13" fmla="*/ 707886 h 707886"/>
              <a:gd name="connsiteX14" fmla="*/ 2358982 w 4536504"/>
              <a:gd name="connsiteY14" fmla="*/ 707886 h 707886"/>
              <a:gd name="connsiteX15" fmla="*/ 1837284 w 4536504"/>
              <a:gd name="connsiteY15" fmla="*/ 707886 h 707886"/>
              <a:gd name="connsiteX16" fmla="*/ 1179491 w 4536504"/>
              <a:gd name="connsiteY16" fmla="*/ 707886 h 707886"/>
              <a:gd name="connsiteX17" fmla="*/ 703158 w 4536504"/>
              <a:gd name="connsiteY17" fmla="*/ 707886 h 707886"/>
              <a:gd name="connsiteX18" fmla="*/ 0 w 4536504"/>
              <a:gd name="connsiteY18" fmla="*/ 707886 h 707886"/>
              <a:gd name="connsiteX19" fmla="*/ 0 w 4536504"/>
              <a:gd name="connsiteY19" fmla="*/ 375180 h 707886"/>
              <a:gd name="connsiteX20" fmla="*/ 0 w 4536504"/>
              <a:gd name="connsiteY2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6504" h="707886" fill="none" extrusionOk="0">
                <a:moveTo>
                  <a:pt x="0" y="0"/>
                </a:moveTo>
                <a:cubicBezTo>
                  <a:pt x="213081" y="-55645"/>
                  <a:pt x="289260" y="43668"/>
                  <a:pt x="476333" y="0"/>
                </a:cubicBezTo>
                <a:cubicBezTo>
                  <a:pt x="663406" y="-43668"/>
                  <a:pt x="875910" y="23422"/>
                  <a:pt x="998031" y="0"/>
                </a:cubicBezTo>
                <a:cubicBezTo>
                  <a:pt x="1120152" y="-23422"/>
                  <a:pt x="1263163" y="23404"/>
                  <a:pt x="1474364" y="0"/>
                </a:cubicBezTo>
                <a:cubicBezTo>
                  <a:pt x="1685565" y="-23404"/>
                  <a:pt x="1942113" y="25577"/>
                  <a:pt x="2086792" y="0"/>
                </a:cubicBezTo>
                <a:cubicBezTo>
                  <a:pt x="2231471" y="-25577"/>
                  <a:pt x="2492369" y="9958"/>
                  <a:pt x="2653855" y="0"/>
                </a:cubicBezTo>
                <a:cubicBezTo>
                  <a:pt x="2815341" y="-9958"/>
                  <a:pt x="3106163" y="61008"/>
                  <a:pt x="3220918" y="0"/>
                </a:cubicBezTo>
                <a:cubicBezTo>
                  <a:pt x="3335673" y="-61008"/>
                  <a:pt x="3617836" y="41751"/>
                  <a:pt x="3878711" y="0"/>
                </a:cubicBezTo>
                <a:cubicBezTo>
                  <a:pt x="4139586" y="-41751"/>
                  <a:pt x="4285569" y="63123"/>
                  <a:pt x="4536504" y="0"/>
                </a:cubicBezTo>
                <a:cubicBezTo>
                  <a:pt x="4543098" y="149902"/>
                  <a:pt x="4511018" y="242141"/>
                  <a:pt x="4536504" y="332706"/>
                </a:cubicBezTo>
                <a:cubicBezTo>
                  <a:pt x="4561990" y="423271"/>
                  <a:pt x="4528667" y="553149"/>
                  <a:pt x="4536504" y="707886"/>
                </a:cubicBezTo>
                <a:cubicBezTo>
                  <a:pt x="4392040" y="742772"/>
                  <a:pt x="4210781" y="680076"/>
                  <a:pt x="4105536" y="707886"/>
                </a:cubicBezTo>
                <a:cubicBezTo>
                  <a:pt x="4000291" y="735696"/>
                  <a:pt x="3786641" y="679782"/>
                  <a:pt x="3629203" y="707886"/>
                </a:cubicBezTo>
                <a:cubicBezTo>
                  <a:pt x="3471765" y="735990"/>
                  <a:pt x="3283270" y="654163"/>
                  <a:pt x="3016775" y="707886"/>
                </a:cubicBezTo>
                <a:cubicBezTo>
                  <a:pt x="2750280" y="761609"/>
                  <a:pt x="2664281" y="673814"/>
                  <a:pt x="2358982" y="707886"/>
                </a:cubicBezTo>
                <a:cubicBezTo>
                  <a:pt x="2053683" y="741958"/>
                  <a:pt x="2040849" y="706583"/>
                  <a:pt x="1837284" y="707886"/>
                </a:cubicBezTo>
                <a:cubicBezTo>
                  <a:pt x="1633719" y="709189"/>
                  <a:pt x="1324802" y="676800"/>
                  <a:pt x="1179491" y="707886"/>
                </a:cubicBezTo>
                <a:cubicBezTo>
                  <a:pt x="1034180" y="738972"/>
                  <a:pt x="822035" y="690834"/>
                  <a:pt x="703158" y="707886"/>
                </a:cubicBezTo>
                <a:cubicBezTo>
                  <a:pt x="584281" y="724938"/>
                  <a:pt x="284398" y="701119"/>
                  <a:pt x="0" y="707886"/>
                </a:cubicBezTo>
                <a:cubicBezTo>
                  <a:pt x="-23276" y="542725"/>
                  <a:pt x="7336" y="519670"/>
                  <a:pt x="0" y="375180"/>
                </a:cubicBezTo>
                <a:cubicBezTo>
                  <a:pt x="-7336" y="230690"/>
                  <a:pt x="2403" y="100019"/>
                  <a:pt x="0" y="0"/>
                </a:cubicBezTo>
                <a:close/>
              </a:path>
              <a:path w="4536504" h="707886" stroke="0" extrusionOk="0">
                <a:moveTo>
                  <a:pt x="0" y="0"/>
                </a:moveTo>
                <a:cubicBezTo>
                  <a:pt x="152076" y="-19435"/>
                  <a:pt x="289325" y="15935"/>
                  <a:pt x="521698" y="0"/>
                </a:cubicBezTo>
                <a:cubicBezTo>
                  <a:pt x="754071" y="-15935"/>
                  <a:pt x="862827" y="30586"/>
                  <a:pt x="952666" y="0"/>
                </a:cubicBezTo>
                <a:cubicBezTo>
                  <a:pt x="1042505" y="-30586"/>
                  <a:pt x="1436454" y="38125"/>
                  <a:pt x="1610459" y="0"/>
                </a:cubicBezTo>
                <a:cubicBezTo>
                  <a:pt x="1784464" y="-38125"/>
                  <a:pt x="1884410" y="47174"/>
                  <a:pt x="2132157" y="0"/>
                </a:cubicBezTo>
                <a:cubicBezTo>
                  <a:pt x="2379904" y="-47174"/>
                  <a:pt x="2540166" y="12021"/>
                  <a:pt x="2653855" y="0"/>
                </a:cubicBezTo>
                <a:cubicBezTo>
                  <a:pt x="2767544" y="-12021"/>
                  <a:pt x="3068114" y="7977"/>
                  <a:pt x="3311648" y="0"/>
                </a:cubicBezTo>
                <a:cubicBezTo>
                  <a:pt x="3555182" y="-7977"/>
                  <a:pt x="3591267" y="24059"/>
                  <a:pt x="3787981" y="0"/>
                </a:cubicBezTo>
                <a:cubicBezTo>
                  <a:pt x="3984695" y="-24059"/>
                  <a:pt x="4167998" y="1786"/>
                  <a:pt x="4536504" y="0"/>
                </a:cubicBezTo>
                <a:cubicBezTo>
                  <a:pt x="4542436" y="161520"/>
                  <a:pt x="4503498" y="274805"/>
                  <a:pt x="4536504" y="368101"/>
                </a:cubicBezTo>
                <a:cubicBezTo>
                  <a:pt x="4569510" y="461397"/>
                  <a:pt x="4535559" y="553269"/>
                  <a:pt x="4536504" y="707886"/>
                </a:cubicBezTo>
                <a:cubicBezTo>
                  <a:pt x="4370794" y="738083"/>
                  <a:pt x="4179247" y="698753"/>
                  <a:pt x="3969441" y="707886"/>
                </a:cubicBezTo>
                <a:cubicBezTo>
                  <a:pt x="3759635" y="717019"/>
                  <a:pt x="3585043" y="686465"/>
                  <a:pt x="3447743" y="707886"/>
                </a:cubicBezTo>
                <a:cubicBezTo>
                  <a:pt x="3310443" y="729307"/>
                  <a:pt x="3090929" y="703252"/>
                  <a:pt x="2789950" y="707886"/>
                </a:cubicBezTo>
                <a:cubicBezTo>
                  <a:pt x="2488971" y="712520"/>
                  <a:pt x="2353039" y="702515"/>
                  <a:pt x="2132157" y="707886"/>
                </a:cubicBezTo>
                <a:cubicBezTo>
                  <a:pt x="1911275" y="713257"/>
                  <a:pt x="1888851" y="661075"/>
                  <a:pt x="1655824" y="707886"/>
                </a:cubicBezTo>
                <a:cubicBezTo>
                  <a:pt x="1422797" y="754697"/>
                  <a:pt x="1243315" y="695417"/>
                  <a:pt x="1088761" y="707886"/>
                </a:cubicBezTo>
                <a:cubicBezTo>
                  <a:pt x="934207" y="720355"/>
                  <a:pt x="276027" y="689095"/>
                  <a:pt x="0" y="707886"/>
                </a:cubicBezTo>
                <a:cubicBezTo>
                  <a:pt x="-14535" y="570114"/>
                  <a:pt x="21920" y="460173"/>
                  <a:pt x="0" y="353943"/>
                </a:cubicBezTo>
                <a:cubicBezTo>
                  <a:pt x="-21920" y="247713"/>
                  <a:pt x="36109" y="147082"/>
                  <a:pt x="0" y="0"/>
                </a:cubicBezTo>
                <a:close/>
              </a:path>
            </a:pathLst>
          </a:custGeom>
          <a:solidFill>
            <a:srgbClr val="FFC000"/>
          </a:solidFill>
          <a:ln w="28575">
            <a:solidFill>
              <a:schemeClr val="accent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a:effectLst>
            <a:glow rad="101600">
              <a:srgbClr val="FFFF66">
                <a:alpha val="40000"/>
              </a:srgbClr>
            </a:glow>
            <a:softEdge rad="0"/>
          </a:effectLst>
        </p:spPr>
        <p:txBody>
          <a:bodyPr wrap="square" rtlCol="0">
            <a:spAutoFit/>
          </a:bodyPr>
          <a:lstStyle/>
          <a:p>
            <a:pPr algn="ctr"/>
            <a:r>
              <a:rPr lang="cs-CZ" sz="2000" dirty="0">
                <a:solidFill>
                  <a:srgbClr val="0000CC"/>
                </a:solidFill>
                <a:latin typeface="Arial Black" panose="020B0A04020102020204" pitchFamily="34" charset="0"/>
              </a:rPr>
              <a:t>Podzimní představení   B mužstva dospělých</a:t>
            </a:r>
          </a:p>
        </p:txBody>
      </p:sp>
      <p:sp>
        <p:nvSpPr>
          <p:cNvPr id="11" name="Obdélník 10">
            <a:extLst>
              <a:ext uri="{FF2B5EF4-FFF2-40B4-BE49-F238E27FC236}">
                <a16:creationId xmlns:a16="http://schemas.microsoft.com/office/drawing/2014/main" id="{0A49D757-3BFD-47C5-AD11-A9871A8C3778}"/>
              </a:ext>
            </a:extLst>
          </p:cNvPr>
          <p:cNvSpPr/>
          <p:nvPr/>
        </p:nvSpPr>
        <p:spPr>
          <a:xfrm>
            <a:off x="5544592" y="1027212"/>
            <a:ext cx="4607694" cy="5625130"/>
          </a:xfrm>
          <a:prstGeom prst="rect">
            <a:avLst/>
          </a:prstGeom>
          <a:solidFill>
            <a:schemeClr val="accent3">
              <a:lumMod val="95000"/>
            </a:schemeClr>
          </a:solidFill>
          <a:effectLst>
            <a:softEdge rad="990600"/>
          </a:effectLst>
        </p:spPr>
        <p:txBody>
          <a:bodyPr wrap="square">
            <a:spAutoFit/>
          </a:bodyPr>
          <a:lstStyle/>
          <a:p>
            <a:pPr algn="just">
              <a:lnSpc>
                <a:spcPct val="107000"/>
              </a:lnSpc>
              <a:spcAft>
                <a:spcPts val="0"/>
              </a:spcAft>
            </a:pPr>
            <a:r>
              <a:rPr lang="cs-CZ" sz="1100" dirty="0">
                <a:latin typeface="Arial" panose="020B0604020202020204" pitchFamily="34" charset="0"/>
                <a:ea typeface="Calibri" panose="020F0502020204030204" pitchFamily="34" charset="0"/>
                <a:cs typeface="Arial" panose="020B0604020202020204" pitchFamily="34" charset="0"/>
              </a:rPr>
              <a:t>Po znovu založení B mužstva dospělých v roce  2018 se hned prvním rokem podařilo postoupit do III. Třídy. Soutěž, která se po reorganizaci soutěží na úrovni kraje stala kvalitnější. Potvrdilo s </a:t>
            </a:r>
            <a:r>
              <a:rPr lang="cs-CZ" sz="1100" dirty="0" err="1">
                <a:latin typeface="Arial" panose="020B0604020202020204" pitchFamily="34" charset="0"/>
                <a:ea typeface="Calibri" panose="020F0502020204030204" pitchFamily="34" charset="0"/>
                <a:cs typeface="Arial" panose="020B0604020202020204" pitchFamily="34" charset="0"/>
              </a:rPr>
              <a:t>eto</a:t>
            </a:r>
            <a:r>
              <a:rPr lang="cs-CZ" sz="1100" dirty="0">
                <a:latin typeface="Arial" panose="020B0604020202020204" pitchFamily="34" charset="0"/>
                <a:ea typeface="Calibri" panose="020F0502020204030204" pitchFamily="34" charset="0"/>
                <a:cs typeface="Arial" panose="020B0604020202020204" pitchFamily="34" charset="0"/>
              </a:rPr>
              <a:t> hned v 1. kole 17.8.2019, kdy jsme si z Vědomic přivezli nadílku v podobě porážky 8:2. Ve 2. kole jsme si doma vyzkoušeli Polepy a i když jsme s favoritem dlouho drželi krok, tak </a:t>
            </a:r>
            <a:r>
              <a:rPr lang="cs-CZ" sz="1100" dirty="0" err="1">
                <a:latin typeface="Arial" panose="020B0604020202020204" pitchFamily="34" charset="0"/>
                <a:ea typeface="Calibri" panose="020F0502020204030204" pitchFamily="34" charset="0"/>
                <a:cs typeface="Arial" panose="020B0604020202020204" pitchFamily="34" charset="0"/>
              </a:rPr>
              <a:t>jsm</a:t>
            </a:r>
            <a:r>
              <a:rPr lang="cs-CZ" sz="1100" dirty="0">
                <a:latin typeface="Arial" panose="020B0604020202020204" pitchFamily="34" charset="0"/>
                <a:ea typeface="Calibri" panose="020F0502020204030204" pitchFamily="34" charset="0"/>
                <a:cs typeface="Arial" panose="020B0604020202020204" pitchFamily="34" charset="0"/>
              </a:rPr>
              <a:t> e nakonec prohráli. Až teprve ve 3. kole se na nás usmálo sluníčko a z </a:t>
            </a:r>
            <a:r>
              <a:rPr lang="cs-CZ" sz="1100" dirty="0" err="1">
                <a:latin typeface="Arial" panose="020B0604020202020204" pitchFamily="34" charset="0"/>
                <a:ea typeface="Calibri" panose="020F0502020204030204" pitchFamily="34" charset="0"/>
                <a:cs typeface="Arial" panose="020B0604020202020204" pitchFamily="34" charset="0"/>
              </a:rPr>
              <a:t>Klenče</a:t>
            </a:r>
            <a:r>
              <a:rPr lang="cs-CZ" sz="1100" dirty="0">
                <a:latin typeface="Arial" panose="020B0604020202020204" pitchFamily="34" charset="0"/>
                <a:ea typeface="Calibri" panose="020F0502020204030204" pitchFamily="34" charset="0"/>
                <a:cs typeface="Arial" panose="020B0604020202020204" pitchFamily="34" charset="0"/>
              </a:rPr>
              <a:t> jsme si přivezli 3 body. Přišlo dalších 5 zápasů a v nich 5 porážek, mezi kterými </a:t>
            </a:r>
            <a:r>
              <a:rPr lang="cs-CZ" sz="1100" dirty="0" err="1">
                <a:latin typeface="Arial" panose="020B0604020202020204" pitchFamily="34" charset="0"/>
                <a:ea typeface="Calibri" panose="020F0502020204030204" pitchFamily="34" charset="0"/>
                <a:cs typeface="Arial" panose="020B0604020202020204" pitchFamily="34" charset="0"/>
              </a:rPr>
              <a:t>blya</a:t>
            </a:r>
            <a:r>
              <a:rPr lang="cs-CZ" sz="1100" dirty="0">
                <a:latin typeface="Arial" panose="020B0604020202020204" pitchFamily="34" charset="0"/>
                <a:ea typeface="Calibri" panose="020F0502020204030204" pitchFamily="34" charset="0"/>
                <a:cs typeface="Arial" panose="020B0604020202020204" pitchFamily="34" charset="0"/>
              </a:rPr>
              <a:t> i jedna kontumace. Doma jsme se nesešli s proti Mšeným Lázním a bylo z toho pěkná ostuda. Po 8 kolech z toho nemohlo být nic lepšího než 13. místo se 3 body. Druhého vítězství jsme se dočkali až v Polabském derby doma proti Račicím, kdy jsme v dramatickém utkání udrželi výhru 2:1. Doufali jsme , že výra přinese do našich řad chuť do dalších utkání, ale vystřízlivěli jsme velmi rychle. Hned v následujícím kole jsme se nesešli proti Židovicím a v 7 lidech jsme dostali nakládačku 15:0. Pak následovalo domácí utkání proti Bechlínu, ve kterém jsme si vybrali velkou porci štěstí, když za stavu 1:0 pro naše mužstvo v 93. minutě trefili hosté tyčku. Venkovní zápas v Býčkovicích pronásledoval opět problém s účastí a byla z toho jasná porážka 8:1. V posledním podzimním kole jsme doma přivítali poslední celek tabulky, který ještě nezískal bod, a i když naše výsledky v první polovině soutěže nebyly růžové, tak se očekávala naše výhra. Světa div se, ale my jsme prohráli 4:2. Špatný výkon bez pořádné střely na branku. V tabulce zůstáváme na 13. místě s 9 body, i když byla šance předstihnout Kleneč s 10 body.</a:t>
            </a:r>
          </a:p>
          <a:p>
            <a:pPr algn="just">
              <a:lnSpc>
                <a:spcPct val="107000"/>
              </a:lnSpc>
              <a:spcAft>
                <a:spcPts val="0"/>
              </a:spcAft>
            </a:pPr>
            <a:r>
              <a:rPr lang="cs-CZ" sz="2000" u="sng" dirty="0">
                <a:latin typeface="Arial" panose="020B0604020202020204" pitchFamily="34" charset="0"/>
                <a:ea typeface="Calibri" panose="020F0502020204030204" pitchFamily="34" charset="0"/>
                <a:cs typeface="Times New Roman" panose="02020603050405020304" pitchFamily="18" charset="0"/>
              </a:rPr>
              <a:t>Trenér:</a:t>
            </a:r>
            <a:r>
              <a:rPr lang="cs-CZ" sz="2000" dirty="0">
                <a:latin typeface="Arial" panose="020B0604020202020204" pitchFamily="34" charset="0"/>
                <a:ea typeface="Calibri" panose="020F0502020204030204" pitchFamily="34" charset="0"/>
                <a:cs typeface="Times New Roman" panose="02020603050405020304" pitchFamily="18" charset="0"/>
              </a:rPr>
              <a:t>   Pavel Minárik senior</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2000" u="sng" dirty="0">
                <a:latin typeface="Arial" panose="020B0604020202020204" pitchFamily="34" charset="0"/>
                <a:ea typeface="Calibri" panose="020F0502020204030204" pitchFamily="34" charset="0"/>
                <a:cs typeface="Times New Roman" panose="02020603050405020304" pitchFamily="18" charset="0"/>
              </a:rPr>
              <a:t>Vedoucí:</a:t>
            </a:r>
            <a:r>
              <a:rPr lang="cs-CZ" sz="2000" dirty="0">
                <a:latin typeface="Arial" panose="020B0604020202020204" pitchFamily="34" charset="0"/>
                <a:ea typeface="Calibri" panose="020F0502020204030204" pitchFamily="34" charset="0"/>
                <a:cs typeface="Times New Roman" panose="02020603050405020304" pitchFamily="18" charset="0"/>
              </a:rPr>
              <a:t> </a:t>
            </a:r>
            <a:r>
              <a:rPr lang="cs-CZ" sz="2000" dirty="0" err="1">
                <a:latin typeface="Arial" panose="020B0604020202020204" pitchFamily="34" charset="0"/>
                <a:ea typeface="Calibri" panose="020F0502020204030204" pitchFamily="34" charset="0"/>
                <a:cs typeface="Times New Roman" panose="02020603050405020304" pitchFamily="18" charset="0"/>
              </a:rPr>
              <a:t>V.Švancar</a:t>
            </a:r>
            <a:r>
              <a:rPr lang="cs-CZ" sz="2000" dirty="0">
                <a:latin typeface="Arial" panose="020B0604020202020204" pitchFamily="34" charset="0"/>
                <a:ea typeface="Calibri" panose="020F0502020204030204" pitchFamily="34" charset="0"/>
                <a:cs typeface="Times New Roman" panose="02020603050405020304" pitchFamily="18" charset="0"/>
              </a:rPr>
              <a:t>      </a:t>
            </a:r>
            <a:endParaRPr lang="cs-CZ"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2" name="Obdélník 1"/>
          <p:cNvSpPr/>
          <p:nvPr/>
        </p:nvSpPr>
        <p:spPr>
          <a:xfrm>
            <a:off x="5751398" y="140644"/>
            <a:ext cx="4320480" cy="3748206"/>
          </a:xfrm>
          <a:prstGeom prst="rect">
            <a:avLst/>
          </a:prstGeom>
          <a:pattFill prst="pct20">
            <a:fgClr>
              <a:schemeClr val="accent1"/>
            </a:fgClr>
            <a:bgClr>
              <a:schemeClr val="bg1"/>
            </a:bgClr>
          </a:pattFill>
        </p:spPr>
        <p:txBody>
          <a:bodyPr wrap="square">
            <a:spAutoFit/>
          </a:bodyPr>
          <a:lstStyle/>
          <a:p>
            <a:pPr lvl="0" algn="just">
              <a:lnSpc>
                <a:spcPct val="107000"/>
              </a:lnSpc>
              <a:spcAft>
                <a:spcPts val="0"/>
              </a:spcAft>
            </a:pPr>
            <a:r>
              <a:rPr lang="cs-CZ" sz="1800" dirty="0">
                <a:solidFill>
                  <a:srgbClr val="000000"/>
                </a:solidFill>
                <a:latin typeface="Arial Black" panose="020B0A04020102020204" pitchFamily="34" charset="0"/>
                <a:ea typeface="Calibri" panose="020F0502020204030204" pitchFamily="34" charset="0"/>
                <a:cs typeface="Arial" panose="020B0604020202020204" pitchFamily="34" charset="0"/>
              </a:rPr>
              <a:t>Totální venkovní propadák</a:t>
            </a:r>
            <a:r>
              <a:rPr lang="cs-CZ" dirty="0">
                <a:solidFill>
                  <a:srgbClr val="000000"/>
                </a:solidFill>
                <a:latin typeface="Arial Black" panose="020B0A04020102020204" pitchFamily="34" charset="0"/>
                <a:ea typeface="Calibri" panose="020F0502020204030204" pitchFamily="34" charset="0"/>
                <a:cs typeface="Arial" panose="020B0604020202020204" pitchFamily="34" charset="0"/>
              </a:rPr>
              <a:t>, </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jinak se výsledek 7:2 nedá nazvat.  Je to jen pokračování posledních nepovedených zápasů na hřištích soupeřů. V Neratovicích 6:0 a v Brandýse n.L..3:0. Zbytečně jsme v Dobříši ztráceli míče, dělali chyb v rozehrávce a soupeře pouštěli do rychlých brejků.  Před brankou zůstávali volní hráči, kteří postupně navyšovali skóre. 3 branky vstřelil Patrik Junek a po 2 přidali Jan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Šrain</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 Štěpán Maryška. Těžko někoho chválit.  V důležitém utkání tým vyhořel jako celek. Napravit reputaci a aspoň trochu před zimní přestávkou vylepšit postavení v tabulce ziskem bodů, má naše mužstvo v posledním podzimním vystoupení v sobotu 16. listopadu proti SK Kladnu. Nečeká nás ale vůbec nic lehkého. Kladno v posledních zápasech chytlo formu, vítězí a navíc na hřištích soupeřů patří k neúspěšnějším celkům naší divizní skupiny. V tabulce jsme na 13. místě se ziskem 15 bodů Většina celků v okolí našeho pořadí vítězila a v tabulce se to bodově celkem srovnalo.</a:t>
            </a:r>
          </a:p>
        </p:txBody>
      </p:sp>
      <p:graphicFrame>
        <p:nvGraphicFramePr>
          <p:cNvPr id="7" name="Tabulka 6">
            <a:extLst>
              <a:ext uri="{FF2B5EF4-FFF2-40B4-BE49-F238E27FC236}">
                <a16:creationId xmlns:a16="http://schemas.microsoft.com/office/drawing/2014/main" id="{D9984FAC-A3AE-44A1-9E51-8D5BB1E026DB}"/>
              </a:ext>
            </a:extLst>
          </p:cNvPr>
          <p:cNvGraphicFramePr>
            <a:graphicFrameLocks noGrp="1"/>
          </p:cNvGraphicFramePr>
          <p:nvPr>
            <p:extLst>
              <p:ext uri="{D42A27DB-BD31-4B8C-83A1-F6EECF244321}">
                <p14:modId xmlns:p14="http://schemas.microsoft.com/office/powerpoint/2010/main" val="3636495675"/>
              </p:ext>
            </p:extLst>
          </p:nvPr>
        </p:nvGraphicFramePr>
        <p:xfrm>
          <a:off x="143992" y="3979540"/>
          <a:ext cx="4680521" cy="2998389"/>
        </p:xfrm>
        <a:graphic>
          <a:graphicData uri="http://schemas.openxmlformats.org/drawingml/2006/table">
            <a:tbl>
              <a:tblPr/>
              <a:tblGrid>
                <a:gridCol w="1887415">
                  <a:extLst>
                    <a:ext uri="{9D8B030D-6E8A-4147-A177-3AD203B41FA5}">
                      <a16:colId xmlns:a16="http://schemas.microsoft.com/office/drawing/2014/main" val="1524665110"/>
                    </a:ext>
                  </a:extLst>
                </a:gridCol>
                <a:gridCol w="2113278">
                  <a:extLst>
                    <a:ext uri="{9D8B030D-6E8A-4147-A177-3AD203B41FA5}">
                      <a16:colId xmlns:a16="http://schemas.microsoft.com/office/drawing/2014/main" val="997670196"/>
                    </a:ext>
                  </a:extLst>
                </a:gridCol>
                <a:gridCol w="679828">
                  <a:extLst>
                    <a:ext uri="{9D8B030D-6E8A-4147-A177-3AD203B41FA5}">
                      <a16:colId xmlns:a16="http://schemas.microsoft.com/office/drawing/2014/main" val="1922684020"/>
                    </a:ext>
                  </a:extLst>
                </a:gridCol>
              </a:tblGrid>
              <a:tr h="152551">
                <a:tc gridSpan="3">
                  <a:txBody>
                    <a:bodyPr/>
                    <a:lstStyle/>
                    <a:p>
                      <a:pPr algn="ctr" fontAlgn="ctr"/>
                      <a:r>
                        <a:rPr lang="cs-CZ" sz="1100" b="1" i="0" u="none" strike="noStrike" dirty="0">
                          <a:solidFill>
                            <a:srgbClr val="000000"/>
                          </a:solidFill>
                          <a:effectLst/>
                          <a:latin typeface="Arial" panose="020B0604020202020204" pitchFamily="34" charset="0"/>
                        </a:rPr>
                        <a:t>11. kolo  02.11.-3.11.2019  </a:t>
                      </a:r>
                    </a:p>
                  </a:txBody>
                  <a:tcPr marL="9275" marR="9275" marT="9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extLst>
                  <a:ext uri="{0D108BD9-81ED-4DB2-BD59-A6C34878D82A}">
                    <a16:rowId xmlns:a16="http://schemas.microsoft.com/office/drawing/2014/main" val="3170264634"/>
                  </a:ext>
                </a:extLst>
              </a:tr>
              <a:tr h="152551">
                <a:tc>
                  <a:txBody>
                    <a:bodyPr/>
                    <a:lstStyle/>
                    <a:p>
                      <a:pPr algn="ctr" fontAlgn="ctr"/>
                      <a:r>
                        <a:rPr lang="cs-CZ" sz="1100" b="1" i="0" u="none" strike="noStrike" dirty="0">
                          <a:solidFill>
                            <a:srgbClr val="000000"/>
                          </a:solidFill>
                          <a:effectLst/>
                          <a:latin typeface="Arial" panose="020B0604020202020204" pitchFamily="34" charset="0"/>
                        </a:rPr>
                        <a:t>Sportovní klub Židovice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0:1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41413925"/>
                  </a:ext>
                </a:extLst>
              </a:tr>
              <a:tr h="152551">
                <a:tc>
                  <a:txBody>
                    <a:bodyPr/>
                    <a:lstStyle/>
                    <a:p>
                      <a:pPr algn="ctr" fontAlgn="ctr"/>
                      <a:r>
                        <a:rPr lang="cs-CZ" sz="1100" b="1" i="0" u="none" strike="noStrike" dirty="0">
                          <a:solidFill>
                            <a:srgbClr val="000000"/>
                          </a:solidFill>
                          <a:effectLst/>
                          <a:latin typeface="Arial" panose="020B0604020202020204" pitchFamily="34" charset="0"/>
                        </a:rPr>
                        <a:t>SK SAHARA Vědomice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Lounky Chodouny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3:2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60119689"/>
                  </a:ext>
                </a:extLst>
              </a:tr>
              <a:tr h="152551">
                <a:tc>
                  <a:txBody>
                    <a:bodyPr/>
                    <a:lstStyle/>
                    <a:p>
                      <a:pPr algn="ctr" fontAlgn="ctr"/>
                      <a:r>
                        <a:rPr lang="cs-CZ" sz="1100" b="1" i="0" u="none" strike="noStrike">
                          <a:solidFill>
                            <a:srgbClr val="000000"/>
                          </a:solidFill>
                          <a:effectLst/>
                          <a:latin typeface="Arial" panose="020B0604020202020204" pitchFamily="34" charset="0"/>
                        </a:rPr>
                        <a:t>FK Polepy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Viktorie Kleneč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2:1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33462633"/>
                  </a:ext>
                </a:extLst>
              </a:tr>
              <a:tr h="152551">
                <a:tc>
                  <a:txBody>
                    <a:bodyPr/>
                    <a:lstStyle/>
                    <a:p>
                      <a:pPr algn="ctr" fontAlgn="ctr"/>
                      <a:r>
                        <a:rPr lang="cs-CZ" sz="1100" b="1" i="0" u="none" strike="noStrike" dirty="0">
                          <a:solidFill>
                            <a:srgbClr val="000000"/>
                          </a:solidFill>
                          <a:effectLst/>
                          <a:latin typeface="Arial" panose="020B0604020202020204" pitchFamily="34" charset="0"/>
                        </a:rPr>
                        <a:t>TJ Sokol Račice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Sokol Mšené Lázně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4:2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45905565"/>
                  </a:ext>
                </a:extLst>
              </a:tr>
              <a:tr h="257681">
                <a:tc>
                  <a:txBody>
                    <a:bodyPr/>
                    <a:lstStyle/>
                    <a:p>
                      <a:pPr algn="ctr" fontAlgn="ctr"/>
                      <a:r>
                        <a:rPr lang="cs-CZ" sz="1100" b="1" i="0" u="none" strike="noStrike">
                          <a:solidFill>
                            <a:srgbClr val="000000"/>
                          </a:solidFill>
                          <a:effectLst/>
                          <a:latin typeface="Arial" panose="020B0604020202020204" pitchFamily="34" charset="0"/>
                        </a:rPr>
                        <a:t>FK BECHLÍN</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Podřipan</a:t>
                      </a:r>
                      <a:r>
                        <a:rPr lang="cs-CZ" sz="1100" b="1" i="0" u="none" strike="noStrike" dirty="0">
                          <a:solidFill>
                            <a:srgbClr val="000000"/>
                          </a:solidFill>
                          <a:effectLst/>
                          <a:latin typeface="Arial" panose="020B0604020202020204" pitchFamily="34" charset="0"/>
                        </a:rPr>
                        <a:t> Rovné "B"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3:0 </a:t>
                      </a:r>
                      <a:r>
                        <a:rPr lang="cs-CZ" sz="800" b="1" i="0" u="none" strike="noStrike" dirty="0">
                          <a:solidFill>
                            <a:srgbClr val="000000"/>
                          </a:solidFill>
                          <a:effectLst/>
                          <a:latin typeface="Arial" panose="020B0604020202020204" pitchFamily="34" charset="0"/>
                        </a:rPr>
                        <a:t>kontumace </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71342404"/>
                  </a:ext>
                </a:extLst>
              </a:tr>
              <a:tr h="152551">
                <a:tc>
                  <a:txBody>
                    <a:bodyPr/>
                    <a:lstStyle/>
                    <a:p>
                      <a:pPr algn="ctr" fontAlgn="ctr"/>
                      <a:r>
                        <a:rPr lang="cs-CZ" sz="1100" b="1" i="0" u="none" strike="noStrike">
                          <a:solidFill>
                            <a:srgbClr val="000000"/>
                          </a:solidFill>
                          <a:effectLst/>
                          <a:latin typeface="Arial" panose="020B0604020202020204" pitchFamily="34" charset="0"/>
                        </a:rPr>
                        <a:t>TJ Sokol Bříza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Sokol Hoštka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3:5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8323370"/>
                  </a:ext>
                </a:extLst>
              </a:tr>
              <a:tr h="222744">
                <a:tc>
                  <a:txBody>
                    <a:bodyPr/>
                    <a:lstStyle/>
                    <a:p>
                      <a:pPr algn="ctr" fontAlgn="ctr"/>
                      <a:r>
                        <a:rPr lang="cs-CZ" sz="1200" b="1" i="0" u="none" strike="noStrike">
                          <a:solidFill>
                            <a:srgbClr val="000000"/>
                          </a:solidFill>
                          <a:effectLst/>
                          <a:latin typeface="Arial" panose="020B0604020202020204" pitchFamily="34" charset="0"/>
                        </a:rPr>
                        <a:t>T.J. Sokol Býčkovice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"B"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8:1</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22771919"/>
                  </a:ext>
                </a:extLst>
              </a:tr>
              <a:tr h="152551">
                <a:tc gridSpan="3">
                  <a:txBody>
                    <a:bodyPr/>
                    <a:lstStyle/>
                    <a:p>
                      <a:pPr algn="ctr" fontAlgn="ctr"/>
                      <a:r>
                        <a:rPr lang="cs-CZ" sz="1100" b="1" i="0" u="none" strike="noStrike" dirty="0">
                          <a:solidFill>
                            <a:srgbClr val="000000"/>
                          </a:solidFill>
                          <a:effectLst/>
                          <a:latin typeface="Arial" panose="020B0604020202020204" pitchFamily="34" charset="0"/>
                        </a:rPr>
                        <a:t>12. kolo  09.11.-10.11.2019  </a:t>
                      </a:r>
                    </a:p>
                  </a:txBody>
                  <a:tcPr marL="9275" marR="9275" marT="9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cs-CZ"/>
                    </a:p>
                  </a:txBody>
                  <a:tcPr/>
                </a:tc>
                <a:extLst>
                  <a:ext uri="{0D108BD9-81ED-4DB2-BD59-A6C34878D82A}">
                    <a16:rowId xmlns:a16="http://schemas.microsoft.com/office/drawing/2014/main" val="3298516662"/>
                  </a:ext>
                </a:extLst>
              </a:tr>
              <a:tr h="152551">
                <a:tc>
                  <a:txBody>
                    <a:bodyPr/>
                    <a:lstStyle/>
                    <a:p>
                      <a:pPr algn="ctr" fontAlgn="ctr"/>
                      <a:r>
                        <a:rPr lang="cs-CZ" sz="1100" b="1" i="0" u="none" strike="noStrike" dirty="0">
                          <a:solidFill>
                            <a:srgbClr val="000000"/>
                          </a:solidFill>
                          <a:effectLst/>
                          <a:latin typeface="Arial" panose="020B0604020202020204" pitchFamily="34" charset="0"/>
                        </a:rPr>
                        <a:t>TJ Sokol Račice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Sportovní klub Židovice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2:1</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9505134"/>
                  </a:ext>
                </a:extLst>
              </a:tr>
              <a:tr h="152551">
                <a:tc>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endParaRPr lang="cs-CZ" sz="1100" b="1" i="0" u="none" strike="noStrike" dirty="0">
                        <a:solidFill>
                          <a:srgbClr val="000000"/>
                        </a:solidFill>
                        <a:effectLst/>
                        <a:latin typeface="Arial" panose="020B0604020202020204" pitchFamily="34" charset="0"/>
                      </a:endParaRP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BECHLÍN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2:0</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7054971"/>
                  </a:ext>
                </a:extLst>
              </a:tr>
              <a:tr h="152551">
                <a:tc>
                  <a:txBody>
                    <a:bodyPr/>
                    <a:lstStyle/>
                    <a:p>
                      <a:pPr algn="ctr" fontAlgn="ctr"/>
                      <a:r>
                        <a:rPr lang="cs-CZ" sz="1100" b="1" i="0" u="none" strike="noStrike">
                          <a:solidFill>
                            <a:srgbClr val="000000"/>
                          </a:solidFill>
                          <a:effectLst/>
                          <a:latin typeface="Arial" panose="020B0604020202020204" pitchFamily="34" charset="0"/>
                        </a:rPr>
                        <a:t>TJ Podřipan Rovné "B"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Sokol Býčkovice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5:4</a:t>
                      </a:r>
                      <a:r>
                        <a:rPr lang="cs-CZ" sz="1100" b="1" i="0" u="none" strike="noStrike" dirty="0">
                          <a:solidFill>
                            <a:srgbClr val="000000"/>
                          </a:solidFill>
                          <a:effectLst/>
                          <a:latin typeface="Arial" panose="020B0604020202020204" pitchFamily="34" charset="0"/>
                        </a:rPr>
                        <a:t>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74505774"/>
                  </a:ext>
                </a:extLst>
              </a:tr>
              <a:tr h="152551">
                <a:tc>
                  <a:txBody>
                    <a:bodyPr/>
                    <a:lstStyle/>
                    <a:p>
                      <a:pPr algn="ctr" fontAlgn="ctr"/>
                      <a:r>
                        <a:rPr lang="cs-CZ" sz="1100" b="1" i="0" u="none" strike="noStrike">
                          <a:solidFill>
                            <a:srgbClr val="000000"/>
                          </a:solidFill>
                          <a:effectLst/>
                          <a:latin typeface="Arial" panose="020B0604020202020204" pitchFamily="34" charset="0"/>
                        </a:rPr>
                        <a:t>TJ Sokol Mšené Lázně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Viktorie Kleneč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5:0</a:t>
                      </a:r>
                      <a:r>
                        <a:rPr lang="cs-CZ" sz="1100" b="1" i="0" u="none" strike="noStrike" dirty="0">
                          <a:solidFill>
                            <a:srgbClr val="000000"/>
                          </a:solidFill>
                          <a:effectLst/>
                          <a:latin typeface="Arial" panose="020B0604020202020204" pitchFamily="34" charset="0"/>
                        </a:rPr>
                        <a:t>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22707778"/>
                  </a:ext>
                </a:extLst>
              </a:tr>
              <a:tr h="152551">
                <a:tc>
                  <a:txBody>
                    <a:bodyPr/>
                    <a:lstStyle/>
                    <a:p>
                      <a:pPr algn="ctr" fontAlgn="ctr"/>
                      <a:r>
                        <a:rPr lang="cs-CZ" sz="1100" b="1" i="0" u="none" strike="noStrike">
                          <a:solidFill>
                            <a:srgbClr val="000000"/>
                          </a:solidFill>
                          <a:effectLst/>
                          <a:latin typeface="Arial" panose="020B0604020202020204" pitchFamily="34" charset="0"/>
                        </a:rPr>
                        <a:t>TJ Sokol Hoštka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SAHARA Vědomice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0:4</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1088314"/>
                  </a:ext>
                </a:extLst>
              </a:tr>
              <a:tr h="152551">
                <a:tc>
                  <a:txBody>
                    <a:bodyPr/>
                    <a:lstStyle/>
                    <a:p>
                      <a:pPr algn="ctr" fontAlgn="ctr"/>
                      <a:r>
                        <a:rPr lang="cs-CZ" sz="1100" b="1" i="0" u="none" strike="noStrike">
                          <a:solidFill>
                            <a:srgbClr val="000000"/>
                          </a:solidFill>
                          <a:effectLst/>
                          <a:latin typeface="Arial" panose="020B0604020202020204" pitchFamily="34" charset="0"/>
                        </a:rPr>
                        <a:t>FK Lounky Chodouny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Polepy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latin typeface="Arial" panose="020B0604020202020204" pitchFamily="34" charset="0"/>
                        </a:rPr>
                        <a:t>1:2</a:t>
                      </a:r>
                      <a:r>
                        <a:rPr lang="cs-CZ" sz="1100" b="1" i="0" u="none" strike="noStrike" dirty="0">
                          <a:solidFill>
                            <a:srgbClr val="000000"/>
                          </a:solidFill>
                          <a:effectLst/>
                          <a:latin typeface="Arial" panose="020B0604020202020204" pitchFamily="34" charset="0"/>
                        </a:rPr>
                        <a:t> </a:t>
                      </a: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51645646"/>
                  </a:ext>
                </a:extLst>
              </a:tr>
              <a:tr h="152551">
                <a:tc>
                  <a:txBody>
                    <a:bodyPr/>
                    <a:lstStyle/>
                    <a:p>
                      <a:pPr algn="ctr" fontAlgn="ctr"/>
                      <a:r>
                        <a:rPr lang="cs-CZ" sz="1100" b="1" i="0" u="none" strike="noStrike" dirty="0">
                          <a:solidFill>
                            <a:srgbClr val="000000"/>
                          </a:solidFill>
                          <a:effectLst/>
                          <a:latin typeface="Arial" panose="020B0604020202020204" pitchFamily="34" charset="0"/>
                        </a:rPr>
                        <a:t>SK Štětí "B" </a:t>
                      </a:r>
                    </a:p>
                  </a:txBody>
                  <a:tcPr marL="9275" marR="9275" marT="9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Sokol Bříza  </a:t>
                      </a:r>
                    </a:p>
                  </a:txBody>
                  <a:tcPr marL="9275" marR="9275" marT="9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100" b="1" i="0" u="none" strike="noStrike" dirty="0" smtClean="0">
                          <a:solidFill>
                            <a:srgbClr val="000000"/>
                          </a:solidFill>
                          <a:effectLst/>
                          <a:latin typeface="Arial" panose="020B0604020202020204" pitchFamily="34" charset="0"/>
                        </a:rPr>
                        <a:t>2:4</a:t>
                      </a:r>
                      <a:endParaRPr lang="cs-CZ" sz="1100" b="1" i="0" u="none" strike="noStrike" dirty="0">
                        <a:solidFill>
                          <a:srgbClr val="000000"/>
                        </a:solidFill>
                        <a:effectLst/>
                        <a:latin typeface="Arial" panose="020B0604020202020204" pitchFamily="34" charset="0"/>
                      </a:endParaRPr>
                    </a:p>
                  </a:txBody>
                  <a:tcPr marL="9275" marR="9275" marT="9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4239897"/>
                  </a:ext>
                </a:extLst>
              </a:tr>
            </a:tbl>
          </a:graphicData>
        </a:graphic>
      </p:graphicFrame>
      <p:sp>
        <p:nvSpPr>
          <p:cNvPr id="8" name="TextovéPole 7">
            <a:extLst>
              <a:ext uri="{FF2B5EF4-FFF2-40B4-BE49-F238E27FC236}">
                <a16:creationId xmlns:a16="http://schemas.microsoft.com/office/drawing/2014/main" id="{082D1D6A-364D-4CF7-A0EE-5391DBA0F0F2}"/>
              </a:ext>
            </a:extLst>
          </p:cNvPr>
          <p:cNvSpPr txBox="1"/>
          <p:nvPr/>
        </p:nvSpPr>
        <p:spPr>
          <a:xfrm>
            <a:off x="143992" y="123046"/>
            <a:ext cx="4680520" cy="400110"/>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Střelci B mužstva dospělých</a:t>
            </a:r>
          </a:p>
        </p:txBody>
      </p:sp>
      <p:graphicFrame>
        <p:nvGraphicFramePr>
          <p:cNvPr id="11" name="Tabulka 10">
            <a:extLst>
              <a:ext uri="{FF2B5EF4-FFF2-40B4-BE49-F238E27FC236}">
                <a16:creationId xmlns:a16="http://schemas.microsoft.com/office/drawing/2014/main" id="{EB94FFF5-9388-4A55-A556-38D5AE1FC947}"/>
              </a:ext>
            </a:extLst>
          </p:cNvPr>
          <p:cNvGraphicFramePr>
            <a:graphicFrameLocks noGrp="1"/>
          </p:cNvGraphicFramePr>
          <p:nvPr>
            <p:extLst>
              <p:ext uri="{D42A27DB-BD31-4B8C-83A1-F6EECF244321}">
                <p14:modId xmlns:p14="http://schemas.microsoft.com/office/powerpoint/2010/main" val="1264655928"/>
              </p:ext>
            </p:extLst>
          </p:nvPr>
        </p:nvGraphicFramePr>
        <p:xfrm>
          <a:off x="143992" y="667172"/>
          <a:ext cx="4680520" cy="3174485"/>
        </p:xfrm>
        <a:graphic>
          <a:graphicData uri="http://schemas.openxmlformats.org/drawingml/2006/table">
            <a:tbl>
              <a:tblPr/>
              <a:tblGrid>
                <a:gridCol w="2657867">
                  <a:extLst>
                    <a:ext uri="{9D8B030D-6E8A-4147-A177-3AD203B41FA5}">
                      <a16:colId xmlns:a16="http://schemas.microsoft.com/office/drawing/2014/main" val="1869668560"/>
                    </a:ext>
                  </a:extLst>
                </a:gridCol>
                <a:gridCol w="2022653">
                  <a:extLst>
                    <a:ext uri="{9D8B030D-6E8A-4147-A177-3AD203B41FA5}">
                      <a16:colId xmlns:a16="http://schemas.microsoft.com/office/drawing/2014/main" val="1102867952"/>
                    </a:ext>
                  </a:extLst>
                </a:gridCol>
              </a:tblGrid>
              <a:tr h="156965">
                <a:tc>
                  <a:txBody>
                    <a:bodyPr/>
                    <a:lstStyle/>
                    <a:p>
                      <a:pPr algn="ctr" fontAlgn="ctr"/>
                      <a:r>
                        <a:rPr lang="cs-CZ" sz="800" b="0" i="0" u="none" strike="noStrike">
                          <a:solidFill>
                            <a:srgbClr val="000000"/>
                          </a:solidFill>
                          <a:effectLst/>
                          <a:latin typeface="Georgia Pro Cond Black" panose="02040A06050405020203" pitchFamily="18" charset="0"/>
                        </a:rPr>
                        <a:t>Hráč</a:t>
                      </a:r>
                    </a:p>
                  </a:txBody>
                  <a:tcPr marL="9525" marR="9525" marT="9525" marB="0" anchor="ctr">
                    <a:lnL>
                      <a:noFill/>
                    </a:lnL>
                    <a:lnR>
                      <a:noFill/>
                    </a:lnR>
                    <a:lnT>
                      <a:noFill/>
                    </a:lnT>
                    <a:lnB>
                      <a:noFill/>
                    </a:lnB>
                    <a:solidFill>
                      <a:srgbClr val="9EFAA0"/>
                    </a:solidFill>
                  </a:tcPr>
                </a:tc>
                <a:tc>
                  <a:txBody>
                    <a:bodyPr/>
                    <a:lstStyle/>
                    <a:p>
                      <a:pPr algn="ctr" fontAlgn="ctr"/>
                      <a:r>
                        <a:rPr lang="cs-CZ" sz="800" b="0" i="0" u="none" strike="noStrike">
                          <a:solidFill>
                            <a:srgbClr val="000000"/>
                          </a:solidFill>
                          <a:effectLst/>
                          <a:latin typeface="Georgia Pro Cond Black" panose="02040A06050405020203" pitchFamily="18" charset="0"/>
                        </a:rPr>
                        <a:t>Branky</a:t>
                      </a:r>
                    </a:p>
                  </a:txBody>
                  <a:tcPr marL="9525" marR="9525" marT="9525" marB="0" anchor="ctr">
                    <a:lnL>
                      <a:noFill/>
                    </a:lnL>
                    <a:lnR>
                      <a:noFill/>
                    </a:lnR>
                    <a:lnT>
                      <a:noFill/>
                    </a:lnT>
                    <a:lnB>
                      <a:noFill/>
                    </a:lnB>
                    <a:solidFill>
                      <a:srgbClr val="9EFAA0"/>
                    </a:solidFill>
                  </a:tcPr>
                </a:tc>
                <a:extLst>
                  <a:ext uri="{0D108BD9-81ED-4DB2-BD59-A6C34878D82A}">
                    <a16:rowId xmlns:a16="http://schemas.microsoft.com/office/drawing/2014/main" val="3137490"/>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Filip Podhorský</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571515157"/>
                  </a:ext>
                </a:extLst>
              </a:tr>
              <a:tr h="129938">
                <a:tc>
                  <a:txBody>
                    <a:bodyPr/>
                    <a:lstStyle/>
                    <a:p>
                      <a:pPr algn="ctr" fontAlgn="ctr"/>
                      <a:r>
                        <a:rPr lang="cs-CZ" sz="8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8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012014253"/>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Lukáš Brzek</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933783794"/>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97737426"/>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Lukáš Jakl</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725012978"/>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131983890"/>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Luboš Uřidil</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413773177"/>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900760056"/>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Tomáš Danč</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311864226"/>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562307999"/>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Michal Černý</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2251388264"/>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671401099"/>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Šimon Vála</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276125744"/>
                  </a:ext>
                </a:extLst>
              </a:tr>
              <a:tr h="190200">
                <a:tc>
                  <a:txBody>
                    <a:bodyPr/>
                    <a:lstStyle/>
                    <a:p>
                      <a:pPr algn="ctr" fontAlgn="ctr"/>
                      <a:r>
                        <a:rPr lang="cs-CZ" sz="1200" b="0" i="0" u="none" strike="noStrike">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320063005"/>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Pavel Minárik senior</a:t>
                      </a:r>
                    </a:p>
                  </a:txBody>
                  <a:tcPr marL="9525" marR="9525" marT="9525" marB="0" anchor="ctr">
                    <a:lnL>
                      <a:noFill/>
                    </a:lnL>
                    <a:lnR>
                      <a:noFill/>
                    </a:lnR>
                    <a:lnT>
                      <a:noFill/>
                    </a:lnT>
                    <a:lnB>
                      <a:noFill/>
                    </a:lnB>
                    <a:solidFill>
                      <a:srgbClr val="FFFF00"/>
                    </a:solidFill>
                  </a:tcPr>
                </a:tc>
                <a:tc>
                  <a:txBody>
                    <a:bodyPr/>
                    <a:lstStyle/>
                    <a:p>
                      <a:pPr algn="ctr" fontAlgn="ctr"/>
                      <a:r>
                        <a:rPr lang="cs-CZ" sz="1200" b="0" i="0" u="none" strike="noStrike" dirty="0">
                          <a:solidFill>
                            <a:srgbClr val="000000"/>
                          </a:solidFill>
                          <a:effectLst/>
                          <a:latin typeface="Georgia Pro Cond Black" panose="02040A06050405020203" pitchFamily="18" charset="0"/>
                        </a:rPr>
                        <a:t>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987946470"/>
                  </a:ext>
                </a:extLst>
              </a:tr>
              <a:tr h="190200">
                <a:tc>
                  <a:txBody>
                    <a:bodyPr/>
                    <a:lstStyle/>
                    <a:p>
                      <a:pPr algn="ctr" fontAlgn="ctr"/>
                      <a:r>
                        <a:rPr lang="cs-CZ" sz="1200" b="0" i="0" u="none" strike="noStrike" dirty="0">
                          <a:solidFill>
                            <a:srgbClr val="000000"/>
                          </a:solidFill>
                          <a:effectLst/>
                          <a:latin typeface="Georgia Pro Cond Black" panose="02040A06050405020203" pitchFamily="18" charset="0"/>
                        </a:rPr>
                        <a:t>Pavel Minárik junior</a:t>
                      </a:r>
                    </a:p>
                  </a:txBody>
                  <a:tcPr marL="9525" marR="9525" marT="9525" marB="0" anchor="ctr">
                    <a:lnL>
                      <a:noFill/>
                    </a:lnL>
                    <a:lnR>
                      <a:noFill/>
                    </a:lnR>
                    <a:lnT>
                      <a:noFill/>
                    </a:lnT>
                    <a:lnB>
                      <a:noFill/>
                    </a:lnB>
                    <a:noFill/>
                  </a:tcPr>
                </a:tc>
                <a:tc>
                  <a:txBody>
                    <a:bodyPr/>
                    <a:lstStyle/>
                    <a:p>
                      <a:pPr algn="ctr" fontAlgn="ctr"/>
                      <a:r>
                        <a:rPr lang="cs-CZ" sz="1200" b="0" i="0" u="none" strike="noStrike" dirty="0">
                          <a:solidFill>
                            <a:srgbClr val="000000"/>
                          </a:solidFill>
                          <a:effectLst/>
                          <a:latin typeface="Georgia Pro Cond Black" panose="02040A06050405020203" pitchFamily="18" charset="0"/>
                        </a:rPr>
                        <a:t>1</a:t>
                      </a:r>
                    </a:p>
                  </a:txBody>
                  <a:tcPr marL="9525" marR="9525" marT="9525" marB="0" anchor="ctr">
                    <a:lnL>
                      <a:noFill/>
                    </a:lnL>
                    <a:lnR>
                      <a:noFill/>
                    </a:lnR>
                    <a:lnT>
                      <a:noFill/>
                    </a:lnT>
                    <a:lnB>
                      <a:noFill/>
                    </a:lnB>
                    <a:noFill/>
                  </a:tcPr>
                </a:tc>
                <a:extLst>
                  <a:ext uri="{0D108BD9-81ED-4DB2-BD59-A6C34878D82A}">
                    <a16:rowId xmlns:a16="http://schemas.microsoft.com/office/drawing/2014/main" val="3791118445"/>
                  </a:ext>
                </a:extLst>
              </a:tr>
            </a:tbl>
          </a:graphicData>
        </a:graphic>
      </p:graphicFrame>
      <p:pic>
        <p:nvPicPr>
          <p:cNvPr id="5" name="Obrázek 4">
            <a:extLst>
              <a:ext uri="{FF2B5EF4-FFF2-40B4-BE49-F238E27FC236}">
                <a16:creationId xmlns:a16="http://schemas.microsoft.com/office/drawing/2014/main" id="{1FE69B55-7909-44BE-924C-D27EDC330E75}"/>
              </a:ext>
            </a:extLst>
          </p:cNvPr>
          <p:cNvPicPr>
            <a:picLocks noChangeAspect="1"/>
          </p:cNvPicPr>
          <p:nvPr/>
        </p:nvPicPr>
        <p:blipFill>
          <a:blip r:embed="rId4"/>
          <a:stretch>
            <a:fillRect/>
          </a:stretch>
        </p:blipFill>
        <p:spPr>
          <a:xfrm>
            <a:off x="5751398" y="4123556"/>
            <a:ext cx="2829959" cy="1840943"/>
          </a:xfrm>
          <a:prstGeom prst="rect">
            <a:avLst/>
          </a:prstGeom>
        </p:spPr>
      </p:pic>
      <p:pic>
        <p:nvPicPr>
          <p:cNvPr id="12" name="Obrázek 11">
            <a:extLst>
              <a:ext uri="{FF2B5EF4-FFF2-40B4-BE49-F238E27FC236}">
                <a16:creationId xmlns:a16="http://schemas.microsoft.com/office/drawing/2014/main" id="{C68D99BC-82F9-4599-A06F-65487E7D245F}"/>
              </a:ext>
            </a:extLst>
          </p:cNvPr>
          <p:cNvPicPr>
            <a:picLocks noChangeAspect="1"/>
          </p:cNvPicPr>
          <p:nvPr/>
        </p:nvPicPr>
        <p:blipFill>
          <a:blip r:embed="rId5"/>
          <a:stretch>
            <a:fillRect/>
          </a:stretch>
        </p:blipFill>
        <p:spPr>
          <a:xfrm>
            <a:off x="8775734" y="5625646"/>
            <a:ext cx="1296144" cy="1366843"/>
          </a:xfrm>
          <a:prstGeom prst="rect">
            <a:avLst/>
          </a:prstGeom>
        </p:spPr>
      </p:pic>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7" name="TextovéPole 6"/>
          <p:cNvSpPr txBox="1"/>
          <p:nvPr/>
        </p:nvSpPr>
        <p:spPr>
          <a:xfrm>
            <a:off x="7200776"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sp>
        <p:nvSpPr>
          <p:cNvPr id="12" name="Obdélník 11">
            <a:extLst>
              <a:ext uri="{FF2B5EF4-FFF2-40B4-BE49-F238E27FC236}">
                <a16:creationId xmlns:a16="http://schemas.microsoft.com/office/drawing/2014/main" id="{111A2F70-563F-4741-89C1-DFC37F1AEC31}"/>
              </a:ext>
            </a:extLst>
          </p:cNvPr>
          <p:cNvSpPr/>
          <p:nvPr/>
        </p:nvSpPr>
        <p:spPr>
          <a:xfrm>
            <a:off x="5448969" y="1897516"/>
            <a:ext cx="4464496" cy="5085238"/>
          </a:xfrm>
          <a:prstGeom prst="rect">
            <a:avLst/>
          </a:prstGeom>
        </p:spPr>
        <p:txBody>
          <a:bodyPr wrap="square">
            <a:spAutoFit/>
          </a:bodyPr>
          <a:lstStyle/>
          <a:p>
            <a:pPr algn="ctr">
              <a:lnSpc>
                <a:spcPct val="107000"/>
              </a:lnSpc>
              <a:spcAft>
                <a:spcPts val="0"/>
              </a:spcAft>
            </a:pPr>
            <a:r>
              <a:rPr lang="cs-CZ" sz="1450" dirty="0">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T.J. Sokol Býčkovice - SK Štětí "B"</a:t>
            </a:r>
            <a:endParaRPr lang="cs-CZ"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50" dirty="0">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8:1(3:0)  3.11.2019   11. kolo </a:t>
            </a:r>
            <a:r>
              <a:rPr lang="cs-CZ" sz="1450" dirty="0" err="1">
                <a:solidFill>
                  <a:srgbClr val="151515"/>
                </a:solidFill>
                <a:highlight>
                  <a:srgbClr val="FFFF00"/>
                </a:highlight>
                <a:latin typeface="Arial" panose="020B0604020202020204" pitchFamily="34" charset="0"/>
                <a:ea typeface="Calibri" panose="020F0502020204030204" pitchFamily="34" charset="0"/>
                <a:cs typeface="Times New Roman" panose="02020603050405020304" pitchFamily="18" charset="0"/>
              </a:rPr>
              <a:t>III.Třída</a:t>
            </a:r>
            <a:endParaRPr lang="cs-CZ"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Další nepovedený výjezd na hřiště soupeře v podobě vysoké porážky i když ještě den před utkáním byl vedoucí našeho týmu plný optimizmu a víry v zisk bodů na hřišti v Býčkovicích. Nakonec to ale dopadlo trochu jinak. Někteří hráči nepřišli i když to den předem přislíbili a stala se i nemilá osobní věc kterou jeden z hráčů musel řešit návratem domů. K mužstvu  dospělých se přidal i dorostenec Daniel </a:t>
            </a:r>
            <a:r>
              <a:rPr lang="cs-CZ" sz="1100" b="0" dirty="0" err="1">
                <a:latin typeface="Arial" panose="020B0604020202020204" pitchFamily="34" charset="0"/>
                <a:ea typeface="Calibri" panose="020F0502020204030204" pitchFamily="34" charset="0"/>
                <a:cs typeface="Arial" panose="020B0604020202020204" pitchFamily="34" charset="0"/>
              </a:rPr>
              <a:t>Ivanič</a:t>
            </a:r>
            <a:r>
              <a:rPr lang="cs-CZ" sz="1100" b="0" dirty="0">
                <a:latin typeface="Arial" panose="020B0604020202020204" pitchFamily="34" charset="0"/>
                <a:ea typeface="Calibri" panose="020F0502020204030204" pitchFamily="34" charset="0"/>
                <a:cs typeface="Arial" panose="020B0604020202020204" pitchFamily="34" charset="0"/>
              </a:rPr>
              <a:t> ze kterého by si měli vzít příklad všichni ti kteří slušně řečeno  se z nějakého důvodu nemohou zúčastnit.   Když se to spočítalo a do hry nastoupil i trenér Pavel Minárik senior tak nás zůstalo 10. Domácí hrající v klidném středu tabulky a v minulém kole celkem snadno zvítězili v Hoštce 4:0 se ujali vedení 1:0 už v 10 minutě když se o to zasloužil Antonín Andrle.  Druhou branku jsme inkasovali v 15. minutě kdy se do listiny střelců zapsal Dominik </a:t>
            </a:r>
            <a:r>
              <a:rPr lang="cs-CZ" sz="1100" b="0" dirty="0" err="1">
                <a:latin typeface="Arial" panose="020B0604020202020204" pitchFamily="34" charset="0"/>
                <a:ea typeface="Calibri" panose="020F0502020204030204" pitchFamily="34" charset="0"/>
                <a:cs typeface="Arial" panose="020B0604020202020204" pitchFamily="34" charset="0"/>
              </a:rPr>
              <a:t>Kruncl</a:t>
            </a:r>
            <a:r>
              <a:rPr lang="cs-CZ" sz="1100" b="0" dirty="0">
                <a:latin typeface="Arial" panose="020B0604020202020204" pitchFamily="34" charset="0"/>
                <a:ea typeface="Calibri" panose="020F0502020204030204" pitchFamily="34" charset="0"/>
                <a:cs typeface="Arial" panose="020B0604020202020204" pitchFamily="34" charset="0"/>
              </a:rPr>
              <a:t>. Do poločasu se domácím podařilo vstřelit ještě jednu branku a určit tak výsledek 3:0. Do 2. poločasu již nenastoupil Jan </a:t>
            </a:r>
            <a:r>
              <a:rPr lang="cs-CZ" sz="1100" b="0" dirty="0" err="1">
                <a:latin typeface="Arial" panose="020B0604020202020204" pitchFamily="34" charset="0"/>
                <a:ea typeface="Calibri" panose="020F0502020204030204" pitchFamily="34" charset="0"/>
                <a:cs typeface="Arial" panose="020B0604020202020204" pitchFamily="34" charset="0"/>
              </a:rPr>
              <a:t>Prieložný</a:t>
            </a:r>
            <a:r>
              <a:rPr lang="cs-CZ" sz="1100" b="0" dirty="0">
                <a:latin typeface="Arial" panose="020B0604020202020204" pitchFamily="34" charset="0"/>
                <a:ea typeface="Calibri" panose="020F0502020204030204" pitchFamily="34" charset="0"/>
                <a:cs typeface="Arial" panose="020B0604020202020204" pitchFamily="34" charset="0"/>
              </a:rPr>
              <a:t> kterému se vrátilo zranění nohy. Navíc nedohrál z důvodu zranění ani Pavel Minárik junior a  tak jsme nakonec dohrávali v 8 lidech. Z toho nemohlo být nic lepšího než další branky v naší síti kterých nakonec domácí nastříleli 8 a zaslouženě vyhráli 8:1 když náš jediný úspěch zaznamenal hrající trenér Pavel Minárik.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P.Minárik</a:t>
            </a:r>
            <a:r>
              <a:rPr lang="cs-CZ" sz="1100" b="0" dirty="0">
                <a:latin typeface="Arial" panose="020B0604020202020204" pitchFamily="34" charset="0"/>
                <a:ea typeface="Calibri" panose="020F0502020204030204" pitchFamily="34" charset="0"/>
                <a:cs typeface="Arial" panose="020B0604020202020204" pitchFamily="34" charset="0"/>
              </a:rPr>
              <a:t> senior 1</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L.Uřídil-P.Tichý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P.Minárik</a:t>
            </a:r>
            <a:r>
              <a:rPr lang="cs-CZ" sz="1100" b="0" dirty="0">
                <a:latin typeface="Arial" panose="020B0604020202020204" pitchFamily="34" charset="0"/>
                <a:ea typeface="Calibri" panose="020F0502020204030204" pitchFamily="34" charset="0"/>
                <a:cs typeface="Arial" panose="020B0604020202020204" pitchFamily="34" charset="0"/>
              </a:rPr>
              <a:t> junior </a:t>
            </a:r>
            <a:r>
              <a:rPr lang="cs-CZ" sz="1100" b="0" dirty="0" err="1">
                <a:latin typeface="Arial" panose="020B0604020202020204" pitchFamily="34" charset="0"/>
                <a:ea typeface="Calibri" panose="020F0502020204030204" pitchFamily="34" charset="0"/>
                <a:cs typeface="Arial" panose="020B0604020202020204" pitchFamily="34" charset="0"/>
              </a:rPr>
              <a:t>L.Jakl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J.Prieložný</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D.Ivanič</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L.Brzek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Š.Vála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P.Minárik</a:t>
            </a:r>
            <a:r>
              <a:rPr lang="cs-CZ" sz="1100" b="0" dirty="0">
                <a:latin typeface="Arial" panose="020B0604020202020204" pitchFamily="34" charset="0"/>
                <a:ea typeface="Calibri" panose="020F0502020204030204" pitchFamily="34" charset="0"/>
                <a:cs typeface="Arial" panose="020B0604020202020204" pitchFamily="34" charset="0"/>
              </a:rPr>
              <a:t> senior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P.Mináril</a:t>
            </a:r>
            <a:r>
              <a:rPr lang="cs-CZ" sz="1100" b="0" dirty="0">
                <a:latin typeface="Arial" panose="020B0604020202020204" pitchFamily="34" charset="0"/>
                <a:ea typeface="Calibri" panose="020F0502020204030204" pitchFamily="34" charset="0"/>
                <a:cs typeface="Arial" panose="020B0604020202020204" pitchFamily="34" charset="0"/>
              </a:rPr>
              <a:t>  Vedoucí: </a:t>
            </a:r>
            <a:r>
              <a:rPr lang="cs-CZ" sz="1100" b="0" dirty="0" err="1">
                <a:latin typeface="Arial" panose="020B0604020202020204" pitchFamily="34" charset="0"/>
                <a:ea typeface="Calibri" panose="020F0502020204030204" pitchFamily="34" charset="0"/>
                <a:cs typeface="Arial" panose="020B0604020202020204" pitchFamily="34" charset="0"/>
              </a:rPr>
              <a:t>V.Švancar</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P.Dobrý-J.Kučera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P.Hrbáček</a:t>
            </a:r>
            <a:r>
              <a:rPr lang="cs-CZ" sz="1100" b="0" dirty="0">
                <a:latin typeface="Arial" panose="020B0604020202020204" pitchFamily="34" charset="0"/>
                <a:ea typeface="Calibri" panose="020F0502020204030204" pitchFamily="34" charset="0"/>
                <a:cs typeface="Arial" panose="020B0604020202020204" pitchFamily="34" charset="0"/>
              </a:rPr>
              <a:t>   50 diváků</a:t>
            </a:r>
          </a:p>
        </p:txBody>
      </p:sp>
      <p:sp>
        <p:nvSpPr>
          <p:cNvPr id="13" name="TextovéPole 12">
            <a:extLst>
              <a:ext uri="{FF2B5EF4-FFF2-40B4-BE49-F238E27FC236}">
                <a16:creationId xmlns:a16="http://schemas.microsoft.com/office/drawing/2014/main" id="{6BDA0973-1F1A-4C72-AAF7-F3A5E965A0EE}"/>
              </a:ext>
            </a:extLst>
          </p:cNvPr>
          <p:cNvSpPr txBox="1"/>
          <p:nvPr/>
        </p:nvSpPr>
        <p:spPr>
          <a:xfrm>
            <a:off x="5472584" y="150740"/>
            <a:ext cx="4608512" cy="1569660"/>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66FF33">
                <a:alpha val="40000"/>
              </a:srgbClr>
            </a:glow>
            <a:softEdge rad="571500"/>
          </a:effectLst>
        </p:spPr>
        <p:txBody>
          <a:bodyPr wrap="square" rtlCol="0">
            <a:spAutoFit/>
          </a:bodyPr>
          <a:lstStyle/>
          <a:p>
            <a:pPr algn="ctr"/>
            <a:r>
              <a:rPr lang="cs-CZ" sz="1600" dirty="0">
                <a:solidFill>
                  <a:srgbClr val="3333CC"/>
                </a:solidFill>
                <a:latin typeface="Arial Black" panose="020B0A04020102020204" pitchFamily="34" charset="0"/>
              </a:rPr>
              <a:t>Utkání dospělých zahájilo na naší straně jen 10 hráčů, více nás nebylo a po zraněních jsme dohrávali pouze v 8 lidech. Nemohlo z toho být nic lepšího než opětná vysoká porážka na hřišti soupeře.   </a:t>
            </a:r>
          </a:p>
        </p:txBody>
      </p:sp>
      <p:pic>
        <p:nvPicPr>
          <p:cNvPr id="14" name="Obrázek 13">
            <a:extLst>
              <a:ext uri="{FF2B5EF4-FFF2-40B4-BE49-F238E27FC236}">
                <a16:creationId xmlns:a16="http://schemas.microsoft.com/office/drawing/2014/main" id="{D477C965-67D5-4048-9DEF-8A454951F4D1}"/>
              </a:ext>
            </a:extLst>
          </p:cNvPr>
          <p:cNvPicPr>
            <a:picLocks noChangeAspect="1"/>
          </p:cNvPicPr>
          <p:nvPr/>
        </p:nvPicPr>
        <p:blipFill>
          <a:blip r:embed="rId4"/>
          <a:stretch>
            <a:fillRect/>
          </a:stretch>
        </p:blipFill>
        <p:spPr>
          <a:xfrm>
            <a:off x="9276336" y="6459992"/>
            <a:ext cx="709361" cy="699877"/>
          </a:xfrm>
          <a:prstGeom prst="rect">
            <a:avLst/>
          </a:prstGeom>
        </p:spPr>
      </p:pic>
      <p:graphicFrame>
        <p:nvGraphicFramePr>
          <p:cNvPr id="8" name="Tabulka 7"/>
          <p:cNvGraphicFramePr>
            <a:graphicFrameLocks noGrp="1"/>
          </p:cNvGraphicFramePr>
          <p:nvPr>
            <p:extLst>
              <p:ext uri="{D42A27DB-BD31-4B8C-83A1-F6EECF244321}">
                <p14:modId xmlns:p14="http://schemas.microsoft.com/office/powerpoint/2010/main" val="2213190926"/>
              </p:ext>
            </p:extLst>
          </p:nvPr>
        </p:nvGraphicFramePr>
        <p:xfrm>
          <a:off x="71984" y="3729483"/>
          <a:ext cx="4608514" cy="3264422"/>
        </p:xfrm>
        <a:graphic>
          <a:graphicData uri="http://schemas.openxmlformats.org/drawingml/2006/table">
            <a:tbl>
              <a:tblPr/>
              <a:tblGrid>
                <a:gridCol w="215100">
                  <a:extLst>
                    <a:ext uri="{9D8B030D-6E8A-4147-A177-3AD203B41FA5}">
                      <a16:colId xmlns:a16="http://schemas.microsoft.com/office/drawing/2014/main" val="1420926922"/>
                    </a:ext>
                  </a:extLst>
                </a:gridCol>
                <a:gridCol w="408690">
                  <a:extLst>
                    <a:ext uri="{9D8B030D-6E8A-4147-A177-3AD203B41FA5}">
                      <a16:colId xmlns:a16="http://schemas.microsoft.com/office/drawing/2014/main" val="2960636165"/>
                    </a:ext>
                  </a:extLst>
                </a:gridCol>
                <a:gridCol w="1314797">
                  <a:extLst>
                    <a:ext uri="{9D8B030D-6E8A-4147-A177-3AD203B41FA5}">
                      <a16:colId xmlns:a16="http://schemas.microsoft.com/office/drawing/2014/main" val="2110854461"/>
                    </a:ext>
                  </a:extLst>
                </a:gridCol>
                <a:gridCol w="344160">
                  <a:extLst>
                    <a:ext uri="{9D8B030D-6E8A-4147-A177-3AD203B41FA5}">
                      <a16:colId xmlns:a16="http://schemas.microsoft.com/office/drawing/2014/main" val="2411774300"/>
                    </a:ext>
                  </a:extLst>
                </a:gridCol>
                <a:gridCol w="333405">
                  <a:extLst>
                    <a:ext uri="{9D8B030D-6E8A-4147-A177-3AD203B41FA5}">
                      <a16:colId xmlns:a16="http://schemas.microsoft.com/office/drawing/2014/main" val="3789654579"/>
                    </a:ext>
                  </a:extLst>
                </a:gridCol>
                <a:gridCol w="215100">
                  <a:extLst>
                    <a:ext uri="{9D8B030D-6E8A-4147-A177-3AD203B41FA5}">
                      <a16:colId xmlns:a16="http://schemas.microsoft.com/office/drawing/2014/main" val="1748093184"/>
                    </a:ext>
                  </a:extLst>
                </a:gridCol>
                <a:gridCol w="408690">
                  <a:extLst>
                    <a:ext uri="{9D8B030D-6E8A-4147-A177-3AD203B41FA5}">
                      <a16:colId xmlns:a16="http://schemas.microsoft.com/office/drawing/2014/main" val="2183038939"/>
                    </a:ext>
                  </a:extLst>
                </a:gridCol>
                <a:gridCol w="215100">
                  <a:extLst>
                    <a:ext uri="{9D8B030D-6E8A-4147-A177-3AD203B41FA5}">
                      <a16:colId xmlns:a16="http://schemas.microsoft.com/office/drawing/2014/main" val="1934996576"/>
                    </a:ext>
                  </a:extLst>
                </a:gridCol>
                <a:gridCol w="537749">
                  <a:extLst>
                    <a:ext uri="{9D8B030D-6E8A-4147-A177-3AD203B41FA5}">
                      <a16:colId xmlns:a16="http://schemas.microsoft.com/office/drawing/2014/main" val="3828630493"/>
                    </a:ext>
                  </a:extLst>
                </a:gridCol>
                <a:gridCol w="346848">
                  <a:extLst>
                    <a:ext uri="{9D8B030D-6E8A-4147-A177-3AD203B41FA5}">
                      <a16:colId xmlns:a16="http://schemas.microsoft.com/office/drawing/2014/main" val="3747068997"/>
                    </a:ext>
                  </a:extLst>
                </a:gridCol>
                <a:gridCol w="268875">
                  <a:extLst>
                    <a:ext uri="{9D8B030D-6E8A-4147-A177-3AD203B41FA5}">
                      <a16:colId xmlns:a16="http://schemas.microsoft.com/office/drawing/2014/main" val="2659507990"/>
                    </a:ext>
                  </a:extLst>
                </a:gridCol>
              </a:tblGrid>
              <a:tr h="12021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81677443"/>
                  </a:ext>
                </a:extLst>
              </a:tr>
              <a:tr h="16202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Divize dospělých 2019-2020 po 14 kole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66620665"/>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45830723"/>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Baník Souš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4459027"/>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Meteor Praha VIII</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42566077"/>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FC Chomutov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25700981"/>
                  </a:ext>
                </a:extLst>
              </a:tr>
              <a:tr h="2874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Fotbalový klub Ostrov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32:25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21612144"/>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Aritma Praha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55429279"/>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Kladno,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31:21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54077127"/>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Olympie Březová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0251776"/>
                  </a:ext>
                </a:extLst>
              </a:tr>
              <a:tr h="14629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Neratovice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38118875"/>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Brandýs n.L.</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85841123"/>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SEKO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21:25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20632783"/>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Slaný</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20164616"/>
                  </a:ext>
                </a:extLst>
              </a:tr>
              <a:tr h="17596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26:41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90122951"/>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Tatran Rakovník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62442889"/>
                  </a:ext>
                </a:extLst>
              </a:tr>
              <a:tr h="21261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Ars</a:t>
                      </a:r>
                      <a:r>
                        <a:rPr lang="cs-CZ" sz="1000" b="1" i="0" u="none" strike="noStrike" dirty="0">
                          <a:solidFill>
                            <a:srgbClr val="000000"/>
                          </a:solidFill>
                          <a:effectLst/>
                          <a:latin typeface="Arial" panose="020B0604020202020204" pitchFamily="34" charset="0"/>
                        </a:rPr>
                        <a:t>. Česká Lípa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22:34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9005447"/>
                  </a:ext>
                </a:extLst>
              </a:tr>
              <a:tr h="14808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MFK Dobříš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21:37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68413110"/>
                  </a:ext>
                </a:extLst>
              </a:tr>
              <a:tr h="12021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34890059"/>
                  </a:ext>
                </a:extLst>
              </a:tr>
            </a:tbl>
          </a:graphicData>
        </a:graphic>
      </p:graphicFrame>
      <p:sp>
        <p:nvSpPr>
          <p:cNvPr id="10" name="TextovéPole 9"/>
          <p:cNvSpPr txBox="1"/>
          <p:nvPr/>
        </p:nvSpPr>
        <p:spPr>
          <a:xfrm>
            <a:off x="71984" y="37303"/>
            <a:ext cx="4701222" cy="707886"/>
          </a:xfrm>
          <a:prstGeom prst="rect">
            <a:avLst/>
          </a:prstGeom>
          <a:solidFill>
            <a:srgbClr val="FFCC66"/>
          </a:solidFill>
          <a:effectLst>
            <a:softEdge rad="0"/>
          </a:effectLst>
        </p:spPr>
        <p:txBody>
          <a:bodyPr wrap="square" rtlCol="0">
            <a:spAutoFit/>
          </a:bodyPr>
          <a:lstStyle/>
          <a:p>
            <a:pPr algn="ctr"/>
            <a:r>
              <a:rPr lang="cs-CZ" sz="2000" dirty="0">
                <a:solidFill>
                  <a:srgbClr val="0000CC"/>
                </a:solidFill>
                <a:latin typeface="Arial Black" panose="020B0A04020102020204" pitchFamily="34" charset="0"/>
              </a:rPr>
              <a:t>Tabulka divizní soutěže jedno  kolo před koncem podzimu</a:t>
            </a:r>
          </a:p>
        </p:txBody>
      </p:sp>
      <p:sp>
        <p:nvSpPr>
          <p:cNvPr id="11" name="TextovéPole 10"/>
          <p:cNvSpPr txBox="1"/>
          <p:nvPr/>
        </p:nvSpPr>
        <p:spPr>
          <a:xfrm>
            <a:off x="135998" y="837843"/>
            <a:ext cx="4608514" cy="2862322"/>
          </a:xfrm>
          <a:prstGeom prst="rect">
            <a:avLst/>
          </a:prstGeom>
          <a:solidFill>
            <a:schemeClr val="bg1">
              <a:lumMod val="95000"/>
            </a:schemeClr>
          </a:solidFill>
          <a:effectLst>
            <a:glow rad="101600">
              <a:srgbClr val="FFFF66">
                <a:alpha val="40000"/>
              </a:srgbClr>
            </a:glow>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Na 1. místě už je s 5 bodovým náskokem Český Brod. Napomohla tomu nečekaná výhra Loun v Souši. Na tu se už pouze na 2 body po výhře v Rakovníku dotáhl Meteor. Boj o příčky nejvyšší nevzdal ještě 4. Chomutov. Ztrácet na čelo už začíná 5. Ostrov. Aritma klidný střed a ze spodních pater tabulky so do něj zařadilo už i Kladno na 7. místě. Klidněji se v zimě bude spát i v Březové s 20 body na 8. místě. Na 9. místě jsou Neratovice s 19 body, které v posledních 2 zápasech prohrály. Mužstva na 10. až 12. místě mají stejně 18 bodů. Louny po již zmiňované výhře v Souši a Brandýs, kterému se opět začíná dařit. Z těchto mužstev prohrálo jen Slaný na Kladně. Štětí zůstává i po vysoké prohře v Dobříši na 13. místě, protože Rakovník doma prohrál s Meteorem a patří mu 14. místo. Na posledních 2 místech je Česká Lípa a Dobříš, kterým se v posledním kole podařilo vyhrát  </a:t>
            </a: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756139" y="6975702"/>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a:extLst>
              <a:ext uri="{FF2B5EF4-FFF2-40B4-BE49-F238E27FC236}">
                <a16:creationId xmlns:a16="http://schemas.microsoft.com/office/drawing/2014/main" id="{DFCBFADF-94F0-4BF3-A09E-54D3CF5C8809}"/>
              </a:ext>
            </a:extLst>
          </p:cNvPr>
          <p:cNvSpPr txBox="1"/>
          <p:nvPr/>
        </p:nvSpPr>
        <p:spPr>
          <a:xfrm>
            <a:off x="5400576" y="163116"/>
            <a:ext cx="417646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9" name="TextovéPole 8"/>
          <p:cNvSpPr txBox="1"/>
          <p:nvPr/>
        </p:nvSpPr>
        <p:spPr>
          <a:xfrm>
            <a:off x="3024312" y="699358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4" name="Obdélník 13">
            <a:extLst>
              <a:ext uri="{FF2B5EF4-FFF2-40B4-BE49-F238E27FC236}">
                <a16:creationId xmlns:a16="http://schemas.microsoft.com/office/drawing/2014/main" id="{4A9C50B0-0E1A-4AA5-BB06-E489551B62E3}"/>
              </a:ext>
            </a:extLst>
          </p:cNvPr>
          <p:cNvSpPr/>
          <p:nvPr/>
        </p:nvSpPr>
        <p:spPr>
          <a:xfrm>
            <a:off x="143992" y="1002172"/>
            <a:ext cx="4741058" cy="6217728"/>
          </a:xfrm>
          <a:prstGeom prst="rect">
            <a:avLst/>
          </a:prstGeom>
        </p:spPr>
        <p:txBody>
          <a:bodyPr wrap="square">
            <a:spAutoFit/>
          </a:bodyPr>
          <a:lstStyle/>
          <a:p>
            <a:pPr algn="ctr">
              <a:lnSpc>
                <a:spcPct val="107000"/>
              </a:lnSpc>
              <a:spcAft>
                <a:spcPts val="0"/>
              </a:spcAft>
            </a:pPr>
            <a:r>
              <a:rPr lang="cs-CZ" sz="1600" dirty="0">
                <a:solidFill>
                  <a:schemeClr val="accent2">
                    <a:lumMod val="50000"/>
                  </a:schemeClr>
                </a:solidFill>
                <a:highlight>
                  <a:srgbClr val="FFFF00"/>
                </a:highlight>
                <a:latin typeface="Arial Black" panose="020B0A04020102020204" pitchFamily="34" charset="0"/>
                <a:ea typeface="Calibri" panose="020F0502020204030204" pitchFamily="34" charset="0"/>
                <a:cs typeface="Arial" panose="020B0604020202020204" pitchFamily="34" charset="0"/>
              </a:rPr>
              <a:t>SK Štětí B – TJ Sokol Bříza</a:t>
            </a:r>
            <a:endParaRPr lang="cs-CZ" sz="1100" dirty="0">
              <a:solidFill>
                <a:schemeClr val="accent2">
                  <a:lumMod val="5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chemeClr val="accent2">
                    <a:lumMod val="50000"/>
                  </a:schemeClr>
                </a:solidFill>
                <a:highlight>
                  <a:srgbClr val="FFFF00"/>
                </a:highlight>
                <a:latin typeface="Arial Black" panose="020B0A04020102020204" pitchFamily="34" charset="0"/>
                <a:ea typeface="Calibri" panose="020F0502020204030204" pitchFamily="34" charset="0"/>
                <a:cs typeface="Arial" panose="020B0604020202020204" pitchFamily="34" charset="0"/>
              </a:rPr>
              <a:t>2:4(1:1)   12. kolo 13. hrané  10.11.2019</a:t>
            </a:r>
            <a:endParaRPr lang="cs-CZ" sz="1100" dirty="0">
              <a:solidFill>
                <a:schemeClr val="accent2">
                  <a:lumMod val="5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Zápas mužstev na posledních 2 místech tabulky. Na rozdíl od soupeře jsme na tom byli ale bodově lépe, protože Bříza v dosavadním průběhu soutěže nezískala ještě ani bod.  To naše mužstvo už vyhrálo 3x.  První příležitost dostat se do vedení měl soupeř v 10- minutě, když se dostal k míči po naší špatné rozehrávce a po míči se v brance musel natahovat Luboš Uřídil. Ve 12. minutě měl z dobré střelecké příležitosti z volného přímého kopu naše mužstva. Pavel Minárik se úkolu zhostil na jedničku a střelou přes zeď dostal naše mužstvo do vedení 1:0. Radostné chvíle jsme ale moc dlouho nezažívali. V 15. minutě jsme nechali za svými zády zapomenutého Petra Šafra a ten srovnal na 1:1.   V dalším dění na hřišti jsme drželi více na kopačkách, ale moc platné to nebylo, protože chyběla střela na branku a kombinace většinou končila nepřesnou přihrávku. Největší naši šanci měl do poločasu Lukáš Brzek, ale vystřelil sice tvrdě, ale chyběla přesnost. Druhý poločas jsme nezačali vůbec dobře a ve 48. minutě dostal hosty do vedení největší hráč na hřišti Martin </a:t>
            </a:r>
            <a:r>
              <a:rPr lang="cs-CZ" sz="1000" b="0" dirty="0" err="1">
                <a:latin typeface="Arial" panose="020B0604020202020204" pitchFamily="34" charset="0"/>
                <a:ea typeface="Calibri" panose="020F0502020204030204" pitchFamily="34" charset="0"/>
                <a:cs typeface="Arial" panose="020B0604020202020204" pitchFamily="34" charset="0"/>
              </a:rPr>
              <a:t>Huja</a:t>
            </a:r>
            <a:r>
              <a:rPr lang="cs-CZ" sz="1000" b="0" dirty="0">
                <a:latin typeface="Arial" panose="020B0604020202020204" pitchFamily="34" charset="0"/>
                <a:ea typeface="Calibri" panose="020F0502020204030204" pitchFamily="34" charset="0"/>
                <a:cs typeface="Arial" panose="020B0604020202020204" pitchFamily="34" charset="0"/>
              </a:rPr>
              <a:t>. Rychle srovnat mohl dorostenec Ladislav Kuča, ale příležitosti se zalekl a branku minul. V 56. minutě zahrával volný přímý kop Adam Brůža, který se objevil na hřišti ve 2. poločase, ale hostující gólman Jiří Křtěn střelu vyrazil a ani dorážka k vyrovnání nevedla. Šanci měl po hodině hry Josef Horáček, kterému ale zase brankář šikovně zmenšil střelecký úhel a také z toho nic nebylo.  Když jsme se nadechovali k závěrečnému náporu, tak se Adam Brůža nechal zbavit míče Petrem </a:t>
            </a:r>
            <a:r>
              <a:rPr lang="cs-CZ" sz="1000" b="0" dirty="0" err="1">
                <a:latin typeface="Arial" panose="020B0604020202020204" pitchFamily="34" charset="0"/>
                <a:ea typeface="Calibri" panose="020F0502020204030204" pitchFamily="34" charset="0"/>
                <a:cs typeface="Arial" panose="020B0604020202020204" pitchFamily="34" charset="0"/>
              </a:rPr>
              <a:t>Šafrou</a:t>
            </a:r>
            <a:r>
              <a:rPr lang="cs-CZ" sz="1000" b="0" dirty="0">
                <a:latin typeface="Arial" panose="020B0604020202020204" pitchFamily="34" charset="0"/>
                <a:ea typeface="Calibri" panose="020F0502020204030204" pitchFamily="34" charset="0"/>
                <a:cs typeface="Arial" panose="020B0604020202020204" pitchFamily="34" charset="0"/>
              </a:rPr>
              <a:t> a skončilo to gólem na 1:3. Snížení náskoku měl na noze Pavel Minárik senior, ale z otočky trefil jen tréninkovou branku mimo hřiště. 9 minut před koncem jsme se gólu přeci jenom dočkali. Míč po přihrávce před branku si srazil za záda vlastního brankáře Michal </a:t>
            </a:r>
            <a:r>
              <a:rPr lang="cs-CZ" sz="1000" b="0" dirty="0" err="1">
                <a:latin typeface="Arial" panose="020B0604020202020204" pitchFamily="34" charset="0"/>
                <a:ea typeface="Calibri" panose="020F0502020204030204" pitchFamily="34" charset="0"/>
                <a:cs typeface="Arial" panose="020B0604020202020204" pitchFamily="34" charset="0"/>
              </a:rPr>
              <a:t>Čutík</a:t>
            </a:r>
            <a:r>
              <a:rPr lang="cs-CZ" sz="1000" b="0" dirty="0">
                <a:latin typeface="Arial" panose="020B0604020202020204" pitchFamily="34" charset="0"/>
                <a:ea typeface="Calibri" panose="020F0502020204030204" pitchFamily="34" charset="0"/>
                <a:cs typeface="Arial" panose="020B0604020202020204" pitchFamily="34" charset="0"/>
              </a:rPr>
              <a:t>. Vycítili jsme šanci ale za další 2 minuty jsme o ní zase přišli.   Jan Tesař krásně </a:t>
            </a:r>
            <a:r>
              <a:rPr lang="cs-CZ" sz="1000" b="0" dirty="0" err="1">
                <a:latin typeface="Arial" panose="020B0604020202020204" pitchFamily="34" charset="0"/>
                <a:ea typeface="Calibri" panose="020F0502020204030204" pitchFamily="34" charset="0"/>
                <a:cs typeface="Arial" panose="020B0604020202020204" pitchFamily="34" charset="0"/>
              </a:rPr>
              <a:t>ukličkoval</a:t>
            </a:r>
            <a:r>
              <a:rPr lang="cs-CZ" sz="1000" b="0" dirty="0">
                <a:latin typeface="Arial" panose="020B0604020202020204" pitchFamily="34" charset="0"/>
                <a:ea typeface="Calibri" panose="020F0502020204030204" pitchFamily="34" charset="0"/>
                <a:cs typeface="Arial" panose="020B0604020202020204" pitchFamily="34" charset="0"/>
              </a:rPr>
              <a:t> bránícího Šimona Válu a definitivně rozhodl, že se Bříza dočká první letošní výhry, která měla podobu 4:2. Znamená to, že po posledním podzimní kole zůstává B mužstvo na předposledním 13. místě a </a:t>
            </a:r>
            <a:r>
              <a:rPr lang="cs-CZ" sz="1000" b="0" dirty="0" err="1">
                <a:latin typeface="Arial" panose="020B0604020202020204" pitchFamily="34" charset="0"/>
                <a:ea typeface="Calibri" panose="020F0502020204030204" pitchFamily="34" charset="0"/>
                <a:cs typeface="Arial" panose="020B0604020202020204" pitchFamily="34" charset="0"/>
              </a:rPr>
              <a:t>Klenče</a:t>
            </a:r>
            <a:r>
              <a:rPr lang="cs-CZ" sz="1000" b="0" dirty="0">
                <a:latin typeface="Arial" panose="020B0604020202020204" pitchFamily="34" charset="0"/>
                <a:ea typeface="Calibri" panose="020F0502020204030204" pitchFamily="34" charset="0"/>
                <a:cs typeface="Arial" panose="020B0604020202020204" pitchFamily="34" charset="0"/>
              </a:rPr>
              <a:t> , která má o bod více jsme v tabulce nepředběhli.</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sen. 1, vlastní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L.Uřídil-J.Tichý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sen.,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L.Jakl</a:t>
            </a:r>
            <a:r>
              <a:rPr lang="cs-CZ" sz="1000" b="0" dirty="0">
                <a:latin typeface="Arial" panose="020B0604020202020204" pitchFamily="34" charset="0"/>
                <a:ea typeface="Calibri" panose="020F0502020204030204" pitchFamily="34" charset="0"/>
                <a:cs typeface="Arial" panose="020B0604020202020204" pitchFamily="34" charset="0"/>
              </a:rPr>
              <a:t>(68.V.Guzy),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L.Brzek</a:t>
            </a:r>
            <a:r>
              <a:rPr lang="cs-CZ" sz="1000" b="0" dirty="0">
                <a:latin typeface="Arial" panose="020B0604020202020204" pitchFamily="34" charset="0"/>
                <a:ea typeface="Calibri" panose="020F0502020204030204" pitchFamily="34" charset="0"/>
                <a:cs typeface="Arial" panose="020B0604020202020204" pitchFamily="34" charset="0"/>
              </a:rPr>
              <a:t>(46.A.Brůža), </a:t>
            </a:r>
            <a:r>
              <a:rPr lang="cs-CZ" sz="1000" b="0" dirty="0" err="1">
                <a:latin typeface="Arial" panose="020B0604020202020204" pitchFamily="34" charset="0"/>
                <a:ea typeface="Calibri" panose="020F0502020204030204" pitchFamily="34" charset="0"/>
                <a:cs typeface="Arial" panose="020B0604020202020204" pitchFamily="34" charset="0"/>
              </a:rPr>
              <a:t>J.Horáček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junior(87.P.Střihavka), </a:t>
            </a:r>
            <a:r>
              <a:rPr lang="cs-CZ" sz="1000" b="0" dirty="0" err="1">
                <a:latin typeface="Arial" panose="020B0604020202020204" pitchFamily="34" charset="0"/>
                <a:ea typeface="Calibri" panose="020F0502020204030204" pitchFamily="34" charset="0"/>
                <a:cs typeface="Arial" panose="020B0604020202020204" pitchFamily="34" charset="0"/>
              </a:rPr>
              <a:t>L.Kuča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P.Guzy</a:t>
            </a:r>
            <a:r>
              <a:rPr lang="cs-CZ" sz="1000" b="0" dirty="0">
                <a:latin typeface="Arial" panose="020B0604020202020204" pitchFamily="34" charset="0"/>
                <a:ea typeface="Calibri" panose="020F0502020204030204" pitchFamily="34" charset="0"/>
                <a:cs typeface="Arial" panose="020B0604020202020204" pitchFamily="34" charset="0"/>
              </a:rPr>
              <a:t>  Vedoucí: </a:t>
            </a:r>
            <a:r>
              <a:rPr lang="cs-CZ" sz="1000" b="0" dirty="0" err="1">
                <a:latin typeface="Arial" panose="020B0604020202020204" pitchFamily="34" charset="0"/>
                <a:ea typeface="Calibri" panose="020F0502020204030204" pitchFamily="34" charset="0"/>
                <a:cs typeface="Arial" panose="020B0604020202020204" pitchFamily="34" charset="0"/>
              </a:rPr>
              <a:t>J.Havner</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David Dobiáš</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BD11E107-FD0A-4EFD-94EF-618266E3F77C}"/>
              </a:ext>
            </a:extLst>
          </p:cNvPr>
          <p:cNvSpPr txBox="1"/>
          <p:nvPr/>
        </p:nvSpPr>
        <p:spPr>
          <a:xfrm>
            <a:off x="143992" y="91108"/>
            <a:ext cx="4680520" cy="784830"/>
          </a:xfrm>
          <a:prstGeom prst="rect">
            <a:avLst/>
          </a:prstGeom>
          <a:gradFill>
            <a:gsLst>
              <a:gs pos="55000">
                <a:schemeClr val="accent1">
                  <a:lumMod val="45000"/>
                  <a:lumOff val="55000"/>
                </a:schemeClr>
              </a:gs>
              <a:gs pos="87000">
                <a:schemeClr val="accent6">
                  <a:lumMod val="40000"/>
                  <a:lumOff val="60000"/>
                </a:schemeClr>
              </a:gs>
            </a:gsLst>
            <a:lin ang="5400000" scaled="1"/>
          </a:gradFill>
          <a:effectLst>
            <a:softEdge rad="0"/>
          </a:effectLst>
        </p:spPr>
        <p:txBody>
          <a:bodyPr wrap="square" rtlCol="0">
            <a:spAutoFit/>
          </a:bodyPr>
          <a:lstStyle/>
          <a:p>
            <a:pPr algn="ctr"/>
            <a:r>
              <a:rPr lang="cs-CZ" sz="1500" dirty="0">
                <a:latin typeface="Arial Black" panose="020B0A04020102020204" pitchFamily="34" charset="0"/>
              </a:rPr>
              <a:t>B mužstvo dospělých se s podzimem rozloučilo porážkou s posledním celkem tabulky</a:t>
            </a:r>
          </a:p>
        </p:txBody>
      </p:sp>
      <p:sp>
        <p:nvSpPr>
          <p:cNvPr id="12" name="Obdélník 11">
            <a:extLst>
              <a:ext uri="{FF2B5EF4-FFF2-40B4-BE49-F238E27FC236}">
                <a16:creationId xmlns:a16="http://schemas.microsoft.com/office/drawing/2014/main" id="{9EEB91F4-A3B8-4FE6-8BB3-7C0BB4A75FEB}"/>
              </a:ext>
            </a:extLst>
          </p:cNvPr>
          <p:cNvSpPr/>
          <p:nvPr/>
        </p:nvSpPr>
        <p:spPr>
          <a:xfrm>
            <a:off x="5457642" y="873943"/>
            <a:ext cx="4674664" cy="6048000"/>
          </a:xfrm>
          <a:prstGeom prst="rect">
            <a:avLst/>
          </a:prstGeom>
          <a:pattFill prst="pct10">
            <a:fgClr>
              <a:srgbClr val="FFFF99"/>
            </a:fgClr>
            <a:bgClr>
              <a:schemeClr val="bg1"/>
            </a:bgClr>
          </a:pattFill>
          <a:ln w="19050">
            <a:solidFill>
              <a:srgbClr val="008000"/>
            </a:solidFill>
          </a:ln>
        </p:spPr>
        <p:txBody>
          <a:bodyPr wrap="square">
            <a:noAutofit/>
          </a:bodyPr>
          <a:lstStyle/>
          <a:p>
            <a:pPr algn="ctr" fontAlgn="ctr"/>
            <a:r>
              <a:rPr lang="cs-CZ" sz="1400" dirty="0">
                <a:highlight>
                  <a:srgbClr val="FFFF00"/>
                </a:highlight>
                <a:latin typeface="Arial" panose="020B0604020202020204" pitchFamily="34" charset="0"/>
                <a:cs typeface="Arial" panose="020B0604020202020204" pitchFamily="34" charset="0"/>
              </a:rPr>
              <a:t>FC Chomutov - SK Aritma Praha 1:0(1:0)</a:t>
            </a:r>
          </a:p>
          <a:p>
            <a:pPr algn="just" fontAlgn="ctr"/>
            <a:r>
              <a:rPr lang="cs-CZ" sz="1100" b="0" dirty="0">
                <a:solidFill>
                  <a:srgbClr val="0000CC"/>
                </a:solidFill>
                <a:latin typeface="Arial" panose="020B0604020202020204" pitchFamily="34" charset="0"/>
                <a:cs typeface="Arial" panose="020B0604020202020204" pitchFamily="34" charset="0"/>
              </a:rPr>
              <a:t>šťastná vydřená výhra domácích, kterou minutu před přestávkou zajistil  Pavel Vávra a udržel Chomutov v horních patrech tabulky. </a:t>
            </a:r>
          </a:p>
          <a:p>
            <a:pPr algn="ctr" fontAlgn="ctr"/>
            <a:r>
              <a:rPr lang="cs-CZ" sz="1400" dirty="0">
                <a:highlight>
                  <a:srgbClr val="FFFF00"/>
                </a:highlight>
                <a:latin typeface="Arial" panose="020B0604020202020204" pitchFamily="34" charset="0"/>
                <a:cs typeface="Arial" panose="020B0604020202020204" pitchFamily="34" charset="0"/>
              </a:rPr>
              <a:t>FK Brandýs </a:t>
            </a:r>
            <a:r>
              <a:rPr lang="cs-CZ" sz="1400" dirty="0" err="1">
                <a:highlight>
                  <a:srgbClr val="FFFF00"/>
                </a:highlight>
                <a:latin typeface="Arial" panose="020B0604020202020204" pitchFamily="34" charset="0"/>
                <a:cs typeface="Arial" panose="020B0604020202020204" pitchFamily="34" charset="0"/>
              </a:rPr>
              <a:t>n.L.</a:t>
            </a:r>
            <a:r>
              <a:rPr lang="cs-CZ" sz="1400" dirty="0">
                <a:highlight>
                  <a:srgbClr val="FFFF00"/>
                </a:highlight>
                <a:latin typeface="Arial" panose="020B0604020202020204" pitchFamily="34" charset="0"/>
                <a:cs typeface="Arial" panose="020B0604020202020204" pitchFamily="34" charset="0"/>
              </a:rPr>
              <a:t> - FK Neratovice  3:1(2:1)</a:t>
            </a:r>
          </a:p>
          <a:p>
            <a:pPr algn="just" fontAlgn="ctr"/>
            <a:r>
              <a:rPr lang="cs-CZ" sz="1100" b="0" dirty="0">
                <a:solidFill>
                  <a:srgbClr val="0000CC"/>
                </a:solidFill>
                <a:latin typeface="Arial" panose="020B0604020202020204" pitchFamily="34" charset="0"/>
                <a:cs typeface="Arial" panose="020B0604020202020204" pitchFamily="34" charset="0"/>
              </a:rPr>
              <a:t>zasloužená výhra domácích. Hosté jen dotahovali a navíc je od další gólu zachránila 2x branková konstrukce. </a:t>
            </a:r>
          </a:p>
          <a:p>
            <a:pPr algn="ctr" fontAlgn="ctr"/>
            <a:r>
              <a:rPr lang="cs-CZ" sz="1400" dirty="0">
                <a:highlight>
                  <a:srgbClr val="FFFF00"/>
                </a:highlight>
                <a:latin typeface="Arial" panose="020B0604020202020204" pitchFamily="34" charset="0"/>
                <a:cs typeface="Arial" panose="020B0604020202020204" pitchFamily="34" charset="0"/>
              </a:rPr>
              <a:t>SK Kladno - SK Slaný   4:1(2:1)</a:t>
            </a:r>
          </a:p>
          <a:p>
            <a:pPr algn="just" fontAlgn="ctr"/>
            <a:r>
              <a:rPr lang="cs-CZ" sz="1100" b="0" dirty="0">
                <a:solidFill>
                  <a:srgbClr val="0000CC"/>
                </a:solidFill>
                <a:latin typeface="Arial" panose="020B0604020202020204" pitchFamily="34" charset="0"/>
                <a:cs typeface="Arial" panose="020B0604020202020204" pitchFamily="34" charset="0"/>
              </a:rPr>
              <a:t>první okresní derby těchto mužstev v divizní soutěži rozhodly 2 branky Davida Čížka a Marka Tótha.  Šancí měla obě mužstva velké množství, ale domácí přeci jen víc a zaslouženě před 380 diváky vyhráli </a:t>
            </a:r>
          </a:p>
          <a:p>
            <a:pPr algn="ctr" fontAlgn="ctr"/>
            <a:r>
              <a:rPr lang="cs-CZ" sz="1400" dirty="0">
                <a:highlight>
                  <a:srgbClr val="FFFF00"/>
                </a:highlight>
                <a:latin typeface="Arial" panose="020B0604020202020204" pitchFamily="34" charset="0"/>
                <a:cs typeface="Arial" panose="020B0604020202020204" pitchFamily="34" charset="0"/>
              </a:rPr>
              <a:t>TJ Tatran Rakovník - FK Meteor Praha 0:2(0:0)</a:t>
            </a:r>
          </a:p>
          <a:p>
            <a:pPr algn="just" fontAlgn="ctr"/>
            <a:r>
              <a:rPr lang="cs-CZ" sz="1100" b="0" dirty="0">
                <a:solidFill>
                  <a:srgbClr val="0000CC"/>
                </a:solidFill>
                <a:latin typeface="Arial" panose="020B0604020202020204" pitchFamily="34" charset="0"/>
                <a:cs typeface="Arial" panose="020B0604020202020204" pitchFamily="34" charset="0"/>
              </a:rPr>
              <a:t>Po 2 výhrách v řadě předvedli hosté matný výkon, který nemohl na hostující tým stačit, i když se prosadil až po změně stran góly Vojtěcha Kostky  a Tomáše Rady. </a:t>
            </a:r>
          </a:p>
          <a:p>
            <a:pPr algn="ctr" fontAlgn="ctr"/>
            <a:r>
              <a:rPr lang="cs-CZ" sz="1400" dirty="0">
                <a:highlight>
                  <a:srgbClr val="FFFF00"/>
                </a:highlight>
                <a:latin typeface="Arial" panose="020B0604020202020204" pitchFamily="34" charset="0"/>
                <a:cs typeface="Arial" panose="020B0604020202020204" pitchFamily="34" charset="0"/>
              </a:rPr>
              <a:t>FK Baník Souš - FK SEKO Louny  1:3(1:2)</a:t>
            </a:r>
          </a:p>
          <a:p>
            <a:pPr algn="just" fontAlgn="ctr"/>
            <a:r>
              <a:rPr lang="cs-CZ" sz="1100" b="0" dirty="0">
                <a:solidFill>
                  <a:srgbClr val="0000CC"/>
                </a:solidFill>
                <a:latin typeface="Arial" panose="020B0604020202020204" pitchFamily="34" charset="0"/>
                <a:cs typeface="Arial" panose="020B0604020202020204" pitchFamily="34" charset="0"/>
              </a:rPr>
              <a:t>když šli domácí v 11. minutě do vedení z penalty 1:0, tak by někdo těžko tipoval, že si Louny domů povezou výhru 3:1. Stalo se ale skutečností.  Góly </a:t>
            </a:r>
            <a:r>
              <a:rPr lang="cs-CZ" sz="1100" b="0" dirty="0" err="1">
                <a:solidFill>
                  <a:srgbClr val="0000CC"/>
                </a:solidFill>
                <a:latin typeface="Arial" panose="020B0604020202020204" pitchFamily="34" charset="0"/>
                <a:cs typeface="Arial" panose="020B0604020202020204" pitchFamily="34" charset="0"/>
              </a:rPr>
              <a:t>Sulovského</a:t>
            </a:r>
            <a:r>
              <a:rPr lang="cs-CZ" sz="1100" b="0" dirty="0">
                <a:solidFill>
                  <a:srgbClr val="0000CC"/>
                </a:solidFill>
                <a:latin typeface="Arial" panose="020B0604020202020204" pitchFamily="34" charset="0"/>
                <a:cs typeface="Arial" panose="020B0604020202020204" pitchFamily="34" charset="0"/>
              </a:rPr>
              <a:t> a </a:t>
            </a:r>
            <a:r>
              <a:rPr lang="cs-CZ" sz="1100" b="0" dirty="0" err="1">
                <a:solidFill>
                  <a:srgbClr val="0000CC"/>
                </a:solidFill>
                <a:latin typeface="Arial" panose="020B0604020202020204" pitchFamily="34" charset="0"/>
                <a:cs typeface="Arial" panose="020B0604020202020204" pitchFamily="34" charset="0"/>
              </a:rPr>
              <a:t>Gajeckého</a:t>
            </a:r>
            <a:r>
              <a:rPr lang="cs-CZ" sz="1100" b="0" dirty="0">
                <a:solidFill>
                  <a:srgbClr val="0000CC"/>
                </a:solidFill>
                <a:latin typeface="Arial" panose="020B0604020202020204" pitchFamily="34" charset="0"/>
                <a:cs typeface="Arial" panose="020B0604020202020204" pitchFamily="34" charset="0"/>
              </a:rPr>
              <a:t> do poločasu zápas otočili a po změně stran výhru pojistil Petr Vokurka</a:t>
            </a:r>
            <a:endParaRPr lang="cs-CZ" sz="1400" b="0" dirty="0">
              <a:solidFill>
                <a:srgbClr val="0000CC"/>
              </a:solidFill>
              <a:latin typeface="Arial" panose="020B0604020202020204" pitchFamily="34" charset="0"/>
              <a:cs typeface="Arial" panose="020B0604020202020204" pitchFamily="34" charset="0"/>
            </a:endParaRPr>
          </a:p>
          <a:p>
            <a:pPr algn="ctr" fontAlgn="ctr"/>
            <a:r>
              <a:rPr lang="cs-CZ" sz="1400" dirty="0">
                <a:highlight>
                  <a:srgbClr val="FFFF00"/>
                </a:highlight>
                <a:latin typeface="Arial" panose="020B0604020202020204" pitchFamily="34" charset="0"/>
                <a:cs typeface="Arial" panose="020B0604020202020204" pitchFamily="34" charset="0"/>
              </a:rPr>
              <a:t>FK Arsenal Česká Lípa - FK Olympie Březová 4:1(1:0)</a:t>
            </a:r>
          </a:p>
          <a:p>
            <a:pPr algn="just" fontAlgn="ctr"/>
            <a:r>
              <a:rPr lang="cs-CZ" sz="1100" b="0" dirty="0">
                <a:solidFill>
                  <a:srgbClr val="0000CC"/>
                </a:solidFill>
                <a:latin typeface="Arial" panose="020B0604020202020204" pitchFamily="34" charset="0"/>
                <a:cs typeface="Arial" panose="020B0604020202020204" pitchFamily="34" charset="0"/>
              </a:rPr>
              <a:t>domácí dosáhli na první letošní vítězství v normální hrací době. Hosté zcela propadli a odvezli si domů zaslouženou prohru. 2 góly se prosadil Karel Kaňkovský</a:t>
            </a:r>
          </a:p>
          <a:p>
            <a:pPr algn="ctr" fontAlgn="ctr"/>
            <a:r>
              <a:rPr lang="cs-CZ" sz="1400" dirty="0">
                <a:highlight>
                  <a:srgbClr val="FFFF00"/>
                </a:highlight>
                <a:latin typeface="Arial" panose="020B0604020202020204" pitchFamily="34" charset="0"/>
                <a:cs typeface="Arial" panose="020B0604020202020204" pitchFamily="34" charset="0"/>
              </a:rPr>
              <a:t>SK Český Brod - FK Ostrov  1:0(0:0)</a:t>
            </a:r>
          </a:p>
          <a:p>
            <a:pPr algn="just" fontAlgn="ctr"/>
            <a:r>
              <a:rPr lang="cs-CZ" sz="1100" b="0" dirty="0">
                <a:solidFill>
                  <a:srgbClr val="0000CC"/>
                </a:solidFill>
                <a:latin typeface="Arial" panose="020B0604020202020204" pitchFamily="34" charset="0"/>
                <a:cs typeface="Arial" panose="020B0604020202020204" pitchFamily="34" charset="0"/>
              </a:rPr>
              <a:t>Pouze 80 diváků se přišlo podívat na zápas vedoucího celku tabulky domácího Českého Brodu. Viděl jednu branku Tomáše Hrdličky, která stačila k zisku 3 bodů. </a:t>
            </a:r>
          </a:p>
          <a:p>
            <a:pPr algn="ctr" fontAlgn="ctr"/>
            <a:r>
              <a:rPr lang="cs-CZ" sz="1400" dirty="0">
                <a:highlight>
                  <a:srgbClr val="FFFF00"/>
                </a:highlight>
                <a:latin typeface="Arial" panose="020B0604020202020204" pitchFamily="34" charset="0"/>
                <a:cs typeface="Arial" panose="020B0604020202020204" pitchFamily="34" charset="0"/>
              </a:rPr>
              <a:t>MFK Dobříš - SK Štětí  7:2(4:0)</a:t>
            </a:r>
          </a:p>
          <a:p>
            <a:pPr algn="just" fontAlgn="ctr"/>
            <a:r>
              <a:rPr lang="cs-CZ" sz="1100" b="0" dirty="0">
                <a:solidFill>
                  <a:srgbClr val="0000CC"/>
                </a:solidFill>
                <a:latin typeface="Arial" panose="020B0604020202020204" pitchFamily="34" charset="0"/>
                <a:cs typeface="Arial" panose="020B0604020202020204" pitchFamily="34" charset="0"/>
              </a:rPr>
              <a:t>krutá porážka hostujícího celku, jehož hra se sesypal po </a:t>
            </a:r>
            <a:r>
              <a:rPr lang="cs-CZ" sz="1100" b="0" dirty="0" err="1">
                <a:solidFill>
                  <a:srgbClr val="0000CC"/>
                </a:solidFill>
                <a:latin typeface="Arial" panose="020B0604020202020204" pitchFamily="34" charset="0"/>
                <a:cs typeface="Arial" panose="020B0604020202020204" pitchFamily="34" charset="0"/>
              </a:rPr>
              <a:t>rchlých</a:t>
            </a:r>
            <a:r>
              <a:rPr lang="cs-CZ" sz="1100" b="0" dirty="0">
                <a:solidFill>
                  <a:srgbClr val="0000CC"/>
                </a:solidFill>
                <a:latin typeface="Arial" panose="020B0604020202020204" pitchFamily="34" charset="0"/>
                <a:cs typeface="Arial" panose="020B0604020202020204" pitchFamily="34" charset="0"/>
              </a:rPr>
              <a:t> brejcích soupeře už v 1. poločase. 3 góly Patrik Junek, 2 Jan </a:t>
            </a:r>
            <a:r>
              <a:rPr lang="cs-CZ" sz="1100" b="0" dirty="0" err="1">
                <a:solidFill>
                  <a:srgbClr val="0000CC"/>
                </a:solidFill>
                <a:latin typeface="Arial" panose="020B0604020202020204" pitchFamily="34" charset="0"/>
                <a:cs typeface="Arial" panose="020B0604020202020204" pitchFamily="34" charset="0"/>
              </a:rPr>
              <a:t>Šrain</a:t>
            </a:r>
            <a:r>
              <a:rPr lang="cs-CZ" sz="1100" b="0" dirty="0">
                <a:solidFill>
                  <a:srgbClr val="0000CC"/>
                </a:solidFill>
                <a:latin typeface="Arial" panose="020B0604020202020204" pitchFamily="34" charset="0"/>
                <a:cs typeface="Arial" panose="020B0604020202020204" pitchFamily="34" charset="0"/>
              </a:rPr>
              <a:t> a také Štěpán Maryška </a:t>
            </a:r>
            <a:endParaRPr lang="cs-CZ" dirty="0">
              <a:solidFill>
                <a:srgbClr val="0000CC"/>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289CD238-0E42-47FD-9A62-F94A491120CE}"/>
              </a:ext>
            </a:extLst>
          </p:cNvPr>
          <p:cNvSpPr txBox="1"/>
          <p:nvPr/>
        </p:nvSpPr>
        <p:spPr>
          <a:xfrm>
            <a:off x="5457642" y="81855"/>
            <a:ext cx="4680520" cy="646331"/>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FFFF66">
                <a:alpha val="40000"/>
              </a:srgbClr>
            </a:glow>
            <a:softEdge rad="0"/>
          </a:effectLst>
        </p:spPr>
        <p:txBody>
          <a:bodyPr wrap="square" rtlCol="0">
            <a:spAutoFit/>
          </a:bodyPr>
          <a:lstStyle/>
          <a:p>
            <a:pPr algn="ctr"/>
            <a:r>
              <a:rPr lang="cs-CZ" sz="1800" dirty="0">
                <a:solidFill>
                  <a:schemeClr val="bg1"/>
                </a:solidFill>
                <a:latin typeface="Arial Black" panose="020B0A04020102020204" pitchFamily="34" charset="0"/>
              </a:rPr>
              <a:t>Ve 14. kole divizní soutěže ani jeden zápas neskončil remízou</a:t>
            </a:r>
          </a:p>
        </p:txBody>
      </p:sp>
      <p:pic>
        <p:nvPicPr>
          <p:cNvPr id="3" name="Obrázek 2" descr="&lt;strong&gt;Soccer&lt;/strong&gt; player fatally stabbed, ref decapitated / Boing Bo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6179" y="6355804"/>
            <a:ext cx="548592" cy="510095"/>
          </a:xfrm>
          <a:prstGeom prst="rect">
            <a:avLst/>
          </a:prstGeom>
        </p:spPr>
      </p:pic>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graphicFrame>
        <p:nvGraphicFramePr>
          <p:cNvPr id="14" name="Tabulka 13">
            <a:extLst>
              <a:ext uri="{FF2B5EF4-FFF2-40B4-BE49-F238E27FC236}">
                <a16:creationId xmlns:a16="http://schemas.microsoft.com/office/drawing/2014/main" id="{CCA492A4-F186-41E5-9023-874979CC20D9}"/>
              </a:ext>
            </a:extLst>
          </p:cNvPr>
          <p:cNvGraphicFramePr>
            <a:graphicFrameLocks noGrp="1"/>
          </p:cNvGraphicFramePr>
          <p:nvPr>
            <p:extLst>
              <p:ext uri="{D42A27DB-BD31-4B8C-83A1-F6EECF244321}">
                <p14:modId xmlns:p14="http://schemas.microsoft.com/office/powerpoint/2010/main" val="1205810202"/>
              </p:ext>
            </p:extLst>
          </p:nvPr>
        </p:nvGraphicFramePr>
        <p:xfrm>
          <a:off x="5400576" y="163116"/>
          <a:ext cx="4700953" cy="3500710"/>
        </p:xfrm>
        <a:graphic>
          <a:graphicData uri="http://schemas.openxmlformats.org/drawingml/2006/table">
            <a:tbl>
              <a:tblPr/>
              <a:tblGrid>
                <a:gridCol w="229036">
                  <a:extLst>
                    <a:ext uri="{9D8B030D-6E8A-4147-A177-3AD203B41FA5}">
                      <a16:colId xmlns:a16="http://schemas.microsoft.com/office/drawing/2014/main" val="472887554"/>
                    </a:ext>
                  </a:extLst>
                </a:gridCol>
                <a:gridCol w="435167">
                  <a:extLst>
                    <a:ext uri="{9D8B030D-6E8A-4147-A177-3AD203B41FA5}">
                      <a16:colId xmlns:a16="http://schemas.microsoft.com/office/drawing/2014/main" val="1736254042"/>
                    </a:ext>
                  </a:extLst>
                </a:gridCol>
                <a:gridCol w="1399979">
                  <a:extLst>
                    <a:ext uri="{9D8B030D-6E8A-4147-A177-3AD203B41FA5}">
                      <a16:colId xmlns:a16="http://schemas.microsoft.com/office/drawing/2014/main" val="1595649806"/>
                    </a:ext>
                  </a:extLst>
                </a:gridCol>
                <a:gridCol w="366457">
                  <a:extLst>
                    <a:ext uri="{9D8B030D-6E8A-4147-A177-3AD203B41FA5}">
                      <a16:colId xmlns:a16="http://schemas.microsoft.com/office/drawing/2014/main" val="895835566"/>
                    </a:ext>
                  </a:extLst>
                </a:gridCol>
                <a:gridCol w="355004">
                  <a:extLst>
                    <a:ext uri="{9D8B030D-6E8A-4147-A177-3AD203B41FA5}">
                      <a16:colId xmlns:a16="http://schemas.microsoft.com/office/drawing/2014/main" val="4182480393"/>
                    </a:ext>
                  </a:extLst>
                </a:gridCol>
                <a:gridCol w="229036">
                  <a:extLst>
                    <a:ext uri="{9D8B030D-6E8A-4147-A177-3AD203B41FA5}">
                      <a16:colId xmlns:a16="http://schemas.microsoft.com/office/drawing/2014/main" val="3912295349"/>
                    </a:ext>
                  </a:extLst>
                </a:gridCol>
                <a:gridCol w="229036">
                  <a:extLst>
                    <a:ext uri="{9D8B030D-6E8A-4147-A177-3AD203B41FA5}">
                      <a16:colId xmlns:a16="http://schemas.microsoft.com/office/drawing/2014/main" val="568009407"/>
                    </a:ext>
                  </a:extLst>
                </a:gridCol>
                <a:gridCol w="229036">
                  <a:extLst>
                    <a:ext uri="{9D8B030D-6E8A-4147-A177-3AD203B41FA5}">
                      <a16:colId xmlns:a16="http://schemas.microsoft.com/office/drawing/2014/main" val="3460428609"/>
                    </a:ext>
                  </a:extLst>
                </a:gridCol>
                <a:gridCol w="572589">
                  <a:extLst>
                    <a:ext uri="{9D8B030D-6E8A-4147-A177-3AD203B41FA5}">
                      <a16:colId xmlns:a16="http://schemas.microsoft.com/office/drawing/2014/main" val="2280440940"/>
                    </a:ext>
                  </a:extLst>
                </a:gridCol>
                <a:gridCol w="369319">
                  <a:extLst>
                    <a:ext uri="{9D8B030D-6E8A-4147-A177-3AD203B41FA5}">
                      <a16:colId xmlns:a16="http://schemas.microsoft.com/office/drawing/2014/main" val="96302399"/>
                    </a:ext>
                  </a:extLst>
                </a:gridCol>
                <a:gridCol w="286294">
                  <a:extLst>
                    <a:ext uri="{9D8B030D-6E8A-4147-A177-3AD203B41FA5}">
                      <a16:colId xmlns:a16="http://schemas.microsoft.com/office/drawing/2014/main" val="601426699"/>
                    </a:ext>
                  </a:extLst>
                </a:gridCol>
              </a:tblGrid>
              <a:tr h="1807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48887410"/>
                  </a:ext>
                </a:extLst>
              </a:tr>
              <a:tr h="40904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Okresní přebor starší přípravky podzim  2019  po 9. kole skupina B konečná</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5737185"/>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209:65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48110885"/>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BECHLÍN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145:78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39448068"/>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143:60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50560792"/>
                  </a:ext>
                </a:extLst>
              </a:tr>
              <a:tr h="192094">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Libotenice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115:88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2019801"/>
                  </a:ext>
                </a:extLst>
              </a:tr>
              <a:tr h="192094">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Křešice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78:67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25792635"/>
                  </a:ext>
                </a:extLst>
              </a:tr>
              <a:tr h="3728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Slavoj Bohušovice </a:t>
                      </a:r>
                      <a:r>
                        <a:rPr lang="cs-CZ" sz="1000" b="1" i="0" u="none" strike="noStrike" dirty="0" err="1">
                          <a:solidFill>
                            <a:srgbClr val="000000"/>
                          </a:solidFill>
                          <a:effectLst/>
                          <a:latin typeface="Arial" panose="020B0604020202020204" pitchFamily="34" charset="0"/>
                        </a:rPr>
                        <a:t>n.O</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95:122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97948203"/>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Sokol </a:t>
                      </a:r>
                      <a:r>
                        <a:rPr lang="cs-CZ" sz="1000" b="1" i="0" u="none" strike="noStrike" dirty="0" err="1">
                          <a:solidFill>
                            <a:srgbClr val="000000"/>
                          </a:solidFill>
                          <a:effectLst/>
                          <a:latin typeface="Arial" panose="020B0604020202020204" pitchFamily="34" charset="0"/>
                        </a:rPr>
                        <a:t>Straškov</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79:87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69929920"/>
                  </a:ext>
                </a:extLst>
              </a:tr>
              <a:tr h="2282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69:108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79793090"/>
                  </a:ext>
                </a:extLst>
              </a:tr>
              <a:tr h="3728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SAHARA Vědomice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78:123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81282784"/>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59:137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61366469"/>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80:134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25577897"/>
                  </a:ext>
                </a:extLst>
              </a:tr>
              <a:tr h="1920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2D050"/>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50:131</a:t>
                      </a:r>
                    </a:p>
                  </a:txBody>
                  <a:tcPr marL="9525" marR="9525" marT="9525" marB="0" anchor="ctr">
                    <a:lnL>
                      <a:noFill/>
                    </a:lnL>
                    <a:lnR>
                      <a:noFill/>
                    </a:lnR>
                    <a:lnT>
                      <a:noFill/>
                    </a:lnT>
                    <a:lnB>
                      <a:noFill/>
                    </a:lnB>
                    <a:solidFill>
                      <a:srgbClr val="92D05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2D050"/>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0480025"/>
                  </a:ext>
                </a:extLst>
              </a:tr>
              <a:tr h="1807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73669177"/>
                  </a:ext>
                </a:extLst>
              </a:tr>
            </a:tbl>
          </a:graphicData>
        </a:graphic>
      </p:graphicFrame>
      <p:graphicFrame>
        <p:nvGraphicFramePr>
          <p:cNvPr id="15" name="Tabulka 14">
            <a:extLst>
              <a:ext uri="{FF2B5EF4-FFF2-40B4-BE49-F238E27FC236}">
                <a16:creationId xmlns:a16="http://schemas.microsoft.com/office/drawing/2014/main" id="{9FB8BF9C-476A-4A3F-9742-0D28B3703333}"/>
              </a:ext>
            </a:extLst>
          </p:cNvPr>
          <p:cNvGraphicFramePr>
            <a:graphicFrameLocks noGrp="1"/>
          </p:cNvGraphicFramePr>
          <p:nvPr>
            <p:extLst>
              <p:ext uri="{D42A27DB-BD31-4B8C-83A1-F6EECF244321}">
                <p14:modId xmlns:p14="http://schemas.microsoft.com/office/powerpoint/2010/main" val="1972257952"/>
              </p:ext>
            </p:extLst>
          </p:nvPr>
        </p:nvGraphicFramePr>
        <p:xfrm>
          <a:off x="5472584" y="3979540"/>
          <a:ext cx="4617217" cy="2788920"/>
        </p:xfrm>
        <a:graphic>
          <a:graphicData uri="http://schemas.openxmlformats.org/drawingml/2006/table">
            <a:tbl>
              <a:tblPr/>
              <a:tblGrid>
                <a:gridCol w="224956">
                  <a:extLst>
                    <a:ext uri="{9D8B030D-6E8A-4147-A177-3AD203B41FA5}">
                      <a16:colId xmlns:a16="http://schemas.microsoft.com/office/drawing/2014/main" val="1341123456"/>
                    </a:ext>
                  </a:extLst>
                </a:gridCol>
                <a:gridCol w="427416">
                  <a:extLst>
                    <a:ext uri="{9D8B030D-6E8A-4147-A177-3AD203B41FA5}">
                      <a16:colId xmlns:a16="http://schemas.microsoft.com/office/drawing/2014/main" val="2211880443"/>
                    </a:ext>
                  </a:extLst>
                </a:gridCol>
                <a:gridCol w="1375042">
                  <a:extLst>
                    <a:ext uri="{9D8B030D-6E8A-4147-A177-3AD203B41FA5}">
                      <a16:colId xmlns:a16="http://schemas.microsoft.com/office/drawing/2014/main" val="3714335725"/>
                    </a:ext>
                  </a:extLst>
                </a:gridCol>
                <a:gridCol w="359929">
                  <a:extLst>
                    <a:ext uri="{9D8B030D-6E8A-4147-A177-3AD203B41FA5}">
                      <a16:colId xmlns:a16="http://schemas.microsoft.com/office/drawing/2014/main" val="1981653121"/>
                    </a:ext>
                  </a:extLst>
                </a:gridCol>
                <a:gridCol w="348681">
                  <a:extLst>
                    <a:ext uri="{9D8B030D-6E8A-4147-A177-3AD203B41FA5}">
                      <a16:colId xmlns:a16="http://schemas.microsoft.com/office/drawing/2014/main" val="1391067354"/>
                    </a:ext>
                  </a:extLst>
                </a:gridCol>
                <a:gridCol w="224956">
                  <a:extLst>
                    <a:ext uri="{9D8B030D-6E8A-4147-A177-3AD203B41FA5}">
                      <a16:colId xmlns:a16="http://schemas.microsoft.com/office/drawing/2014/main" val="3599660141"/>
                    </a:ext>
                  </a:extLst>
                </a:gridCol>
                <a:gridCol w="224956">
                  <a:extLst>
                    <a:ext uri="{9D8B030D-6E8A-4147-A177-3AD203B41FA5}">
                      <a16:colId xmlns:a16="http://schemas.microsoft.com/office/drawing/2014/main" val="1796971741"/>
                    </a:ext>
                  </a:extLst>
                </a:gridCol>
                <a:gridCol w="224956">
                  <a:extLst>
                    <a:ext uri="{9D8B030D-6E8A-4147-A177-3AD203B41FA5}">
                      <a16:colId xmlns:a16="http://schemas.microsoft.com/office/drawing/2014/main" val="3533372448"/>
                    </a:ext>
                  </a:extLst>
                </a:gridCol>
                <a:gridCol w="562390">
                  <a:extLst>
                    <a:ext uri="{9D8B030D-6E8A-4147-A177-3AD203B41FA5}">
                      <a16:colId xmlns:a16="http://schemas.microsoft.com/office/drawing/2014/main" val="2597204694"/>
                    </a:ext>
                  </a:extLst>
                </a:gridCol>
                <a:gridCol w="362741">
                  <a:extLst>
                    <a:ext uri="{9D8B030D-6E8A-4147-A177-3AD203B41FA5}">
                      <a16:colId xmlns:a16="http://schemas.microsoft.com/office/drawing/2014/main" val="334471946"/>
                    </a:ext>
                  </a:extLst>
                </a:gridCol>
                <a:gridCol w="281194">
                  <a:extLst>
                    <a:ext uri="{9D8B030D-6E8A-4147-A177-3AD203B41FA5}">
                      <a16:colId xmlns:a16="http://schemas.microsoft.com/office/drawing/2014/main" val="1709694568"/>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6332168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800" b="1" i="0" u="none" strike="noStrike" dirty="0">
                          <a:solidFill>
                            <a:srgbClr val="0000CC"/>
                          </a:solidFill>
                          <a:effectLst/>
                          <a:latin typeface="Calibri" panose="020F0502020204030204" pitchFamily="34" charset="0"/>
                        </a:rPr>
                        <a:t>Mladší přípravka skupina ELITE 2019-2020</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8187439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34:13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3470070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000000"/>
                          </a:solidFill>
                          <a:effectLst/>
                          <a:latin typeface="Arial" panose="020B0604020202020204" pitchFamily="34" charset="0"/>
                        </a:rPr>
                        <a:t>SK Bezděkov</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32:11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601984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29:11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0958350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22:38</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71359726"/>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7:13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8970668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00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12:29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7484757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9:30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09882266"/>
                  </a:ext>
                </a:extLst>
              </a:tr>
              <a:tr h="152400">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56469798"/>
                  </a:ext>
                </a:extLst>
              </a:tr>
            </a:tbl>
          </a:graphicData>
        </a:graphic>
      </p:graphicFrame>
      <p:graphicFrame>
        <p:nvGraphicFramePr>
          <p:cNvPr id="9" name="Tabulka 8">
            <a:extLst>
              <a:ext uri="{FF2B5EF4-FFF2-40B4-BE49-F238E27FC236}">
                <a16:creationId xmlns:a16="http://schemas.microsoft.com/office/drawing/2014/main" id="{6CD22F62-737A-4EF6-84FD-EBF9775936A3}"/>
              </a:ext>
            </a:extLst>
          </p:cNvPr>
          <p:cNvGraphicFramePr>
            <a:graphicFrameLocks noGrp="1"/>
          </p:cNvGraphicFramePr>
          <p:nvPr>
            <p:extLst>
              <p:ext uri="{D42A27DB-BD31-4B8C-83A1-F6EECF244321}">
                <p14:modId xmlns:p14="http://schemas.microsoft.com/office/powerpoint/2010/main" val="1233830954"/>
              </p:ext>
            </p:extLst>
          </p:nvPr>
        </p:nvGraphicFramePr>
        <p:xfrm>
          <a:off x="216000" y="3914671"/>
          <a:ext cx="4566767" cy="2853789"/>
        </p:xfrm>
        <a:graphic>
          <a:graphicData uri="http://schemas.openxmlformats.org/drawingml/2006/table">
            <a:tbl>
              <a:tblPr/>
              <a:tblGrid>
                <a:gridCol w="1116137">
                  <a:extLst>
                    <a:ext uri="{9D8B030D-6E8A-4147-A177-3AD203B41FA5}">
                      <a16:colId xmlns:a16="http://schemas.microsoft.com/office/drawing/2014/main" val="2086575085"/>
                    </a:ext>
                  </a:extLst>
                </a:gridCol>
                <a:gridCol w="1682493">
                  <a:extLst>
                    <a:ext uri="{9D8B030D-6E8A-4147-A177-3AD203B41FA5}">
                      <a16:colId xmlns:a16="http://schemas.microsoft.com/office/drawing/2014/main" val="3490683123"/>
                    </a:ext>
                  </a:extLst>
                </a:gridCol>
                <a:gridCol w="1768137">
                  <a:extLst>
                    <a:ext uri="{9D8B030D-6E8A-4147-A177-3AD203B41FA5}">
                      <a16:colId xmlns:a16="http://schemas.microsoft.com/office/drawing/2014/main" val="2449821498"/>
                    </a:ext>
                  </a:extLst>
                </a:gridCol>
              </a:tblGrid>
              <a:tr h="320541">
                <a:tc gridSpan="3">
                  <a:txBody>
                    <a:bodyPr/>
                    <a:lstStyle/>
                    <a:p>
                      <a:pPr algn="ctr" fontAlgn="ctr"/>
                      <a:r>
                        <a:rPr lang="cs-CZ" sz="2000" b="1" i="0" u="none" strike="noStrike" dirty="0">
                          <a:solidFill>
                            <a:srgbClr val="184B81"/>
                          </a:solidFill>
                          <a:effectLst/>
                          <a:latin typeface="Georgia" panose="02040502050405020303" pitchFamily="18" charset="0"/>
                        </a:rPr>
                        <a:t>15. kolo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92704047"/>
                  </a:ext>
                </a:extLst>
              </a:tr>
              <a:tr h="382707">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16.11.2019 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SK Kladno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66151143"/>
                  </a:ext>
                </a:extLst>
              </a:tr>
              <a:tr h="206571">
                <a:tc>
                  <a:txBody>
                    <a:bodyPr/>
                    <a:lstStyle/>
                    <a:p>
                      <a:pPr algn="ctr" fontAlgn="ctr"/>
                      <a:r>
                        <a:rPr lang="cs-CZ" sz="1200" b="0" i="0" u="none" strike="noStrike">
                          <a:solidFill>
                            <a:srgbClr val="000000"/>
                          </a:solidFill>
                          <a:effectLst/>
                          <a:latin typeface="Georgia" panose="02040502050405020303" pitchFamily="18" charset="0"/>
                        </a:rPr>
                        <a:t>16.11.2019 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SK Aritma Praha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FK Brandýs n.L.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5420645"/>
                  </a:ext>
                </a:extLst>
              </a:tr>
              <a:tr h="382707">
                <a:tc>
                  <a:txBody>
                    <a:bodyPr/>
                    <a:lstStyle/>
                    <a:p>
                      <a:pPr algn="ctr" fontAlgn="ctr"/>
                      <a:r>
                        <a:rPr lang="cs-CZ" sz="1200" b="0" i="0" u="none" strike="noStrike">
                          <a:solidFill>
                            <a:srgbClr val="000000"/>
                          </a:solidFill>
                          <a:effectLst/>
                          <a:latin typeface="Georgia" panose="02040502050405020303" pitchFamily="18" charset="0"/>
                        </a:rPr>
                        <a:t>16.11.2019 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Neratovice-Byškovice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Arsenal Česká Lípa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43252861"/>
                  </a:ext>
                </a:extLst>
              </a:tr>
              <a:tr h="206571">
                <a:tc>
                  <a:txBody>
                    <a:bodyPr/>
                    <a:lstStyle/>
                    <a:p>
                      <a:pPr algn="ctr" fontAlgn="ctr"/>
                      <a:r>
                        <a:rPr lang="cs-CZ" sz="1200" b="0" i="0" u="none" strike="noStrike">
                          <a:solidFill>
                            <a:srgbClr val="000000"/>
                          </a:solidFill>
                          <a:effectLst/>
                          <a:latin typeface="Georgia" panose="02040502050405020303" pitchFamily="18" charset="0"/>
                        </a:rPr>
                        <a:t>16.11.2019 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Georgia" panose="02040502050405020303" pitchFamily="18" charset="0"/>
                        </a:rPr>
                        <a:t>FK Olympie Březová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MFK Dobříš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2252867"/>
                  </a:ext>
                </a:extLst>
              </a:tr>
              <a:tr h="382707">
                <a:tc>
                  <a:txBody>
                    <a:bodyPr/>
                    <a:lstStyle/>
                    <a:p>
                      <a:pPr algn="ctr" fontAlgn="ctr"/>
                      <a:r>
                        <a:rPr lang="cs-CZ" sz="1200" b="0" i="0" u="none" strike="noStrike">
                          <a:solidFill>
                            <a:srgbClr val="000000"/>
                          </a:solidFill>
                          <a:effectLst/>
                          <a:latin typeface="Georgia" panose="02040502050405020303" pitchFamily="18" charset="0"/>
                        </a:rPr>
                        <a:t>16.11.2019 13:30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Ostrov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dirty="0">
                          <a:solidFill>
                            <a:srgbClr val="000000"/>
                          </a:solidFill>
                          <a:effectLst/>
                          <a:latin typeface="Georgia" panose="02040502050405020303" pitchFamily="18" charset="0"/>
                        </a:rPr>
                        <a:t>FC CHOMUTOV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28470810"/>
                  </a:ext>
                </a:extLst>
              </a:tr>
              <a:tr h="382707">
                <a:tc>
                  <a:txBody>
                    <a:bodyPr/>
                    <a:lstStyle/>
                    <a:p>
                      <a:pPr algn="ctr" fontAlgn="ctr"/>
                      <a:r>
                        <a:rPr lang="cs-CZ" sz="1200" b="0" i="0" u="none" strike="noStrike">
                          <a:solidFill>
                            <a:srgbClr val="000000"/>
                          </a:solidFill>
                          <a:effectLst/>
                          <a:latin typeface="Georgia" panose="02040502050405020303" pitchFamily="18" charset="0"/>
                        </a:rPr>
                        <a:t>16.11.2019 13:30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SK Slaný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FK Baník Souš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86080441"/>
                  </a:ext>
                </a:extLst>
              </a:tr>
              <a:tr h="382707">
                <a:tc>
                  <a:txBody>
                    <a:bodyPr/>
                    <a:lstStyle/>
                    <a:p>
                      <a:pPr algn="ctr" fontAlgn="ctr"/>
                      <a:r>
                        <a:rPr lang="cs-CZ" sz="1200" b="0" i="0" u="none" strike="noStrike">
                          <a:solidFill>
                            <a:srgbClr val="000000"/>
                          </a:solidFill>
                          <a:effectLst/>
                          <a:latin typeface="Georgia" panose="02040502050405020303" pitchFamily="18" charset="0"/>
                        </a:rPr>
                        <a:t>17.11.2019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dirty="0">
                          <a:solidFill>
                            <a:srgbClr val="000000"/>
                          </a:solidFill>
                          <a:effectLst/>
                          <a:latin typeface="Georgia" panose="02040502050405020303" pitchFamily="18" charset="0"/>
                        </a:rPr>
                        <a:t>FK Meteor Praha VIII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SK Český Brod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36709163"/>
                  </a:ext>
                </a:extLst>
              </a:tr>
              <a:tr h="206571">
                <a:tc>
                  <a:txBody>
                    <a:bodyPr/>
                    <a:lstStyle/>
                    <a:p>
                      <a:pPr algn="ctr" fontAlgn="ctr"/>
                      <a:r>
                        <a:rPr lang="cs-CZ" sz="1200" b="0" i="0" u="none" strike="noStrike">
                          <a:solidFill>
                            <a:srgbClr val="000000"/>
                          </a:solidFill>
                          <a:effectLst/>
                          <a:latin typeface="Georgia" panose="02040502050405020303" pitchFamily="18" charset="0"/>
                        </a:rPr>
                        <a:t>17.11.2019 13:30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FK SEKO LOUNY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Georgia" panose="02040502050405020303" pitchFamily="18" charset="0"/>
                        </a:rPr>
                        <a:t>TJ TATRAN Rakovník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77048599"/>
                  </a:ext>
                </a:extLst>
              </a:tr>
            </a:tbl>
          </a:graphicData>
        </a:graphic>
      </p:graphicFrame>
      <p:sp>
        <p:nvSpPr>
          <p:cNvPr id="2" name="TextovéPole 1"/>
          <p:cNvSpPr txBox="1"/>
          <p:nvPr/>
        </p:nvSpPr>
        <p:spPr>
          <a:xfrm>
            <a:off x="71984" y="91108"/>
            <a:ext cx="4638775" cy="3508653"/>
          </a:xfrm>
          <a:prstGeom prst="rect">
            <a:avLst/>
          </a:prstGeom>
          <a:solidFill>
            <a:srgbClr val="FFFF00"/>
          </a:solidFill>
          <a:effectLst>
            <a:glow rad="101600">
              <a:schemeClr val="bg1">
                <a:lumMod val="85000"/>
                <a:alpha val="40000"/>
              </a:schemeClr>
            </a:glow>
            <a:softEdge rad="723900"/>
          </a:effectLst>
        </p:spPr>
        <p:txBody>
          <a:bodyPr wrap="square" rtlCol="0">
            <a:spAutoFit/>
          </a:bodyPr>
          <a:lstStyle/>
          <a:p>
            <a:pPr algn="ctr"/>
            <a:r>
              <a:rPr lang="cs-CZ" sz="2000" u="sng" dirty="0" smtClean="0">
                <a:solidFill>
                  <a:schemeClr val="accent6">
                    <a:lumMod val="50000"/>
                  </a:schemeClr>
                </a:solidFill>
                <a:latin typeface="Arial Black" panose="020B0A04020102020204" pitchFamily="34" charset="0"/>
              </a:rPr>
              <a:t>Poslední podzimní kolo divizní soutěže</a:t>
            </a:r>
          </a:p>
          <a:p>
            <a:pPr algn="just"/>
            <a:r>
              <a:rPr lang="cs-CZ" sz="1400" dirty="0" smtClean="0">
                <a:solidFill>
                  <a:schemeClr val="accent6">
                    <a:lumMod val="50000"/>
                  </a:schemeClr>
                </a:solidFill>
                <a:latin typeface="Arial" panose="020B0604020202020204" pitchFamily="34" charset="0"/>
                <a:cs typeface="Arial" panose="020B0604020202020204" pitchFamily="34" charset="0"/>
              </a:rPr>
              <a:t>Český Brod jede potvrdit podzimního mistra na Meteor.   Ten ale bude chtít vyhrát, protože pokud by se mu to podařilo a Souš nebodovala ve Slaném, tak se dostane na 2. místo. Neratovice se budou chtít proti České Lípě s podzimem rozloučit vítězně. Ta ale v minulém kole poprvé čistě vyhrála a hlásí, že by ráda také uspěla.  Zajímavé bude utkání Louny Rakovník, mužstev sousedních okresů , které to nemají od sebe tak daleko. Kousek to má i Chomutov do Ostrova, kde se očekává velká návštěva. 	Zda se podaří Dobříši odlepit od posledního místa záleží na tom, zda získá v Březové více bodů než Lípa v Neratovicích.   </a:t>
            </a:r>
          </a:p>
        </p:txBody>
      </p:sp>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pic>
        <p:nvPicPr>
          <p:cNvPr id="4" name="Obrázek 3"/>
          <p:cNvPicPr>
            <a:picLocks noChangeAspect="1"/>
          </p:cNvPicPr>
          <p:nvPr/>
        </p:nvPicPr>
        <p:blipFill>
          <a:blip r:embed="rId2"/>
          <a:stretch>
            <a:fillRect/>
          </a:stretch>
        </p:blipFill>
        <p:spPr>
          <a:xfrm>
            <a:off x="5642390" y="148653"/>
            <a:ext cx="4464496" cy="1531268"/>
          </a:xfrm>
          <a:prstGeom prst="rect">
            <a:avLst/>
          </a:prstGeom>
        </p:spPr>
      </p:pic>
      <p:sp>
        <p:nvSpPr>
          <p:cNvPr id="3" name="Obdélník 2"/>
          <p:cNvSpPr/>
          <p:nvPr/>
        </p:nvSpPr>
        <p:spPr>
          <a:xfrm>
            <a:off x="5542360" y="1823357"/>
            <a:ext cx="4664557" cy="5081199"/>
          </a:xfrm>
          <a:prstGeom prst="rect">
            <a:avLst/>
          </a:prstGeom>
        </p:spPr>
        <p:txBody>
          <a:bodyPr wrap="square">
            <a:spAutoFit/>
          </a:bodyPr>
          <a:lstStyle/>
          <a:p>
            <a:pPr algn="ctr">
              <a:lnSpc>
                <a:spcPts val="1650"/>
              </a:lnSpc>
              <a:spcAft>
                <a:spcPts val="0"/>
              </a:spcAft>
            </a:pPr>
            <a:r>
              <a:rPr lang="cs-CZ" sz="2000" dirty="0">
                <a:highlight>
                  <a:srgbClr val="00FF00"/>
                </a:highlight>
                <a:latin typeface="Georgia Pro Cond Black" panose="02040A06050405020203" pitchFamily="18" charset="0"/>
                <a:ea typeface="Times New Roman" panose="02020603050405020304" pitchFamily="18" charset="0"/>
                <a:cs typeface="Arial" panose="020B0604020202020204" pitchFamily="34" charset="0"/>
              </a:rPr>
              <a:t>SK Štětí</a:t>
            </a:r>
            <a:r>
              <a:rPr lang="cs-CZ" sz="1800" dirty="0">
                <a:highlight>
                  <a:srgbClr val="00FF00"/>
                </a:highlight>
                <a:latin typeface="Georgia Pro Cond Black" panose="02040A06050405020203" pitchFamily="18" charset="0"/>
                <a:ea typeface="Times New Roman" panose="02020603050405020304" pitchFamily="18" charset="0"/>
              </a:rPr>
              <a:t> - FK Česká Lípa</a:t>
            </a:r>
          </a:p>
          <a:p>
            <a:pPr algn="ctr">
              <a:lnSpc>
                <a:spcPts val="1650"/>
              </a:lnSpc>
              <a:spcAft>
                <a:spcPts val="0"/>
              </a:spcAft>
            </a:pPr>
            <a:r>
              <a:rPr lang="cs-CZ" sz="2000" dirty="0">
                <a:highlight>
                  <a:srgbClr val="00FF00"/>
                </a:highlight>
                <a:latin typeface="Georgia Pro Cond Black" panose="02040A06050405020203" pitchFamily="18" charset="0"/>
                <a:ea typeface="Times New Roman" panose="02020603050405020304" pitchFamily="18" charset="0"/>
                <a:cs typeface="Arial" panose="020B0604020202020204" pitchFamily="34" charset="0"/>
              </a:rPr>
              <a:t>4:2(0:0)  2.11.2019   13. kolo</a:t>
            </a:r>
            <a:endParaRPr lang="cs-CZ" sz="1800" dirty="0">
              <a:highlight>
                <a:srgbClr val="00FF00"/>
              </a:highlight>
              <a:latin typeface="Georgia Pro Cond Black" panose="02040A06050405020203" pitchFamily="18" charset="0"/>
              <a:ea typeface="Times New Roman" panose="02020603050405020304" pitchFamily="18" charset="0"/>
            </a:endParaRPr>
          </a:p>
          <a:p>
            <a:pPr algn="just">
              <a:lnSpc>
                <a:spcPts val="1650"/>
              </a:lnSpc>
              <a:spcAft>
                <a:spcPts val="0"/>
              </a:spcAft>
            </a:pPr>
            <a:r>
              <a:rPr lang="cs-CZ" sz="1000" b="0" dirty="0">
                <a:latin typeface="Arial" panose="020B0604020202020204" pitchFamily="34" charset="0"/>
                <a:ea typeface="Times New Roman" panose="02020603050405020304" pitchFamily="18" charset="0"/>
                <a:cs typeface="Arial" panose="020B0604020202020204" pitchFamily="34" charset="0"/>
              </a:rPr>
              <a:t>Marodka na naší lavičce se před tímto důležitým utkáním které nazvěme kláním o 6 bodů v boji o případný střed v tabulce o něco vylepšila ale opravdu jenom trochu. Nastoupil v minulém kole chybějící Jiří </a:t>
            </a:r>
            <a:r>
              <a:rPr lang="cs-CZ" sz="1000" b="0" dirty="0" err="1">
                <a:latin typeface="Arial" panose="020B0604020202020204" pitchFamily="34" charset="0"/>
                <a:ea typeface="Times New Roman" panose="02020603050405020304" pitchFamily="18" charset="0"/>
                <a:cs typeface="Arial" panose="020B0604020202020204" pitchFamily="34" charset="0"/>
              </a:rPr>
              <a:t>Ransdorf</a:t>
            </a:r>
            <a:r>
              <a:rPr lang="cs-CZ" sz="1000" b="0" dirty="0">
                <a:latin typeface="Arial" panose="020B0604020202020204" pitchFamily="34" charset="0"/>
                <a:ea typeface="Times New Roman" panose="02020603050405020304" pitchFamily="18" charset="0"/>
                <a:cs typeface="Arial" panose="020B0604020202020204" pitchFamily="34" charset="0"/>
              </a:rPr>
              <a:t> a k dispozici byl i Vít Kala který byl služebně mimo. Hned jak se začalo tak létaly jiskry. Jakub Pícha okoštoval tvrdost kopaček soupeře už ve 2. minutě. Ve 4. minutě byl zase faulován Rudolf </a:t>
            </a:r>
            <a:r>
              <a:rPr lang="cs-CZ" sz="1000" b="0" dirty="0" err="1">
                <a:latin typeface="Arial" panose="020B0604020202020204" pitchFamily="34" charset="0"/>
                <a:ea typeface="Times New Roman" panose="02020603050405020304" pitchFamily="18" charset="0"/>
                <a:cs typeface="Arial" panose="020B0604020202020204" pitchFamily="34" charset="0"/>
              </a:rPr>
              <a:t>Slanička</a:t>
            </a:r>
            <a:r>
              <a:rPr lang="cs-CZ" sz="1000" b="0" dirty="0">
                <a:latin typeface="Arial" panose="020B0604020202020204" pitchFamily="34" charset="0"/>
                <a:ea typeface="Times New Roman" panose="02020603050405020304" pitchFamily="18" charset="0"/>
                <a:cs typeface="Arial" panose="020B0604020202020204" pitchFamily="34" charset="0"/>
              </a:rPr>
              <a:t> a zahrávali jsme volný přímý kop. Chtěli jsme z něj překvapit rychlou rozehrávkou ale centr Jakuba Slavíčka byl příliš dlouhý. Úvodní aktivita se ale brzo z našich kopaček vytratila a hosté lehce zachytávali naší snahu a pokusy o přečíslení. Začali těžit z našich chyb v rozehrávce a vypracovali si hned několik rohů. Po jednom zaslouženě obdržel žlutou kartu Karel Kaňkovský který dost nešetrně loktem atakoval našeho brankáře. Když jsme se nedokázali prosadit kombinací až do vápna tak to z dálky zkusil Rudolf </a:t>
            </a:r>
            <a:r>
              <a:rPr lang="cs-CZ" sz="1000" b="0" dirty="0" err="1">
                <a:latin typeface="Arial" panose="020B0604020202020204" pitchFamily="34" charset="0"/>
                <a:ea typeface="Times New Roman" panose="02020603050405020304" pitchFamily="18" charset="0"/>
                <a:cs typeface="Arial" panose="020B0604020202020204" pitchFamily="34" charset="0"/>
              </a:rPr>
              <a:t>Slanička</a:t>
            </a:r>
            <a:r>
              <a:rPr lang="cs-CZ" sz="1000" b="0" dirty="0">
                <a:latin typeface="Arial" panose="020B0604020202020204" pitchFamily="34" charset="0"/>
                <a:ea typeface="Times New Roman" panose="02020603050405020304" pitchFamily="18" charset="0"/>
                <a:cs typeface="Arial" panose="020B0604020202020204" pitchFamily="34" charset="0"/>
              </a:rPr>
              <a:t> ale trefil jen prostředek branky Tomáše Plechatého. Utkání moc bohaté na větší brankové příležitosti v 1. půli nebylo. Ve 20. minutě se k zakončení z hranice velkého vápna dostal Martin Žižka pálil levou ale vysoko nad. Z dálky na opačném konci hřiště to zkusil Adam Brůža ten sice mířil mezi 3 tyče ale doprostřed branky kde byl na čekané brankář. Ve 30. minutě byl z kopačky Rudolfa </a:t>
            </a:r>
            <a:r>
              <a:rPr lang="cs-CZ" sz="1000" b="0" dirty="0" err="1">
                <a:latin typeface="Arial" panose="020B0604020202020204" pitchFamily="34" charset="0"/>
                <a:ea typeface="Times New Roman" panose="02020603050405020304" pitchFamily="18" charset="0"/>
                <a:cs typeface="Arial" panose="020B0604020202020204" pitchFamily="34" charset="0"/>
              </a:rPr>
              <a:t>Slaničky</a:t>
            </a:r>
            <a:r>
              <a:rPr lang="cs-CZ" sz="1000" b="0" dirty="0">
                <a:latin typeface="Arial" panose="020B0604020202020204" pitchFamily="34" charset="0"/>
                <a:ea typeface="Times New Roman" panose="02020603050405020304" pitchFamily="18" charset="0"/>
                <a:cs typeface="Arial" panose="020B0604020202020204" pitchFamily="34" charset="0"/>
              </a:rPr>
              <a:t> vyslán do </a:t>
            </a:r>
            <a:r>
              <a:rPr lang="cs-CZ" sz="1000" b="0" dirty="0" err="1">
                <a:latin typeface="Arial" panose="020B0604020202020204" pitchFamily="34" charset="0"/>
                <a:ea typeface="Times New Roman" panose="02020603050405020304" pitchFamily="18" charset="0"/>
                <a:cs typeface="Arial" panose="020B0604020202020204" pitchFamily="34" charset="0"/>
              </a:rPr>
              <a:t>gólovky</a:t>
            </a:r>
            <a:r>
              <a:rPr lang="cs-CZ" sz="1000" b="0" dirty="0">
                <a:latin typeface="Arial" panose="020B0604020202020204" pitchFamily="34" charset="0"/>
                <a:ea typeface="Times New Roman" panose="02020603050405020304" pitchFamily="18" charset="0"/>
                <a:cs typeface="Arial" panose="020B0604020202020204" pitchFamily="34" charset="0"/>
              </a:rPr>
              <a:t> Jakub Slavíček. Chtěl to dloubnout přes brankáře což mu sice vyšlo ale míč skončil vedle. Na levačce si nastavil mířidla David Mencl a hostující brankář měl velké starosti aby vytěsnil míč aspoň na roh. Ke slovu se hlásila i Česká Lípa. Centr kapitána</a:t>
            </a:r>
          </a:p>
        </p:txBody>
      </p:sp>
      <p:cxnSp>
        <p:nvCxnSpPr>
          <p:cNvPr id="5" name="Přímá spojnice se šipkou 4">
            <a:extLst>
              <a:ext uri="{FF2B5EF4-FFF2-40B4-BE49-F238E27FC236}">
                <a16:creationId xmlns:a16="http://schemas.microsoft.com/office/drawing/2014/main" id="{7E13AA5D-82E8-4841-B557-7861C60AFCBB}"/>
              </a:ext>
            </a:extLst>
          </p:cNvPr>
          <p:cNvCxnSpPr/>
          <p:nvPr/>
        </p:nvCxnSpPr>
        <p:spPr bwMode="auto">
          <a:xfrm>
            <a:off x="8784952" y="7003876"/>
            <a:ext cx="864096" cy="72008"/>
          </a:xfrm>
          <a:prstGeom prst="straightConnector1">
            <a:avLst/>
          </a:prstGeom>
          <a:noFill/>
          <a:ln w="19050"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14" name="TextovéPole 13">
            <a:extLst>
              <a:ext uri="{FF2B5EF4-FFF2-40B4-BE49-F238E27FC236}">
                <a16:creationId xmlns:a16="http://schemas.microsoft.com/office/drawing/2014/main" id="{2FDFF8B7-29EF-4F70-8A3A-968457553F09}"/>
              </a:ext>
            </a:extLst>
          </p:cNvPr>
          <p:cNvSpPr txBox="1"/>
          <p:nvPr/>
        </p:nvSpPr>
        <p:spPr>
          <a:xfrm>
            <a:off x="143992" y="91108"/>
            <a:ext cx="4778013" cy="3739485"/>
          </a:xfrm>
          <a:prstGeom prst="rect">
            <a:avLst/>
          </a:prstGeom>
          <a:solidFill>
            <a:srgbClr val="FFFF00"/>
          </a:solidFill>
          <a:effectLst>
            <a:glow rad="101600">
              <a:srgbClr val="FFFF66">
                <a:alpha val="40000"/>
              </a:srgbClr>
            </a:glow>
            <a:softEdge rad="812800"/>
          </a:effectLst>
        </p:spPr>
        <p:txBody>
          <a:bodyPr wrap="square" rtlCol="0">
            <a:spAutoFit/>
          </a:bodyPr>
          <a:lstStyle/>
          <a:p>
            <a:pPr algn="just"/>
            <a:r>
              <a:rPr lang="cs-CZ" sz="2800" dirty="0">
                <a:latin typeface="Arial Black" panose="020B0A04020102020204" pitchFamily="34" charset="0"/>
              </a:rPr>
              <a:t>Starší žáci </a:t>
            </a:r>
            <a:r>
              <a:rPr lang="cs-CZ" sz="1050" dirty="0">
                <a:latin typeface="Arial" panose="020B0604020202020204" pitchFamily="34" charset="0"/>
                <a:cs typeface="Arial" panose="020B0604020202020204" pitchFamily="34" charset="0"/>
              </a:rPr>
              <a:t>prošli podzimní částí okresního přeboru bez jedině porážky v normální hrací době. 2x remizovali. Jednou v Hoštce 0:0 a zvítězili na penalty.  Podruhé doma se </a:t>
            </a:r>
            <a:r>
              <a:rPr lang="cs-CZ" sz="1050" dirty="0" err="1">
                <a:latin typeface="Arial" panose="020B0604020202020204" pitchFamily="34" charset="0"/>
                <a:cs typeface="Arial" panose="020B0604020202020204" pitchFamily="34" charset="0"/>
              </a:rPr>
              <a:t>Straškovem</a:t>
            </a:r>
            <a:r>
              <a:rPr lang="cs-CZ" sz="1050" dirty="0">
                <a:latin typeface="Arial" panose="020B0604020202020204" pitchFamily="34" charset="0"/>
                <a:cs typeface="Arial" panose="020B0604020202020204" pitchFamily="34" charset="0"/>
              </a:rPr>
              <a:t> 2:2, ale tentokrát byl v pokutovém rozstřelu lepší soupeř. Celkově je z toho 42 bodů  a 1. místo. Pronásledovatele, ale nejsou bodově daleko za námi. Druhá Hoštka má dokonce stejně bodů jako naše mužstvo a nejvyšší příčku držíme jen díky lepšímu skóre. Třetí místo patří Liběšicím, které mají bodů 40. Na jaře nás tedy nečeká nic lehkého. Právě mezi těmito týmy se rozhodne o přeborníkovi okresu. Ostatní kolektivy jsme většinou jasně přehrávali. Ať už to byla výhra 18:0 v Lovečkovicích nebo poslední přestřelka doma proti Velemínu. Trenér </a:t>
            </a:r>
            <a:r>
              <a:rPr lang="cs-CZ" sz="1400" dirty="0">
                <a:latin typeface="Arial" panose="020B0604020202020204" pitchFamily="34" charset="0"/>
                <a:cs typeface="Arial" panose="020B0604020202020204" pitchFamily="34" charset="0"/>
              </a:rPr>
              <a:t>Miloslav Hromy </a:t>
            </a:r>
            <a:r>
              <a:rPr lang="cs-CZ" sz="1050" dirty="0">
                <a:latin typeface="Arial" panose="020B0604020202020204" pitchFamily="34" charset="0"/>
                <a:cs typeface="Arial" panose="020B0604020202020204" pitchFamily="34" charset="0"/>
              </a:rPr>
              <a:t>měl k dispozici kádr 15 hráčů, který byl vzhledem k tomu, že se hraje na menším hřišti, dostatečný. Je to ale dámo i tím, že letos nemáme přihlášeny starší žáky a tak z mužstvo nastupují i borci, kteří věkem patří právě do kategorie mladších žáků.  Hráčům patří za předvedené výkony v podzimní části pochvala a přejeme jim, aby se jim dařilo i na jaře ad do Štětí převezli v červnu pohár za 1. místo v již zmiňovaném okresním přeboru. Zapomenout s poděkováním nesmíme ani na Davida Németha, který pomáhal v rámci tréninkové činnosti, ale i při organizování zápasů. </a:t>
            </a:r>
            <a:endParaRPr lang="cs-CZ" sz="1100" dirty="0">
              <a:latin typeface="Arial" panose="020B0604020202020204" pitchFamily="34" charset="0"/>
              <a:cs typeface="Arial" panose="020B0604020202020204" pitchFamily="34" charset="0"/>
            </a:endParaRPr>
          </a:p>
        </p:txBody>
      </p:sp>
      <p:graphicFrame>
        <p:nvGraphicFramePr>
          <p:cNvPr id="15" name="Tabulka 14">
            <a:extLst>
              <a:ext uri="{FF2B5EF4-FFF2-40B4-BE49-F238E27FC236}">
                <a16:creationId xmlns:a16="http://schemas.microsoft.com/office/drawing/2014/main" id="{5F73F4E5-42F2-4D23-80CC-7A2217BE7D6E}"/>
              </a:ext>
            </a:extLst>
          </p:cNvPr>
          <p:cNvGraphicFramePr>
            <a:graphicFrameLocks noGrp="1"/>
          </p:cNvGraphicFramePr>
          <p:nvPr>
            <p:extLst>
              <p:ext uri="{D42A27DB-BD31-4B8C-83A1-F6EECF244321}">
                <p14:modId xmlns:p14="http://schemas.microsoft.com/office/powerpoint/2010/main" val="3291310678"/>
              </p:ext>
            </p:extLst>
          </p:nvPr>
        </p:nvGraphicFramePr>
        <p:xfrm>
          <a:off x="143992" y="3835524"/>
          <a:ext cx="4778013" cy="3228975"/>
        </p:xfrm>
        <a:graphic>
          <a:graphicData uri="http://schemas.openxmlformats.org/drawingml/2006/table">
            <a:tbl>
              <a:tblPr/>
              <a:tblGrid>
                <a:gridCol w="226731">
                  <a:extLst>
                    <a:ext uri="{9D8B030D-6E8A-4147-A177-3AD203B41FA5}">
                      <a16:colId xmlns:a16="http://schemas.microsoft.com/office/drawing/2014/main" val="708256508"/>
                    </a:ext>
                  </a:extLst>
                </a:gridCol>
                <a:gridCol w="266742">
                  <a:extLst>
                    <a:ext uri="{9D8B030D-6E8A-4147-A177-3AD203B41FA5}">
                      <a16:colId xmlns:a16="http://schemas.microsoft.com/office/drawing/2014/main" val="2824630626"/>
                    </a:ext>
                  </a:extLst>
                </a:gridCol>
                <a:gridCol w="1790504">
                  <a:extLst>
                    <a:ext uri="{9D8B030D-6E8A-4147-A177-3AD203B41FA5}">
                      <a16:colId xmlns:a16="http://schemas.microsoft.com/office/drawing/2014/main" val="3030190"/>
                    </a:ext>
                  </a:extLst>
                </a:gridCol>
                <a:gridCol w="350099">
                  <a:extLst>
                    <a:ext uri="{9D8B030D-6E8A-4147-A177-3AD203B41FA5}">
                      <a16:colId xmlns:a16="http://schemas.microsoft.com/office/drawing/2014/main" val="2462222459"/>
                    </a:ext>
                  </a:extLst>
                </a:gridCol>
                <a:gridCol w="240067">
                  <a:extLst>
                    <a:ext uri="{9D8B030D-6E8A-4147-A177-3AD203B41FA5}">
                      <a16:colId xmlns:a16="http://schemas.microsoft.com/office/drawing/2014/main" val="1739662678"/>
                    </a:ext>
                  </a:extLst>
                </a:gridCol>
                <a:gridCol w="190054">
                  <a:extLst>
                    <a:ext uri="{9D8B030D-6E8A-4147-A177-3AD203B41FA5}">
                      <a16:colId xmlns:a16="http://schemas.microsoft.com/office/drawing/2014/main" val="2761923670"/>
                    </a:ext>
                  </a:extLst>
                </a:gridCol>
                <a:gridCol w="190054">
                  <a:extLst>
                    <a:ext uri="{9D8B030D-6E8A-4147-A177-3AD203B41FA5}">
                      <a16:colId xmlns:a16="http://schemas.microsoft.com/office/drawing/2014/main" val="3207137325"/>
                    </a:ext>
                  </a:extLst>
                </a:gridCol>
                <a:gridCol w="253405">
                  <a:extLst>
                    <a:ext uri="{9D8B030D-6E8A-4147-A177-3AD203B41FA5}">
                      <a16:colId xmlns:a16="http://schemas.microsoft.com/office/drawing/2014/main" val="3547918375"/>
                    </a:ext>
                  </a:extLst>
                </a:gridCol>
                <a:gridCol w="680191">
                  <a:extLst>
                    <a:ext uri="{9D8B030D-6E8A-4147-A177-3AD203B41FA5}">
                      <a16:colId xmlns:a16="http://schemas.microsoft.com/office/drawing/2014/main" val="3057342540"/>
                    </a:ext>
                  </a:extLst>
                </a:gridCol>
                <a:gridCol w="310088">
                  <a:extLst>
                    <a:ext uri="{9D8B030D-6E8A-4147-A177-3AD203B41FA5}">
                      <a16:colId xmlns:a16="http://schemas.microsoft.com/office/drawing/2014/main" val="4046957226"/>
                    </a:ext>
                  </a:extLst>
                </a:gridCol>
                <a:gridCol w="280078">
                  <a:extLst>
                    <a:ext uri="{9D8B030D-6E8A-4147-A177-3AD203B41FA5}">
                      <a16:colId xmlns:a16="http://schemas.microsoft.com/office/drawing/2014/main" val="1274166001"/>
                    </a:ext>
                  </a:extLst>
                </a:gridCol>
              </a:tblGrid>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39427941"/>
                  </a:ext>
                </a:extLst>
              </a:tr>
              <a:tr h="25944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Okresní přebor starších žáků 2019/2020  </a:t>
                      </a:r>
                    </a:p>
                    <a:p>
                      <a:pPr algn="ctr" fontAlgn="ctr"/>
                      <a:r>
                        <a:rPr lang="cs-CZ" sz="1200" b="1" i="0" u="none" strike="noStrike" dirty="0">
                          <a:solidFill>
                            <a:srgbClr val="0000CC"/>
                          </a:solidFill>
                          <a:effectLst/>
                          <a:latin typeface="Calibri" panose="020F0502020204030204" pitchFamily="34" charset="0"/>
                        </a:rPr>
                        <a:t>po 15. kolech konečná podzimní</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10255950"/>
                  </a:ext>
                </a:extLst>
              </a:tr>
              <a:tr h="12247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171:12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47233405"/>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111:17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95905612"/>
                  </a:ext>
                </a:extLst>
              </a:tr>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91:12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01292303"/>
                  </a:ext>
                </a:extLst>
              </a:tr>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102:16</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9321857"/>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70110825"/>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Sulejovice/Vchynice SD</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69:53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82119264"/>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FC Dubany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63:52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22130080"/>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58:43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4306562"/>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Velké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46:40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0469975"/>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 </a:t>
                      </a:r>
                      <a:r>
                        <a:rPr lang="cs-CZ" sz="1000" b="1" i="0" u="none" strike="noStrike" dirty="0" err="1">
                          <a:solidFill>
                            <a:srgbClr val="000000"/>
                          </a:solidFill>
                          <a:effectLst/>
                          <a:latin typeface="Arial" panose="020B0604020202020204" pitchFamily="34" charset="0"/>
                        </a:rPr>
                        <a:t>n.O</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53:61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25496327"/>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38:61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76853693"/>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48:88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9193384"/>
                  </a:ext>
                </a:extLst>
              </a:tr>
              <a:tr h="11194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25:93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02398046"/>
                  </a:ext>
                </a:extLst>
              </a:tr>
              <a:tr h="12247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dirty="0">
                          <a:solidFill>
                            <a:srgbClr val="000000"/>
                          </a:solidFill>
                          <a:effectLst/>
                          <a:latin typeface="Arial" panose="020B0604020202020204" pitchFamily="34" charset="0"/>
                        </a:rPr>
                        <a:t>T.J. Sokol Zahořany</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17:100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2978244"/>
                  </a:ext>
                </a:extLst>
              </a:tr>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Lovečkovice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11:138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35766923"/>
                  </a:ext>
                </a:extLst>
              </a:tr>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99"/>
                    </a:solidFill>
                  </a:tcPr>
                </a:tc>
                <a:tc>
                  <a:txBody>
                    <a:bodyPr/>
                    <a:lstStyle/>
                    <a:p>
                      <a:pPr algn="l" fontAlgn="ctr"/>
                      <a:r>
                        <a:rPr lang="cs-CZ" sz="900" b="1" i="0" u="none" strike="noStrike" dirty="0">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15:153</a:t>
                      </a:r>
                    </a:p>
                  </a:txBody>
                  <a:tcPr marL="9525" marR="9525" marT="9525" marB="0" anchor="ctr">
                    <a:lnL>
                      <a:noFill/>
                    </a:lnL>
                    <a:lnR>
                      <a:noFill/>
                    </a:lnR>
                    <a:lnT>
                      <a:noFill/>
                    </a:lnT>
                    <a:lnB>
                      <a:noFill/>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49693375"/>
                  </a:ext>
                </a:extLst>
              </a:tr>
              <a:tr h="10140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33990233"/>
                  </a:ext>
                </a:extLst>
              </a:tr>
            </a:tbl>
          </a:graphicData>
        </a:graphic>
      </p:graphicFrame>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3" name="TextovéPole 2"/>
          <p:cNvSpPr txBox="1"/>
          <p:nvPr/>
        </p:nvSpPr>
        <p:spPr>
          <a:xfrm>
            <a:off x="143992" y="91108"/>
            <a:ext cx="4680520" cy="261610"/>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SK Štětí-FK Arsenal Česká Lípa  2.11.2018</a:t>
            </a:r>
          </a:p>
        </p:txBody>
      </p:sp>
      <p:sp>
        <p:nvSpPr>
          <p:cNvPr id="4" name="Obdélník 3"/>
          <p:cNvSpPr/>
          <p:nvPr/>
        </p:nvSpPr>
        <p:spPr>
          <a:xfrm>
            <a:off x="143993" y="523156"/>
            <a:ext cx="4680520" cy="6171241"/>
          </a:xfrm>
          <a:prstGeom prst="rect">
            <a:avLst/>
          </a:prstGeom>
          <a:pattFill prst="pct10">
            <a:fgClr>
              <a:srgbClr val="FFFF00"/>
            </a:fgClr>
            <a:bgClr>
              <a:schemeClr val="bg1"/>
            </a:bgClr>
          </a:pattFill>
        </p:spPr>
        <p:txBody>
          <a:bodyPr wrap="square">
            <a:spAutoFit/>
          </a:bodyPr>
          <a:lstStyle/>
          <a:p>
            <a:pPr lvl="0" algn="just">
              <a:lnSpc>
                <a:spcPts val="165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Štěpána Hodače našel hlavu Karla Kaňkovského ale Václav Sailer balón za svá záda nepustil. Nadějně vypadala akce Matěje Vébra ale k důraznějšímu zakončení jsme ho nepustili. Poločas skončil 0:0  a gólová přehlídka začala až po změně stran. A brzy. Ve 47. jsme čekali že  vražení do Jakuba Slavíčka zezadu odpíská hlavní arbitr  Tereza Hessová jako nedovolené ale marné byly protesty tribun i hráčů. Pokračovalo se ve hře a Matěj Vébr se mohl radovat z vedoucí branky České Lípy na 1:0. Museli jsme to překousnout a pokusit se zápas otočit. Zahrávali jsme vzápětí několik volných přímých kopů ale žádný z nich gólem nerozkvetl. Vyrovnání přišlo na svět v 65. minutě. Jakub Pícha moc dobře viděl jak mu do vápna na to správné místo nabíhá Vít Kala a tak mu míč posadil na hlavu na milimetr přesně. Koncovka byla skvělá a mohli jsme se radovat z gólu na 1:1. Jakoby jsme dostali do žil novou krev a naše ofenzíva pokračovala. Známkou jedna oceněnou kombinační akci jsme rozehráli hned za minutu Tomáš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Belák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mířil k tyči kde ale byla hlava Štěpána Dudy a zabránila brance. Mrzet nás to ale dlouho nemuselo. Kopali jsme roh míč se dostal k Jakubovi Píchovi a jeho další přesný centr našel hlavu Rudolfa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Slaničky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rozradostnil všechny fanoušky gólem na 2:1. Teda kromě jinak bouřlivé skupiny diváků z České Lípy. Hosté byli hodně zaskočeni a téměř každý náš útok byl v těchto minutách velkým nebezpečím pro obranu soupeře. V 70. minutě seriál centrů od Jakuba Píchy pokračoval a přineslo to další úspěch. Na hranici velkého vápna se objevil Jiří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Ransdorf</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balón poslal kam měl. K pravé tyči na 3:1. Tak jak jsme byli rozjetý tak za další minutu visela branka na 4:1 na vlásku. Tomáš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Belák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ho ale nepřetrhl. Moc mu to na nohu nesedlo 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výsoko</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branku překopl. Že ještě není čas na oslavy jsme si uvědomili v 73. minutě.  Až příliš lehce prošel naší obranou Matěj Vébr a střelou přes celou branku snížil na 2:3. Museli jsme pak čelit volnému přímému kopu po faulu Rudolfa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Slaničky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navíc hřiště musel v 85. minutě opustit zraněný stoper Jiří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Ransdorf</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Nahradil ho Filip Podhorský a ukázalo se že někdy i to špatné se může přeměnit v dobré. Filip</a:t>
            </a:r>
          </a:p>
        </p:txBody>
      </p:sp>
      <p:cxnSp>
        <p:nvCxnSpPr>
          <p:cNvPr id="6" name="Přímá spojnice se šipkou 5">
            <a:extLst>
              <a:ext uri="{FF2B5EF4-FFF2-40B4-BE49-F238E27FC236}">
                <a16:creationId xmlns:a16="http://schemas.microsoft.com/office/drawing/2014/main" id="{D65CAE63-FED8-4CD3-A9B0-E5C28BA17C6A}"/>
              </a:ext>
            </a:extLst>
          </p:cNvPr>
          <p:cNvCxnSpPr/>
          <p:nvPr/>
        </p:nvCxnSpPr>
        <p:spPr bwMode="auto">
          <a:xfrm>
            <a:off x="3240336" y="6859860"/>
            <a:ext cx="864096" cy="72008"/>
          </a:xfrm>
          <a:prstGeom prst="straightConnector1">
            <a:avLst/>
          </a:prstGeom>
          <a:noFill/>
          <a:ln w="19050" cap="flat" cmpd="sng" algn="ctr">
            <a:solidFill>
              <a:schemeClr val="tx1"/>
            </a:solidFill>
            <a:prstDash val="solid"/>
            <a:round/>
            <a:headEnd type="none" w="med" len="med"/>
            <a:tailEnd type="triangle"/>
          </a:ln>
          <a:effectLst>
            <a:outerShdw dist="45791" dir="2021404" algn="ctr" rotWithShape="0">
              <a:srgbClr val="9999FF"/>
            </a:outerShdw>
          </a:effectLst>
        </p:spPr>
      </p:cxnSp>
      <p:pic>
        <p:nvPicPr>
          <p:cNvPr id="5" name="Obrázek 4" descr="Obsah obrázku fotbal, interiér, hra, vsedě&#10;&#10;Popis byl vytvořen automaticky">
            <a:extLst>
              <a:ext uri="{FF2B5EF4-FFF2-40B4-BE49-F238E27FC236}">
                <a16:creationId xmlns:a16="http://schemas.microsoft.com/office/drawing/2014/main" id="{1D3CB75B-FAB2-4B33-8429-BC20597AB7E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flipH="1">
            <a:off x="864072" y="6715844"/>
            <a:ext cx="432048" cy="440720"/>
          </a:xfrm>
          <a:prstGeom prst="rect">
            <a:avLst/>
          </a:prstGeom>
        </p:spPr>
      </p:pic>
      <p:graphicFrame>
        <p:nvGraphicFramePr>
          <p:cNvPr id="14" name="Tabulka 13">
            <a:extLst>
              <a:ext uri="{FF2B5EF4-FFF2-40B4-BE49-F238E27FC236}">
                <a16:creationId xmlns:a16="http://schemas.microsoft.com/office/drawing/2014/main" id="{8AF15CF3-9D06-4FE5-BFC6-9D946BDCD0DF}"/>
              </a:ext>
            </a:extLst>
          </p:cNvPr>
          <p:cNvGraphicFramePr>
            <a:graphicFrameLocks noGrp="1"/>
          </p:cNvGraphicFramePr>
          <p:nvPr>
            <p:extLst>
              <p:ext uri="{D42A27DB-BD31-4B8C-83A1-F6EECF244321}">
                <p14:modId xmlns:p14="http://schemas.microsoft.com/office/powerpoint/2010/main" val="2060292454"/>
              </p:ext>
            </p:extLst>
          </p:nvPr>
        </p:nvGraphicFramePr>
        <p:xfrm>
          <a:off x="5440636" y="91108"/>
          <a:ext cx="4752324" cy="3220848"/>
        </p:xfrm>
        <a:graphic>
          <a:graphicData uri="http://schemas.openxmlformats.org/drawingml/2006/table">
            <a:tbl>
              <a:tblPr/>
              <a:tblGrid>
                <a:gridCol w="1583971">
                  <a:extLst>
                    <a:ext uri="{9D8B030D-6E8A-4147-A177-3AD203B41FA5}">
                      <a16:colId xmlns:a16="http://schemas.microsoft.com/office/drawing/2014/main" val="4102857480"/>
                    </a:ext>
                  </a:extLst>
                </a:gridCol>
                <a:gridCol w="1992035">
                  <a:extLst>
                    <a:ext uri="{9D8B030D-6E8A-4147-A177-3AD203B41FA5}">
                      <a16:colId xmlns:a16="http://schemas.microsoft.com/office/drawing/2014/main" val="914879181"/>
                    </a:ext>
                  </a:extLst>
                </a:gridCol>
                <a:gridCol w="1176318">
                  <a:extLst>
                    <a:ext uri="{9D8B030D-6E8A-4147-A177-3AD203B41FA5}">
                      <a16:colId xmlns:a16="http://schemas.microsoft.com/office/drawing/2014/main" val="2621113412"/>
                    </a:ext>
                  </a:extLst>
                </a:gridCol>
              </a:tblGrid>
              <a:tr h="177559">
                <a:tc gridSpan="3">
                  <a:txBody>
                    <a:bodyPr/>
                    <a:lstStyle/>
                    <a:p>
                      <a:pPr algn="ctr" fontAlgn="ctr"/>
                      <a:r>
                        <a:rPr lang="cs-CZ" sz="1200" b="0" i="0" u="none" strike="noStrike" dirty="0">
                          <a:solidFill>
                            <a:srgbClr val="000000"/>
                          </a:solidFill>
                          <a:effectLst/>
                          <a:latin typeface="Arial Black" panose="020B0A04020102020204" pitchFamily="34" charset="0"/>
                        </a:rPr>
                        <a:t>11. kolo      02.11.2019    </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extLst>
                  <a:ext uri="{0D108BD9-81ED-4DB2-BD59-A6C34878D82A}">
                    <a16:rowId xmlns:a16="http://schemas.microsoft.com/office/drawing/2014/main" val="1804167608"/>
                  </a:ext>
                </a:extLst>
              </a:tr>
              <a:tr h="177559">
                <a:tc>
                  <a:txBody>
                    <a:bodyPr/>
                    <a:lstStyle/>
                    <a:p>
                      <a:pPr algn="ctr" fontAlgn="ctr"/>
                      <a:r>
                        <a:rPr lang="cs-CZ" sz="800" b="1" i="0" u="none" strike="noStrike" dirty="0">
                          <a:solidFill>
                            <a:srgbClr val="000000"/>
                          </a:solidFill>
                          <a:effectLst/>
                          <a:latin typeface="Arial" panose="020B0604020202020204" pitchFamily="34" charset="0"/>
                        </a:rPr>
                        <a:t>T.J. Sokol Zahořany</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TJ Slavoj Sulejovice </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0:7 </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0789627"/>
                  </a:ext>
                </a:extLst>
              </a:tr>
              <a:tr h="177559">
                <a:tc>
                  <a:txBody>
                    <a:bodyPr/>
                    <a:lstStyle/>
                    <a:p>
                      <a:pPr algn="ctr" fontAlgn="ctr"/>
                      <a:r>
                        <a:rPr lang="cs-CZ" sz="800" b="1" i="0" u="none" strike="noStrike">
                          <a:solidFill>
                            <a:srgbClr val="000000"/>
                          </a:solidFill>
                          <a:effectLst/>
                          <a:latin typeface="Arial" panose="020B0604020202020204" pitchFamily="34" charset="0"/>
                        </a:rPr>
                        <a:t>SK Liběšice</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TJ FC Dubany</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7:1</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46228753"/>
                  </a:ext>
                </a:extLst>
              </a:tr>
              <a:tr h="177559">
                <a:tc>
                  <a:txBody>
                    <a:bodyPr/>
                    <a:lstStyle/>
                    <a:p>
                      <a:pPr algn="ctr" fontAlgn="ctr"/>
                      <a:r>
                        <a:rPr lang="cs-CZ" sz="800" b="1" i="0" u="none" strike="noStrike">
                          <a:solidFill>
                            <a:srgbClr val="000000"/>
                          </a:solidFill>
                          <a:effectLst/>
                          <a:latin typeface="Arial" panose="020B0604020202020204" pitchFamily="34" charset="0"/>
                        </a:rPr>
                        <a:t>FK Schoeller Křešice </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TJ Lovečkovice</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14:0</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95918654"/>
                  </a:ext>
                </a:extLst>
              </a:tr>
              <a:tr h="177559">
                <a:tc>
                  <a:txBody>
                    <a:bodyPr/>
                    <a:lstStyle/>
                    <a:p>
                      <a:pPr algn="ctr" fontAlgn="ctr"/>
                      <a:r>
                        <a:rPr lang="cs-CZ" sz="800" b="1" i="0" u="none" strike="noStrike">
                          <a:solidFill>
                            <a:srgbClr val="000000"/>
                          </a:solidFill>
                          <a:effectLst/>
                          <a:latin typeface="Arial" panose="020B0604020202020204" pitchFamily="34" charset="0"/>
                        </a:rPr>
                        <a:t>TJ Sokol Mšené Lázně </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TJ Sokol Libochovany</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0:2</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57577360"/>
                  </a:ext>
                </a:extLst>
              </a:tr>
              <a:tr h="177559">
                <a:tc>
                  <a:txBody>
                    <a:bodyPr/>
                    <a:lstStyle/>
                    <a:p>
                      <a:pPr algn="ctr" fontAlgn="ctr"/>
                      <a:r>
                        <a:rPr lang="pl-PL" sz="800" b="1" i="0" u="none" strike="noStrike" dirty="0">
                          <a:solidFill>
                            <a:srgbClr val="000000"/>
                          </a:solidFill>
                          <a:effectLst/>
                          <a:latin typeface="Arial" panose="020B0604020202020204" pitchFamily="34" charset="0"/>
                        </a:rPr>
                        <a:t>TJ Viktorie </a:t>
                      </a:r>
                      <a:r>
                        <a:rPr lang="pl-PL" sz="800" b="1" i="0" u="none" strike="noStrike" dirty="0" err="1">
                          <a:solidFill>
                            <a:srgbClr val="000000"/>
                          </a:solidFill>
                          <a:effectLst/>
                          <a:latin typeface="Arial" panose="020B0604020202020204" pitchFamily="34" charset="0"/>
                        </a:rPr>
                        <a:t>Budyně</a:t>
                      </a:r>
                      <a:endParaRPr lang="pl-PL" sz="800" b="1" i="0" u="none" strike="noStrike" dirty="0">
                        <a:solidFill>
                          <a:srgbClr val="000000"/>
                        </a:solidFill>
                        <a:effectLst/>
                        <a:latin typeface="Arial" panose="020B0604020202020204" pitchFamily="34" charset="0"/>
                      </a:endParaRP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SK Štětí</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1:11 </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7198850"/>
                  </a:ext>
                </a:extLst>
              </a:tr>
              <a:tr h="177559">
                <a:tc>
                  <a:txBody>
                    <a:bodyPr/>
                    <a:lstStyle/>
                    <a:p>
                      <a:pPr algn="ctr" fontAlgn="ctr"/>
                      <a:r>
                        <a:rPr lang="cs-CZ" sz="800" b="1" i="0" u="none" strike="noStrike">
                          <a:solidFill>
                            <a:srgbClr val="000000"/>
                          </a:solidFill>
                          <a:effectLst/>
                          <a:latin typeface="Arial" panose="020B0604020202020204" pitchFamily="34" charset="0"/>
                        </a:rPr>
                        <a:t>FK Travčice</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Sokol Velké Žernoseky</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1:5</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7412299"/>
                  </a:ext>
                </a:extLst>
              </a:tr>
              <a:tr h="177559">
                <a:tc>
                  <a:txBody>
                    <a:bodyPr/>
                    <a:lstStyle/>
                    <a:p>
                      <a:pPr algn="ctr" fontAlgn="ctr"/>
                      <a:r>
                        <a:rPr lang="cs-CZ" sz="800" b="1" i="0" u="none" strike="noStrike" dirty="0">
                          <a:solidFill>
                            <a:srgbClr val="000000"/>
                          </a:solidFill>
                          <a:effectLst/>
                          <a:latin typeface="Arial" panose="020B0604020202020204" pitchFamily="34" charset="0"/>
                        </a:rPr>
                        <a:t>SK Velemín</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TJ Sokol Hoštka</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0:16</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6661558"/>
                  </a:ext>
                </a:extLst>
              </a:tr>
              <a:tr h="177559">
                <a:tc>
                  <a:txBody>
                    <a:bodyPr/>
                    <a:lstStyle/>
                    <a:p>
                      <a:pPr algn="ctr" fontAlgn="ctr"/>
                      <a:r>
                        <a:rPr lang="cs-CZ" sz="800" b="1" i="0" u="none" strike="noStrike">
                          <a:solidFill>
                            <a:srgbClr val="000000"/>
                          </a:solidFill>
                          <a:effectLst/>
                          <a:latin typeface="Arial" panose="020B0604020202020204" pitchFamily="34" charset="0"/>
                        </a:rPr>
                        <a:t>FK Slavoj Třebenice </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TJ Sokol </a:t>
                      </a:r>
                      <a:r>
                        <a:rPr lang="cs-CZ" sz="800" b="1" i="0" u="none" strike="noStrike" dirty="0" err="1">
                          <a:solidFill>
                            <a:srgbClr val="000000"/>
                          </a:solidFill>
                          <a:effectLst/>
                          <a:latin typeface="Arial" panose="020B0604020202020204" pitchFamily="34" charset="0"/>
                        </a:rPr>
                        <a:t>Straškov</a:t>
                      </a:r>
                      <a:endParaRPr lang="cs-CZ" sz="800" b="1" i="0" u="none" strike="noStrike" dirty="0">
                        <a:solidFill>
                          <a:srgbClr val="000000"/>
                        </a:solidFill>
                        <a:effectLst/>
                        <a:latin typeface="Arial" panose="020B0604020202020204" pitchFamily="34" charset="0"/>
                      </a:endParaRP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1:6 </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35226115"/>
                  </a:ext>
                </a:extLst>
              </a:tr>
              <a:tr h="177559">
                <a:tc gridSpan="3">
                  <a:txBody>
                    <a:bodyPr/>
                    <a:lstStyle/>
                    <a:p>
                      <a:pPr algn="ctr" fontAlgn="ctr"/>
                      <a:r>
                        <a:rPr lang="cs-CZ" sz="1200" b="0" i="0" u="none" strike="noStrike">
                          <a:solidFill>
                            <a:srgbClr val="000000"/>
                          </a:solidFill>
                          <a:effectLst/>
                          <a:latin typeface="Arial Black" panose="020B0A04020102020204" pitchFamily="34" charset="0"/>
                        </a:rPr>
                        <a:t>12. kolo 09.11.2019   </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cs-CZ"/>
                    </a:p>
                  </a:txBody>
                  <a:tcPr/>
                </a:tc>
                <a:extLst>
                  <a:ext uri="{0D108BD9-81ED-4DB2-BD59-A6C34878D82A}">
                    <a16:rowId xmlns:a16="http://schemas.microsoft.com/office/drawing/2014/main" val="3013917549"/>
                  </a:ext>
                </a:extLst>
              </a:tr>
              <a:tr h="156094">
                <a:tc>
                  <a:txBody>
                    <a:bodyPr/>
                    <a:lstStyle/>
                    <a:p>
                      <a:pPr algn="ctr" fontAlgn="ctr"/>
                      <a:r>
                        <a:rPr lang="cs-CZ" sz="800" b="1" i="0" u="none" strike="noStrike">
                          <a:solidFill>
                            <a:srgbClr val="000000"/>
                          </a:solidFill>
                          <a:effectLst/>
                          <a:latin typeface="Arial" panose="020B0604020202020204" pitchFamily="34" charset="0"/>
                        </a:rPr>
                        <a:t>TJ Lovečkovice</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FK Slavoj Třebenice</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1:6</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06702177"/>
                  </a:ext>
                </a:extLst>
              </a:tr>
              <a:tr h="156094">
                <a:tc>
                  <a:txBody>
                    <a:bodyPr/>
                    <a:lstStyle/>
                    <a:p>
                      <a:pPr algn="ctr" fontAlgn="ctr"/>
                      <a:r>
                        <a:rPr lang="cs-CZ" sz="800" b="1" i="0" u="none" strike="noStrike">
                          <a:solidFill>
                            <a:srgbClr val="000000"/>
                          </a:solidFill>
                          <a:effectLst/>
                          <a:latin typeface="Arial" panose="020B0604020202020204" pitchFamily="34" charset="0"/>
                        </a:rPr>
                        <a:t>TJ Slavoj Sulejovice </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Sokol Velké Žernoseky</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5:1 </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6178720"/>
                  </a:ext>
                </a:extLst>
              </a:tr>
              <a:tr h="156094">
                <a:tc>
                  <a:txBody>
                    <a:bodyPr/>
                    <a:lstStyle/>
                    <a:p>
                      <a:pPr algn="ctr" fontAlgn="ctr"/>
                      <a:r>
                        <a:rPr lang="cs-CZ" sz="800" b="1" i="0" u="none" strike="noStrike" dirty="0">
                          <a:solidFill>
                            <a:srgbClr val="000000"/>
                          </a:solidFill>
                          <a:effectLst/>
                          <a:latin typeface="Arial" panose="020B0604020202020204" pitchFamily="34" charset="0"/>
                        </a:rPr>
                        <a:t>TJ Sokol Hoštka</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TJ Sokol Mšené Lázně</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5:2 </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3744432"/>
                  </a:ext>
                </a:extLst>
              </a:tr>
              <a:tr h="156094">
                <a:tc>
                  <a:txBody>
                    <a:bodyPr/>
                    <a:lstStyle/>
                    <a:p>
                      <a:pPr algn="ctr" fontAlgn="ctr"/>
                      <a:r>
                        <a:rPr lang="cs-CZ" sz="800" b="1" i="0" u="none" strike="noStrike">
                          <a:solidFill>
                            <a:srgbClr val="000000"/>
                          </a:solidFill>
                          <a:effectLst/>
                          <a:latin typeface="Arial" panose="020B0604020202020204" pitchFamily="34" charset="0"/>
                        </a:rPr>
                        <a:t>TJ FC Dubany</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FK Travčice</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7:1</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66505256"/>
                  </a:ext>
                </a:extLst>
              </a:tr>
              <a:tr h="156094">
                <a:tc>
                  <a:txBody>
                    <a:bodyPr/>
                    <a:lstStyle/>
                    <a:p>
                      <a:pPr algn="ctr" fontAlgn="ctr"/>
                      <a:r>
                        <a:rPr lang="cs-CZ" sz="800" b="1" i="0" u="none" strike="noStrike">
                          <a:solidFill>
                            <a:srgbClr val="000000"/>
                          </a:solidFill>
                          <a:effectLst/>
                          <a:latin typeface="Arial" panose="020B0604020202020204" pitchFamily="34" charset="0"/>
                        </a:rPr>
                        <a:t>TJ Sokol Libochovany</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SK Liběšice</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0:2</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57018863"/>
                  </a:ext>
                </a:extLst>
              </a:tr>
              <a:tr h="156094">
                <a:tc>
                  <a:txBody>
                    <a:bodyPr/>
                    <a:lstStyle/>
                    <a:p>
                      <a:pPr algn="ctr" fontAlgn="ctr"/>
                      <a:r>
                        <a:rPr lang="cs-CZ" sz="800" b="1" i="0" u="none" strike="noStrike">
                          <a:solidFill>
                            <a:srgbClr val="000000"/>
                          </a:solidFill>
                          <a:effectLst/>
                          <a:latin typeface="Arial" panose="020B0604020202020204" pitchFamily="34" charset="0"/>
                        </a:rPr>
                        <a:t>TJ Sokol Straškov</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800" b="1" i="0" u="none" strike="noStrike">
                          <a:solidFill>
                            <a:srgbClr val="000000"/>
                          </a:solidFill>
                          <a:effectLst/>
                          <a:latin typeface="Arial" panose="020B0604020202020204" pitchFamily="34" charset="0"/>
                        </a:rPr>
                        <a:t>TJ Viktorie Budyně nad Ohří</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9:1</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2794262"/>
                  </a:ext>
                </a:extLst>
              </a:tr>
              <a:tr h="156094">
                <a:tc>
                  <a:txBody>
                    <a:bodyPr/>
                    <a:lstStyle/>
                    <a:p>
                      <a:pPr algn="ctr" fontAlgn="ctr"/>
                      <a:r>
                        <a:rPr lang="cs-CZ" sz="800" b="1" i="0" u="none" strike="noStrike">
                          <a:solidFill>
                            <a:srgbClr val="000000"/>
                          </a:solidFill>
                          <a:effectLst/>
                          <a:latin typeface="Arial" panose="020B0604020202020204" pitchFamily="34" charset="0"/>
                        </a:rPr>
                        <a:t>SK Štět</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SK Velemín</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19:1</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82629442"/>
                  </a:ext>
                </a:extLst>
              </a:tr>
              <a:tr h="156094">
                <a:tc>
                  <a:txBody>
                    <a:bodyPr/>
                    <a:lstStyle/>
                    <a:p>
                      <a:pPr algn="ctr" fontAlgn="ctr"/>
                      <a:r>
                        <a:rPr lang="cs-CZ" sz="800" b="1" i="0" u="none" strike="noStrike">
                          <a:solidFill>
                            <a:srgbClr val="000000"/>
                          </a:solidFill>
                          <a:effectLst/>
                          <a:latin typeface="Arial" panose="020B0604020202020204" pitchFamily="34" charset="0"/>
                        </a:rPr>
                        <a:t>T.J. Sokol Zahořany</a:t>
                      </a:r>
                    </a:p>
                  </a:txBody>
                  <a:tcPr marL="6216" marR="6216" marT="62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FK </a:t>
                      </a:r>
                      <a:r>
                        <a:rPr lang="cs-CZ" sz="800" b="1" i="0" u="none" strike="noStrike" dirty="0" err="1">
                          <a:solidFill>
                            <a:srgbClr val="000000"/>
                          </a:solidFill>
                          <a:effectLst/>
                          <a:latin typeface="Arial" panose="020B0604020202020204" pitchFamily="34" charset="0"/>
                        </a:rPr>
                        <a:t>Schoeller</a:t>
                      </a:r>
                      <a:r>
                        <a:rPr lang="cs-CZ" sz="800" b="1" i="0" u="none" strike="noStrike" dirty="0">
                          <a:solidFill>
                            <a:srgbClr val="000000"/>
                          </a:solidFill>
                          <a:effectLst/>
                          <a:latin typeface="Arial" panose="020B0604020202020204" pitchFamily="34" charset="0"/>
                        </a:rPr>
                        <a:t> Křešice </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 0:7</a:t>
                      </a:r>
                    </a:p>
                  </a:txBody>
                  <a:tcPr marL="6216" marR="6216" marT="62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26939105"/>
                  </a:ext>
                </a:extLst>
              </a:tr>
            </a:tbl>
          </a:graphicData>
        </a:graphic>
      </p:graphicFrame>
      <p:sp>
        <p:nvSpPr>
          <p:cNvPr id="17" name="TextovéPole 16">
            <a:extLst>
              <a:ext uri="{FF2B5EF4-FFF2-40B4-BE49-F238E27FC236}">
                <a16:creationId xmlns:a16="http://schemas.microsoft.com/office/drawing/2014/main" id="{6104A4F6-B931-4A80-92BF-CD9205E964CC}"/>
              </a:ext>
            </a:extLst>
          </p:cNvPr>
          <p:cNvSpPr txBox="1"/>
          <p:nvPr/>
        </p:nvSpPr>
        <p:spPr>
          <a:xfrm>
            <a:off x="5400576" y="3403476"/>
            <a:ext cx="4752528" cy="646331"/>
          </a:xfrm>
          <a:prstGeom prst="rect">
            <a:avLst/>
          </a:prstGeom>
          <a:pattFill prst="weave">
            <a:fgClr>
              <a:schemeClr val="accent2">
                <a:lumMod val="20000"/>
                <a:lumOff val="80000"/>
              </a:schemeClr>
            </a:fgClr>
            <a:bgClr>
              <a:schemeClr val="bg1"/>
            </a:bgClr>
          </a:pattFill>
          <a:effectLst>
            <a:softEdge rad="0"/>
          </a:effectLst>
        </p:spPr>
        <p:txBody>
          <a:bodyPr wrap="square" rtlCol="0">
            <a:spAutoFit/>
          </a:bodyPr>
          <a:lstStyle/>
          <a:p>
            <a:pPr algn="ctr"/>
            <a:r>
              <a:rPr lang="cs-CZ" sz="1800" dirty="0">
                <a:highlight>
                  <a:srgbClr val="00FF00"/>
                </a:highlight>
                <a:latin typeface="Arial Black" panose="020B0A04020102020204" pitchFamily="34" charset="0"/>
              </a:rPr>
              <a:t>Nejpilnější střelce měli na podzim starší žáci</a:t>
            </a:r>
          </a:p>
        </p:txBody>
      </p:sp>
      <p:graphicFrame>
        <p:nvGraphicFramePr>
          <p:cNvPr id="18" name="Tabulka 17">
            <a:extLst>
              <a:ext uri="{FF2B5EF4-FFF2-40B4-BE49-F238E27FC236}">
                <a16:creationId xmlns:a16="http://schemas.microsoft.com/office/drawing/2014/main" id="{149F0A4E-6C09-479A-91E8-A8BE4DBFF984}"/>
              </a:ext>
            </a:extLst>
          </p:cNvPr>
          <p:cNvGraphicFramePr>
            <a:graphicFrameLocks noGrp="1"/>
          </p:cNvGraphicFramePr>
          <p:nvPr>
            <p:extLst>
              <p:ext uri="{D42A27DB-BD31-4B8C-83A1-F6EECF244321}">
                <p14:modId xmlns:p14="http://schemas.microsoft.com/office/powerpoint/2010/main" val="1261314022"/>
              </p:ext>
            </p:extLst>
          </p:nvPr>
        </p:nvGraphicFramePr>
        <p:xfrm>
          <a:off x="5512644" y="4051548"/>
          <a:ext cx="4608512" cy="2857643"/>
        </p:xfrm>
        <a:graphic>
          <a:graphicData uri="http://schemas.openxmlformats.org/drawingml/2006/table">
            <a:tbl>
              <a:tblPr/>
              <a:tblGrid>
                <a:gridCol w="3271475">
                  <a:extLst>
                    <a:ext uri="{9D8B030D-6E8A-4147-A177-3AD203B41FA5}">
                      <a16:colId xmlns:a16="http://schemas.microsoft.com/office/drawing/2014/main" val="1249402235"/>
                    </a:ext>
                  </a:extLst>
                </a:gridCol>
                <a:gridCol w="1337037">
                  <a:extLst>
                    <a:ext uri="{9D8B030D-6E8A-4147-A177-3AD203B41FA5}">
                      <a16:colId xmlns:a16="http://schemas.microsoft.com/office/drawing/2014/main" val="454131366"/>
                    </a:ext>
                  </a:extLst>
                </a:gridCol>
              </a:tblGrid>
              <a:tr h="156568">
                <a:tc>
                  <a:txBody>
                    <a:bodyPr/>
                    <a:lstStyle/>
                    <a:p>
                      <a:pPr algn="ctr" fontAlgn="ctr"/>
                      <a:r>
                        <a:rPr lang="cs-CZ" sz="1100" b="1" i="0" u="none" strike="noStrike">
                          <a:solidFill>
                            <a:srgbClr val="000000"/>
                          </a:solidFill>
                          <a:effectLst/>
                          <a:latin typeface="Daytona" panose="020B0604030500040204" pitchFamily="34" charset="0"/>
                        </a:rPr>
                        <a:t>Hráč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Daytona" panose="020B0604030500040204" pitchFamily="34" charset="0"/>
                        </a:rPr>
                        <a:t>Branky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86748635"/>
                  </a:ext>
                </a:extLst>
              </a:tr>
              <a:tr h="156568">
                <a:tc>
                  <a:txBody>
                    <a:bodyPr/>
                    <a:lstStyle/>
                    <a:p>
                      <a:pPr algn="l" fontAlgn="ctr"/>
                      <a:r>
                        <a:rPr lang="cs-CZ" sz="1100" b="1" i="0" u="none" strike="noStrike">
                          <a:solidFill>
                            <a:srgbClr val="000000"/>
                          </a:solidFill>
                          <a:effectLst/>
                          <a:latin typeface="Daytona" panose="020B0604030500040204" pitchFamily="34" charset="0"/>
                        </a:rPr>
                        <a:t>Daniel Hromy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492010258"/>
                  </a:ext>
                </a:extLst>
              </a:tr>
              <a:tr h="156568">
                <a:tc>
                  <a:txBody>
                    <a:bodyPr/>
                    <a:lstStyle/>
                    <a:p>
                      <a:pPr algn="l" fontAlgn="ctr"/>
                      <a:r>
                        <a:rPr lang="cs-CZ" sz="1100" b="1" i="0" u="none" strike="noStrike">
                          <a:solidFill>
                            <a:srgbClr val="000000"/>
                          </a:solidFill>
                          <a:effectLst/>
                          <a:latin typeface="Daytona" panose="020B0604030500040204" pitchFamily="34" charset="0"/>
                        </a:rPr>
                        <a:t>Petr Hůrka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234467019"/>
                  </a:ext>
                </a:extLst>
              </a:tr>
              <a:tr h="156568">
                <a:tc>
                  <a:txBody>
                    <a:bodyPr/>
                    <a:lstStyle/>
                    <a:p>
                      <a:pPr algn="l" fontAlgn="ctr"/>
                      <a:r>
                        <a:rPr lang="cs-CZ" sz="1100" b="1" i="0" u="none" strike="noStrike">
                          <a:solidFill>
                            <a:srgbClr val="000000"/>
                          </a:solidFill>
                          <a:effectLst/>
                          <a:latin typeface="Daytona" panose="020B0604030500040204" pitchFamily="34" charset="0"/>
                        </a:rPr>
                        <a:t>Roman Chromý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51965325"/>
                  </a:ext>
                </a:extLst>
              </a:tr>
              <a:tr h="156568">
                <a:tc>
                  <a:txBody>
                    <a:bodyPr/>
                    <a:lstStyle/>
                    <a:p>
                      <a:pPr algn="l" fontAlgn="ctr"/>
                      <a:r>
                        <a:rPr lang="cs-CZ" sz="1100" b="1" i="0" u="none" strike="noStrike" dirty="0">
                          <a:solidFill>
                            <a:srgbClr val="000000"/>
                          </a:solidFill>
                          <a:effectLst/>
                          <a:latin typeface="Daytona" panose="020B0604030500040204" pitchFamily="34" charset="0"/>
                        </a:rPr>
                        <a:t>Michael </a:t>
                      </a:r>
                      <a:r>
                        <a:rPr lang="cs-CZ" sz="1100" b="1" i="0" u="none" strike="noStrike" dirty="0" err="1">
                          <a:solidFill>
                            <a:srgbClr val="000000"/>
                          </a:solidFill>
                          <a:effectLst/>
                          <a:latin typeface="Daytona" panose="020B0604030500040204" pitchFamily="34" charset="0"/>
                        </a:rPr>
                        <a:t>Miga</a:t>
                      </a:r>
                      <a:endParaRPr lang="cs-CZ" sz="1100" b="1" i="0" u="none" strike="noStrike" dirty="0">
                        <a:solidFill>
                          <a:srgbClr val="000000"/>
                        </a:solidFill>
                        <a:effectLst/>
                        <a:latin typeface="Daytona" panose="020B060403050004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93745043"/>
                  </a:ext>
                </a:extLst>
              </a:tr>
              <a:tr h="156568">
                <a:tc>
                  <a:txBody>
                    <a:bodyPr/>
                    <a:lstStyle/>
                    <a:p>
                      <a:pPr algn="l" fontAlgn="ctr"/>
                      <a:r>
                        <a:rPr lang="cs-CZ" sz="1100" b="1" i="0" u="none" strike="noStrike">
                          <a:solidFill>
                            <a:srgbClr val="000000"/>
                          </a:solidFill>
                          <a:effectLst/>
                          <a:latin typeface="Daytona" panose="020B0604030500040204" pitchFamily="34" charset="0"/>
                        </a:rPr>
                        <a:t>Miroslav Volák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39298293"/>
                  </a:ext>
                </a:extLst>
              </a:tr>
              <a:tr h="156568">
                <a:tc>
                  <a:txBody>
                    <a:bodyPr/>
                    <a:lstStyle/>
                    <a:p>
                      <a:pPr algn="l" fontAlgn="ctr"/>
                      <a:r>
                        <a:rPr lang="cs-CZ" sz="1100" b="1" i="0" u="none" strike="noStrike" dirty="0">
                          <a:solidFill>
                            <a:srgbClr val="000000"/>
                          </a:solidFill>
                          <a:effectLst/>
                          <a:latin typeface="Daytona" panose="020B0604030500040204" pitchFamily="34" charset="0"/>
                        </a:rPr>
                        <a:t>Lukáš </a:t>
                      </a:r>
                      <a:r>
                        <a:rPr lang="cs-CZ" sz="1100" b="1" i="0" u="none" strike="noStrike" dirty="0" err="1">
                          <a:solidFill>
                            <a:srgbClr val="000000"/>
                          </a:solidFill>
                          <a:effectLst/>
                          <a:latin typeface="Daytona" panose="020B0604030500040204" pitchFamily="34" charset="0"/>
                        </a:rPr>
                        <a:t>Širochoman</a:t>
                      </a:r>
                      <a:endParaRPr lang="cs-CZ" sz="1100" b="1" i="0" u="none" strike="noStrike" dirty="0">
                        <a:solidFill>
                          <a:srgbClr val="000000"/>
                        </a:solidFill>
                        <a:effectLst/>
                        <a:latin typeface="Daytona" panose="020B060403050004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746647520"/>
                  </a:ext>
                </a:extLst>
              </a:tr>
              <a:tr h="200168">
                <a:tc>
                  <a:txBody>
                    <a:bodyPr/>
                    <a:lstStyle/>
                    <a:p>
                      <a:pPr algn="l" fontAlgn="ctr"/>
                      <a:r>
                        <a:rPr lang="cs-CZ" sz="1100" b="1" i="0" u="none" strike="noStrike">
                          <a:solidFill>
                            <a:srgbClr val="000000"/>
                          </a:solidFill>
                          <a:effectLst/>
                          <a:latin typeface="Daytona" panose="020B0604030500040204" pitchFamily="34" charset="0"/>
                        </a:rPr>
                        <a:t>Lukáš Viktora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039000879"/>
                  </a:ext>
                </a:extLst>
              </a:tr>
              <a:tr h="156568">
                <a:tc>
                  <a:txBody>
                    <a:bodyPr/>
                    <a:lstStyle/>
                    <a:p>
                      <a:pPr algn="l" fontAlgn="ctr"/>
                      <a:r>
                        <a:rPr lang="cs-CZ" sz="1100" b="1" i="0" u="none" strike="noStrike">
                          <a:solidFill>
                            <a:srgbClr val="000000"/>
                          </a:solidFill>
                          <a:effectLst/>
                          <a:latin typeface="Daytona" panose="020B0604030500040204" pitchFamily="34" charset="0"/>
                        </a:rPr>
                        <a:t>Michael Daňo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45204616"/>
                  </a:ext>
                </a:extLst>
              </a:tr>
              <a:tr h="156568">
                <a:tc>
                  <a:txBody>
                    <a:bodyPr/>
                    <a:lstStyle/>
                    <a:p>
                      <a:pPr algn="l" fontAlgn="ctr"/>
                      <a:r>
                        <a:rPr lang="cs-CZ" sz="1100" b="1" i="0" u="none" strike="noStrike">
                          <a:solidFill>
                            <a:srgbClr val="000000"/>
                          </a:solidFill>
                          <a:effectLst/>
                          <a:latin typeface="Daytona" panose="020B0604030500040204" pitchFamily="34" charset="0"/>
                        </a:rPr>
                        <a:t>Milan Borovec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838717194"/>
                  </a:ext>
                </a:extLst>
              </a:tr>
              <a:tr h="156568">
                <a:tc>
                  <a:txBody>
                    <a:bodyPr/>
                    <a:lstStyle/>
                    <a:p>
                      <a:pPr algn="l" fontAlgn="ctr"/>
                      <a:r>
                        <a:rPr lang="cs-CZ" sz="1100" b="1" i="0" u="none" strike="noStrike">
                          <a:solidFill>
                            <a:srgbClr val="000000"/>
                          </a:solidFill>
                          <a:effectLst/>
                          <a:latin typeface="Daytona" panose="020B0604030500040204" pitchFamily="34" charset="0"/>
                        </a:rPr>
                        <a:t>Dragan Kosorič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765108902"/>
                  </a:ext>
                </a:extLst>
              </a:tr>
              <a:tr h="156568">
                <a:tc>
                  <a:txBody>
                    <a:bodyPr/>
                    <a:lstStyle/>
                    <a:p>
                      <a:pPr algn="l" fontAlgn="ctr"/>
                      <a:r>
                        <a:rPr lang="cs-CZ" sz="1100" b="1" i="0" u="none" strike="noStrike">
                          <a:solidFill>
                            <a:srgbClr val="000000"/>
                          </a:solidFill>
                          <a:effectLst/>
                          <a:latin typeface="Daytona" panose="020B0604030500040204" pitchFamily="34" charset="0"/>
                        </a:rPr>
                        <a:t>Vojtěch Budka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520648107"/>
                  </a:ext>
                </a:extLst>
              </a:tr>
              <a:tr h="156568">
                <a:tc>
                  <a:txBody>
                    <a:bodyPr/>
                    <a:lstStyle/>
                    <a:p>
                      <a:pPr algn="l" fontAlgn="ctr"/>
                      <a:r>
                        <a:rPr lang="cs-CZ" sz="1100" b="1" i="0" u="none" strike="noStrike">
                          <a:solidFill>
                            <a:srgbClr val="000000"/>
                          </a:solidFill>
                          <a:effectLst/>
                          <a:latin typeface="Daytona" panose="020B0604030500040204" pitchFamily="34" charset="0"/>
                        </a:rPr>
                        <a:t>Jan Chromý</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67067019"/>
                  </a:ext>
                </a:extLst>
              </a:tr>
              <a:tr h="156568">
                <a:tc>
                  <a:txBody>
                    <a:bodyPr/>
                    <a:lstStyle/>
                    <a:p>
                      <a:pPr algn="l" fontAlgn="ctr"/>
                      <a:r>
                        <a:rPr lang="cs-CZ" sz="1100" b="1" i="0" u="none" strike="noStrike">
                          <a:solidFill>
                            <a:srgbClr val="000000"/>
                          </a:solidFill>
                          <a:effectLst/>
                          <a:latin typeface="Daytona" panose="020B0604030500040204" pitchFamily="34" charset="0"/>
                        </a:rPr>
                        <a:t>Jan Viktora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972826174"/>
                  </a:ext>
                </a:extLst>
              </a:tr>
              <a:tr h="156568">
                <a:tc>
                  <a:txBody>
                    <a:bodyPr/>
                    <a:lstStyle/>
                    <a:p>
                      <a:pPr algn="l" fontAlgn="ctr"/>
                      <a:r>
                        <a:rPr lang="cs-CZ" sz="1100" b="1" i="0" u="none" strike="noStrike">
                          <a:solidFill>
                            <a:srgbClr val="000000"/>
                          </a:solidFill>
                          <a:effectLst/>
                          <a:latin typeface="Daytona" panose="020B0604030500040204" pitchFamily="34" charset="0"/>
                        </a:rPr>
                        <a:t>Petr Truníček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Daytona" panose="020B0604030500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567698014"/>
                  </a:ext>
                </a:extLst>
              </a:tr>
              <a:tr h="156568">
                <a:tc>
                  <a:txBody>
                    <a:bodyPr/>
                    <a:lstStyle/>
                    <a:p>
                      <a:pPr algn="l" fontAlgn="ctr"/>
                      <a:r>
                        <a:rPr lang="cs-CZ" sz="1100" b="1" i="0" u="none" strike="noStrike" dirty="0">
                          <a:solidFill>
                            <a:srgbClr val="000000"/>
                          </a:solidFill>
                          <a:effectLst/>
                          <a:latin typeface="Daytona" panose="020B0604030500040204" pitchFamily="34" charset="0"/>
                        </a:rPr>
                        <a:t>Jakub </a:t>
                      </a:r>
                      <a:r>
                        <a:rPr lang="cs-CZ" sz="1100" b="1" i="0" u="none" strike="noStrike" dirty="0" err="1">
                          <a:solidFill>
                            <a:srgbClr val="000000"/>
                          </a:solidFill>
                          <a:effectLst/>
                          <a:latin typeface="Daytona" panose="020B0604030500040204" pitchFamily="34" charset="0"/>
                        </a:rPr>
                        <a:t>Vejl</a:t>
                      </a:r>
                      <a:endParaRPr lang="cs-CZ" sz="1100" b="1" i="0" u="none" strike="noStrike" dirty="0">
                        <a:solidFill>
                          <a:srgbClr val="000000"/>
                        </a:solidFill>
                        <a:effectLst/>
                        <a:latin typeface="Daytona" panose="020B060403050004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Daytona" panose="020B0604030500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94503190"/>
                  </a:ext>
                </a:extLst>
              </a:tr>
            </a:tbl>
          </a:graphicData>
        </a:graphic>
      </p:graphicFrame>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2" name="TextovéPole 1"/>
          <p:cNvSpPr txBox="1"/>
          <p:nvPr/>
        </p:nvSpPr>
        <p:spPr>
          <a:xfrm>
            <a:off x="288008" y="451148"/>
            <a:ext cx="129614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3" name="Obdélník 2"/>
          <p:cNvSpPr/>
          <p:nvPr/>
        </p:nvSpPr>
        <p:spPr>
          <a:xfrm>
            <a:off x="5544592" y="401504"/>
            <a:ext cx="4580690" cy="3362459"/>
          </a:xfrm>
          <a:prstGeom prst="rect">
            <a:avLst/>
          </a:prstGeom>
        </p:spPr>
        <p:txBody>
          <a:bodyPr wrap="square">
            <a:spAutoFit/>
          </a:bodyPr>
          <a:lstStyle/>
          <a:p>
            <a:pPr lvl="0" algn="just">
              <a:lnSpc>
                <a:spcPts val="165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totiž 4 minuty před koncem trefil levou tyč od níž se balón odrazil k Tomáši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Belálovi</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ten do prázdné svatyně zvýšil na 4:2. Zdálo se být rozhodnuto. Česká Lípa ale ještě končit nechtěla a hlavně díky naší nepřesné rozehrávce měla šance ke korekci výsledku. Milan Lakatoš z volného přímého kopu trefil jen hlavu Rudolfa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Slaničky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od ní šel míč na roh. Několik vteřin před třetí minutou nastavení se neujala ani střela Karla Kaňkovského která zavítala hodně vysoko nad naší branku. Pak už tu byl konec a s ním i naše výhra 4:2.</a:t>
            </a:r>
          </a:p>
          <a:p>
            <a:pPr lvl="0" algn="just">
              <a:lnSpc>
                <a:spcPts val="165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V.Kala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R.Slanička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T.Belák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p>
          <a:p>
            <a:pPr lvl="0">
              <a:lnSpc>
                <a:spcPts val="165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V.Sailer-V.Kala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F.Svoboda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(85.F.Podhorský) </a:t>
            </a:r>
          </a:p>
          <a:p>
            <a:pPr lvl="0">
              <a:lnSpc>
                <a:spcPts val="165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D.Mencl-J.Slavíček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Pícha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R.Slanička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J.Neuman,A.Brůža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(90.P.Fary)-</a:t>
            </a:r>
          </a:p>
          <a:p>
            <a:pPr lvl="0">
              <a:lnSpc>
                <a:spcPts val="165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T.Belák</a:t>
            </a:r>
            <a:endPar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ts val="165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J.Ransdorf</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P.Hoznédl</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Vedoucí: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J.Tyle</a:t>
            </a:r>
            <a:endPar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ts val="165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T.Hessová-J.Šlajs</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J.Fencl</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Delegát: Zbyněk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Poppr</a:t>
            </a:r>
            <a:endPar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nSpc>
                <a:spcPts val="165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Hlavní pořadatel:</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V.Švancar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100 diváků</a:t>
            </a:r>
          </a:p>
        </p:txBody>
      </p:sp>
      <p:sp>
        <p:nvSpPr>
          <p:cNvPr id="6" name="TextovéPole 5"/>
          <p:cNvSpPr txBox="1"/>
          <p:nvPr/>
        </p:nvSpPr>
        <p:spPr>
          <a:xfrm>
            <a:off x="5544592" y="91108"/>
            <a:ext cx="4508683" cy="261610"/>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SK Štětí-FK Arsenal Česká Lípa  2.11.2018</a:t>
            </a:r>
          </a:p>
        </p:txBody>
      </p:sp>
      <p:pic>
        <p:nvPicPr>
          <p:cNvPr id="7" name="Obrázek 6">
            <a:extLst>
              <a:ext uri="{FF2B5EF4-FFF2-40B4-BE49-F238E27FC236}">
                <a16:creationId xmlns:a16="http://schemas.microsoft.com/office/drawing/2014/main" id="{66763441-1B74-4711-A42C-F6196D78EBF5}"/>
              </a:ext>
            </a:extLst>
          </p:cNvPr>
          <p:cNvPicPr>
            <a:picLocks noChangeAspect="1"/>
          </p:cNvPicPr>
          <p:nvPr/>
        </p:nvPicPr>
        <p:blipFill>
          <a:blip r:embed="rId2"/>
          <a:stretch>
            <a:fillRect/>
          </a:stretch>
        </p:blipFill>
        <p:spPr>
          <a:xfrm>
            <a:off x="5760616" y="4051548"/>
            <a:ext cx="3913139" cy="2448272"/>
          </a:xfrm>
          <a:prstGeom prst="rect">
            <a:avLst/>
          </a:prstGeom>
          <a:ln w="15875">
            <a:solidFill>
              <a:schemeClr val="tx1"/>
            </a:solidFill>
          </a:ln>
        </p:spPr>
      </p:pic>
      <p:sp>
        <p:nvSpPr>
          <p:cNvPr id="11" name="TextovéPole 10">
            <a:extLst>
              <a:ext uri="{FF2B5EF4-FFF2-40B4-BE49-F238E27FC236}">
                <a16:creationId xmlns:a16="http://schemas.microsoft.com/office/drawing/2014/main" id="{BEDC7CC3-DFE0-4A60-BDF1-3252E5717037}"/>
              </a:ext>
            </a:extLst>
          </p:cNvPr>
          <p:cNvSpPr txBox="1"/>
          <p:nvPr/>
        </p:nvSpPr>
        <p:spPr>
          <a:xfrm>
            <a:off x="5544592" y="6643836"/>
            <a:ext cx="4248472" cy="276999"/>
          </a:xfrm>
          <a:prstGeom prst="rect">
            <a:avLst/>
          </a:prstGeom>
          <a:solidFill>
            <a:schemeClr val="bg1">
              <a:lumMod val="95000"/>
            </a:schemeClr>
          </a:solidFill>
          <a:effectLst>
            <a:softEdge rad="0"/>
          </a:effectLst>
        </p:spPr>
        <p:txBody>
          <a:bodyPr wrap="square" rtlCol="0">
            <a:spAutoFit/>
          </a:bodyPr>
          <a:lstStyle/>
          <a:p>
            <a:pPr algn="ctr"/>
            <a:r>
              <a:rPr lang="cs-CZ" b="0" i="1" dirty="0"/>
              <a:t>Foto: Deník / Jaroslav Marek</a:t>
            </a:r>
            <a:endParaRPr lang="cs-CZ" sz="2000" dirty="0">
              <a:latin typeface="Arial Black" panose="020B0A04020102020204" pitchFamily="34" charset="0"/>
            </a:endParaRPr>
          </a:p>
        </p:txBody>
      </p:sp>
      <p:sp>
        <p:nvSpPr>
          <p:cNvPr id="17" name="Obdélník 16">
            <a:extLst>
              <a:ext uri="{FF2B5EF4-FFF2-40B4-BE49-F238E27FC236}">
                <a16:creationId xmlns:a16="http://schemas.microsoft.com/office/drawing/2014/main" id="{E85A1CB6-8009-47B1-8A7F-5CAACB070B97}"/>
              </a:ext>
            </a:extLst>
          </p:cNvPr>
          <p:cNvSpPr/>
          <p:nvPr/>
        </p:nvSpPr>
        <p:spPr>
          <a:xfrm>
            <a:off x="216000" y="1207973"/>
            <a:ext cx="4608512" cy="5662384"/>
          </a:xfrm>
          <a:prstGeom prst="rect">
            <a:avLst/>
          </a:prstGeom>
        </p:spPr>
        <p:txBody>
          <a:bodyPr wrap="square">
            <a:spAutoFit/>
          </a:bodyPr>
          <a:lstStyle/>
          <a:p>
            <a:pPr algn="ctr">
              <a:lnSpc>
                <a:spcPct val="107000"/>
              </a:lnSpc>
              <a:spcAft>
                <a:spcPts val="0"/>
              </a:spcAft>
            </a:pPr>
            <a:r>
              <a:rPr lang="cs-CZ" sz="145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TJ Viktorie Budyně nad Ohří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50" dirty="0">
                <a:solidFill>
                  <a:srgbClr val="151515"/>
                </a:solidFill>
                <a:highlight>
                  <a:srgbClr val="00FFFF"/>
                </a:highlight>
                <a:latin typeface="Arial Black" panose="020B0A04020102020204" pitchFamily="34" charset="0"/>
                <a:ea typeface="Calibri" panose="020F0502020204030204" pitchFamily="34" charset="0"/>
                <a:cs typeface="Arial" panose="020B0604020202020204" pitchFamily="34" charset="0"/>
              </a:rPr>
              <a:t>1:11(1:3) 14. hrané kolo 2.11.2019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Budyně jsme po dlouhé vítězné sérii odjížděli s dobrou náladou a podle postavení v tabulce i jako favorit. Výkon v prvním poločase ale tomu moc neodpovídal. Sice už v 5. minutě se po pravé straně prohnal Miroslav Volák a vedli jsme 1:0, ale již za 4. minuty přišel v tísni o míč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když neměl komu přihrát, přišla střela z levé strany a nešťastník Míša tečoval míč do vlastní branky na 1:1. Kopačky </a:t>
            </a:r>
            <a:r>
              <a:rPr lang="cs-CZ" sz="1000" b="0" dirty="0" err="1">
                <a:latin typeface="Arial" panose="020B0604020202020204" pitchFamily="34" charset="0"/>
                <a:ea typeface="Calibri" panose="020F0502020204030204" pitchFamily="34" charset="0"/>
                <a:cs typeface="Arial" panose="020B0604020202020204" pitchFamily="34" charset="0"/>
              </a:rPr>
              <a:t>ostrostřelky</a:t>
            </a:r>
            <a:r>
              <a:rPr lang="cs-CZ" sz="1000" b="0" dirty="0">
                <a:latin typeface="Arial" panose="020B0604020202020204" pitchFamily="34" charset="0"/>
                <a:ea typeface="Calibri" panose="020F0502020204030204" pitchFamily="34" charset="0"/>
                <a:cs typeface="Arial" panose="020B0604020202020204" pitchFamily="34" charset="0"/>
              </a:rPr>
              <a:t> obul v Budyni Miroslav Volák  a ve 14. minutě zajistil našemu mužstvu vedení 2:1. V dalším průběhu jsme se ale do tempa nedostali.    Hra byla neurovnaná, vázla kombinace. Domácí vycítili šanci a připravili si také několik náznaků šancí.  V samotném závěru 1. poločasu přinesla do našich řad malé uklidnění branka Petra Hůrky na 3:1.  O přestávce trenér našeho týmu Miloslav Hromy nahlas svým svěřencům zdůraznil, že takto hrát nemůžeme a hráči si jeho slova vzala k srdci. Do 2. poločasu vyběhl na trávník zcela jiný tým a domácí výběr jsme za celý 2. poločas téměř nepustili na naši polovinu. Gólovou úrodu načal Daniel Hromy z penalty po faulu na Lukáše Viktoru.   Ve 42. minutě autor předchozí branky na 4:1 zvýšil náskok Štětí už na 5:1. Ve 44. a 53. minutě se do listiny střelců zapsal Petr Hůrka a 2 góly upravil už na 7:1. Pak přišly velké chvíle Romana Chromého. V rozmezí 3 minut mezi 56. až 58.  se mu podařilo vstřelit hattrick. 10:1 byl krásný výsledek, ale ne konečný. Zakomponovat do výsledku 3 jedničky 11:1 se po krásné kombinaci podařili Draganu </a:t>
            </a:r>
            <a:r>
              <a:rPr lang="cs-CZ" sz="1000" b="0" dirty="0" err="1">
                <a:latin typeface="Arial" panose="020B0604020202020204" pitchFamily="34" charset="0"/>
                <a:ea typeface="Calibri" panose="020F0502020204030204" pitchFamily="34" charset="0"/>
                <a:cs typeface="Arial" panose="020B0604020202020204" pitchFamily="34" charset="0"/>
              </a:rPr>
              <a:t>Kosoričovi</a:t>
            </a:r>
            <a:r>
              <a:rPr lang="cs-CZ" sz="1000" b="0" dirty="0">
                <a:latin typeface="Arial" panose="020B0604020202020204" pitchFamily="34" charset="0"/>
                <a:ea typeface="Calibri" panose="020F0502020204030204" pitchFamily="34" charset="0"/>
                <a:cs typeface="Arial" panose="020B0604020202020204" pitchFamily="34" charset="0"/>
              </a:rPr>
              <a:t> v 62. minutě.</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Zápas jsme zvládli, zejména 2 poločas, když 1. se nám moc nepovedl . Vítězství si vážím, kluci po změně stran zvedli hlavu a zápas dotáhli do jasného vítězství. Domácí vůbec nehráli špatně a o to více si cením, že jsme to dnes zvládli“ hodnotil utkání trenér naše mužstva Miloslav 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P.Hůrka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R.Chromý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D.Hromy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M.Volák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D.Kosorič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V.Budka-P.Truníček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R.Chromý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J.Chromý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L.Viktora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D.Kosorič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P.Hůrka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M.Daňo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R.Paďour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D.Hromy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J.Vejl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M.Volák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M.Miga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A.Šabák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M.Houdek-F.Prasátko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(laik),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J.Matějka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(laik) </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18" name="TextovéPole 17">
            <a:extLst>
              <a:ext uri="{FF2B5EF4-FFF2-40B4-BE49-F238E27FC236}">
                <a16:creationId xmlns:a16="http://schemas.microsoft.com/office/drawing/2014/main" id="{1570D97C-87B4-4BF6-A9EA-F9AA9AA3A13F}"/>
              </a:ext>
            </a:extLst>
          </p:cNvPr>
          <p:cNvSpPr txBox="1"/>
          <p:nvPr/>
        </p:nvSpPr>
        <p:spPr>
          <a:xfrm>
            <a:off x="216000" y="235124"/>
            <a:ext cx="4608512" cy="707886"/>
          </a:xfrm>
          <a:prstGeom prst="rect">
            <a:avLst/>
          </a:prstGeom>
          <a:solidFill>
            <a:srgbClr val="FFFF99"/>
          </a:solidFill>
          <a:effectLst>
            <a:glow rad="101600">
              <a:srgbClr val="00FF00">
                <a:alpha val="40000"/>
              </a:srgbClr>
            </a:glow>
            <a:softEdge rad="177800"/>
          </a:effectLst>
        </p:spPr>
        <p:txBody>
          <a:bodyPr wrap="square" rtlCol="0">
            <a:spAutoFit/>
          </a:bodyPr>
          <a:lstStyle/>
          <a:p>
            <a:pPr algn="ctr"/>
            <a:r>
              <a:rPr lang="cs-CZ" sz="2000" dirty="0">
                <a:latin typeface="Arial Black" panose="020B0A04020102020204" pitchFamily="34" charset="0"/>
              </a:rPr>
              <a:t>Soupeř starších žáků odolával jen v 1. poločase </a:t>
            </a:r>
          </a:p>
        </p:txBody>
      </p:sp>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4" name="Obdélník 3">
            <a:extLst>
              <a:ext uri="{FF2B5EF4-FFF2-40B4-BE49-F238E27FC236}">
                <a16:creationId xmlns:a16="http://schemas.microsoft.com/office/drawing/2014/main" id="{C371C142-E25D-464A-933C-369D1C9C215C}"/>
              </a:ext>
            </a:extLst>
          </p:cNvPr>
          <p:cNvSpPr/>
          <p:nvPr/>
        </p:nvSpPr>
        <p:spPr>
          <a:xfrm>
            <a:off x="71985" y="4138387"/>
            <a:ext cx="4899360" cy="1354217"/>
          </a:xfrm>
          <a:prstGeom prst="rect">
            <a:avLst/>
          </a:prstGeom>
          <a:solidFill>
            <a:schemeClr val="bg1">
              <a:lumMod val="95000"/>
            </a:schemeClr>
          </a:solidFill>
        </p:spPr>
        <p:txBody>
          <a:bodyPr wrap="square">
            <a:spAutoFit/>
          </a:bodyPr>
          <a:lstStyle/>
          <a:p>
            <a:pPr algn="ctr"/>
            <a:r>
              <a:rPr lang="cs-CZ" sz="1800" u="sng" dirty="0">
                <a:solidFill>
                  <a:schemeClr val="accent6">
                    <a:lumMod val="50000"/>
                  </a:schemeClr>
                </a:solidFill>
                <a:latin typeface="Bookman Old Style" panose="02050604050505020204" pitchFamily="18" charset="0"/>
              </a:rPr>
              <a:t>Dušan </a:t>
            </a:r>
            <a:r>
              <a:rPr lang="cs-CZ" sz="1800" u="sng" dirty="0" err="1">
                <a:solidFill>
                  <a:schemeClr val="accent6">
                    <a:lumMod val="50000"/>
                  </a:schemeClr>
                </a:solidFill>
                <a:latin typeface="Bookman Old Style" panose="02050604050505020204" pitchFamily="18" charset="0"/>
              </a:rPr>
              <a:t>Ješeta</a:t>
            </a:r>
            <a:r>
              <a:rPr lang="cs-CZ" sz="1800" u="sng" dirty="0">
                <a:solidFill>
                  <a:schemeClr val="accent6">
                    <a:lumMod val="50000"/>
                  </a:schemeClr>
                </a:solidFill>
                <a:latin typeface="Bookman Old Style" panose="02050604050505020204" pitchFamily="18" charset="0"/>
              </a:rPr>
              <a:t> – </a:t>
            </a:r>
            <a:r>
              <a:rPr lang="cs-CZ" sz="1600" u="sng" dirty="0">
                <a:solidFill>
                  <a:schemeClr val="accent6">
                    <a:lumMod val="50000"/>
                  </a:schemeClr>
                </a:solidFill>
                <a:latin typeface="Bookman Old Style" panose="02050604050505020204" pitchFamily="18" charset="0"/>
              </a:rPr>
              <a:t>trenér FK Arsenal Česká Lípa</a:t>
            </a:r>
            <a:endParaRPr lang="cs-CZ" sz="1800" u="sng" dirty="0">
              <a:solidFill>
                <a:schemeClr val="accent6">
                  <a:lumMod val="50000"/>
                </a:schemeClr>
              </a:solidFill>
              <a:latin typeface="Bookman Old Style" panose="02050604050505020204" pitchFamily="18" charset="0"/>
            </a:endParaRPr>
          </a:p>
          <a:p>
            <a:r>
              <a:rPr lang="cs-CZ" dirty="0">
                <a:solidFill>
                  <a:srgbClr val="333333"/>
                </a:solidFill>
                <a:latin typeface="Bookman Old Style" panose="02050604050505020204" pitchFamily="18" charset="0"/>
              </a:rPr>
              <a:t>Byl to typický zápas dvou mužstev ze spodku tabulky. My jsme vypadli na deset minut, ve kterých jsme dostali tři góly po individuálních chybách. Potom jsme hráli vabank, ale nestačili jsme to dotáhnout.</a:t>
            </a:r>
            <a:endParaRPr lang="cs-CZ" dirty="0">
              <a:latin typeface="Bookman Old Style" panose="02050604050505020204" pitchFamily="18" charset="0"/>
            </a:endParaRPr>
          </a:p>
        </p:txBody>
      </p:sp>
      <p:pic>
        <p:nvPicPr>
          <p:cNvPr id="6" name="Obrázek 5">
            <a:extLst>
              <a:ext uri="{FF2B5EF4-FFF2-40B4-BE49-F238E27FC236}">
                <a16:creationId xmlns:a16="http://schemas.microsoft.com/office/drawing/2014/main" id="{B9E8626F-02CB-4265-A466-AF1CC2CB9891}"/>
              </a:ext>
            </a:extLst>
          </p:cNvPr>
          <p:cNvPicPr>
            <a:picLocks noChangeAspect="1"/>
          </p:cNvPicPr>
          <p:nvPr/>
        </p:nvPicPr>
        <p:blipFill>
          <a:blip r:embed="rId2"/>
          <a:stretch>
            <a:fillRect/>
          </a:stretch>
        </p:blipFill>
        <p:spPr>
          <a:xfrm>
            <a:off x="105758" y="3475484"/>
            <a:ext cx="4865587" cy="733425"/>
          </a:xfrm>
          <a:prstGeom prst="rect">
            <a:avLst/>
          </a:prstGeom>
          <a:pattFill prst="pct40">
            <a:fgClr>
              <a:schemeClr val="accent1"/>
            </a:fgClr>
            <a:bgClr>
              <a:schemeClr val="bg1"/>
            </a:bgClr>
          </a:pattFill>
        </p:spPr>
      </p:pic>
      <p:pic>
        <p:nvPicPr>
          <p:cNvPr id="7" name="Obrázek 6">
            <a:extLst>
              <a:ext uri="{FF2B5EF4-FFF2-40B4-BE49-F238E27FC236}">
                <a16:creationId xmlns:a16="http://schemas.microsoft.com/office/drawing/2014/main" id="{B3ACF76E-58A5-4261-921D-7A9D992CDBE5}"/>
              </a:ext>
            </a:extLst>
          </p:cNvPr>
          <p:cNvPicPr>
            <a:picLocks noChangeAspect="1"/>
          </p:cNvPicPr>
          <p:nvPr/>
        </p:nvPicPr>
        <p:blipFill>
          <a:blip r:embed="rId3"/>
          <a:stretch>
            <a:fillRect/>
          </a:stretch>
        </p:blipFill>
        <p:spPr>
          <a:xfrm>
            <a:off x="1351838" y="5615596"/>
            <a:ext cx="1904788" cy="1330435"/>
          </a:xfrm>
          <a:prstGeom prst="rect">
            <a:avLst/>
          </a:prstGeom>
          <a:ln w="19050">
            <a:solidFill>
              <a:schemeClr val="accent6">
                <a:lumMod val="60000"/>
                <a:lumOff val="40000"/>
              </a:schemeClr>
            </a:solidFill>
          </a:ln>
        </p:spPr>
      </p:pic>
      <p:sp>
        <p:nvSpPr>
          <p:cNvPr id="11" name="Obdélník 10">
            <a:extLst>
              <a:ext uri="{FF2B5EF4-FFF2-40B4-BE49-F238E27FC236}">
                <a16:creationId xmlns:a16="http://schemas.microsoft.com/office/drawing/2014/main" id="{C371C142-E25D-464A-933C-369D1C9C215C}"/>
              </a:ext>
            </a:extLst>
          </p:cNvPr>
          <p:cNvSpPr/>
          <p:nvPr/>
        </p:nvSpPr>
        <p:spPr>
          <a:xfrm>
            <a:off x="117588" y="2037546"/>
            <a:ext cx="4853757" cy="1323439"/>
          </a:xfrm>
          <a:prstGeom prst="rect">
            <a:avLst/>
          </a:prstGeom>
          <a:solidFill>
            <a:schemeClr val="bg1">
              <a:lumMod val="95000"/>
            </a:schemeClr>
          </a:solidFill>
        </p:spPr>
        <p:txBody>
          <a:bodyPr wrap="square">
            <a:spAutoFit/>
          </a:bodyPr>
          <a:lstStyle/>
          <a:p>
            <a:pPr algn="ctr"/>
            <a:r>
              <a:rPr lang="cs-CZ" sz="2000" u="sng" dirty="0">
                <a:solidFill>
                  <a:schemeClr val="accent6">
                    <a:lumMod val="50000"/>
                  </a:schemeClr>
                </a:solidFill>
                <a:latin typeface="Bookman Old Style" panose="02050604050505020204" pitchFamily="18" charset="0"/>
              </a:rPr>
              <a:t>Jiří </a:t>
            </a:r>
            <a:r>
              <a:rPr lang="cs-CZ" sz="2000" u="sng" dirty="0" err="1">
                <a:solidFill>
                  <a:schemeClr val="accent6">
                    <a:lumMod val="50000"/>
                  </a:schemeClr>
                </a:solidFill>
                <a:latin typeface="Bookman Old Style" panose="02050604050505020204" pitchFamily="18" charset="0"/>
              </a:rPr>
              <a:t>Ransdorf</a:t>
            </a:r>
            <a:r>
              <a:rPr lang="cs-CZ" sz="2000" u="sng" dirty="0">
                <a:solidFill>
                  <a:schemeClr val="accent6">
                    <a:lumMod val="50000"/>
                  </a:schemeClr>
                </a:solidFill>
                <a:latin typeface="Bookman Old Style" panose="02050604050505020204" pitchFamily="18" charset="0"/>
              </a:rPr>
              <a:t> – </a:t>
            </a:r>
            <a:r>
              <a:rPr lang="cs-CZ" sz="1800" u="sng" dirty="0">
                <a:solidFill>
                  <a:schemeClr val="accent6">
                    <a:lumMod val="50000"/>
                  </a:schemeClr>
                </a:solidFill>
                <a:latin typeface="Bookman Old Style" panose="02050604050505020204" pitchFamily="18" charset="0"/>
              </a:rPr>
              <a:t>trenér SK Štětí</a:t>
            </a:r>
            <a:endParaRPr lang="cs-CZ" sz="2000" u="sng" dirty="0">
              <a:solidFill>
                <a:schemeClr val="accent6">
                  <a:lumMod val="50000"/>
                </a:schemeClr>
              </a:solidFill>
              <a:latin typeface="Bookman Old Style" panose="02050604050505020204" pitchFamily="18" charset="0"/>
            </a:endParaRPr>
          </a:p>
          <a:p>
            <a:pPr algn="just"/>
            <a:r>
              <a:rPr lang="cs-CZ" dirty="0">
                <a:solidFill>
                  <a:srgbClr val="333333"/>
                </a:solidFill>
                <a:latin typeface="Bookman Old Style" panose="02050604050505020204" pitchFamily="18" charset="0"/>
              </a:rPr>
              <a:t>První poločas byl boj. Bylo to hodně nervózní. Hráli jsme bez pohybu, nenabíhali jsme na přihrávky. Byla to spíš taková bitva. Po změně stran jsme inkasovali po faulu na našeho hráče, který si myslím byl. Pak jsme zase my asi faulovali a vyrovnali. Pak už to šlapalo jak jsme chtěli </a:t>
            </a:r>
          </a:p>
        </p:txBody>
      </p:sp>
      <p:sp>
        <p:nvSpPr>
          <p:cNvPr id="2" name="TextovéPole 1"/>
          <p:cNvSpPr txBox="1"/>
          <p:nvPr/>
        </p:nvSpPr>
        <p:spPr>
          <a:xfrm>
            <a:off x="117588" y="163116"/>
            <a:ext cx="4634916" cy="1477328"/>
          </a:xfrm>
          <a:prstGeom prst="rect">
            <a:avLst/>
          </a:prstGeom>
          <a:blipFill>
            <a:blip r:embed="rId4"/>
            <a:tile tx="0" ty="0" sx="100000" sy="100000" flip="none" algn="tl"/>
          </a:blipFill>
          <a:effectLst>
            <a:innerShdw blurRad="63500" dist="698500" dir="18900000">
              <a:srgbClr val="FFFF00">
                <a:alpha val="50000"/>
              </a:srgbClr>
            </a:innerShdw>
            <a:softEdge rad="0"/>
          </a:effectLst>
        </p:spPr>
        <p:txBody>
          <a:bodyPr wrap="square" rtlCol="0">
            <a:spAutoFit/>
          </a:bodyPr>
          <a:lstStyle/>
          <a:p>
            <a:pPr algn="ctr"/>
            <a:r>
              <a:rPr lang="cs-CZ" sz="3000" dirty="0">
                <a:solidFill>
                  <a:srgbClr val="0000CC"/>
                </a:solidFill>
                <a:latin typeface="Modern No. 20" panose="02070704070505020303" pitchFamily="18" charset="0"/>
              </a:rPr>
              <a:t>Zápas SK Štětí-FK Arsenal Česká Lípa krátce hodnotí trenéři obou mužstev</a:t>
            </a:r>
          </a:p>
        </p:txBody>
      </p:sp>
      <p:sp>
        <p:nvSpPr>
          <p:cNvPr id="15" name="Obdélník 14">
            <a:extLst>
              <a:ext uri="{FF2B5EF4-FFF2-40B4-BE49-F238E27FC236}">
                <a16:creationId xmlns:a16="http://schemas.microsoft.com/office/drawing/2014/main" id="{A81AD933-B5F0-4510-A955-2F9B95C26C50}"/>
              </a:ext>
            </a:extLst>
          </p:cNvPr>
          <p:cNvSpPr/>
          <p:nvPr/>
        </p:nvSpPr>
        <p:spPr>
          <a:xfrm>
            <a:off x="5472583" y="969667"/>
            <a:ext cx="4679817" cy="4077398"/>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blýsknul hostující Michal Bouček, ale stejně tak bravurním zákrokem představil Vojtěch Budka v brance, který byl do této doby celkem bez práce. Nedáš, nedostaneš. Pravidlo stále platné, protože hned z protiútoku Jan Chromý mezi nohama brankáře a bylo to 15:1. O dílo zkázy hostující obrany se zasloužil i Michael </a:t>
            </a:r>
            <a:r>
              <a:rPr lang="cs-CZ" sz="1100" b="0" dirty="0" err="1">
                <a:latin typeface="Arial" panose="020B0604020202020204" pitchFamily="34" charset="0"/>
                <a:ea typeface="Calibri" panose="020F0502020204030204" pitchFamily="34" charset="0"/>
                <a:cs typeface="Arial" panose="020B0604020202020204" pitchFamily="34" charset="0"/>
              </a:rPr>
              <a:t>Miga</a:t>
            </a:r>
            <a:r>
              <a:rPr lang="cs-CZ" sz="1100" b="0" dirty="0">
                <a:latin typeface="Arial" panose="020B0604020202020204" pitchFamily="34" charset="0"/>
                <a:ea typeface="Calibri" panose="020F0502020204030204" pitchFamily="34" charset="0"/>
                <a:cs typeface="Arial" panose="020B0604020202020204" pitchFamily="34" charset="0"/>
              </a:rPr>
              <a:t> brankou na 16:1. Výsledek 17:1 určila branka kapitána týmu Adama </a:t>
            </a:r>
            <a:r>
              <a:rPr lang="cs-CZ" sz="1100" b="0" dirty="0" err="1">
                <a:latin typeface="Arial" panose="020B0604020202020204" pitchFamily="34" charset="0"/>
                <a:ea typeface="Calibri" panose="020F0502020204030204" pitchFamily="34" charset="0"/>
                <a:cs typeface="Arial" panose="020B0604020202020204" pitchFamily="34" charset="0"/>
              </a:rPr>
              <a:t>Šabáka</a:t>
            </a:r>
            <a:r>
              <a:rPr lang="cs-CZ" sz="1100" b="0" dirty="0">
                <a:latin typeface="Arial" panose="020B0604020202020204" pitchFamily="34" charset="0"/>
                <a:ea typeface="Calibri" panose="020F0502020204030204" pitchFamily="34" charset="0"/>
                <a:cs typeface="Arial" panose="020B0604020202020204" pitchFamily="34" charset="0"/>
              </a:rPr>
              <a:t>, kterému pomohla i tyčka. V 60. a 62. minutě se do listiny střelců 2x zapsal Petr Hůrka. Bylo to 19:1 a do konce zápasu zbývalo ještě 8 minut.  Na našich hráčích bylo hodně vidět, jak hodně touží po dvacítce a nezdálo, že by se to nemělo splnit. Minuty však začaly utíkat velkou rychlostí a branka nepřicházela. Trefovali jsme i břevna a ne a ne to tam padnout. Postupně jsme i zbytečně </a:t>
            </a:r>
            <a:r>
              <a:rPr lang="cs-CZ" sz="1100" b="0" dirty="0" err="1">
                <a:latin typeface="Arial" panose="020B0604020202020204" pitchFamily="34" charset="0"/>
                <a:ea typeface="Calibri" panose="020F0502020204030204" pitchFamily="34" charset="0"/>
                <a:cs typeface="Arial" panose="020B0604020202020204" pitchFamily="34" charset="0"/>
              </a:rPr>
              <a:t>znervozněly</a:t>
            </a:r>
            <a:r>
              <a:rPr lang="cs-CZ" sz="1100" b="0" dirty="0">
                <a:latin typeface="Arial" panose="020B0604020202020204" pitchFamily="34" charset="0"/>
                <a:ea typeface="Calibri" panose="020F0502020204030204" pitchFamily="34" charset="0"/>
                <a:cs typeface="Arial" panose="020B0604020202020204" pitchFamily="34" charset="0"/>
              </a:rPr>
              <a:t> a té vytoužené dvacítky jsme se nedočkali.  Nemusí nám to ale vůbec vadit. Jasná výhra a první místo v tabulce po podzimní části. Hráčům je třeba pogratulovat, popřát jim i </a:t>
            </a:r>
            <a:r>
              <a:rPr lang="cs-CZ" sz="1100" b="0" dirty="0" err="1">
                <a:latin typeface="Arial" panose="020B0604020202020204" pitchFamily="34" charset="0"/>
                <a:ea typeface="Calibri" panose="020F0502020204030204" pitchFamily="34" charset="0"/>
                <a:cs typeface="Arial" panose="020B0604020202020204" pitchFamily="34" charset="0"/>
              </a:rPr>
              <a:t>úspšnou</a:t>
            </a:r>
            <a:r>
              <a:rPr lang="cs-CZ" sz="1100" b="0" dirty="0">
                <a:latin typeface="Arial" panose="020B0604020202020204" pitchFamily="34" charset="0"/>
                <a:ea typeface="Calibri" panose="020F0502020204030204" pitchFamily="34" charset="0"/>
                <a:cs typeface="Arial" panose="020B0604020202020204" pitchFamily="34" charset="0"/>
              </a:rPr>
              <a:t> zimní přípravu a na jaře jdeme znova do boje.</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7,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5, </a:t>
            </a:r>
            <a:r>
              <a:rPr lang="cs-CZ" sz="1100" b="0" dirty="0" err="1">
                <a:latin typeface="Arial" panose="020B0604020202020204" pitchFamily="34" charset="0"/>
                <a:ea typeface="Calibri" panose="020F0502020204030204" pitchFamily="34" charset="0"/>
                <a:cs typeface="Arial" panose="020B0604020202020204" pitchFamily="34" charset="0"/>
              </a:rPr>
              <a:t>J.Chromý</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R.Chromý</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1,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V.Budka-J.Vejl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J.Chromý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R.Paďour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R.Chromý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M.Volák</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M.Daňo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D.Kosorič</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P.Truníček</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T.Vacátko</a:t>
            </a:r>
            <a:r>
              <a:rPr lang="cs-CZ" sz="1100" b="0" dirty="0">
                <a:latin typeface="Arial" panose="020B0604020202020204" pitchFamily="34" charset="0"/>
                <a:ea typeface="Calibri" panose="020F0502020204030204" pitchFamily="34" charset="0"/>
                <a:cs typeface="Arial" panose="020B0604020202020204" pitchFamily="34" charset="0"/>
              </a:rPr>
              <a:t>        40 diváků</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ovéPole 15">
            <a:extLst>
              <a:ext uri="{FF2B5EF4-FFF2-40B4-BE49-F238E27FC236}">
                <a16:creationId xmlns:a16="http://schemas.microsoft.com/office/drawing/2014/main" id="{3C19B5ED-FCDD-421D-8AC6-15BC530CC789}"/>
              </a:ext>
            </a:extLst>
          </p:cNvPr>
          <p:cNvSpPr txBox="1"/>
          <p:nvPr/>
        </p:nvSpPr>
        <p:spPr>
          <a:xfrm>
            <a:off x="5472584" y="91108"/>
            <a:ext cx="4679817" cy="707886"/>
          </a:xfrm>
          <a:prstGeom prst="rect">
            <a:avLst/>
          </a:prstGeom>
          <a:solidFill>
            <a:srgbClr val="99FFCC"/>
          </a:solidFill>
          <a:effectLst>
            <a:softEdge rad="0"/>
          </a:effectLst>
        </p:spPr>
        <p:txBody>
          <a:bodyPr wrap="square" rtlCol="0">
            <a:spAutoFit/>
          </a:bodyPr>
          <a:lstStyle/>
          <a:p>
            <a:pPr algn="ctr"/>
            <a:r>
              <a:rPr lang="cs-CZ" sz="2000" dirty="0">
                <a:latin typeface="Arial Black" panose="020B0A04020102020204" pitchFamily="34" charset="0"/>
              </a:rPr>
              <a:t>Pokračování Štětí – Velemín 10.11.2019</a:t>
            </a:r>
          </a:p>
        </p:txBody>
      </p:sp>
      <p:pic>
        <p:nvPicPr>
          <p:cNvPr id="17" name="Obrázek 16">
            <a:extLst>
              <a:ext uri="{FF2B5EF4-FFF2-40B4-BE49-F238E27FC236}">
                <a16:creationId xmlns:a16="http://schemas.microsoft.com/office/drawing/2014/main" id="{29AB2F83-5955-470C-845F-58FCB2802ECD}"/>
              </a:ext>
            </a:extLst>
          </p:cNvPr>
          <p:cNvPicPr>
            <a:picLocks noChangeAspect="1"/>
          </p:cNvPicPr>
          <p:nvPr/>
        </p:nvPicPr>
        <p:blipFill>
          <a:blip r:embed="rId5"/>
          <a:stretch>
            <a:fillRect/>
          </a:stretch>
        </p:blipFill>
        <p:spPr>
          <a:xfrm>
            <a:off x="6480697" y="5196944"/>
            <a:ext cx="2101056" cy="1390840"/>
          </a:xfrm>
          <a:prstGeom prst="rect">
            <a:avLst/>
          </a:prstGeom>
        </p:spPr>
      </p:pic>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pic>
        <p:nvPicPr>
          <p:cNvPr id="2" name="Obrázek 1">
            <a:extLst>
              <a:ext uri="{FF2B5EF4-FFF2-40B4-BE49-F238E27FC236}">
                <a16:creationId xmlns:a16="http://schemas.microsoft.com/office/drawing/2014/main" id="{DE8890D1-E775-4F04-BB92-F56ED2A0A1EA}"/>
              </a:ext>
            </a:extLst>
          </p:cNvPr>
          <p:cNvPicPr>
            <a:picLocks noChangeAspect="1"/>
          </p:cNvPicPr>
          <p:nvPr/>
        </p:nvPicPr>
        <p:blipFill>
          <a:blip r:embed="rId2"/>
          <a:stretch>
            <a:fillRect/>
          </a:stretch>
        </p:blipFill>
        <p:spPr>
          <a:xfrm>
            <a:off x="5642822" y="1149338"/>
            <a:ext cx="4380058" cy="2983914"/>
          </a:xfrm>
          <a:prstGeom prst="rect">
            <a:avLst/>
          </a:prstGeom>
          <a:blipFill>
            <a:blip r:embed="rId3"/>
            <a:tile tx="0" ty="0" sx="100000" sy="100000" flip="none" algn="tl"/>
          </a:blipFill>
          <a:ln w="15875">
            <a:solidFill>
              <a:srgbClr val="008000"/>
            </a:solidFill>
          </a:ln>
        </p:spPr>
      </p:pic>
      <p:sp>
        <p:nvSpPr>
          <p:cNvPr id="5" name="TextovéPole 4">
            <a:extLst>
              <a:ext uri="{FF2B5EF4-FFF2-40B4-BE49-F238E27FC236}">
                <a16:creationId xmlns:a16="http://schemas.microsoft.com/office/drawing/2014/main" id="{DBC97331-9F8A-460B-A4D3-7FA5E04596DE}"/>
              </a:ext>
            </a:extLst>
          </p:cNvPr>
          <p:cNvSpPr txBox="1"/>
          <p:nvPr/>
        </p:nvSpPr>
        <p:spPr>
          <a:xfrm>
            <a:off x="5541589" y="163116"/>
            <a:ext cx="4380058" cy="707886"/>
          </a:xfrm>
          <a:prstGeom prst="rect">
            <a:avLst/>
          </a:prstGeom>
          <a:blipFill>
            <a:blip r:embed="rId3"/>
            <a:tile tx="0" ty="0" sx="100000" sy="100000" flip="none" algn="tl"/>
          </a:blip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SK Štětí – FK Česká Lípa</a:t>
            </a:r>
          </a:p>
          <a:p>
            <a:pPr algn="ctr"/>
            <a:r>
              <a:rPr lang="cs-CZ" sz="2000" dirty="0">
                <a:latin typeface="Arial Black" panose="020B0A04020102020204" pitchFamily="34" charset="0"/>
              </a:rPr>
              <a:t>2.11.2019</a:t>
            </a:r>
          </a:p>
        </p:txBody>
      </p:sp>
      <p:pic>
        <p:nvPicPr>
          <p:cNvPr id="8" name="Obrázek 7">
            <a:extLst>
              <a:ext uri="{FF2B5EF4-FFF2-40B4-BE49-F238E27FC236}">
                <a16:creationId xmlns:a16="http://schemas.microsoft.com/office/drawing/2014/main" id="{EDF02DCA-68AF-4200-A25C-AC5C33ABD289}"/>
              </a:ext>
            </a:extLst>
          </p:cNvPr>
          <p:cNvPicPr>
            <a:picLocks noChangeAspect="1"/>
          </p:cNvPicPr>
          <p:nvPr/>
        </p:nvPicPr>
        <p:blipFill>
          <a:blip r:embed="rId4"/>
          <a:stretch>
            <a:fillRect/>
          </a:stretch>
        </p:blipFill>
        <p:spPr>
          <a:xfrm>
            <a:off x="5541589" y="4429665"/>
            <a:ext cx="4582524" cy="2355295"/>
          </a:xfrm>
          <a:prstGeom prst="rect">
            <a:avLst/>
          </a:prstGeom>
          <a:solidFill>
            <a:schemeClr val="bg1"/>
          </a:solidFill>
          <a:ln w="28575">
            <a:solidFill>
              <a:srgbClr val="008000"/>
            </a:solidFill>
          </a:ln>
        </p:spPr>
      </p:pic>
      <p:sp>
        <p:nvSpPr>
          <p:cNvPr id="11" name="TextovéPole 10">
            <a:extLst>
              <a:ext uri="{FF2B5EF4-FFF2-40B4-BE49-F238E27FC236}">
                <a16:creationId xmlns:a16="http://schemas.microsoft.com/office/drawing/2014/main" id="{9DD4C6AC-FC7C-4972-AB16-40D2B02F20D9}"/>
              </a:ext>
            </a:extLst>
          </p:cNvPr>
          <p:cNvSpPr txBox="1"/>
          <p:nvPr/>
        </p:nvSpPr>
        <p:spPr>
          <a:xfrm>
            <a:off x="143992" y="235124"/>
            <a:ext cx="4680520" cy="1200329"/>
          </a:xfrm>
          <a:prstGeom prst="rect">
            <a:avLst/>
          </a:prstGeom>
          <a:solidFill>
            <a:srgbClr val="CCFF66"/>
          </a:solidFill>
          <a:effectLst>
            <a:glow rad="101600">
              <a:srgbClr val="3366FF">
                <a:alpha val="40000"/>
              </a:srgbClr>
            </a:glow>
            <a:softEdge rad="520700"/>
          </a:effectLst>
        </p:spPr>
        <p:txBody>
          <a:bodyPr wrap="square" rtlCol="0">
            <a:spAutoFit/>
          </a:bodyPr>
          <a:lstStyle/>
          <a:p>
            <a:pPr algn="ctr"/>
            <a:r>
              <a:rPr lang="cs-CZ" sz="2400" dirty="0">
                <a:solidFill>
                  <a:srgbClr val="FF0000"/>
                </a:solidFill>
                <a:latin typeface="Berlin Sans FB Demi" panose="020E0802020502020306" pitchFamily="34" charset="0"/>
              </a:rPr>
              <a:t>Starší žáci na závěr podzimu přestříleli Velemín a po dobrém výkonu chyběla jen ta dvacítka</a:t>
            </a:r>
          </a:p>
        </p:txBody>
      </p:sp>
      <p:sp>
        <p:nvSpPr>
          <p:cNvPr id="12" name="Obdélník 11">
            <a:extLst>
              <a:ext uri="{FF2B5EF4-FFF2-40B4-BE49-F238E27FC236}">
                <a16:creationId xmlns:a16="http://schemas.microsoft.com/office/drawing/2014/main" id="{30C27A70-54E9-4270-B1E4-A3DA6D20E573}"/>
              </a:ext>
            </a:extLst>
          </p:cNvPr>
          <p:cNvSpPr/>
          <p:nvPr/>
        </p:nvSpPr>
        <p:spPr>
          <a:xfrm>
            <a:off x="143992" y="1603276"/>
            <a:ext cx="4705074" cy="5262979"/>
          </a:xfrm>
          <a:prstGeom prst="rect">
            <a:avLst/>
          </a:prstGeom>
        </p:spPr>
        <p:txBody>
          <a:bodyPr wrap="square">
            <a:spAutoFit/>
          </a:bodyPr>
          <a:lstStyle/>
          <a:p>
            <a:pPr algn="ctr">
              <a:lnSpc>
                <a:spcPct val="107000"/>
              </a:lnSpc>
              <a:spcAft>
                <a:spcPts val="0"/>
              </a:spcAft>
            </a:pPr>
            <a:r>
              <a:rPr lang="cs-CZ" sz="14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 SK Velemín</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highlight>
                  <a:srgbClr val="00FF00"/>
                </a:highlight>
                <a:latin typeface="Arial Black" panose="020B0A04020102020204" pitchFamily="34" charset="0"/>
                <a:ea typeface="Calibri" panose="020F0502020204030204" pitchFamily="34" charset="0"/>
                <a:cs typeface="Arial" panose="020B0604020202020204" pitchFamily="34" charset="0"/>
              </a:rPr>
              <a:t>19:1(10:1)    10.11.2019  12. kolo 15.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Od první minuty bylo jasné, jakým směrem se bude vyvíjet utkání prvního celku tabulky s posledním.  Na 1. branku zápasu se čekalo jen do 3. minuty, kdy skóre otevřel nejlepší střelec našeho výběru Daniel Hromy a v 7. minutě přidal hned branku na 2:0. A tak to šlo pravidelně dál. 9. minuta  a můžete hádat kdo zvýšil n a3:0. Ano, byl to Daniel Hromy. V 10. minutě si rozhodčí do zápisníku napsal i dalšího našeho střelce. Gólem na 4:0 se o to po střele do prázdné branky zasloužil Lukáš Viktora. Šťastnou minutou se pro Daniela </a:t>
            </a:r>
            <a:r>
              <a:rPr lang="cs-CZ" sz="1100" b="0" dirty="0" err="1">
                <a:latin typeface="Arial" panose="020B0604020202020204" pitchFamily="34" charset="0"/>
                <a:ea typeface="Calibri" panose="020F0502020204030204" pitchFamily="34" charset="0"/>
                <a:cs typeface="Arial" panose="020B0604020202020204" pitchFamily="34" charset="0"/>
              </a:rPr>
              <a:t>Hromeho</a:t>
            </a:r>
            <a:r>
              <a:rPr lang="cs-CZ" sz="1100" b="0" dirty="0">
                <a:latin typeface="Arial" panose="020B0604020202020204" pitchFamily="34" charset="0"/>
                <a:ea typeface="Calibri" panose="020F0502020204030204" pitchFamily="34" charset="0"/>
                <a:cs typeface="Arial" panose="020B0604020202020204" pitchFamily="34" charset="0"/>
              </a:rPr>
              <a:t> stala 13. minuta. Zvýšil v ní totiž naše vedení na 5:0.  Pak přišel na řadu Petr Hůrka, který si prostrčil míč mezi obránci a poslal míč do branky na 6:0. Brance Daniela </a:t>
            </a:r>
            <a:r>
              <a:rPr lang="cs-CZ" sz="1100" b="0" dirty="0" err="1">
                <a:latin typeface="Arial" panose="020B0604020202020204" pitchFamily="34" charset="0"/>
                <a:ea typeface="Calibri" panose="020F0502020204030204" pitchFamily="34" charset="0"/>
                <a:cs typeface="Arial" panose="020B0604020202020204" pitchFamily="34" charset="0"/>
              </a:rPr>
              <a:t>Hromeho</a:t>
            </a:r>
            <a:r>
              <a:rPr lang="cs-CZ" sz="1100" b="0" dirty="0">
                <a:latin typeface="Arial" panose="020B0604020202020204" pitchFamily="34" charset="0"/>
                <a:ea typeface="Calibri" panose="020F0502020204030204" pitchFamily="34" charset="0"/>
                <a:cs typeface="Arial" panose="020B0604020202020204" pitchFamily="34" charset="0"/>
              </a:rPr>
              <a:t> na 7:0 předcházela klička brankáři a posunutí míče za brankovou čáru. Krásně mezi 2 obránce si zaběhl Jan Chromý a zvýšil už na 8:0. Branku na 9:0 si vzal na starost Daniel Hromy, který obešel jednoho obránce, druhého, ale stále to bylo málo, tak udělal kličku i třetímu a teprve až potom poslal míč za záda brankáře. Poločasovou desítku čepoval svojí sedmou brankou Daniel Hromy. Zajímavostí je, že po změně stran se mu nepodařilo skórovat ani jednou. Největším nebezpečím pro naší branku byl Jaroslav Kozel a minutu před změnou stra se to také vyplnilo. Obrana nezachytila jeho únik a s umístěnou střelou k tyči Vojtěch Budka v brance nemohl nic dělat. 1:10. Druhý poločas pokračoval další brankovou přestřelkou. 11:1 Jan Chromý a hned za další minutu ho následoval Petr Hůrka na 12:1. Střílející automat SK Štětí měl ale v zásobě další náboje. Do prázdné branky navýšil náskok střelou do prázdné branky na 13:1 Petr Hůrka. Pak se Petr Hůrka pasoval do role přihrávajícího a nabídl gól Romanu Chromému na 14:1 a ten tím neopovrhl.  Ve 45. minutě se hezkou</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123525" y="96573"/>
            <a:ext cx="4678239" cy="930639"/>
          </a:xfrm>
          <a:prstGeom prst="rect">
            <a:avLst/>
          </a:prstGeom>
          <a:blipFill>
            <a:blip r:embed="rId3"/>
            <a:stretch>
              <a:fillRect/>
            </a:stretch>
          </a:blipFill>
          <a:ln w="44450" cmpd="sng">
            <a:solidFill>
              <a:schemeClr val="tx1"/>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Century Gothic" panose="020B0502020202020204" pitchFamily="34" charset="0"/>
                <a:cs typeface="KodchiangUPC" pitchFamily="18" charset="-34"/>
              </a:rPr>
              <a:t> </a:t>
            </a:r>
            <a:r>
              <a:rPr lang="cs-CZ" sz="6000" i="1" dirty="0">
                <a:ln w="19050">
                  <a:solidFill>
                    <a:srgbClr val="FF00FF"/>
                  </a:solidFill>
                  <a:prstDash val="solid"/>
                </a:ln>
                <a:solidFill>
                  <a:srgbClr val="FFFF00"/>
                </a:solidFill>
                <a:effectLst/>
                <a:latin typeface="Century Gothic" panose="020B0502020202020204" pitchFamily="34" charset="0"/>
                <a:ea typeface="Yu Mincho Demibold" panose="020B0400000000000000"/>
                <a:cs typeface="Arial" panose="020B0604020202020204" pitchFamily="34" charset="0"/>
              </a:rPr>
              <a:t>Vítáme</a:t>
            </a:r>
          </a:p>
        </p:txBody>
      </p:sp>
      <p:sp>
        <p:nvSpPr>
          <p:cNvPr id="13" name="Rectangle 129"/>
          <p:cNvSpPr>
            <a:spLocks noChangeArrowheads="1"/>
          </p:cNvSpPr>
          <p:nvPr/>
        </p:nvSpPr>
        <p:spPr bwMode="auto">
          <a:xfrm>
            <a:off x="114486" y="1747292"/>
            <a:ext cx="4662504" cy="1008112"/>
          </a:xfrm>
          <a:prstGeom prst="rect">
            <a:avLst/>
          </a:prstGeom>
          <a:solidFill>
            <a:srgbClr val="CCFFFF"/>
          </a:solidFill>
          <a:ln w="31750" cmpd="sng">
            <a:solidFill>
              <a:srgbClr val="00FF00"/>
            </a:solidFill>
            <a:prstDash val="solid"/>
            <a:miter lim="800000"/>
            <a:headEnd/>
            <a:tailEnd/>
          </a:ln>
          <a:effectLst>
            <a:outerShdw blurRad="50800" algn="ctr" rotWithShape="0">
              <a:srgbClr val="00CC00"/>
            </a:outerShdw>
          </a:effectLst>
        </p:spPr>
        <p:txBody>
          <a:bodyPr lIns="91425" tIns="45713" rIns="91425" bIns="45713" anchor="ctr"/>
          <a:lstStyle/>
          <a:p>
            <a:pPr algn="ctr" eaLnBrk="0" hangingPunct="0">
              <a:defRPr/>
            </a:pPr>
            <a:r>
              <a:rPr lang="cs-CZ" sz="7200" dirty="0">
                <a:ln w="3175">
                  <a:noFill/>
                </a:ln>
                <a:solidFill>
                  <a:srgbClr val="800080"/>
                </a:solidFill>
                <a:effectLst>
                  <a:outerShdw blurRad="38100" dist="38100" dir="2700000" algn="tl">
                    <a:srgbClr val="000000">
                      <a:alpha val="43137"/>
                    </a:srgbClr>
                  </a:outerShdw>
                </a:effectLst>
                <a:latin typeface="Rockwell Condensed" panose="02060603050405020104" pitchFamily="18" charset="0"/>
                <a:ea typeface="Ebrima" panose="02000000000000000000" pitchFamily="2" charset="0"/>
                <a:cs typeface="Arial" panose="020B0604020202020204" pitchFamily="34" charset="0"/>
              </a:rPr>
              <a:t>SK Štětí</a:t>
            </a:r>
          </a:p>
        </p:txBody>
      </p:sp>
      <p:sp>
        <p:nvSpPr>
          <p:cNvPr id="14" name="Text Box 148"/>
          <p:cNvSpPr txBox="1">
            <a:spLocks noChangeArrowheads="1"/>
          </p:cNvSpPr>
          <p:nvPr/>
        </p:nvSpPr>
        <p:spPr bwMode="auto">
          <a:xfrm>
            <a:off x="155241" y="4267904"/>
            <a:ext cx="4628264" cy="2616087"/>
          </a:xfrm>
          <a:prstGeom prst="rect">
            <a:avLst/>
          </a:prstGeom>
          <a:blipFill>
            <a:blip r:embed="rId4"/>
            <a:stretch>
              <a:fillRect/>
            </a:stretch>
          </a:blipFill>
          <a:ln w="31750" cmpd="sng">
            <a:solidFill>
              <a:schemeClr val="accent2">
                <a:lumMod val="75000"/>
              </a:schemeClr>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effectLst>
                  <a:outerShdw blurRad="38100" dist="25400" dir="5400000" algn="ctr" rotWithShape="0">
                    <a:srgbClr val="6E747A">
                      <a:alpha val="43000"/>
                    </a:srgbClr>
                  </a:outerShdw>
                </a:effectLst>
                <a:latin typeface="Arial" panose="020B0604020202020204"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D60093"/>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Zbyňka Novotného</a:t>
            </a:r>
          </a:p>
          <a:p>
            <a:pPr algn="ctr" eaLnBrk="0" hangingPunct="0">
              <a:defRPr/>
            </a:pPr>
            <a:r>
              <a:rPr lang="cs-CZ" sz="2000" u="sng" dirty="0">
                <a:ln w="19050">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D60093"/>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Zdeňka Arnošta</a:t>
            </a:r>
          </a:p>
          <a:p>
            <a:pPr algn="ctr" eaLnBrk="0" hangingPunct="0">
              <a:defRPr/>
            </a:pPr>
            <a:r>
              <a:rPr lang="cs-CZ" sz="2400" dirty="0">
                <a:ln w="3175">
                  <a:noFill/>
                </a:ln>
                <a:solidFill>
                  <a:srgbClr val="C00000"/>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Lubomíra Řeháčka</a:t>
            </a:r>
          </a:p>
          <a:p>
            <a:pPr algn="ctr" eaLnBrk="0" hangingPunct="0">
              <a:defRPr/>
            </a:pPr>
            <a:r>
              <a:rPr lang="cs-CZ" sz="2000" u="sng" dirty="0">
                <a:ln w="19050">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Delegáta FAČR</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800" dirty="0">
                <a:ln w="3175">
                  <a:noFill/>
                </a:ln>
                <a:solidFill>
                  <a:srgbClr val="D60093"/>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Martina Vlka</a:t>
            </a:r>
            <a:endParaRPr lang="cs-CZ" sz="3200" dirty="0">
              <a:ln w="3175">
                <a:noFill/>
              </a:ln>
              <a:solidFill>
                <a:srgbClr val="D60093"/>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16" name="TextovéPole 15"/>
          <p:cNvSpPr txBox="1"/>
          <p:nvPr/>
        </p:nvSpPr>
        <p:spPr>
          <a:xfrm>
            <a:off x="139260" y="1099220"/>
            <a:ext cx="4662504" cy="523220"/>
          </a:xfrm>
          <a:prstGeom prst="rect">
            <a:avLst/>
          </a:prstGeom>
          <a:pattFill prst="dashHorz">
            <a:fgClr>
              <a:srgbClr val="66FFFF"/>
            </a:fgClr>
            <a:bgClr>
              <a:schemeClr val="bg1"/>
            </a:bgClr>
          </a:patt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effectLst/>
                <a:latin typeface="Arial" panose="020B0604020202020204" pitchFamily="34" charset="0"/>
                <a:ea typeface="Tahoma" panose="020B0604030504040204"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55243" y="2856845"/>
            <a:ext cx="4628264" cy="1331436"/>
          </a:xfrm>
          <a:prstGeom prst="rect">
            <a:avLst/>
          </a:prstGeom>
          <a:pattFill prst="pct25">
            <a:fgClr>
              <a:schemeClr val="bg1"/>
            </a:fgClr>
            <a:bgClr>
              <a:srgbClr val="FF6699"/>
            </a:bgClr>
          </a:patt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wrap="square" lIns="91425" tIns="180000" rIns="91425" bIns="180000" anchor="ctr"/>
          <a:lstStyle/>
          <a:p>
            <a:pPr algn="ctr" eaLnBrk="0" hangingPunct="0">
              <a:spcBef>
                <a:spcPts val="0"/>
              </a:spcBef>
              <a:defRPr/>
            </a:pPr>
            <a:r>
              <a:rPr lang="cs-CZ" sz="6600" dirty="0">
                <a:ln w="22225">
                  <a:noFill/>
                  <a:prstDash val="solid"/>
                </a:ln>
                <a:solidFill>
                  <a:srgbClr val="FF6600"/>
                </a:solidFill>
                <a:latin typeface="Rockwell Condensed" panose="02060603050405020104" pitchFamily="18" charset="0"/>
                <a:ea typeface="Ebrima" panose="02000000000000000000" pitchFamily="2" charset="0"/>
                <a:cs typeface="Arial" panose="020B0604020202020204" pitchFamily="34" charset="0"/>
              </a:rPr>
              <a:t>SK Kladno</a:t>
            </a:r>
          </a:p>
        </p:txBody>
      </p:sp>
      <p:sp>
        <p:nvSpPr>
          <p:cNvPr id="2" name="TextovéPole 1">
            <a:extLst>
              <a:ext uri="{FF2B5EF4-FFF2-40B4-BE49-F238E27FC236}">
                <a16:creationId xmlns:a16="http://schemas.microsoft.com/office/drawing/2014/main" id="{25B4CB29-2CB2-404F-9D93-D61BB500CD2B}"/>
              </a:ext>
            </a:extLst>
          </p:cNvPr>
          <p:cNvSpPr txBox="1"/>
          <p:nvPr/>
        </p:nvSpPr>
        <p:spPr>
          <a:xfrm>
            <a:off x="5423327" y="235124"/>
            <a:ext cx="4687276" cy="6432530"/>
          </a:xfrm>
          <a:prstGeom prst="rect">
            <a:avLst/>
          </a:prstGeom>
          <a:blipFill>
            <a:blip r:embed="rId5">
              <a:extLst>
                <a:ext uri="{837473B0-CC2E-450A-ABE3-18F120FF3D39}">
                  <a1611:picAttrSrcUrl xmlns="" xmlns:a1611="http://schemas.microsoft.com/office/drawing/2016/11/main" r:id="rId6"/>
                </a:ext>
              </a:extLst>
            </a:blip>
            <a:stretch>
              <a:fillRect/>
            </a:stretch>
          </a:blipFill>
          <a:effectLst>
            <a:glow rad="101600">
              <a:srgbClr val="FFFF66">
                <a:alpha val="40000"/>
              </a:srgbClr>
            </a:glow>
            <a:softEdge rad="241300"/>
          </a:effectLst>
        </p:spPr>
        <p:txBody>
          <a:bodyPr wrap="square" rtlCol="0">
            <a:spAutoFit/>
          </a:bodyPr>
          <a:lstStyle/>
          <a:p>
            <a:pPr algn="ctr"/>
            <a:r>
              <a:rPr lang="cs-CZ" sz="4400" dirty="0">
                <a:solidFill>
                  <a:srgbClr val="FF0000"/>
                </a:solidFill>
                <a:latin typeface="Gill Sans Nova Ultra Bold" panose="020B0B02020104020203" pitchFamily="34" charset="0"/>
              </a:rPr>
              <a:t>Krásnou zimu a nový rok 2020 </a:t>
            </a:r>
          </a:p>
          <a:p>
            <a:pPr algn="ctr"/>
            <a:r>
              <a:rPr lang="cs-CZ" sz="4000" dirty="0">
                <a:solidFill>
                  <a:srgbClr val="006600"/>
                </a:solidFill>
                <a:latin typeface="Gill Sans Nova Ultra Bold" panose="020B0B02020104020203" pitchFamily="34" charset="0"/>
              </a:rPr>
              <a:t>přeje fotbalový oddíl SK Štětí  Na jaře se opět těšíme na vaše návštěvy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9" name="Obdélník 8">
            <a:extLst>
              <a:ext uri="{FF2B5EF4-FFF2-40B4-BE49-F238E27FC236}">
                <a16:creationId xmlns:a16="http://schemas.microsoft.com/office/drawing/2014/main" id="{C5513FAF-334E-4780-9825-54D0A2651515}"/>
              </a:ext>
            </a:extLst>
          </p:cNvPr>
          <p:cNvSpPr/>
          <p:nvPr/>
        </p:nvSpPr>
        <p:spPr>
          <a:xfrm>
            <a:off x="73184" y="781644"/>
            <a:ext cx="4751327" cy="6048000"/>
          </a:xfrm>
          <a:prstGeom prst="rect">
            <a:avLst/>
          </a:prstGeom>
          <a:pattFill prst="pct10">
            <a:fgClr>
              <a:srgbClr val="CCFFFF"/>
            </a:fgClr>
            <a:bgClr>
              <a:schemeClr val="bg1"/>
            </a:bgClr>
          </a:pattFill>
          <a:ln w="19050">
            <a:solidFill>
              <a:srgbClr val="008000"/>
            </a:solidFill>
          </a:ln>
        </p:spPr>
        <p:txBody>
          <a:bodyPr wrap="square">
            <a:noAutofit/>
          </a:bodyPr>
          <a:lstStyle/>
          <a:p>
            <a:pPr algn="ctr" fontAlgn="ctr"/>
            <a:r>
              <a:rPr lang="cs-CZ" sz="1400" dirty="0">
                <a:solidFill>
                  <a:srgbClr val="003300"/>
                </a:solidFill>
                <a:latin typeface="Arial" panose="020B0604020202020204" pitchFamily="34" charset="0"/>
                <a:cs typeface="Arial" panose="020B0604020202020204" pitchFamily="34" charset="0"/>
              </a:rPr>
              <a:t>FK Meteor Praha- FK Baník Souš  0:1(0:0)</a:t>
            </a:r>
          </a:p>
          <a:p>
            <a:pPr algn="just" fontAlgn="ctr"/>
            <a:r>
              <a:rPr lang="cs-CZ" dirty="0">
                <a:latin typeface="Arial" panose="020B0604020202020204" pitchFamily="34" charset="0"/>
                <a:cs typeface="Arial" panose="020B0604020202020204" pitchFamily="34" charset="0"/>
              </a:rPr>
              <a:t>10 minut před koncem domácí hlavou trefili tyč. 5 minut před koncem se nádherně trefil hostující Dominik </a:t>
            </a:r>
            <a:r>
              <a:rPr lang="cs-CZ" dirty="0" err="1">
                <a:latin typeface="Arial" panose="020B0604020202020204" pitchFamily="34" charset="0"/>
                <a:cs typeface="Arial" panose="020B0604020202020204" pitchFamily="34" charset="0"/>
              </a:rPr>
              <a:t>Nobst</a:t>
            </a:r>
            <a:r>
              <a:rPr lang="cs-CZ" dirty="0">
                <a:latin typeface="Arial" panose="020B0604020202020204" pitchFamily="34" charset="0"/>
                <a:cs typeface="Arial" panose="020B0604020202020204" pitchFamily="34" charset="0"/>
              </a:rPr>
              <a:t>. Vymetl šibenici a v zápase 2 mužstev z čela tabulky zajistil Souši 3 body.</a:t>
            </a:r>
          </a:p>
          <a:p>
            <a:pPr algn="ctr" fontAlgn="ctr"/>
            <a:r>
              <a:rPr lang="cs-CZ" sz="1400" dirty="0">
                <a:solidFill>
                  <a:srgbClr val="003300"/>
                </a:solidFill>
                <a:latin typeface="Arial" panose="020B0604020202020204" pitchFamily="34" charset="0"/>
                <a:cs typeface="Arial" panose="020B0604020202020204" pitchFamily="34" charset="0"/>
              </a:rPr>
              <a:t>SK Štětí, </a:t>
            </a:r>
            <a:r>
              <a:rPr lang="cs-CZ" sz="1400" dirty="0" err="1">
                <a:solidFill>
                  <a:srgbClr val="003300"/>
                </a:solidFill>
                <a:latin typeface="Arial" panose="020B0604020202020204" pitchFamily="34" charset="0"/>
                <a:cs typeface="Arial" panose="020B0604020202020204" pitchFamily="34" charset="0"/>
              </a:rPr>
              <a:t>z.s</a:t>
            </a:r>
            <a:r>
              <a:rPr lang="cs-CZ" sz="1400" dirty="0">
                <a:solidFill>
                  <a:srgbClr val="003300"/>
                </a:solidFill>
                <a:latin typeface="Arial" panose="020B0604020202020204" pitchFamily="34" charset="0"/>
                <a:cs typeface="Arial" panose="020B0604020202020204" pitchFamily="34" charset="0"/>
              </a:rPr>
              <a:t>. - FK Arsenal Česká Lípa. 4:2 (0:0)</a:t>
            </a:r>
          </a:p>
          <a:p>
            <a:pPr algn="just" fontAlgn="ctr"/>
            <a:r>
              <a:rPr lang="cs-CZ" dirty="0">
                <a:latin typeface="Arial" panose="020B0604020202020204" pitchFamily="34" charset="0"/>
                <a:cs typeface="Arial" panose="020B0604020202020204" pitchFamily="34" charset="0"/>
              </a:rPr>
              <a:t>všechny branky se urodily až ve 2. poločase. Hosté šli sice do vedení, ale pak 3x inkasovali od 65. do 70. minuty a v závěru jistil Tomáš </a:t>
            </a:r>
            <a:r>
              <a:rPr lang="cs-CZ" dirty="0" err="1">
                <a:latin typeface="Arial" panose="020B0604020202020204" pitchFamily="34" charset="0"/>
                <a:cs typeface="Arial" panose="020B0604020202020204" pitchFamily="34" charset="0"/>
              </a:rPr>
              <a:t>Belak</a:t>
            </a:r>
            <a:r>
              <a:rPr lang="cs-CZ" dirty="0">
                <a:latin typeface="Arial" panose="020B0604020202020204" pitchFamily="34" charset="0"/>
                <a:cs typeface="Arial" panose="020B0604020202020204" pitchFamily="34" charset="0"/>
              </a:rPr>
              <a:t> na 4:2.</a:t>
            </a:r>
          </a:p>
          <a:p>
            <a:pPr algn="just" fontAlgn="ctr"/>
            <a:r>
              <a:rPr lang="cs-CZ" dirty="0">
                <a:solidFill>
                  <a:srgbClr val="FF0000"/>
                </a:solidFill>
                <a:latin typeface="Arial" panose="020B0604020202020204" pitchFamily="34" charset="0"/>
                <a:cs typeface="Arial" panose="020B0604020202020204" pitchFamily="34" charset="0"/>
              </a:rPr>
              <a:t>     </a:t>
            </a:r>
            <a:r>
              <a:rPr lang="cs-CZ" sz="1400" dirty="0">
                <a:solidFill>
                  <a:srgbClr val="003300"/>
                </a:solidFill>
                <a:latin typeface="Arial" panose="020B0604020202020204" pitchFamily="34" charset="0"/>
                <a:cs typeface="Arial" panose="020B0604020202020204" pitchFamily="34" charset="0"/>
              </a:rPr>
              <a:t>FK Olympie Březová - FK Brandýs </a:t>
            </a:r>
            <a:r>
              <a:rPr lang="cs-CZ" sz="1400" dirty="0" err="1">
                <a:solidFill>
                  <a:srgbClr val="003300"/>
                </a:solidFill>
                <a:latin typeface="Arial" panose="020B0604020202020204" pitchFamily="34" charset="0"/>
                <a:cs typeface="Arial" panose="020B0604020202020204" pitchFamily="34" charset="0"/>
              </a:rPr>
              <a:t>n.L.</a:t>
            </a:r>
            <a:r>
              <a:rPr lang="cs-CZ" sz="1400" dirty="0">
                <a:solidFill>
                  <a:srgbClr val="003300"/>
                </a:solidFill>
                <a:latin typeface="Arial" panose="020B0604020202020204" pitchFamily="34" charset="0"/>
                <a:cs typeface="Arial" panose="020B0604020202020204" pitchFamily="34" charset="0"/>
              </a:rPr>
              <a:t>   1:0 PK3:2</a:t>
            </a:r>
          </a:p>
          <a:p>
            <a:pPr algn="just" fontAlgn="ctr"/>
            <a:r>
              <a:rPr lang="cs-CZ" dirty="0">
                <a:latin typeface="Arial" panose="020B0604020202020204" pitchFamily="34" charset="0"/>
                <a:cs typeface="Arial" panose="020B0604020202020204" pitchFamily="34" charset="0"/>
              </a:rPr>
              <a:t>mužstva raději bránila než útočila. V penaltovém rozstřelu hostům nepomohli ani 3 </a:t>
            </a:r>
            <a:r>
              <a:rPr lang="cs-CZ" dirty="0" err="1">
                <a:latin typeface="Arial" panose="020B0604020202020204" pitchFamily="34" charset="0"/>
                <a:cs typeface="Arial" panose="020B0604020202020204" pitchFamily="34" charset="0"/>
              </a:rPr>
              <a:t>chyvené</a:t>
            </a:r>
            <a:r>
              <a:rPr lang="cs-CZ" dirty="0">
                <a:latin typeface="Arial" panose="020B0604020202020204" pitchFamily="34" charset="0"/>
                <a:cs typeface="Arial" panose="020B0604020202020204" pitchFamily="34" charset="0"/>
              </a:rPr>
              <a:t> penalty.</a:t>
            </a:r>
          </a:p>
          <a:p>
            <a:pPr algn="ctr" fontAlgn="ctr"/>
            <a:r>
              <a:rPr lang="cs-CZ" sz="1400" dirty="0">
                <a:solidFill>
                  <a:srgbClr val="003300"/>
                </a:solidFill>
                <a:latin typeface="Arial" panose="020B0604020202020204" pitchFamily="34" charset="0"/>
                <a:cs typeface="Arial" panose="020B0604020202020204" pitchFamily="34" charset="0"/>
              </a:rPr>
              <a:t>FK Neratovice – SK Aritma Praha 1:3(0:1)</a:t>
            </a:r>
          </a:p>
          <a:p>
            <a:pPr algn="just" fontAlgn="ctr"/>
            <a:r>
              <a:rPr lang="cs-CZ" dirty="0">
                <a:latin typeface="Arial" panose="020B0604020202020204" pitchFamily="34" charset="0"/>
                <a:cs typeface="Arial" panose="020B0604020202020204" pitchFamily="34" charset="0"/>
              </a:rPr>
              <a:t>Hlavní příčinu porážky viděl domácí trenér Jan Staněk ve střelecké produktivitě. „Hosté všechny šance využili, za nás snížil Radek Hrdý už jen na 1:3“.</a:t>
            </a:r>
          </a:p>
          <a:p>
            <a:pPr algn="just" fontAlgn="ctr"/>
            <a:r>
              <a:rPr lang="cs-CZ" sz="1400" dirty="0">
                <a:solidFill>
                  <a:srgbClr val="003300"/>
                </a:solidFill>
                <a:latin typeface="Arial" panose="020B0604020202020204" pitchFamily="34" charset="0"/>
                <a:cs typeface="Arial" panose="020B0604020202020204" pitchFamily="34" charset="0"/>
              </a:rPr>
              <a:t>SK Slaný  – MFK Dobříš 2:0(0:0)</a:t>
            </a:r>
          </a:p>
          <a:p>
            <a:pPr algn="just" fontAlgn="ctr"/>
            <a:r>
              <a:rPr lang="cs-CZ" sz="1100" dirty="0">
                <a:latin typeface="Arial" panose="020B0604020202020204" pitchFamily="34" charset="0"/>
                <a:cs typeface="Arial" panose="020B0604020202020204" pitchFamily="34" charset="0"/>
              </a:rPr>
              <a:t>až v 6. domácím utkání se Slanému podařilo bodovat za 3 body. Výhru si domácí zajistili ve 2. poločase, kdy vstřelili 2 branky</a:t>
            </a:r>
            <a:r>
              <a:rPr lang="cs-CZ" dirty="0">
                <a:latin typeface="Arial" panose="020B0604020202020204" pitchFamily="34" charset="0"/>
                <a:cs typeface="Arial" panose="020B0604020202020204" pitchFamily="34" charset="0"/>
              </a:rPr>
              <a:t>.</a:t>
            </a:r>
          </a:p>
          <a:p>
            <a:pPr algn="ctr" fontAlgn="ctr"/>
            <a:r>
              <a:rPr lang="cs-CZ" sz="1400" dirty="0">
                <a:solidFill>
                  <a:srgbClr val="003300"/>
                </a:solidFill>
                <a:latin typeface="Arial" panose="020B0604020202020204" pitchFamily="34" charset="0"/>
                <a:cs typeface="Arial" panose="020B0604020202020204" pitchFamily="34" charset="0"/>
              </a:rPr>
              <a:t>SK Český Brod – FC Chomutov   2:1(2:0)</a:t>
            </a:r>
          </a:p>
          <a:p>
            <a:pPr algn="just" fontAlgn="ctr"/>
            <a:r>
              <a:rPr lang="cs-CZ" sz="1100" dirty="0">
                <a:latin typeface="Arial" panose="020B0604020202020204" pitchFamily="34" charset="0"/>
                <a:cs typeface="Arial" panose="020B0604020202020204" pitchFamily="34" charset="0"/>
              </a:rPr>
              <a:t>domácí, vedoucí celek tabulky, který doma přišel zatím pouze o jeden bod, získal rozhodující náskok v 1. poločase. Po změně stran, i když byli hosté ve střelbě aktivnější, skórovali jen jednou</a:t>
            </a:r>
          </a:p>
          <a:p>
            <a:pPr algn="ctr" fontAlgn="ctr"/>
            <a:r>
              <a:rPr lang="cs-CZ" sz="1600" dirty="0">
                <a:solidFill>
                  <a:srgbClr val="003300"/>
                </a:solidFill>
                <a:latin typeface="Arial" panose="020B0604020202020204" pitchFamily="34" charset="0"/>
                <a:cs typeface="Arial" panose="020B0604020202020204" pitchFamily="34" charset="0"/>
              </a:rPr>
              <a:t>FK</a:t>
            </a:r>
            <a:r>
              <a:rPr lang="cs-CZ" dirty="0">
                <a:solidFill>
                  <a:srgbClr val="003300"/>
                </a:solidFill>
                <a:latin typeface="Arial" panose="020B0604020202020204" pitchFamily="34" charset="0"/>
                <a:cs typeface="Arial" panose="020B0604020202020204" pitchFamily="34" charset="0"/>
              </a:rPr>
              <a:t> </a:t>
            </a:r>
            <a:r>
              <a:rPr lang="cs-CZ" sz="1600" dirty="0">
                <a:solidFill>
                  <a:srgbClr val="003300"/>
                </a:solidFill>
                <a:latin typeface="Arial" panose="020B0604020202020204" pitchFamily="34" charset="0"/>
                <a:cs typeface="Arial" panose="020B0604020202020204" pitchFamily="34" charset="0"/>
              </a:rPr>
              <a:t>SEKO Louny – SK Kladno 3:6 (0:3) </a:t>
            </a:r>
          </a:p>
          <a:p>
            <a:pPr algn="just" fontAlgn="ctr"/>
            <a:r>
              <a:rPr lang="cs-CZ" sz="1100" dirty="0">
                <a:latin typeface="Arial" panose="020B0604020202020204" pitchFamily="34" charset="0"/>
                <a:cs typeface="Arial" panose="020B0604020202020204" pitchFamily="34" charset="0"/>
              </a:rPr>
              <a:t>nečekaný debakl domácích. Rychle protiútoky hostů v 1. poločase značily vedení 3:0. Po změně stran Kladno opět střílelo a až v samotném závěru se Lounům podařilo korigovat z 1:6 na konečných 3:6.</a:t>
            </a:r>
          </a:p>
          <a:p>
            <a:pPr algn="ctr" fontAlgn="ctr"/>
            <a:r>
              <a:rPr lang="cs-CZ" sz="1600" dirty="0">
                <a:solidFill>
                  <a:srgbClr val="003300"/>
                </a:solidFill>
                <a:latin typeface="Arial" panose="020B0604020202020204" pitchFamily="34" charset="0"/>
                <a:cs typeface="Arial" panose="020B0604020202020204" pitchFamily="34" charset="0"/>
              </a:rPr>
              <a:t>FK Ostrov – TJ Tatran Rakovník 1:3(1:1)</a:t>
            </a:r>
          </a:p>
          <a:p>
            <a:pPr algn="just" fontAlgn="ctr"/>
            <a:r>
              <a:rPr lang="cs-CZ" dirty="0">
                <a:latin typeface="Arial" panose="020B0604020202020204" pitchFamily="34" charset="0"/>
                <a:cs typeface="Arial" panose="020B0604020202020204" pitchFamily="34" charset="0"/>
              </a:rPr>
              <a:t>cenná výhra hostů ze hřiště 4. celku tabulky. Ostrov sice vedl 1:0, ale pak už se trefoval jen Rakovník. 2x </a:t>
            </a:r>
            <a:r>
              <a:rPr lang="cs-CZ" dirty="0" err="1">
                <a:latin typeface="Arial" panose="020B0604020202020204" pitchFamily="34" charset="0"/>
                <a:cs typeface="Arial" panose="020B0604020202020204" pitchFamily="34" charset="0"/>
              </a:rPr>
              <a:t>Omovie</a:t>
            </a:r>
            <a:r>
              <a:rPr lang="cs-CZ" dirty="0">
                <a:latin typeface="Arial" panose="020B0604020202020204" pitchFamily="34" charset="0"/>
                <a:cs typeface="Arial" panose="020B0604020202020204" pitchFamily="34" charset="0"/>
              </a:rPr>
              <a:t>.</a:t>
            </a:r>
          </a:p>
          <a:p>
            <a:pPr algn="just" fontAlgn="ctr"/>
            <a:endParaRPr lang="cs-CZ" dirty="0">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F59C8AF9-8A9F-44EC-8FA1-DED8499040CB}"/>
              </a:ext>
            </a:extLst>
          </p:cNvPr>
          <p:cNvSpPr txBox="1"/>
          <p:nvPr/>
        </p:nvSpPr>
        <p:spPr>
          <a:xfrm>
            <a:off x="71984" y="22285"/>
            <a:ext cx="4752528" cy="646331"/>
          </a:xfrm>
          <a:prstGeom prst="rect">
            <a:avLst/>
          </a:prstGeom>
          <a:solidFill>
            <a:srgbClr val="99FF66"/>
          </a:solidFill>
          <a:effectLst>
            <a:softEdge rad="254000"/>
          </a:effectLst>
        </p:spPr>
        <p:txBody>
          <a:bodyPr wrap="square" rtlCol="0">
            <a:spAutoFit/>
          </a:bodyPr>
          <a:lstStyle/>
          <a:p>
            <a:pPr algn="ctr"/>
            <a:r>
              <a:rPr lang="cs-CZ" sz="1800" dirty="0">
                <a:solidFill>
                  <a:srgbClr val="FF0000"/>
                </a:solidFill>
                <a:latin typeface="Bodoni MT Black" panose="02070A03080606020203" pitchFamily="18" charset="0"/>
              </a:rPr>
              <a:t>V 13. kole divizní soutěže získali domácí 11 bodů, hosté 13 </a:t>
            </a:r>
          </a:p>
        </p:txBody>
      </p:sp>
      <p:graphicFrame>
        <p:nvGraphicFramePr>
          <p:cNvPr id="11" name="Tabulka 10">
            <a:extLst>
              <a:ext uri="{FF2B5EF4-FFF2-40B4-BE49-F238E27FC236}">
                <a16:creationId xmlns:a16="http://schemas.microsoft.com/office/drawing/2014/main" id="{8A417E00-9BDB-43FA-8D33-0699FC839B4E}"/>
              </a:ext>
            </a:extLst>
          </p:cNvPr>
          <p:cNvGraphicFramePr>
            <a:graphicFrameLocks noGrp="1"/>
          </p:cNvGraphicFramePr>
          <p:nvPr>
            <p:extLst>
              <p:ext uri="{D42A27DB-BD31-4B8C-83A1-F6EECF244321}">
                <p14:modId xmlns:p14="http://schemas.microsoft.com/office/powerpoint/2010/main" val="3494408558"/>
              </p:ext>
            </p:extLst>
          </p:nvPr>
        </p:nvGraphicFramePr>
        <p:xfrm>
          <a:off x="5652603" y="4010133"/>
          <a:ext cx="4392490" cy="2886166"/>
        </p:xfrm>
        <a:graphic>
          <a:graphicData uri="http://schemas.openxmlformats.org/drawingml/2006/table">
            <a:tbl>
              <a:tblPr/>
              <a:tblGrid>
                <a:gridCol w="657495">
                  <a:extLst>
                    <a:ext uri="{9D8B030D-6E8A-4147-A177-3AD203B41FA5}">
                      <a16:colId xmlns:a16="http://schemas.microsoft.com/office/drawing/2014/main" val="2467874017"/>
                    </a:ext>
                  </a:extLst>
                </a:gridCol>
                <a:gridCol w="636285">
                  <a:extLst>
                    <a:ext uri="{9D8B030D-6E8A-4147-A177-3AD203B41FA5}">
                      <a16:colId xmlns:a16="http://schemas.microsoft.com/office/drawing/2014/main" val="4182451249"/>
                    </a:ext>
                  </a:extLst>
                </a:gridCol>
                <a:gridCol w="1269389">
                  <a:extLst>
                    <a:ext uri="{9D8B030D-6E8A-4147-A177-3AD203B41FA5}">
                      <a16:colId xmlns:a16="http://schemas.microsoft.com/office/drawing/2014/main" val="4191554738"/>
                    </a:ext>
                  </a:extLst>
                </a:gridCol>
                <a:gridCol w="1149555">
                  <a:extLst>
                    <a:ext uri="{9D8B030D-6E8A-4147-A177-3AD203B41FA5}">
                      <a16:colId xmlns:a16="http://schemas.microsoft.com/office/drawing/2014/main" val="2908103961"/>
                    </a:ext>
                  </a:extLst>
                </a:gridCol>
                <a:gridCol w="264059">
                  <a:extLst>
                    <a:ext uri="{9D8B030D-6E8A-4147-A177-3AD203B41FA5}">
                      <a16:colId xmlns:a16="http://schemas.microsoft.com/office/drawing/2014/main" val="1183961520"/>
                    </a:ext>
                  </a:extLst>
                </a:gridCol>
                <a:gridCol w="415707">
                  <a:extLst>
                    <a:ext uri="{9D8B030D-6E8A-4147-A177-3AD203B41FA5}">
                      <a16:colId xmlns:a16="http://schemas.microsoft.com/office/drawing/2014/main" val="2435440307"/>
                    </a:ext>
                  </a:extLst>
                </a:gridCol>
              </a:tblGrid>
              <a:tr h="138617">
                <a:tc gridSpan="6">
                  <a:txBody>
                    <a:bodyPr/>
                    <a:lstStyle/>
                    <a:p>
                      <a:pPr algn="ctr" fontAlgn="ctr"/>
                      <a:r>
                        <a:rPr lang="cs-CZ" sz="1200" b="1" i="0" u="none" strike="noStrike" dirty="0">
                          <a:solidFill>
                            <a:srgbClr val="000000"/>
                          </a:solidFill>
                          <a:effectLst/>
                          <a:latin typeface="Arial" panose="020B0604020202020204" pitchFamily="34" charset="0"/>
                        </a:rPr>
                        <a:t>Krajský přebor Starší dorost Podzim</a:t>
                      </a:r>
                    </a:p>
                  </a:txBody>
                  <a:tcPr marL="2927" marR="2927" marT="29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55589266"/>
                  </a:ext>
                </a:extLst>
              </a:tr>
              <a:tr h="85650">
                <a:tc>
                  <a:txBody>
                    <a:bodyPr/>
                    <a:lstStyle/>
                    <a:p>
                      <a:pPr algn="ctr" fontAlgn="ctr"/>
                      <a:r>
                        <a:rPr lang="cs-CZ" sz="600" b="1" i="0" u="none" strike="noStrike">
                          <a:solidFill>
                            <a:srgbClr val="000000"/>
                          </a:solidFill>
                          <a:effectLst/>
                          <a:latin typeface="Arial" panose="020B0604020202020204" pitchFamily="34" charset="0"/>
                        </a:rPr>
                        <a:t>Den</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Datum</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Domácí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Hosté</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Kolo</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effectLst/>
                          <a:latin typeface="Arial" panose="020B0604020202020204" pitchFamily="34" charset="0"/>
                        </a:rPr>
                        <a:t>Výsledek</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23622611"/>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99"/>
                          </a:solidFill>
                          <a:effectLst/>
                          <a:latin typeface="Arial" panose="020B0604020202020204" pitchFamily="34" charset="0"/>
                        </a:rPr>
                        <a:t>24.08.2019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99"/>
                          </a:solidFill>
                          <a:effectLst/>
                          <a:latin typeface="Arial" panose="020B0604020202020204" pitchFamily="34" charset="0"/>
                        </a:rPr>
                        <a:t>FK Jiskra Velké Březno</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3</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99"/>
                          </a:solidFill>
                          <a:effectLst/>
                          <a:latin typeface="Arial" panose="020B0604020202020204" pitchFamily="34" charset="0"/>
                        </a:rPr>
                        <a:t>0:6</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32929100"/>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07.09.2019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TJ Proboštov</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5</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99"/>
                          </a:solidFill>
                          <a:effectLst/>
                          <a:latin typeface="Arial" panose="020B0604020202020204" pitchFamily="34" charset="0"/>
                        </a:rPr>
                        <a:t>0:5</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7144324"/>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15.09.2019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TJ Vaňov/TJ Libouchec</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6</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99"/>
                          </a:solidFill>
                          <a:effectLst/>
                          <a:latin typeface="Arial" panose="020B0604020202020204" pitchFamily="34" charset="0"/>
                        </a:rPr>
                        <a:t>0:4</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72563594"/>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22.09.2019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99"/>
                          </a:solidFill>
                          <a:effectLst/>
                          <a:latin typeface="Arial" panose="020B0604020202020204" pitchFamily="34" charset="0"/>
                        </a:rPr>
                        <a:t>SK Strupčice</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7</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99"/>
                          </a:solidFill>
                          <a:effectLst/>
                          <a:latin typeface="Arial" panose="020B0604020202020204" pitchFamily="34" charset="0"/>
                        </a:rPr>
                        <a:t>5:2</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8543246"/>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28.09.2019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ASK Lovosice</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8</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99"/>
                          </a:solidFill>
                          <a:effectLst/>
                          <a:latin typeface="Arial" panose="020B0604020202020204" pitchFamily="34" charset="0"/>
                        </a:rPr>
                        <a:t>2:8</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29006212"/>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06.10.2019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FK Slavoj Žatec z.s.</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99"/>
                          </a:solidFill>
                          <a:effectLst/>
                          <a:latin typeface="Arial" panose="020B0604020202020204" pitchFamily="34" charset="0"/>
                        </a:rPr>
                        <a:t>7:3</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1241834"/>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12.10.2019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FK Bílina</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10</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99"/>
                          </a:solidFill>
                          <a:effectLst/>
                          <a:latin typeface="Arial" panose="020B0604020202020204" pitchFamily="34" charset="0"/>
                        </a:rPr>
                        <a:t>0:5</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36273683"/>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20.10.2019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pl-PL" sz="700" b="1" i="0" u="none" strike="noStrike" dirty="0">
                          <a:solidFill>
                            <a:srgbClr val="000099"/>
                          </a:solidFill>
                          <a:effectLst/>
                          <a:latin typeface="Arial" panose="020B0604020202020204" pitchFamily="34" charset="0"/>
                        </a:rPr>
                        <a:t>VOŠ a SOŠ </a:t>
                      </a:r>
                      <a:r>
                        <a:rPr lang="pl-PL" sz="700" b="1" i="0" u="none" strike="noStrike" dirty="0" err="1">
                          <a:solidFill>
                            <a:srgbClr val="000099"/>
                          </a:solidFill>
                          <a:effectLst/>
                          <a:latin typeface="Arial" panose="020B0604020202020204" pitchFamily="34" charset="0"/>
                        </a:rPr>
                        <a:t>Roudnice</a:t>
                      </a:r>
                      <a:r>
                        <a:rPr lang="pl-PL" sz="700" b="1" i="0" u="none" strike="noStrike" dirty="0">
                          <a:solidFill>
                            <a:srgbClr val="000099"/>
                          </a:solidFill>
                          <a:effectLst/>
                          <a:latin typeface="Arial" panose="020B0604020202020204" pitchFamily="34" charset="0"/>
                        </a:rPr>
                        <a:t> </a:t>
                      </a:r>
                      <a:r>
                        <a:rPr lang="pl-PL" sz="700" b="1" i="0" u="none" strike="noStrike" dirty="0" err="1">
                          <a:solidFill>
                            <a:srgbClr val="000099"/>
                          </a:solidFill>
                          <a:effectLst/>
                          <a:latin typeface="Arial" panose="020B0604020202020204" pitchFamily="34" charset="0"/>
                        </a:rPr>
                        <a:t>n.l.</a:t>
                      </a:r>
                      <a:r>
                        <a:rPr lang="pl-PL" sz="700" b="1" i="0" u="none" strike="noStrike" dirty="0">
                          <a:solidFill>
                            <a:srgbClr val="000099"/>
                          </a:solidFill>
                          <a:effectLst/>
                          <a:latin typeface="Arial" panose="020B0604020202020204" pitchFamily="34" charset="0"/>
                        </a:rPr>
                        <a:t> B</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11</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99"/>
                          </a:solidFill>
                          <a:effectLst/>
                          <a:latin typeface="Arial" panose="020B0604020202020204" pitchFamily="34" charset="0"/>
                        </a:rPr>
                        <a:t>3:4</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227742944"/>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26.10.2019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TJ Krupka</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12</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99"/>
                          </a:solidFill>
                          <a:effectLst/>
                          <a:latin typeface="Arial" panose="020B0604020202020204" pitchFamily="34" charset="0"/>
                        </a:rPr>
                        <a:t>1:0 PK</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87566137"/>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03.11.2019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FK Litoměřicko, z.s.</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13</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99"/>
                          </a:solidFill>
                          <a:effectLst/>
                          <a:latin typeface="Arial" panose="020B0604020202020204" pitchFamily="34" charset="0"/>
                        </a:rPr>
                        <a:t>19:0</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766821540"/>
                  </a:ext>
                </a:extLst>
              </a:tr>
              <a:tr h="217166">
                <a:tc>
                  <a:txBody>
                    <a:bodyPr/>
                    <a:lstStyle/>
                    <a:p>
                      <a:pPr algn="ctr" fontAlgn="ctr"/>
                      <a:r>
                        <a:rPr lang="cs-CZ" sz="700" b="1" i="0" u="none" strike="noStrike">
                          <a:solidFill>
                            <a:srgbClr val="000099"/>
                          </a:solidFill>
                          <a:effectLst/>
                          <a:latin typeface="Arial" panose="020B0604020202020204" pitchFamily="34" charset="0"/>
                        </a:rPr>
                        <a:t>sobota</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09.11.2019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FK Junior Děčín</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99"/>
                          </a:solidFill>
                          <a:effectLst/>
                          <a:latin typeface="Arial" panose="020B0604020202020204" pitchFamily="34" charset="0"/>
                        </a:rPr>
                        <a:t>1</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99"/>
                          </a:solidFill>
                          <a:effectLst/>
                          <a:latin typeface="Arial" panose="020B0604020202020204" pitchFamily="34" charset="0"/>
                        </a:rPr>
                        <a:t>3:6 </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3651185"/>
                  </a:ext>
                </a:extLst>
              </a:tr>
              <a:tr h="217166">
                <a:tc>
                  <a:txBody>
                    <a:bodyPr/>
                    <a:lstStyle/>
                    <a:p>
                      <a:pPr algn="ctr" fontAlgn="ctr"/>
                      <a:r>
                        <a:rPr lang="cs-CZ" sz="700" b="1" i="0" u="none" strike="noStrike">
                          <a:solidFill>
                            <a:srgbClr val="000099"/>
                          </a:solidFill>
                          <a:effectLst/>
                          <a:latin typeface="Arial" panose="020B0604020202020204" pitchFamily="34" charset="0"/>
                        </a:rPr>
                        <a:t>neděle</a:t>
                      </a:r>
                    </a:p>
                  </a:txBody>
                  <a:tcPr marL="2927" marR="2927" marT="29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17.11.2019</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99"/>
                          </a:solidFill>
                          <a:effectLst/>
                          <a:latin typeface="Arial" panose="020B0604020202020204" pitchFamily="34" charset="0"/>
                        </a:rPr>
                        <a:t>FK Neštěmice, </a:t>
                      </a:r>
                      <a:r>
                        <a:rPr lang="cs-CZ" sz="700" b="1" i="0" u="none" strike="noStrike" dirty="0" err="1">
                          <a:solidFill>
                            <a:srgbClr val="000099"/>
                          </a:solidFill>
                          <a:effectLst/>
                          <a:latin typeface="Arial" panose="020B0604020202020204" pitchFamily="34" charset="0"/>
                        </a:rPr>
                        <a:t>z.s</a:t>
                      </a:r>
                      <a:r>
                        <a:rPr lang="cs-CZ" sz="700" b="1" i="0" u="none" strike="noStrike" dirty="0">
                          <a:solidFill>
                            <a:srgbClr val="000099"/>
                          </a:solidFill>
                          <a:effectLst/>
                          <a:latin typeface="Arial" panose="020B0604020202020204" pitchFamily="34" charset="0"/>
                        </a:rPr>
                        <a:t>.</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99"/>
                          </a:solidFill>
                          <a:effectLst/>
                          <a:latin typeface="Arial" panose="020B0604020202020204" pitchFamily="34" charset="0"/>
                        </a:rPr>
                        <a:t>SK Štětí</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a:solidFill>
                            <a:srgbClr val="000099"/>
                          </a:solidFill>
                          <a:effectLst/>
                          <a:latin typeface="Arial" panose="020B0604020202020204" pitchFamily="34" charset="0"/>
                        </a:rPr>
                        <a:t>2</a:t>
                      </a:r>
                    </a:p>
                  </a:txBody>
                  <a:tcPr marL="2927" marR="2927" marT="2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99"/>
                          </a:solidFill>
                          <a:effectLst/>
                          <a:latin typeface="Arial" panose="020B0604020202020204" pitchFamily="34" charset="0"/>
                        </a:rPr>
                        <a:t> </a:t>
                      </a:r>
                    </a:p>
                  </a:txBody>
                  <a:tcPr marL="2927" marR="2927" marT="29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701634511"/>
                  </a:ext>
                </a:extLst>
              </a:tr>
            </a:tbl>
          </a:graphicData>
        </a:graphic>
      </p:graphicFrame>
      <p:sp>
        <p:nvSpPr>
          <p:cNvPr id="12" name="TextovéPole 11">
            <a:extLst>
              <a:ext uri="{FF2B5EF4-FFF2-40B4-BE49-F238E27FC236}">
                <a16:creationId xmlns:a16="http://schemas.microsoft.com/office/drawing/2014/main" id="{5C35D77E-A51C-4E1E-8B15-E4EAD7342E8C}"/>
              </a:ext>
            </a:extLst>
          </p:cNvPr>
          <p:cNvSpPr txBox="1"/>
          <p:nvPr/>
        </p:nvSpPr>
        <p:spPr>
          <a:xfrm>
            <a:off x="5544592" y="52199"/>
            <a:ext cx="4608512" cy="830997"/>
          </a:xfrm>
          <a:prstGeom prst="rect">
            <a:avLst/>
          </a:prstGeom>
          <a:blipFill>
            <a:blip r:embed="rId2">
              <a:extLst>
                <a:ext uri="{837473B0-CC2E-450A-ABE3-18F120FF3D39}">
                  <a1611:picAttrSrcUrl xmlns="" xmlns:a1611="http://schemas.microsoft.com/office/drawing/2016/11/main" r:id="rId3"/>
                </a:ext>
              </a:extLst>
            </a:blip>
            <a:stretch>
              <a:fillRect/>
            </a:stretch>
          </a:blipFill>
          <a:effectLst>
            <a:softEdge rad="0"/>
          </a:effectLst>
        </p:spPr>
        <p:txBody>
          <a:bodyPr wrap="square" rtlCol="0">
            <a:spAutoFit/>
          </a:bodyPr>
          <a:lstStyle/>
          <a:p>
            <a:pPr algn="ctr"/>
            <a:r>
              <a:rPr lang="cs-CZ" sz="2400" dirty="0">
                <a:highlight>
                  <a:srgbClr val="FFFF00"/>
                </a:highlight>
                <a:latin typeface="Dutch801 XBd BT" panose="02020903060505020304" pitchFamily="18" charset="0"/>
              </a:rPr>
              <a:t>Podzim a dorostenci v Ústeckém přeboru</a:t>
            </a:r>
          </a:p>
        </p:txBody>
      </p:sp>
      <p:sp>
        <p:nvSpPr>
          <p:cNvPr id="13" name="TextovéPole 12">
            <a:extLst>
              <a:ext uri="{FF2B5EF4-FFF2-40B4-BE49-F238E27FC236}">
                <a16:creationId xmlns:a16="http://schemas.microsoft.com/office/drawing/2014/main" id="{E754E378-D799-431D-8786-93D3D5792FD0}"/>
              </a:ext>
            </a:extLst>
          </p:cNvPr>
          <p:cNvSpPr txBox="1"/>
          <p:nvPr/>
        </p:nvSpPr>
        <p:spPr>
          <a:xfrm>
            <a:off x="5544592" y="955204"/>
            <a:ext cx="4608512" cy="2908489"/>
          </a:xfrm>
          <a:prstGeom prst="rect">
            <a:avLst/>
          </a:prstGeom>
          <a:noFill/>
          <a:effectLst>
            <a:glow rad="101600">
              <a:srgbClr val="FFFF66">
                <a:alpha val="40000"/>
              </a:srgbClr>
            </a:glow>
            <a:softEdge rad="241300"/>
          </a:effectLst>
        </p:spPr>
        <p:txBody>
          <a:bodyPr wrap="square" rtlCol="0">
            <a:spAutoFit/>
          </a:bodyPr>
          <a:lstStyle/>
          <a:p>
            <a:pPr algn="just"/>
            <a:r>
              <a:rPr lang="cs-CZ" sz="1100" dirty="0">
                <a:latin typeface="Arial" panose="020B0604020202020204" pitchFamily="34" charset="0"/>
                <a:cs typeface="Arial" panose="020B0604020202020204" pitchFamily="34" charset="0"/>
              </a:rPr>
              <a:t>Do soutěže nevstoupili zrovna nejlépe, když v prvních 3 zápasech nevstřelili branku.  Podařilo se to až ve Strupčicích ale, stejně z toho byla porážka. Čekání na první body trvalo až do 20. října, kdy se dorostencům podařilo otočit výsledek proti VOŠ Roudnice </a:t>
            </a:r>
            <a:r>
              <a:rPr lang="cs-CZ" sz="1100" dirty="0" err="1">
                <a:latin typeface="Arial" panose="020B0604020202020204" pitchFamily="34" charset="0"/>
                <a:cs typeface="Arial" panose="020B0604020202020204" pitchFamily="34" charset="0"/>
              </a:rPr>
              <a:t>n.L.</a:t>
            </a:r>
            <a:r>
              <a:rPr lang="cs-CZ" sz="1100" dirty="0">
                <a:latin typeface="Arial" panose="020B0604020202020204" pitchFamily="34" charset="0"/>
                <a:cs typeface="Arial" panose="020B0604020202020204" pitchFamily="34" charset="0"/>
              </a:rPr>
              <a:t> B a v tabulce s dostat i přední a současně před Krupku na 11. místo. Třetí od konce. V dalším utkání jsme doma čekali výhru, ale byla z toho jenom upachtěná remíza 0:0 a aspoň s vítězným penaltovým rozstřelem. Demolici vlastních řad zažili dorostenci 3. listopadu v Litoměřicích, když se jich k utkání moc nesešlo a inkasovali 19x. O tom se můžete dočíst i v dnešním zpravodaji. V posledním domácím utkání proti Junioru Děčín už to bylo o poznání lepší, ale i tak si favorizovaný soupeř z Děčína odvezl výhru 6:3.  Jaké z toho bude po podzimní části postavení se rozhodne až v posledním kole zítra v Neštěmicích. Zatím je to na 11. místo z 13. účastníků.  </a:t>
            </a:r>
          </a:p>
          <a:p>
            <a:r>
              <a:rPr lang="cs-CZ" sz="1800" u="sng" dirty="0">
                <a:latin typeface="Arial" panose="020B0604020202020204" pitchFamily="34" charset="0"/>
                <a:cs typeface="Arial" panose="020B0604020202020204" pitchFamily="34" charset="0"/>
              </a:rPr>
              <a:t>Trenéři: </a:t>
            </a:r>
            <a:r>
              <a:rPr lang="cs-CZ" sz="1800" dirty="0">
                <a:latin typeface="Arial" panose="020B0604020202020204" pitchFamily="34" charset="0"/>
                <a:cs typeface="Arial" panose="020B0604020202020204" pitchFamily="34" charset="0"/>
              </a:rPr>
              <a:t>František Kučera, Štefan </a:t>
            </a:r>
            <a:r>
              <a:rPr lang="cs-CZ" sz="1800" dirty="0" err="1">
                <a:latin typeface="Arial" panose="020B0604020202020204" pitchFamily="34" charset="0"/>
                <a:cs typeface="Arial" panose="020B0604020202020204" pitchFamily="34" charset="0"/>
              </a:rPr>
              <a:t>Juriga</a:t>
            </a:r>
            <a:endParaRPr lang="cs-C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graphicFrame>
        <p:nvGraphicFramePr>
          <p:cNvPr id="7" name="Tabulka 6">
            <a:extLst>
              <a:ext uri="{FF2B5EF4-FFF2-40B4-BE49-F238E27FC236}">
                <a16:creationId xmlns:a16="http://schemas.microsoft.com/office/drawing/2014/main" id="{A70C4589-CBB4-4B38-B632-5451F80641E9}"/>
              </a:ext>
            </a:extLst>
          </p:cNvPr>
          <p:cNvGraphicFramePr>
            <a:graphicFrameLocks noGrp="1"/>
          </p:cNvGraphicFramePr>
          <p:nvPr>
            <p:extLst>
              <p:ext uri="{D42A27DB-BD31-4B8C-83A1-F6EECF244321}">
                <p14:modId xmlns:p14="http://schemas.microsoft.com/office/powerpoint/2010/main" val="2339268104"/>
              </p:ext>
            </p:extLst>
          </p:nvPr>
        </p:nvGraphicFramePr>
        <p:xfrm>
          <a:off x="5608248" y="1268399"/>
          <a:ext cx="4494757" cy="3024334"/>
        </p:xfrm>
        <a:graphic>
          <a:graphicData uri="http://schemas.openxmlformats.org/drawingml/2006/table">
            <a:tbl>
              <a:tblPr/>
              <a:tblGrid>
                <a:gridCol w="1098537">
                  <a:extLst>
                    <a:ext uri="{9D8B030D-6E8A-4147-A177-3AD203B41FA5}">
                      <a16:colId xmlns:a16="http://schemas.microsoft.com/office/drawing/2014/main" val="1747981728"/>
                    </a:ext>
                  </a:extLst>
                </a:gridCol>
                <a:gridCol w="1655963">
                  <a:extLst>
                    <a:ext uri="{9D8B030D-6E8A-4147-A177-3AD203B41FA5}">
                      <a16:colId xmlns:a16="http://schemas.microsoft.com/office/drawing/2014/main" val="3800686147"/>
                    </a:ext>
                  </a:extLst>
                </a:gridCol>
                <a:gridCol w="1740257">
                  <a:extLst>
                    <a:ext uri="{9D8B030D-6E8A-4147-A177-3AD203B41FA5}">
                      <a16:colId xmlns:a16="http://schemas.microsoft.com/office/drawing/2014/main" val="1956710524"/>
                    </a:ext>
                  </a:extLst>
                </a:gridCol>
              </a:tblGrid>
              <a:tr h="343792">
                <a:tc gridSpan="3">
                  <a:txBody>
                    <a:bodyPr/>
                    <a:lstStyle/>
                    <a:p>
                      <a:pPr algn="ctr" fontAlgn="ctr"/>
                      <a:r>
                        <a:rPr lang="cs-CZ" sz="1600" b="1" i="0" u="none" strike="noStrike" dirty="0">
                          <a:solidFill>
                            <a:srgbClr val="184B81"/>
                          </a:solidFill>
                          <a:effectLst/>
                          <a:latin typeface="Georgia" panose="02040502050405020303" pitchFamily="18" charset="0"/>
                        </a:rPr>
                        <a:t>16. kolo  - změny vyhrazeny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367374811"/>
                  </a:ext>
                </a:extLst>
              </a:tr>
              <a:tr h="310188">
                <a:tc>
                  <a:txBody>
                    <a:bodyPr/>
                    <a:lstStyle/>
                    <a:p>
                      <a:pPr algn="ctr" fontAlgn="ctr"/>
                      <a:r>
                        <a:rPr lang="cs-CZ" sz="1200" b="0" i="0" u="none" strike="noStrike">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dirty="0">
                          <a:solidFill>
                            <a:srgbClr val="000000"/>
                          </a:solidFill>
                          <a:effectLst/>
                          <a:latin typeface="Georgia" panose="02040502050405020303" pitchFamily="18" charset="0"/>
                        </a:rPr>
                        <a:t>FC CHOMUTOV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Brandýs n.L.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47006486"/>
                  </a:ext>
                </a:extLst>
              </a:tr>
              <a:tr h="310188">
                <a:tc>
                  <a:txBody>
                    <a:bodyPr/>
                    <a:lstStyle/>
                    <a:p>
                      <a:pPr algn="ctr" fontAlgn="ctr"/>
                      <a:r>
                        <a:rPr lang="cs-CZ" sz="1200" b="0" i="0" u="none" strike="noStrike">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Georgia" panose="02040502050405020303" pitchFamily="18" charset="0"/>
                        </a:rPr>
                        <a:t>FK Olympie Březová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SK Kladno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77554363"/>
                  </a:ext>
                </a:extLst>
              </a:tr>
              <a:tr h="310188">
                <a:tc>
                  <a:txBody>
                    <a:bodyPr/>
                    <a:lstStyle/>
                    <a:p>
                      <a:pPr algn="ctr" fontAlgn="ctr"/>
                      <a:r>
                        <a:rPr lang="cs-CZ" sz="1200" b="0" i="0" u="none" strike="noStrike" dirty="0">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SK Slaný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TJ TATRAN Rakovník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20702389"/>
                  </a:ext>
                </a:extLst>
              </a:tr>
              <a:tr h="310188">
                <a:tc>
                  <a:txBody>
                    <a:bodyPr/>
                    <a:lstStyle/>
                    <a:p>
                      <a:pPr algn="ctr" fontAlgn="ctr"/>
                      <a:r>
                        <a:rPr lang="cs-CZ" sz="1400" b="1"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0" i="0" u="none" strike="noStrike" dirty="0">
                          <a:solidFill>
                            <a:srgbClr val="FF0000"/>
                          </a:solidFill>
                          <a:effectLst>
                            <a:outerShdw blurRad="38100" dist="38100" dir="2700000" algn="tl">
                              <a:srgbClr val="000000">
                                <a:alpha val="43137"/>
                              </a:srgbClr>
                            </a:outerShdw>
                          </a:effectLst>
                          <a:latin typeface="Georgia" panose="02040502050405020303" pitchFamily="18" charset="0"/>
                        </a:rPr>
                        <a:t>FK Baník Souš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53052745"/>
                  </a:ext>
                </a:extLst>
              </a:tr>
              <a:tr h="310188">
                <a:tc>
                  <a:txBody>
                    <a:bodyPr/>
                    <a:lstStyle/>
                    <a:p>
                      <a:pPr algn="ctr" fontAlgn="ctr"/>
                      <a:r>
                        <a:rPr lang="cs-CZ" sz="1200" b="0" i="0" u="none" strike="noStrike">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Meteor Praha VIII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FK Ostrov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02755586"/>
                  </a:ext>
                </a:extLst>
              </a:tr>
              <a:tr h="310188">
                <a:tc>
                  <a:txBody>
                    <a:bodyPr/>
                    <a:lstStyle/>
                    <a:p>
                      <a:pPr algn="ctr" fontAlgn="ctr"/>
                      <a:r>
                        <a:rPr lang="cs-CZ" sz="1200" b="0" i="0" u="none" strike="noStrike">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SK Aritma Praha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FK Arsenal Česká Lípa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11559257"/>
                  </a:ext>
                </a:extLst>
              </a:tr>
              <a:tr h="509226">
                <a:tc>
                  <a:txBody>
                    <a:bodyPr/>
                    <a:lstStyle/>
                    <a:p>
                      <a:pPr algn="ctr" fontAlgn="ctr"/>
                      <a:r>
                        <a:rPr lang="cs-CZ" sz="1200" b="0" i="0" u="none" strike="noStrike" dirty="0">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dirty="0">
                          <a:solidFill>
                            <a:srgbClr val="000000"/>
                          </a:solidFill>
                          <a:effectLst/>
                          <a:latin typeface="Georgia" panose="02040502050405020303" pitchFamily="18" charset="0"/>
                        </a:rPr>
                        <a:t>FK Neratovice-</a:t>
                      </a:r>
                      <a:r>
                        <a:rPr lang="cs-CZ" sz="1200" b="0" i="0" u="none" strike="noStrike" dirty="0" err="1">
                          <a:solidFill>
                            <a:srgbClr val="000000"/>
                          </a:solidFill>
                          <a:effectLst/>
                          <a:latin typeface="Georgia" panose="02040502050405020303" pitchFamily="18" charset="0"/>
                        </a:rPr>
                        <a:t>Byškovice</a:t>
                      </a:r>
                      <a:r>
                        <a:rPr lang="cs-CZ" sz="1200" b="0"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0" i="0" u="none" strike="noStrike">
                          <a:solidFill>
                            <a:srgbClr val="000000"/>
                          </a:solidFill>
                          <a:effectLst/>
                          <a:latin typeface="Georgia" panose="02040502050405020303" pitchFamily="18" charset="0"/>
                        </a:rPr>
                        <a:t>MFK Dobříš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552293732"/>
                  </a:ext>
                </a:extLst>
              </a:tr>
              <a:tr h="310188">
                <a:tc>
                  <a:txBody>
                    <a:bodyPr/>
                    <a:lstStyle/>
                    <a:p>
                      <a:pPr algn="ctr" fontAlgn="ctr"/>
                      <a:r>
                        <a:rPr lang="cs-CZ" sz="1200" b="0" i="0" u="none" strike="noStrike">
                          <a:solidFill>
                            <a:srgbClr val="000000"/>
                          </a:solidFill>
                          <a:effectLst/>
                          <a:latin typeface="Georgia" panose="02040502050405020303" pitchFamily="18" charset="0"/>
                        </a:rPr>
                        <a:t>07.03.2020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effectLst/>
                          <a:latin typeface="Georgia" panose="02040502050405020303" pitchFamily="18" charset="0"/>
                        </a:rPr>
                        <a:t>FK SEKO LOUNY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Georgia" panose="02040502050405020303" pitchFamily="18" charset="0"/>
                        </a:rPr>
                        <a:t>SK Český Brod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36548758"/>
                  </a:ext>
                </a:extLst>
              </a:tr>
            </a:tbl>
          </a:graphicData>
        </a:graphic>
      </p:graphicFrame>
      <p:graphicFrame>
        <p:nvGraphicFramePr>
          <p:cNvPr id="8" name="Tabulka 7">
            <a:extLst>
              <a:ext uri="{FF2B5EF4-FFF2-40B4-BE49-F238E27FC236}">
                <a16:creationId xmlns:a16="http://schemas.microsoft.com/office/drawing/2014/main" id="{B8BCE8F8-EC72-4A3E-BADA-337D90ADD17E}"/>
              </a:ext>
            </a:extLst>
          </p:cNvPr>
          <p:cNvGraphicFramePr>
            <a:graphicFrameLocks noGrp="1"/>
          </p:cNvGraphicFramePr>
          <p:nvPr>
            <p:extLst>
              <p:ext uri="{D42A27DB-BD31-4B8C-83A1-F6EECF244321}">
                <p14:modId xmlns:p14="http://schemas.microsoft.com/office/powerpoint/2010/main" val="754565455"/>
              </p:ext>
            </p:extLst>
          </p:nvPr>
        </p:nvGraphicFramePr>
        <p:xfrm>
          <a:off x="288008" y="13647"/>
          <a:ext cx="4392489" cy="3401154"/>
        </p:xfrm>
        <a:graphic>
          <a:graphicData uri="http://schemas.openxmlformats.org/drawingml/2006/table">
            <a:tbl>
              <a:tblPr/>
              <a:tblGrid>
                <a:gridCol w="979546">
                  <a:extLst>
                    <a:ext uri="{9D8B030D-6E8A-4147-A177-3AD203B41FA5}">
                      <a16:colId xmlns:a16="http://schemas.microsoft.com/office/drawing/2014/main" val="2985405624"/>
                    </a:ext>
                  </a:extLst>
                </a:gridCol>
                <a:gridCol w="1278565">
                  <a:extLst>
                    <a:ext uri="{9D8B030D-6E8A-4147-A177-3AD203B41FA5}">
                      <a16:colId xmlns:a16="http://schemas.microsoft.com/office/drawing/2014/main" val="44962803"/>
                    </a:ext>
                  </a:extLst>
                </a:gridCol>
                <a:gridCol w="855813">
                  <a:extLst>
                    <a:ext uri="{9D8B030D-6E8A-4147-A177-3AD203B41FA5}">
                      <a16:colId xmlns:a16="http://schemas.microsoft.com/office/drawing/2014/main" val="1608820303"/>
                    </a:ext>
                  </a:extLst>
                </a:gridCol>
                <a:gridCol w="1278565">
                  <a:extLst>
                    <a:ext uri="{9D8B030D-6E8A-4147-A177-3AD203B41FA5}">
                      <a16:colId xmlns:a16="http://schemas.microsoft.com/office/drawing/2014/main" val="2297880503"/>
                    </a:ext>
                  </a:extLst>
                </a:gridCol>
              </a:tblGrid>
              <a:tr h="228600">
                <a:tc gridSpan="4">
                  <a:txBody>
                    <a:bodyPr/>
                    <a:lstStyle/>
                    <a:p>
                      <a:pPr algn="ctr" fontAlgn="ctr"/>
                      <a:r>
                        <a:rPr lang="cs-CZ" sz="1100" b="1" i="0" u="none" strike="noStrike" dirty="0">
                          <a:solidFill>
                            <a:srgbClr val="184B81"/>
                          </a:solidFill>
                          <a:effectLst/>
                          <a:latin typeface="Berlin Sans FB Demi" panose="020E0802020502020306" pitchFamily="34" charset="0"/>
                        </a:rPr>
                        <a:t>13. kolo Krajského přebor  dorostu- výsledky </a:t>
                      </a:r>
                    </a:p>
                  </a:txBody>
                  <a:tcPr marL="9525" marR="9525" marT="9525"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55247437"/>
                  </a:ext>
                </a:extLst>
              </a:tr>
              <a:tr h="228600">
                <a:tc>
                  <a:txBody>
                    <a:bodyPr/>
                    <a:lstStyle/>
                    <a:p>
                      <a:pPr algn="ctr" fontAlgn="ctr"/>
                      <a:r>
                        <a:rPr lang="cs-CZ" sz="900" b="1" i="0" u="none" strike="noStrike">
                          <a:solidFill>
                            <a:srgbClr val="000000"/>
                          </a:solidFill>
                          <a:effectLst/>
                          <a:latin typeface="Arial" panose="020B0604020202020204" pitchFamily="34" charset="0"/>
                        </a:rPr>
                        <a:t>02.11.2019 10:00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Český Lev Neštěmice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3:2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Jiskra Velké Březno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08045001"/>
                  </a:ext>
                </a:extLst>
              </a:tr>
              <a:tr h="228600">
                <a:tc>
                  <a:txBody>
                    <a:bodyPr/>
                    <a:lstStyle/>
                    <a:p>
                      <a:pPr algn="ctr" fontAlgn="ctr"/>
                      <a:r>
                        <a:rPr lang="cs-CZ" sz="900" b="1" i="0" u="none" strike="noStrike" dirty="0">
                          <a:solidFill>
                            <a:srgbClr val="000000"/>
                          </a:solidFill>
                          <a:effectLst/>
                          <a:latin typeface="Arial" panose="020B0604020202020204" pitchFamily="34" charset="0"/>
                        </a:rPr>
                        <a:t>02.11.2019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3:6</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TJ Vaňov/Libouchec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179130540"/>
                  </a:ext>
                </a:extLst>
              </a:tr>
              <a:tr h="228600">
                <a:tc>
                  <a:txBody>
                    <a:bodyPr/>
                    <a:lstStyle/>
                    <a:p>
                      <a:pPr algn="ctr" fontAlgn="ctr"/>
                      <a:r>
                        <a:rPr lang="cs-CZ" sz="900" b="1" i="0" u="none" strike="noStrike">
                          <a:solidFill>
                            <a:srgbClr val="000000"/>
                          </a:solidFill>
                          <a:effectLst/>
                          <a:latin typeface="Arial" panose="020B0604020202020204" pitchFamily="34" charset="0"/>
                        </a:rPr>
                        <a:t>02.11.2019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Slavoj Žatec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1:5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Proboštov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8490832"/>
                  </a:ext>
                </a:extLst>
              </a:tr>
              <a:tr h="228600">
                <a:tc>
                  <a:txBody>
                    <a:bodyPr/>
                    <a:lstStyle/>
                    <a:p>
                      <a:pPr algn="ctr" fontAlgn="ctr"/>
                      <a:r>
                        <a:rPr lang="cs-CZ" sz="900" b="1" i="0" u="none" strike="noStrike">
                          <a:solidFill>
                            <a:srgbClr val="000000"/>
                          </a:solidFill>
                          <a:effectLst/>
                          <a:latin typeface="Arial" panose="020B0604020202020204" pitchFamily="34" charset="0"/>
                        </a:rPr>
                        <a:t>02.11.2019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Litoměřicko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19:0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922107579"/>
                  </a:ext>
                </a:extLst>
              </a:tr>
              <a:tr h="228600">
                <a:tc>
                  <a:txBody>
                    <a:bodyPr/>
                    <a:lstStyle/>
                    <a:p>
                      <a:pPr algn="ctr" fontAlgn="ctr"/>
                      <a:r>
                        <a:rPr lang="cs-CZ" sz="900" b="1" i="0" u="none" strike="noStrike">
                          <a:solidFill>
                            <a:srgbClr val="000000"/>
                          </a:solidFill>
                          <a:effectLst/>
                          <a:latin typeface="Arial" panose="020B0604020202020204" pitchFamily="34" charset="0"/>
                        </a:rPr>
                        <a:t>02.11.2019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VOŠ a SOŠ Roudnice n.L. B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2:3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SK Strupčice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87807620"/>
                  </a:ext>
                </a:extLst>
              </a:tr>
              <a:tr h="228600">
                <a:tc>
                  <a:txBody>
                    <a:bodyPr/>
                    <a:lstStyle/>
                    <a:p>
                      <a:pPr algn="ctr" fontAlgn="ctr"/>
                      <a:r>
                        <a:rPr lang="cs-CZ" sz="900" b="1" i="0" u="none" strike="noStrike">
                          <a:solidFill>
                            <a:srgbClr val="000000"/>
                          </a:solidFill>
                          <a:effectLst/>
                          <a:latin typeface="Arial" panose="020B0604020202020204" pitchFamily="34" charset="0"/>
                        </a:rPr>
                        <a:t>03.11.2019 11:00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Bílina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ASK Lovosice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3527944344"/>
                  </a:ext>
                </a:extLst>
              </a:tr>
              <a:tr h="228600">
                <a:tc gridSpan="4">
                  <a:txBody>
                    <a:bodyPr/>
                    <a:lstStyle/>
                    <a:p>
                      <a:pPr algn="ctr" fontAlgn="ctr"/>
                      <a:r>
                        <a:rPr lang="cs-CZ" sz="1100" b="1" i="0" u="none" strike="noStrike" dirty="0">
                          <a:solidFill>
                            <a:srgbClr val="184B81"/>
                          </a:solidFill>
                          <a:effectLst/>
                          <a:latin typeface="Berlin Sans FB Demi" panose="020E0802020502020306" pitchFamily="34" charset="0"/>
                        </a:rPr>
                        <a:t>1. kolo Krajského přebor  dorostu - výsledky </a:t>
                      </a:r>
                    </a:p>
                  </a:txBody>
                  <a:tcPr marL="9525" marR="9525" marT="9525"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95569600"/>
                  </a:ext>
                </a:extLst>
              </a:tr>
              <a:tr h="228600">
                <a:tc>
                  <a:txBody>
                    <a:bodyPr/>
                    <a:lstStyle/>
                    <a:p>
                      <a:pPr algn="ctr" fontAlgn="ctr"/>
                      <a:r>
                        <a:rPr lang="cs-CZ" sz="900" b="1" i="0" u="none" strike="noStrike">
                          <a:solidFill>
                            <a:srgbClr val="000000"/>
                          </a:solidFill>
                          <a:effectLst/>
                          <a:latin typeface="Arial" panose="020B0604020202020204" pitchFamily="34" charset="0"/>
                        </a:rPr>
                        <a:t>09.11.2019 10:00</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3:6</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JUNIOR Děčín </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66928691"/>
                  </a:ext>
                </a:extLst>
              </a:tr>
              <a:tr h="208374">
                <a:tc>
                  <a:txBody>
                    <a:bodyPr/>
                    <a:lstStyle/>
                    <a:p>
                      <a:pPr algn="ctr" fontAlgn="ctr"/>
                      <a:r>
                        <a:rPr lang="cs-CZ" sz="900" b="1" i="0" u="none" strike="noStrike">
                          <a:solidFill>
                            <a:srgbClr val="000000"/>
                          </a:solidFill>
                          <a:effectLst/>
                          <a:latin typeface="Arial" panose="020B0604020202020204" pitchFamily="34" charset="0"/>
                        </a:rPr>
                        <a:t>09.11.2019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TJ Vaňov/Libouchec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2:3</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FK Litoměřicko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89951258"/>
                  </a:ext>
                </a:extLst>
              </a:tr>
              <a:tr h="228600">
                <a:tc>
                  <a:txBody>
                    <a:bodyPr/>
                    <a:lstStyle/>
                    <a:p>
                      <a:pPr algn="ctr" fontAlgn="ctr"/>
                      <a:r>
                        <a:rPr lang="cs-CZ" sz="900" b="1" i="0" u="none" strike="noStrike">
                          <a:solidFill>
                            <a:srgbClr val="000000"/>
                          </a:solidFill>
                          <a:effectLst/>
                          <a:latin typeface="Arial" panose="020B0604020202020204" pitchFamily="34" charset="0"/>
                        </a:rPr>
                        <a:t>09.11.2019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SK Strupčice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8:1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TJ Krupka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76597303"/>
                  </a:ext>
                </a:extLst>
              </a:tr>
              <a:tr h="228600">
                <a:tc>
                  <a:txBody>
                    <a:bodyPr/>
                    <a:lstStyle/>
                    <a:p>
                      <a:pPr algn="ctr" fontAlgn="ctr"/>
                      <a:r>
                        <a:rPr lang="cs-CZ" sz="900" b="1" i="0" u="none" strike="noStrike">
                          <a:solidFill>
                            <a:srgbClr val="000000"/>
                          </a:solidFill>
                          <a:effectLst/>
                          <a:latin typeface="Arial" panose="020B0604020202020204" pitchFamily="34" charset="0"/>
                        </a:rPr>
                        <a:t>09.11.2019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FK Jiskra Velké Březno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4:3 PK</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Proboštov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77510618"/>
                  </a:ext>
                </a:extLst>
              </a:tr>
              <a:tr h="228600">
                <a:tc>
                  <a:txBody>
                    <a:bodyPr/>
                    <a:lstStyle/>
                    <a:p>
                      <a:pPr algn="ctr" fontAlgn="ctr"/>
                      <a:r>
                        <a:rPr lang="cs-CZ" sz="900" b="1" i="0" u="none" strike="noStrike">
                          <a:solidFill>
                            <a:srgbClr val="000000"/>
                          </a:solidFill>
                          <a:effectLst/>
                          <a:latin typeface="Arial" panose="020B0604020202020204" pitchFamily="34" charset="0"/>
                        </a:rPr>
                        <a:t>10.11.2019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ASK Lovosice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7:1</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VOŠ a SOŠ Roudnice n.L. B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84873572"/>
                  </a:ext>
                </a:extLst>
              </a:tr>
              <a:tr h="228600">
                <a:tc>
                  <a:txBody>
                    <a:bodyPr/>
                    <a:lstStyle/>
                    <a:p>
                      <a:pPr algn="ctr" fontAlgn="ctr"/>
                      <a:r>
                        <a:rPr lang="cs-CZ" sz="900" b="1" i="0" u="none" strike="noStrike">
                          <a:solidFill>
                            <a:srgbClr val="000000"/>
                          </a:solidFill>
                          <a:effectLst/>
                          <a:latin typeface="Arial" panose="020B0604020202020204" pitchFamily="34" charset="0"/>
                        </a:rPr>
                        <a:t>10.11.2019 10:00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FK Slavoj Žatec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 1:5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FK Bílina </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1207140542"/>
                  </a:ext>
                </a:extLst>
              </a:tr>
            </a:tbl>
          </a:graphicData>
        </a:graphic>
      </p:graphicFrame>
      <p:graphicFrame>
        <p:nvGraphicFramePr>
          <p:cNvPr id="9" name="Tabulka 8">
            <a:extLst>
              <a:ext uri="{FF2B5EF4-FFF2-40B4-BE49-F238E27FC236}">
                <a16:creationId xmlns:a16="http://schemas.microsoft.com/office/drawing/2014/main" id="{0A173C5C-09CB-41AE-9A86-3A0782439F5C}"/>
              </a:ext>
            </a:extLst>
          </p:cNvPr>
          <p:cNvGraphicFramePr>
            <a:graphicFrameLocks noGrp="1"/>
          </p:cNvGraphicFramePr>
          <p:nvPr>
            <p:extLst>
              <p:ext uri="{D42A27DB-BD31-4B8C-83A1-F6EECF244321}">
                <p14:modId xmlns:p14="http://schemas.microsoft.com/office/powerpoint/2010/main" val="3581786984"/>
              </p:ext>
            </p:extLst>
          </p:nvPr>
        </p:nvGraphicFramePr>
        <p:xfrm>
          <a:off x="143992" y="4339580"/>
          <a:ext cx="4716168" cy="2619375"/>
        </p:xfrm>
        <a:graphic>
          <a:graphicData uri="http://schemas.openxmlformats.org/drawingml/2006/table">
            <a:tbl>
              <a:tblPr/>
              <a:tblGrid>
                <a:gridCol w="232038">
                  <a:extLst>
                    <a:ext uri="{9D8B030D-6E8A-4147-A177-3AD203B41FA5}">
                      <a16:colId xmlns:a16="http://schemas.microsoft.com/office/drawing/2014/main" val="2975344467"/>
                    </a:ext>
                  </a:extLst>
                </a:gridCol>
                <a:gridCol w="232038">
                  <a:extLst>
                    <a:ext uri="{9D8B030D-6E8A-4147-A177-3AD203B41FA5}">
                      <a16:colId xmlns:a16="http://schemas.microsoft.com/office/drawing/2014/main" val="1260482958"/>
                    </a:ext>
                  </a:extLst>
                </a:gridCol>
                <a:gridCol w="2099942">
                  <a:extLst>
                    <a:ext uri="{9D8B030D-6E8A-4147-A177-3AD203B41FA5}">
                      <a16:colId xmlns:a16="http://schemas.microsoft.com/office/drawing/2014/main" val="1071974941"/>
                    </a:ext>
                  </a:extLst>
                </a:gridCol>
                <a:gridCol w="220436">
                  <a:extLst>
                    <a:ext uri="{9D8B030D-6E8A-4147-A177-3AD203B41FA5}">
                      <a16:colId xmlns:a16="http://schemas.microsoft.com/office/drawing/2014/main" val="4037926134"/>
                    </a:ext>
                  </a:extLst>
                </a:gridCol>
                <a:gridCol w="243640">
                  <a:extLst>
                    <a:ext uri="{9D8B030D-6E8A-4147-A177-3AD203B41FA5}">
                      <a16:colId xmlns:a16="http://schemas.microsoft.com/office/drawing/2014/main" val="2640215036"/>
                    </a:ext>
                  </a:extLst>
                </a:gridCol>
                <a:gridCol w="290047">
                  <a:extLst>
                    <a:ext uri="{9D8B030D-6E8A-4147-A177-3AD203B41FA5}">
                      <a16:colId xmlns:a16="http://schemas.microsoft.com/office/drawing/2014/main" val="268774501"/>
                    </a:ext>
                  </a:extLst>
                </a:gridCol>
                <a:gridCol w="165326">
                  <a:extLst>
                    <a:ext uri="{9D8B030D-6E8A-4147-A177-3AD203B41FA5}">
                      <a16:colId xmlns:a16="http://schemas.microsoft.com/office/drawing/2014/main" val="2100005231"/>
                    </a:ext>
                  </a:extLst>
                </a:gridCol>
                <a:gridCol w="243640">
                  <a:extLst>
                    <a:ext uri="{9D8B030D-6E8A-4147-A177-3AD203B41FA5}">
                      <a16:colId xmlns:a16="http://schemas.microsoft.com/office/drawing/2014/main" val="552800962"/>
                    </a:ext>
                  </a:extLst>
                </a:gridCol>
                <a:gridCol w="452474">
                  <a:extLst>
                    <a:ext uri="{9D8B030D-6E8A-4147-A177-3AD203B41FA5}">
                      <a16:colId xmlns:a16="http://schemas.microsoft.com/office/drawing/2014/main" val="1128548888"/>
                    </a:ext>
                  </a:extLst>
                </a:gridCol>
                <a:gridCol w="301649">
                  <a:extLst>
                    <a:ext uri="{9D8B030D-6E8A-4147-A177-3AD203B41FA5}">
                      <a16:colId xmlns:a16="http://schemas.microsoft.com/office/drawing/2014/main" val="1951617372"/>
                    </a:ext>
                  </a:extLst>
                </a:gridCol>
                <a:gridCol w="234938">
                  <a:extLst>
                    <a:ext uri="{9D8B030D-6E8A-4147-A177-3AD203B41FA5}">
                      <a16:colId xmlns:a16="http://schemas.microsoft.com/office/drawing/2014/main" val="1982807048"/>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92123343"/>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Krajský přebor  dorostu  2019/2020  po 11.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0862728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58414597"/>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FK Litoměřicko,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59:20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689023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Proboštov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59:24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603441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47:40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49754736"/>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60:34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69745768"/>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59:34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887830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52:40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396349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2810949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29:29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32747509"/>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84907543"/>
                  </a:ext>
                </a:extLst>
              </a:tr>
              <a:tr h="20955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14:68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3079944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pl-PL" sz="900" b="1" i="0" u="none" strike="noStrike">
                          <a:solidFill>
                            <a:srgbClr val="000000"/>
                          </a:solidFill>
                          <a:effectLst/>
                          <a:latin typeface="Arial" panose="020B0604020202020204" pitchFamily="34" charset="0"/>
                        </a:rPr>
                        <a:t>VOŠ a SOŠ Roudnice nad Labem B</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28:60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715827"/>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16:83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972355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52663157"/>
                  </a:ext>
                </a:extLst>
              </a:tr>
            </a:tbl>
          </a:graphicData>
        </a:graphic>
      </p:graphicFrame>
      <p:sp>
        <p:nvSpPr>
          <p:cNvPr id="10" name="TextovéPole 9">
            <a:extLst>
              <a:ext uri="{FF2B5EF4-FFF2-40B4-BE49-F238E27FC236}">
                <a16:creationId xmlns:a16="http://schemas.microsoft.com/office/drawing/2014/main" id="{9C282FD2-326B-4982-8276-6A852AC748DB}"/>
              </a:ext>
            </a:extLst>
          </p:cNvPr>
          <p:cNvSpPr txBox="1"/>
          <p:nvPr/>
        </p:nvSpPr>
        <p:spPr>
          <a:xfrm>
            <a:off x="216000" y="3475484"/>
            <a:ext cx="4500144" cy="738664"/>
          </a:xfrm>
          <a:prstGeom prst="rect">
            <a:avLst/>
          </a:prstGeom>
          <a:pattFill prst="wdDnDiag">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1 kolo chybí do konce podzimu v neděli 17.11.2019 hraje dorost v 10:00 v Neštěmicích </a:t>
            </a:r>
          </a:p>
        </p:txBody>
      </p:sp>
      <p:sp>
        <p:nvSpPr>
          <p:cNvPr id="2" name="Obdélník 1"/>
          <p:cNvSpPr/>
          <p:nvPr/>
        </p:nvSpPr>
        <p:spPr>
          <a:xfrm>
            <a:off x="5575213" y="62036"/>
            <a:ext cx="4560829" cy="954107"/>
          </a:xfrm>
          <a:prstGeom prst="rect">
            <a:avLst/>
          </a:prstGeom>
          <a:pattFill prst="ltHorz">
            <a:fgClr>
              <a:srgbClr val="FF9933"/>
            </a:fgClr>
            <a:bgClr>
              <a:schemeClr val="bg1"/>
            </a:bgClr>
          </a:pattFill>
        </p:spPr>
        <p:txBody>
          <a:bodyPr wrap="squar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Zápasy 1.jarního kola </a:t>
            </a:r>
          </a:p>
          <a:p>
            <a:pPr algn="ctr"/>
            <a:r>
              <a:rPr lang="cs-CZ" sz="2800" b="1" cap="none" spc="0" dirty="0" smtClean="0">
                <a:ln w="22225">
                  <a:solidFill>
                    <a:schemeClr val="accent2"/>
                  </a:solidFill>
                  <a:prstDash val="solid"/>
                </a:ln>
                <a:solidFill>
                  <a:schemeClr val="accent2">
                    <a:lumMod val="40000"/>
                    <a:lumOff val="60000"/>
                  </a:schemeClr>
                </a:solidFill>
                <a:effectLst/>
              </a:rPr>
              <a:t>v divizní soutěží.</a:t>
            </a:r>
            <a:endParaRPr lang="cs-CZ" sz="2800" b="1" cap="none" spc="0" dirty="0">
              <a:ln w="22225">
                <a:solidFill>
                  <a:schemeClr val="accent2"/>
                </a:solidFill>
                <a:prstDash val="solid"/>
              </a:ln>
              <a:solidFill>
                <a:schemeClr val="accent2">
                  <a:lumMod val="40000"/>
                  <a:lumOff val="60000"/>
                </a:schemeClr>
              </a:solidFill>
              <a:effectLst/>
            </a:endParaRPr>
          </a:p>
        </p:txBody>
      </p:sp>
      <p:pic>
        <p:nvPicPr>
          <p:cNvPr id="3" name="Obrázek 2"/>
          <p:cNvPicPr>
            <a:picLocks noChangeAspect="1"/>
          </p:cNvPicPr>
          <p:nvPr/>
        </p:nvPicPr>
        <p:blipFill>
          <a:blip r:embed="rId2"/>
          <a:stretch>
            <a:fillRect/>
          </a:stretch>
        </p:blipFill>
        <p:spPr>
          <a:xfrm>
            <a:off x="6264672" y="4514851"/>
            <a:ext cx="3153866" cy="2115213"/>
          </a:xfrm>
          <a:prstGeom prst="rect">
            <a:avLst/>
          </a:prstGeom>
        </p:spPr>
      </p:pic>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12" name="Obdélník 11">
            <a:extLst>
              <a:ext uri="{FF2B5EF4-FFF2-40B4-BE49-F238E27FC236}">
                <a16:creationId xmlns:a16="http://schemas.microsoft.com/office/drawing/2014/main" id="{6326950C-84E6-48F7-992F-E1C02A02ADDF}"/>
              </a:ext>
            </a:extLst>
          </p:cNvPr>
          <p:cNvSpPr/>
          <p:nvPr/>
        </p:nvSpPr>
        <p:spPr>
          <a:xfrm>
            <a:off x="5662305" y="1963316"/>
            <a:ext cx="4248472" cy="4591193"/>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FK Litoměřicko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19:0(8:0)  3.11.2019   </a:t>
            </a:r>
            <a:r>
              <a:rPr lang="cs-CZ" sz="1100" dirty="0">
                <a:highlight>
                  <a:srgbClr val="00FFFF"/>
                </a:highlight>
                <a:latin typeface="Arial Black" panose="020B0A04020102020204" pitchFamily="34" charset="0"/>
                <a:ea typeface="Calibri" panose="020F0502020204030204" pitchFamily="34" charset="0"/>
                <a:cs typeface="Arial" panose="020B0604020202020204" pitchFamily="34" charset="0"/>
              </a:rPr>
              <a:t>13.kolo 11.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Když ráno trenéři spočítali kolik dorostenců na zápas proti FK Litoměřicku pojede, tak došli k číslu 10, teda vlastně 7,  protože desítku hráčů doplnili 3 starší žáci.  Velká množství zranění , která zasáhla dorostenecký tým zcela zničila plány na úspěšný výsledek.  Navíc to bylo proti třetímu mužstvu v tabulce, kterému se v posledních zápasech daří. Nejeli jsme teda moc hrát, ale spíše dohrát. Popisovat průběh utkání nemá moc velký význam, protože o jeho podobě jasně napovídá výsledek.  Domácí spustili brankový ohňostroj a v pravidelných intervalech vystřelovali světlice v podobě gólů v naší síti. Skončilo to, když si hlavní rozhodčí Lukáš Kloub napsal do notýsku 19:0. V tabulce to sice žádnou změnu neudělalo, zůstáváme na 11. místě krajského přeboru, ale moc dobrou prezentací takováto porážka není. Do konce podzimu zbývají ještě 2 kola. Musíme uvěřit, že se aspoň někteří hráči uzdraví a budou moci nastoupit v tom nejbližším utkání v sobotu 9.11.2019  proti 5. celku tabulky FK Junioru Děčín. O týden později  v neděli 17.11.2019 uzavřou dorostenci svoje účinkování  v na hřišti FK Neštěmic. </a:t>
            </a:r>
          </a:p>
          <a:p>
            <a:pPr algn="just">
              <a:lnSpc>
                <a:spcPct val="107000"/>
              </a:lnSpc>
              <a:spcAft>
                <a:spcPts val="0"/>
              </a:spcAft>
            </a:pPr>
            <a:r>
              <a:rPr lang="cs-CZ" sz="1100" b="0" u="sng" dirty="0" err="1">
                <a:latin typeface="Arial" panose="020B0604020202020204" pitchFamily="34" charset="0"/>
                <a:ea typeface="Calibri" panose="020F0502020204030204" pitchFamily="34" charset="0"/>
                <a:cs typeface="Arial" panose="020B0604020202020204" pitchFamily="34" charset="0"/>
              </a:rPr>
              <a:t>Sestava:</a:t>
            </a:r>
            <a:r>
              <a:rPr lang="cs-CZ" sz="1100" b="0" dirty="0" err="1">
                <a:latin typeface="Arial" panose="020B0604020202020204" pitchFamily="34" charset="0"/>
                <a:ea typeface="Calibri" panose="020F0502020204030204" pitchFamily="34" charset="0"/>
                <a:cs typeface="Arial" panose="020B0604020202020204" pitchFamily="34" charset="0"/>
              </a:rPr>
              <a:t>L.Šrotýř-M.Miga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V.Budka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A.Rubín</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J.Pilař,D.Ivanič</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O.Malecha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F.Keltner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L.Kuča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F.Kučera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Š.Juriga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L.Kloub-F.Hnát</a:t>
            </a:r>
            <a:r>
              <a:rPr lang="cs-CZ" sz="1100" b="0" dirty="0">
                <a:latin typeface="Arial" panose="020B0604020202020204" pitchFamily="34" charset="0"/>
                <a:ea typeface="Calibri" panose="020F0502020204030204" pitchFamily="34" charset="0"/>
                <a:cs typeface="Arial" panose="020B0604020202020204" pitchFamily="34" charset="0"/>
              </a:rPr>
              <a:t>(laik), </a:t>
            </a:r>
            <a:r>
              <a:rPr lang="cs-CZ" sz="1100" b="0" dirty="0" err="1">
                <a:latin typeface="Arial" panose="020B0604020202020204" pitchFamily="34" charset="0"/>
                <a:ea typeface="Calibri" panose="020F0502020204030204" pitchFamily="34" charset="0"/>
                <a:cs typeface="Arial" panose="020B0604020202020204" pitchFamily="34" charset="0"/>
              </a:rPr>
              <a:t>F.Kovalovský</a:t>
            </a:r>
            <a:r>
              <a:rPr lang="cs-CZ" sz="1100" b="0" dirty="0">
                <a:latin typeface="Arial" panose="020B0604020202020204" pitchFamily="34" charset="0"/>
                <a:ea typeface="Calibri" panose="020F0502020204030204" pitchFamily="34" charset="0"/>
                <a:cs typeface="Arial" panose="020B0604020202020204" pitchFamily="34" charset="0"/>
              </a:rPr>
              <a:t>(laik) </a:t>
            </a:r>
          </a:p>
        </p:txBody>
      </p:sp>
      <p:sp>
        <p:nvSpPr>
          <p:cNvPr id="13" name="TextovéPole 12">
            <a:extLst>
              <a:ext uri="{FF2B5EF4-FFF2-40B4-BE49-F238E27FC236}">
                <a16:creationId xmlns:a16="http://schemas.microsoft.com/office/drawing/2014/main" id="{2DD38B86-7CB1-44C2-9178-7005810F9F96}"/>
              </a:ext>
            </a:extLst>
          </p:cNvPr>
          <p:cNvSpPr txBox="1"/>
          <p:nvPr/>
        </p:nvSpPr>
        <p:spPr>
          <a:xfrm>
            <a:off x="5616600" y="163116"/>
            <a:ext cx="4464496" cy="1569660"/>
          </a:xfrm>
          <a:prstGeom prst="rect">
            <a:avLst/>
          </a:prstGeom>
          <a:pattFill prst="pct5">
            <a:fgClr>
              <a:schemeClr val="accent1"/>
            </a:fgClr>
            <a:bgClr>
              <a:schemeClr val="bg1"/>
            </a:bgClr>
          </a:pattFill>
          <a:effectLst>
            <a:glow rad="101600">
              <a:srgbClr val="FFFF66">
                <a:alpha val="40000"/>
              </a:srgbClr>
            </a:glow>
            <a:softEdge rad="241300"/>
          </a:effectLst>
        </p:spPr>
        <p:txBody>
          <a:bodyPr wrap="square" rtlCol="0">
            <a:spAutoFit/>
          </a:bodyPr>
          <a:lstStyle/>
          <a:p>
            <a:pPr algn="ctr"/>
            <a:r>
              <a:rPr lang="cs-CZ" sz="2400" dirty="0">
                <a:solidFill>
                  <a:srgbClr val="3333CC"/>
                </a:solidFill>
                <a:latin typeface="Goudy Stout" panose="0202090407030B020401" pitchFamily="18" charset="0"/>
              </a:rPr>
              <a:t>Nejedná se o tiskařský šotek. 19:0 Dorostenci se sešli v malém. počtu a z okresního města si přivezli drtivou porážku</a:t>
            </a:r>
          </a:p>
        </p:txBody>
      </p:sp>
      <p:pic>
        <p:nvPicPr>
          <p:cNvPr id="14" name="Obrázek 13" descr="Obsah obrázku kreslení, podepsat&#10;&#10;Popis byl vytvořen automaticky">
            <a:extLst>
              <a:ext uri="{FF2B5EF4-FFF2-40B4-BE49-F238E27FC236}">
                <a16:creationId xmlns:a16="http://schemas.microsoft.com/office/drawing/2014/main" id="{9F354CB9-ED0B-41FE-9467-BE190339B60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289008" y="6427812"/>
            <a:ext cx="621769" cy="621769"/>
          </a:xfrm>
          <a:prstGeom prst="rect">
            <a:avLst/>
          </a:prstGeom>
        </p:spPr>
      </p:pic>
      <p:sp>
        <p:nvSpPr>
          <p:cNvPr id="15" name="TextovéPole 14">
            <a:extLst>
              <a:ext uri="{FF2B5EF4-FFF2-40B4-BE49-F238E27FC236}">
                <a16:creationId xmlns:a16="http://schemas.microsoft.com/office/drawing/2014/main" id="{381061EE-1AC2-4E22-A288-A4B244B991B0}"/>
              </a:ext>
            </a:extLst>
          </p:cNvPr>
          <p:cNvSpPr txBox="1"/>
          <p:nvPr/>
        </p:nvSpPr>
        <p:spPr>
          <a:xfrm>
            <a:off x="9289008" y="8967494"/>
            <a:ext cx="477753" cy="2031325"/>
          </a:xfrm>
          <a:prstGeom prst="rect">
            <a:avLst/>
          </a:prstGeom>
          <a:solidFill>
            <a:srgbClr val="99FFCC"/>
          </a:solidFill>
          <a:effectLst>
            <a:glow rad="101600">
              <a:srgbClr val="FFFF66">
                <a:alpha val="40000"/>
              </a:srgbClr>
            </a:glow>
            <a:softEdge rad="241300"/>
          </a:effectLst>
        </p:spPr>
        <p:txBody>
          <a:bodyPr wrap="square" rtlCol="0">
            <a:spAutoFit/>
          </a:bodyPr>
          <a:lstStyle/>
          <a:p>
            <a:r>
              <a:rPr lang="cs-CZ" sz="900">
                <a:hlinkClick r:id="rId3" tooltip="https://en.wikipedia.org/wiki/FK_Litom%C4%9B%C5%99icko"/>
              </a:rPr>
              <a:t>Tato fotka</a:t>
            </a:r>
            <a:r>
              <a:rPr lang="cs-CZ" sz="900"/>
              <a:t> od autora Neznámý autor s licencí </a:t>
            </a:r>
            <a:r>
              <a:rPr lang="cs-CZ" sz="900">
                <a:hlinkClick r:id="rId4" tooltip="https://creativecommons.org/licenses/by-sa/3.0/"/>
              </a:rPr>
              <a:t>CC BY-SA</a:t>
            </a:r>
            <a:endParaRPr lang="cs-CZ" sz="900"/>
          </a:p>
        </p:txBody>
      </p:sp>
      <p:sp>
        <p:nvSpPr>
          <p:cNvPr id="16" name="TextovéPole 15">
            <a:extLst>
              <a:ext uri="{FF2B5EF4-FFF2-40B4-BE49-F238E27FC236}">
                <a16:creationId xmlns:a16="http://schemas.microsoft.com/office/drawing/2014/main" id="{F291DAED-CA94-47C4-B55C-3F3EE8658B4E}"/>
              </a:ext>
            </a:extLst>
          </p:cNvPr>
          <p:cNvSpPr txBox="1"/>
          <p:nvPr/>
        </p:nvSpPr>
        <p:spPr>
          <a:xfrm>
            <a:off x="71984" y="19100"/>
            <a:ext cx="4752528" cy="830997"/>
          </a:xfrm>
          <a:prstGeom prst="rect">
            <a:avLst/>
          </a:prstGeom>
          <a:blipFill dpi="0" rotWithShape="1">
            <a:blip r:embed="rId5">
              <a:alphaModFix amt="64000"/>
              <a:extLst>
                <a:ext uri="{837473B0-CC2E-450A-ABE3-18F120FF3D39}">
                  <a1611:picAttrSrcUrl xmlns="" xmlns:a1611="http://schemas.microsoft.com/office/drawing/2016/11/main" r:id="rId6"/>
                </a:ext>
              </a:extLst>
            </a:blip>
            <a:srcRect/>
            <a:stretch>
              <a:fillRect/>
            </a:stretch>
          </a:blipFill>
          <a:effectLst>
            <a:softEdge rad="0"/>
          </a:effectLst>
        </p:spPr>
        <p:txBody>
          <a:bodyPr wrap="square" rtlCol="0">
            <a:spAutoFit/>
          </a:bodyPr>
          <a:lstStyle/>
          <a:p>
            <a:pPr algn="ctr"/>
            <a:r>
              <a:rPr lang="cs-CZ" sz="2400" dirty="0">
                <a:ln>
                  <a:solidFill>
                    <a:schemeClr val="tx1"/>
                  </a:solidFill>
                </a:ln>
                <a:solidFill>
                  <a:srgbClr val="FFFF00"/>
                </a:solidFill>
                <a:latin typeface="Eras Bold ITC" panose="020B0907030504020204" pitchFamily="34" charset="0"/>
              </a:rPr>
              <a:t>Podzimní zápasový let mužstva dospělých 2019</a:t>
            </a:r>
          </a:p>
        </p:txBody>
      </p:sp>
      <p:sp>
        <p:nvSpPr>
          <p:cNvPr id="17" name="TextovéPole 16">
            <a:extLst>
              <a:ext uri="{FF2B5EF4-FFF2-40B4-BE49-F238E27FC236}">
                <a16:creationId xmlns:a16="http://schemas.microsoft.com/office/drawing/2014/main" id="{718F0FC0-EF81-41BF-AE20-97F54ADC03F4}"/>
              </a:ext>
            </a:extLst>
          </p:cNvPr>
          <p:cNvSpPr txBox="1"/>
          <p:nvPr/>
        </p:nvSpPr>
        <p:spPr>
          <a:xfrm>
            <a:off x="31362" y="895960"/>
            <a:ext cx="4793150" cy="5847755"/>
          </a:xfrm>
          <a:prstGeom prst="rect">
            <a:avLst/>
          </a:prstGeom>
          <a:noFill/>
          <a:effectLst>
            <a:softEdge rad="0"/>
          </a:effectLst>
        </p:spPr>
        <p:txBody>
          <a:bodyPr wrap="square" rtlCol="0">
            <a:spAutoFit/>
          </a:bodyPr>
          <a:lstStyle/>
          <a:p>
            <a:pPr algn="just"/>
            <a:r>
              <a:rPr lang="cs-CZ" sz="1100" b="0" dirty="0">
                <a:latin typeface="Arial" panose="020B0604020202020204" pitchFamily="34" charset="0"/>
                <a:cs typeface="Arial" panose="020B0604020202020204" pitchFamily="34" charset="0"/>
              </a:rPr>
              <a:t>Začínali jsme v Souši a začátek byl skvělý, protože jsme se ujali vedení 1:0. Pak se ale kopaly 2 penalty. Jedna v 1. poločase a 2. hned po změně stran a obě proti nám. Domácí využili a ještě přidali 2 góly. Výhru jsme chtěli v 1. domácím utkání proti Tatranu Rakovník 17. srpna , ale bylo to jen přání, protože jsme v poločase prohrávali 2:0 a ve 2. častí pouze marně dotahovali. Ve 2. výjezdu na hřiště soupeře jsme zamířil do Českého Brodu a všechny branky zde padly v 1. poločase. Prohrávali jsme 1:0, vedli 2:1, ale pak to zase domácí otočili na 3:2 a tako také skončilo. Jak ukázal podzimní vývoj, tak Český brod se stane podzimním mistrem. Z dalekého Ostrova k nám poslední srpnový den přijel tým z Karlovarského kraje  a bodů jsme se opět nedočkali.  Prohrávali jsme 2:0 a nejlepší střelec našeho týmu Jiří Vokoun už jen snížil na 1:2. V hlavním městě proti Meteoru jsme také nebodovali a po 5 kolech nebyl pohled na tabulku moc hezký. Poslední 16. místo a nula bodů.  Radost nám přineslo až teprve 6. kolo. Doma jsme porazili našeho dobrého známého loňského vítěze Ústeckého přeboru FK SEKO Louny 2:2. O týden později 21. září jsme jeli na hřiště dalšího nováčka do Slaného mnohem veseleji. Navíc jsme od 1. minuty hráli proti 10, když byl vyloučen hráč domácích. Ve 3. minutě nastavení jsme vedli  4:3, ale domácí nakonec vyrovnali na konečných 4:4 a ještě že se nám podařilo lépe zvládnout penaltový rozstřel. V 8.kole jsme měli na programu 2. venkovní zápas v řadě  a to v krásném fotbalovém areálu v Chomutově proti místnímu FC pomýšlejícímu na postup. Podařil se nám zde skvělý obrat v zápase. Prohrávali jsme v poločase 2:o, ale ve 2. části jsme vyrovnali a i díky skvělému zákroku Václava Sailera v brance jsme si připsali v penaltách bod navíc. Patrik </a:t>
            </a:r>
            <a:r>
              <a:rPr lang="cs-CZ" sz="1100" b="0" dirty="0" err="1">
                <a:latin typeface="Arial" panose="020B0604020202020204" pitchFamily="34" charset="0"/>
                <a:cs typeface="Arial" panose="020B0604020202020204" pitchFamily="34" charset="0"/>
              </a:rPr>
              <a:t>Gedoun</a:t>
            </a:r>
            <a:r>
              <a:rPr lang="cs-CZ" sz="1100" b="0" dirty="0">
                <a:latin typeface="Arial" panose="020B0604020202020204" pitchFamily="34" charset="0"/>
                <a:cs typeface="Arial" panose="020B0604020202020204" pitchFamily="34" charset="0"/>
              </a:rPr>
              <a:t> hrající asistent domácích jen kroutil hlavou. V tabulce se to hned projevilo a po 8 kolech nám se 7 body patřilo 13. místo.   Ještě lépe se nám dýchalo po 9. kolech kdy jsme přestříleli Březovou 5:1 hlavně díky 3 brankám Jiřího Vokouna. 10.  V Neratovicích 12. října se nám ale utkání vůbec nepovedlo. Prohra 6:0 je děsivá a navíc jsme přišli i o vyloučeného Rudolfa </a:t>
            </a:r>
            <a:r>
              <a:rPr lang="cs-CZ" sz="1100" b="0" dirty="0" err="1">
                <a:latin typeface="Arial" panose="020B0604020202020204" pitchFamily="34" charset="0"/>
                <a:cs typeface="Arial" panose="020B0604020202020204" pitchFamily="34" charset="0"/>
              </a:rPr>
              <a:t>Slaničku</a:t>
            </a:r>
            <a:r>
              <a:rPr lang="cs-CZ" sz="1100" b="0" dirty="0">
                <a:latin typeface="Arial" panose="020B0604020202020204" pitchFamily="34" charset="0"/>
                <a:cs typeface="Arial" panose="020B0604020202020204" pitchFamily="34" charset="0"/>
              </a:rPr>
              <a:t>. Zápas také odstartoval velkou marodku, kdy v dalších zápasech chybělo trenérům až 8 hráčů. I v takto okleštěné sestava se nám ale podařilo v 11. kole doma proti Aritmě Praha vybojovat 2 body , když hosté na 1:1 vyrovnali 9 minut před koncem. Penalty ale</a:t>
            </a:r>
          </a:p>
        </p:txBody>
      </p:sp>
      <p:cxnSp>
        <p:nvCxnSpPr>
          <p:cNvPr id="19" name="Přímá spojnice se šipkou 18">
            <a:extLst>
              <a:ext uri="{FF2B5EF4-FFF2-40B4-BE49-F238E27FC236}">
                <a16:creationId xmlns:a16="http://schemas.microsoft.com/office/drawing/2014/main" id="{B5CA13FB-130E-4FF0-9D7B-AC68952AE174}"/>
              </a:ext>
            </a:extLst>
          </p:cNvPr>
          <p:cNvCxnSpPr>
            <a:cxnSpLocks/>
          </p:cNvCxnSpPr>
          <p:nvPr/>
        </p:nvCxnSpPr>
        <p:spPr bwMode="auto">
          <a:xfrm>
            <a:off x="3096320" y="7003876"/>
            <a:ext cx="1368152" cy="72008"/>
          </a:xfrm>
          <a:prstGeom prst="straightConnector1">
            <a:avLst/>
          </a:prstGeom>
          <a:noFill/>
          <a:ln w="25400" cap="flat" cmpd="sng" algn="ctr">
            <a:solidFill>
              <a:srgbClr val="FF6600"/>
            </a:solidFill>
            <a:prstDash val="dash"/>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118295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BB1D30-2A05-41E7-931D-7D392A6D15C7}"/>
              </a:ext>
            </a:extLst>
          </p:cNvPr>
          <p:cNvSpPr txBox="1"/>
          <p:nvPr/>
        </p:nvSpPr>
        <p:spPr>
          <a:xfrm>
            <a:off x="7704832" y="699358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3" name="TextovéPole 2">
            <a:extLst>
              <a:ext uri="{FF2B5EF4-FFF2-40B4-BE49-F238E27FC236}">
                <a16:creationId xmlns:a16="http://schemas.microsoft.com/office/drawing/2014/main" id="{06F5F0F8-8EAD-43FD-A178-27B1F3C1DE8B}"/>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7" name="Obdélník 6">
            <a:extLst>
              <a:ext uri="{FF2B5EF4-FFF2-40B4-BE49-F238E27FC236}">
                <a16:creationId xmlns:a16="http://schemas.microsoft.com/office/drawing/2014/main" id="{ED873EED-C606-4AFF-B274-BA27480A81AA}"/>
              </a:ext>
            </a:extLst>
          </p:cNvPr>
          <p:cNvSpPr/>
          <p:nvPr/>
        </p:nvSpPr>
        <p:spPr>
          <a:xfrm>
            <a:off x="106468" y="1578781"/>
            <a:ext cx="4716909" cy="5444119"/>
          </a:xfrm>
          <a:prstGeom prst="rect">
            <a:avLst/>
          </a:prstGeom>
        </p:spPr>
        <p:txBody>
          <a:bodyPr wrap="square">
            <a:spAutoFit/>
          </a:bodyPr>
          <a:lstStyle/>
          <a:p>
            <a:pPr>
              <a:lnSpc>
                <a:spcPct val="107000"/>
              </a:lnSpc>
              <a:spcAft>
                <a:spcPts val="0"/>
              </a:spcAft>
            </a:pPr>
            <a:r>
              <a:rPr lang="cs-CZ" sz="1400" dirty="0">
                <a:highlight>
                  <a:srgbClr val="00FFFF"/>
                </a:highlight>
                <a:latin typeface="Arial Black" panose="020B0A04020102020204" pitchFamily="34" charset="0"/>
                <a:ea typeface="Calibri" panose="020F0502020204030204" pitchFamily="34" charset="0"/>
                <a:cs typeface="Times New Roman" panose="02020603050405020304" pitchFamily="18" charset="0"/>
              </a:rPr>
              <a:t>SK Štětí – FK Junior Děčín</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400" dirty="0">
                <a:highlight>
                  <a:srgbClr val="00FFFF"/>
                </a:highlight>
                <a:latin typeface="Arial Black" panose="020B0A04020102020204" pitchFamily="34" charset="0"/>
                <a:ea typeface="Calibri" panose="020F0502020204030204" pitchFamily="34" charset="0"/>
                <a:cs typeface="Times New Roman" panose="02020603050405020304" pitchFamily="18" charset="0"/>
              </a:rPr>
              <a:t>3:6(2:4)  12. hrané kolo  9.11.2019</a:t>
            </a:r>
          </a:p>
          <a:p>
            <a:pPr>
              <a:lnSpc>
                <a:spcPct val="107000"/>
              </a:lnSpc>
              <a:spcAft>
                <a:spcPts val="0"/>
              </a:spcAft>
            </a:pP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Calibri" panose="020F0502020204030204" pitchFamily="34" charset="0"/>
                <a:ea typeface="Calibri" panose="020F0502020204030204" pitchFamily="34" charset="0"/>
                <a:cs typeface="Times New Roman" panose="02020603050405020304" pitchFamily="18" charset="0"/>
              </a:rPr>
              <a:t>Po velkém debaklu v minulém kole v Litoměřicích, kde jsme hráli pouze v devíti a ještě k tomu se 4 žáky v sestavě, se hráčské situace u dorostenců o něco vylepšila a tak jsme do utkání proti mužstvu také z horní poloviny tabulky nastupovali s větší nadějí na vyrovnanější partii než před týdnem a také se to v průběhu zápasu potvrdilo, i když šel soupeř brzo po úvodním hvizdu rozhodčí Marka Šímy do vedení.  Předcházel tomu roh, na který si krásně naskočil Jaromír Dítě, a hlavou se nemýlil. Vyrovnat se nám podařilo ve 13. minutě, když si za obranu zaběhl Ladislav Kuča a hezkou střelou podél brankáře srovnal na 1:1. Soupeř zvýšil herní obrátky a už ve 22. minutě šel znova do vedení po dalekonosné střele Jaroslava </a:t>
            </a:r>
            <a:r>
              <a:rPr lang="cs-CZ" sz="1100" dirty="0" err="1">
                <a:latin typeface="Calibri" panose="020F0502020204030204" pitchFamily="34" charset="0"/>
                <a:ea typeface="Calibri" panose="020F0502020204030204" pitchFamily="34" charset="0"/>
                <a:cs typeface="Times New Roman" panose="02020603050405020304" pitchFamily="18" charset="0"/>
              </a:rPr>
              <a:t>Szymanskio</a:t>
            </a:r>
            <a:r>
              <a:rPr lang="cs-CZ" sz="1100" dirty="0">
                <a:latin typeface="Calibri" panose="020F0502020204030204" pitchFamily="34" charset="0"/>
                <a:ea typeface="Calibri" panose="020F0502020204030204" pitchFamily="34" charset="0"/>
                <a:cs typeface="Times New Roman" panose="02020603050405020304" pitchFamily="18" charset="0"/>
              </a:rPr>
              <a:t> pod břevno. Nezůstalo ale jen u jedné branky a ve 28. resp. 37. minutě už Děčín zvyšoval na 4:1 a začal tak naplňovat úlohu favorita. Ještě před odchodem do kabin na přestávku se nám podařilo snížit na 2:4. Zasloužil se o to žák v naší sestavě Michael </a:t>
            </a:r>
            <a:r>
              <a:rPr lang="cs-CZ" sz="1100" dirty="0" err="1">
                <a:latin typeface="Calibri" panose="020F0502020204030204" pitchFamily="34" charset="0"/>
                <a:ea typeface="Calibri" panose="020F0502020204030204" pitchFamily="34" charset="0"/>
                <a:cs typeface="Times New Roman" panose="02020603050405020304" pitchFamily="18" charset="0"/>
              </a:rPr>
              <a:t>Miga</a:t>
            </a:r>
            <a:r>
              <a:rPr lang="cs-CZ" sz="1100" dirty="0">
                <a:latin typeface="Calibri" panose="020F0502020204030204" pitchFamily="34" charset="0"/>
                <a:ea typeface="Calibri" panose="020F0502020204030204" pitchFamily="34" charset="0"/>
                <a:cs typeface="Times New Roman" panose="02020603050405020304" pitchFamily="18" charset="0"/>
              </a:rPr>
              <a:t>, který podobně jako Láďa při naší první brance unikl po právě straně a přesnou střelou poslal míč za brankovou čáru.  Hosté odpověděli brzo po změně stran a Jan Kubeš v 54. minutě zvyšoval opět na rozdíl 3 branek na 5:2. Stejně tak rychle přišla i reakce našeho týmu. Svojí druhou brankou v zápase se prosadil Ladislav Kuča, když upravil na 3:5. Hosté už si ale dobře rozjetý zápas vzít nenechali a v 68. minutě naopak zvýšili na 6:3, a protože už ve zbývajících 22 minutách diváci branku neviděli, tak to byl také výsledek konečný.</a:t>
            </a:r>
          </a:p>
          <a:p>
            <a:pPr algn="just">
              <a:lnSpc>
                <a:spcPct val="107000"/>
              </a:lnSpc>
              <a:spcAft>
                <a:spcPts val="0"/>
              </a:spcAft>
            </a:pPr>
            <a:r>
              <a:rPr lang="cs-CZ" sz="1100" u="sng" dirty="0">
                <a:latin typeface="Calibri" panose="020F0502020204030204" pitchFamily="34" charset="0"/>
                <a:ea typeface="Calibri" panose="020F0502020204030204" pitchFamily="34" charset="0"/>
                <a:cs typeface="Times New Roman" panose="02020603050405020304" pitchFamily="18" charset="0"/>
              </a:rPr>
              <a:t>Branky:</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L.Kuča</a:t>
            </a:r>
            <a:r>
              <a:rPr lang="cs-CZ" sz="1100" dirty="0">
                <a:latin typeface="Calibri" panose="020F0502020204030204" pitchFamily="34" charset="0"/>
                <a:ea typeface="Calibri" panose="020F0502020204030204" pitchFamily="34" charset="0"/>
                <a:cs typeface="Times New Roman" panose="02020603050405020304" pitchFamily="18" charset="0"/>
              </a:rPr>
              <a:t> 2, </a:t>
            </a:r>
            <a:r>
              <a:rPr lang="cs-CZ" sz="1100" dirty="0" err="1">
                <a:latin typeface="Calibri" panose="020F0502020204030204" pitchFamily="34" charset="0"/>
                <a:ea typeface="Calibri" panose="020F0502020204030204" pitchFamily="34" charset="0"/>
                <a:cs typeface="Times New Roman" panose="02020603050405020304" pitchFamily="18" charset="0"/>
              </a:rPr>
              <a:t>M.Miga</a:t>
            </a:r>
            <a:r>
              <a:rPr lang="cs-CZ" sz="1100" dirty="0">
                <a:latin typeface="Calibri" panose="020F0502020204030204" pitchFamily="34" charset="0"/>
                <a:ea typeface="Calibri" panose="020F0502020204030204" pitchFamily="34" charset="0"/>
                <a:cs typeface="Times New Roman" panose="02020603050405020304" pitchFamily="18" charset="0"/>
              </a:rPr>
              <a:t> 1</a:t>
            </a:r>
          </a:p>
          <a:p>
            <a:pPr algn="just">
              <a:lnSpc>
                <a:spcPct val="107000"/>
              </a:lnSpc>
              <a:spcAft>
                <a:spcPts val="0"/>
              </a:spcAft>
            </a:pPr>
            <a:r>
              <a:rPr lang="cs-CZ" sz="1100" u="sng" dirty="0">
                <a:latin typeface="Calibri" panose="020F0502020204030204" pitchFamily="34" charset="0"/>
                <a:ea typeface="Calibri" panose="020F0502020204030204" pitchFamily="34" charset="0"/>
                <a:cs typeface="Times New Roman" panose="02020603050405020304" pitchFamily="18" charset="0"/>
              </a:rPr>
              <a:t>Sestava:</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L.Šrotýř-L.Kuča</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L.Ladič</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V.Volák</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D.Ivanič</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O.Malecha</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F.Keltner</a:t>
            </a:r>
            <a:r>
              <a:rPr lang="cs-CZ" sz="1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J.Daniluk</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J.Pilař</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T.Kabelka</a:t>
            </a:r>
            <a:r>
              <a:rPr lang="cs-CZ" sz="1100" dirty="0">
                <a:latin typeface="Calibri" panose="020F0502020204030204" pitchFamily="34" charset="0"/>
                <a:ea typeface="Calibri" panose="020F0502020204030204" pitchFamily="34" charset="0"/>
                <a:cs typeface="Times New Roman" panose="02020603050405020304" pitchFamily="18" charset="0"/>
              </a:rPr>
              <a:t>, J .Šedivý, </a:t>
            </a:r>
            <a:r>
              <a:rPr lang="cs-CZ" sz="1100" dirty="0" err="1">
                <a:latin typeface="Calibri" panose="020F0502020204030204" pitchFamily="34" charset="0"/>
                <a:ea typeface="Calibri" panose="020F0502020204030204" pitchFamily="34" charset="0"/>
                <a:cs typeface="Times New Roman" panose="02020603050405020304" pitchFamily="18" charset="0"/>
              </a:rPr>
              <a:t>M.Miga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u="sng" dirty="0">
                <a:latin typeface="Calibri" panose="020F0502020204030204" pitchFamily="34" charset="0"/>
                <a:ea typeface="Calibri" panose="020F0502020204030204" pitchFamily="34" charset="0"/>
                <a:cs typeface="Times New Roman" panose="02020603050405020304" pitchFamily="18" charset="0"/>
              </a:rPr>
              <a:t>Trenér:</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Š.Juriga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u="sng" dirty="0">
                <a:latin typeface="Calibri" panose="020F0502020204030204" pitchFamily="34" charset="0"/>
                <a:ea typeface="Calibri" panose="020F0502020204030204" pitchFamily="34" charset="0"/>
                <a:cs typeface="Times New Roman" panose="02020603050405020304" pitchFamily="18" charset="0"/>
              </a:rPr>
              <a:t>Rozhodčí:</a:t>
            </a:r>
            <a:r>
              <a:rPr lang="cs-CZ" sz="1100" dirty="0">
                <a:latin typeface="Calibri" panose="020F0502020204030204" pitchFamily="34" charset="0"/>
                <a:ea typeface="Calibri" panose="020F0502020204030204" pitchFamily="34" charset="0"/>
                <a:cs typeface="Times New Roman" panose="02020603050405020304" pitchFamily="18" charset="0"/>
              </a:rPr>
              <a:t> </a:t>
            </a:r>
            <a:r>
              <a:rPr lang="cs-CZ" sz="1100" dirty="0" err="1">
                <a:latin typeface="Calibri" panose="020F0502020204030204" pitchFamily="34" charset="0"/>
                <a:ea typeface="Calibri" panose="020F0502020204030204" pitchFamily="34" charset="0"/>
                <a:cs typeface="Times New Roman" panose="02020603050405020304" pitchFamily="18" charset="0"/>
              </a:rPr>
              <a:t>M.Šíma</a:t>
            </a:r>
            <a:r>
              <a:rPr lang="cs-CZ" sz="1100" dirty="0">
                <a:latin typeface="Calibri" panose="020F0502020204030204" pitchFamily="34" charset="0"/>
                <a:ea typeface="Calibri" panose="020F0502020204030204" pitchFamily="34" charset="0"/>
                <a:cs typeface="Times New Roman" panose="02020603050405020304" pitchFamily="18" charset="0"/>
              </a:rPr>
              <a:t>   20 diváků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ovéPole 9">
            <a:extLst>
              <a:ext uri="{FF2B5EF4-FFF2-40B4-BE49-F238E27FC236}">
                <a16:creationId xmlns:a16="http://schemas.microsoft.com/office/drawing/2014/main" id="{D04704F7-425D-42DA-AB83-FA5C96A406D2}"/>
              </a:ext>
            </a:extLst>
          </p:cNvPr>
          <p:cNvSpPr txBox="1"/>
          <p:nvPr/>
        </p:nvSpPr>
        <p:spPr>
          <a:xfrm>
            <a:off x="143992" y="91108"/>
            <a:ext cx="4608512" cy="1323439"/>
          </a:xfrm>
          <a:prstGeom prst="rect">
            <a:avLst/>
          </a:prstGeom>
          <a:blipFill dpi="0" rotWithShape="1">
            <a:blip r:embed="rId2">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Lst>
            </a:blip>
            <a:srcRect/>
            <a:tile tx="0" ty="0" sx="100000" sy="100000" flip="none" algn="tl"/>
          </a:blipFill>
          <a:effectLst/>
        </p:spPr>
        <p:txBody>
          <a:bodyPr wrap="square" rtlCol="0">
            <a:spAutoFit/>
          </a:bodyPr>
          <a:lstStyle/>
          <a:p>
            <a:pPr algn="ctr"/>
            <a:r>
              <a:rPr lang="cs-CZ" sz="2000" dirty="0">
                <a:solidFill>
                  <a:srgbClr val="0000CC"/>
                </a:solidFill>
                <a:latin typeface="Arial Black" panose="020B0A04020102020204" pitchFamily="34" charset="0"/>
              </a:rPr>
              <a:t>Dorostenci celý zápas jen dotahovali a na každou naši branku soupeř vždy rychle odpověděl</a:t>
            </a:r>
          </a:p>
        </p:txBody>
      </p:sp>
      <p:pic>
        <p:nvPicPr>
          <p:cNvPr id="11" name="Obrázek 10">
            <a:extLst>
              <a:ext uri="{FF2B5EF4-FFF2-40B4-BE49-F238E27FC236}">
                <a16:creationId xmlns:a16="http://schemas.microsoft.com/office/drawing/2014/main" id="{EA2CCE02-13E9-40A8-A8D6-6610BA9A29E6}"/>
              </a:ext>
            </a:extLst>
          </p:cNvPr>
          <p:cNvPicPr>
            <a:picLocks noChangeAspect="1"/>
          </p:cNvPicPr>
          <p:nvPr/>
        </p:nvPicPr>
        <p:blipFill>
          <a:blip r:embed="rId4"/>
          <a:stretch>
            <a:fillRect/>
          </a:stretch>
        </p:blipFill>
        <p:spPr>
          <a:xfrm>
            <a:off x="3744392" y="1578780"/>
            <a:ext cx="977536" cy="528551"/>
          </a:xfrm>
          <a:prstGeom prst="rect">
            <a:avLst/>
          </a:prstGeom>
        </p:spPr>
      </p:pic>
      <p:sp>
        <p:nvSpPr>
          <p:cNvPr id="5" name="Obdélník 4">
            <a:extLst>
              <a:ext uri="{FF2B5EF4-FFF2-40B4-BE49-F238E27FC236}">
                <a16:creationId xmlns:a16="http://schemas.microsoft.com/office/drawing/2014/main" id="{330178E8-2032-4DAA-8AD0-340014E807B6}"/>
              </a:ext>
            </a:extLst>
          </p:cNvPr>
          <p:cNvSpPr/>
          <p:nvPr/>
        </p:nvSpPr>
        <p:spPr>
          <a:xfrm>
            <a:off x="5544592" y="523156"/>
            <a:ext cx="4608512" cy="2800767"/>
          </a:xfrm>
          <a:prstGeom prst="rect">
            <a:avLst/>
          </a:prstGeom>
          <a:solidFill>
            <a:srgbClr val="FFFFCC"/>
          </a:solidFill>
        </p:spPr>
        <p:txBody>
          <a:bodyPr wrap="square">
            <a:spAutoFit/>
          </a:bodyPr>
          <a:lstStyle/>
          <a:p>
            <a:pPr algn="just"/>
            <a:r>
              <a:rPr lang="cs-CZ" sz="1100" b="0" dirty="0">
                <a:solidFill>
                  <a:srgbClr val="000000"/>
                </a:solidFill>
                <a:latin typeface="Arial" panose="020B0604020202020204" pitchFamily="34" charset="0"/>
                <a:cs typeface="Arial" panose="020B0604020202020204" pitchFamily="34" charset="0"/>
              </a:rPr>
              <a:t>byla již potřetí v sezóně naše záležitost.  Poslední říjnovou sobotu nás čekalo vystoupení v Brandýse </a:t>
            </a:r>
            <a:r>
              <a:rPr lang="cs-CZ" sz="1100" b="0" dirty="0" err="1">
                <a:solidFill>
                  <a:srgbClr val="000000"/>
                </a:solidFill>
                <a:latin typeface="Arial" panose="020B0604020202020204" pitchFamily="34" charset="0"/>
                <a:cs typeface="Arial" panose="020B0604020202020204" pitchFamily="34" charset="0"/>
              </a:rPr>
              <a:t>n.L</a:t>
            </a:r>
            <a:r>
              <a:rPr lang="cs-CZ" sz="1100" b="0" dirty="0">
                <a:solidFill>
                  <a:srgbClr val="000000"/>
                </a:solidFill>
                <a:latin typeface="Arial" panose="020B0604020202020204" pitchFamily="34" charset="0"/>
                <a:cs typeface="Arial" panose="020B0604020202020204" pitchFamily="34" charset="0"/>
              </a:rPr>
              <a:t> ,kde kvůli zraněním museli nastoupit i hráči b mužstva, kteří s tím před sezónou asi moc ani nepočítali. První listopadovou sobotu přijel na štětský stadion prověřit naše mužstvo další z mnoha nováčků AK Arsenal Česká Lípa. V 1. poločase nepadla ani jedna branka. Ve 2. části šli hosté nejprve do vedení 1:0, ale po třech centrech Jakuba Píchy během 5 minut nastal úplný obrat v utkání . Hosté ještě snížili na 2:3, ale poslední slovo měl 9 minut před koncem Tomáš </a:t>
            </a:r>
            <a:r>
              <a:rPr lang="cs-CZ" sz="1100" b="0" dirty="0" err="1">
                <a:solidFill>
                  <a:srgbClr val="000000"/>
                </a:solidFill>
                <a:latin typeface="Arial" panose="020B0604020202020204" pitchFamily="34" charset="0"/>
                <a:cs typeface="Arial" panose="020B0604020202020204" pitchFamily="34" charset="0"/>
              </a:rPr>
              <a:t>Belák</a:t>
            </a:r>
            <a:r>
              <a:rPr lang="cs-CZ" sz="1100" b="0" dirty="0">
                <a:solidFill>
                  <a:srgbClr val="000000"/>
                </a:solidFill>
                <a:latin typeface="Arial" panose="020B0604020202020204" pitchFamily="34" charset="0"/>
                <a:cs typeface="Arial" panose="020B0604020202020204" pitchFamily="34" charset="0"/>
              </a:rPr>
              <a:t>, když uzavřel výsledek na 4:2. Zatím poslední a předposlední utkání podzimu jsme sehráli před  týdnem 9. listopadu na hřišti posledního celku tabulky v Dobříši. Prohráli jsme 7:2. Hrozivá porážka, která se začala rodit už v 1. poločase, který jsme prohráli 4:0. Celé mužstvo vyhořelo, jak dobře pročištěná kamna. Před posledním zápasem roku jsme na 13. místě  s body a pokud by se nám dnes podařilo získat 3 body tak by nám to hodně pomohlo. I tak nás ale na jaře 2020 v boji o záchranu nečeká nelehká práce. </a:t>
            </a:r>
            <a:endParaRPr lang="cs-CZ" dirty="0"/>
          </a:p>
        </p:txBody>
      </p:sp>
      <p:sp>
        <p:nvSpPr>
          <p:cNvPr id="6" name="TextovéPole 5">
            <a:extLst>
              <a:ext uri="{FF2B5EF4-FFF2-40B4-BE49-F238E27FC236}">
                <a16:creationId xmlns:a16="http://schemas.microsoft.com/office/drawing/2014/main" id="{77BF277A-B206-4D34-B957-1DAC456C8791}"/>
              </a:ext>
            </a:extLst>
          </p:cNvPr>
          <p:cNvSpPr txBox="1"/>
          <p:nvPr/>
        </p:nvSpPr>
        <p:spPr>
          <a:xfrm>
            <a:off x="5544592" y="91108"/>
            <a:ext cx="4536504" cy="307777"/>
          </a:xfrm>
          <a:prstGeom prst="rect">
            <a:avLst/>
          </a:prstGeom>
          <a:pattFill prst="dotDmnd">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Dokončení letu podzimní částí soutěže </a:t>
            </a:r>
          </a:p>
        </p:txBody>
      </p:sp>
      <p:sp>
        <p:nvSpPr>
          <p:cNvPr id="4" name="TextovéPole 3">
            <a:extLst>
              <a:ext uri="{FF2B5EF4-FFF2-40B4-BE49-F238E27FC236}">
                <a16:creationId xmlns:a16="http://schemas.microsoft.com/office/drawing/2014/main" id="{95A98918-0654-4713-A9EB-6B5AA4BF7A6D}"/>
              </a:ext>
            </a:extLst>
          </p:cNvPr>
          <p:cNvSpPr txBox="1"/>
          <p:nvPr/>
        </p:nvSpPr>
        <p:spPr>
          <a:xfrm>
            <a:off x="5544592" y="3577565"/>
            <a:ext cx="4536504" cy="1446550"/>
          </a:xfrm>
          <a:prstGeom prst="rect">
            <a:avLst/>
          </a:prstGeom>
          <a:blipFill>
            <a:blip r:embed="rId5"/>
            <a:tile tx="0" ty="0" sx="100000" sy="100000" flip="none" algn="tl"/>
          </a:blipFill>
          <a:effectLst>
            <a:softEdge rad="228600"/>
          </a:effectLst>
        </p:spPr>
        <p:txBody>
          <a:bodyPr wrap="square" rtlCol="0">
            <a:spAutoFit/>
          </a:bodyPr>
          <a:lstStyle/>
          <a:p>
            <a:pPr algn="ctr"/>
            <a:r>
              <a:rPr lang="cs-CZ" sz="2800" u="sng" dirty="0">
                <a:highlight>
                  <a:srgbClr val="00FF00"/>
                </a:highlight>
                <a:latin typeface="Arial Black" panose="020B0A04020102020204" pitchFamily="34" charset="0"/>
              </a:rPr>
              <a:t>Realizační tým: </a:t>
            </a:r>
          </a:p>
          <a:p>
            <a:r>
              <a:rPr lang="cs-CZ" sz="2000" dirty="0">
                <a:solidFill>
                  <a:schemeClr val="accent6"/>
                </a:solidFill>
                <a:latin typeface="Arial Black" panose="020B0A04020102020204" pitchFamily="34" charset="0"/>
              </a:rPr>
              <a:t>Trenéři Jiří </a:t>
            </a:r>
            <a:r>
              <a:rPr lang="cs-CZ" sz="2000" dirty="0" err="1">
                <a:solidFill>
                  <a:schemeClr val="accent6"/>
                </a:solidFill>
                <a:latin typeface="Arial Black" panose="020B0A04020102020204" pitchFamily="34" charset="0"/>
              </a:rPr>
              <a:t>Ransdorf</a:t>
            </a:r>
            <a:endParaRPr lang="cs-CZ" sz="2000" dirty="0">
              <a:solidFill>
                <a:schemeClr val="accent6"/>
              </a:solidFill>
              <a:latin typeface="Arial Black" panose="020B0A04020102020204" pitchFamily="34" charset="0"/>
            </a:endParaRPr>
          </a:p>
          <a:p>
            <a:r>
              <a:rPr lang="cs-CZ" sz="2000" dirty="0">
                <a:solidFill>
                  <a:schemeClr val="accent6"/>
                </a:solidFill>
                <a:latin typeface="Arial Black" panose="020B0A04020102020204" pitchFamily="34" charset="0"/>
              </a:rPr>
              <a:t>             Pavel </a:t>
            </a:r>
            <a:r>
              <a:rPr lang="cs-CZ" sz="2000" dirty="0" err="1">
                <a:solidFill>
                  <a:schemeClr val="accent6"/>
                </a:solidFill>
                <a:latin typeface="Arial Black" panose="020B0A04020102020204" pitchFamily="34" charset="0"/>
              </a:rPr>
              <a:t>Hoznédl</a:t>
            </a:r>
            <a:endParaRPr lang="cs-CZ" sz="2000" dirty="0">
              <a:solidFill>
                <a:schemeClr val="accent6"/>
              </a:solidFill>
              <a:latin typeface="Arial Black" panose="020B0A04020102020204" pitchFamily="34" charset="0"/>
            </a:endParaRPr>
          </a:p>
          <a:p>
            <a:r>
              <a:rPr lang="cs-CZ" sz="2000" dirty="0">
                <a:solidFill>
                  <a:schemeClr val="accent6"/>
                </a:solidFill>
                <a:latin typeface="Arial Black" panose="020B0A04020102020204" pitchFamily="34" charset="0"/>
              </a:rPr>
              <a:t>Vedoucí: Jan Tyle</a:t>
            </a:r>
          </a:p>
        </p:txBody>
      </p:sp>
      <p:pic>
        <p:nvPicPr>
          <p:cNvPr id="8" name="Obrázek 7"/>
          <p:cNvPicPr>
            <a:picLocks noChangeAspect="1"/>
          </p:cNvPicPr>
          <p:nvPr/>
        </p:nvPicPr>
        <p:blipFill>
          <a:blip r:embed="rId6"/>
          <a:stretch>
            <a:fillRect/>
          </a:stretch>
        </p:blipFill>
        <p:spPr>
          <a:xfrm>
            <a:off x="6264672" y="5047926"/>
            <a:ext cx="2880320" cy="1769435"/>
          </a:xfrm>
          <a:prstGeom prst="rect">
            <a:avLst/>
          </a:prstGeom>
          <a:ln w="34925">
            <a:solidFill>
              <a:schemeClr val="accent1"/>
            </a:solidFill>
          </a:ln>
        </p:spPr>
      </p:pic>
    </p:spTree>
    <p:extLst>
      <p:ext uri="{BB962C8B-B14F-4D97-AF65-F5344CB8AC3E}">
        <p14:creationId xmlns:p14="http://schemas.microsoft.com/office/powerpoint/2010/main" val="261455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3558DD2-48E4-4D61-B7D1-352FDC0A8581}"/>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3" name="TextovéPole 2">
            <a:extLst>
              <a:ext uri="{FF2B5EF4-FFF2-40B4-BE49-F238E27FC236}">
                <a16:creationId xmlns:a16="http://schemas.microsoft.com/office/drawing/2014/main" id="{EFAA19F6-CA2E-461A-98C7-E517AD777310}"/>
              </a:ext>
            </a:extLst>
          </p:cNvPr>
          <p:cNvSpPr txBox="1"/>
          <p:nvPr/>
        </p:nvSpPr>
        <p:spPr>
          <a:xfrm>
            <a:off x="7488808" y="69318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4" name="TextovéPole 3">
            <a:extLst>
              <a:ext uri="{FF2B5EF4-FFF2-40B4-BE49-F238E27FC236}">
                <a16:creationId xmlns:a16="http://schemas.microsoft.com/office/drawing/2014/main" id="{23815902-6708-48C9-B1A1-F22B09F16FAA}"/>
              </a:ext>
            </a:extLst>
          </p:cNvPr>
          <p:cNvSpPr txBox="1"/>
          <p:nvPr/>
        </p:nvSpPr>
        <p:spPr>
          <a:xfrm>
            <a:off x="5636861" y="75622"/>
            <a:ext cx="4386632" cy="1107996"/>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FFFF66">
                <a:alpha val="40000"/>
              </a:srgbClr>
            </a:glow>
            <a:softEdge rad="0"/>
          </a:effectLst>
        </p:spPr>
        <p:txBody>
          <a:bodyPr wrap="square" rtlCol="0">
            <a:spAutoFit/>
          </a:bodyPr>
          <a:lstStyle/>
          <a:p>
            <a:pPr algn="ctr"/>
            <a:r>
              <a:rPr lang="cs-CZ" sz="2200" dirty="0">
                <a:ln>
                  <a:solidFill>
                    <a:schemeClr val="tx1">
                      <a:lumMod val="95000"/>
                      <a:lumOff val="5000"/>
                    </a:schemeClr>
                  </a:solidFill>
                </a:ln>
                <a:solidFill>
                  <a:schemeClr val="bg1"/>
                </a:solidFill>
                <a:latin typeface="Verdana Pro Black" panose="020B0A04030504040204" pitchFamily="34" charset="0"/>
              </a:rPr>
              <a:t>Známe zimní zápasový program mužstva dospělých</a:t>
            </a:r>
          </a:p>
        </p:txBody>
      </p:sp>
      <p:graphicFrame>
        <p:nvGraphicFramePr>
          <p:cNvPr id="5" name="Tabulka 4">
            <a:extLst>
              <a:ext uri="{FF2B5EF4-FFF2-40B4-BE49-F238E27FC236}">
                <a16:creationId xmlns:a16="http://schemas.microsoft.com/office/drawing/2014/main" id="{F79DCDE2-2E87-4AEC-BE43-4F7517840C6B}"/>
              </a:ext>
            </a:extLst>
          </p:cNvPr>
          <p:cNvGraphicFramePr>
            <a:graphicFrameLocks noGrp="1"/>
          </p:cNvGraphicFramePr>
          <p:nvPr>
            <p:extLst>
              <p:ext uri="{D42A27DB-BD31-4B8C-83A1-F6EECF244321}">
                <p14:modId xmlns:p14="http://schemas.microsoft.com/office/powerpoint/2010/main" val="1435657852"/>
              </p:ext>
            </p:extLst>
          </p:nvPr>
        </p:nvGraphicFramePr>
        <p:xfrm>
          <a:off x="5616600" y="1258328"/>
          <a:ext cx="4386632" cy="5596707"/>
        </p:xfrm>
        <a:graphic>
          <a:graphicData uri="http://schemas.openxmlformats.org/drawingml/2006/table">
            <a:tbl>
              <a:tblPr/>
              <a:tblGrid>
                <a:gridCol w="718714">
                  <a:extLst>
                    <a:ext uri="{9D8B030D-6E8A-4147-A177-3AD203B41FA5}">
                      <a16:colId xmlns:a16="http://schemas.microsoft.com/office/drawing/2014/main" val="914835282"/>
                    </a:ext>
                  </a:extLst>
                </a:gridCol>
                <a:gridCol w="677410">
                  <a:extLst>
                    <a:ext uri="{9D8B030D-6E8A-4147-A177-3AD203B41FA5}">
                      <a16:colId xmlns:a16="http://schemas.microsoft.com/office/drawing/2014/main" val="3128218876"/>
                    </a:ext>
                  </a:extLst>
                </a:gridCol>
                <a:gridCol w="669146">
                  <a:extLst>
                    <a:ext uri="{9D8B030D-6E8A-4147-A177-3AD203B41FA5}">
                      <a16:colId xmlns:a16="http://schemas.microsoft.com/office/drawing/2014/main" val="3379073945"/>
                    </a:ext>
                  </a:extLst>
                </a:gridCol>
                <a:gridCol w="1164812">
                  <a:extLst>
                    <a:ext uri="{9D8B030D-6E8A-4147-A177-3AD203B41FA5}">
                      <a16:colId xmlns:a16="http://schemas.microsoft.com/office/drawing/2014/main" val="3634753524"/>
                    </a:ext>
                  </a:extLst>
                </a:gridCol>
                <a:gridCol w="1156550">
                  <a:extLst>
                    <a:ext uri="{9D8B030D-6E8A-4147-A177-3AD203B41FA5}">
                      <a16:colId xmlns:a16="http://schemas.microsoft.com/office/drawing/2014/main" val="525654690"/>
                    </a:ext>
                  </a:extLst>
                </a:gridCol>
              </a:tblGrid>
              <a:tr h="471932">
                <a:tc>
                  <a:txBody>
                    <a:bodyPr/>
                    <a:lstStyle/>
                    <a:p>
                      <a:pPr algn="ctr" fontAlgn="ctr"/>
                      <a:r>
                        <a:rPr lang="cs-CZ" sz="1200" b="1" i="0" u="none" strike="noStrike">
                          <a:solidFill>
                            <a:srgbClr val="000000"/>
                          </a:solidFill>
                          <a:effectLst/>
                          <a:latin typeface="Georgia Pro Black" panose="02040A02050405020203" pitchFamily="18" charset="0"/>
                        </a:rPr>
                        <a:t>Datum</a:t>
                      </a:r>
                    </a:p>
                  </a:txBody>
                  <a:tcPr marL="5158" marR="5158" marT="5158" marB="0" anchor="ctr">
                    <a:lnL>
                      <a:noFill/>
                    </a:lnL>
                    <a:lnR>
                      <a:noFill/>
                    </a:lnR>
                    <a:lnT>
                      <a:noFill/>
                    </a:lnT>
                    <a:lnB w="25400" cap="flat" cmpd="dbl" algn="ctr">
                      <a:solidFill>
                        <a:srgbClr val="C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Georgia Pro Black" panose="02040A02050405020203" pitchFamily="18" charset="0"/>
                        </a:rPr>
                        <a:t>Den</a:t>
                      </a:r>
                    </a:p>
                  </a:txBody>
                  <a:tcPr marL="5158" marR="5158" marT="5158" marB="0" anchor="ctr">
                    <a:lnL>
                      <a:noFill/>
                    </a:lnL>
                    <a:lnR>
                      <a:noFill/>
                    </a:lnR>
                    <a:lnT>
                      <a:noFill/>
                    </a:lnT>
                    <a:lnB w="25400" cap="flat" cmpd="dbl" algn="ctr">
                      <a:solidFill>
                        <a:srgbClr val="C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Georgia Pro Black" panose="02040A02050405020203" pitchFamily="18" charset="0"/>
                        </a:rPr>
                        <a:t>Čas</a:t>
                      </a:r>
                    </a:p>
                  </a:txBody>
                  <a:tcPr marL="5158" marR="5158" marT="5158" marB="0" anchor="ctr">
                    <a:lnL>
                      <a:noFill/>
                    </a:lnL>
                    <a:lnR>
                      <a:noFill/>
                    </a:lnR>
                    <a:lnT>
                      <a:noFill/>
                    </a:lnT>
                    <a:lnB w="25400" cap="flat" cmpd="dbl" algn="ctr">
                      <a:solidFill>
                        <a:srgbClr val="C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Georgia Pro Black" panose="02040A02050405020203" pitchFamily="18" charset="0"/>
                        </a:rPr>
                        <a:t>Soupeř</a:t>
                      </a:r>
                    </a:p>
                  </a:txBody>
                  <a:tcPr marL="5158" marR="5158" marT="5158" marB="0" anchor="ctr">
                    <a:lnL>
                      <a:noFill/>
                    </a:lnL>
                    <a:lnR>
                      <a:noFill/>
                    </a:lnR>
                    <a:lnT>
                      <a:noFill/>
                    </a:lnT>
                    <a:lnB w="25400" cap="flat" cmpd="dbl" algn="ctr">
                      <a:solidFill>
                        <a:srgbClr val="C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Georgia Pro Black" panose="02040A02050405020203" pitchFamily="18" charset="0"/>
                        </a:rPr>
                        <a:t>Kde</a:t>
                      </a:r>
                    </a:p>
                  </a:txBody>
                  <a:tcPr marL="5158" marR="5158" marT="5158" marB="0" anchor="ctr">
                    <a:lnL>
                      <a:noFill/>
                    </a:lnL>
                    <a:lnR>
                      <a:noFill/>
                    </a:lnR>
                    <a:lnT>
                      <a:noFill/>
                    </a:lnT>
                    <a:lnB w="25400" cap="flat" cmpd="dbl" algn="ctr">
                      <a:solidFill>
                        <a:srgbClr val="C00000"/>
                      </a:solidFill>
                      <a:prstDash val="solid"/>
                      <a:round/>
                      <a:headEnd type="none" w="med" len="med"/>
                      <a:tailEnd type="none" w="med" len="med"/>
                    </a:lnB>
                    <a:solidFill>
                      <a:srgbClr val="FFFF00"/>
                    </a:solidFill>
                  </a:tcPr>
                </a:tc>
                <a:extLst>
                  <a:ext uri="{0D108BD9-81ED-4DB2-BD59-A6C34878D82A}">
                    <a16:rowId xmlns:a16="http://schemas.microsoft.com/office/drawing/2014/main" val="3273189223"/>
                  </a:ext>
                </a:extLst>
              </a:tr>
              <a:tr h="870747">
                <a:tc>
                  <a:txBody>
                    <a:bodyPr/>
                    <a:lstStyle/>
                    <a:p>
                      <a:pPr algn="ctr" fontAlgn="ctr"/>
                      <a:r>
                        <a:rPr lang="cs-CZ" sz="1200" b="1" i="0" u="none" strike="noStrike" dirty="0">
                          <a:solidFill>
                            <a:srgbClr val="000000"/>
                          </a:solidFill>
                          <a:effectLst/>
                          <a:latin typeface="Arial Black" panose="020B0A04020102020204" pitchFamily="34" charset="0"/>
                        </a:rPr>
                        <a:t>18.01.</a:t>
                      </a:r>
                    </a:p>
                    <a:p>
                      <a:pPr algn="ctr" fontAlgn="ctr"/>
                      <a:r>
                        <a:rPr lang="cs-CZ" sz="1200" b="1" i="0" u="none" strike="noStrike" dirty="0">
                          <a:solidFill>
                            <a:srgbClr val="0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sobota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Black" panose="020B0A04020102020204" pitchFamily="34" charset="0"/>
                        </a:rPr>
                        <a:t>11:00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Black" panose="020B0A04020102020204" pitchFamily="34" charset="0"/>
                        </a:rPr>
                        <a:t>SK Sokol Brozany</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Black" panose="020B0A04020102020204" pitchFamily="34" charset="0"/>
                        </a:rPr>
                        <a:t>UT Brozany</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extLst>
                  <a:ext uri="{0D108BD9-81ED-4DB2-BD59-A6C34878D82A}">
                    <a16:rowId xmlns:a16="http://schemas.microsoft.com/office/drawing/2014/main" val="2156914336"/>
                  </a:ext>
                </a:extLst>
              </a:tr>
              <a:tr h="664692">
                <a:tc>
                  <a:txBody>
                    <a:bodyPr/>
                    <a:lstStyle/>
                    <a:p>
                      <a:pPr algn="ctr" fontAlgn="ctr"/>
                      <a:r>
                        <a:rPr lang="cs-CZ" sz="1200" b="1" i="0" u="none" strike="noStrike" dirty="0">
                          <a:solidFill>
                            <a:srgbClr val="800000"/>
                          </a:solidFill>
                          <a:effectLst/>
                          <a:latin typeface="Arial Black" panose="020B0A04020102020204" pitchFamily="34" charset="0"/>
                        </a:rPr>
                        <a:t>25.01.</a:t>
                      </a:r>
                    </a:p>
                    <a:p>
                      <a:pPr algn="ctr" fontAlgn="ctr"/>
                      <a:r>
                        <a:rPr lang="cs-CZ" sz="1200" b="1" i="0" u="none" strike="noStrike" dirty="0">
                          <a:solidFill>
                            <a:srgbClr val="8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sobota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10:30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Mostecký fotbalový klub</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UT Roudnice </a:t>
                      </a:r>
                      <a:r>
                        <a:rPr lang="cs-CZ" sz="1200" b="1" i="0" u="none" strike="noStrike" dirty="0" err="1">
                          <a:solidFill>
                            <a:srgbClr val="800000"/>
                          </a:solidFill>
                          <a:effectLst/>
                          <a:latin typeface="Arial Black" panose="020B0A04020102020204" pitchFamily="34" charset="0"/>
                        </a:rPr>
                        <a:t>n.L.</a:t>
                      </a:r>
                      <a:endParaRPr lang="cs-CZ" sz="1200" b="1" i="0" u="none" strike="noStrike" dirty="0">
                        <a:solidFill>
                          <a:srgbClr val="800000"/>
                        </a:solidFill>
                        <a:effectLst/>
                        <a:latin typeface="Arial Black" panose="020B0A04020102020204" pitchFamily="34" charset="0"/>
                      </a:endParaRP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extLst>
                  <a:ext uri="{0D108BD9-81ED-4DB2-BD59-A6C34878D82A}">
                    <a16:rowId xmlns:a16="http://schemas.microsoft.com/office/drawing/2014/main" val="2252866280"/>
                  </a:ext>
                </a:extLst>
              </a:tr>
              <a:tr h="664692">
                <a:tc>
                  <a:txBody>
                    <a:bodyPr/>
                    <a:lstStyle/>
                    <a:p>
                      <a:pPr algn="ctr" fontAlgn="ctr"/>
                      <a:r>
                        <a:rPr lang="cs-CZ" sz="1200" b="1" i="0" u="none" strike="noStrike" dirty="0">
                          <a:solidFill>
                            <a:srgbClr val="000000"/>
                          </a:solidFill>
                          <a:effectLst/>
                          <a:latin typeface="Arial Black" panose="020B0A04020102020204" pitchFamily="34" charset="0"/>
                        </a:rPr>
                        <a:t>01.02.</a:t>
                      </a:r>
                    </a:p>
                    <a:p>
                      <a:pPr algn="ctr" fontAlgn="ctr"/>
                      <a:r>
                        <a:rPr lang="cs-CZ" sz="1200" b="1" i="0" u="none" strike="noStrike" dirty="0">
                          <a:solidFill>
                            <a:srgbClr val="0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sobota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13:00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SK Skalice</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UT Česká Lípa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extLst>
                  <a:ext uri="{0D108BD9-81ED-4DB2-BD59-A6C34878D82A}">
                    <a16:rowId xmlns:a16="http://schemas.microsoft.com/office/drawing/2014/main" val="3352786679"/>
                  </a:ext>
                </a:extLst>
              </a:tr>
              <a:tr h="664692">
                <a:tc>
                  <a:txBody>
                    <a:bodyPr/>
                    <a:lstStyle/>
                    <a:p>
                      <a:pPr algn="ctr" fontAlgn="ctr"/>
                      <a:r>
                        <a:rPr lang="cs-CZ" sz="1200" b="1" i="0" u="none" strike="noStrike" dirty="0">
                          <a:solidFill>
                            <a:srgbClr val="800000"/>
                          </a:solidFill>
                          <a:effectLst/>
                          <a:latin typeface="Arial Black" panose="020B0A04020102020204" pitchFamily="34" charset="0"/>
                        </a:rPr>
                        <a:t>08.02.</a:t>
                      </a:r>
                    </a:p>
                    <a:p>
                      <a:pPr algn="ctr" fontAlgn="ctr"/>
                      <a:r>
                        <a:rPr lang="cs-CZ" sz="1200" b="1" i="0" u="none" strike="noStrike" dirty="0">
                          <a:solidFill>
                            <a:srgbClr val="8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sobota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11:00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TJ Krupka </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UT Krupka </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extLst>
                  <a:ext uri="{0D108BD9-81ED-4DB2-BD59-A6C34878D82A}">
                    <a16:rowId xmlns:a16="http://schemas.microsoft.com/office/drawing/2014/main" val="2570972659"/>
                  </a:ext>
                </a:extLst>
              </a:tr>
              <a:tr h="664692">
                <a:tc>
                  <a:txBody>
                    <a:bodyPr/>
                    <a:lstStyle/>
                    <a:p>
                      <a:pPr algn="ctr" fontAlgn="ctr"/>
                      <a:r>
                        <a:rPr lang="cs-CZ" sz="1200" b="1" i="0" u="none" strike="noStrike" dirty="0">
                          <a:solidFill>
                            <a:srgbClr val="000000"/>
                          </a:solidFill>
                          <a:effectLst/>
                          <a:latin typeface="Arial Black" panose="020B0A04020102020204" pitchFamily="34" charset="0"/>
                        </a:rPr>
                        <a:t>16.02.</a:t>
                      </a:r>
                    </a:p>
                    <a:p>
                      <a:pPr algn="ctr" fontAlgn="ctr"/>
                      <a:r>
                        <a:rPr lang="cs-CZ" sz="1200" b="1" i="0" u="none" strike="noStrike" dirty="0">
                          <a:solidFill>
                            <a:srgbClr val="0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neděle</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Black" panose="020B0A04020102020204" pitchFamily="34" charset="0"/>
                        </a:rPr>
                        <a:t>15:00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TJ Doksy</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Arial Black" panose="020B0A04020102020204" pitchFamily="34" charset="0"/>
                        </a:rPr>
                        <a:t>UT Česká Lípa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CCFFFF"/>
                    </a:solidFill>
                  </a:tcPr>
                </a:tc>
                <a:extLst>
                  <a:ext uri="{0D108BD9-81ED-4DB2-BD59-A6C34878D82A}">
                    <a16:rowId xmlns:a16="http://schemas.microsoft.com/office/drawing/2014/main" val="3679030664"/>
                  </a:ext>
                </a:extLst>
              </a:tr>
              <a:tr h="664692">
                <a:tc>
                  <a:txBody>
                    <a:bodyPr/>
                    <a:lstStyle/>
                    <a:p>
                      <a:pPr algn="ctr" fontAlgn="ctr"/>
                      <a:r>
                        <a:rPr lang="cs-CZ" sz="1200" b="1" i="0" u="none" strike="noStrike" dirty="0">
                          <a:solidFill>
                            <a:srgbClr val="800000"/>
                          </a:solidFill>
                          <a:effectLst/>
                          <a:latin typeface="Arial Black" panose="020B0A04020102020204" pitchFamily="34" charset="0"/>
                        </a:rPr>
                        <a:t>22.02.</a:t>
                      </a:r>
                    </a:p>
                    <a:p>
                      <a:pPr algn="ctr" fontAlgn="ctr"/>
                      <a:r>
                        <a:rPr lang="cs-CZ" sz="1200" b="1" i="0" u="none" strike="noStrike" dirty="0">
                          <a:solidFill>
                            <a:srgbClr val="8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sobota</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Nový Bor</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800000"/>
                          </a:solidFill>
                          <a:effectLst/>
                          <a:latin typeface="Arial Black" panose="020B0A04020102020204" pitchFamily="34" charset="0"/>
                        </a:rPr>
                        <a:t>UT Nový Bor</a:t>
                      </a:r>
                    </a:p>
                  </a:txBody>
                  <a:tcPr marL="5158" marR="5158" marT="5158" marB="0" anchor="ctr">
                    <a:lnL>
                      <a:noFill/>
                    </a:lnL>
                    <a:lnR>
                      <a:noFill/>
                    </a:lnR>
                    <a:lnT w="25400" cap="flat" cmpd="dbl" algn="ctr">
                      <a:solidFill>
                        <a:srgbClr val="C00000"/>
                      </a:solidFill>
                      <a:prstDash val="solid"/>
                      <a:round/>
                      <a:headEnd type="none" w="med" len="med"/>
                      <a:tailEnd type="none" w="med" len="med"/>
                    </a:lnT>
                    <a:lnB w="25400" cap="flat" cmpd="dbl" algn="ctr">
                      <a:solidFill>
                        <a:srgbClr val="C00000"/>
                      </a:solidFill>
                      <a:prstDash val="solid"/>
                      <a:round/>
                      <a:headEnd type="none" w="med" len="med"/>
                      <a:tailEnd type="none" w="med" len="med"/>
                    </a:lnB>
                    <a:solidFill>
                      <a:srgbClr val="99FF99"/>
                    </a:solidFill>
                  </a:tcPr>
                </a:tc>
                <a:extLst>
                  <a:ext uri="{0D108BD9-81ED-4DB2-BD59-A6C34878D82A}">
                    <a16:rowId xmlns:a16="http://schemas.microsoft.com/office/drawing/2014/main" val="2993552831"/>
                  </a:ext>
                </a:extLst>
              </a:tr>
              <a:tr h="930568">
                <a:tc>
                  <a:txBody>
                    <a:bodyPr/>
                    <a:lstStyle/>
                    <a:p>
                      <a:pPr algn="ctr" fontAlgn="ctr"/>
                      <a:r>
                        <a:rPr lang="cs-CZ" sz="1200" b="1" i="0" u="none" strike="noStrike" dirty="0">
                          <a:solidFill>
                            <a:srgbClr val="000000"/>
                          </a:solidFill>
                          <a:effectLst/>
                          <a:latin typeface="Arial Black" panose="020B0A04020102020204" pitchFamily="34" charset="0"/>
                        </a:rPr>
                        <a:t>01.03.</a:t>
                      </a:r>
                    </a:p>
                    <a:p>
                      <a:pPr algn="ctr" fontAlgn="ctr"/>
                      <a:r>
                        <a:rPr lang="cs-CZ" sz="1200" b="1" i="0" u="none" strike="noStrike" dirty="0">
                          <a:solidFill>
                            <a:srgbClr val="000000"/>
                          </a:solidFill>
                          <a:effectLst/>
                          <a:latin typeface="Arial Black" panose="020B0A04020102020204" pitchFamily="34" charset="0"/>
                        </a:rPr>
                        <a:t>2020</a:t>
                      </a:r>
                    </a:p>
                  </a:txBody>
                  <a:tcPr marL="5158" marR="5158" marT="5158" marB="0" anchor="ctr">
                    <a:lnL>
                      <a:noFill/>
                    </a:lnL>
                    <a:lnR>
                      <a:noFill/>
                    </a:lnR>
                    <a:lnT w="25400" cap="flat" cmpd="dbl" algn="ctr">
                      <a:solidFill>
                        <a:srgbClr val="C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neděle</a:t>
                      </a:r>
                    </a:p>
                  </a:txBody>
                  <a:tcPr marL="5158" marR="5158" marT="5158" marB="0" anchor="ctr">
                    <a:lnL>
                      <a:noFill/>
                    </a:lnL>
                    <a:lnR>
                      <a:noFill/>
                    </a:lnR>
                    <a:lnT w="25400" cap="flat" cmpd="dbl" algn="ctr">
                      <a:solidFill>
                        <a:srgbClr val="C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Black" panose="020B0A04020102020204" pitchFamily="34" charset="0"/>
                        </a:rPr>
                        <a:t>10:30 ???</a:t>
                      </a:r>
                    </a:p>
                  </a:txBody>
                  <a:tcPr marL="5158" marR="5158" marT="5158" marB="0" anchor="ctr">
                    <a:lnL>
                      <a:noFill/>
                    </a:lnL>
                    <a:lnR>
                      <a:noFill/>
                    </a:lnR>
                    <a:lnT w="25400" cap="flat" cmpd="dbl" algn="ctr">
                      <a:solidFill>
                        <a:srgbClr val="C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FC Horky nad Jizerou</a:t>
                      </a:r>
                    </a:p>
                  </a:txBody>
                  <a:tcPr marL="5158" marR="5158" marT="5158" marB="0" anchor="ctr">
                    <a:lnL>
                      <a:noFill/>
                    </a:lnL>
                    <a:lnR>
                      <a:noFill/>
                    </a:lnR>
                    <a:lnT w="25400" cap="flat" cmpd="dbl" algn="ctr">
                      <a:solidFill>
                        <a:srgbClr val="C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dirty="0">
                          <a:solidFill>
                            <a:srgbClr val="000000"/>
                          </a:solidFill>
                          <a:effectLst/>
                          <a:latin typeface="Arial Black" panose="020B0A04020102020204" pitchFamily="34" charset="0"/>
                        </a:rPr>
                        <a:t>UT Mladá Boleslav nebo </a:t>
                      </a:r>
                    </a:p>
                    <a:p>
                      <a:pPr algn="ctr" fontAlgn="ctr"/>
                      <a:r>
                        <a:rPr lang="cs-CZ" sz="1200" b="1" i="0" u="none" strike="noStrike" dirty="0">
                          <a:solidFill>
                            <a:srgbClr val="000000"/>
                          </a:solidFill>
                          <a:effectLst/>
                          <a:latin typeface="Arial Black" panose="020B0A04020102020204" pitchFamily="34" charset="0"/>
                        </a:rPr>
                        <a:t>Benátky </a:t>
                      </a:r>
                      <a:r>
                        <a:rPr lang="cs-CZ" sz="1200" b="1" i="0" u="none" strike="noStrike" dirty="0" err="1">
                          <a:solidFill>
                            <a:srgbClr val="000000"/>
                          </a:solidFill>
                          <a:effectLst/>
                          <a:latin typeface="Arial Black" panose="020B0A04020102020204" pitchFamily="34" charset="0"/>
                        </a:rPr>
                        <a:t>n.J</a:t>
                      </a:r>
                      <a:r>
                        <a:rPr lang="cs-CZ" sz="1200" b="1" i="0" u="none" strike="noStrike" dirty="0">
                          <a:solidFill>
                            <a:srgbClr val="000000"/>
                          </a:solidFill>
                          <a:effectLst/>
                          <a:latin typeface="Arial Black" panose="020B0A04020102020204" pitchFamily="34" charset="0"/>
                        </a:rPr>
                        <a:t>.</a:t>
                      </a:r>
                    </a:p>
                  </a:txBody>
                  <a:tcPr marL="5158" marR="5158" marT="5158" marB="0" anchor="ctr">
                    <a:lnL>
                      <a:noFill/>
                    </a:lnL>
                    <a:lnR>
                      <a:noFill/>
                    </a:lnR>
                    <a:lnT w="25400" cap="flat" cmpd="dbl" algn="ctr">
                      <a:solidFill>
                        <a:srgbClr val="C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158627348"/>
                  </a:ext>
                </a:extLst>
              </a:tr>
            </a:tbl>
          </a:graphicData>
        </a:graphic>
      </p:graphicFrame>
      <p:graphicFrame>
        <p:nvGraphicFramePr>
          <p:cNvPr id="6" name="Tabulka 5">
            <a:extLst>
              <a:ext uri="{FF2B5EF4-FFF2-40B4-BE49-F238E27FC236}">
                <a16:creationId xmlns:a16="http://schemas.microsoft.com/office/drawing/2014/main" id="{67F8A030-71CC-4E40-BF00-931B7253D1C6}"/>
              </a:ext>
            </a:extLst>
          </p:cNvPr>
          <p:cNvGraphicFramePr>
            <a:graphicFrameLocks noGrp="1"/>
          </p:cNvGraphicFramePr>
          <p:nvPr>
            <p:extLst>
              <p:ext uri="{D42A27DB-BD31-4B8C-83A1-F6EECF244321}">
                <p14:modId xmlns:p14="http://schemas.microsoft.com/office/powerpoint/2010/main" val="1908496872"/>
              </p:ext>
            </p:extLst>
          </p:nvPr>
        </p:nvGraphicFramePr>
        <p:xfrm>
          <a:off x="216000" y="1243236"/>
          <a:ext cx="4464494" cy="5713112"/>
        </p:xfrm>
        <a:graphic>
          <a:graphicData uri="http://schemas.openxmlformats.org/drawingml/2006/table">
            <a:tbl>
              <a:tblPr/>
              <a:tblGrid>
                <a:gridCol w="667006">
                  <a:extLst>
                    <a:ext uri="{9D8B030D-6E8A-4147-A177-3AD203B41FA5}">
                      <a16:colId xmlns:a16="http://schemas.microsoft.com/office/drawing/2014/main" val="4078737459"/>
                    </a:ext>
                  </a:extLst>
                </a:gridCol>
                <a:gridCol w="1605827">
                  <a:extLst>
                    <a:ext uri="{9D8B030D-6E8A-4147-A177-3AD203B41FA5}">
                      <a16:colId xmlns:a16="http://schemas.microsoft.com/office/drawing/2014/main" val="437288246"/>
                    </a:ext>
                  </a:extLst>
                </a:gridCol>
                <a:gridCol w="318117">
                  <a:extLst>
                    <a:ext uri="{9D8B030D-6E8A-4147-A177-3AD203B41FA5}">
                      <a16:colId xmlns:a16="http://schemas.microsoft.com/office/drawing/2014/main" val="4135717152"/>
                    </a:ext>
                  </a:extLst>
                </a:gridCol>
                <a:gridCol w="758904">
                  <a:extLst>
                    <a:ext uri="{9D8B030D-6E8A-4147-A177-3AD203B41FA5}">
                      <a16:colId xmlns:a16="http://schemas.microsoft.com/office/drawing/2014/main" val="3975053053"/>
                    </a:ext>
                  </a:extLst>
                </a:gridCol>
                <a:gridCol w="557320">
                  <a:extLst>
                    <a:ext uri="{9D8B030D-6E8A-4147-A177-3AD203B41FA5}">
                      <a16:colId xmlns:a16="http://schemas.microsoft.com/office/drawing/2014/main" val="927618075"/>
                    </a:ext>
                  </a:extLst>
                </a:gridCol>
                <a:gridCol w="557320">
                  <a:extLst>
                    <a:ext uri="{9D8B030D-6E8A-4147-A177-3AD203B41FA5}">
                      <a16:colId xmlns:a16="http://schemas.microsoft.com/office/drawing/2014/main" val="2808723728"/>
                    </a:ext>
                  </a:extLst>
                </a:gridCol>
              </a:tblGrid>
              <a:tr h="360040">
                <a:tc>
                  <a:txBody>
                    <a:bodyPr/>
                    <a:lstStyle/>
                    <a:p>
                      <a:pPr algn="ctr" fontAlgn="ctr"/>
                      <a:r>
                        <a:rPr lang="cs-CZ" sz="1000" b="1" i="0" u="none" strike="noStrike" dirty="0">
                          <a:solidFill>
                            <a:srgbClr val="000000"/>
                          </a:solidFill>
                          <a:effectLst/>
                          <a:latin typeface="Arial" panose="020B0604020202020204" pitchFamily="34" charset="0"/>
                        </a:rPr>
                        <a:t>Pořadí</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Hráč</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Zápasy</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Branky</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ŽK</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ČK</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62925971"/>
                  </a:ext>
                </a:extLst>
              </a:tr>
              <a:tr h="211288">
                <a:tc>
                  <a:txBody>
                    <a:bodyPr/>
                    <a:lstStyle/>
                    <a:p>
                      <a:pPr algn="ctr" fontAlgn="ctr"/>
                      <a:r>
                        <a:rPr lang="cs-CZ" sz="1400" b="1" i="0" u="none" strike="noStrike" dirty="0">
                          <a:solidFill>
                            <a:srgbClr val="FF0000"/>
                          </a:solidFill>
                          <a:effectLst/>
                          <a:latin typeface="Arial" panose="020B0604020202020204" pitchFamily="34" charset="0"/>
                        </a:rPr>
                        <a:t>1</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Jiří Vokoun</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92801136"/>
                  </a:ext>
                </a:extLst>
              </a:tr>
              <a:tr h="211288">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David Brandejs</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5</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010645"/>
                  </a:ext>
                </a:extLst>
              </a:tr>
              <a:tr h="211288">
                <a:tc>
                  <a:txBody>
                    <a:bodyPr/>
                    <a:lstStyle/>
                    <a:p>
                      <a:pPr algn="ctr" fontAlgn="ctr"/>
                      <a:r>
                        <a:rPr lang="cs-CZ" sz="1400" b="1" i="0" u="none" strike="noStrike">
                          <a:solidFill>
                            <a:srgbClr val="FF0000"/>
                          </a:solidFill>
                          <a:effectLst/>
                          <a:latin typeface="Arial" panose="020B0604020202020204" pitchFamily="34" charset="0"/>
                        </a:rPr>
                        <a:t>3</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Rudolf </a:t>
                      </a:r>
                      <a:r>
                        <a:rPr lang="cs-CZ" sz="1400" b="1" i="0" u="none" strike="noStrike" dirty="0" err="1">
                          <a:solidFill>
                            <a:srgbClr val="FF0000"/>
                          </a:solidFill>
                          <a:effectLst/>
                          <a:latin typeface="Arial" panose="020B0604020202020204" pitchFamily="34" charset="0"/>
                        </a:rPr>
                        <a:t>Slanička</a:t>
                      </a:r>
                      <a:endParaRPr lang="cs-CZ" sz="1400" b="1" i="0" u="none" strike="noStrike" dirty="0">
                        <a:solidFill>
                          <a:srgbClr val="FF0000"/>
                        </a:solidFill>
                        <a:effectLst/>
                        <a:latin typeface="Arial" panose="020B0604020202020204" pitchFamily="34" charset="0"/>
                      </a:endParaRP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7</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62905041"/>
                  </a:ext>
                </a:extLst>
              </a:tr>
              <a:tr h="211288">
                <a:tc>
                  <a:txBody>
                    <a:bodyPr/>
                    <a:lstStyle/>
                    <a:p>
                      <a:pPr algn="ctr" fontAlgn="ctr"/>
                      <a:r>
                        <a:rPr lang="cs-CZ" sz="1400" b="1" i="0" u="none" strike="noStrike">
                          <a:solidFill>
                            <a:srgbClr val="FF0000"/>
                          </a:solidFill>
                          <a:effectLst/>
                          <a:latin typeface="Arial" panose="020B0604020202020204" pitchFamily="34" charset="0"/>
                        </a:rPr>
                        <a:t>4</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Tomáš </a:t>
                      </a:r>
                      <a:r>
                        <a:rPr lang="cs-CZ" sz="1400" b="1" i="0" u="none" strike="noStrike" dirty="0" err="1">
                          <a:solidFill>
                            <a:srgbClr val="FF0000"/>
                          </a:solidFill>
                          <a:effectLst/>
                          <a:latin typeface="Arial" panose="020B0604020202020204" pitchFamily="34" charset="0"/>
                        </a:rPr>
                        <a:t>Belák</a:t>
                      </a:r>
                      <a:endParaRPr lang="cs-CZ" sz="1400" b="1" i="0" u="none" strike="noStrike" dirty="0">
                        <a:solidFill>
                          <a:srgbClr val="FF0000"/>
                        </a:solidFill>
                        <a:effectLst/>
                        <a:latin typeface="Arial" panose="020B0604020202020204" pitchFamily="34" charset="0"/>
                      </a:endParaRP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12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41837"/>
                  </a:ext>
                </a:extLst>
              </a:tr>
              <a:tr h="211288">
                <a:tc>
                  <a:txBody>
                    <a:bodyPr/>
                    <a:lstStyle/>
                    <a:p>
                      <a:pPr algn="ctr" fontAlgn="ctr"/>
                      <a:r>
                        <a:rPr lang="cs-CZ" sz="1400" b="1" i="0" u="none" strike="noStrike">
                          <a:solidFill>
                            <a:srgbClr val="FF0000"/>
                          </a:solidFill>
                          <a:effectLst/>
                          <a:latin typeface="Arial" panose="020B0604020202020204" pitchFamily="34" charset="0"/>
                        </a:rPr>
                        <a:t>5</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Jiří Neuman</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13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52819682"/>
                  </a:ext>
                </a:extLst>
              </a:tr>
              <a:tr h="211288">
                <a:tc>
                  <a:txBody>
                    <a:bodyPr/>
                    <a:lstStyle/>
                    <a:p>
                      <a:pPr algn="ctr" fontAlgn="ctr"/>
                      <a:r>
                        <a:rPr lang="cs-CZ" sz="1400" b="1" i="0" u="none" strike="noStrike">
                          <a:solidFill>
                            <a:srgbClr val="FF0000"/>
                          </a:solidFill>
                          <a:effectLst/>
                          <a:latin typeface="Arial" panose="020B0604020202020204" pitchFamily="34" charset="0"/>
                        </a:rPr>
                        <a:t>6</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Jiří Ransdorf</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13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406272"/>
                  </a:ext>
                </a:extLst>
              </a:tr>
              <a:tr h="211288">
                <a:tc>
                  <a:txBody>
                    <a:bodyPr/>
                    <a:lstStyle/>
                    <a:p>
                      <a:pPr algn="ctr" fontAlgn="ctr"/>
                      <a:r>
                        <a:rPr lang="cs-CZ" sz="1400" b="1" i="0" u="none" strike="noStrike">
                          <a:solidFill>
                            <a:srgbClr val="FF0000"/>
                          </a:solidFill>
                          <a:effectLst/>
                          <a:latin typeface="Arial" panose="020B0604020202020204" pitchFamily="34" charset="0"/>
                        </a:rPr>
                        <a:t>7</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Jakub Slavíček</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98750409"/>
                  </a:ext>
                </a:extLst>
              </a:tr>
              <a:tr h="211288">
                <a:tc>
                  <a:txBody>
                    <a:bodyPr/>
                    <a:lstStyle/>
                    <a:p>
                      <a:pPr algn="ctr" fontAlgn="ctr"/>
                      <a:r>
                        <a:rPr lang="cs-CZ" sz="1400" b="1" i="0" u="none" strike="noStrike">
                          <a:solidFill>
                            <a:srgbClr val="FF0000"/>
                          </a:solidFill>
                          <a:effectLst/>
                          <a:latin typeface="Arial" panose="020B0604020202020204" pitchFamily="34" charset="0"/>
                        </a:rPr>
                        <a:t>8</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Vít Kala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12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a:solidFill>
                            <a:srgbClr val="FF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202837"/>
                  </a:ext>
                </a:extLst>
              </a:tr>
              <a:tr h="211288">
                <a:tc>
                  <a:txBody>
                    <a:bodyPr/>
                    <a:lstStyle/>
                    <a:p>
                      <a:pPr algn="ctr" fontAlgn="ctr"/>
                      <a:r>
                        <a:rPr lang="cs-CZ" sz="1200" b="1" i="0" u="none" strike="noStrike">
                          <a:solidFill>
                            <a:srgbClr val="000000"/>
                          </a:solidFill>
                          <a:effectLst/>
                          <a:latin typeface="Arial" panose="020B0604020202020204" pitchFamily="34" charset="0"/>
                        </a:rPr>
                        <a:t>9</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Adam Brůža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14</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3469106"/>
                  </a:ext>
                </a:extLst>
              </a:tr>
              <a:tr h="211288">
                <a:tc>
                  <a:txBody>
                    <a:bodyPr/>
                    <a:lstStyle/>
                    <a:p>
                      <a:pPr algn="ctr" fontAlgn="ctr"/>
                      <a:r>
                        <a:rPr lang="cs-CZ" sz="1200" b="1" i="0" u="none" strike="noStrike">
                          <a:solidFill>
                            <a:srgbClr val="000000"/>
                          </a:solidFill>
                          <a:effectLst/>
                          <a:latin typeface="Arial" panose="020B0604020202020204" pitchFamily="34" charset="0"/>
                        </a:rPr>
                        <a:t>10</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David Mencl</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13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914308"/>
                  </a:ext>
                </a:extLst>
              </a:tr>
              <a:tr h="211288">
                <a:tc>
                  <a:txBody>
                    <a:bodyPr/>
                    <a:lstStyle/>
                    <a:p>
                      <a:pPr algn="ctr" fontAlgn="ctr"/>
                      <a:r>
                        <a:rPr lang="cs-CZ" sz="1200" b="1" i="0" u="none" strike="noStrike">
                          <a:solidFill>
                            <a:srgbClr val="000000"/>
                          </a:solidFill>
                          <a:effectLst/>
                          <a:latin typeface="Arial" panose="020B0604020202020204" pitchFamily="34" charset="0"/>
                        </a:rPr>
                        <a:t>11</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Dominik Beruška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21370913"/>
                  </a:ext>
                </a:extLst>
              </a:tr>
              <a:tr h="211288">
                <a:tc>
                  <a:txBody>
                    <a:bodyPr/>
                    <a:lstStyle/>
                    <a:p>
                      <a:pPr algn="ctr" fontAlgn="ctr"/>
                      <a:r>
                        <a:rPr lang="cs-CZ" sz="1200" b="1" i="0" u="none" strike="noStrike">
                          <a:solidFill>
                            <a:srgbClr val="000000"/>
                          </a:solidFill>
                          <a:effectLst/>
                          <a:latin typeface="Arial" panose="020B0604020202020204" pitchFamily="34" charset="0"/>
                        </a:rPr>
                        <a:t>12</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Filip Podhorský</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938664"/>
                  </a:ext>
                </a:extLst>
              </a:tr>
              <a:tr h="211288">
                <a:tc>
                  <a:txBody>
                    <a:bodyPr/>
                    <a:lstStyle/>
                    <a:p>
                      <a:pPr algn="ctr" fontAlgn="ctr"/>
                      <a:r>
                        <a:rPr lang="cs-CZ" sz="1200" b="1" i="0" u="none" strike="noStrike">
                          <a:solidFill>
                            <a:srgbClr val="000000"/>
                          </a:solidFill>
                          <a:effectLst/>
                          <a:latin typeface="Arial" panose="020B0604020202020204" pitchFamily="34" charset="0"/>
                        </a:rPr>
                        <a:t>13</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František Svoboda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30089289"/>
                  </a:ext>
                </a:extLst>
              </a:tr>
              <a:tr h="211288">
                <a:tc>
                  <a:txBody>
                    <a:bodyPr/>
                    <a:lstStyle/>
                    <a:p>
                      <a:pPr algn="ctr" fontAlgn="ctr"/>
                      <a:r>
                        <a:rPr lang="cs-CZ" sz="1200" b="1" i="0" u="none" strike="noStrike">
                          <a:solidFill>
                            <a:srgbClr val="000000"/>
                          </a:solidFill>
                          <a:effectLst/>
                          <a:latin typeface="Arial" panose="020B0604020202020204" pitchFamily="34" charset="0"/>
                        </a:rPr>
                        <a:t>14</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Jakub Pícha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13</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57729"/>
                  </a:ext>
                </a:extLst>
              </a:tr>
              <a:tr h="211288">
                <a:tc>
                  <a:txBody>
                    <a:bodyPr/>
                    <a:lstStyle/>
                    <a:p>
                      <a:pPr algn="ctr" fontAlgn="ctr"/>
                      <a:r>
                        <a:rPr lang="cs-CZ" sz="1200" b="1" i="0" u="none" strike="noStrike">
                          <a:solidFill>
                            <a:srgbClr val="000000"/>
                          </a:solidFill>
                          <a:effectLst/>
                          <a:latin typeface="Arial" panose="020B0604020202020204" pitchFamily="34" charset="0"/>
                        </a:rPr>
                        <a:t>15</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Jan Prieložný</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99123620"/>
                  </a:ext>
                </a:extLst>
              </a:tr>
              <a:tr h="211288">
                <a:tc>
                  <a:txBody>
                    <a:bodyPr/>
                    <a:lstStyle/>
                    <a:p>
                      <a:pPr algn="ctr" fontAlgn="ctr"/>
                      <a:r>
                        <a:rPr lang="cs-CZ" sz="1200" b="1" i="0" u="none" strike="noStrike">
                          <a:solidFill>
                            <a:srgbClr val="000000"/>
                          </a:solidFill>
                          <a:effectLst/>
                          <a:latin typeface="Arial" panose="020B0604020202020204" pitchFamily="34" charset="0"/>
                        </a:rPr>
                        <a:t>16</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Jiří Vacek</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9</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104527"/>
                  </a:ext>
                </a:extLst>
              </a:tr>
              <a:tr h="211288">
                <a:tc>
                  <a:txBody>
                    <a:bodyPr/>
                    <a:lstStyle/>
                    <a:p>
                      <a:pPr algn="ctr" fontAlgn="ctr"/>
                      <a:r>
                        <a:rPr lang="cs-CZ" sz="1200" b="1" i="0" u="none" strike="noStrike">
                          <a:solidFill>
                            <a:srgbClr val="000000"/>
                          </a:solidFill>
                          <a:effectLst/>
                          <a:latin typeface="Arial" panose="020B0604020202020204" pitchFamily="34" charset="0"/>
                        </a:rPr>
                        <a:t>17</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Koloman Horváth</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90148050"/>
                  </a:ext>
                </a:extLst>
              </a:tr>
              <a:tr h="211288">
                <a:tc>
                  <a:txBody>
                    <a:bodyPr/>
                    <a:lstStyle/>
                    <a:p>
                      <a:pPr algn="ctr" fontAlgn="ctr"/>
                      <a:r>
                        <a:rPr lang="cs-CZ" sz="1200" b="1" i="0" u="none" strike="noStrike">
                          <a:solidFill>
                            <a:srgbClr val="000000"/>
                          </a:solidFill>
                          <a:effectLst/>
                          <a:latin typeface="Arial" panose="020B0604020202020204" pitchFamily="34" charset="0"/>
                        </a:rPr>
                        <a:t>18</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Luboš Uřidil</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99939"/>
                  </a:ext>
                </a:extLst>
              </a:tr>
              <a:tr h="211288">
                <a:tc>
                  <a:txBody>
                    <a:bodyPr/>
                    <a:lstStyle/>
                    <a:p>
                      <a:pPr algn="ctr" fontAlgn="ctr"/>
                      <a:r>
                        <a:rPr lang="cs-CZ" sz="1200" b="1" i="0" u="none" strike="noStrike">
                          <a:solidFill>
                            <a:srgbClr val="000000"/>
                          </a:solidFill>
                          <a:effectLst/>
                          <a:latin typeface="Arial" panose="020B0604020202020204" pitchFamily="34" charset="0"/>
                        </a:rPr>
                        <a:t>19</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Lukáš Jakl</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1708881"/>
                  </a:ext>
                </a:extLst>
              </a:tr>
              <a:tr h="211288">
                <a:tc>
                  <a:txBody>
                    <a:bodyPr/>
                    <a:lstStyle/>
                    <a:p>
                      <a:pPr algn="ctr" fontAlgn="ctr"/>
                      <a:r>
                        <a:rPr lang="cs-CZ" sz="1200" b="1" i="0" u="none" strike="noStrike">
                          <a:solidFill>
                            <a:srgbClr val="000000"/>
                          </a:solidFill>
                          <a:effectLst/>
                          <a:latin typeface="Arial" panose="020B0604020202020204" pitchFamily="34" charset="0"/>
                        </a:rPr>
                        <a:t>20</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Martin Jelínek</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93404"/>
                  </a:ext>
                </a:extLst>
              </a:tr>
              <a:tr h="211288">
                <a:tc>
                  <a:txBody>
                    <a:bodyPr/>
                    <a:lstStyle/>
                    <a:p>
                      <a:pPr algn="ctr" fontAlgn="ctr"/>
                      <a:r>
                        <a:rPr lang="cs-CZ" sz="1200" b="1" i="0" u="none" strike="noStrike">
                          <a:solidFill>
                            <a:srgbClr val="000000"/>
                          </a:solidFill>
                          <a:effectLst/>
                          <a:latin typeface="Arial" panose="020B0604020202020204" pitchFamily="34" charset="0"/>
                        </a:rPr>
                        <a:t>21</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Pavel Fary</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56118014"/>
                  </a:ext>
                </a:extLst>
              </a:tr>
              <a:tr h="211288">
                <a:tc>
                  <a:txBody>
                    <a:bodyPr/>
                    <a:lstStyle/>
                    <a:p>
                      <a:pPr algn="ctr" fontAlgn="ctr"/>
                      <a:r>
                        <a:rPr lang="cs-CZ" sz="1200" b="1" i="0" u="none" strike="noStrike">
                          <a:solidFill>
                            <a:srgbClr val="000000"/>
                          </a:solidFill>
                          <a:effectLst/>
                          <a:latin typeface="Arial" panose="020B0604020202020204" pitchFamily="34" charset="0"/>
                        </a:rPr>
                        <a:t>22</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Robert Feko</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7</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932061"/>
                  </a:ext>
                </a:extLst>
              </a:tr>
              <a:tr h="211288">
                <a:tc>
                  <a:txBody>
                    <a:bodyPr/>
                    <a:lstStyle/>
                    <a:p>
                      <a:pPr algn="ctr" fontAlgn="ctr"/>
                      <a:r>
                        <a:rPr lang="cs-CZ" sz="1200" b="1" i="0" u="none" strike="noStrike">
                          <a:solidFill>
                            <a:srgbClr val="000000"/>
                          </a:solidFill>
                          <a:effectLst/>
                          <a:latin typeface="Arial" panose="020B0604020202020204" pitchFamily="34" charset="0"/>
                        </a:rPr>
                        <a:t>23</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Tomáš Kysela</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68900515"/>
                  </a:ext>
                </a:extLst>
              </a:tr>
              <a:tr h="211288">
                <a:tc>
                  <a:txBody>
                    <a:bodyPr/>
                    <a:lstStyle/>
                    <a:p>
                      <a:pPr algn="ctr" fontAlgn="ctr"/>
                      <a:r>
                        <a:rPr lang="cs-CZ" sz="1200" b="1" i="0" u="none" strike="noStrike">
                          <a:solidFill>
                            <a:srgbClr val="000000"/>
                          </a:solidFill>
                          <a:effectLst/>
                          <a:latin typeface="Arial" panose="020B0604020202020204" pitchFamily="34" charset="0"/>
                        </a:rPr>
                        <a:t>24</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Filip Podhorský</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Arial" panose="020B0604020202020204" pitchFamily="34" charset="0"/>
                        </a:rPr>
                        <a:t>1</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053074"/>
                  </a:ext>
                </a:extLst>
              </a:tr>
              <a:tr h="211288">
                <a:tc>
                  <a:txBody>
                    <a:bodyPr/>
                    <a:lstStyle/>
                    <a:p>
                      <a:pPr algn="ctr" fontAlgn="ctr"/>
                      <a:r>
                        <a:rPr lang="cs-CZ" sz="1200" b="1" i="0" u="none" strike="noStrike">
                          <a:solidFill>
                            <a:srgbClr val="000000"/>
                          </a:solidFill>
                          <a:effectLst/>
                          <a:latin typeface="Arial" panose="020B0604020202020204" pitchFamily="34" charset="0"/>
                        </a:rPr>
                        <a:t>25</a:t>
                      </a:r>
                    </a:p>
                  </a:txBody>
                  <a:tcPr marL="6787" marR="6787" marT="678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Václav Sailer</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6787" marR="6787" marT="6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6787" marR="6787" marT="67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23113315"/>
                  </a:ext>
                </a:extLst>
              </a:tr>
            </a:tbl>
          </a:graphicData>
        </a:graphic>
      </p:graphicFrame>
      <p:sp>
        <p:nvSpPr>
          <p:cNvPr id="7" name="TextovéPole 6">
            <a:extLst>
              <a:ext uri="{FF2B5EF4-FFF2-40B4-BE49-F238E27FC236}">
                <a16:creationId xmlns:a16="http://schemas.microsoft.com/office/drawing/2014/main" id="{A8A71C45-85CC-4BFA-95C4-C4C490D9387D}"/>
              </a:ext>
            </a:extLst>
          </p:cNvPr>
          <p:cNvSpPr txBox="1"/>
          <p:nvPr/>
        </p:nvSpPr>
        <p:spPr>
          <a:xfrm>
            <a:off x="143992" y="91108"/>
            <a:ext cx="4536504" cy="1015663"/>
          </a:xfrm>
          <a:custGeom>
            <a:avLst/>
            <a:gdLst>
              <a:gd name="connsiteX0" fmla="*/ 0 w 4536504"/>
              <a:gd name="connsiteY0" fmla="*/ 0 h 1015663"/>
              <a:gd name="connsiteX1" fmla="*/ 476333 w 4536504"/>
              <a:gd name="connsiteY1" fmla="*/ 0 h 1015663"/>
              <a:gd name="connsiteX2" fmla="*/ 998031 w 4536504"/>
              <a:gd name="connsiteY2" fmla="*/ 0 h 1015663"/>
              <a:gd name="connsiteX3" fmla="*/ 1474364 w 4536504"/>
              <a:gd name="connsiteY3" fmla="*/ 0 h 1015663"/>
              <a:gd name="connsiteX4" fmla="*/ 2086792 w 4536504"/>
              <a:gd name="connsiteY4" fmla="*/ 0 h 1015663"/>
              <a:gd name="connsiteX5" fmla="*/ 2653855 w 4536504"/>
              <a:gd name="connsiteY5" fmla="*/ 0 h 1015663"/>
              <a:gd name="connsiteX6" fmla="*/ 3220918 w 4536504"/>
              <a:gd name="connsiteY6" fmla="*/ 0 h 1015663"/>
              <a:gd name="connsiteX7" fmla="*/ 3878711 w 4536504"/>
              <a:gd name="connsiteY7" fmla="*/ 0 h 1015663"/>
              <a:gd name="connsiteX8" fmla="*/ 4536504 w 4536504"/>
              <a:gd name="connsiteY8" fmla="*/ 0 h 1015663"/>
              <a:gd name="connsiteX9" fmla="*/ 4536504 w 4536504"/>
              <a:gd name="connsiteY9" fmla="*/ 477362 h 1015663"/>
              <a:gd name="connsiteX10" fmla="*/ 4536504 w 4536504"/>
              <a:gd name="connsiteY10" fmla="*/ 1015663 h 1015663"/>
              <a:gd name="connsiteX11" fmla="*/ 4105536 w 4536504"/>
              <a:gd name="connsiteY11" fmla="*/ 1015663 h 1015663"/>
              <a:gd name="connsiteX12" fmla="*/ 3629203 w 4536504"/>
              <a:gd name="connsiteY12" fmla="*/ 1015663 h 1015663"/>
              <a:gd name="connsiteX13" fmla="*/ 3016775 w 4536504"/>
              <a:gd name="connsiteY13" fmla="*/ 1015663 h 1015663"/>
              <a:gd name="connsiteX14" fmla="*/ 2358982 w 4536504"/>
              <a:gd name="connsiteY14" fmla="*/ 1015663 h 1015663"/>
              <a:gd name="connsiteX15" fmla="*/ 1837284 w 4536504"/>
              <a:gd name="connsiteY15" fmla="*/ 1015663 h 1015663"/>
              <a:gd name="connsiteX16" fmla="*/ 1179491 w 4536504"/>
              <a:gd name="connsiteY16" fmla="*/ 1015663 h 1015663"/>
              <a:gd name="connsiteX17" fmla="*/ 703158 w 4536504"/>
              <a:gd name="connsiteY17" fmla="*/ 1015663 h 1015663"/>
              <a:gd name="connsiteX18" fmla="*/ 0 w 4536504"/>
              <a:gd name="connsiteY18" fmla="*/ 1015663 h 1015663"/>
              <a:gd name="connsiteX19" fmla="*/ 0 w 4536504"/>
              <a:gd name="connsiteY19" fmla="*/ 538301 h 1015663"/>
              <a:gd name="connsiteX20" fmla="*/ 0 w 4536504"/>
              <a:gd name="connsiteY20"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36504" h="1015663" fill="none" extrusionOk="0">
                <a:moveTo>
                  <a:pt x="0" y="0"/>
                </a:moveTo>
                <a:cubicBezTo>
                  <a:pt x="213081" y="-55645"/>
                  <a:pt x="289260" y="43668"/>
                  <a:pt x="476333" y="0"/>
                </a:cubicBezTo>
                <a:cubicBezTo>
                  <a:pt x="663406" y="-43668"/>
                  <a:pt x="875910" y="23422"/>
                  <a:pt x="998031" y="0"/>
                </a:cubicBezTo>
                <a:cubicBezTo>
                  <a:pt x="1120152" y="-23422"/>
                  <a:pt x="1263163" y="23404"/>
                  <a:pt x="1474364" y="0"/>
                </a:cubicBezTo>
                <a:cubicBezTo>
                  <a:pt x="1685565" y="-23404"/>
                  <a:pt x="1942113" y="25577"/>
                  <a:pt x="2086792" y="0"/>
                </a:cubicBezTo>
                <a:cubicBezTo>
                  <a:pt x="2231471" y="-25577"/>
                  <a:pt x="2492369" y="9958"/>
                  <a:pt x="2653855" y="0"/>
                </a:cubicBezTo>
                <a:cubicBezTo>
                  <a:pt x="2815341" y="-9958"/>
                  <a:pt x="3106163" y="61008"/>
                  <a:pt x="3220918" y="0"/>
                </a:cubicBezTo>
                <a:cubicBezTo>
                  <a:pt x="3335673" y="-61008"/>
                  <a:pt x="3617836" y="41751"/>
                  <a:pt x="3878711" y="0"/>
                </a:cubicBezTo>
                <a:cubicBezTo>
                  <a:pt x="4139586" y="-41751"/>
                  <a:pt x="4285569" y="63123"/>
                  <a:pt x="4536504" y="0"/>
                </a:cubicBezTo>
                <a:cubicBezTo>
                  <a:pt x="4588325" y="171659"/>
                  <a:pt x="4493213" y="306845"/>
                  <a:pt x="4536504" y="477362"/>
                </a:cubicBezTo>
                <a:cubicBezTo>
                  <a:pt x="4579795" y="647879"/>
                  <a:pt x="4488119" y="814978"/>
                  <a:pt x="4536504" y="1015663"/>
                </a:cubicBezTo>
                <a:cubicBezTo>
                  <a:pt x="4392040" y="1050549"/>
                  <a:pt x="4210781" y="987853"/>
                  <a:pt x="4105536" y="1015663"/>
                </a:cubicBezTo>
                <a:cubicBezTo>
                  <a:pt x="4000291" y="1043473"/>
                  <a:pt x="3786641" y="987559"/>
                  <a:pt x="3629203" y="1015663"/>
                </a:cubicBezTo>
                <a:cubicBezTo>
                  <a:pt x="3471765" y="1043767"/>
                  <a:pt x="3283270" y="961940"/>
                  <a:pt x="3016775" y="1015663"/>
                </a:cubicBezTo>
                <a:cubicBezTo>
                  <a:pt x="2750280" y="1069386"/>
                  <a:pt x="2664281" y="981591"/>
                  <a:pt x="2358982" y="1015663"/>
                </a:cubicBezTo>
                <a:cubicBezTo>
                  <a:pt x="2053683" y="1049735"/>
                  <a:pt x="2040849" y="1014360"/>
                  <a:pt x="1837284" y="1015663"/>
                </a:cubicBezTo>
                <a:cubicBezTo>
                  <a:pt x="1633719" y="1016966"/>
                  <a:pt x="1324802" y="984577"/>
                  <a:pt x="1179491" y="1015663"/>
                </a:cubicBezTo>
                <a:cubicBezTo>
                  <a:pt x="1034180" y="1046749"/>
                  <a:pt x="822035" y="998611"/>
                  <a:pt x="703158" y="1015663"/>
                </a:cubicBezTo>
                <a:cubicBezTo>
                  <a:pt x="584281" y="1032715"/>
                  <a:pt x="284398" y="1008896"/>
                  <a:pt x="0" y="1015663"/>
                </a:cubicBezTo>
                <a:cubicBezTo>
                  <a:pt x="-3103" y="842065"/>
                  <a:pt x="54564" y="771007"/>
                  <a:pt x="0" y="538301"/>
                </a:cubicBezTo>
                <a:cubicBezTo>
                  <a:pt x="-54564" y="305595"/>
                  <a:pt x="46093" y="138583"/>
                  <a:pt x="0" y="0"/>
                </a:cubicBezTo>
                <a:close/>
              </a:path>
              <a:path w="4536504" h="1015663" stroke="0" extrusionOk="0">
                <a:moveTo>
                  <a:pt x="0" y="0"/>
                </a:moveTo>
                <a:cubicBezTo>
                  <a:pt x="152076" y="-19435"/>
                  <a:pt x="289325" y="15935"/>
                  <a:pt x="521698" y="0"/>
                </a:cubicBezTo>
                <a:cubicBezTo>
                  <a:pt x="754071" y="-15935"/>
                  <a:pt x="862827" y="30586"/>
                  <a:pt x="952666" y="0"/>
                </a:cubicBezTo>
                <a:cubicBezTo>
                  <a:pt x="1042505" y="-30586"/>
                  <a:pt x="1436454" y="38125"/>
                  <a:pt x="1610459" y="0"/>
                </a:cubicBezTo>
                <a:cubicBezTo>
                  <a:pt x="1784464" y="-38125"/>
                  <a:pt x="1884410" y="47174"/>
                  <a:pt x="2132157" y="0"/>
                </a:cubicBezTo>
                <a:cubicBezTo>
                  <a:pt x="2379904" y="-47174"/>
                  <a:pt x="2540166" y="12021"/>
                  <a:pt x="2653855" y="0"/>
                </a:cubicBezTo>
                <a:cubicBezTo>
                  <a:pt x="2767544" y="-12021"/>
                  <a:pt x="3068114" y="7977"/>
                  <a:pt x="3311648" y="0"/>
                </a:cubicBezTo>
                <a:cubicBezTo>
                  <a:pt x="3555182" y="-7977"/>
                  <a:pt x="3591267" y="24059"/>
                  <a:pt x="3787981" y="0"/>
                </a:cubicBezTo>
                <a:cubicBezTo>
                  <a:pt x="3984695" y="-24059"/>
                  <a:pt x="4167998" y="1786"/>
                  <a:pt x="4536504" y="0"/>
                </a:cubicBezTo>
                <a:cubicBezTo>
                  <a:pt x="4554094" y="244935"/>
                  <a:pt x="4507751" y="357760"/>
                  <a:pt x="4536504" y="528145"/>
                </a:cubicBezTo>
                <a:cubicBezTo>
                  <a:pt x="4565257" y="698531"/>
                  <a:pt x="4530529" y="864654"/>
                  <a:pt x="4536504" y="1015663"/>
                </a:cubicBezTo>
                <a:cubicBezTo>
                  <a:pt x="4370794" y="1045860"/>
                  <a:pt x="4179247" y="1006530"/>
                  <a:pt x="3969441" y="1015663"/>
                </a:cubicBezTo>
                <a:cubicBezTo>
                  <a:pt x="3759635" y="1024796"/>
                  <a:pt x="3585043" y="994242"/>
                  <a:pt x="3447743" y="1015663"/>
                </a:cubicBezTo>
                <a:cubicBezTo>
                  <a:pt x="3310443" y="1037084"/>
                  <a:pt x="3090929" y="1011029"/>
                  <a:pt x="2789950" y="1015663"/>
                </a:cubicBezTo>
                <a:cubicBezTo>
                  <a:pt x="2488971" y="1020297"/>
                  <a:pt x="2353039" y="1010292"/>
                  <a:pt x="2132157" y="1015663"/>
                </a:cubicBezTo>
                <a:cubicBezTo>
                  <a:pt x="1911275" y="1021034"/>
                  <a:pt x="1888851" y="968852"/>
                  <a:pt x="1655824" y="1015663"/>
                </a:cubicBezTo>
                <a:cubicBezTo>
                  <a:pt x="1422797" y="1062474"/>
                  <a:pt x="1243315" y="1003194"/>
                  <a:pt x="1088761" y="1015663"/>
                </a:cubicBezTo>
                <a:cubicBezTo>
                  <a:pt x="934207" y="1028132"/>
                  <a:pt x="276027" y="996872"/>
                  <a:pt x="0" y="1015663"/>
                </a:cubicBezTo>
                <a:cubicBezTo>
                  <a:pt x="-19514" y="796698"/>
                  <a:pt x="50207" y="736876"/>
                  <a:pt x="0" y="507832"/>
                </a:cubicBezTo>
                <a:cubicBezTo>
                  <a:pt x="-50207" y="278788"/>
                  <a:pt x="1628" y="186747"/>
                  <a:pt x="0" y="0"/>
                </a:cubicBezTo>
                <a:close/>
              </a:path>
            </a:pathLst>
          </a:custGeom>
          <a:solidFill>
            <a:srgbClr val="99FFCC"/>
          </a:solidFill>
          <a:ln w="34925">
            <a:solidFill>
              <a:srgbClr val="FF66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a:effectLst>
            <a:softEdge rad="0"/>
          </a:effectLst>
        </p:spPr>
        <p:txBody>
          <a:bodyPr wrap="square" rtlCol="0">
            <a:spAutoFit/>
          </a:bodyPr>
          <a:lstStyle/>
          <a:p>
            <a:pPr algn="ctr"/>
            <a:r>
              <a:rPr lang="cs-CZ" sz="2000" dirty="0">
                <a:solidFill>
                  <a:srgbClr val="FF0000"/>
                </a:solidFill>
                <a:latin typeface="Bodoni MT Black" panose="02070A03080606020203" pitchFamily="18" charset="0"/>
              </a:rPr>
              <a:t>Kdo všechno se objevil v podzimní sestavě mužstva dospělých</a:t>
            </a:r>
          </a:p>
        </p:txBody>
      </p:sp>
    </p:spTree>
    <p:extLst>
      <p:ext uri="{BB962C8B-B14F-4D97-AF65-F5344CB8AC3E}">
        <p14:creationId xmlns:p14="http://schemas.microsoft.com/office/powerpoint/2010/main" val="368110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1" name="TextovéPole 10"/>
          <p:cNvSpPr txBox="1"/>
          <p:nvPr/>
        </p:nvSpPr>
        <p:spPr>
          <a:xfrm>
            <a:off x="5472584" y="68451"/>
            <a:ext cx="4594415" cy="6588000"/>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no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zpravodaj  č.7 je připraven. Je tím posledním v letošním kalendářním roce 2019 a to neznamená nic jiného než že tu konec podzimní části soutěže 2019/2020. Některá mužstva našeho oddílu už svoji podzimní cestu zakončila před týdnem, některá ještě dříve.  Stará garda s </a:t>
            </a:r>
            <a:r>
              <a:rPr lang="cs-CZ" sz="1300" i="1" dirty="0" err="1">
                <a:latin typeface="Arial" pitchFamily="34" charset="0"/>
                <a:cs typeface="Arial" pitchFamily="34" charset="0"/>
              </a:rPr>
              <a:t>minipřípravkou</a:t>
            </a:r>
            <a:r>
              <a:rPr lang="cs-CZ" sz="1300" i="1" dirty="0">
                <a:latin typeface="Arial" pitchFamily="34" charset="0"/>
                <a:cs typeface="Arial" pitchFamily="34" charset="0"/>
              </a:rPr>
              <a:t>. Zítra vyběhnou na trávník nebo na </a:t>
            </a:r>
            <a:r>
              <a:rPr lang="cs-CZ" sz="1300" i="1" dirty="0" err="1">
                <a:latin typeface="Arial" pitchFamily="34" charset="0"/>
                <a:cs typeface="Arial" pitchFamily="34" charset="0"/>
              </a:rPr>
              <a:t>umělku</a:t>
            </a:r>
            <a:r>
              <a:rPr lang="cs-CZ" sz="1300" i="1" dirty="0">
                <a:latin typeface="Arial" pitchFamily="34" charset="0"/>
                <a:cs typeface="Arial" pitchFamily="34" charset="0"/>
              </a:rPr>
              <a:t> v Neštěmicích dorostenci a tím bude definitivně odzvoněno mistrovským soutěžím SK Štětí v roce 2019. Dnes nás ale čeká rozlučka na hřišti ve Štětí. Obstará jí mužstvo dospělých v 15. kole divizní soutěže v zápase proti SK Kladnu.  Jenom pro připomínku. Jsme nováčkem soutěže a do vyšší třídy jsme se dostali zásluhou postupu mimo pořadí, když jsme v Ústeckém přeboru skončili na 4. místě. Ozývaly se hlasy proč to  bereme, že divizi jsme nedávno 2x hráli a vždy to špatně dopadlo. Rozhodli jsme se ale tak jak jsme se rozhodli a dosavadní průběh soutěže  ukazuje , že jsme konkurence schopný. Jaký byl samotný průběh podzimní části se dočtete na dalších stránkách zpravodaje. V dnešním vydání najdete také podrobný přehled výsledku všech mužstev oddílu, které sehrály  více než stovku zápasů ať už úspěšně nebo i méně vydařeně. Posláním fotbalu ve Štětí, ale není jen vyhrávat, ale především </a:t>
            </a:r>
            <a:r>
              <a:rPr lang="cs-CZ" sz="1300" i="1" dirty="0" smtClean="0">
                <a:latin typeface="Arial" pitchFamily="34" charset="0"/>
                <a:cs typeface="Arial" pitchFamily="34" charset="0"/>
              </a:rPr>
              <a:t>nabídnout </a:t>
            </a:r>
            <a:r>
              <a:rPr lang="cs-CZ" sz="1300" i="1" dirty="0">
                <a:latin typeface="Arial" pitchFamily="34" charset="0"/>
                <a:cs typeface="Arial" pitchFamily="34" charset="0"/>
              </a:rPr>
              <a:t>všem a mládeži hlavně možnost jít si zasportovat a prožít příjemné chvíle v rámci osobního volno.  Fotbal jako nejpopulárnější sport na světě je </a:t>
            </a:r>
            <a:r>
              <a:rPr lang="cs-CZ" sz="1300" i="1" dirty="0" smtClean="0">
                <a:latin typeface="Arial" pitchFamily="34" charset="0"/>
                <a:cs typeface="Arial" pitchFamily="34" charset="0"/>
              </a:rPr>
              <a:t>provozován  také pro </a:t>
            </a:r>
            <a:r>
              <a:rPr lang="cs-CZ" sz="1300" i="1" dirty="0">
                <a:latin typeface="Arial" pitchFamily="34" charset="0"/>
                <a:cs typeface="Arial" pitchFamily="34" charset="0"/>
              </a:rPr>
              <a:t>vás pro diváky, kteří pravidelně navštěvujete náš stadion a my jsme za to velmi rádi. V pátek přicházíte sledovat starou gardu v okresním přeboru a té se daří.</a:t>
            </a:r>
          </a:p>
        </p:txBody>
      </p:sp>
      <p:cxnSp>
        <p:nvCxnSpPr>
          <p:cNvPr id="7" name="Přímá spojnice se šipkou 6"/>
          <p:cNvCxnSpPr/>
          <p:nvPr/>
        </p:nvCxnSpPr>
        <p:spPr bwMode="auto">
          <a:xfrm>
            <a:off x="8928968" y="7004456"/>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pic>
        <p:nvPicPr>
          <p:cNvPr id="2" name="Obrázek 1"/>
          <p:cNvPicPr>
            <a:picLocks noChangeAspect="1"/>
          </p:cNvPicPr>
          <p:nvPr/>
        </p:nvPicPr>
        <p:blipFill>
          <a:blip r:embed="rId2"/>
          <a:stretch>
            <a:fillRect/>
          </a:stretch>
        </p:blipFill>
        <p:spPr>
          <a:xfrm>
            <a:off x="93290" y="83752"/>
            <a:ext cx="4803229" cy="6848116"/>
          </a:xfrm>
          <a:prstGeom prst="rect">
            <a:avLst/>
          </a:prstGeom>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8" name="TextovéPole 7"/>
          <p:cNvSpPr txBox="1"/>
          <p:nvPr/>
        </p:nvSpPr>
        <p:spPr>
          <a:xfrm>
            <a:off x="131800" y="110261"/>
            <a:ext cx="4764720" cy="6804000"/>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no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Je na 5. místě tabulky. Dorostencům patří domácí mistrovské zápasy v Ústeckém přeboru v sobotu dopoledne. Mužstvo v létě převzali František Kučera a Štefan </a:t>
            </a:r>
            <a:r>
              <a:rPr lang="cs-CZ" sz="1300" i="1" dirty="0" err="1">
                <a:latin typeface="Arial" pitchFamily="34" charset="0"/>
                <a:cs typeface="Arial" pitchFamily="34" charset="0"/>
              </a:rPr>
              <a:t>Juriga</a:t>
            </a:r>
            <a:r>
              <a:rPr lang="cs-CZ" sz="1300" i="1" dirty="0">
                <a:latin typeface="Arial" pitchFamily="34" charset="0"/>
                <a:cs typeface="Arial" pitchFamily="34" charset="0"/>
              </a:rPr>
              <a:t>. Tým se zatím herně hledá. Přebor je těžká soutěž, ale věříme, že na jaře </a:t>
            </a:r>
            <a:r>
              <a:rPr lang="cs-CZ" sz="1300" i="1" dirty="0" smtClean="0">
                <a:latin typeface="Arial" pitchFamily="34" charset="0"/>
                <a:cs typeface="Arial" pitchFamily="34" charset="0"/>
              </a:rPr>
              <a:t>se to </a:t>
            </a:r>
            <a:r>
              <a:rPr lang="cs-CZ" sz="1300" i="1" dirty="0">
                <a:latin typeface="Arial" pitchFamily="34" charset="0"/>
                <a:cs typeface="Arial" pitchFamily="34" charset="0"/>
              </a:rPr>
              <a:t>zlepší. Neděle dopoledne patří doma starším žákům a těm se v okresním přeboru daří podstatně lépe, kde v normální hrací době ještě neprohráli. Budou to mít ale na jaře těžké, protože se jich bodově drží Hoštka.  Fotbalové víkendy většinou uzavírá v neděli odpoledne na fotbalovém stadionu ve Štětí B mužstvo dospělých. Nováček soutěže III. Třídy, od kterého jsme očekávali podstatně lepší výsledky. Problémy s docházkou a dokonce </a:t>
            </a:r>
            <a:r>
              <a:rPr lang="cs-CZ" sz="1300" i="1" dirty="0" smtClean="0">
                <a:latin typeface="Arial" pitchFamily="34" charset="0"/>
                <a:cs typeface="Arial" pitchFamily="34" charset="0"/>
              </a:rPr>
              <a:t>jednou zápas neodehráli a byla to kontumace. </a:t>
            </a:r>
            <a:r>
              <a:rPr lang="cs-CZ" sz="1300" i="1" dirty="0">
                <a:latin typeface="Arial" pitchFamily="34" charset="0"/>
                <a:cs typeface="Arial" pitchFamily="34" charset="0"/>
              </a:rPr>
              <a:t>Na jaře to se záchranou budou mít velmi složité. Zbývají nám mužstva přípravek. Ta máme 3. Starší </a:t>
            </a:r>
            <a:r>
              <a:rPr lang="cs-CZ" sz="1300" i="1" dirty="0" smtClean="0">
                <a:latin typeface="Arial" pitchFamily="34" charset="0"/>
                <a:cs typeface="Arial" pitchFamily="34" charset="0"/>
              </a:rPr>
              <a:t>bude </a:t>
            </a:r>
            <a:r>
              <a:rPr lang="cs-CZ" sz="1300" i="1" dirty="0">
                <a:latin typeface="Arial" pitchFamily="34" charset="0"/>
                <a:cs typeface="Arial" pitchFamily="34" charset="0"/>
              </a:rPr>
              <a:t>hrát na jaře ve skupině o umístnění. Do elitní skupiny o přeborníka okresu se jí postoupit nepodařilo. Mladší přípravka </a:t>
            </a:r>
            <a:r>
              <a:rPr lang="cs-CZ" sz="1300" i="1" dirty="0" smtClean="0">
                <a:latin typeface="Arial" pitchFamily="34" charset="0"/>
                <a:cs typeface="Arial" pitchFamily="34" charset="0"/>
              </a:rPr>
              <a:t>naopak </a:t>
            </a:r>
            <a:r>
              <a:rPr lang="cs-CZ" sz="1300" i="1" dirty="0">
                <a:latin typeface="Arial" pitchFamily="34" charset="0"/>
                <a:cs typeface="Arial" pitchFamily="34" charset="0"/>
              </a:rPr>
              <a:t>postoupila a už na podzim zahájila mistrovské zápasy v boji o přeborníka okresu. Na jaře se bude pokračovat. </a:t>
            </a:r>
            <a:r>
              <a:rPr lang="cs-CZ" sz="1300" i="1" dirty="0" err="1">
                <a:latin typeface="Arial" pitchFamily="34" charset="0"/>
                <a:cs typeface="Arial" pitchFamily="34" charset="0"/>
              </a:rPr>
              <a:t>Minipřípravka</a:t>
            </a:r>
            <a:r>
              <a:rPr lang="cs-CZ" sz="1300" i="1" dirty="0">
                <a:latin typeface="Arial" pitchFamily="34" charset="0"/>
                <a:cs typeface="Arial" pitchFamily="34" charset="0"/>
              </a:rPr>
              <a:t> hraje dlouhodobou soutěž a přijďte se na ni ve čtvrtek odpoledne, kdy má hrací dny podívat.</a:t>
            </a:r>
          </a:p>
          <a:p>
            <a:pPr algn="just" eaLnBrk="0" hangingPunct="0">
              <a:defRPr/>
            </a:pPr>
            <a:r>
              <a:rPr lang="cs-CZ" sz="1300" i="1" dirty="0">
                <a:latin typeface="Arial" pitchFamily="34" charset="0"/>
                <a:cs typeface="Arial" pitchFamily="34" charset="0"/>
              </a:rPr>
              <a:t>       Před námi je zimní pauza, ale o odpočinku se moc mluvit nedá. Před námi jsou halové turnaje, tréninky v hale, ale i na umělé trávě ve Štětí případně v Roudnici </a:t>
            </a:r>
            <a:r>
              <a:rPr lang="cs-CZ" sz="1300" i="1" dirty="0" err="1">
                <a:latin typeface="Arial" pitchFamily="34" charset="0"/>
                <a:cs typeface="Arial" pitchFamily="34" charset="0"/>
              </a:rPr>
              <a:t>n.L.</a:t>
            </a:r>
            <a:r>
              <a:rPr lang="cs-CZ" sz="1300" i="1" dirty="0">
                <a:latin typeface="Arial" pitchFamily="34" charset="0"/>
                <a:cs typeface="Arial" pitchFamily="34" charset="0"/>
              </a:rPr>
              <a:t> Tradičně se těšíme i na soustředění mládeže, které proběhne v době jarních prázdnin od 22. 2. do 29.2.2020 ve Sloupu v Čechách. Znám je i program přátelských zápasů mužstva dospělých, kterých je 7  a přesný rozpis je také v tomto zpravodaji.  Řídící orgány fotbalových soutěží již zveřejnili jarní začátky soutěží a </a:t>
            </a:r>
            <a:r>
              <a:rPr lang="cs-CZ" sz="1300" i="1" dirty="0" smtClean="0">
                <a:latin typeface="Arial" pitchFamily="34" charset="0"/>
                <a:cs typeface="Arial" pitchFamily="34" charset="0"/>
              </a:rPr>
              <a:t>jarní startovací čára všech mužstev je zveřejněna. </a:t>
            </a:r>
            <a:r>
              <a:rPr lang="cs-CZ" sz="1300" i="1" dirty="0">
                <a:latin typeface="Arial" pitchFamily="34" charset="0"/>
                <a:cs typeface="Arial" pitchFamily="34" charset="0"/>
              </a:rPr>
              <a:t>Jako první přijde na řadu 7.3.2020 mužstvo </a:t>
            </a:r>
            <a:r>
              <a:rPr lang="cs-CZ" sz="1300" i="1" dirty="0" smtClean="0">
                <a:latin typeface="Arial" pitchFamily="34" charset="0"/>
                <a:cs typeface="Arial" pitchFamily="34" charset="0"/>
              </a:rPr>
              <a:t>dospělých </a:t>
            </a:r>
            <a:r>
              <a:rPr lang="cs-CZ" sz="1300" i="1" dirty="0">
                <a:latin typeface="Arial" pitchFamily="34" charset="0"/>
                <a:cs typeface="Arial" pitchFamily="34" charset="0"/>
              </a:rPr>
              <a:t>v domácím utkání proti Souši. </a:t>
            </a:r>
          </a:p>
          <a:p>
            <a:pPr algn="just" eaLnBrk="0" hangingPunct="0">
              <a:defRPr/>
            </a:pPr>
            <a:r>
              <a:rPr lang="cs-CZ" sz="1300" i="1" dirty="0">
                <a:latin typeface="Arial" pitchFamily="34" charset="0"/>
                <a:cs typeface="Arial" pitchFamily="34" charset="0"/>
              </a:rPr>
              <a:t> </a:t>
            </a:r>
          </a:p>
        </p:txBody>
      </p:sp>
      <p:cxnSp>
        <p:nvCxnSpPr>
          <p:cNvPr id="11" name="Přímá spojnice se šipkou 10">
            <a:extLst>
              <a:ext uri="{FF2B5EF4-FFF2-40B4-BE49-F238E27FC236}">
                <a16:creationId xmlns:a16="http://schemas.microsoft.com/office/drawing/2014/main" id="{0601F100-07E0-4C8B-8FC7-C1FCCFC0C8AA}"/>
              </a:ext>
            </a:extLst>
          </p:cNvPr>
          <p:cNvCxnSpPr/>
          <p:nvPr/>
        </p:nvCxnSpPr>
        <p:spPr bwMode="auto">
          <a:xfrm>
            <a:off x="3744392" y="7075884"/>
            <a:ext cx="1008112" cy="71428"/>
          </a:xfrm>
          <a:prstGeom prst="straightConnector1">
            <a:avLst/>
          </a:prstGeom>
          <a:noFill/>
          <a:ln w="25400" cap="flat" cmpd="sng" algn="ctr">
            <a:solidFill>
              <a:schemeClr val="tx1"/>
            </a:solidFill>
            <a:prstDash val="solid"/>
            <a:round/>
            <a:headEnd type="none" w="med" len="med"/>
            <a:tailEnd type="triangle"/>
          </a:ln>
          <a:effectLst>
            <a:outerShdw dist="45791" dir="2021404" algn="ctr" rotWithShape="0">
              <a:srgbClr val="9999FF"/>
            </a:outerShdw>
          </a:effectLst>
        </p:spPr>
      </p:cxnSp>
      <p:graphicFrame>
        <p:nvGraphicFramePr>
          <p:cNvPr id="12" name="Tabulka 11">
            <a:extLst>
              <a:ext uri="{FF2B5EF4-FFF2-40B4-BE49-F238E27FC236}">
                <a16:creationId xmlns:a16="http://schemas.microsoft.com/office/drawing/2014/main" id="{F530E396-5A02-469A-B66B-B558F3A559B1}"/>
              </a:ext>
            </a:extLst>
          </p:cNvPr>
          <p:cNvGraphicFramePr>
            <a:graphicFrameLocks noGrp="1"/>
          </p:cNvGraphicFramePr>
          <p:nvPr>
            <p:extLst>
              <p:ext uri="{D42A27DB-BD31-4B8C-83A1-F6EECF244321}">
                <p14:modId xmlns:p14="http://schemas.microsoft.com/office/powerpoint/2010/main" val="3290146186"/>
              </p:ext>
            </p:extLst>
          </p:nvPr>
        </p:nvGraphicFramePr>
        <p:xfrm>
          <a:off x="5400576" y="91108"/>
          <a:ext cx="4608512" cy="6867782"/>
        </p:xfrm>
        <a:graphic>
          <a:graphicData uri="http://schemas.openxmlformats.org/drawingml/2006/table">
            <a:tbl>
              <a:tblPr/>
              <a:tblGrid>
                <a:gridCol w="663927">
                  <a:extLst>
                    <a:ext uri="{9D8B030D-6E8A-4147-A177-3AD203B41FA5}">
                      <a16:colId xmlns:a16="http://schemas.microsoft.com/office/drawing/2014/main" val="228215506"/>
                    </a:ext>
                  </a:extLst>
                </a:gridCol>
                <a:gridCol w="663927">
                  <a:extLst>
                    <a:ext uri="{9D8B030D-6E8A-4147-A177-3AD203B41FA5}">
                      <a16:colId xmlns:a16="http://schemas.microsoft.com/office/drawing/2014/main" val="916595594"/>
                    </a:ext>
                  </a:extLst>
                </a:gridCol>
                <a:gridCol w="645066">
                  <a:extLst>
                    <a:ext uri="{9D8B030D-6E8A-4147-A177-3AD203B41FA5}">
                      <a16:colId xmlns:a16="http://schemas.microsoft.com/office/drawing/2014/main" val="538115120"/>
                    </a:ext>
                  </a:extLst>
                </a:gridCol>
                <a:gridCol w="563333">
                  <a:extLst>
                    <a:ext uri="{9D8B030D-6E8A-4147-A177-3AD203B41FA5}">
                      <a16:colId xmlns:a16="http://schemas.microsoft.com/office/drawing/2014/main" val="4052706329"/>
                    </a:ext>
                  </a:extLst>
                </a:gridCol>
                <a:gridCol w="809791">
                  <a:extLst>
                    <a:ext uri="{9D8B030D-6E8A-4147-A177-3AD203B41FA5}">
                      <a16:colId xmlns:a16="http://schemas.microsoft.com/office/drawing/2014/main" val="3821721442"/>
                    </a:ext>
                  </a:extLst>
                </a:gridCol>
                <a:gridCol w="809791">
                  <a:extLst>
                    <a:ext uri="{9D8B030D-6E8A-4147-A177-3AD203B41FA5}">
                      <a16:colId xmlns:a16="http://schemas.microsoft.com/office/drawing/2014/main" val="195719342"/>
                    </a:ext>
                  </a:extLst>
                </a:gridCol>
                <a:gridCol w="452677">
                  <a:extLst>
                    <a:ext uri="{9D8B030D-6E8A-4147-A177-3AD203B41FA5}">
                      <a16:colId xmlns:a16="http://schemas.microsoft.com/office/drawing/2014/main" val="1575998041"/>
                    </a:ext>
                  </a:extLst>
                </a:gridCol>
              </a:tblGrid>
              <a:tr h="256825">
                <a:tc gridSpan="7">
                  <a:txBody>
                    <a:bodyPr/>
                    <a:lstStyle/>
                    <a:p>
                      <a:pPr algn="ctr" fontAlgn="ctr"/>
                      <a:r>
                        <a:rPr lang="cs-CZ" sz="1000" b="1" i="0" u="none" strike="noStrike" dirty="0">
                          <a:solidFill>
                            <a:srgbClr val="000000"/>
                          </a:solidFill>
                          <a:effectLst/>
                          <a:latin typeface="Arial" panose="020B0604020202020204" pitchFamily="34" charset="0"/>
                        </a:rPr>
                        <a:t>Předpokládané začátky jarní části soutěže 2020 změny vyhrazeny</a:t>
                      </a:r>
                    </a:p>
                  </a:txBody>
                  <a:tcPr marL="3398" marR="3398" marT="33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06692034"/>
                  </a:ext>
                </a:extLst>
              </a:tr>
              <a:tr h="256825">
                <a:tc>
                  <a:txBody>
                    <a:bodyPr/>
                    <a:lstStyle/>
                    <a:p>
                      <a:pPr algn="ctr" fontAlgn="ctr"/>
                      <a:r>
                        <a:rPr lang="cs-CZ" sz="400" b="1" i="0" u="none" strike="noStrike">
                          <a:solidFill>
                            <a:srgbClr val="000000"/>
                          </a:solidFill>
                          <a:effectLst/>
                          <a:latin typeface="Arial" panose="020B0604020202020204" pitchFamily="34" charset="0"/>
                        </a:rPr>
                        <a:t>Kategorie</a:t>
                      </a:r>
                    </a:p>
                  </a:txBody>
                  <a:tcPr marL="3398" marR="3398" marT="33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Datum</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Kde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Soupeř</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Kolo</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69364367"/>
                  </a:ext>
                </a:extLst>
              </a:tr>
              <a:tr h="266670">
                <a:tc rowSpan="2">
                  <a:txBody>
                    <a:bodyPr/>
                    <a:lstStyle/>
                    <a:p>
                      <a:pPr algn="ctr" fontAlgn="ctr"/>
                      <a:r>
                        <a:rPr lang="cs-CZ" sz="900" b="1" i="0" u="none" strike="noStrike" dirty="0">
                          <a:solidFill>
                            <a:srgbClr val="000000"/>
                          </a:solidFill>
                          <a:effectLst/>
                          <a:latin typeface="Arial" panose="020B0604020202020204" pitchFamily="34" charset="0"/>
                        </a:rPr>
                        <a:t>Dospělí</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07.03.2020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10:15</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900" b="1" i="0" u="none" strike="noStrike" dirty="0">
                          <a:solidFill>
                            <a:srgbClr val="000000"/>
                          </a:solidFill>
                          <a:effectLst/>
                          <a:latin typeface="Arial" panose="020B0604020202020204" pitchFamily="34" charset="0"/>
                        </a:rPr>
                        <a:t>FK </a:t>
                      </a:r>
                      <a:r>
                        <a:rPr lang="en-US" sz="900" b="1" i="0" u="none" strike="noStrike" dirty="0" err="1">
                          <a:solidFill>
                            <a:srgbClr val="000000"/>
                          </a:solidFill>
                          <a:effectLst/>
                          <a:latin typeface="Arial" panose="020B0604020202020204" pitchFamily="34" charset="0"/>
                        </a:rPr>
                        <a:t>Baník</a:t>
                      </a:r>
                      <a:r>
                        <a:rPr lang="en-US" sz="900" b="1" i="0" u="none" strike="noStrike" dirty="0">
                          <a:solidFill>
                            <a:srgbClr val="000000"/>
                          </a:solidFill>
                          <a:effectLst/>
                          <a:latin typeface="Arial" panose="020B0604020202020204" pitchFamily="34" charset="0"/>
                        </a:rPr>
                        <a:t> </a:t>
                      </a:r>
                      <a:r>
                        <a:rPr lang="en-US" sz="900" b="1" i="0" u="none" strike="noStrike" dirty="0" err="1">
                          <a:solidFill>
                            <a:srgbClr val="000000"/>
                          </a:solidFill>
                          <a:effectLst/>
                          <a:latin typeface="Arial" panose="020B0604020202020204" pitchFamily="34" charset="0"/>
                        </a:rPr>
                        <a:t>Souš</a:t>
                      </a:r>
                      <a:r>
                        <a:rPr lang="en-US" sz="900" b="1" i="0" u="none" strike="noStrike" dirty="0">
                          <a:solidFill>
                            <a:srgbClr val="000000"/>
                          </a:solidFill>
                          <a:effectLst/>
                          <a:latin typeface="Arial" panose="020B0604020202020204" pitchFamily="34" charset="0"/>
                        </a:rPr>
                        <a:t>, </a:t>
                      </a:r>
                      <a:r>
                        <a:rPr lang="en-US" sz="900" b="1" i="0" u="none" strike="noStrike" dirty="0" err="1">
                          <a:solidFill>
                            <a:srgbClr val="000000"/>
                          </a:solidFill>
                          <a:effectLst/>
                          <a:latin typeface="Arial" panose="020B0604020202020204" pitchFamily="34" charset="0"/>
                        </a:rPr>
                        <a:t>z.s</a:t>
                      </a:r>
                      <a:r>
                        <a:rPr lang="en-US" sz="900" b="1" i="0" u="none" strike="noStrike" dirty="0">
                          <a:solidFill>
                            <a:srgbClr val="000000"/>
                          </a:solidFill>
                          <a:effectLst/>
                          <a:latin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88157497"/>
                  </a:ext>
                </a:extLst>
              </a:tr>
              <a:tr h="266670">
                <a:tc vMerge="1">
                  <a:txBody>
                    <a:bodyPr/>
                    <a:lstStyle/>
                    <a:p>
                      <a:endParaRPr lang="cs-CZ"/>
                    </a:p>
                  </a:txBody>
                  <a:tcPr/>
                </a:tc>
                <a:tc>
                  <a:txBody>
                    <a:bodyPr/>
                    <a:lstStyle/>
                    <a:p>
                      <a:pPr algn="ctr" fontAlgn="ctr"/>
                      <a:r>
                        <a:rPr lang="cs-CZ" sz="900" b="1" i="0" u="none" strike="noStrike" dirty="0">
                          <a:solidFill>
                            <a:srgbClr val="000000"/>
                          </a:solidFill>
                          <a:effectLst/>
                          <a:latin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rPr>
                        <a:t>14.-15.03.2020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rPr>
                        <a:t>TJ Tatran Rakovník,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rPr>
                        <a:t>17</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265570"/>
                  </a:ext>
                </a:extLst>
              </a:tr>
              <a:tr h="256825">
                <a:tc>
                  <a:txBody>
                    <a:bodyPr/>
                    <a:lstStyle/>
                    <a:p>
                      <a:pPr algn="ctr" fontAlgn="ctr"/>
                      <a:endParaRPr lang="cs-CZ" sz="400" b="1" i="0" u="none" strike="noStrike">
                        <a:solidFill>
                          <a:srgbClr val="000000"/>
                        </a:solidFill>
                        <a:effectLst/>
                        <a:latin typeface="Arial" panose="020B0604020202020204" pitchFamily="34" charset="0"/>
                      </a:endParaRP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4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4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4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4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6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400" b="1" i="0" u="none" strike="noStrike">
                          <a:solidFill>
                            <a:srgbClr val="000000"/>
                          </a:solidFill>
                          <a:effectLst/>
                          <a:latin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9726042"/>
                  </a:ext>
                </a:extLst>
              </a:tr>
              <a:tr h="266670">
                <a:tc rowSpan="2">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Dorost</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14.-15.03.2020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FK Junior Děčín</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14</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2047196"/>
                  </a:ext>
                </a:extLst>
              </a:tr>
              <a:tr h="266670">
                <a:tc vMerge="1">
                  <a:txBody>
                    <a:bodyPr/>
                    <a:lstStyle/>
                    <a:p>
                      <a:endParaRPr lang="cs-CZ"/>
                    </a:p>
                  </a:txBody>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22.03.2020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10:00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FK Neštěmice, z.s.</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15</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15695"/>
                  </a:ext>
                </a:extLst>
              </a:tr>
              <a:tr h="256825">
                <a:tc>
                  <a:txBody>
                    <a:bodyPr/>
                    <a:lstStyle/>
                    <a:p>
                      <a:pPr algn="ctr" fontAlgn="ctr"/>
                      <a:endParaRPr lang="cs-CZ" sz="900" b="1"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022928"/>
                  </a:ext>
                </a:extLst>
              </a:tr>
              <a:tr h="266670">
                <a:tc rowSpan="2">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Dospělí B</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21.-22.03.2020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FK POLEPY</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14</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31359923"/>
                  </a:ext>
                </a:extLst>
              </a:tr>
              <a:tr h="266670">
                <a:tc v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29.03.2020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15:00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SK Viktorie Kleneč, z.s.</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15</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717887"/>
                  </a:ext>
                </a:extLst>
              </a:tr>
              <a:tr h="256825">
                <a:tc>
                  <a:txBody>
                    <a:bodyPr/>
                    <a:lstStyle/>
                    <a:p>
                      <a:pPr algn="l" fontAlgn="b"/>
                      <a:endParaRPr lang="cs-CZ" sz="900" b="0"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653937"/>
                  </a:ext>
                </a:extLst>
              </a:tr>
              <a:tr h="266670">
                <a:tc rowSpan="2">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Starší žáci</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21.-22.03.2020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Sokol Velké Žernoseky</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16</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4513006"/>
                  </a:ext>
                </a:extLst>
              </a:tr>
              <a:tr h="256825">
                <a:tc v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29.03.2020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10:00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TJ FC Dubany</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17</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198630"/>
                  </a:ext>
                </a:extLst>
              </a:tr>
              <a:tr h="256825">
                <a:tc>
                  <a:txBody>
                    <a:bodyPr/>
                    <a:lstStyle/>
                    <a:p>
                      <a:pPr algn="l" fontAlgn="b"/>
                      <a:endParaRPr lang="cs-CZ" sz="900" b="0"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7027910"/>
                  </a:ext>
                </a:extLst>
              </a:tr>
              <a:tr h="398374">
                <a:tc rowSpan="2">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Minipřípravka</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čtvrtek</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02.04.2020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16:30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 </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SK BEZDĚKOV z.s. /Dušníky</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11</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06951915"/>
                  </a:ext>
                </a:extLst>
              </a:tr>
              <a:tr h="398374">
                <a:tc v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čtvrtek</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09.04.2020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16:30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FK Libochovice, z.s.</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12</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547226"/>
                  </a:ext>
                </a:extLst>
              </a:tr>
              <a:tr h="256825">
                <a:tc>
                  <a:txBody>
                    <a:bodyPr/>
                    <a:lstStyle/>
                    <a:p>
                      <a:pPr algn="l" fontAlgn="b"/>
                      <a:endParaRPr lang="cs-CZ" sz="900" b="0"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16779"/>
                  </a:ext>
                </a:extLst>
              </a:tr>
              <a:tr h="398374">
                <a:tc rowSpan="2">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Mladší přípravka</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04.-5.04.2020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Doma</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 SK BEZDĚKOV </a:t>
                      </a:r>
                      <a:r>
                        <a:rPr lang="cs-CZ" sz="900" b="1" i="0" u="none" strike="noStrike" dirty="0" err="1">
                          <a:solidFill>
                            <a:srgbClr val="000000"/>
                          </a:solidFill>
                          <a:effectLst/>
                          <a:latin typeface="Arial" panose="020B0604020202020204" pitchFamily="34" charset="0"/>
                          <a:cs typeface="Arial" panose="020B0604020202020204" pitchFamily="34" charset="0"/>
                        </a:rPr>
                        <a:t>z.s</a:t>
                      </a:r>
                      <a:r>
                        <a:rPr lang="cs-CZ" sz="900" b="1" i="0" u="none" strike="noStrike" dirty="0">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4</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79384105"/>
                  </a:ext>
                </a:extLst>
              </a:tr>
              <a:tr h="266670">
                <a:tc v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11.-12.4.2020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TJ SLAVOJ ÚŠTĚK, </a:t>
                      </a:r>
                      <a:r>
                        <a:rPr lang="cs-CZ" sz="900" b="1" i="0" u="none" strike="noStrike" dirty="0" err="1">
                          <a:solidFill>
                            <a:srgbClr val="000000"/>
                          </a:solidFill>
                          <a:effectLst/>
                          <a:latin typeface="Arial" panose="020B0604020202020204" pitchFamily="34" charset="0"/>
                          <a:cs typeface="Arial" panose="020B0604020202020204" pitchFamily="34" charset="0"/>
                        </a:rPr>
                        <a:t>z.s</a:t>
                      </a:r>
                      <a:r>
                        <a:rPr lang="cs-CZ" sz="900" b="1" i="0" u="none" strike="noStrike" dirty="0">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5</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728371"/>
                  </a:ext>
                </a:extLst>
              </a:tr>
              <a:tr h="256825">
                <a:tc>
                  <a:txBody>
                    <a:bodyPr/>
                    <a:lstStyle/>
                    <a:p>
                      <a:pPr algn="l" fontAlgn="b"/>
                      <a:endParaRPr lang="cs-CZ" sz="900" b="0"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580531"/>
                  </a:ext>
                </a:extLst>
              </a:tr>
              <a:tr h="266670">
                <a:tc rowSpan="2">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Starší přípravka </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04.-05.04.2020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 umístění</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63782276"/>
                  </a:ext>
                </a:extLst>
              </a:tr>
              <a:tr h="266670">
                <a:tc v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sobota-neděle</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11.-12.04.2020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 umístění</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2</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110971"/>
                  </a:ext>
                </a:extLst>
              </a:tr>
              <a:tr h="256825">
                <a:tc>
                  <a:txBody>
                    <a:bodyPr/>
                    <a:lstStyle/>
                    <a:p>
                      <a:pPr algn="l" fontAlgn="b"/>
                      <a:endParaRPr lang="cs-CZ" sz="900" b="0" i="0" u="none" strike="noStrike">
                        <a:solidFill>
                          <a:srgbClr val="000000"/>
                        </a:solidFill>
                        <a:effectLst/>
                        <a:latin typeface="Arial" panose="020B0604020202020204" pitchFamily="34" charset="0"/>
                        <a:cs typeface="Arial" panose="020B0604020202020204" pitchFamily="34" charset="0"/>
                      </a:endParaRP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cs-CZ" sz="900" b="0" i="0" u="none" strike="noStrike" dirty="0">
                          <a:solidFill>
                            <a:srgbClr val="000000"/>
                          </a:solidFill>
                          <a:effectLst/>
                          <a:latin typeface="Arial" panose="020B0604020202020204" pitchFamily="34" charset="0"/>
                          <a:cs typeface="Arial" panose="020B0604020202020204" pitchFamily="34" charset="0"/>
                        </a:rPr>
                        <a:t> </a:t>
                      </a:r>
                    </a:p>
                  </a:txBody>
                  <a:tcPr marL="3398" marR="3398" marT="33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7909579"/>
                  </a:ext>
                </a:extLst>
              </a:tr>
              <a:tr h="266670">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Stará garda</a:t>
                      </a:r>
                    </a:p>
                  </a:txBody>
                  <a:tcPr marL="3398" marR="3398" marT="33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pátek</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10.04.2020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16:30</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Venku</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TIGO Nučnice 1996</a:t>
                      </a:r>
                    </a:p>
                  </a:txBody>
                  <a:tcPr marL="3398" marR="3398" marT="3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10</a:t>
                      </a:r>
                    </a:p>
                  </a:txBody>
                  <a:tcPr marL="3398" marR="3398" marT="33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48231309"/>
                  </a:ext>
                </a:extLst>
              </a:tr>
            </a:tbl>
          </a:graphicData>
        </a:graphic>
      </p:graphicFrame>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10" name="TextovéPole 9">
            <a:extLst>
              <a:ext uri="{FF2B5EF4-FFF2-40B4-BE49-F238E27FC236}">
                <a16:creationId xmlns:a16="http://schemas.microsoft.com/office/drawing/2014/main" id="{2B823245-A448-443C-A95D-42AAD4D73F29}"/>
              </a:ext>
            </a:extLst>
          </p:cNvPr>
          <p:cNvSpPr txBox="1"/>
          <p:nvPr/>
        </p:nvSpPr>
        <p:spPr>
          <a:xfrm>
            <a:off x="4109226" y="592375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9" name="TextovéPole 8">
            <a:extLst>
              <a:ext uri="{FF2B5EF4-FFF2-40B4-BE49-F238E27FC236}">
                <a16:creationId xmlns:a16="http://schemas.microsoft.com/office/drawing/2014/main" id="{6E2C091C-CB10-4FAC-9359-111CDEDE394B}"/>
              </a:ext>
            </a:extLst>
          </p:cNvPr>
          <p:cNvSpPr txBox="1"/>
          <p:nvPr/>
        </p:nvSpPr>
        <p:spPr>
          <a:xfrm>
            <a:off x="5544592" y="123754"/>
            <a:ext cx="4476688" cy="5555367"/>
          </a:xfrm>
          <a:prstGeom prst="rect">
            <a:avLst/>
          </a:prstGeom>
          <a:noFill/>
          <a:ln w="57150">
            <a:solidFill>
              <a:schemeClr val="accent2">
                <a:lumMod val="75000"/>
              </a:schemeClr>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300" i="1" dirty="0">
                <a:latin typeface="Arial" pitchFamily="34" charset="0"/>
                <a:cs typeface="Arial" pitchFamily="34" charset="0"/>
              </a:rPr>
              <a:t>Ještě jedna velká změna náš oddíl v zimní přestávce čeká. Zvažovali jsme zda zveřejnit nebo ne, ale nakonec jsme usoudili, že není důvod proč fanoušky fotbalu neinformovat a navíc ti, kterých se to nejvíce týká si zaslouží za práci pro klub velké </a:t>
            </a:r>
            <a:r>
              <a:rPr lang="cs-CZ" sz="1300" i="1" dirty="0" smtClean="0">
                <a:latin typeface="Arial" pitchFamily="34" charset="0"/>
                <a:cs typeface="Arial" pitchFamily="34" charset="0"/>
              </a:rPr>
              <a:t>poděkování. </a:t>
            </a:r>
            <a:r>
              <a:rPr lang="cs-CZ" sz="1300" i="1" dirty="0">
                <a:latin typeface="Arial" pitchFamily="34" charset="0"/>
                <a:cs typeface="Arial" pitchFamily="34" charset="0"/>
              </a:rPr>
              <a:t>Manželé </a:t>
            </a:r>
            <a:r>
              <a:rPr lang="cs-CZ" sz="1600" i="1" dirty="0">
                <a:latin typeface="Arial Black" panose="020B0A04020102020204" pitchFamily="34" charset="0"/>
                <a:cs typeface="Arial" pitchFamily="34" charset="0"/>
              </a:rPr>
              <a:t>Blanka a Jiří Trutnovských </a:t>
            </a:r>
            <a:r>
              <a:rPr lang="cs-CZ" sz="1300" i="1" dirty="0">
                <a:latin typeface="Arial" pitchFamily="34" charset="0"/>
                <a:cs typeface="Arial" pitchFamily="34" charset="0"/>
              </a:rPr>
              <a:t>se rozhodli k 31.12.2019 ukončit činnost jako správci fotbalového stadionu. Seznam všech potřebných aktivit, které vykonávali by byl hodně dlouhý. Ti, kdo se kolem fotbalu pohybují moc dobře vědí, jak záslužná je to práce a že bez této činnosti by oddíl mohl jen těžko fungovat. Děkujeme moc. Další silná slova jsou zbytečná. Ať se daří v dalším především osobním životě. Oddíl tak teď stojí před úkolem, jak tuto práci nahradit. Zatím o tom není rozhodnuto, ale věříme že se nám to v nejbližší době podaří a kvalita služeb na zdejším stadionu moc neutrpí. </a:t>
            </a:r>
          </a:p>
          <a:p>
            <a:pPr algn="just" eaLnBrk="0" hangingPunct="0">
              <a:defRPr/>
            </a:pPr>
            <a:r>
              <a:rPr lang="cs-CZ" sz="1300" i="1" dirty="0">
                <a:latin typeface="Arial" pitchFamily="34" charset="0"/>
                <a:cs typeface="Arial" pitchFamily="34" charset="0"/>
              </a:rPr>
              <a:t>   Na úplný závěr chceme ještě poděkovat všem partnerům našeho klubu a to především městu Štětí, za celoroční finanční ale i materiální pomoc, bez které by byla činnost klubu nemyslitelná. Dík za spolupráci patří </a:t>
            </a:r>
            <a:r>
              <a:rPr lang="cs-CZ" sz="1300" i="1" dirty="0" smtClean="0">
                <a:latin typeface="Arial" pitchFamily="34" charset="0"/>
                <a:cs typeface="Arial" pitchFamily="34" charset="0"/>
              </a:rPr>
              <a:t> i Domu </a:t>
            </a:r>
            <a:r>
              <a:rPr lang="cs-CZ" sz="1300" i="1" dirty="0">
                <a:latin typeface="Arial" pitchFamily="34" charset="0"/>
                <a:cs typeface="Arial" pitchFamily="34" charset="0"/>
              </a:rPr>
              <a:t>dětí a mládeže ve Štětí.  </a:t>
            </a:r>
          </a:p>
          <a:p>
            <a:pPr algn="just" eaLnBrk="0" hangingPunct="0">
              <a:defRPr/>
            </a:pPr>
            <a:r>
              <a:rPr lang="cs-CZ" sz="1300" i="1" dirty="0">
                <a:latin typeface="Arial" pitchFamily="34" charset="0"/>
                <a:cs typeface="Arial" pitchFamily="34" charset="0"/>
              </a:rPr>
              <a:t>      Fanouškům fotbalu ve Štětí přejeme hezkou zimu, bohatého Ježíška a šťastný Nový rok.</a:t>
            </a:r>
          </a:p>
          <a:p>
            <a:pPr algn="just" eaLnBrk="0" hangingPunct="0">
              <a:defRPr/>
            </a:pPr>
            <a:endParaRPr lang="cs-CZ" sz="1300" i="1" dirty="0">
              <a:latin typeface="Arial" pitchFamily="34" charset="0"/>
              <a:cs typeface="Arial" pitchFamily="34" charset="0"/>
            </a:endParaRP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a:latin typeface="Arial" pitchFamily="34" charset="0"/>
                <a:cs typeface="Arial" pitchFamily="34" charset="0"/>
              </a:rPr>
              <a:t>                                                      </a:t>
            </a:r>
            <a:r>
              <a:rPr lang="cs-CZ" sz="1400" i="1" dirty="0">
                <a:latin typeface="Algerian" panose="04020705040A02060702" pitchFamily="82" charset="0"/>
                <a:cs typeface="Arial" pitchFamily="34" charset="0"/>
              </a:rPr>
              <a:t>Štětí do toho</a:t>
            </a:r>
            <a:endParaRPr lang="cs-CZ" sz="1300" i="1" dirty="0">
              <a:latin typeface="Arial" pitchFamily="34" charset="0"/>
              <a:cs typeface="Arial" pitchFamily="34" charset="0"/>
            </a:endParaRPr>
          </a:p>
        </p:txBody>
      </p:sp>
      <p:pic>
        <p:nvPicPr>
          <p:cNvPr id="4" name="Obrázek 3" descr="Obsah obrázku kreslení, světlo&#10;&#10;Popis byl vytvořen automaticky">
            <a:extLst>
              <a:ext uri="{FF2B5EF4-FFF2-40B4-BE49-F238E27FC236}">
                <a16:creationId xmlns:a16="http://schemas.microsoft.com/office/drawing/2014/main" id="{B2332B4A-9485-4C03-BDD7-4E5805C3EC7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280896" y="5707732"/>
            <a:ext cx="1610081" cy="1819300"/>
          </a:xfrm>
          <a:prstGeom prst="rect">
            <a:avLst/>
          </a:prstGeom>
        </p:spPr>
      </p:pic>
      <p:pic>
        <p:nvPicPr>
          <p:cNvPr id="12" name="Obrázek 11">
            <a:extLst>
              <a:ext uri="{FF2B5EF4-FFF2-40B4-BE49-F238E27FC236}">
                <a16:creationId xmlns:a16="http://schemas.microsoft.com/office/drawing/2014/main" id="{B288C40A-8FC6-4B06-BFA5-0B2A82CE5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16" y="3799877"/>
            <a:ext cx="3948414" cy="2637275"/>
          </a:xfrm>
          <a:prstGeom prst="rect">
            <a:avLst/>
          </a:prstGeom>
        </p:spPr>
      </p:pic>
      <p:pic>
        <p:nvPicPr>
          <p:cNvPr id="14" name="Obrázek 13">
            <a:extLst>
              <a:ext uri="{FF2B5EF4-FFF2-40B4-BE49-F238E27FC236}">
                <a16:creationId xmlns:a16="http://schemas.microsoft.com/office/drawing/2014/main" id="{F7D612CF-0A1F-411C-A709-1E5A10707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40" y="883500"/>
            <a:ext cx="3024336" cy="2186608"/>
          </a:xfrm>
          <a:prstGeom prst="rect">
            <a:avLst/>
          </a:prstGeom>
        </p:spPr>
      </p:pic>
      <p:sp>
        <p:nvSpPr>
          <p:cNvPr id="15" name="TextovéPole 14">
            <a:extLst>
              <a:ext uri="{FF2B5EF4-FFF2-40B4-BE49-F238E27FC236}">
                <a16:creationId xmlns:a16="http://schemas.microsoft.com/office/drawing/2014/main" id="{C94B5C77-613F-426D-A270-5E0990D9D5AD}"/>
              </a:ext>
            </a:extLst>
          </p:cNvPr>
          <p:cNvSpPr txBox="1"/>
          <p:nvPr/>
        </p:nvSpPr>
        <p:spPr>
          <a:xfrm>
            <a:off x="143992" y="3216169"/>
            <a:ext cx="4464495" cy="461665"/>
          </a:xfrm>
          <a:prstGeom prst="rect">
            <a:avLst/>
          </a:prstGeom>
          <a:solidFill>
            <a:schemeClr val="accent5">
              <a:lumMod val="40000"/>
              <a:lumOff val="6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Jé, promiň já nechtěl. Neublížil bych ani </a:t>
            </a:r>
            <a:r>
              <a:rPr lang="cs-CZ" dirty="0" smtClean="0">
                <a:latin typeface="Arial Black" panose="020B0A04020102020204" pitchFamily="34" charset="0"/>
              </a:rPr>
              <a:t>mouše, říká Jan Tyle</a:t>
            </a:r>
            <a:endParaRPr lang="cs-CZ" dirty="0">
              <a:latin typeface="Arial Black" panose="020B0A04020102020204" pitchFamily="34" charset="0"/>
            </a:endParaRPr>
          </a:p>
        </p:txBody>
      </p:sp>
      <p:sp>
        <p:nvSpPr>
          <p:cNvPr id="16" name="TextovéPole 15">
            <a:extLst>
              <a:ext uri="{FF2B5EF4-FFF2-40B4-BE49-F238E27FC236}">
                <a16:creationId xmlns:a16="http://schemas.microsoft.com/office/drawing/2014/main" id="{9DCD0DB6-2759-4A4D-B553-29A6BFBBC06E}"/>
              </a:ext>
            </a:extLst>
          </p:cNvPr>
          <p:cNvSpPr txBox="1"/>
          <p:nvPr/>
        </p:nvSpPr>
        <p:spPr>
          <a:xfrm>
            <a:off x="143992" y="6499820"/>
            <a:ext cx="4392488" cy="461665"/>
          </a:xfrm>
          <a:prstGeom prst="rect">
            <a:avLst/>
          </a:prstGeom>
          <a:solidFill>
            <a:schemeClr val="accent5">
              <a:lumMod val="40000"/>
              <a:lumOff val="6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Kde bude zveřejněna moje fotka? Ptá se Michal </a:t>
            </a:r>
            <a:r>
              <a:rPr lang="cs-CZ" dirty="0" err="1">
                <a:latin typeface="Arial Black" panose="020B0A04020102020204" pitchFamily="34" charset="0"/>
              </a:rPr>
              <a:t>Hamšík</a:t>
            </a:r>
            <a:r>
              <a:rPr lang="cs-CZ" dirty="0">
                <a:latin typeface="Arial Black" panose="020B0A04020102020204" pitchFamily="34" charset="0"/>
              </a:rPr>
              <a:t> </a:t>
            </a:r>
          </a:p>
        </p:txBody>
      </p:sp>
      <p:sp>
        <p:nvSpPr>
          <p:cNvPr id="17" name="TextovéPole 16">
            <a:extLst>
              <a:ext uri="{FF2B5EF4-FFF2-40B4-BE49-F238E27FC236}">
                <a16:creationId xmlns:a16="http://schemas.microsoft.com/office/drawing/2014/main" id="{7B40D53B-DE37-4074-B40B-0EAEA5CAAA61}"/>
              </a:ext>
            </a:extLst>
          </p:cNvPr>
          <p:cNvSpPr txBox="1"/>
          <p:nvPr/>
        </p:nvSpPr>
        <p:spPr>
          <a:xfrm>
            <a:off x="143992" y="91108"/>
            <a:ext cx="4680520" cy="646331"/>
          </a:xfrm>
          <a:prstGeom prst="rect">
            <a:avLst/>
          </a:prstGeom>
          <a:blipFill>
            <a:blip r:embed="rId6"/>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solidFill>
                  <a:srgbClr val="3333CC"/>
                </a:solidFill>
                <a:latin typeface="Arial Black" panose="020B0A04020102020204" pitchFamily="34" charset="0"/>
              </a:rPr>
              <a:t>Stará garda </a:t>
            </a:r>
            <a:r>
              <a:rPr lang="cs-CZ" sz="1800" dirty="0" err="1">
                <a:solidFill>
                  <a:srgbClr val="3333CC"/>
                </a:solidFill>
                <a:latin typeface="Arial Black" panose="020B0A04020102020204" pitchFamily="34" charset="0"/>
              </a:rPr>
              <a:t>Sepap</a:t>
            </a:r>
            <a:r>
              <a:rPr lang="cs-CZ" sz="1800" dirty="0">
                <a:solidFill>
                  <a:srgbClr val="3333CC"/>
                </a:solidFill>
                <a:latin typeface="Arial Black" panose="020B0A04020102020204" pitchFamily="34" charset="0"/>
              </a:rPr>
              <a:t> hraje proti Žitenicím 11.10.2019</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graphicFrame>
        <p:nvGraphicFramePr>
          <p:cNvPr id="4" name="Tabulka 3"/>
          <p:cNvGraphicFramePr>
            <a:graphicFrameLocks noGrp="1"/>
          </p:cNvGraphicFramePr>
          <p:nvPr>
            <p:extLst>
              <p:ext uri="{D42A27DB-BD31-4B8C-83A1-F6EECF244321}">
                <p14:modId xmlns:p14="http://schemas.microsoft.com/office/powerpoint/2010/main" val="1705796203"/>
              </p:ext>
            </p:extLst>
          </p:nvPr>
        </p:nvGraphicFramePr>
        <p:xfrm>
          <a:off x="143992" y="3345450"/>
          <a:ext cx="4752527" cy="3537015"/>
        </p:xfrm>
        <a:graphic>
          <a:graphicData uri="http://schemas.openxmlformats.org/drawingml/2006/table">
            <a:tbl>
              <a:tblPr/>
              <a:tblGrid>
                <a:gridCol w="566613">
                  <a:extLst>
                    <a:ext uri="{9D8B030D-6E8A-4147-A177-3AD203B41FA5}">
                      <a16:colId xmlns:a16="http://schemas.microsoft.com/office/drawing/2014/main" val="121050186"/>
                    </a:ext>
                  </a:extLst>
                </a:gridCol>
                <a:gridCol w="1040987">
                  <a:extLst>
                    <a:ext uri="{9D8B030D-6E8A-4147-A177-3AD203B41FA5}">
                      <a16:colId xmlns:a16="http://schemas.microsoft.com/office/drawing/2014/main" val="3959402186"/>
                    </a:ext>
                  </a:extLst>
                </a:gridCol>
                <a:gridCol w="2301594">
                  <a:extLst>
                    <a:ext uri="{9D8B030D-6E8A-4147-A177-3AD203B41FA5}">
                      <a16:colId xmlns:a16="http://schemas.microsoft.com/office/drawing/2014/main" val="3625617052"/>
                    </a:ext>
                  </a:extLst>
                </a:gridCol>
                <a:gridCol w="843333">
                  <a:extLst>
                    <a:ext uri="{9D8B030D-6E8A-4147-A177-3AD203B41FA5}">
                      <a16:colId xmlns:a16="http://schemas.microsoft.com/office/drawing/2014/main" val="64834741"/>
                    </a:ext>
                  </a:extLst>
                </a:gridCol>
              </a:tblGrid>
              <a:tr h="235801">
                <a:tc>
                  <a:txBody>
                    <a:bodyPr/>
                    <a:lstStyle/>
                    <a:p>
                      <a:pPr algn="ctr" fontAlgn="ctr"/>
                      <a:r>
                        <a:rPr lang="cs-CZ" sz="1050" b="1" i="0" u="none" strike="noStrike" dirty="0">
                          <a:solidFill>
                            <a:srgbClr val="FFFFFF"/>
                          </a:solidFill>
                          <a:effectLst/>
                          <a:latin typeface="Arial Black" panose="020B0A04020102020204" pitchFamily="34" charset="0"/>
                        </a:rPr>
                        <a:t>1.</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10.08.2019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SK Kladno - Březová</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4048505406"/>
                  </a:ext>
                </a:extLst>
              </a:tr>
              <a:tr h="235801">
                <a:tc>
                  <a:txBody>
                    <a:bodyPr/>
                    <a:lstStyle/>
                    <a:p>
                      <a:pPr algn="ctr" fontAlgn="ctr"/>
                      <a:r>
                        <a:rPr lang="cs-CZ" sz="1050" b="1" i="0" u="none" strike="noStrike" dirty="0">
                          <a:solidFill>
                            <a:srgbClr val="FFFFFF"/>
                          </a:solidFill>
                          <a:effectLst/>
                          <a:latin typeface="Arial Black" panose="020B0A04020102020204" pitchFamily="34" charset="0"/>
                        </a:rPr>
                        <a:t>2.</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10.08.2019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Neratovice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2:1</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819242065"/>
                  </a:ext>
                </a:extLst>
              </a:tr>
              <a:tr h="235801">
                <a:tc>
                  <a:txBody>
                    <a:bodyPr/>
                    <a:lstStyle/>
                    <a:p>
                      <a:pPr algn="ctr" fontAlgn="ctr"/>
                      <a:r>
                        <a:rPr lang="cs-CZ" sz="1050" b="1" i="0" u="none" strike="noStrike">
                          <a:solidFill>
                            <a:srgbClr val="FFFFFF"/>
                          </a:solidFill>
                          <a:effectLst/>
                          <a:latin typeface="Arial Black" panose="020B0A04020102020204" pitchFamily="34" charset="0"/>
                        </a:rPr>
                        <a:t>3.</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24.08.2019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SK Kladno - Aritma Praha</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0:1</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1489965557"/>
                  </a:ext>
                </a:extLst>
              </a:tr>
              <a:tr h="235801">
                <a:tc>
                  <a:txBody>
                    <a:bodyPr/>
                    <a:lstStyle/>
                    <a:p>
                      <a:pPr algn="ctr" fontAlgn="ctr"/>
                      <a:r>
                        <a:rPr lang="cs-CZ" sz="1050" b="1" i="0" u="none" strike="noStrike">
                          <a:solidFill>
                            <a:srgbClr val="FFFFFF"/>
                          </a:solidFill>
                          <a:effectLst/>
                          <a:latin typeface="Arial Black" panose="020B0A04020102020204" pitchFamily="34" charset="0"/>
                        </a:rPr>
                        <a:t>4.</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31.08.2019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Brandýs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3731219434"/>
                  </a:ext>
                </a:extLst>
              </a:tr>
              <a:tr h="235801">
                <a:tc>
                  <a:txBody>
                    <a:bodyPr/>
                    <a:lstStyle/>
                    <a:p>
                      <a:pPr algn="ctr" fontAlgn="ctr"/>
                      <a:r>
                        <a:rPr lang="cs-CZ" sz="1050" b="1" i="0" u="none" strike="noStrike">
                          <a:solidFill>
                            <a:srgbClr val="FFFFFF"/>
                          </a:solidFill>
                          <a:effectLst/>
                          <a:latin typeface="Arial Black" panose="020B0A04020102020204" pitchFamily="34" charset="0"/>
                        </a:rPr>
                        <a:t>5.</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07.09.2019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SK Kladno - Česká Lípa</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5:3</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2515040628"/>
                  </a:ext>
                </a:extLst>
              </a:tr>
              <a:tr h="235801">
                <a:tc>
                  <a:txBody>
                    <a:bodyPr/>
                    <a:lstStyle/>
                    <a:p>
                      <a:pPr algn="ctr" fontAlgn="ctr"/>
                      <a:r>
                        <a:rPr lang="cs-CZ" sz="1050" b="1" i="0" u="none" strike="noStrike">
                          <a:solidFill>
                            <a:srgbClr val="FFFFFF"/>
                          </a:solidFill>
                          <a:effectLst/>
                          <a:latin typeface="Arial Black" panose="020B0A04020102020204" pitchFamily="34" charset="0"/>
                        </a:rPr>
                        <a:t>6.</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14.09.2019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Dobříš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2:6</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3877396729"/>
                  </a:ext>
                </a:extLst>
              </a:tr>
              <a:tr h="235801">
                <a:tc>
                  <a:txBody>
                    <a:bodyPr/>
                    <a:lstStyle/>
                    <a:p>
                      <a:pPr algn="ctr" fontAlgn="ctr"/>
                      <a:r>
                        <a:rPr lang="cs-CZ" sz="1050" b="1" i="0" u="none" strike="noStrike">
                          <a:solidFill>
                            <a:srgbClr val="FFFFFF"/>
                          </a:solidFill>
                          <a:effectLst/>
                          <a:latin typeface="Arial Black" panose="020B0A04020102020204" pitchFamily="34" charset="0"/>
                        </a:rPr>
                        <a:t>7.</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21.09.2019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SK Kladno - Chomutov</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2:0</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3496890471"/>
                  </a:ext>
                </a:extLst>
              </a:tr>
              <a:tr h="235801">
                <a:tc>
                  <a:txBody>
                    <a:bodyPr/>
                    <a:lstStyle/>
                    <a:p>
                      <a:pPr algn="ctr" fontAlgn="ctr"/>
                      <a:r>
                        <a:rPr lang="cs-CZ" sz="1050" b="1" i="0" u="none" strike="noStrike">
                          <a:solidFill>
                            <a:srgbClr val="FFFFFF"/>
                          </a:solidFill>
                          <a:effectLst/>
                          <a:latin typeface="Arial Black" panose="020B0A04020102020204" pitchFamily="34" charset="0"/>
                        </a:rPr>
                        <a:t>8.</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28.09.2019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SK Kladno - Souš</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3381056141"/>
                  </a:ext>
                </a:extLst>
              </a:tr>
              <a:tr h="235801">
                <a:tc>
                  <a:txBody>
                    <a:bodyPr/>
                    <a:lstStyle/>
                    <a:p>
                      <a:pPr algn="ctr" fontAlgn="ctr"/>
                      <a:r>
                        <a:rPr lang="cs-CZ" sz="1050" b="1" i="0" u="none" strike="noStrike">
                          <a:solidFill>
                            <a:srgbClr val="FFFFFF"/>
                          </a:solidFill>
                          <a:effectLst/>
                          <a:latin typeface="Arial Black" panose="020B0A04020102020204" pitchFamily="34" charset="0"/>
                        </a:rPr>
                        <a:t>9.</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05.10.2019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Tatran Rakovník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1:2</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3130839902"/>
                  </a:ext>
                </a:extLst>
              </a:tr>
              <a:tr h="235801">
                <a:tc>
                  <a:txBody>
                    <a:bodyPr/>
                    <a:lstStyle/>
                    <a:p>
                      <a:pPr algn="ctr" fontAlgn="ctr"/>
                      <a:r>
                        <a:rPr lang="cs-CZ" sz="1050" b="1" i="0" u="none" strike="noStrike">
                          <a:solidFill>
                            <a:srgbClr val="FFFFFF"/>
                          </a:solidFill>
                          <a:effectLst/>
                          <a:latin typeface="Arial Black" panose="020B0A04020102020204" pitchFamily="34" charset="0"/>
                        </a:rPr>
                        <a:t>10.</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12.10.2019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SK Kladno - Český Brod</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0:1</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2108645228"/>
                  </a:ext>
                </a:extLst>
              </a:tr>
              <a:tr h="235801">
                <a:tc>
                  <a:txBody>
                    <a:bodyPr/>
                    <a:lstStyle/>
                    <a:p>
                      <a:pPr algn="ctr" fontAlgn="ctr"/>
                      <a:r>
                        <a:rPr lang="cs-CZ" sz="1050" b="1" i="0" u="none" strike="noStrike">
                          <a:solidFill>
                            <a:srgbClr val="FFFFFF"/>
                          </a:solidFill>
                          <a:effectLst/>
                          <a:latin typeface="Arial Black" panose="020B0A04020102020204" pitchFamily="34" charset="0"/>
                        </a:rPr>
                        <a:t>11.</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19.10.2019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Ostrov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2:1</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2481398384"/>
                  </a:ext>
                </a:extLst>
              </a:tr>
              <a:tr h="235801">
                <a:tc>
                  <a:txBody>
                    <a:bodyPr/>
                    <a:lstStyle/>
                    <a:p>
                      <a:pPr algn="ctr" fontAlgn="ctr"/>
                      <a:r>
                        <a:rPr lang="cs-CZ" sz="1050" b="1" i="0" u="none" strike="noStrike">
                          <a:solidFill>
                            <a:srgbClr val="FFFFFF"/>
                          </a:solidFill>
                          <a:effectLst/>
                          <a:latin typeface="Arial Black" panose="020B0A04020102020204" pitchFamily="34" charset="0"/>
                        </a:rPr>
                        <a:t>12.</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26.10.2019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SK Kladno - Meteor</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1:2 PK</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1609495701"/>
                  </a:ext>
                </a:extLst>
              </a:tr>
              <a:tr h="235801">
                <a:tc>
                  <a:txBody>
                    <a:bodyPr/>
                    <a:lstStyle/>
                    <a:p>
                      <a:pPr algn="ctr" fontAlgn="ctr"/>
                      <a:r>
                        <a:rPr lang="cs-CZ" sz="1050" b="1" i="0" u="none" strike="noStrike">
                          <a:solidFill>
                            <a:srgbClr val="FFFFFF"/>
                          </a:solidFill>
                          <a:effectLst/>
                          <a:latin typeface="Arial Black" panose="020B0A04020102020204" pitchFamily="34" charset="0"/>
                        </a:rPr>
                        <a:t>13.</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03.11.2019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Louny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 3:6</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1749806604"/>
                  </a:ext>
                </a:extLst>
              </a:tr>
              <a:tr h="235801">
                <a:tc>
                  <a:txBody>
                    <a:bodyPr/>
                    <a:lstStyle/>
                    <a:p>
                      <a:pPr algn="ctr" fontAlgn="ctr"/>
                      <a:r>
                        <a:rPr lang="cs-CZ" sz="1050" b="1" i="0" u="none" strike="noStrike">
                          <a:solidFill>
                            <a:srgbClr val="FFFFFF"/>
                          </a:solidFill>
                          <a:effectLst/>
                          <a:latin typeface="Arial Black" panose="020B0A04020102020204" pitchFamily="34" charset="0"/>
                        </a:rPr>
                        <a:t>14.</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09.11.2019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SK Kladno - Slaný</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 </a:t>
                      </a:r>
                      <a:r>
                        <a:rPr lang="cs-CZ" sz="1050" b="1" i="0" u="none" strike="noStrike" dirty="0" smtClean="0">
                          <a:solidFill>
                            <a:srgbClr val="FFFFFF"/>
                          </a:solidFill>
                          <a:effectLst/>
                          <a:latin typeface="Arial Black" panose="020B0A04020102020204" pitchFamily="34" charset="0"/>
                        </a:rPr>
                        <a:t>4:1</a:t>
                      </a:r>
                      <a:endParaRPr lang="cs-CZ" sz="1050" b="1" i="0" u="none" strike="noStrike" dirty="0">
                        <a:solidFill>
                          <a:srgbClr val="FFFFFF"/>
                        </a:solidFill>
                        <a:effectLst/>
                        <a:latin typeface="Arial Black" panose="020B0A04020102020204" pitchFamily="34" charset="0"/>
                      </a:endParaRP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16909979"/>
                  </a:ext>
                </a:extLst>
              </a:tr>
              <a:tr h="235801">
                <a:tc>
                  <a:txBody>
                    <a:bodyPr/>
                    <a:lstStyle/>
                    <a:p>
                      <a:pPr algn="ctr" fontAlgn="ctr"/>
                      <a:r>
                        <a:rPr lang="cs-CZ" sz="1050" b="1" i="0" u="none" strike="noStrike">
                          <a:solidFill>
                            <a:srgbClr val="FFFFFF"/>
                          </a:solidFill>
                          <a:effectLst/>
                          <a:latin typeface="Arial Black" panose="020B0A04020102020204" pitchFamily="34" charset="0"/>
                        </a:rPr>
                        <a:t>15.</a:t>
                      </a:r>
                    </a:p>
                  </a:txBody>
                  <a:tcPr marL="9525" marR="9525" marT="9525"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a:solidFill>
                            <a:srgbClr val="FFFFFF"/>
                          </a:solidFill>
                          <a:effectLst/>
                          <a:latin typeface="Arial Black" panose="020B0A04020102020204" pitchFamily="34" charset="0"/>
                        </a:rPr>
                        <a:t>16.11.2019</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Štětí - SK Kladno</a:t>
                      </a:r>
                    </a:p>
                  </a:txBody>
                  <a:tcPr marL="9525" marR="9525" marT="9525" marB="0" anchor="ctr">
                    <a:lnL>
                      <a:noFill/>
                    </a:lnL>
                    <a:lnR>
                      <a:noFill/>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tc>
                  <a:txBody>
                    <a:bodyPr/>
                    <a:lstStyle/>
                    <a:p>
                      <a:pPr algn="ctr" fontAlgn="ctr"/>
                      <a:r>
                        <a:rPr lang="cs-CZ" sz="1050" b="1" i="0" u="none" strike="noStrike" dirty="0">
                          <a:solidFill>
                            <a:srgbClr val="FFFFFF"/>
                          </a:solidFill>
                          <a:effectLst/>
                          <a:latin typeface="Arial Black" panose="020B0A04020102020204" pitchFamily="34" charset="0"/>
                        </a:rPr>
                        <a:t> </a:t>
                      </a:r>
                    </a:p>
                  </a:txBody>
                  <a:tcPr marL="9525" marR="9525" marT="9525"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282034"/>
                    </a:solidFill>
                  </a:tcPr>
                </a:tc>
                <a:extLst>
                  <a:ext uri="{0D108BD9-81ED-4DB2-BD59-A6C34878D82A}">
                    <a16:rowId xmlns:a16="http://schemas.microsoft.com/office/drawing/2014/main" val="623955447"/>
                  </a:ext>
                </a:extLst>
              </a:tr>
            </a:tbl>
          </a:graphicData>
        </a:graphic>
      </p:graphicFrame>
      <p:sp>
        <p:nvSpPr>
          <p:cNvPr id="5" name="TextovéPole 4">
            <a:extLst>
              <a:ext uri="{FF2B5EF4-FFF2-40B4-BE49-F238E27FC236}">
                <a16:creationId xmlns:a16="http://schemas.microsoft.com/office/drawing/2014/main" id="{5F231A43-8852-4862-8C8A-CCDADB8C8592}"/>
              </a:ext>
            </a:extLst>
          </p:cNvPr>
          <p:cNvSpPr txBox="1"/>
          <p:nvPr/>
        </p:nvSpPr>
        <p:spPr>
          <a:xfrm>
            <a:off x="143992" y="1315244"/>
            <a:ext cx="4752528" cy="1908215"/>
          </a:xfrm>
          <a:prstGeom prst="rect">
            <a:avLst/>
          </a:prstGeom>
          <a:pattFill prst="pct10">
            <a:fgClr>
              <a:schemeClr val="accent1"/>
            </a:fgClr>
            <a:bgClr>
              <a:schemeClr val="bg1"/>
            </a:bgClr>
          </a:pattFill>
          <a:effectLst>
            <a:glow rad="101600">
              <a:srgbClr val="FFFF66">
                <a:alpha val="40000"/>
              </a:srgbClr>
            </a:glow>
            <a:softEdge rad="241300"/>
          </a:effectLst>
        </p:spPr>
        <p:txBody>
          <a:bodyPr wrap="square" rtlCol="0">
            <a:spAutoFit/>
          </a:bodyPr>
          <a:lstStyle/>
          <a:p>
            <a:pPr algn="just"/>
            <a:r>
              <a:rPr lang="cs-CZ" dirty="0">
                <a:latin typeface="Arial" panose="020B0604020202020204" pitchFamily="34" charset="0"/>
                <a:cs typeface="Arial" panose="020B0604020202020204" pitchFamily="34" charset="0"/>
              </a:rPr>
              <a:t>Až ve 4. kole se Kladnu podařilo v letošním ročníku poprvé bodovat. Po 3. kole bylo na 15. místě bez bodu. Poprvé vyhrálo 31. srpna v Brandýse </a:t>
            </a:r>
            <a:r>
              <a:rPr lang="cs-CZ" dirty="0" err="1">
                <a:latin typeface="Arial" panose="020B0604020202020204" pitchFamily="34" charset="0"/>
                <a:cs typeface="Arial" panose="020B0604020202020204" pitchFamily="34" charset="0"/>
              </a:rPr>
              <a:t>n.L.</a:t>
            </a:r>
            <a:r>
              <a:rPr lang="cs-CZ" dirty="0">
                <a:latin typeface="Arial" panose="020B0604020202020204" pitchFamily="34" charset="0"/>
                <a:cs typeface="Arial" panose="020B0604020202020204" pitchFamily="34" charset="0"/>
              </a:rPr>
              <a:t> a jak se později v průběhu podzimu ukázalo, tak body získávalo hlavně venku a do sbírky jich získalo víc než doma. V 6 dosavadních venkovních utkáních vybojovalo 12 bodů. Po 14. kole je na </a:t>
            </a:r>
            <a:r>
              <a:rPr lang="cs-CZ" dirty="0" smtClean="0">
                <a:latin typeface="Arial" panose="020B0604020202020204" pitchFamily="34" charset="0"/>
                <a:cs typeface="Arial" panose="020B0604020202020204" pitchFamily="34" charset="0"/>
              </a:rPr>
              <a:t>7. </a:t>
            </a:r>
            <a:r>
              <a:rPr lang="cs-CZ" dirty="0">
                <a:latin typeface="Arial" panose="020B0604020202020204" pitchFamily="34" charset="0"/>
                <a:cs typeface="Arial" panose="020B0604020202020204" pitchFamily="34" charset="0"/>
              </a:rPr>
              <a:t>místě se ziskem </a:t>
            </a:r>
            <a:r>
              <a:rPr lang="cs-CZ" dirty="0" smtClean="0">
                <a:latin typeface="Arial" panose="020B0604020202020204" pitchFamily="34" charset="0"/>
                <a:cs typeface="Arial" panose="020B0604020202020204" pitchFamily="34" charset="0"/>
              </a:rPr>
              <a:t>22 </a:t>
            </a:r>
            <a:r>
              <a:rPr lang="cs-CZ" dirty="0">
                <a:latin typeface="Arial" panose="020B0604020202020204" pitchFamily="34" charset="0"/>
                <a:cs typeface="Arial" panose="020B0604020202020204" pitchFamily="34" charset="0"/>
              </a:rPr>
              <a:t>bodů.</a:t>
            </a:r>
          </a:p>
          <a:p>
            <a:pPr algn="just"/>
            <a:endParaRPr lang="cs-CZ" dirty="0">
              <a:latin typeface="Britannic Bold" panose="020B0903060703020204" pitchFamily="34" charset="0"/>
              <a:cs typeface="Arial" panose="020B0604020202020204" pitchFamily="34" charset="0"/>
            </a:endParaRPr>
          </a:p>
          <a:p>
            <a:pPr algn="just"/>
            <a:r>
              <a:rPr lang="cs-CZ" sz="2200" dirty="0">
                <a:highlight>
                  <a:srgbClr val="00FFFF"/>
                </a:highlight>
                <a:latin typeface="Times New Roman" panose="02020603050405020304" pitchFamily="18" charset="0"/>
                <a:cs typeface="Times New Roman" panose="02020603050405020304" pitchFamily="18" charset="0"/>
              </a:rPr>
              <a:t>David Čížek - nejlepší střelec Mužstva  </a:t>
            </a:r>
          </a:p>
        </p:txBody>
      </p:sp>
      <p:sp>
        <p:nvSpPr>
          <p:cNvPr id="8" name="TextovéPole 7">
            <a:extLst>
              <a:ext uri="{FF2B5EF4-FFF2-40B4-BE49-F238E27FC236}">
                <a16:creationId xmlns:a16="http://schemas.microsoft.com/office/drawing/2014/main" id="{803845C9-5D19-4CEF-9A1E-8AC30176773A}"/>
              </a:ext>
            </a:extLst>
          </p:cNvPr>
          <p:cNvSpPr txBox="1"/>
          <p:nvPr/>
        </p:nvSpPr>
        <p:spPr>
          <a:xfrm>
            <a:off x="216000" y="163116"/>
            <a:ext cx="4536504" cy="830997"/>
          </a:xfrm>
          <a:custGeom>
            <a:avLst/>
            <a:gdLst>
              <a:gd name="connsiteX0" fmla="*/ 0 w 4536504"/>
              <a:gd name="connsiteY0" fmla="*/ 0 h 830997"/>
              <a:gd name="connsiteX1" fmla="*/ 557342 w 4536504"/>
              <a:gd name="connsiteY1" fmla="*/ 0 h 830997"/>
              <a:gd name="connsiteX2" fmla="*/ 1250779 w 4536504"/>
              <a:gd name="connsiteY2" fmla="*/ 0 h 830997"/>
              <a:gd name="connsiteX3" fmla="*/ 1853486 w 4536504"/>
              <a:gd name="connsiteY3" fmla="*/ 0 h 830997"/>
              <a:gd name="connsiteX4" fmla="*/ 2410828 w 4536504"/>
              <a:gd name="connsiteY4" fmla="*/ 0 h 830997"/>
              <a:gd name="connsiteX5" fmla="*/ 3104265 w 4536504"/>
              <a:gd name="connsiteY5" fmla="*/ 0 h 830997"/>
              <a:gd name="connsiteX6" fmla="*/ 3752337 w 4536504"/>
              <a:gd name="connsiteY6" fmla="*/ 0 h 830997"/>
              <a:gd name="connsiteX7" fmla="*/ 4536504 w 4536504"/>
              <a:gd name="connsiteY7" fmla="*/ 0 h 830997"/>
              <a:gd name="connsiteX8" fmla="*/ 4536504 w 4536504"/>
              <a:gd name="connsiteY8" fmla="*/ 432118 h 830997"/>
              <a:gd name="connsiteX9" fmla="*/ 4536504 w 4536504"/>
              <a:gd name="connsiteY9" fmla="*/ 830997 h 830997"/>
              <a:gd name="connsiteX10" fmla="*/ 3979162 w 4536504"/>
              <a:gd name="connsiteY10" fmla="*/ 830997 h 830997"/>
              <a:gd name="connsiteX11" fmla="*/ 3467185 w 4536504"/>
              <a:gd name="connsiteY11" fmla="*/ 830997 h 830997"/>
              <a:gd name="connsiteX12" fmla="*/ 2773748 w 4536504"/>
              <a:gd name="connsiteY12" fmla="*/ 830997 h 830997"/>
              <a:gd name="connsiteX13" fmla="*/ 2216406 w 4536504"/>
              <a:gd name="connsiteY13" fmla="*/ 830997 h 830997"/>
              <a:gd name="connsiteX14" fmla="*/ 1522969 w 4536504"/>
              <a:gd name="connsiteY14" fmla="*/ 830997 h 830997"/>
              <a:gd name="connsiteX15" fmla="*/ 784167 w 4536504"/>
              <a:gd name="connsiteY15" fmla="*/ 830997 h 830997"/>
              <a:gd name="connsiteX16" fmla="*/ 0 w 4536504"/>
              <a:gd name="connsiteY16" fmla="*/ 830997 h 830997"/>
              <a:gd name="connsiteX17" fmla="*/ 0 w 4536504"/>
              <a:gd name="connsiteY17" fmla="*/ 398879 h 830997"/>
              <a:gd name="connsiteX18" fmla="*/ 0 w 4536504"/>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6504" h="830997" fill="none" extrusionOk="0">
                <a:moveTo>
                  <a:pt x="0" y="0"/>
                </a:moveTo>
                <a:cubicBezTo>
                  <a:pt x="149537" y="-17907"/>
                  <a:pt x="320107" y="-622"/>
                  <a:pt x="557342" y="0"/>
                </a:cubicBezTo>
                <a:cubicBezTo>
                  <a:pt x="794577" y="622"/>
                  <a:pt x="1036091" y="-14339"/>
                  <a:pt x="1250779" y="0"/>
                </a:cubicBezTo>
                <a:cubicBezTo>
                  <a:pt x="1465467" y="14339"/>
                  <a:pt x="1706774" y="7287"/>
                  <a:pt x="1853486" y="0"/>
                </a:cubicBezTo>
                <a:cubicBezTo>
                  <a:pt x="2000198" y="-7287"/>
                  <a:pt x="2175783" y="-9240"/>
                  <a:pt x="2410828" y="0"/>
                </a:cubicBezTo>
                <a:cubicBezTo>
                  <a:pt x="2645873" y="9240"/>
                  <a:pt x="2960580" y="-29335"/>
                  <a:pt x="3104265" y="0"/>
                </a:cubicBezTo>
                <a:cubicBezTo>
                  <a:pt x="3247950" y="29335"/>
                  <a:pt x="3577226" y="19679"/>
                  <a:pt x="3752337" y="0"/>
                </a:cubicBezTo>
                <a:cubicBezTo>
                  <a:pt x="3927448" y="-19679"/>
                  <a:pt x="4356832" y="6784"/>
                  <a:pt x="4536504" y="0"/>
                </a:cubicBezTo>
                <a:cubicBezTo>
                  <a:pt x="4551462" y="175170"/>
                  <a:pt x="4516597" y="224175"/>
                  <a:pt x="4536504" y="432118"/>
                </a:cubicBezTo>
                <a:cubicBezTo>
                  <a:pt x="4556411" y="640061"/>
                  <a:pt x="4536520" y="648801"/>
                  <a:pt x="4536504" y="830997"/>
                </a:cubicBezTo>
                <a:cubicBezTo>
                  <a:pt x="4367608" y="854781"/>
                  <a:pt x="4228145" y="835739"/>
                  <a:pt x="3979162" y="830997"/>
                </a:cubicBezTo>
                <a:cubicBezTo>
                  <a:pt x="3730179" y="826255"/>
                  <a:pt x="3676520" y="850677"/>
                  <a:pt x="3467185" y="830997"/>
                </a:cubicBezTo>
                <a:cubicBezTo>
                  <a:pt x="3257850" y="811317"/>
                  <a:pt x="3017211" y="810135"/>
                  <a:pt x="2773748" y="830997"/>
                </a:cubicBezTo>
                <a:cubicBezTo>
                  <a:pt x="2530285" y="851859"/>
                  <a:pt x="2493535" y="825751"/>
                  <a:pt x="2216406" y="830997"/>
                </a:cubicBezTo>
                <a:cubicBezTo>
                  <a:pt x="1939277" y="836243"/>
                  <a:pt x="1727542" y="853319"/>
                  <a:pt x="1522969" y="830997"/>
                </a:cubicBezTo>
                <a:cubicBezTo>
                  <a:pt x="1318396" y="808675"/>
                  <a:pt x="1133670" y="823808"/>
                  <a:pt x="784167" y="830997"/>
                </a:cubicBezTo>
                <a:cubicBezTo>
                  <a:pt x="434664" y="838186"/>
                  <a:pt x="308816" y="870011"/>
                  <a:pt x="0" y="830997"/>
                </a:cubicBezTo>
                <a:cubicBezTo>
                  <a:pt x="3602" y="692471"/>
                  <a:pt x="10804" y="515163"/>
                  <a:pt x="0" y="398879"/>
                </a:cubicBezTo>
                <a:cubicBezTo>
                  <a:pt x="-10804" y="282595"/>
                  <a:pt x="-2494" y="103478"/>
                  <a:pt x="0" y="0"/>
                </a:cubicBezTo>
                <a:close/>
              </a:path>
              <a:path w="4536504" h="830997" stroke="0" extrusionOk="0">
                <a:moveTo>
                  <a:pt x="0" y="0"/>
                </a:moveTo>
                <a:cubicBezTo>
                  <a:pt x="258796" y="-23114"/>
                  <a:pt x="370121" y="-14562"/>
                  <a:pt x="602707" y="0"/>
                </a:cubicBezTo>
                <a:cubicBezTo>
                  <a:pt x="835293" y="14562"/>
                  <a:pt x="974789" y="6800"/>
                  <a:pt x="1114684" y="0"/>
                </a:cubicBezTo>
                <a:cubicBezTo>
                  <a:pt x="1254579" y="-6800"/>
                  <a:pt x="1542595" y="-19469"/>
                  <a:pt x="1853486" y="0"/>
                </a:cubicBezTo>
                <a:cubicBezTo>
                  <a:pt x="2164377" y="19469"/>
                  <a:pt x="2181827" y="-8236"/>
                  <a:pt x="2456193" y="0"/>
                </a:cubicBezTo>
                <a:cubicBezTo>
                  <a:pt x="2730559" y="8236"/>
                  <a:pt x="2902678" y="23908"/>
                  <a:pt x="3058900" y="0"/>
                </a:cubicBezTo>
                <a:cubicBezTo>
                  <a:pt x="3215122" y="-23908"/>
                  <a:pt x="3607810" y="15326"/>
                  <a:pt x="3797702" y="0"/>
                </a:cubicBezTo>
                <a:cubicBezTo>
                  <a:pt x="3987594" y="-15326"/>
                  <a:pt x="4239192" y="14667"/>
                  <a:pt x="4536504" y="0"/>
                </a:cubicBezTo>
                <a:cubicBezTo>
                  <a:pt x="4528451" y="91743"/>
                  <a:pt x="4552604" y="224361"/>
                  <a:pt x="4536504" y="432118"/>
                </a:cubicBezTo>
                <a:cubicBezTo>
                  <a:pt x="4520404" y="639875"/>
                  <a:pt x="4523560" y="668997"/>
                  <a:pt x="4536504" y="830997"/>
                </a:cubicBezTo>
                <a:cubicBezTo>
                  <a:pt x="4311664" y="834466"/>
                  <a:pt x="4133362" y="836907"/>
                  <a:pt x="3979162" y="830997"/>
                </a:cubicBezTo>
                <a:cubicBezTo>
                  <a:pt x="3824962" y="825087"/>
                  <a:pt x="3605289" y="821864"/>
                  <a:pt x="3331090" y="830997"/>
                </a:cubicBezTo>
                <a:cubicBezTo>
                  <a:pt x="3056891" y="840130"/>
                  <a:pt x="2978616" y="821019"/>
                  <a:pt x="2728383" y="830997"/>
                </a:cubicBezTo>
                <a:cubicBezTo>
                  <a:pt x="2478150" y="840975"/>
                  <a:pt x="2202863" y="852431"/>
                  <a:pt x="1989581" y="830997"/>
                </a:cubicBezTo>
                <a:cubicBezTo>
                  <a:pt x="1776299" y="809563"/>
                  <a:pt x="1566339" y="821745"/>
                  <a:pt x="1250779" y="830997"/>
                </a:cubicBezTo>
                <a:cubicBezTo>
                  <a:pt x="935219" y="840249"/>
                  <a:pt x="909632" y="816710"/>
                  <a:pt x="693437" y="830997"/>
                </a:cubicBezTo>
                <a:cubicBezTo>
                  <a:pt x="477242" y="845284"/>
                  <a:pt x="190227" y="846495"/>
                  <a:pt x="0" y="830997"/>
                </a:cubicBezTo>
                <a:cubicBezTo>
                  <a:pt x="15482" y="724287"/>
                  <a:pt x="7346" y="606371"/>
                  <a:pt x="0" y="398879"/>
                </a:cubicBezTo>
                <a:cubicBezTo>
                  <a:pt x="-7346" y="191387"/>
                  <a:pt x="6825" y="185550"/>
                  <a:pt x="0" y="0"/>
                </a:cubicBezTo>
                <a:close/>
              </a:path>
            </a:pathLst>
          </a:custGeom>
          <a:solidFill>
            <a:srgbClr val="99CCFF"/>
          </a:solidFill>
          <a:ln w="69850">
            <a:solidFill>
              <a:srgbClr val="FF6600"/>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glow rad="101600">
              <a:schemeClr val="accent5">
                <a:satMod val="175000"/>
                <a:alpha val="40000"/>
              </a:schemeClr>
            </a:glow>
            <a:softEdge rad="241300"/>
          </a:effectLst>
        </p:spPr>
        <p:txBody>
          <a:bodyPr wrap="square" rtlCol="0">
            <a:spAutoFit/>
          </a:bodyPr>
          <a:lstStyle/>
          <a:p>
            <a:pPr algn="ctr"/>
            <a:r>
              <a:rPr lang="cs-CZ" sz="2400" dirty="0">
                <a:solidFill>
                  <a:srgbClr val="FF0000"/>
                </a:solidFill>
                <a:latin typeface="Arial Black" panose="020B0A04020102020204" pitchFamily="34" charset="0"/>
              </a:rPr>
              <a:t>Podzimní Kladenské vysvědčení</a:t>
            </a:r>
          </a:p>
        </p:txBody>
      </p:sp>
      <p:pic>
        <p:nvPicPr>
          <p:cNvPr id="9" name="Obrázek 8">
            <a:extLst>
              <a:ext uri="{FF2B5EF4-FFF2-40B4-BE49-F238E27FC236}">
                <a16:creationId xmlns:a16="http://schemas.microsoft.com/office/drawing/2014/main" id="{D36501DC-1E65-496E-9C3C-81C125C1603A}"/>
              </a:ext>
            </a:extLst>
          </p:cNvPr>
          <p:cNvPicPr>
            <a:picLocks noChangeAspect="1"/>
          </p:cNvPicPr>
          <p:nvPr/>
        </p:nvPicPr>
        <p:blipFill>
          <a:blip r:embed="rId2"/>
          <a:stretch>
            <a:fillRect/>
          </a:stretch>
        </p:blipFill>
        <p:spPr>
          <a:xfrm>
            <a:off x="4104432" y="569609"/>
            <a:ext cx="432048" cy="407639"/>
          </a:xfrm>
          <a:prstGeom prst="rect">
            <a:avLst/>
          </a:prstGeom>
        </p:spPr>
      </p:pic>
      <p:graphicFrame>
        <p:nvGraphicFramePr>
          <p:cNvPr id="10" name="Tabulka 9">
            <a:extLst>
              <a:ext uri="{FF2B5EF4-FFF2-40B4-BE49-F238E27FC236}">
                <a16:creationId xmlns:a16="http://schemas.microsoft.com/office/drawing/2014/main" id="{FE7E2FDD-CCC7-491D-AE5A-B235970CA0AF}"/>
              </a:ext>
            </a:extLst>
          </p:cNvPr>
          <p:cNvGraphicFramePr>
            <a:graphicFrameLocks noGrp="1"/>
          </p:cNvGraphicFramePr>
          <p:nvPr>
            <p:extLst>
              <p:ext uri="{D42A27DB-BD31-4B8C-83A1-F6EECF244321}">
                <p14:modId xmlns:p14="http://schemas.microsoft.com/office/powerpoint/2010/main" val="2041886153"/>
              </p:ext>
            </p:extLst>
          </p:nvPr>
        </p:nvGraphicFramePr>
        <p:xfrm>
          <a:off x="5639521" y="4541093"/>
          <a:ext cx="4544234" cy="2390775"/>
        </p:xfrm>
        <a:graphic>
          <a:graphicData uri="http://schemas.openxmlformats.org/drawingml/2006/table">
            <a:tbl>
              <a:tblPr/>
              <a:tblGrid>
                <a:gridCol w="188996">
                  <a:extLst>
                    <a:ext uri="{9D8B030D-6E8A-4147-A177-3AD203B41FA5}">
                      <a16:colId xmlns:a16="http://schemas.microsoft.com/office/drawing/2014/main" val="823927311"/>
                    </a:ext>
                  </a:extLst>
                </a:gridCol>
                <a:gridCol w="211230">
                  <a:extLst>
                    <a:ext uri="{9D8B030D-6E8A-4147-A177-3AD203B41FA5}">
                      <a16:colId xmlns:a16="http://schemas.microsoft.com/office/drawing/2014/main" val="3740964329"/>
                    </a:ext>
                  </a:extLst>
                </a:gridCol>
                <a:gridCol w="1667609">
                  <a:extLst>
                    <a:ext uri="{9D8B030D-6E8A-4147-A177-3AD203B41FA5}">
                      <a16:colId xmlns:a16="http://schemas.microsoft.com/office/drawing/2014/main" val="2568305850"/>
                    </a:ext>
                  </a:extLst>
                </a:gridCol>
                <a:gridCol w="266818">
                  <a:extLst>
                    <a:ext uri="{9D8B030D-6E8A-4147-A177-3AD203B41FA5}">
                      <a16:colId xmlns:a16="http://schemas.microsoft.com/office/drawing/2014/main" val="851815174"/>
                    </a:ext>
                  </a:extLst>
                </a:gridCol>
                <a:gridCol w="233466">
                  <a:extLst>
                    <a:ext uri="{9D8B030D-6E8A-4147-A177-3AD203B41FA5}">
                      <a16:colId xmlns:a16="http://schemas.microsoft.com/office/drawing/2014/main" val="169175642"/>
                    </a:ext>
                  </a:extLst>
                </a:gridCol>
                <a:gridCol w="158423">
                  <a:extLst>
                    <a:ext uri="{9D8B030D-6E8A-4147-A177-3AD203B41FA5}">
                      <a16:colId xmlns:a16="http://schemas.microsoft.com/office/drawing/2014/main" val="1103104959"/>
                    </a:ext>
                  </a:extLst>
                </a:gridCol>
                <a:gridCol w="291831">
                  <a:extLst>
                    <a:ext uri="{9D8B030D-6E8A-4147-A177-3AD203B41FA5}">
                      <a16:colId xmlns:a16="http://schemas.microsoft.com/office/drawing/2014/main" val="386460358"/>
                    </a:ext>
                  </a:extLst>
                </a:gridCol>
                <a:gridCol w="655926">
                  <a:extLst>
                    <a:ext uri="{9D8B030D-6E8A-4147-A177-3AD203B41FA5}">
                      <a16:colId xmlns:a16="http://schemas.microsoft.com/office/drawing/2014/main" val="3389647897"/>
                    </a:ext>
                  </a:extLst>
                </a:gridCol>
                <a:gridCol w="625353">
                  <a:extLst>
                    <a:ext uri="{9D8B030D-6E8A-4147-A177-3AD203B41FA5}">
                      <a16:colId xmlns:a16="http://schemas.microsoft.com/office/drawing/2014/main" val="1398092832"/>
                    </a:ext>
                  </a:extLst>
                </a:gridCol>
                <a:gridCol w="244582">
                  <a:extLst>
                    <a:ext uri="{9D8B030D-6E8A-4147-A177-3AD203B41FA5}">
                      <a16:colId xmlns:a16="http://schemas.microsoft.com/office/drawing/2014/main" val="3995154770"/>
                    </a:ext>
                  </a:extLst>
                </a:gridCol>
              </a:tblGrid>
              <a:tr h="190500">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77455155"/>
                  </a:ext>
                </a:extLst>
              </a:tr>
              <a:tr h="2667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400" b="1" i="0" u="none" strike="noStrike" dirty="0">
                          <a:solidFill>
                            <a:srgbClr val="0000CC"/>
                          </a:solidFill>
                          <a:effectLst/>
                          <a:latin typeface="Calibri" panose="020F0502020204030204" pitchFamily="34" charset="0"/>
                        </a:rPr>
                        <a:t>Stará garda </a:t>
                      </a:r>
                      <a:r>
                        <a:rPr lang="cs-CZ" sz="1400" b="1" i="0" u="none" strike="noStrike" dirty="0" err="1">
                          <a:solidFill>
                            <a:srgbClr val="0000CC"/>
                          </a:solidFill>
                          <a:effectLst/>
                          <a:latin typeface="Calibri" panose="020F0502020204030204" pitchFamily="34" charset="0"/>
                        </a:rPr>
                        <a:t>Sepap</a:t>
                      </a:r>
                      <a:r>
                        <a:rPr lang="cs-CZ" sz="1400" b="1" i="0" u="none" strike="noStrike" dirty="0">
                          <a:solidFill>
                            <a:srgbClr val="0000CC"/>
                          </a:solidFill>
                          <a:effectLst/>
                          <a:latin typeface="Calibri" panose="020F0502020204030204" pitchFamily="34" charset="0"/>
                        </a:rPr>
                        <a:t> Štětí Okr. přebor 2019/20 Podzim                                                                  </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0566310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Žitenice </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49:17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01095215"/>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err="1">
                          <a:solidFill>
                            <a:srgbClr val="FF0000"/>
                          </a:solidFill>
                          <a:effectLst/>
                          <a:latin typeface="Arial" panose="020B0604020202020204" pitchFamily="34" charset="0"/>
                        </a:rPr>
                        <a:t>Sepap</a:t>
                      </a:r>
                      <a:r>
                        <a:rPr lang="cs-CZ" sz="1200" b="1" i="0" u="none" strike="noStrike" dirty="0">
                          <a:solidFill>
                            <a:srgbClr val="FF0000"/>
                          </a:solidFill>
                          <a:effectLst/>
                          <a:latin typeface="Arial" panose="020B0604020202020204" pitchFamily="34" charset="0"/>
                        </a:rPr>
                        <a:t>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34:15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1858078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49:28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68329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27:26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7912985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22:41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0644891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SK Libotenice </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30:34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78871487"/>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16:28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04776215"/>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l" fontAlgn="ctr"/>
                      <a:r>
                        <a:rPr lang="cs-CZ" sz="1100" b="1" i="0" u="none" strike="noStrike" dirty="0">
                          <a:solidFill>
                            <a:srgbClr val="000000"/>
                          </a:solidFill>
                          <a:effectLst/>
                          <a:latin typeface="Arial" panose="020B0604020202020204" pitchFamily="34" charset="0"/>
                        </a:rPr>
                        <a:t>FK Litoměřicko </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21:36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66"/>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942072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17:40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1602136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42799066"/>
                  </a:ext>
                </a:extLst>
              </a:tr>
            </a:tbl>
          </a:graphicData>
        </a:graphic>
      </p:graphicFrame>
      <p:sp>
        <p:nvSpPr>
          <p:cNvPr id="11" name="Obdélník 10">
            <a:extLst>
              <a:ext uri="{FF2B5EF4-FFF2-40B4-BE49-F238E27FC236}">
                <a16:creationId xmlns:a16="http://schemas.microsoft.com/office/drawing/2014/main" id="{5D51FCFE-2412-4D15-A796-116F091B4ECE}"/>
              </a:ext>
            </a:extLst>
          </p:cNvPr>
          <p:cNvSpPr/>
          <p:nvPr/>
        </p:nvSpPr>
        <p:spPr>
          <a:xfrm>
            <a:off x="5611240" y="667172"/>
            <a:ext cx="4518919" cy="3785652"/>
          </a:xfrm>
          <a:prstGeom prst="rect">
            <a:avLst/>
          </a:prstGeom>
        </p:spPr>
        <p:txBody>
          <a:bodyPr wrap="square">
            <a:spAutoFit/>
          </a:bodyPr>
          <a:lstStyle/>
          <a:p>
            <a:pPr algn="just"/>
            <a:r>
              <a:rPr lang="cs-CZ" sz="1000" dirty="0">
                <a:latin typeface="Arial" panose="020B0604020202020204" pitchFamily="34" charset="0"/>
                <a:ea typeface="Calibri" panose="020F0502020204030204" pitchFamily="34" charset="0"/>
              </a:rPr>
              <a:t>První místo v okresním přeboru staré gardy po podzimní části patří suverénovi TJ Žitenicím. Tým v jehož sestavě nastupují nejenom bývalí ligoví hráči ale i reprezentanti neztratil ještě ani bod a kráčí v pohodě k obhajobě okresního přeborníka. Má v rezervě ještě i zápas k dobru proti Malým </a:t>
            </a:r>
            <a:r>
              <a:rPr lang="cs-CZ" sz="1000" dirty="0" err="1">
                <a:latin typeface="Arial" panose="020B0604020202020204" pitchFamily="34" charset="0"/>
                <a:ea typeface="Calibri" panose="020F0502020204030204" pitchFamily="34" charset="0"/>
              </a:rPr>
              <a:t>Žernosekám</a:t>
            </a:r>
            <a:r>
              <a:rPr lang="cs-CZ" sz="1000" dirty="0">
                <a:latin typeface="Arial" panose="020B0604020202020204" pitchFamily="34" charset="0"/>
                <a:ea typeface="Calibri" panose="020F0502020204030204" pitchFamily="34" charset="0"/>
              </a:rPr>
              <a:t> který se bude hrát až na jaře. Druhé místo patří našemu kolektivu který v průběhu podzimu prohrál pouze jednou a to v 8. kole doma s kým jiným než se Žitenicemi 6:0. Paradoxem je že druhé zaváhání přišlo doma 6. září proti poslednímu celku tabulky Bohušovicím. Remíza 1:1 byla hodně nečekaná. Svědci tohoto utkání by Vám mohli vyprávět co se dá ve fotbale zahodit. Do posledních vteřin jsme ostřelovali branku soupeře ale když to tam přestane padat tak můžete dělat co chcete ale prostě je zavřeno. Třetí místo patří </a:t>
            </a:r>
            <a:r>
              <a:rPr lang="cs-CZ" sz="1000" dirty="0" err="1">
                <a:latin typeface="Arial" panose="020B0604020202020204" pitchFamily="34" charset="0"/>
                <a:ea typeface="Calibri" panose="020F0502020204030204" pitchFamily="34" charset="0"/>
              </a:rPr>
              <a:t>Tigu</a:t>
            </a:r>
            <a:r>
              <a:rPr lang="cs-CZ" sz="1000" dirty="0">
                <a:latin typeface="Arial" panose="020B0604020202020204" pitchFamily="34" charset="0"/>
                <a:ea typeface="Calibri" panose="020F0502020204030204" pitchFamily="34" charset="0"/>
              </a:rPr>
              <a:t> 1996 který má o bod měně než naše mužstvo. Má jich18 a tomto pořadí rozhodl hned náš první zápas v soutěží kdy jsme na domácím trávníku 23. srpna </a:t>
            </a:r>
            <a:r>
              <a:rPr lang="cs-CZ" sz="1000" dirty="0" err="1">
                <a:latin typeface="Arial" panose="020B0604020202020204" pitchFamily="34" charset="0"/>
                <a:ea typeface="Calibri" panose="020F0502020204030204" pitchFamily="34" charset="0"/>
              </a:rPr>
              <a:t>Tigo</a:t>
            </a:r>
            <a:r>
              <a:rPr lang="cs-CZ" sz="1000" dirty="0">
                <a:latin typeface="Arial" panose="020B0604020202020204" pitchFamily="34" charset="0"/>
                <a:ea typeface="Calibri" panose="020F0502020204030204" pitchFamily="34" charset="0"/>
              </a:rPr>
              <a:t> porazili 2:0. Na dalších místech je už větší bodový propad. Na čtvrtém místě jsou Malé Žernoseky v 12 body. Jak jsme se již zmiňovali tak mají utkání se Žitenicemi k dobru ale kdo by sázel na jejich výhru. Od pátého místa dolů už jsou týmy které na příčky nejvyšší už na jaře těžko dosáhnou. Páté České Kopisty mají 9 bodů. Šesté Libotenice 7 bodů. Stejně tak sedmé Lovosice které 2x vyhráli a 1x remizovali. Předposlední osmé místo se 6 body má FK Litoměřicko a na poslední s pouhými 4 body jsou Bohušovice. Jarní </a:t>
            </a:r>
            <a:r>
              <a:rPr lang="cs-CZ" sz="1000" dirty="0" err="1">
                <a:latin typeface="Arial" panose="020B0604020202020204" pitchFamily="34" charset="0"/>
                <a:ea typeface="Calibri" panose="020F0502020204030204" pitchFamily="34" charset="0"/>
              </a:rPr>
              <a:t>termínovka</a:t>
            </a:r>
            <a:r>
              <a:rPr lang="cs-CZ" sz="1000" dirty="0">
                <a:latin typeface="Arial" panose="020B0604020202020204" pitchFamily="34" charset="0"/>
                <a:ea typeface="Calibri" panose="020F0502020204030204" pitchFamily="34" charset="0"/>
              </a:rPr>
              <a:t> není ještě známa ale budeme-li vycházet z loňského ročníku tak bys e mělo zahajovat v pátek 10. dubna 2020. </a:t>
            </a:r>
            <a:endParaRPr lang="cs-CZ" sz="1000" dirty="0"/>
          </a:p>
        </p:txBody>
      </p:sp>
      <p:sp>
        <p:nvSpPr>
          <p:cNvPr id="12" name="TextovéPole 11">
            <a:extLst>
              <a:ext uri="{FF2B5EF4-FFF2-40B4-BE49-F238E27FC236}">
                <a16:creationId xmlns:a16="http://schemas.microsoft.com/office/drawing/2014/main" id="{B4ABB529-5DA5-4885-9A47-BEF4203250F6}"/>
              </a:ext>
            </a:extLst>
          </p:cNvPr>
          <p:cNvSpPr txBox="1"/>
          <p:nvPr/>
        </p:nvSpPr>
        <p:spPr>
          <a:xfrm>
            <a:off x="5611240" y="178793"/>
            <a:ext cx="4464496" cy="400110"/>
          </a:xfrm>
          <a:prstGeom prst="rect">
            <a:avLst/>
          </a:prstGeom>
          <a:solidFill>
            <a:srgbClr val="FFCC00"/>
          </a:solidFill>
          <a:ln>
            <a:solidFill>
              <a:srgbClr val="000099"/>
            </a:solidFill>
          </a:ln>
          <a:effectLst>
            <a:glow rad="101600">
              <a:srgbClr val="FFFF66">
                <a:alpha val="40000"/>
              </a:srgbClr>
            </a:glow>
            <a:softEdge rad="0"/>
          </a:effectLst>
        </p:spPr>
        <p:txBody>
          <a:bodyPr wrap="square" rtlCol="0">
            <a:spAutoFit/>
          </a:bodyPr>
          <a:lstStyle/>
          <a:p>
            <a:pPr algn="ctr"/>
            <a:r>
              <a:rPr lang="cs-CZ" sz="2000" dirty="0">
                <a:solidFill>
                  <a:srgbClr val="000099"/>
                </a:solidFill>
                <a:latin typeface="Arial Black" panose="020B0A04020102020204" pitchFamily="34" charset="0"/>
              </a:rPr>
              <a:t>Podzim stará garda </a:t>
            </a:r>
            <a:r>
              <a:rPr lang="cs-CZ" sz="2000" dirty="0">
                <a:ln w="22225">
                  <a:solidFill>
                    <a:srgbClr val="000099"/>
                  </a:solidFill>
                </a:ln>
                <a:solidFill>
                  <a:srgbClr val="FF0000"/>
                </a:solidFill>
                <a:latin typeface="Arial Black" panose="020B0A04020102020204" pitchFamily="34" charset="0"/>
              </a:rPr>
              <a:t>SEPAP</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3" name="Obdélník 2"/>
          <p:cNvSpPr/>
          <p:nvPr/>
        </p:nvSpPr>
        <p:spPr>
          <a:xfrm>
            <a:off x="5616600" y="1538248"/>
            <a:ext cx="4536504" cy="3323987"/>
          </a:xfrm>
          <a:prstGeom prst="rect">
            <a:avLst/>
          </a:prstGeom>
          <a:solidFill>
            <a:srgbClr val="FFCC00"/>
          </a:solidFill>
          <a:effectLst>
            <a:softEdge rad="787400"/>
          </a:effectLst>
        </p:spPr>
        <p:txBody>
          <a:bodyPr wrap="square">
            <a:spAutoFit/>
          </a:bodyPr>
          <a:lstStyle/>
          <a:p>
            <a:pPr algn="just"/>
            <a:r>
              <a:rPr lang="cs-CZ" sz="1400" dirty="0">
                <a:latin typeface="Segoe UI Black" panose="020B0A02040204020203" pitchFamily="34" charset="0"/>
                <a:ea typeface="Segoe UI Black" panose="020B0A02040204020203" pitchFamily="34" charset="0"/>
              </a:rPr>
              <a:t>Sportovní klub Kladno (SK Kladno) je český fotbalový klub založený 15. února 1903 pod původním názvem Sportovní kroužek Kladno. Roku 1925 se stal prvním mimo Pražským prvoligovým klubem a do první poloviny 60. let patřil mezi pravidelné účastníky první ligy.</a:t>
            </a:r>
          </a:p>
          <a:p>
            <a:pPr algn="just"/>
            <a:r>
              <a:rPr lang="cs-CZ" sz="1400" dirty="0">
                <a:latin typeface="Segoe UI Black" panose="020B0A02040204020203" pitchFamily="34" charset="0"/>
                <a:ea typeface="Segoe UI Black" panose="020B0A02040204020203" pitchFamily="34" charset="0"/>
              </a:rPr>
              <a:t>Největšími úspěchy jsou třetí místa v sezónách 1933/1934 a 1946/1947. Sezóna v letech 1969/1970 byla na dlouhých 36 let poslední sezónou klubu v první lize. Návrat do prvoligového fotbalu přišel v roce 2006 po vítězství ve 2. lize avšak o čtyři roky později klub končí na 15. místě a opět sestupuje do 2. ligy. Následuje úpadek klubu který vyvrcholil sestupem do Divize (čtvrtá nejvyšší liga)</a:t>
            </a:r>
          </a:p>
        </p:txBody>
      </p:sp>
      <p:sp>
        <p:nvSpPr>
          <p:cNvPr id="4" name="TextovéPole 3"/>
          <p:cNvSpPr txBox="1"/>
          <p:nvPr/>
        </p:nvSpPr>
        <p:spPr>
          <a:xfrm>
            <a:off x="5616600" y="91108"/>
            <a:ext cx="4536504" cy="1323439"/>
          </a:xfrm>
          <a:prstGeom prst="rect">
            <a:avLst/>
          </a:prstGeom>
          <a:blipFill>
            <a:blip r:embed="rId2"/>
            <a:stretch>
              <a:fillRect/>
            </a:stretch>
          </a:blipFill>
          <a:effectLst>
            <a:softEdge rad="0"/>
          </a:effectLst>
        </p:spPr>
        <p:txBody>
          <a:bodyPr wrap="square" rtlCol="0">
            <a:spAutoFit/>
          </a:bodyPr>
          <a:lstStyle/>
          <a:p>
            <a:r>
              <a:rPr lang="cs-CZ" sz="4000" dirty="0">
                <a:solidFill>
                  <a:schemeClr val="bg1"/>
                </a:solidFill>
                <a:latin typeface="Broadway" panose="04040905080B02020502" pitchFamily="82" charset="0"/>
              </a:rPr>
              <a:t>Historie </a:t>
            </a:r>
          </a:p>
          <a:p>
            <a:r>
              <a:rPr lang="cs-CZ" sz="4000" dirty="0">
                <a:solidFill>
                  <a:schemeClr val="bg1"/>
                </a:solidFill>
                <a:latin typeface="Broadway" panose="04040905080B02020502" pitchFamily="82" charset="0"/>
              </a:rPr>
              <a:t>SK Kladno</a:t>
            </a:r>
          </a:p>
        </p:txBody>
      </p:sp>
      <p:pic>
        <p:nvPicPr>
          <p:cNvPr id="7" name="Obrázek 6" descr="&lt;strong&gt;SK&lt;/strong&gt; &lt;strong&gt;Kladno&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976" y="310622"/>
            <a:ext cx="1008112" cy="1008112"/>
          </a:xfrm>
          <a:prstGeom prst="rect">
            <a:avLst/>
          </a:prstGeom>
        </p:spPr>
      </p:pic>
      <p:pic>
        <p:nvPicPr>
          <p:cNvPr id="5" name="Obrázek 4"/>
          <p:cNvPicPr>
            <a:picLocks noChangeAspect="1"/>
          </p:cNvPicPr>
          <p:nvPr/>
        </p:nvPicPr>
        <p:blipFill>
          <a:blip r:embed="rId4"/>
          <a:stretch>
            <a:fillRect/>
          </a:stretch>
        </p:blipFill>
        <p:spPr>
          <a:xfrm>
            <a:off x="6459537" y="4862235"/>
            <a:ext cx="2829471" cy="1949660"/>
          </a:xfrm>
          <a:prstGeom prst="rect">
            <a:avLst/>
          </a:prstGeom>
          <a:ln w="31750">
            <a:solidFill>
              <a:srgbClr val="FFCC00"/>
            </a:solidFill>
          </a:ln>
        </p:spPr>
      </p:pic>
      <p:graphicFrame>
        <p:nvGraphicFramePr>
          <p:cNvPr id="12" name="Tabulka 11">
            <a:extLst>
              <a:ext uri="{FF2B5EF4-FFF2-40B4-BE49-F238E27FC236}">
                <a16:creationId xmlns:a16="http://schemas.microsoft.com/office/drawing/2014/main" id="{6A0DE746-B744-4940-BCE5-7330C0A8B6A3}"/>
              </a:ext>
            </a:extLst>
          </p:cNvPr>
          <p:cNvGraphicFramePr>
            <a:graphicFrameLocks noGrp="1"/>
          </p:cNvGraphicFramePr>
          <p:nvPr>
            <p:extLst>
              <p:ext uri="{D42A27DB-BD31-4B8C-83A1-F6EECF244321}">
                <p14:modId xmlns:p14="http://schemas.microsoft.com/office/powerpoint/2010/main" val="3706099747"/>
              </p:ext>
            </p:extLst>
          </p:nvPr>
        </p:nvGraphicFramePr>
        <p:xfrm>
          <a:off x="179996" y="1099220"/>
          <a:ext cx="4527613" cy="3312795"/>
        </p:xfrm>
        <a:graphic>
          <a:graphicData uri="http://schemas.openxmlformats.org/drawingml/2006/table">
            <a:tbl>
              <a:tblPr/>
              <a:tblGrid>
                <a:gridCol w="130011">
                  <a:extLst>
                    <a:ext uri="{9D8B030D-6E8A-4147-A177-3AD203B41FA5}">
                      <a16:colId xmlns:a16="http://schemas.microsoft.com/office/drawing/2014/main" val="3769895953"/>
                    </a:ext>
                  </a:extLst>
                </a:gridCol>
                <a:gridCol w="624050">
                  <a:extLst>
                    <a:ext uri="{9D8B030D-6E8A-4147-A177-3AD203B41FA5}">
                      <a16:colId xmlns:a16="http://schemas.microsoft.com/office/drawing/2014/main" val="1071957710"/>
                    </a:ext>
                  </a:extLst>
                </a:gridCol>
                <a:gridCol w="2132171">
                  <a:extLst>
                    <a:ext uri="{9D8B030D-6E8A-4147-A177-3AD203B41FA5}">
                      <a16:colId xmlns:a16="http://schemas.microsoft.com/office/drawing/2014/main" val="3629924305"/>
                    </a:ext>
                  </a:extLst>
                </a:gridCol>
                <a:gridCol w="1495120">
                  <a:extLst>
                    <a:ext uri="{9D8B030D-6E8A-4147-A177-3AD203B41FA5}">
                      <a16:colId xmlns:a16="http://schemas.microsoft.com/office/drawing/2014/main" val="2119973099"/>
                    </a:ext>
                  </a:extLst>
                </a:gridCol>
                <a:gridCol w="146261">
                  <a:extLst>
                    <a:ext uri="{9D8B030D-6E8A-4147-A177-3AD203B41FA5}">
                      <a16:colId xmlns:a16="http://schemas.microsoft.com/office/drawing/2014/main" val="771753723"/>
                    </a:ext>
                  </a:extLst>
                </a:gridCol>
              </a:tblGrid>
              <a:tr h="92046">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239902118"/>
                  </a:ext>
                </a:extLst>
              </a:tr>
              <a:tr h="173204">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gridSpan="2">
                  <a:txBody>
                    <a:bodyPr/>
                    <a:lstStyle/>
                    <a:p>
                      <a:pPr algn="ctr" fontAlgn="ctr"/>
                      <a:r>
                        <a:rPr lang="cs-CZ" sz="1800" b="1" i="0" u="none" strike="noStrike">
                          <a:solidFill>
                            <a:srgbClr val="CC0000"/>
                          </a:solidFill>
                          <a:effectLst/>
                          <a:latin typeface="Kristen ITC" panose="03050502040202030202" pitchFamily="66" charset="0"/>
                        </a:rPr>
                        <a:t>Hráč</a:t>
                      </a:r>
                    </a:p>
                  </a:txBody>
                  <a:tcPr marL="9525" marR="9525" marT="9525" marB="0" anchor="ctr">
                    <a:lnL>
                      <a:noFill/>
                    </a:lnL>
                    <a:lnR>
                      <a:noFill/>
                    </a:lnR>
                    <a:lnT>
                      <a:noFill/>
                    </a:lnT>
                    <a:lnB>
                      <a:noFill/>
                    </a:lnB>
                    <a:solidFill>
                      <a:srgbClr val="00CCFF"/>
                    </a:solidFill>
                  </a:tcPr>
                </a:tc>
                <a:tc hMerge="1">
                  <a:txBody>
                    <a:bodyPr/>
                    <a:lstStyle/>
                    <a:p>
                      <a:endParaRPr lang="cs-CZ"/>
                    </a:p>
                  </a:txBody>
                  <a:tcPr/>
                </a:tc>
                <a:tc>
                  <a:txBody>
                    <a:bodyPr/>
                    <a:lstStyle/>
                    <a:p>
                      <a:pPr algn="ctr" fontAlgn="ctr"/>
                      <a:r>
                        <a:rPr lang="cs-CZ" sz="1800" b="1" i="0" u="none" strike="noStrike">
                          <a:solidFill>
                            <a:srgbClr val="CC0000"/>
                          </a:solidFill>
                          <a:effectLst/>
                          <a:latin typeface="Kristen ITC" panose="03050502040202030202" pitchFamily="66" charset="0"/>
                        </a:rPr>
                        <a:t>Branky</a:t>
                      </a:r>
                    </a:p>
                  </a:txBody>
                  <a:tcPr marL="9525" marR="9525" marT="9525" marB="0" anchor="ctr">
                    <a:lnL>
                      <a:noFill/>
                    </a:lnL>
                    <a:lnR>
                      <a:noFill/>
                    </a:lnR>
                    <a:lnT>
                      <a:noFill/>
                    </a:lnT>
                    <a:lnB>
                      <a:noFill/>
                    </a:lnB>
                    <a:solidFill>
                      <a:srgbClr val="00CCFF"/>
                    </a:solidFill>
                  </a:tcPr>
                </a:tc>
                <a:tc>
                  <a:txBody>
                    <a:bodyPr/>
                    <a:lstStyle/>
                    <a:p>
                      <a:pPr algn="l" fontAlgn="b"/>
                      <a:r>
                        <a:rPr lang="cs-CZ" sz="1100" b="0" i="0" u="none" strike="noStrike" dirty="0">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568296760"/>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effectLst/>
                          <a:latin typeface="Kristen ITC" panose="03050502040202030202" pitchFamily="66" charset="0"/>
                        </a:rPr>
                        <a:t>Tomáš Burda</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dirty="0">
                          <a:solidFill>
                            <a:srgbClr val="000000"/>
                          </a:solidFill>
                          <a:effectLst/>
                          <a:latin typeface="Kristen ITC" panose="03050502040202030202" pitchFamily="66" charset="0"/>
                        </a:rPr>
                        <a:t>7</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2168081215"/>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2.</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a:solidFill>
                            <a:srgbClr val="000000"/>
                          </a:solidFill>
                          <a:effectLst/>
                          <a:latin typeface="Kristen ITC" panose="03050502040202030202" pitchFamily="66" charset="0"/>
                        </a:rPr>
                        <a:t>Tomáš Flódr</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a:solidFill>
                            <a:srgbClr val="000000"/>
                          </a:solidFill>
                          <a:effectLst/>
                          <a:latin typeface="Kristen ITC" panose="03050502040202030202" pitchFamily="66" charset="0"/>
                        </a:rPr>
                        <a:t>6</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91867716"/>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3.</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effectLst/>
                          <a:latin typeface="Kristen ITC" panose="03050502040202030202" pitchFamily="66" charset="0"/>
                        </a:rPr>
                        <a:t>Miloš Vála</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effectLst/>
                          <a:latin typeface="Kristen ITC" panose="03050502040202030202" pitchFamily="66" charset="0"/>
                        </a:rPr>
                        <a:t>4</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150234615"/>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4.</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a:solidFill>
                            <a:srgbClr val="000000"/>
                          </a:solidFill>
                          <a:effectLst/>
                          <a:latin typeface="Kristen ITC" panose="03050502040202030202" pitchFamily="66" charset="0"/>
                        </a:rPr>
                        <a:t>Jiří Vokoun sen.</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a:solidFill>
                            <a:srgbClr val="000000"/>
                          </a:solidFill>
                          <a:effectLst/>
                          <a:latin typeface="Kristen ITC" panose="03050502040202030202" pitchFamily="66" charset="0"/>
                        </a:rPr>
                        <a:t>4</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2555429829"/>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5.</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effectLst/>
                          <a:latin typeface="Kristen ITC" panose="03050502040202030202" pitchFamily="66" charset="0"/>
                        </a:rPr>
                        <a:t>Pavel Čermák</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effectLst/>
                          <a:latin typeface="Kristen ITC" panose="03050502040202030202" pitchFamily="66" charset="0"/>
                        </a:rPr>
                        <a:t>4</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465577209"/>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6.</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a:solidFill>
                            <a:srgbClr val="000000"/>
                          </a:solidFill>
                          <a:effectLst/>
                          <a:latin typeface="Kristen ITC" panose="03050502040202030202" pitchFamily="66" charset="0"/>
                        </a:rPr>
                        <a:t>Josef Jonák</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a:solidFill>
                            <a:srgbClr val="000000"/>
                          </a:solidFill>
                          <a:effectLst/>
                          <a:latin typeface="Kristen ITC" panose="03050502040202030202" pitchFamily="66" charset="0"/>
                        </a:rPr>
                        <a:t>3</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255255735"/>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7.</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dirty="0">
                          <a:solidFill>
                            <a:srgbClr val="000000"/>
                          </a:solidFill>
                          <a:effectLst/>
                          <a:latin typeface="Kristen ITC" panose="03050502040202030202" pitchFamily="66" charset="0"/>
                        </a:rPr>
                        <a:t>Michal </a:t>
                      </a:r>
                      <a:r>
                        <a:rPr lang="cs-CZ" sz="1100" b="1" i="0" u="none" strike="noStrike" dirty="0" err="1">
                          <a:solidFill>
                            <a:srgbClr val="000000"/>
                          </a:solidFill>
                          <a:effectLst/>
                          <a:latin typeface="Kristen ITC" panose="03050502040202030202" pitchFamily="66" charset="0"/>
                        </a:rPr>
                        <a:t>Hamšík</a:t>
                      </a:r>
                      <a:endParaRPr lang="cs-CZ" sz="1100" b="1" i="0" u="none" strike="noStrike" dirty="0">
                        <a:solidFill>
                          <a:srgbClr val="000000"/>
                        </a:solidFill>
                        <a:effectLst/>
                        <a:latin typeface="Kristen ITC" panose="03050502040202030202" pitchFamily="66" charset="0"/>
                      </a:endParaRP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706709679"/>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8.</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dirty="0">
                          <a:solidFill>
                            <a:srgbClr val="000000"/>
                          </a:solidFill>
                          <a:effectLst/>
                          <a:latin typeface="Kristen ITC" panose="03050502040202030202" pitchFamily="66" charset="0"/>
                        </a:rPr>
                        <a:t>Jan Čermák</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2515906149"/>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9.</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effectLst/>
                          <a:latin typeface="Kristen ITC" panose="03050502040202030202" pitchFamily="66" charset="0"/>
                        </a:rPr>
                        <a:t>Daniel Jerman</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dirty="0">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2536886166"/>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10.</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a:solidFill>
                            <a:srgbClr val="000000"/>
                          </a:solidFill>
                          <a:effectLst/>
                          <a:latin typeface="Kristen ITC" panose="03050502040202030202" pitchFamily="66" charset="0"/>
                        </a:rPr>
                        <a:t>Pavel Božík</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dirty="0">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634008572"/>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11.</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effectLst/>
                          <a:latin typeface="Kristen ITC" panose="03050502040202030202" pitchFamily="66" charset="0"/>
                        </a:rPr>
                        <a:t>Pavel Kratochvíl</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dirty="0">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4292254684"/>
                  </a:ext>
                </a:extLst>
              </a:tr>
              <a:tr h="163307">
                <a:tc>
                  <a:txBody>
                    <a:bodyPr/>
                    <a:lstStyle/>
                    <a:p>
                      <a:pPr algn="ctr" fontAlgn="b"/>
                      <a:r>
                        <a:rPr lang="cs-CZ" sz="14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ctr" fontAlgn="b"/>
                      <a:r>
                        <a:rPr lang="cs-CZ" sz="1100" b="1" i="0" u="none" strike="noStrike">
                          <a:solidFill>
                            <a:srgbClr val="000000"/>
                          </a:solidFill>
                          <a:effectLst/>
                          <a:latin typeface="Kristen ITC" panose="03050502040202030202" pitchFamily="66" charset="0"/>
                        </a:rPr>
                        <a:t>12.</a:t>
                      </a:r>
                    </a:p>
                  </a:txBody>
                  <a:tcPr marL="9525" marR="9525" marT="9525" marB="0" anchor="b">
                    <a:lnL>
                      <a:noFill/>
                    </a:lnL>
                    <a:lnR>
                      <a:noFill/>
                    </a:lnR>
                    <a:lnT>
                      <a:noFill/>
                    </a:lnT>
                    <a:lnB>
                      <a:noFill/>
                    </a:lnB>
                    <a:solidFill>
                      <a:srgbClr val="CCFF66"/>
                    </a:solidFill>
                  </a:tcPr>
                </a:tc>
                <a:tc>
                  <a:txBody>
                    <a:bodyPr/>
                    <a:lstStyle/>
                    <a:p>
                      <a:pPr algn="ctr" fontAlgn="b"/>
                      <a:r>
                        <a:rPr lang="cs-CZ" sz="1100" b="1" i="0" u="none" strike="noStrike" dirty="0">
                          <a:solidFill>
                            <a:srgbClr val="000000"/>
                          </a:solidFill>
                          <a:effectLst/>
                          <a:latin typeface="Kristen ITC" panose="03050502040202030202" pitchFamily="66" charset="0"/>
                        </a:rPr>
                        <a:t>Roman Morávek</a:t>
                      </a:r>
                    </a:p>
                  </a:txBody>
                  <a:tcPr marL="9525" marR="9525" marT="9525" marB="0" anchor="b">
                    <a:lnL>
                      <a:noFill/>
                    </a:lnL>
                    <a:lnR>
                      <a:noFill/>
                    </a:lnR>
                    <a:lnT>
                      <a:noFill/>
                    </a:lnT>
                    <a:lnB>
                      <a:noFill/>
                    </a:lnB>
                    <a:solidFill>
                      <a:srgbClr val="CCFF66"/>
                    </a:solidFill>
                  </a:tcPr>
                </a:tc>
                <a:tc>
                  <a:txBody>
                    <a:bodyPr/>
                    <a:lstStyle/>
                    <a:p>
                      <a:pPr algn="ctr" fontAlgn="b"/>
                      <a:r>
                        <a:rPr lang="cs-CZ" sz="1200" b="1" i="0" u="none" strike="noStrike" dirty="0">
                          <a:solidFill>
                            <a:srgbClr val="000000"/>
                          </a:solidFill>
                          <a:effectLst/>
                          <a:latin typeface="Kristen ITC" panose="03050502040202030202" pitchFamily="66" charset="0"/>
                        </a:rPr>
                        <a:t>1</a:t>
                      </a:r>
                    </a:p>
                  </a:txBody>
                  <a:tcPr marL="9525" marR="9525" marT="9525" marB="0" anchor="b">
                    <a:lnL>
                      <a:noFill/>
                    </a:lnL>
                    <a:lnR>
                      <a:noFill/>
                    </a:lnR>
                    <a:lnT>
                      <a:noFill/>
                    </a:lnT>
                    <a:lnB>
                      <a:noFill/>
                    </a:lnB>
                    <a:solidFill>
                      <a:srgbClr val="CCFF66"/>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842219176"/>
                  </a:ext>
                </a:extLst>
              </a:tr>
              <a:tr h="92046">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dirty="0">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tc>
                  <a:txBody>
                    <a:bodyPr/>
                    <a:lstStyle/>
                    <a:p>
                      <a:pPr algn="l" fontAlgn="b"/>
                      <a:r>
                        <a:rPr lang="cs-CZ" sz="1100" b="0" i="0" u="none" strike="noStrike" dirty="0">
                          <a:solidFill>
                            <a:srgbClr val="000000"/>
                          </a:solidFill>
                          <a:effectLst/>
                          <a:latin typeface="Kristen ITC" panose="03050502040202030202" pitchFamily="66" charset="0"/>
                        </a:rPr>
                        <a:t> </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35405673"/>
                  </a:ext>
                </a:extLst>
              </a:tr>
            </a:tbl>
          </a:graphicData>
        </a:graphic>
      </p:graphicFrame>
      <p:sp>
        <p:nvSpPr>
          <p:cNvPr id="13" name="TextovéPole 12">
            <a:extLst>
              <a:ext uri="{FF2B5EF4-FFF2-40B4-BE49-F238E27FC236}">
                <a16:creationId xmlns:a16="http://schemas.microsoft.com/office/drawing/2014/main" id="{3F298900-2401-4DE4-8998-4E4CB9393A6F}"/>
              </a:ext>
            </a:extLst>
          </p:cNvPr>
          <p:cNvSpPr txBox="1"/>
          <p:nvPr/>
        </p:nvSpPr>
        <p:spPr>
          <a:xfrm>
            <a:off x="71984" y="91108"/>
            <a:ext cx="4635624" cy="830997"/>
          </a:xfrm>
          <a:prstGeom prst="rect">
            <a:avLst/>
          </a:prstGeom>
          <a:blipFill>
            <a:blip r:embed="rId5"/>
            <a:tile tx="0" ty="0" sx="100000" sy="100000" flip="none" algn="tl"/>
          </a:blipFill>
          <a:effectLst>
            <a:glow rad="101600">
              <a:schemeClr val="accent5">
                <a:satMod val="175000"/>
                <a:alpha val="40000"/>
              </a:schemeClr>
            </a:glow>
            <a:softEdge rad="292100"/>
          </a:effectLst>
        </p:spPr>
        <p:txBody>
          <a:bodyPr wrap="square" rtlCol="0">
            <a:spAutoFit/>
          </a:bodyPr>
          <a:lstStyle/>
          <a:p>
            <a:pPr algn="ctr"/>
            <a:r>
              <a:rPr lang="cs-CZ" sz="2400" dirty="0">
                <a:latin typeface="Broadway" panose="04040905080B02020502" pitchFamily="82" charset="0"/>
                <a:ea typeface="Yu Gothic UI Semibold" panose="020B0700000000000000" pitchFamily="34" charset="-128"/>
              </a:rPr>
              <a:t>Jak to staré gardě na podzim střílelo</a:t>
            </a:r>
          </a:p>
        </p:txBody>
      </p:sp>
      <p:pic>
        <p:nvPicPr>
          <p:cNvPr id="14" name="Obrázek 13">
            <a:extLst>
              <a:ext uri="{FF2B5EF4-FFF2-40B4-BE49-F238E27FC236}">
                <a16:creationId xmlns:a16="http://schemas.microsoft.com/office/drawing/2014/main" id="{027C5174-9C58-4273-996E-4413A7DF2152}"/>
              </a:ext>
            </a:extLst>
          </p:cNvPr>
          <p:cNvPicPr>
            <a:picLocks noChangeAspect="1"/>
          </p:cNvPicPr>
          <p:nvPr/>
        </p:nvPicPr>
        <p:blipFill>
          <a:blip r:embed="rId6"/>
          <a:stretch>
            <a:fillRect/>
          </a:stretch>
        </p:blipFill>
        <p:spPr>
          <a:xfrm>
            <a:off x="1512145" y="4555604"/>
            <a:ext cx="1170130" cy="792088"/>
          </a:xfrm>
          <a:prstGeom prst="rect">
            <a:avLst/>
          </a:prstGeom>
        </p:spPr>
      </p:pic>
      <p:graphicFrame>
        <p:nvGraphicFramePr>
          <p:cNvPr id="15" name="Tabulka 14">
            <a:extLst>
              <a:ext uri="{FF2B5EF4-FFF2-40B4-BE49-F238E27FC236}">
                <a16:creationId xmlns:a16="http://schemas.microsoft.com/office/drawing/2014/main" id="{0E9FE110-E76F-4395-AD54-B1B2028DDBC3}"/>
              </a:ext>
            </a:extLst>
          </p:cNvPr>
          <p:cNvGraphicFramePr>
            <a:graphicFrameLocks noGrp="1"/>
          </p:cNvGraphicFramePr>
          <p:nvPr>
            <p:extLst>
              <p:ext uri="{D42A27DB-BD31-4B8C-83A1-F6EECF244321}">
                <p14:modId xmlns:p14="http://schemas.microsoft.com/office/powerpoint/2010/main" val="3961120778"/>
              </p:ext>
            </p:extLst>
          </p:nvPr>
        </p:nvGraphicFramePr>
        <p:xfrm>
          <a:off x="288008" y="5563716"/>
          <a:ext cx="4413608" cy="1161273"/>
        </p:xfrm>
        <a:graphic>
          <a:graphicData uri="http://schemas.openxmlformats.org/drawingml/2006/table">
            <a:tbl>
              <a:tblPr/>
              <a:tblGrid>
                <a:gridCol w="555536">
                  <a:extLst>
                    <a:ext uri="{9D8B030D-6E8A-4147-A177-3AD203B41FA5}">
                      <a16:colId xmlns:a16="http://schemas.microsoft.com/office/drawing/2014/main" val="380093145"/>
                    </a:ext>
                  </a:extLst>
                </a:gridCol>
                <a:gridCol w="943120">
                  <a:extLst>
                    <a:ext uri="{9D8B030D-6E8A-4147-A177-3AD203B41FA5}">
                      <a16:colId xmlns:a16="http://schemas.microsoft.com/office/drawing/2014/main" val="1718316397"/>
                    </a:ext>
                  </a:extLst>
                </a:gridCol>
                <a:gridCol w="704110">
                  <a:extLst>
                    <a:ext uri="{9D8B030D-6E8A-4147-A177-3AD203B41FA5}">
                      <a16:colId xmlns:a16="http://schemas.microsoft.com/office/drawing/2014/main" val="3198035344"/>
                    </a:ext>
                  </a:extLst>
                </a:gridCol>
                <a:gridCol w="1099769">
                  <a:extLst>
                    <a:ext uri="{9D8B030D-6E8A-4147-A177-3AD203B41FA5}">
                      <a16:colId xmlns:a16="http://schemas.microsoft.com/office/drawing/2014/main" val="2979175951"/>
                    </a:ext>
                  </a:extLst>
                </a:gridCol>
                <a:gridCol w="1111073">
                  <a:extLst>
                    <a:ext uri="{9D8B030D-6E8A-4147-A177-3AD203B41FA5}">
                      <a16:colId xmlns:a16="http://schemas.microsoft.com/office/drawing/2014/main" val="3652117934"/>
                    </a:ext>
                  </a:extLst>
                </a:gridCol>
              </a:tblGrid>
              <a:tr h="134504">
                <a:tc gridSpan="5">
                  <a:txBody>
                    <a:bodyPr/>
                    <a:lstStyle/>
                    <a:p>
                      <a:pPr algn="ctr" fontAlgn="ctr"/>
                      <a:r>
                        <a:rPr lang="cs-CZ" sz="1800" b="1" i="0" u="none" strike="noStrike" dirty="0">
                          <a:solidFill>
                            <a:srgbClr val="000000"/>
                          </a:solidFill>
                          <a:effectLst/>
                          <a:latin typeface="Arial" panose="020B0604020202020204" pitchFamily="34" charset="0"/>
                        </a:rPr>
                        <a:t>Stará garda Jaro 2020-změny vyhrazeny</a:t>
                      </a:r>
                    </a:p>
                  </a:txBody>
                  <a:tcPr marL="4847" marR="4847" marT="48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extLst>
                  <a:ext uri="{0D108BD9-81ED-4DB2-BD59-A6C34878D82A}">
                    <a16:rowId xmlns:a16="http://schemas.microsoft.com/office/drawing/2014/main" val="2246011340"/>
                  </a:ext>
                </a:extLst>
              </a:tr>
              <a:tr h="63296">
                <a:tc>
                  <a:txBody>
                    <a:bodyPr/>
                    <a:lstStyle/>
                    <a:p>
                      <a:pPr algn="ctr" fontAlgn="ctr"/>
                      <a:r>
                        <a:rPr lang="cs-CZ" sz="900" b="1" i="0" u="none" strike="noStrike">
                          <a:solidFill>
                            <a:srgbClr val="000000"/>
                          </a:solidFill>
                          <a:effectLst/>
                          <a:latin typeface="Arial" panose="020B0604020202020204" pitchFamily="34" charset="0"/>
                        </a:rPr>
                        <a:t>Den</a:t>
                      </a:r>
                    </a:p>
                  </a:txBody>
                  <a:tcPr marL="4847" marR="4847" marT="48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Datum</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Čas</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Domácí</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Hosté</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2194596"/>
                  </a:ext>
                </a:extLst>
              </a:tr>
              <a:tr h="369492">
                <a:tc>
                  <a:txBody>
                    <a:bodyPr/>
                    <a:lstStyle/>
                    <a:p>
                      <a:pPr algn="ctr" fontAlgn="ctr"/>
                      <a:r>
                        <a:rPr lang="cs-CZ" sz="1100" b="1" i="0" u="none" strike="noStrike">
                          <a:solidFill>
                            <a:srgbClr val="000000"/>
                          </a:solidFill>
                          <a:effectLst/>
                          <a:latin typeface="Arial" panose="020B0604020202020204" pitchFamily="34" charset="0"/>
                        </a:rPr>
                        <a:t>pátek</a:t>
                      </a:r>
                    </a:p>
                  </a:txBody>
                  <a:tcPr marL="4847" marR="4847" marT="48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10.04.2020</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16:30</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TIGO Nučnice 1996</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98179078"/>
                  </a:ext>
                </a:extLst>
              </a:tr>
              <a:tr h="369492">
                <a:tc>
                  <a:txBody>
                    <a:bodyPr/>
                    <a:lstStyle/>
                    <a:p>
                      <a:pPr algn="ctr" fontAlgn="ctr"/>
                      <a:r>
                        <a:rPr lang="cs-CZ" sz="1100" b="1" i="0" u="none" strike="noStrike">
                          <a:solidFill>
                            <a:srgbClr val="000000"/>
                          </a:solidFill>
                          <a:effectLst/>
                          <a:latin typeface="Arial" panose="020B0604020202020204" pitchFamily="34" charset="0"/>
                        </a:rPr>
                        <a:t>pátek</a:t>
                      </a:r>
                    </a:p>
                  </a:txBody>
                  <a:tcPr marL="4847" marR="4847" marT="48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17.04.2020</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17:30</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200" b="1" i="0" u="none" strike="noStrike" dirty="0" err="1">
                          <a:solidFill>
                            <a:srgbClr val="000000"/>
                          </a:solidFill>
                          <a:effectLst/>
                          <a:latin typeface="Arial" panose="020B0604020202020204" pitchFamily="34" charset="0"/>
                        </a:rPr>
                        <a:t>Sepap</a:t>
                      </a:r>
                      <a:r>
                        <a:rPr lang="cs-CZ" sz="1200" b="1" i="0" u="none" strike="noStrike" dirty="0">
                          <a:solidFill>
                            <a:srgbClr val="000000"/>
                          </a:solidFill>
                          <a:effectLst/>
                          <a:latin typeface="Arial" panose="020B0604020202020204" pitchFamily="34" charset="0"/>
                        </a:rPr>
                        <a:t> Štětí</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SK Libotenice</a:t>
                      </a:r>
                    </a:p>
                  </a:txBody>
                  <a:tcPr marL="4847" marR="4847" marT="4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306395924"/>
                  </a:ext>
                </a:extLst>
              </a:tr>
            </a:tbl>
          </a:graphicData>
        </a:graphic>
      </p:graphicFrame>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CCFFFF"/>
          </a:fgClr>
          <a:bgClr>
            <a:schemeClr val="bg1"/>
          </a:bgClr>
        </a:pattFill>
        <a:effectLst/>
      </p:bgPr>
    </p:bg>
    <p:spTree>
      <p:nvGrpSpPr>
        <p:cNvPr id="1" name=""/>
        <p:cNvGrpSpPr/>
        <p:nvPr/>
      </p:nvGrpSpPr>
      <p:grpSpPr>
        <a:xfrm>
          <a:off x="0" y="0"/>
          <a:ext cx="0" cy="0"/>
          <a:chOff x="0" y="0"/>
          <a:chExt cx="0" cy="0"/>
        </a:xfrm>
      </p:grpSpPr>
      <p:sp>
        <p:nvSpPr>
          <p:cNvPr id="11" name="TextovéPole 10"/>
          <p:cNvSpPr txBox="1"/>
          <p:nvPr/>
        </p:nvSpPr>
        <p:spPr>
          <a:xfrm>
            <a:off x="2304232" y="70235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graphicFrame>
        <p:nvGraphicFramePr>
          <p:cNvPr id="3" name="Tabulka 2">
            <a:extLst>
              <a:ext uri="{FF2B5EF4-FFF2-40B4-BE49-F238E27FC236}">
                <a16:creationId xmlns:a16="http://schemas.microsoft.com/office/drawing/2014/main" id="{96BC4BF4-AC14-48EF-B78E-D160C1BD370C}"/>
              </a:ext>
            </a:extLst>
          </p:cNvPr>
          <p:cNvGraphicFramePr>
            <a:graphicFrameLocks noGrp="1"/>
          </p:cNvGraphicFramePr>
          <p:nvPr>
            <p:extLst>
              <p:ext uri="{D42A27DB-BD31-4B8C-83A1-F6EECF244321}">
                <p14:modId xmlns:p14="http://schemas.microsoft.com/office/powerpoint/2010/main" val="3401704044"/>
              </p:ext>
            </p:extLst>
          </p:nvPr>
        </p:nvGraphicFramePr>
        <p:xfrm>
          <a:off x="71984" y="1315244"/>
          <a:ext cx="4680520" cy="4515544"/>
        </p:xfrm>
        <a:graphic>
          <a:graphicData uri="http://schemas.openxmlformats.org/drawingml/2006/table">
            <a:tbl>
              <a:tblPr/>
              <a:tblGrid>
                <a:gridCol w="2351903">
                  <a:extLst>
                    <a:ext uri="{9D8B030D-6E8A-4147-A177-3AD203B41FA5}">
                      <a16:colId xmlns:a16="http://schemas.microsoft.com/office/drawing/2014/main" val="2520105567"/>
                    </a:ext>
                  </a:extLst>
                </a:gridCol>
                <a:gridCol w="1769748">
                  <a:extLst>
                    <a:ext uri="{9D8B030D-6E8A-4147-A177-3AD203B41FA5}">
                      <a16:colId xmlns:a16="http://schemas.microsoft.com/office/drawing/2014/main" val="1302543320"/>
                    </a:ext>
                  </a:extLst>
                </a:gridCol>
                <a:gridCol w="558869">
                  <a:extLst>
                    <a:ext uri="{9D8B030D-6E8A-4147-A177-3AD203B41FA5}">
                      <a16:colId xmlns:a16="http://schemas.microsoft.com/office/drawing/2014/main" val="2451814174"/>
                    </a:ext>
                  </a:extLst>
                </a:gridCol>
              </a:tblGrid>
              <a:tr h="196385">
                <a:tc>
                  <a:txBody>
                    <a:bodyPr/>
                    <a:lstStyle/>
                    <a:p>
                      <a:pPr algn="l"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FFFF00"/>
                    </a:solidFill>
                  </a:tcPr>
                </a:tc>
                <a:tc>
                  <a:txBody>
                    <a:bodyPr/>
                    <a:lstStyle/>
                    <a:p>
                      <a:pPr algn="ctr" fontAlgn="ctr"/>
                      <a:endParaRPr lang="cs-CZ" sz="1300" b="1" i="0" u="none" strike="noStrike" dirty="0">
                        <a:solidFill>
                          <a:srgbClr val="000000"/>
                        </a:solidFill>
                        <a:effectLst/>
                        <a:latin typeface="Arial" panose="020B0604020202020204" pitchFamily="34" charset="0"/>
                      </a:endParaRPr>
                    </a:p>
                  </a:txBody>
                  <a:tcPr marL="7132" marR="7132" marT="7132" marB="0" anchor="ctr">
                    <a:lnL>
                      <a:noFill/>
                    </a:lnL>
                    <a:lnR>
                      <a:noFill/>
                    </a:lnR>
                    <a:lnT>
                      <a:noFill/>
                    </a:lnT>
                    <a:lnB>
                      <a:noFill/>
                    </a:lnB>
                    <a:solidFill>
                      <a:srgbClr val="FFFF00"/>
                    </a:solidFill>
                  </a:tcPr>
                </a:tc>
                <a:tc>
                  <a:txBody>
                    <a:bodyPr/>
                    <a:lstStyle/>
                    <a:p>
                      <a:pPr algn="ctr" fontAlgn="ctr"/>
                      <a:r>
                        <a:rPr lang="cs-CZ" sz="1300" b="1" i="0" u="none" strike="noStrike" dirty="0">
                          <a:solidFill>
                            <a:srgbClr val="000000"/>
                          </a:solidFill>
                          <a:effectLst/>
                          <a:latin typeface="Arial" panose="020B0604020202020204" pitchFamily="34" charset="0"/>
                        </a:rPr>
                        <a:t>Dres</a:t>
                      </a:r>
                    </a:p>
                  </a:txBody>
                  <a:tcPr marL="7132" marR="7132" marT="7132" marB="0" anchor="ctr">
                    <a:lnL>
                      <a:noFill/>
                    </a:lnL>
                    <a:lnR>
                      <a:noFill/>
                    </a:lnR>
                    <a:lnT>
                      <a:noFill/>
                    </a:lnT>
                    <a:lnB>
                      <a:noFill/>
                    </a:lnB>
                    <a:solidFill>
                      <a:srgbClr val="FFFF00"/>
                    </a:solidFill>
                  </a:tcPr>
                </a:tc>
                <a:extLst>
                  <a:ext uri="{0D108BD9-81ED-4DB2-BD59-A6C34878D82A}">
                    <a16:rowId xmlns:a16="http://schemas.microsoft.com/office/drawing/2014/main" val="4270190624"/>
                  </a:ext>
                </a:extLst>
              </a:tr>
              <a:tr h="196385">
                <a:tc>
                  <a:txBody>
                    <a:bodyPr/>
                    <a:lstStyle/>
                    <a:p>
                      <a:pPr algn="l" fontAlgn="ctr"/>
                      <a:r>
                        <a:rPr lang="cs-CZ" sz="1300" b="1" i="0" u="none" strike="noStrike" dirty="0">
                          <a:solidFill>
                            <a:srgbClr val="000000"/>
                          </a:solidFill>
                          <a:effectLst/>
                          <a:latin typeface="Arial" panose="020B0604020202020204" pitchFamily="34" charset="0"/>
                        </a:rPr>
                        <a:t>Tesař Jaroslav</a:t>
                      </a:r>
                    </a:p>
                  </a:txBody>
                  <a:tcPr marL="7132" marR="7132" marT="7132" marB="0" anchor="ctr">
                    <a:lnL>
                      <a:noFill/>
                    </a:lnL>
                    <a:lnR>
                      <a:noFill/>
                    </a:lnR>
                    <a:lnT>
                      <a:noFill/>
                    </a:lnT>
                    <a:lnB>
                      <a:noFill/>
                    </a:lnB>
                    <a:solidFill>
                      <a:srgbClr val="FFFF00"/>
                    </a:solidFill>
                  </a:tcPr>
                </a:tc>
                <a:tc>
                  <a:txBody>
                    <a:bodyPr/>
                    <a:lstStyle/>
                    <a:p>
                      <a:pPr algn="ctr" fontAlgn="ctr"/>
                      <a:r>
                        <a:rPr lang="cs-CZ" sz="1300" b="1" i="0" u="none" strike="noStrike">
                          <a:solidFill>
                            <a:srgbClr val="000000"/>
                          </a:solidFill>
                          <a:effectLst/>
                          <a:latin typeface="Arial" panose="020B0604020202020204" pitchFamily="34" charset="0"/>
                        </a:rPr>
                        <a:t>brankář</a:t>
                      </a:r>
                    </a:p>
                  </a:txBody>
                  <a:tcPr marL="7132" marR="7132" marT="7132" marB="0" anchor="ctr">
                    <a:lnL>
                      <a:noFill/>
                    </a:lnL>
                    <a:lnR>
                      <a:noFill/>
                    </a:lnR>
                    <a:lnT>
                      <a:noFill/>
                    </a:lnT>
                    <a:lnB>
                      <a:noFill/>
                    </a:lnB>
                    <a:solidFill>
                      <a:srgbClr val="FFFF00"/>
                    </a:solidFill>
                  </a:tcPr>
                </a:tc>
                <a:tc>
                  <a:txBody>
                    <a:bodyPr/>
                    <a:lstStyle/>
                    <a:p>
                      <a:pPr algn="ctr" fontAlgn="ctr"/>
                      <a:r>
                        <a:rPr lang="cs-CZ" sz="1300" b="1" i="0" u="none" strike="noStrike" dirty="0">
                          <a:solidFill>
                            <a:srgbClr val="000000"/>
                          </a:solidFill>
                          <a:effectLst/>
                          <a:latin typeface="Arial" panose="020B0604020202020204" pitchFamily="34" charset="0"/>
                        </a:rPr>
                        <a:t>1</a:t>
                      </a:r>
                    </a:p>
                  </a:txBody>
                  <a:tcPr marL="7132" marR="7132" marT="7132" marB="0" anchor="ctr">
                    <a:lnL>
                      <a:noFill/>
                    </a:lnL>
                    <a:lnR>
                      <a:noFill/>
                    </a:lnR>
                    <a:lnT>
                      <a:noFill/>
                    </a:lnT>
                    <a:lnB>
                      <a:noFill/>
                    </a:lnB>
                    <a:solidFill>
                      <a:srgbClr val="FFFF00"/>
                    </a:solidFill>
                  </a:tcPr>
                </a:tc>
                <a:extLst>
                  <a:ext uri="{0D108BD9-81ED-4DB2-BD59-A6C34878D82A}">
                    <a16:rowId xmlns:a16="http://schemas.microsoft.com/office/drawing/2014/main" val="1177996206"/>
                  </a:ext>
                </a:extLst>
              </a:tr>
              <a:tr h="196385">
                <a:tc>
                  <a:txBody>
                    <a:bodyPr/>
                    <a:lstStyle/>
                    <a:p>
                      <a:pPr algn="l" fontAlgn="ctr"/>
                      <a:r>
                        <a:rPr lang="cs-CZ" sz="1300" b="1" i="0" u="none" strike="noStrike" dirty="0">
                          <a:solidFill>
                            <a:srgbClr val="000000"/>
                          </a:solidFill>
                          <a:effectLst/>
                          <a:latin typeface="Arial" panose="020B0604020202020204" pitchFamily="34" charset="0"/>
                        </a:rPr>
                        <a:t>Vokoun Martin</a:t>
                      </a:r>
                    </a:p>
                  </a:txBody>
                  <a:tcPr marL="7132" marR="7132" marT="7132" marB="0" anchor="ctr">
                    <a:lnL>
                      <a:noFill/>
                    </a:lnL>
                    <a:lnR>
                      <a:noFill/>
                    </a:lnR>
                    <a:lnT>
                      <a:noFill/>
                    </a:lnT>
                    <a:lnB>
                      <a:noFill/>
                    </a:lnB>
                    <a:solidFill>
                      <a:srgbClr val="FFFF00"/>
                    </a:solidFill>
                  </a:tcPr>
                </a:tc>
                <a:tc>
                  <a:txBody>
                    <a:bodyPr/>
                    <a:lstStyle/>
                    <a:p>
                      <a:pPr algn="ctr" fontAlgn="ctr"/>
                      <a:r>
                        <a:rPr lang="cs-CZ" sz="1300" b="1" i="0" u="none" strike="noStrike">
                          <a:solidFill>
                            <a:srgbClr val="000000"/>
                          </a:solidFill>
                          <a:effectLst/>
                          <a:latin typeface="Arial" panose="020B0604020202020204" pitchFamily="34" charset="0"/>
                        </a:rPr>
                        <a:t>brankář</a:t>
                      </a:r>
                    </a:p>
                  </a:txBody>
                  <a:tcPr marL="7132" marR="7132" marT="7132" marB="0" anchor="ctr">
                    <a:lnL>
                      <a:noFill/>
                    </a:lnL>
                    <a:lnR>
                      <a:noFill/>
                    </a:lnR>
                    <a:lnT>
                      <a:noFill/>
                    </a:lnT>
                    <a:lnB>
                      <a:noFill/>
                    </a:lnB>
                    <a:solidFill>
                      <a:srgbClr val="FFFF00"/>
                    </a:solidFill>
                  </a:tcPr>
                </a:tc>
                <a:tc>
                  <a:txBody>
                    <a:bodyPr/>
                    <a:lstStyle/>
                    <a:p>
                      <a:pPr algn="ctr" fontAlgn="ctr"/>
                      <a:r>
                        <a:rPr lang="cs-CZ" sz="1300" b="1" i="0" u="none" strike="noStrike" dirty="0">
                          <a:solidFill>
                            <a:srgbClr val="000000"/>
                          </a:solidFill>
                          <a:effectLst/>
                          <a:latin typeface="Arial" panose="020B0604020202020204" pitchFamily="34" charset="0"/>
                        </a:rPr>
                        <a:t>30</a:t>
                      </a:r>
                    </a:p>
                  </a:txBody>
                  <a:tcPr marL="7132" marR="7132" marT="7132" marB="0" anchor="ctr">
                    <a:lnL>
                      <a:noFill/>
                    </a:lnL>
                    <a:lnR>
                      <a:noFill/>
                    </a:lnR>
                    <a:lnT>
                      <a:noFill/>
                    </a:lnT>
                    <a:lnB>
                      <a:noFill/>
                    </a:lnB>
                    <a:solidFill>
                      <a:srgbClr val="FFFF00"/>
                    </a:solidFill>
                  </a:tcPr>
                </a:tc>
                <a:extLst>
                  <a:ext uri="{0D108BD9-81ED-4DB2-BD59-A6C34878D82A}">
                    <a16:rowId xmlns:a16="http://schemas.microsoft.com/office/drawing/2014/main" val="610763663"/>
                  </a:ext>
                </a:extLst>
              </a:tr>
              <a:tr h="196385">
                <a:tc>
                  <a:txBody>
                    <a:bodyPr/>
                    <a:lstStyle/>
                    <a:p>
                      <a:pPr algn="l" fontAlgn="ctr"/>
                      <a:r>
                        <a:rPr lang="cs-CZ" sz="1300" b="1" i="0" u="none" strike="noStrike">
                          <a:solidFill>
                            <a:srgbClr val="000000"/>
                          </a:solidFill>
                          <a:effectLst/>
                          <a:latin typeface="Arial" panose="020B0604020202020204" pitchFamily="34" charset="0"/>
                        </a:rPr>
                        <a:t>Nosek Tomáš</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3</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491191609"/>
                  </a:ext>
                </a:extLst>
              </a:tr>
              <a:tr h="196385">
                <a:tc>
                  <a:txBody>
                    <a:bodyPr/>
                    <a:lstStyle/>
                    <a:p>
                      <a:pPr algn="l" fontAlgn="ctr"/>
                      <a:r>
                        <a:rPr lang="cs-CZ" sz="1300" b="1" i="0" u="none" strike="noStrike" dirty="0">
                          <a:solidFill>
                            <a:srgbClr val="000000"/>
                          </a:solidFill>
                          <a:effectLst/>
                          <a:latin typeface="Arial" panose="020B0604020202020204" pitchFamily="34" charset="0"/>
                        </a:rPr>
                        <a:t>Stříška Rastislav</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4</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4145813407"/>
                  </a:ext>
                </a:extLst>
              </a:tr>
              <a:tr h="196385">
                <a:tc>
                  <a:txBody>
                    <a:bodyPr/>
                    <a:lstStyle/>
                    <a:p>
                      <a:pPr algn="l" fontAlgn="ctr"/>
                      <a:r>
                        <a:rPr lang="cs-CZ" sz="1300" b="1" i="0" u="none" strike="noStrike">
                          <a:solidFill>
                            <a:srgbClr val="000000"/>
                          </a:solidFill>
                          <a:effectLst/>
                          <a:latin typeface="Arial" panose="020B0604020202020204" pitchFamily="34" charset="0"/>
                        </a:rPr>
                        <a:t>Pechr Jan</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5</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082758219"/>
                  </a:ext>
                </a:extLst>
              </a:tr>
              <a:tr h="196385">
                <a:tc>
                  <a:txBody>
                    <a:bodyPr/>
                    <a:lstStyle/>
                    <a:p>
                      <a:pPr algn="l" fontAlgn="ctr"/>
                      <a:r>
                        <a:rPr lang="cs-CZ" sz="1300" b="1" i="0" u="none" strike="noStrike">
                          <a:solidFill>
                            <a:srgbClr val="000000"/>
                          </a:solidFill>
                          <a:effectLst/>
                          <a:latin typeface="Arial" panose="020B0604020202020204" pitchFamily="34" charset="0"/>
                        </a:rPr>
                        <a:t>Kraus Václav</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6</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0530450"/>
                  </a:ext>
                </a:extLst>
              </a:tr>
              <a:tr h="196385">
                <a:tc>
                  <a:txBody>
                    <a:bodyPr/>
                    <a:lstStyle/>
                    <a:p>
                      <a:pPr algn="l" fontAlgn="ctr"/>
                      <a:r>
                        <a:rPr lang="cs-CZ" sz="1300" b="1" i="0" u="none" strike="noStrike">
                          <a:solidFill>
                            <a:srgbClr val="000000"/>
                          </a:solidFill>
                          <a:effectLst/>
                          <a:latin typeface="Arial" panose="020B0604020202020204" pitchFamily="34" charset="0"/>
                        </a:rPr>
                        <a:t>Švambera Jan</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7</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3341336235"/>
                  </a:ext>
                </a:extLst>
              </a:tr>
              <a:tr h="196385">
                <a:tc>
                  <a:txBody>
                    <a:bodyPr/>
                    <a:lstStyle/>
                    <a:p>
                      <a:pPr algn="l" fontAlgn="ctr"/>
                      <a:r>
                        <a:rPr lang="cs-CZ" sz="1300" b="1" i="0" u="none" strike="noStrike">
                          <a:solidFill>
                            <a:srgbClr val="000000"/>
                          </a:solidFill>
                          <a:effectLst/>
                          <a:latin typeface="Arial" panose="020B0604020202020204" pitchFamily="34" charset="0"/>
                        </a:rPr>
                        <a:t>Kalina Václav</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8</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4027042197"/>
                  </a:ext>
                </a:extLst>
              </a:tr>
              <a:tr h="196385">
                <a:tc>
                  <a:txBody>
                    <a:bodyPr/>
                    <a:lstStyle/>
                    <a:p>
                      <a:pPr algn="l" fontAlgn="ctr"/>
                      <a:r>
                        <a:rPr lang="cs-CZ" sz="1300" b="1" i="0" u="none" strike="noStrike">
                          <a:solidFill>
                            <a:srgbClr val="000000"/>
                          </a:solidFill>
                          <a:effectLst/>
                          <a:latin typeface="Arial" panose="020B0604020202020204" pitchFamily="34" charset="0"/>
                        </a:rPr>
                        <a:t>Růžička Petr</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8</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110661140"/>
                  </a:ext>
                </a:extLst>
              </a:tr>
              <a:tr h="196385">
                <a:tc>
                  <a:txBody>
                    <a:bodyPr/>
                    <a:lstStyle/>
                    <a:p>
                      <a:pPr algn="l" fontAlgn="ctr"/>
                      <a:r>
                        <a:rPr lang="cs-CZ" sz="1300" b="1" i="0" u="none" strike="noStrike">
                          <a:solidFill>
                            <a:srgbClr val="000000"/>
                          </a:solidFill>
                          <a:effectLst/>
                          <a:latin typeface="Arial" panose="020B0604020202020204" pitchFamily="34" charset="0"/>
                        </a:rPr>
                        <a:t>Holub Antonín</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9</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598806091"/>
                  </a:ext>
                </a:extLst>
              </a:tr>
              <a:tr h="196385">
                <a:tc>
                  <a:txBody>
                    <a:bodyPr/>
                    <a:lstStyle/>
                    <a:p>
                      <a:pPr algn="l" fontAlgn="ctr"/>
                      <a:r>
                        <a:rPr lang="cs-CZ" sz="1300" b="1" i="0" u="none" strike="noStrike">
                          <a:solidFill>
                            <a:srgbClr val="000000"/>
                          </a:solidFill>
                          <a:effectLst/>
                          <a:latin typeface="Arial" panose="020B0604020202020204" pitchFamily="34" charset="0"/>
                        </a:rPr>
                        <a:t>Růžička Jiří</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10</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3547424931"/>
                  </a:ext>
                </a:extLst>
              </a:tr>
              <a:tr h="196385">
                <a:tc>
                  <a:txBody>
                    <a:bodyPr/>
                    <a:lstStyle/>
                    <a:p>
                      <a:pPr algn="l" fontAlgn="ctr"/>
                      <a:r>
                        <a:rPr lang="cs-CZ" sz="1300" b="1" i="0" u="none" strike="noStrike">
                          <a:solidFill>
                            <a:srgbClr val="000000"/>
                          </a:solidFill>
                          <a:effectLst/>
                          <a:latin typeface="Arial" panose="020B0604020202020204" pitchFamily="34" charset="0"/>
                        </a:rPr>
                        <a:t>Dejčmar Filip</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11</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828070167"/>
                  </a:ext>
                </a:extLst>
              </a:tr>
              <a:tr h="196385">
                <a:tc>
                  <a:txBody>
                    <a:bodyPr/>
                    <a:lstStyle/>
                    <a:p>
                      <a:pPr algn="l" fontAlgn="ctr"/>
                      <a:r>
                        <a:rPr lang="cs-CZ" sz="1300" b="1" i="0" u="none" strike="noStrike">
                          <a:solidFill>
                            <a:srgbClr val="000000"/>
                          </a:solidFill>
                          <a:effectLst/>
                          <a:latin typeface="Arial" panose="020B0604020202020204" pitchFamily="34" charset="0"/>
                        </a:rPr>
                        <a:t>Pospíšil Tadeáš</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12</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2089651090"/>
                  </a:ext>
                </a:extLst>
              </a:tr>
              <a:tr h="196385">
                <a:tc>
                  <a:txBody>
                    <a:bodyPr/>
                    <a:lstStyle/>
                    <a:p>
                      <a:pPr algn="l" fontAlgn="ctr"/>
                      <a:r>
                        <a:rPr lang="cs-CZ" sz="1300" b="1" i="0" u="none" strike="noStrike">
                          <a:solidFill>
                            <a:srgbClr val="000000"/>
                          </a:solidFill>
                          <a:effectLst/>
                          <a:latin typeface="Arial" panose="020B0604020202020204" pitchFamily="34" charset="0"/>
                        </a:rPr>
                        <a:t>Bagou Seri Antonie Feriole</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13</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3791785853"/>
                  </a:ext>
                </a:extLst>
              </a:tr>
              <a:tr h="196385">
                <a:tc>
                  <a:txBody>
                    <a:bodyPr/>
                    <a:lstStyle/>
                    <a:p>
                      <a:pPr algn="l" fontAlgn="ctr"/>
                      <a:r>
                        <a:rPr lang="cs-CZ" sz="1300" b="1" i="0" u="none" strike="noStrike">
                          <a:solidFill>
                            <a:srgbClr val="000000"/>
                          </a:solidFill>
                          <a:effectLst/>
                          <a:latin typeface="Arial" panose="020B0604020202020204" pitchFamily="34" charset="0"/>
                        </a:rPr>
                        <a:t>Javorek David</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14</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3367394474"/>
                  </a:ext>
                </a:extLst>
              </a:tr>
              <a:tr h="196385">
                <a:tc>
                  <a:txBody>
                    <a:bodyPr/>
                    <a:lstStyle/>
                    <a:p>
                      <a:pPr algn="l" fontAlgn="ctr"/>
                      <a:r>
                        <a:rPr lang="cs-CZ" sz="1300" b="1" i="0" u="none" strike="noStrike">
                          <a:solidFill>
                            <a:srgbClr val="000000"/>
                          </a:solidFill>
                          <a:effectLst/>
                          <a:latin typeface="Arial" panose="020B0604020202020204" pitchFamily="34" charset="0"/>
                        </a:rPr>
                        <a:t>Abrham Tomáš</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15</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913758554"/>
                  </a:ext>
                </a:extLst>
              </a:tr>
              <a:tr h="196385">
                <a:tc>
                  <a:txBody>
                    <a:bodyPr/>
                    <a:lstStyle/>
                    <a:p>
                      <a:pPr algn="l" fontAlgn="ctr"/>
                      <a:r>
                        <a:rPr lang="cs-CZ" sz="1300" b="1" i="0" u="none" strike="noStrike">
                          <a:solidFill>
                            <a:srgbClr val="000000"/>
                          </a:solidFill>
                          <a:effectLst/>
                          <a:latin typeface="Arial" panose="020B0604020202020204" pitchFamily="34" charset="0"/>
                        </a:rPr>
                        <a:t>Hanzlík Štěpán</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16</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895087757"/>
                  </a:ext>
                </a:extLst>
              </a:tr>
              <a:tr h="196385">
                <a:tc>
                  <a:txBody>
                    <a:bodyPr/>
                    <a:lstStyle/>
                    <a:p>
                      <a:pPr algn="l" fontAlgn="ctr"/>
                      <a:r>
                        <a:rPr lang="cs-CZ" sz="1300" b="1" i="0" u="none" strike="noStrike">
                          <a:solidFill>
                            <a:srgbClr val="000000"/>
                          </a:solidFill>
                          <a:effectLst/>
                          <a:latin typeface="Arial" panose="020B0604020202020204" pitchFamily="34" charset="0"/>
                        </a:rPr>
                        <a:t>Procházka Vladimír</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17</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161929167"/>
                  </a:ext>
                </a:extLst>
              </a:tr>
              <a:tr h="196385">
                <a:tc>
                  <a:txBody>
                    <a:bodyPr/>
                    <a:lstStyle/>
                    <a:p>
                      <a:pPr algn="l" fontAlgn="ctr"/>
                      <a:r>
                        <a:rPr lang="cs-CZ" sz="1300" b="1" i="0" u="none" strike="noStrike">
                          <a:solidFill>
                            <a:srgbClr val="000000"/>
                          </a:solidFill>
                          <a:effectLst/>
                          <a:latin typeface="Arial" panose="020B0604020202020204" pitchFamily="34" charset="0"/>
                        </a:rPr>
                        <a:t>Richter Dominik</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18</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545044917"/>
                  </a:ext>
                </a:extLst>
              </a:tr>
              <a:tr h="196385">
                <a:tc>
                  <a:txBody>
                    <a:bodyPr/>
                    <a:lstStyle/>
                    <a:p>
                      <a:pPr algn="l" fontAlgn="ctr"/>
                      <a:r>
                        <a:rPr lang="cs-CZ" sz="1300" b="1" i="0" u="none" strike="noStrike">
                          <a:solidFill>
                            <a:srgbClr val="000000"/>
                          </a:solidFill>
                          <a:effectLst/>
                          <a:latin typeface="Arial" panose="020B0604020202020204" pitchFamily="34" charset="0"/>
                        </a:rPr>
                        <a:t>Čížek David</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19</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2535048907"/>
                  </a:ext>
                </a:extLst>
              </a:tr>
              <a:tr h="196385">
                <a:tc>
                  <a:txBody>
                    <a:bodyPr/>
                    <a:lstStyle/>
                    <a:p>
                      <a:pPr algn="l" fontAlgn="ctr"/>
                      <a:r>
                        <a:rPr lang="cs-CZ" sz="1300" b="1" i="0" u="none" strike="noStrike">
                          <a:solidFill>
                            <a:srgbClr val="000000"/>
                          </a:solidFill>
                          <a:effectLst/>
                          <a:latin typeface="Arial" panose="020B0604020202020204" pitchFamily="34" charset="0"/>
                        </a:rPr>
                        <a:t>Tóth Marek</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hráč</a:t>
                      </a:r>
                    </a:p>
                  </a:txBody>
                  <a:tcPr marL="7132" marR="7132" marT="7132" marB="0" anchor="ctr">
                    <a:lnL>
                      <a:noFill/>
                    </a:lnL>
                    <a:lnR>
                      <a:noFill/>
                    </a:lnR>
                    <a:lnT>
                      <a:noFill/>
                    </a:lnT>
                    <a:lnB>
                      <a:noFill/>
                    </a:lnB>
                    <a:solidFill>
                      <a:srgbClr val="CCFFFF"/>
                    </a:solidFill>
                  </a:tcPr>
                </a:tc>
                <a:tc>
                  <a:txBody>
                    <a:bodyPr/>
                    <a:lstStyle/>
                    <a:p>
                      <a:pPr algn="ctr" fontAlgn="ctr"/>
                      <a:r>
                        <a:rPr lang="cs-CZ" sz="1300" b="1" i="0" u="none" strike="noStrike" dirty="0">
                          <a:solidFill>
                            <a:srgbClr val="000000"/>
                          </a:solidFill>
                          <a:effectLst/>
                          <a:latin typeface="Arial" panose="020B0604020202020204" pitchFamily="34" charset="0"/>
                        </a:rPr>
                        <a:t>20</a:t>
                      </a:r>
                    </a:p>
                  </a:txBody>
                  <a:tcPr marL="7132" marR="7132" marT="7132" marB="0" anchor="ctr">
                    <a:lnL>
                      <a:noFill/>
                    </a:lnL>
                    <a:lnR>
                      <a:noFill/>
                    </a:lnR>
                    <a:lnT>
                      <a:noFill/>
                    </a:lnT>
                    <a:lnB>
                      <a:noFill/>
                    </a:lnB>
                    <a:solidFill>
                      <a:srgbClr val="CCFFFF"/>
                    </a:solidFill>
                  </a:tcPr>
                </a:tc>
                <a:extLst>
                  <a:ext uri="{0D108BD9-81ED-4DB2-BD59-A6C34878D82A}">
                    <a16:rowId xmlns:a16="http://schemas.microsoft.com/office/drawing/2014/main" val="1757203603"/>
                  </a:ext>
                </a:extLst>
              </a:tr>
            </a:tbl>
          </a:graphicData>
        </a:graphic>
      </p:graphicFrame>
      <p:sp>
        <p:nvSpPr>
          <p:cNvPr id="2" name="TextovéPole 1"/>
          <p:cNvSpPr txBox="1"/>
          <p:nvPr/>
        </p:nvSpPr>
        <p:spPr>
          <a:xfrm>
            <a:off x="143992" y="133416"/>
            <a:ext cx="4608512" cy="1077218"/>
          </a:xfrm>
          <a:prstGeom prst="rect">
            <a:avLst/>
          </a:prstGeom>
          <a:gradFill flip="none" rotWithShape="1">
            <a:gsLst>
              <a:gs pos="0">
                <a:srgbClr val="6C78EA"/>
              </a:gs>
              <a:gs pos="48000">
                <a:srgbClr val="99CC00"/>
              </a:gs>
              <a:gs pos="100000">
                <a:schemeClr val="accent3">
                  <a:lumMod val="60000"/>
                  <a:lumOff val="40000"/>
                </a:schemeClr>
              </a:gs>
            </a:gsLst>
            <a:path path="circle">
              <a:fillToRect t="100000" r="100000"/>
            </a:path>
            <a:tileRect l="-100000" b="-100000"/>
          </a:gradFill>
          <a:effectLst>
            <a:glow rad="139700">
              <a:srgbClr val="FFCC00">
                <a:alpha val="40000"/>
              </a:srgbClr>
            </a:glow>
            <a:softEdge rad="190500"/>
          </a:effectLst>
        </p:spPr>
        <p:style>
          <a:lnRef idx="0">
            <a:scrgbClr r="0" g="0" b="0"/>
          </a:lnRef>
          <a:fillRef idx="1002">
            <a:schemeClr val="dk1"/>
          </a:fillRef>
          <a:effectRef idx="0">
            <a:scrgbClr r="0" g="0" b="0"/>
          </a:effectRef>
          <a:fontRef idx="major"/>
        </p:style>
        <p:txBody>
          <a:bodyPr wrap="square" rtlCol="0">
            <a:spAutoFit/>
            <a:scene3d>
              <a:camera prst="perspectiveFront"/>
              <a:lightRig rig="threePt" dir="t"/>
            </a:scene3d>
          </a:bodyPr>
          <a:lstStyle/>
          <a:p>
            <a:pPr algn="ctr"/>
            <a:r>
              <a:rPr lang="cs-CZ" sz="3200" dirty="0">
                <a:solidFill>
                  <a:srgbClr val="FF0000"/>
                </a:solidFill>
                <a:latin typeface="Segoe UI Black" panose="020B0A02040204020203" pitchFamily="34" charset="0"/>
                <a:ea typeface="Segoe UI Black" panose="020B0A02040204020203" pitchFamily="34" charset="0"/>
              </a:rPr>
              <a:t>Kádr mužstva</a:t>
            </a:r>
          </a:p>
          <a:p>
            <a:pPr algn="ctr"/>
            <a:r>
              <a:rPr lang="cs-CZ" sz="3200" dirty="0">
                <a:solidFill>
                  <a:srgbClr val="FF0000"/>
                </a:solidFill>
                <a:latin typeface="Segoe UI Black" panose="020B0A02040204020203" pitchFamily="34" charset="0"/>
                <a:ea typeface="Segoe UI Black" panose="020B0A02040204020203" pitchFamily="34" charset="0"/>
              </a:rPr>
              <a:t> SK Kladno</a:t>
            </a:r>
          </a:p>
        </p:txBody>
      </p:sp>
      <p:sp>
        <p:nvSpPr>
          <p:cNvPr id="6" name="TextovéPole 5">
            <a:extLst>
              <a:ext uri="{FF2B5EF4-FFF2-40B4-BE49-F238E27FC236}">
                <a16:creationId xmlns:a16="http://schemas.microsoft.com/office/drawing/2014/main" id="{84E8FF57-048A-4979-B429-AF56EA3588B8}"/>
              </a:ext>
            </a:extLst>
          </p:cNvPr>
          <p:cNvSpPr txBox="1"/>
          <p:nvPr/>
        </p:nvSpPr>
        <p:spPr>
          <a:xfrm>
            <a:off x="143992" y="5923756"/>
            <a:ext cx="4608511" cy="1015663"/>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Jan Pejša – trenér</a:t>
            </a:r>
          </a:p>
          <a:p>
            <a:pPr algn="ctr"/>
            <a:r>
              <a:rPr lang="cs-CZ" sz="2000" dirty="0">
                <a:latin typeface="Arial Black" panose="020B0A04020102020204" pitchFamily="34" charset="0"/>
              </a:rPr>
              <a:t>Tomáš Procházka – vedoucí</a:t>
            </a:r>
          </a:p>
          <a:p>
            <a:pPr algn="ctr"/>
            <a:r>
              <a:rPr lang="cs-CZ" sz="2000" dirty="0">
                <a:latin typeface="Arial Black" panose="020B0A04020102020204" pitchFamily="34" charset="0"/>
              </a:rPr>
              <a:t>Vladimír Kos - masér</a:t>
            </a:r>
          </a:p>
        </p:txBody>
      </p:sp>
      <p:sp>
        <p:nvSpPr>
          <p:cNvPr id="10" name="Obdélník 9">
            <a:extLst>
              <a:ext uri="{FF2B5EF4-FFF2-40B4-BE49-F238E27FC236}">
                <a16:creationId xmlns:a16="http://schemas.microsoft.com/office/drawing/2014/main" id="{A3161E15-054F-4154-B081-711C3774AD91}"/>
              </a:ext>
            </a:extLst>
          </p:cNvPr>
          <p:cNvSpPr/>
          <p:nvPr/>
        </p:nvSpPr>
        <p:spPr>
          <a:xfrm>
            <a:off x="5727164" y="2117758"/>
            <a:ext cx="4368948" cy="4801571"/>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ASK Lovosice - </a:t>
            </a:r>
            <a:r>
              <a:rPr lang="cs-CZ" sz="1800" dirty="0" err="1">
                <a:highlight>
                  <a:srgbClr val="FFFF00"/>
                </a:highlight>
                <a:latin typeface="Arial Black" panose="020B0A04020102020204" pitchFamily="34" charset="0"/>
                <a:ea typeface="Calibri" panose="020F0502020204030204" pitchFamily="34" charset="0"/>
                <a:cs typeface="Arial" panose="020B0604020202020204" pitchFamily="34" charset="0"/>
              </a:rPr>
              <a:t>Sepap</a:t>
            </a: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0:5(0:1)      1.11.2019    6.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Okresní přebor staré gardy měl své poslední podzimní kolo před týdnem. Přesto ještě naše mužstvo </a:t>
            </a:r>
            <a:r>
              <a:rPr lang="cs-CZ" sz="1000" dirty="0" err="1">
                <a:latin typeface="Arial" panose="020B0604020202020204" pitchFamily="34" charset="0"/>
                <a:ea typeface="Calibri" panose="020F0502020204030204" pitchFamily="34" charset="0"/>
                <a:cs typeface="Arial" panose="020B0604020202020204" pitchFamily="34" charset="0"/>
              </a:rPr>
              <a:t>Sepapu</a:t>
            </a:r>
            <a:r>
              <a:rPr lang="cs-CZ" sz="1000" dirty="0">
                <a:latin typeface="Arial" panose="020B0604020202020204" pitchFamily="34" charset="0"/>
                <a:ea typeface="Calibri" panose="020F0502020204030204" pitchFamily="34" charset="0"/>
                <a:cs typeface="Arial" panose="020B0604020202020204" pitchFamily="34" charset="0"/>
              </a:rPr>
              <a:t> čekal jeden zápas a to v Lovosicích. Důvod byl jednoduchý. Jednalo se o přeložení 6. kola kdy měl náš soupeř velkou marodku a požádal o odklad. Navíc jsme se dohodli na výměně pořadatelství tak že v letošním roce se hraje na umělce v Lovosicích a na jaře se bude hrát u nás. K zápasu se z naší strany dostavilo 14 borců a mohli jsme vyrazit. Počasí moc přívětivé nebylo a fotbalu nepřálo.  Domácí zatím v soutěži posbírali jen 7 bodů a to z nás dělalo favorita. Navíc jsme hráli o podzimní 2. místo.   Rozhodující náskok se nám podařilo získat už v 1. poločase. Skóre otevřel Jiří Vokoun senior a nezůstalo jenom u jednoho kousku. Ještě do poločasu jsme přidali další 3. Tím bylo rozhodnuto. Domácí si žádné větší střelecké příležitosti nevypracovali. Ve 2. poločase jsme se chystali skóre ještě vylepšit ale to co tam v 1. části padalo tak po změně stran zůstalo jen u pokusů a snahy navýšení náskoku. Dle slov jednoho z hrajících </a:t>
            </a:r>
            <a:r>
              <a:rPr lang="cs-CZ" sz="1000" dirty="0" err="1">
                <a:latin typeface="Arial" panose="020B0604020202020204" pitchFamily="34" charset="0"/>
                <a:ea typeface="Calibri" panose="020F0502020204030204" pitchFamily="34" charset="0"/>
                <a:cs typeface="Arial" panose="020B0604020202020204" pitchFamily="34" charset="0"/>
              </a:rPr>
              <a:t>managerů</a:t>
            </a:r>
            <a:r>
              <a:rPr lang="cs-CZ" sz="1000" dirty="0">
                <a:latin typeface="Arial" panose="020B0604020202020204" pitchFamily="34" charset="0"/>
                <a:ea typeface="Calibri" panose="020F0502020204030204" pitchFamily="34" charset="0"/>
                <a:cs typeface="Arial" panose="020B0604020202020204" pitchFamily="34" charset="0"/>
              </a:rPr>
              <a:t> Jana </a:t>
            </a:r>
            <a:r>
              <a:rPr lang="cs-CZ" sz="1000" dirty="0" err="1">
                <a:latin typeface="Arial" panose="020B0604020202020204" pitchFamily="34" charset="0"/>
                <a:ea typeface="Calibri" panose="020F0502020204030204" pitchFamily="34" charset="0"/>
                <a:cs typeface="Arial" panose="020B0604020202020204" pitchFamily="34" charset="0"/>
              </a:rPr>
              <a:t>Tyleho</a:t>
            </a:r>
            <a:r>
              <a:rPr lang="cs-CZ" sz="1000" dirty="0">
                <a:latin typeface="Arial" panose="020B0604020202020204" pitchFamily="34" charset="0"/>
                <a:ea typeface="Calibri" panose="020F0502020204030204" pitchFamily="34" charset="0"/>
                <a:cs typeface="Arial" panose="020B0604020202020204" pitchFamily="34" charset="0"/>
              </a:rPr>
              <a:t> nejvíce šancí zahodili Jiří Vokoun a Tomáš Burda. Jednu branku se nám ale podařilo vstřelit a když k tomu přičteme 4 z první půle tak to dává jasnou výhru 5:0. Mužstvu dospělých gratulujeme nejenom k výhře ale i k 2. místu v podzimní části. </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J.Vokoun</a:t>
            </a:r>
            <a:r>
              <a:rPr lang="cs-CZ" sz="1000" dirty="0">
                <a:latin typeface="Arial" panose="020B0604020202020204" pitchFamily="34" charset="0"/>
                <a:ea typeface="Calibri" panose="020F0502020204030204" pitchFamily="34" charset="0"/>
                <a:cs typeface="Arial" panose="020B0604020202020204" pitchFamily="34" charset="0"/>
              </a:rPr>
              <a:t> 2 </a:t>
            </a:r>
            <a:r>
              <a:rPr lang="cs-CZ" sz="1000" dirty="0" err="1">
                <a:latin typeface="Arial" panose="020B0604020202020204" pitchFamily="34" charset="0"/>
                <a:ea typeface="Calibri" panose="020F0502020204030204" pitchFamily="34" charset="0"/>
                <a:cs typeface="Arial" panose="020B0604020202020204" pitchFamily="34" charset="0"/>
              </a:rPr>
              <a:t>T.Burda</a:t>
            </a:r>
            <a:r>
              <a:rPr lang="cs-CZ" sz="1000" dirty="0">
                <a:latin typeface="Arial" panose="020B0604020202020204" pitchFamily="34" charset="0"/>
                <a:ea typeface="Calibri" panose="020F0502020204030204" pitchFamily="34" charset="0"/>
                <a:cs typeface="Arial" panose="020B0604020202020204" pitchFamily="34" charset="0"/>
              </a:rPr>
              <a:t> 2 </a:t>
            </a:r>
            <a:r>
              <a:rPr lang="cs-CZ" sz="1000" dirty="0" err="1">
                <a:latin typeface="Arial" panose="020B0604020202020204" pitchFamily="34" charset="0"/>
                <a:ea typeface="Calibri" panose="020F0502020204030204" pitchFamily="34" charset="0"/>
                <a:cs typeface="Arial" panose="020B0604020202020204" pitchFamily="34" charset="0"/>
              </a:rPr>
              <a:t>P.Kratochvíl</a:t>
            </a:r>
            <a:r>
              <a:rPr lang="cs-CZ" sz="100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J.Suchitra-Z.Brzek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J.Tyle</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D.Jerman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R.Páviš</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P.Kindl</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P.Božík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T.Burda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Z.Beran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M.Hamšík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R.Morávek</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P.Kratochvíl</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J.Vokoun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S.Grohman</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err="1">
                <a:latin typeface="Arial" panose="020B0604020202020204" pitchFamily="34" charset="0"/>
                <a:ea typeface="Calibri" panose="020F0502020204030204" pitchFamily="34" charset="0"/>
                <a:cs typeface="Arial" panose="020B0604020202020204" pitchFamily="34" charset="0"/>
              </a:rPr>
              <a:t>Manager</a:t>
            </a:r>
            <a:r>
              <a:rPr lang="cs-CZ" sz="1000" u="sng" dirty="0">
                <a:latin typeface="Arial" panose="020B0604020202020204" pitchFamily="34" charset="0"/>
                <a:ea typeface="Calibri" panose="020F0502020204030204" pitchFamily="34" charset="0"/>
                <a:cs typeface="Arial" panose="020B0604020202020204" pitchFamily="34" charset="0"/>
              </a:rPr>
              <a:t>:</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M.Šťastný</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545C9D26-2447-4813-A80B-39D4531741BF}"/>
              </a:ext>
            </a:extLst>
          </p:cNvPr>
          <p:cNvSpPr txBox="1"/>
          <p:nvPr/>
        </p:nvSpPr>
        <p:spPr>
          <a:xfrm>
            <a:off x="5616600" y="122879"/>
            <a:ext cx="4479512" cy="1938992"/>
          </a:xfrm>
          <a:prstGeom prst="rect">
            <a:avLst/>
          </a:prstGeom>
          <a:solidFill>
            <a:srgbClr val="FF3399"/>
          </a:solidFill>
          <a:effectLst>
            <a:innerShdw blurRad="63500" dist="1358900" dir="2700000">
              <a:srgbClr val="FFC000">
                <a:alpha val="50000"/>
              </a:srgbClr>
            </a:innerShdw>
            <a:softEdge rad="0"/>
          </a:effectLst>
        </p:spPr>
        <p:txBody>
          <a:bodyPr wrap="square" rtlCol="0">
            <a:spAutoFit/>
          </a:bodyPr>
          <a:lstStyle/>
          <a:p>
            <a:pPr algn="ctr"/>
            <a:r>
              <a:rPr lang="cs-CZ" sz="2400" dirty="0">
                <a:solidFill>
                  <a:srgbClr val="000099"/>
                </a:solidFill>
                <a:latin typeface="Arial Black" panose="020B0A04020102020204" pitchFamily="34" charset="0"/>
              </a:rPr>
              <a:t>Dohrávka 6. kola okresního přeboru staré gardy byla v režii </a:t>
            </a:r>
            <a:r>
              <a:rPr lang="cs-CZ" sz="2400" dirty="0" err="1">
                <a:solidFill>
                  <a:srgbClr val="000099"/>
                </a:solidFill>
                <a:latin typeface="Arial Black" panose="020B0A04020102020204" pitchFamily="34" charset="0"/>
              </a:rPr>
              <a:t>Sepapu</a:t>
            </a:r>
            <a:r>
              <a:rPr lang="cs-CZ" sz="2400" dirty="0">
                <a:solidFill>
                  <a:srgbClr val="000099"/>
                </a:solidFill>
                <a:latin typeface="Arial Black" panose="020B0A04020102020204" pitchFamily="34" charset="0"/>
              </a:rPr>
              <a:t> který si zajistil 2. místo po podzimní části </a:t>
            </a:r>
          </a:p>
        </p:txBody>
      </p: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3" name="Obdélník 2"/>
          <p:cNvSpPr/>
          <p:nvPr/>
        </p:nvSpPr>
        <p:spPr>
          <a:xfrm>
            <a:off x="5616078" y="2395364"/>
            <a:ext cx="4591120" cy="4538165"/>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MFK Dobříš - SK Štětí</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7:2(4:0)    14. kolo 9.11.2019</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Na hřiště posledního celku tabulky, který v předchozích 13 kolech posbíral 8 bodů, jsme jeli pro body. Do zápasu už nastoupili zranění Jiří Vokoun a David Brandejs. Naopak oproti minulému zápasu doma zůstali zraněný Jiří Neuman a pracovními povinnostmi zatížený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V úvodních minutách to vypadalo, že určovat na jaké polovině hřiště se bude hrát, bude na našich, ale opravdu to bylo jen v úvodu. V 1. minutě kopal roh Jakub Pícha a stejnou výhodu jsme měli i v 8. minutě. A právě po 2. rohu měl na hlavě gól Adam Brůža, který se ale zalekl a balón netrefil. Pak už do hry vstoupila domácí Dobříš. Odskok míč pod dlouhém nákopu špatně odhadl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a než se stačil otočit, tak si za ním míč navedl k zakončení Štěpán Maryška a zajistil domácím vedení 1:0. V 16. minutě udeřili domácí podruhé. Po nedůrazné hře ve středu hřiště jsme přišli o míč, Štěpán Maryška si povodil obranu a naservíroval balón Janu </a:t>
            </a:r>
            <a:r>
              <a:rPr lang="cs-CZ" sz="1000" b="0" dirty="0" err="1">
                <a:latin typeface="Arial" panose="020B0604020202020204" pitchFamily="34" charset="0"/>
                <a:ea typeface="Calibri" panose="020F0502020204030204" pitchFamily="34" charset="0"/>
                <a:cs typeface="Arial" panose="020B0604020202020204" pitchFamily="34" charset="0"/>
              </a:rPr>
              <a:t>Šrainovi</a:t>
            </a:r>
            <a:r>
              <a:rPr lang="cs-CZ" sz="1000" b="0" dirty="0">
                <a:latin typeface="Arial" panose="020B0604020202020204" pitchFamily="34" charset="0"/>
                <a:ea typeface="Calibri" panose="020F0502020204030204" pitchFamily="34" charset="0"/>
                <a:cs typeface="Arial" panose="020B0604020202020204" pitchFamily="34" charset="0"/>
              </a:rPr>
              <a:t> na gól na 2:0. Ve 21. minutě jsme si opět nevěděli rady se Štěpánem Maryškou. Jen úspěšný zákrok Martina Jelínka zabránil dalšímu úspěchu domácích. Poučení to ale do naší obranné činnosti nepřineslo. Hned za 3 minuty poslal totiž od rohového praporku míč před branku Václav </a:t>
            </a:r>
            <a:r>
              <a:rPr lang="cs-CZ" sz="1000" b="0" dirty="0" err="1">
                <a:latin typeface="Arial" panose="020B0604020202020204" pitchFamily="34" charset="0"/>
                <a:ea typeface="Calibri" panose="020F0502020204030204" pitchFamily="34" charset="0"/>
                <a:cs typeface="Arial" panose="020B0604020202020204" pitchFamily="34" charset="0"/>
              </a:rPr>
              <a:t>Šrain</a:t>
            </a:r>
            <a:r>
              <a:rPr lang="cs-CZ" sz="1000" b="0" dirty="0">
                <a:latin typeface="Arial" panose="020B0604020202020204" pitchFamily="34" charset="0"/>
                <a:ea typeface="Calibri" panose="020F0502020204030204" pitchFamily="34" charset="0"/>
                <a:cs typeface="Arial" panose="020B0604020202020204" pitchFamily="34" charset="0"/>
              </a:rPr>
              <a:t>, našel tam nikým nehlídaného jmenovce Jana a svojí druhou brankou v utkání zvýšil na 3:0. Takovýto průběh utkání určitě neočekával ani ten největší pesimista. V dalším průběhu 1. půle jsme 2x zazlobili. Nejdříve to byla tečovaná střela Víti Kaly, po které brankář vyrazil míč na roh a pak únik Jiřího Vokouna, který hledal před brankou nabíhajícího Jakuba Slavíčka, ale míč k němu nedošel. Ve 34. minutě se na naší branku po levé straně řítil Štěpán Maryška, ale branku překopnu. Ve 37. minutě ho</a:t>
            </a:r>
          </a:p>
        </p:txBody>
      </p:sp>
      <p:sp>
        <p:nvSpPr>
          <p:cNvPr id="6" name="TextovéPole 5"/>
          <p:cNvSpPr txBox="1"/>
          <p:nvPr/>
        </p:nvSpPr>
        <p:spPr>
          <a:xfrm>
            <a:off x="5472584" y="123046"/>
            <a:ext cx="4608512" cy="2062103"/>
          </a:xfrm>
          <a:prstGeom prst="rect">
            <a:avLst/>
          </a:prstGeom>
          <a:blipFill>
            <a:blip r:embed="rId2"/>
            <a:stretch>
              <a:fillRect/>
            </a:stretch>
          </a:blipFill>
          <a:effectLst>
            <a:glow rad="101600">
              <a:srgbClr val="FFFF66">
                <a:alpha val="40000"/>
              </a:srgbClr>
            </a:glow>
            <a:softEdge rad="241300"/>
          </a:effectLst>
        </p:spPr>
        <p:txBody>
          <a:bodyPr wrap="square" rtlCol="0">
            <a:spAutoFit/>
          </a:bodyPr>
          <a:lstStyle/>
          <a:p>
            <a:pPr algn="ctr"/>
            <a:r>
              <a:rPr lang="cs-CZ" sz="3200" dirty="0">
                <a:solidFill>
                  <a:srgbClr val="003300"/>
                </a:solidFill>
                <a:latin typeface="Arial Black" panose="020B0A04020102020204" pitchFamily="34" charset="0"/>
              </a:rPr>
              <a:t>Nevydařený výkon mužstva dospělých na hřišti posledního celku tabulky.</a:t>
            </a:r>
            <a:endParaRPr lang="cs-CZ" sz="2800" dirty="0">
              <a:solidFill>
                <a:srgbClr val="003300"/>
              </a:solidFill>
              <a:latin typeface="Arial Black" panose="020B0A04020102020204" pitchFamily="34" charset="0"/>
            </a:endParaRPr>
          </a:p>
        </p:txBody>
      </p:sp>
      <p:cxnSp>
        <p:nvCxnSpPr>
          <p:cNvPr id="8" name="Přímá spojnice se šipkou 7"/>
          <p:cNvCxnSpPr/>
          <p:nvPr/>
        </p:nvCxnSpPr>
        <p:spPr bwMode="auto">
          <a:xfrm>
            <a:off x="9000976" y="7004456"/>
            <a:ext cx="936104" cy="71428"/>
          </a:xfrm>
          <a:prstGeom prst="straightConnector1">
            <a:avLst/>
          </a:prstGeom>
          <a:noFill/>
          <a:ln w="15875" cap="flat" cmpd="sng" algn="ctr">
            <a:solidFill>
              <a:schemeClr val="accent6">
                <a:lumMod val="60000"/>
                <a:lumOff val="40000"/>
              </a:schemeClr>
            </a:solidFill>
            <a:prstDash val="solid"/>
            <a:round/>
            <a:headEnd type="none" w="med" len="med"/>
            <a:tailEnd type="triangle"/>
          </a:ln>
          <a:effectLst>
            <a:outerShdw dist="45791" dir="2021404" algn="ctr" rotWithShape="0">
              <a:srgbClr val="9999FF"/>
            </a:outerShdw>
          </a:effectLst>
        </p:spPr>
      </p:cxnSp>
      <p:graphicFrame>
        <p:nvGraphicFramePr>
          <p:cNvPr id="12" name="Tabulka 11">
            <a:extLst>
              <a:ext uri="{FF2B5EF4-FFF2-40B4-BE49-F238E27FC236}">
                <a16:creationId xmlns:a16="http://schemas.microsoft.com/office/drawing/2014/main" id="{A3E47468-698D-4FF9-A28B-7057E9E9554B}"/>
              </a:ext>
            </a:extLst>
          </p:cNvPr>
          <p:cNvGraphicFramePr>
            <a:graphicFrameLocks noGrp="1"/>
          </p:cNvGraphicFramePr>
          <p:nvPr>
            <p:extLst>
              <p:ext uri="{D42A27DB-BD31-4B8C-83A1-F6EECF244321}">
                <p14:modId xmlns:p14="http://schemas.microsoft.com/office/powerpoint/2010/main" val="504657635"/>
              </p:ext>
            </p:extLst>
          </p:nvPr>
        </p:nvGraphicFramePr>
        <p:xfrm>
          <a:off x="143638" y="121543"/>
          <a:ext cx="4752881" cy="3425945"/>
        </p:xfrm>
        <a:graphic>
          <a:graphicData uri="http://schemas.openxmlformats.org/drawingml/2006/table">
            <a:tbl>
              <a:tblPr/>
              <a:tblGrid>
                <a:gridCol w="513663">
                  <a:extLst>
                    <a:ext uri="{9D8B030D-6E8A-4147-A177-3AD203B41FA5}">
                      <a16:colId xmlns:a16="http://schemas.microsoft.com/office/drawing/2014/main" val="1873838731"/>
                    </a:ext>
                  </a:extLst>
                </a:gridCol>
                <a:gridCol w="764523">
                  <a:extLst>
                    <a:ext uri="{9D8B030D-6E8A-4147-A177-3AD203B41FA5}">
                      <a16:colId xmlns:a16="http://schemas.microsoft.com/office/drawing/2014/main" val="2891626424"/>
                    </a:ext>
                  </a:extLst>
                </a:gridCol>
                <a:gridCol w="1016874">
                  <a:extLst>
                    <a:ext uri="{9D8B030D-6E8A-4147-A177-3AD203B41FA5}">
                      <a16:colId xmlns:a16="http://schemas.microsoft.com/office/drawing/2014/main" val="2064603604"/>
                    </a:ext>
                  </a:extLst>
                </a:gridCol>
                <a:gridCol w="945200">
                  <a:extLst>
                    <a:ext uri="{9D8B030D-6E8A-4147-A177-3AD203B41FA5}">
                      <a16:colId xmlns:a16="http://schemas.microsoft.com/office/drawing/2014/main" val="3792537109"/>
                    </a:ext>
                  </a:extLst>
                </a:gridCol>
                <a:gridCol w="242325">
                  <a:extLst>
                    <a:ext uri="{9D8B030D-6E8A-4147-A177-3AD203B41FA5}">
                      <a16:colId xmlns:a16="http://schemas.microsoft.com/office/drawing/2014/main" val="3067764421"/>
                    </a:ext>
                  </a:extLst>
                </a:gridCol>
                <a:gridCol w="1270296">
                  <a:extLst>
                    <a:ext uri="{9D8B030D-6E8A-4147-A177-3AD203B41FA5}">
                      <a16:colId xmlns:a16="http://schemas.microsoft.com/office/drawing/2014/main" val="3029834817"/>
                    </a:ext>
                  </a:extLst>
                </a:gridCol>
              </a:tblGrid>
              <a:tr h="266207">
                <a:tc gridSpan="6">
                  <a:txBody>
                    <a:bodyPr/>
                    <a:lstStyle/>
                    <a:p>
                      <a:pPr algn="ctr" fontAlgn="ctr"/>
                      <a:r>
                        <a:rPr lang="cs-CZ" sz="1600" b="1" i="0" u="none" strike="noStrike" dirty="0">
                          <a:solidFill>
                            <a:srgbClr val="000000"/>
                          </a:solidFill>
                          <a:effectLst/>
                          <a:latin typeface="Arial" panose="020B0604020202020204" pitchFamily="34" charset="0"/>
                        </a:rPr>
                        <a:t>Výsledky Dospělí  B Podzim 2019-III. Třída </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extLst>
                  <a:ext uri="{0D108BD9-81ED-4DB2-BD59-A6C34878D82A}">
                    <a16:rowId xmlns:a16="http://schemas.microsoft.com/office/drawing/2014/main" val="4108507783"/>
                  </a:ext>
                </a:extLst>
              </a:tr>
              <a:tr h="68428">
                <a:tc>
                  <a:txBody>
                    <a:bodyPr/>
                    <a:lstStyle/>
                    <a:p>
                      <a:pPr algn="ctr" fontAlgn="ctr"/>
                      <a:r>
                        <a:rPr lang="cs-CZ" sz="400" b="1" i="0" u="none" strike="noStrike">
                          <a:solidFill>
                            <a:srgbClr val="000000"/>
                          </a:solidFill>
                          <a:effectLst/>
                          <a:latin typeface="Arial" panose="020B0604020202020204" pitchFamily="34" charset="0"/>
                        </a:rPr>
                        <a:t>Den</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400" b="1" i="0" u="none" strike="noStrike">
                          <a:solidFill>
                            <a:srgbClr val="000000"/>
                          </a:solidFill>
                          <a:effectLst/>
                          <a:latin typeface="Arial" panose="020B0604020202020204" pitchFamily="34" charset="0"/>
                        </a:rPr>
                        <a:t>Datum</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400" b="1" i="0" u="none" strike="noStrike">
                          <a:solidFill>
                            <a:srgbClr val="000000"/>
                          </a:solidFill>
                          <a:effectLst/>
                          <a:latin typeface="Arial" panose="020B0604020202020204" pitchFamily="34" charset="0"/>
                        </a:rPr>
                        <a:t>Domácí</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400" b="1" i="0" u="none" strike="noStrike">
                          <a:solidFill>
                            <a:srgbClr val="000000"/>
                          </a:solidFill>
                          <a:effectLst/>
                          <a:latin typeface="Arial" panose="020B0604020202020204" pitchFamily="34" charset="0"/>
                        </a:rPr>
                        <a:t>Hosté</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400" b="1" i="0" u="none" strike="noStrike">
                          <a:solidFill>
                            <a:srgbClr val="000000"/>
                          </a:solidFill>
                          <a:effectLst/>
                          <a:latin typeface="Arial" panose="020B0604020202020204" pitchFamily="34" charset="0"/>
                        </a:rPr>
                        <a:t>Kolo</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400" b="1" i="0" u="none" strike="noStrike">
                          <a:solidFill>
                            <a:srgbClr val="000000"/>
                          </a:solidFill>
                          <a:effectLst/>
                          <a:latin typeface="Arial" panose="020B0604020202020204" pitchFamily="34" charset="0"/>
                        </a:rPr>
                        <a:t>Výsledek</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652642870"/>
                  </a:ext>
                </a:extLst>
              </a:tr>
              <a:tr h="233243">
                <a:tc>
                  <a:txBody>
                    <a:bodyPr/>
                    <a:lstStyle/>
                    <a:p>
                      <a:pPr algn="ctr" fontAlgn="ctr"/>
                      <a:r>
                        <a:rPr lang="cs-CZ" sz="700" b="1" i="0" u="none" strike="noStrike" dirty="0">
                          <a:solidFill>
                            <a:srgbClr val="000000"/>
                          </a:solidFill>
                          <a:effectLst/>
                          <a:latin typeface="Arial" panose="020B0604020202020204" pitchFamily="34" charset="0"/>
                        </a:rPr>
                        <a:t>sobota</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17.08.</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es-ES" sz="700" b="1" i="0" u="none" strike="noStrike" dirty="0">
                          <a:solidFill>
                            <a:srgbClr val="000000"/>
                          </a:solidFill>
                          <a:effectLst/>
                          <a:latin typeface="Arial" panose="020B0604020202020204" pitchFamily="34" charset="0"/>
                        </a:rPr>
                        <a:t>SK SAHARA </a:t>
                      </a:r>
                      <a:r>
                        <a:rPr lang="es-ES" sz="700" b="1" i="0" u="none" strike="noStrike" dirty="0" err="1">
                          <a:solidFill>
                            <a:srgbClr val="000000"/>
                          </a:solidFill>
                          <a:effectLst/>
                          <a:latin typeface="Arial" panose="020B0604020202020204" pitchFamily="34" charset="0"/>
                        </a:rPr>
                        <a:t>Vědomice</a:t>
                      </a:r>
                      <a:r>
                        <a:rPr lang="es-ES" sz="700" b="1" i="0" u="none" strike="noStrike" dirty="0">
                          <a:solidFill>
                            <a:srgbClr val="000000"/>
                          </a:solidFill>
                          <a:effectLst/>
                          <a:latin typeface="Arial" panose="020B0604020202020204" pitchFamily="34" charset="0"/>
                        </a:rPr>
                        <a:t>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500" b="1" i="0" u="none" strike="noStrike" dirty="0">
                          <a:solidFill>
                            <a:srgbClr val="000000"/>
                          </a:solidFill>
                          <a:effectLst/>
                          <a:latin typeface="Arial" panose="020B0604020202020204" pitchFamily="34" charset="0"/>
                        </a:rPr>
                        <a:t>13</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8:2</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967411615"/>
                  </a:ext>
                </a:extLst>
              </a:tr>
              <a:tr h="233243">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25.08.</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FK POLEPY</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1</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1:4</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32678435"/>
                  </a:ext>
                </a:extLst>
              </a:tr>
              <a:tr h="233243">
                <a:tc>
                  <a:txBody>
                    <a:bodyPr/>
                    <a:lstStyle/>
                    <a:p>
                      <a:pPr algn="ctr" fontAlgn="ctr"/>
                      <a:r>
                        <a:rPr lang="cs-CZ" sz="700" b="1" i="0" u="none" strike="noStrike">
                          <a:solidFill>
                            <a:srgbClr val="000000"/>
                          </a:solidFill>
                          <a:effectLst/>
                          <a:latin typeface="Arial" panose="020B0604020202020204" pitchFamily="34" charset="0"/>
                        </a:rPr>
                        <a:t>sobota</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31.08.</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SK Viktorie Kleneč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500" b="1" i="0" u="none" strike="noStrike" dirty="0">
                          <a:solidFill>
                            <a:srgbClr val="000000"/>
                          </a:solidFill>
                          <a:effectLst/>
                          <a:latin typeface="Arial" panose="020B0604020202020204" pitchFamily="34" charset="0"/>
                        </a:rPr>
                        <a:t>2</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2:3</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260754517"/>
                  </a:ext>
                </a:extLst>
              </a:tr>
              <a:tr h="233243">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08.09.</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FK Lounky Chodouny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3</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2:5</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3542173"/>
                  </a:ext>
                </a:extLst>
              </a:tr>
              <a:tr h="233243">
                <a:tc>
                  <a:txBody>
                    <a:bodyPr/>
                    <a:lstStyle/>
                    <a:p>
                      <a:pPr algn="ctr" fontAlgn="ctr"/>
                      <a:r>
                        <a:rPr lang="cs-CZ" sz="700" b="1" i="0" u="none" strike="noStrike">
                          <a:solidFill>
                            <a:srgbClr val="000000"/>
                          </a:solidFill>
                          <a:effectLst/>
                          <a:latin typeface="Arial" panose="020B0604020202020204" pitchFamily="34" charset="0"/>
                        </a:rPr>
                        <a:t>sobota</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14.09.</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TJ Sokol Hoštka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500" b="1" i="0" u="none" strike="noStrike" dirty="0">
                          <a:solidFill>
                            <a:srgbClr val="000000"/>
                          </a:solidFill>
                          <a:effectLst/>
                          <a:latin typeface="Arial" panose="020B0604020202020204" pitchFamily="34" charset="0"/>
                        </a:rPr>
                        <a:t>4</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8:1</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709066201"/>
                  </a:ext>
                </a:extLst>
              </a:tr>
              <a:tr h="271255">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22.09.</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TJ Sokol Mšené Lázně</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5</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0:3 kontumace</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39496297"/>
                  </a:ext>
                </a:extLst>
              </a:tr>
              <a:tr h="233243">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29.09.</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TJ </a:t>
                      </a:r>
                      <a:r>
                        <a:rPr lang="cs-CZ" sz="700" b="1" i="0" u="none" strike="noStrike" dirty="0" err="1">
                          <a:solidFill>
                            <a:srgbClr val="000000"/>
                          </a:solidFill>
                          <a:effectLst/>
                          <a:latin typeface="Arial" panose="020B0604020202020204" pitchFamily="34" charset="0"/>
                        </a:rPr>
                        <a:t>Podřipan</a:t>
                      </a:r>
                      <a:r>
                        <a:rPr lang="cs-CZ" sz="700" b="1" i="0" u="none" strike="noStrike" dirty="0">
                          <a:solidFill>
                            <a:srgbClr val="000000"/>
                          </a:solidFill>
                          <a:effectLst/>
                          <a:latin typeface="Arial" panose="020B0604020202020204" pitchFamily="34" charset="0"/>
                        </a:rPr>
                        <a:t> Rovné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6</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2:3</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0298234"/>
                  </a:ext>
                </a:extLst>
              </a:tr>
              <a:tr h="254382">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dirty="0">
                          <a:solidFill>
                            <a:srgbClr val="000000"/>
                          </a:solidFill>
                          <a:effectLst/>
                          <a:latin typeface="Arial" panose="020B0604020202020204" pitchFamily="34" charset="0"/>
                        </a:rPr>
                        <a:t>06.10.</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a:solidFill>
                            <a:srgbClr val="000000"/>
                          </a:solidFill>
                          <a:effectLst/>
                          <a:latin typeface="Arial" panose="020B0604020202020204" pitchFamily="34" charset="0"/>
                        </a:rPr>
                        <a:t>TJ Sokol Straškov Vodochody</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500" b="1" i="0" u="none" strike="noStrike" dirty="0">
                          <a:solidFill>
                            <a:srgbClr val="000000"/>
                          </a:solidFill>
                          <a:effectLst/>
                          <a:latin typeface="Arial" panose="020B0604020202020204" pitchFamily="34" charset="0"/>
                        </a:rPr>
                        <a:t>7</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effectLst/>
                          <a:latin typeface="Arial" panose="020B0604020202020204" pitchFamily="34" charset="0"/>
                        </a:rPr>
                        <a:t>2:1</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40083687"/>
                  </a:ext>
                </a:extLst>
              </a:tr>
              <a:tr h="233243">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13.10.</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TJ Sokol Račice</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8</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2:1</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591890"/>
                  </a:ext>
                </a:extLst>
              </a:tr>
              <a:tr h="233243">
                <a:tc>
                  <a:txBody>
                    <a:bodyPr/>
                    <a:lstStyle/>
                    <a:p>
                      <a:pPr algn="ctr" fontAlgn="ctr"/>
                      <a:r>
                        <a:rPr lang="cs-CZ" sz="700" b="1" i="0" u="none" strike="noStrike">
                          <a:solidFill>
                            <a:srgbClr val="000000"/>
                          </a:solidFill>
                          <a:effectLst/>
                          <a:latin typeface="Arial" panose="020B0604020202020204" pitchFamily="34" charset="0"/>
                        </a:rPr>
                        <a:t>sobota</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19.10.</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Sportovní klub Židovice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500" b="1" i="0" u="none" strike="noStrike" dirty="0">
                          <a:solidFill>
                            <a:srgbClr val="000000"/>
                          </a:solidFill>
                          <a:effectLst/>
                          <a:latin typeface="Arial" panose="020B0604020202020204" pitchFamily="34" charset="0"/>
                        </a:rPr>
                        <a:t>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15:0</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5779793"/>
                  </a:ext>
                </a:extLst>
              </a:tr>
              <a:tr h="233243">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27.10.</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FK BECHLÍN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500" b="1" i="0" u="none" strike="noStrike" dirty="0">
                          <a:solidFill>
                            <a:srgbClr val="000000"/>
                          </a:solidFill>
                          <a:effectLst/>
                          <a:latin typeface="Arial" panose="020B0604020202020204" pitchFamily="34" charset="0"/>
                        </a:rPr>
                        <a:t>10</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1:0</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86014344"/>
                  </a:ext>
                </a:extLst>
              </a:tr>
              <a:tr h="233243">
                <a:tc>
                  <a:txBody>
                    <a:bodyPr/>
                    <a:lstStyle/>
                    <a:p>
                      <a:pPr algn="ctr" fontAlgn="ctr"/>
                      <a:r>
                        <a:rPr lang="cs-CZ" sz="700" b="1" i="0" u="none" strike="noStrike">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03.11.</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T.J. Sokol Býčkovice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7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500" b="1" i="0" u="none" strike="noStrike" dirty="0">
                          <a:solidFill>
                            <a:srgbClr val="000000"/>
                          </a:solidFill>
                          <a:effectLst/>
                          <a:latin typeface="Arial" panose="020B0604020202020204" pitchFamily="34" charset="0"/>
                        </a:rPr>
                        <a:t>11</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8:1</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554972995"/>
                  </a:ext>
                </a:extLst>
              </a:tr>
              <a:tr h="233243">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2313" marR="2313" marT="23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10.11.</a:t>
                      </a:r>
                    </a:p>
                    <a:p>
                      <a:pPr algn="ctr" fontAlgn="ctr"/>
                      <a:r>
                        <a:rPr lang="cs-CZ" sz="700" b="1" i="0" u="none" strike="noStrike" dirty="0">
                          <a:solidFill>
                            <a:srgbClr val="000000"/>
                          </a:solidFill>
                          <a:effectLst/>
                          <a:latin typeface="Arial" panose="020B0604020202020204" pitchFamily="34" charset="0"/>
                        </a:rPr>
                        <a:t>2019</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  SK Štětí   "B"</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TJ Sokol Bříza </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2313" marR="2313" marT="2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2:4 </a:t>
                      </a:r>
                    </a:p>
                  </a:txBody>
                  <a:tcPr marL="2313" marR="2313" marT="23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2728937"/>
                  </a:ext>
                </a:extLst>
              </a:tr>
            </a:tbl>
          </a:graphicData>
        </a:graphic>
      </p:graphicFrame>
      <p:graphicFrame>
        <p:nvGraphicFramePr>
          <p:cNvPr id="13" name="Tabulka 12">
            <a:extLst>
              <a:ext uri="{FF2B5EF4-FFF2-40B4-BE49-F238E27FC236}">
                <a16:creationId xmlns:a16="http://schemas.microsoft.com/office/drawing/2014/main" id="{2854A42D-4253-4B2A-A956-0257B0443438}"/>
              </a:ext>
            </a:extLst>
          </p:cNvPr>
          <p:cNvGraphicFramePr>
            <a:graphicFrameLocks noGrp="1"/>
          </p:cNvGraphicFramePr>
          <p:nvPr>
            <p:extLst>
              <p:ext uri="{D42A27DB-BD31-4B8C-83A1-F6EECF244321}">
                <p14:modId xmlns:p14="http://schemas.microsoft.com/office/powerpoint/2010/main" val="3476081773"/>
              </p:ext>
            </p:extLst>
          </p:nvPr>
        </p:nvGraphicFramePr>
        <p:xfrm>
          <a:off x="71984" y="3619500"/>
          <a:ext cx="4824536" cy="3314138"/>
        </p:xfrm>
        <a:graphic>
          <a:graphicData uri="http://schemas.openxmlformats.org/drawingml/2006/table">
            <a:tbl>
              <a:tblPr/>
              <a:tblGrid>
                <a:gridCol w="220677">
                  <a:extLst>
                    <a:ext uri="{9D8B030D-6E8A-4147-A177-3AD203B41FA5}">
                      <a16:colId xmlns:a16="http://schemas.microsoft.com/office/drawing/2014/main" val="2350077507"/>
                    </a:ext>
                  </a:extLst>
                </a:gridCol>
                <a:gridCol w="419285">
                  <a:extLst>
                    <a:ext uri="{9D8B030D-6E8A-4147-A177-3AD203B41FA5}">
                      <a16:colId xmlns:a16="http://schemas.microsoft.com/office/drawing/2014/main" val="426457358"/>
                    </a:ext>
                  </a:extLst>
                </a:gridCol>
                <a:gridCol w="1677138">
                  <a:extLst>
                    <a:ext uri="{9D8B030D-6E8A-4147-A177-3AD203B41FA5}">
                      <a16:colId xmlns:a16="http://schemas.microsoft.com/office/drawing/2014/main" val="3656368212"/>
                    </a:ext>
                  </a:extLst>
                </a:gridCol>
                <a:gridCol w="353082">
                  <a:extLst>
                    <a:ext uri="{9D8B030D-6E8A-4147-A177-3AD203B41FA5}">
                      <a16:colId xmlns:a16="http://schemas.microsoft.com/office/drawing/2014/main" val="2737171709"/>
                    </a:ext>
                  </a:extLst>
                </a:gridCol>
                <a:gridCol w="342048">
                  <a:extLst>
                    <a:ext uri="{9D8B030D-6E8A-4147-A177-3AD203B41FA5}">
                      <a16:colId xmlns:a16="http://schemas.microsoft.com/office/drawing/2014/main" val="2835971305"/>
                    </a:ext>
                  </a:extLst>
                </a:gridCol>
                <a:gridCol w="220677">
                  <a:extLst>
                    <a:ext uri="{9D8B030D-6E8A-4147-A177-3AD203B41FA5}">
                      <a16:colId xmlns:a16="http://schemas.microsoft.com/office/drawing/2014/main" val="1317217389"/>
                    </a:ext>
                  </a:extLst>
                </a:gridCol>
                <a:gridCol w="220677">
                  <a:extLst>
                    <a:ext uri="{9D8B030D-6E8A-4147-A177-3AD203B41FA5}">
                      <a16:colId xmlns:a16="http://schemas.microsoft.com/office/drawing/2014/main" val="3313686243"/>
                    </a:ext>
                  </a:extLst>
                </a:gridCol>
                <a:gridCol w="220677">
                  <a:extLst>
                    <a:ext uri="{9D8B030D-6E8A-4147-A177-3AD203B41FA5}">
                      <a16:colId xmlns:a16="http://schemas.microsoft.com/office/drawing/2014/main" val="2449676213"/>
                    </a:ext>
                  </a:extLst>
                </a:gridCol>
                <a:gridCol w="551691">
                  <a:extLst>
                    <a:ext uri="{9D8B030D-6E8A-4147-A177-3AD203B41FA5}">
                      <a16:colId xmlns:a16="http://schemas.microsoft.com/office/drawing/2014/main" val="3601531874"/>
                    </a:ext>
                  </a:extLst>
                </a:gridCol>
                <a:gridCol w="355841">
                  <a:extLst>
                    <a:ext uri="{9D8B030D-6E8A-4147-A177-3AD203B41FA5}">
                      <a16:colId xmlns:a16="http://schemas.microsoft.com/office/drawing/2014/main" val="2345768384"/>
                    </a:ext>
                  </a:extLst>
                </a:gridCol>
                <a:gridCol w="242743">
                  <a:extLst>
                    <a:ext uri="{9D8B030D-6E8A-4147-A177-3AD203B41FA5}">
                      <a16:colId xmlns:a16="http://schemas.microsoft.com/office/drawing/2014/main" val="1305608420"/>
                    </a:ext>
                  </a:extLst>
                </a:gridCol>
              </a:tblGrid>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37992514"/>
                  </a:ext>
                </a:extLst>
              </a:tr>
              <a:tr h="20128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III. Třída dospělých  2019/2020  po 13. kolech  konečná podzimní</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3054884"/>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POLEPY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77433136"/>
                  </a:ext>
                </a:extLst>
              </a:tr>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SAHARA Vědomice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41:31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65421539"/>
                  </a:ext>
                </a:extLst>
              </a:tr>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40:18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34427969"/>
                  </a:ext>
                </a:extLst>
              </a:tr>
              <a:tr h="29693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28:24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5692439"/>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66611839"/>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33:30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17824140"/>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BECHLÍN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32:21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33176453"/>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Býčkovice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6405034"/>
                  </a:ext>
                </a:extLst>
              </a:tr>
              <a:tr h="32882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Lounky Chodouny,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25:21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64236031"/>
                  </a:ext>
                </a:extLst>
              </a:tr>
              <a:tr h="32882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Sportovní klub Židovice,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38:26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62222037"/>
                  </a:ext>
                </a:extLst>
              </a:tr>
              <a:tr h="185337">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Podřipan Rovné, z.s.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19:35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58619890"/>
                  </a:ext>
                </a:extLst>
              </a:tr>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SK Viktorie Kleneč,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18:38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97495983"/>
                  </a:ext>
                </a:extLst>
              </a:tr>
              <a:tr h="1693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18:63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78299620"/>
                  </a:ext>
                </a:extLst>
              </a:tr>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Bříza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53314156"/>
                  </a:ext>
                </a:extLst>
              </a:tr>
              <a:tr h="15942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65103714"/>
                  </a:ext>
                </a:extLst>
              </a:tr>
            </a:tbl>
          </a:graphicData>
        </a:graphic>
      </p:graphicFrame>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398</TotalTime>
  <Words>6244</Words>
  <Application>Microsoft Office PowerPoint</Application>
  <PresentationFormat>Vlastní</PresentationFormat>
  <Paragraphs>2412</Paragraphs>
  <Slides>24</Slides>
  <Notes>2</Notes>
  <HiddenSlides>0</HiddenSlides>
  <MMClips>0</MMClips>
  <ScaleCrop>false</ScaleCrop>
  <HeadingPairs>
    <vt:vector size="6" baseType="variant">
      <vt:variant>
        <vt:lpstr>Použitá písma</vt:lpstr>
      </vt:variant>
      <vt:variant>
        <vt:i4>43</vt:i4>
      </vt:variant>
      <vt:variant>
        <vt:lpstr>Motiv</vt:lpstr>
      </vt:variant>
      <vt:variant>
        <vt:i4>1</vt:i4>
      </vt:variant>
      <vt:variant>
        <vt:lpstr>Nadpisy snímků</vt:lpstr>
      </vt:variant>
      <vt:variant>
        <vt:i4>24</vt:i4>
      </vt:variant>
    </vt:vector>
  </HeadingPairs>
  <TitlesOfParts>
    <vt:vector size="68" baseType="lpstr">
      <vt:lpstr>Yu Gothic UI Light</vt:lpstr>
      <vt:lpstr>Yu Gothic UI Semibold</vt:lpstr>
      <vt:lpstr>Albertus MT</vt:lpstr>
      <vt:lpstr>Algerian</vt:lpstr>
      <vt:lpstr>Arial</vt:lpstr>
      <vt:lpstr>Arial Black</vt:lpstr>
      <vt:lpstr>Arial Rounded MT Bold</vt:lpstr>
      <vt:lpstr>Bahnschrift SemiBold Condensed</vt:lpstr>
      <vt:lpstr>Berlin Sans FB Demi</vt:lpstr>
      <vt:lpstr>Bodoni MT Black</vt:lpstr>
      <vt:lpstr>Bookman Old Style</vt:lpstr>
      <vt:lpstr>Britannic Bold</vt:lpstr>
      <vt:lpstr>Broadway</vt:lpstr>
      <vt:lpstr>Calibri</vt:lpstr>
      <vt:lpstr>Century Gothic</vt:lpstr>
      <vt:lpstr>Daytona</vt:lpstr>
      <vt:lpstr>Dutch801 XBd BT</vt:lpstr>
      <vt:lpstr>Ebrima</vt:lpstr>
      <vt:lpstr>Eras Bold ITC</vt:lpstr>
      <vt:lpstr>FangSong</vt:lpstr>
      <vt:lpstr>Georgia</vt:lpstr>
      <vt:lpstr>Georgia Pro Black</vt:lpstr>
      <vt:lpstr>Georgia Pro Cond Black</vt:lpstr>
      <vt:lpstr>Gill Sans Nova Ultra Bold</vt:lpstr>
      <vt:lpstr>Goudy Stout</vt:lpstr>
      <vt:lpstr>Gungsuh</vt:lpstr>
      <vt:lpstr>GungsuhChe</vt:lpstr>
      <vt:lpstr>High Tower Text</vt:lpstr>
      <vt:lpstr>Khmer UI</vt:lpstr>
      <vt:lpstr>KodchiangUPC</vt:lpstr>
      <vt:lpstr>Kristen ITC</vt:lpstr>
      <vt:lpstr>Miriam</vt:lpstr>
      <vt:lpstr>Modern No. 20</vt:lpstr>
      <vt:lpstr>Rockwell Condensed</vt:lpstr>
      <vt:lpstr>Rockwell Nova Extra Bold</vt:lpstr>
      <vt:lpstr>Segoe UI Black</vt:lpstr>
      <vt:lpstr>Sitka Small</vt:lpstr>
      <vt:lpstr>STHupo</vt:lpstr>
      <vt:lpstr>Tahoma</vt:lpstr>
      <vt:lpstr>Times New Roman</vt:lpstr>
      <vt:lpstr>Verdana</vt:lpstr>
      <vt:lpstr>Verdana Pro Black</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plisek</cp:lastModifiedBy>
  <cp:revision>23109</cp:revision>
  <cp:lastPrinted>2017-10-26T04:05:10Z</cp:lastPrinted>
  <dcterms:created xsi:type="dcterms:W3CDTF">2001-03-12T13:44:53Z</dcterms:created>
  <dcterms:modified xsi:type="dcterms:W3CDTF">2020-03-01T16:16:59Z</dcterms:modified>
</cp:coreProperties>
</file>