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344" r:id="rId4"/>
    <p:sldId id="324" r:id="rId5"/>
    <p:sldId id="325" r:id="rId6"/>
    <p:sldId id="326" r:id="rId7"/>
    <p:sldId id="327" r:id="rId8"/>
    <p:sldId id="328" r:id="rId9"/>
    <p:sldId id="329" r:id="rId10"/>
    <p:sldId id="332" r:id="rId11"/>
    <p:sldId id="333" r:id="rId12"/>
    <p:sldId id="330" r:id="rId13"/>
    <p:sldId id="331" r:id="rId14"/>
    <p:sldId id="334" r:id="rId15"/>
    <p:sldId id="335" r:id="rId16"/>
    <p:sldId id="336" r:id="rId17"/>
    <p:sldId id="337" r:id="rId18"/>
    <p:sldId id="338" r:id="rId19"/>
    <p:sldId id="339" r:id="rId20"/>
    <p:sldId id="340" r:id="rId21"/>
    <p:sldId id="341" r:id="rId22"/>
    <p:sldId id="342"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0099"/>
    <a:srgbClr val="000066"/>
    <a:srgbClr val="00FF00"/>
    <a:srgbClr val="FFCC00"/>
    <a:srgbClr val="CC0000"/>
    <a:srgbClr val="FF3300"/>
    <a:srgbClr val="66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6" autoAdjust="0"/>
    <p:restoredTop sz="95455" autoAdjust="0"/>
  </p:normalViewPr>
  <p:slideViewPr>
    <p:cSldViewPr>
      <p:cViewPr varScale="1">
        <p:scale>
          <a:sx n="86" d="100"/>
          <a:sy n="86" d="100"/>
        </p:scale>
        <p:origin x="972" y="84"/>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de.wikipedia.org/wiki/Arsenal_%C4%8Cesk%C3%A1_L%C3%ADp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s://cz.depositphotos.com/64111631/stock-photo-abstract-light-blue-background.html" TargetMode="Externa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fr.wikipedia.org/wiki/Banik_Kladn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milefie.cz/pozadi/" TargetMode="External"/><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http://www.dpti.sa.gov.au/livingneighbourhoods/welcome/behaviours-affecting-your-neighbourhood"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seeklogo.com/vector-logo/298842/mfk-dobris"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l/zima-lista-lista-%C5%BCycze%C5%84-t%C5%82o-676419/"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pattern-background-beige-cream-1884062/" TargetMode="External"/><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hyperlink" Target="http://www.publicdomainfiles.com/show_file.php?id=13488049223278"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ector.me/browse/167972/black_outline_drawing_soccer_silhouette_sport_white_cartoon_ball_free"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CCFF99"/>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CCFF99"/>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54839" y="2467124"/>
            <a:ext cx="4608512" cy="4680000"/>
          </a:xfrm>
          <a:prstGeom prst="rect">
            <a:avLst/>
          </a:prstGeom>
          <a:solidFill>
            <a:srgbClr val="CCFFFF"/>
          </a:solidFill>
          <a:ln w="28575">
            <a:solidFill>
              <a:schemeClr val="tx1">
                <a:alpha val="99000"/>
              </a:schemeClr>
            </a:solidFill>
            <a:miter lim="800000"/>
            <a:headEnd/>
            <a:tailEnd/>
          </a:ln>
        </p:spPr>
        <p:txBody>
          <a:bodyPr lIns="91425" tIns="45713" rIns="91425" bIns="45713"/>
          <a:lstStyle/>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FORNAXA –TĚSNĚNÍ, </a:t>
            </a:r>
            <a:r>
              <a:rPr lang="cs-CZ" sz="18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spol.   s r.o.</a:t>
            </a:r>
            <a:endPar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Dům dětí a mládeže Štětí</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VOLEMAN - autobusová přeprava</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Ahlfit s.r.o.</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Izolace Beran s.r.o.</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POKORNÝ, spol. s r.o.</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STAVEBNÍ STROJE A DOPRAVA s.r.o. </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JT-Service s.r.o.</a:t>
            </a:r>
          </a:p>
          <a:p>
            <a:pPr algn="ctr" eaLnBrk="0" hangingPunct="0">
              <a:defRPr/>
            </a:pPr>
            <a:r>
              <a:rPr lang="cs-CZ" sz="2000" dirty="0" err="1">
                <a:effectLst>
                  <a:outerShdw blurRad="38100" dist="38100" dir="2700000" algn="tl">
                    <a:srgbClr val="000000">
                      <a:alpha val="43137"/>
                    </a:srgbClr>
                  </a:outerShdw>
                </a:effectLst>
                <a:latin typeface="Georgia" panose="02040502050405020303" pitchFamily="18" charset="0"/>
                <a:cs typeface="Arial" panose="020B0604020202020204" pitchFamily="34" charset="0"/>
              </a:rPr>
              <a:t>Průmstav</a:t>
            </a: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Štětí a.s.</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D</a:t>
            </a:r>
            <a:r>
              <a:rPr lang="en-GB"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EKRA Industrial s.r.o. </a:t>
            </a:r>
            <a:endPar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INDUSTRIAL CZ, spol. s r.o.</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Unistroj s.r.o.</a:t>
            </a:r>
          </a:p>
          <a:p>
            <a:pPr algn="ctr" eaLnBrk="0" hangingPunct="0">
              <a:defRPr/>
            </a:pPr>
            <a:r>
              <a:rPr lang="cs-CZ" sz="20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23" name="Text Box 6"/>
          <p:cNvSpPr txBox="1">
            <a:spLocks noChangeArrowheads="1"/>
          </p:cNvSpPr>
          <p:nvPr/>
        </p:nvSpPr>
        <p:spPr bwMode="auto">
          <a:xfrm>
            <a:off x="5430586" y="4264582"/>
            <a:ext cx="4712610" cy="2453730"/>
          </a:xfrm>
          <a:prstGeom prst="rect">
            <a:avLst/>
          </a:prstGeom>
          <a:blipFill>
            <a:blip r:embed="rId6"/>
            <a:stretch>
              <a:fillRect/>
            </a:stretch>
          </a:blipFill>
          <a:ln w="60325"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5000" dirty="0">
                <a:ln w="19050" cap="rnd" cmpd="dbl">
                  <a:solidFill>
                    <a:srgbClr val="FFFF00"/>
                  </a:solidFill>
                  <a:bevel/>
                </a:ln>
                <a:solidFill>
                  <a:srgbClr val="FF3300"/>
                </a:solidFill>
                <a:effectLst>
                  <a:outerShdw blurRad="38100" dist="38100" dir="2700000" algn="tl">
                    <a:srgbClr val="000000">
                      <a:alpha val="43137"/>
                    </a:srgbClr>
                  </a:outerShdw>
                </a:effectLst>
                <a:latin typeface="Tw Cen MT Condensed Extra Bold" panose="020B0803020202020204" pitchFamily="34" charset="-18"/>
                <a:ea typeface="Gungsuh" pitchFamily="18" charset="-127"/>
                <a:cs typeface="Arial" panose="020B0604020202020204" pitchFamily="34" charset="0"/>
              </a:rPr>
              <a:t>6</a:t>
            </a:r>
            <a:r>
              <a:rPr lang="cs-CZ" sz="5000" b="0" dirty="0">
                <a:ln w="19050">
                  <a:solidFill>
                    <a:srgbClr val="FFFF00"/>
                  </a:solidFill>
                </a:ln>
                <a:solidFill>
                  <a:srgbClr val="FF3300"/>
                </a:solidFill>
                <a:effectLst>
                  <a:outerShdw blurRad="38100" dist="38100" dir="2700000" algn="tl" rotWithShape="0">
                    <a:srgbClr val="000000">
                      <a:alpha val="43137"/>
                    </a:srgbClr>
                  </a:outerShdw>
                </a:effectLst>
                <a:latin typeface="Tw Cen MT Condensed Extra Bold" panose="020B0803020202020204" pitchFamily="34" charset="-18"/>
                <a:ea typeface="Gungsuh" pitchFamily="18" charset="-127"/>
                <a:cs typeface="Arial" panose="020B0604020202020204" pitchFamily="34" charset="0"/>
              </a:rPr>
              <a:t>.</a:t>
            </a:r>
            <a:endParaRPr lang="cs-CZ" sz="5000" dirty="0">
              <a:ln w="19050">
                <a:solidFill>
                  <a:srgbClr val="FFFF00"/>
                </a:solidFill>
              </a:ln>
              <a:solidFill>
                <a:srgbClr val="FF3300"/>
              </a:solidFill>
              <a:effectLst>
                <a:outerShdw blurRad="38100" dist="38100" dir="2700000" algn="tl" rotWithShape="0">
                  <a:srgbClr val="000000">
                    <a:alpha val="43137"/>
                  </a:srgbClr>
                </a:outerShdw>
              </a:effectLst>
              <a:latin typeface="Tw Cen MT Condensed Extra Bold" panose="020B0803020202020204" pitchFamily="34" charset="-18"/>
              <a:ea typeface="STHupo" panose="020B0503020204020204" pitchFamily="2" charset="-122"/>
              <a:cs typeface="Arial" panose="020B0604020202020204" pitchFamily="34" charset="0"/>
            </a:endParaRPr>
          </a:p>
          <a:p>
            <a:pPr algn="ctr" eaLnBrk="0" hangingPunct="0">
              <a:defRPr/>
            </a:pPr>
            <a:r>
              <a:rPr lang="cs-CZ" sz="5000" dirty="0">
                <a:ln>
                  <a:solidFill>
                    <a:srgbClr val="FFFF00"/>
                  </a:solidFill>
                </a:ln>
                <a:solidFill>
                  <a:srgbClr val="FF3300"/>
                </a:solidFill>
                <a:latin typeface="Tw Cen MT Condensed Extra Bold" panose="020B0803020202020204" pitchFamily="34" charset="-18"/>
                <a:cs typeface="Arial" panose="020B0604020202020204" pitchFamily="34" charset="0"/>
              </a:rPr>
              <a:t>FK Arsenal Česká Lípa, </a:t>
            </a:r>
            <a:r>
              <a:rPr lang="cs-CZ" sz="5000" dirty="0" err="1">
                <a:ln>
                  <a:solidFill>
                    <a:srgbClr val="FFFF00"/>
                  </a:solidFill>
                </a:ln>
                <a:solidFill>
                  <a:srgbClr val="FF3300"/>
                </a:solidFill>
                <a:latin typeface="Tw Cen MT Condensed Extra Bold" panose="020B0803020202020204" pitchFamily="34" charset="-18"/>
                <a:cs typeface="Arial" panose="020B0604020202020204" pitchFamily="34" charset="0"/>
              </a:rPr>
              <a:t>z.s</a:t>
            </a:r>
            <a:r>
              <a:rPr lang="cs-CZ" sz="5000" dirty="0">
                <a:ln>
                  <a:solidFill>
                    <a:srgbClr val="FFFF00"/>
                  </a:solidFill>
                </a:ln>
                <a:solidFill>
                  <a:srgbClr val="FF3300"/>
                </a:solidFill>
                <a:latin typeface="Tw Cen MT Condensed Extra Bold" panose="020B0803020202020204" pitchFamily="34" charset="-18"/>
                <a:cs typeface="Arial" panose="020B0604020202020204" pitchFamily="34" charset="0"/>
              </a:rPr>
              <a:t>.</a:t>
            </a:r>
            <a:endParaRPr lang="cs-CZ" sz="5000" dirty="0">
              <a:ln w="19050" cap="rnd" cmpd="dbl">
                <a:solidFill>
                  <a:srgbClr val="FFFF00"/>
                </a:solidFill>
                <a:bevel/>
              </a:ln>
              <a:solidFill>
                <a:srgbClr val="FF3300"/>
              </a:solidFill>
              <a:effectLst>
                <a:outerShdw blurRad="38100" dist="38100" dir="2700000" algn="tl">
                  <a:srgbClr val="000000">
                    <a:alpha val="43137"/>
                  </a:srgbClr>
                </a:outerShdw>
              </a:effectLst>
              <a:latin typeface="Tw Cen MT Condensed Extra Bold" panose="020B0803020202020204" pitchFamily="34" charset="-18"/>
              <a:ea typeface="STHupo" panose="020B0503020204020204" pitchFamily="2" charset="-122"/>
              <a:cs typeface="Arial" panose="020B0604020202020204" pitchFamily="34" charset="0"/>
            </a:endParaRPr>
          </a:p>
        </p:txBody>
      </p:sp>
      <p:sp>
        <p:nvSpPr>
          <p:cNvPr id="26" name="TextovéPole 25"/>
          <p:cNvSpPr txBox="1"/>
          <p:nvPr/>
        </p:nvSpPr>
        <p:spPr>
          <a:xfrm>
            <a:off x="5420535" y="2243756"/>
            <a:ext cx="4712610" cy="1692000"/>
          </a:xfrm>
          <a:prstGeom prst="rect">
            <a:avLst/>
          </a:prstGeom>
          <a:solidFill>
            <a:srgbClr val="66FF66"/>
          </a:solidFill>
          <a:ln w="50800" cap="rnd" cmpd="sng">
            <a:solidFill>
              <a:schemeClr val="tx1">
                <a:alpha val="92000"/>
              </a:schemeClr>
            </a:solidFill>
            <a:prstDash val="solid"/>
            <a:miter lim="800000"/>
          </a:ln>
          <a:effectLst>
            <a:glow rad="139700">
              <a:srgbClr val="FF0000">
                <a:alpha val="40000"/>
              </a:srgbClr>
            </a:glow>
            <a:softEdge rad="520700"/>
          </a:effectLst>
          <a:scene3d>
            <a:camera prst="orthographicFront">
              <a:rot lat="0" lon="21299999" rev="0"/>
            </a:camera>
            <a:lightRig rig="threePt" dir="t"/>
          </a:scene3d>
          <a:sp3d>
            <a:contourClr>
              <a:schemeClr val="accent1">
                <a:lumMod val="40000"/>
                <a:lumOff val="60000"/>
              </a:schemeClr>
            </a:contourClr>
          </a:sp3d>
        </p:spPr>
        <p:txBody>
          <a:bodyPr wrap="square" rtlCol="0" anchor="ctr">
            <a:prstTxWarp prst="textWave2">
              <a:avLst/>
            </a:prstTxWarp>
            <a:noAutofit/>
            <a:sp3d extrusionH="57150" contourW="12700">
              <a:bevelT w="38100" h="38100" prst="slope"/>
              <a:extrusionClr>
                <a:schemeClr val="bg1"/>
              </a:extrusionClr>
              <a:contourClr>
                <a:srgbClr val="FFFFFF"/>
              </a:contourClr>
            </a:sp3d>
          </a:bodyPr>
          <a:lstStyle/>
          <a:p>
            <a:pPr algn="ctr"/>
            <a:r>
              <a:rPr lang="cs-CZ" sz="4000" dirty="0">
                <a:ln w="19050">
                  <a:noFill/>
                </a:ln>
                <a:solidFill>
                  <a:srgbClr val="6600FF"/>
                </a:solidFill>
                <a:effectLst>
                  <a:reflection endPos="0" dist="50800" dir="5400000" sy="-100000" algn="bl" rotWithShape="0"/>
                </a:effectLst>
                <a:latin typeface="Arial" panose="020B0604020202020204" pitchFamily="34" charset="0"/>
                <a:ea typeface="FangSong" pitchFamily="49" charset="-122"/>
                <a:cs typeface="Arial" panose="020B0604020202020204" pitchFamily="34" charset="0"/>
              </a:rPr>
              <a:t>2.11.2019 sobota    </a:t>
            </a:r>
          </a:p>
          <a:p>
            <a:pPr algn="ctr"/>
            <a:r>
              <a:rPr lang="cs-CZ" sz="4000" dirty="0">
                <a:ln w="19050">
                  <a:noFill/>
                </a:ln>
                <a:solidFill>
                  <a:srgbClr val="6600FF"/>
                </a:solidFill>
                <a:effectLst>
                  <a:reflection endPos="0" dist="50800" dir="5400000" sy="-100000" algn="bl" rotWithShape="0"/>
                </a:effectLst>
                <a:latin typeface="Arial" panose="020B0604020202020204" pitchFamily="34" charset="0"/>
                <a:ea typeface="FangSong" pitchFamily="49" charset="-122"/>
                <a:cs typeface="Arial" panose="020B0604020202020204" pitchFamily="34" charset="0"/>
              </a:rPr>
              <a:t>10:15 hod 13. kolo</a:t>
            </a:r>
          </a:p>
        </p:txBody>
      </p:sp>
      <p:sp>
        <p:nvSpPr>
          <p:cNvPr id="27" name="AutoShape 3" descr="ů§"/>
          <p:cNvSpPr>
            <a:spLocks noChangeArrowheads="1"/>
          </p:cNvSpPr>
          <p:nvPr/>
        </p:nvSpPr>
        <p:spPr bwMode="auto">
          <a:xfrm>
            <a:off x="5400576" y="62846"/>
            <a:ext cx="4752528" cy="1127576"/>
          </a:xfrm>
          <a:prstGeom prst="flowChartAlternateProcess">
            <a:avLst/>
          </a:prstGeom>
          <a:pattFill prst="plaid">
            <a:fgClr>
              <a:srgbClr val="CCFF66"/>
            </a:fgClr>
            <a:bgClr>
              <a:schemeClr val="bg1"/>
            </a:bgClr>
          </a:pattFill>
          <a:ln w="5080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UD Digi Kyokasho NP-B" panose="02020700000000000000" pitchFamily="18" charset="-128"/>
                <a:ea typeface="UD Digi Kyokasho NP-B" panose="02020700000000000000" pitchFamily="18" charset="-128"/>
                <a:cs typeface="Khmer UI" pitchFamily="34" charset="0"/>
              </a:rPr>
              <a:t> </a:t>
            </a:r>
            <a:r>
              <a:rPr lang="cs-CZ" sz="3600" dirty="0">
                <a:ln w="9525" cap="rnd">
                  <a:noFill/>
                  <a:miter lim="800000"/>
                </a:ln>
                <a:gradFill>
                  <a:gsLst>
                    <a:gs pos="22000">
                      <a:schemeClr val="tx1"/>
                    </a:gs>
                    <a:gs pos="65000">
                      <a:srgbClr val="FF3399"/>
                    </a:gs>
                  </a:gsLst>
                  <a:lin ang="5400000" scaled="1"/>
                </a:gradFill>
                <a:latin typeface="UD Digi Kyokasho NP-B" panose="02020700000000000000" pitchFamily="18" charset="-128"/>
                <a:ea typeface="UD Digi Kyokasho NP-B" panose="02020700000000000000" pitchFamily="18" charset="-128"/>
                <a:cs typeface="Vrinda" panose="020B0502040204020203" pitchFamily="34" charset="0"/>
              </a:rPr>
              <a:t>Fotbalový zpravodaj</a:t>
            </a:r>
          </a:p>
          <a:p>
            <a:pPr algn="ctr" eaLnBrk="0" hangingPunct="0">
              <a:defRPr/>
            </a:pPr>
            <a:r>
              <a:rPr lang="cs-CZ" sz="3600" dirty="0">
                <a:ln w="9525" cap="rnd">
                  <a:noFill/>
                  <a:miter lim="800000"/>
                </a:ln>
                <a:gradFill>
                  <a:gsLst>
                    <a:gs pos="22000">
                      <a:schemeClr val="tx1"/>
                    </a:gs>
                    <a:gs pos="65000">
                      <a:srgbClr val="FF3399"/>
                    </a:gs>
                  </a:gsLst>
                  <a:lin ang="5400000" scaled="1"/>
                </a:gradFill>
                <a:latin typeface="UD Digi Kyokasho NP-B" panose="02020700000000000000" pitchFamily="18" charset="-128"/>
                <a:ea typeface="UD Digi Kyokasho NP-B" panose="02020700000000000000" pitchFamily="18" charset="-128"/>
                <a:cs typeface="Vrinda" panose="020B0502040204020203" pitchFamily="34" charset="0"/>
              </a:rPr>
              <a:t>SK Štětí, z.s.</a:t>
            </a:r>
          </a:p>
        </p:txBody>
      </p:sp>
      <p:sp>
        <p:nvSpPr>
          <p:cNvPr id="28" name="TextovéPole 27"/>
          <p:cNvSpPr txBox="1">
            <a:spLocks noChangeArrowheads="1"/>
          </p:cNvSpPr>
          <p:nvPr/>
        </p:nvSpPr>
        <p:spPr bwMode="auto">
          <a:xfrm>
            <a:off x="5400576" y="6971982"/>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29" name="TextovéPole 28"/>
          <p:cNvSpPr txBox="1"/>
          <p:nvPr/>
        </p:nvSpPr>
        <p:spPr>
          <a:xfrm>
            <a:off x="5430586" y="1272673"/>
            <a:ext cx="4722518" cy="851959"/>
          </a:xfrm>
          <a:prstGeom prst="rect">
            <a:avLst/>
          </a:prstGeom>
          <a:noFill/>
          <a:ln w="44450" cmpd="sng">
            <a:solidFill>
              <a:schemeClr val="tx1"/>
            </a:solidFill>
            <a:prstDash val="solid"/>
            <a:miter lim="800000"/>
          </a:ln>
          <a:effectLst>
            <a:innerShdw blurRad="63500" dist="50800" dir="16200000">
              <a:prstClr val="black">
                <a:alpha val="50000"/>
              </a:prst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19050" cap="sq">
                  <a:noFill/>
                  <a:prstDash val="solid"/>
                  <a:miter lim="800000"/>
                </a:ln>
                <a:solidFill>
                  <a:srgbClr val="006600"/>
                </a:solidFill>
                <a:effectLst>
                  <a:outerShdw blurRad="50800" dist="50800" dir="5400000" algn="ctr" rotWithShape="0">
                    <a:srgbClr val="FF66FF"/>
                  </a:outerShdw>
                </a:effectLst>
                <a:latin typeface="Georgia Pro Cond Black" panose="02040A06050405020203" pitchFamily="18" charset="0"/>
                <a:ea typeface="Yu Gothic UI Light" panose="020B0300000000000000" pitchFamily="34" charset="-128"/>
                <a:cs typeface="Arial" panose="020B0604020202020204" pitchFamily="34" charset="0"/>
              </a:rPr>
              <a:t>Sezóna 2019/2020</a:t>
            </a:r>
          </a:p>
          <a:p>
            <a:pPr algn="ctr"/>
            <a:r>
              <a:rPr lang="cs-CZ" sz="1800" dirty="0">
                <a:ln w="19050" cap="sq">
                  <a:noFill/>
                  <a:prstDash val="solid"/>
                  <a:miter lim="800000"/>
                </a:ln>
                <a:solidFill>
                  <a:srgbClr val="006600"/>
                </a:solidFill>
                <a:effectLst>
                  <a:outerShdw blurRad="50800" dist="50800" dir="5400000" algn="ctr" rotWithShape="0">
                    <a:srgbClr val="FF66FF"/>
                  </a:outerShdw>
                </a:effectLst>
                <a:latin typeface="Georgia Pro Cond Black" panose="02040A06050405020203" pitchFamily="18" charset="0"/>
                <a:ea typeface="Yu Gothic UI Light" panose="020B0300000000000000" pitchFamily="34" charset="-128"/>
                <a:cs typeface="Arial" panose="020B0604020202020204" pitchFamily="34" charset="0"/>
              </a:rPr>
              <a:t>Divize B  Podzim</a:t>
            </a:r>
          </a:p>
        </p:txBody>
      </p:sp>
      <p:pic>
        <p:nvPicPr>
          <p:cNvPr id="30" name="Obrázek 29" descr="Vector Logos, &lt;strong&gt;Logo&lt;/strong&gt; Templates Free Download | seek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2624" y="4332841"/>
            <a:ext cx="648072" cy="656249"/>
          </a:xfrm>
          <a:prstGeom prst="rect">
            <a:avLst/>
          </a:prstGeom>
          <a:noFill/>
          <a:ln>
            <a:noFill/>
          </a:ln>
        </p:spPr>
      </p:pic>
      <p:pic>
        <p:nvPicPr>
          <p:cNvPr id="31" name="Obrázek 30">
            <a:extLst>
              <a:ext uri="{FF2B5EF4-FFF2-40B4-BE49-F238E27FC236}">
                <a16:creationId xmlns:a16="http://schemas.microsoft.com/office/drawing/2014/main" id="{DC9349B9-4B94-4D0F-975A-57D103A65957}"/>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l="-3303" t="-17533" r="7263" b="17533"/>
          <a:stretch/>
        </p:blipFill>
        <p:spPr>
          <a:xfrm>
            <a:off x="9207181" y="4226648"/>
            <a:ext cx="792088" cy="996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1" name="TextovéPole 10"/>
          <p:cNvSpPr txBox="1"/>
          <p:nvPr/>
        </p:nvSpPr>
        <p:spPr>
          <a:xfrm>
            <a:off x="7570523" y="6988584"/>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6" name="Rectangle 1"/>
          <p:cNvSpPr>
            <a:spLocks noChangeArrowheads="1"/>
          </p:cNvSpPr>
          <p:nvPr/>
        </p:nvSpPr>
        <p:spPr bwMode="auto">
          <a:xfrm>
            <a:off x="3711575" y="2090738"/>
            <a:ext cx="10225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71984" y="151746"/>
            <a:ext cx="4752528" cy="1938992"/>
          </a:xfrm>
          <a:prstGeom prst="rect">
            <a:avLst/>
          </a:prstGeom>
          <a:blipFill dpi="0" rotWithShape="1">
            <a:blip r:embed="rId2">
              <a:alphaModFix amt="80000"/>
            </a:blip>
            <a:srcRect/>
            <a:stretch>
              <a:fillRect/>
            </a:stretch>
          </a:blipFill>
          <a:effectLst>
            <a:glow rad="101600">
              <a:srgbClr val="FFFF66">
                <a:alpha val="40000"/>
              </a:srgbClr>
            </a:glow>
            <a:softEdge rad="431800"/>
          </a:effectLst>
        </p:spPr>
        <p:txBody>
          <a:bodyPr wrap="square" rtlCol="0">
            <a:spAutoFit/>
          </a:bodyPr>
          <a:lstStyle/>
          <a:p>
            <a:pPr algn="ctr"/>
            <a:r>
              <a:rPr lang="cs-CZ" sz="2400" dirty="0">
                <a:solidFill>
                  <a:srgbClr val="FF0000"/>
                </a:solidFill>
                <a:latin typeface="Berlin Sans FB Demi" panose="020E0802020502020306" pitchFamily="34" charset="0"/>
              </a:rPr>
              <a:t>Mužstvo dospělých potkala velká marodka. Pomoci museli i hráči B mužstva a domů jsme se v důležitém utkání vraceli s tříbrankovým přídělem</a:t>
            </a:r>
          </a:p>
        </p:txBody>
      </p:sp>
      <p:sp>
        <p:nvSpPr>
          <p:cNvPr id="14" name="Obdélník 13"/>
          <p:cNvSpPr/>
          <p:nvPr/>
        </p:nvSpPr>
        <p:spPr>
          <a:xfrm>
            <a:off x="71984" y="2383994"/>
            <a:ext cx="4869734" cy="4472250"/>
          </a:xfrm>
          <a:prstGeom prst="rect">
            <a:avLst/>
          </a:prstGeom>
        </p:spPr>
        <p:txBody>
          <a:bodyPr wrap="square">
            <a:spAutoFit/>
          </a:bodyPr>
          <a:lstStyle/>
          <a:p>
            <a:pPr algn="ctr">
              <a:lnSpc>
                <a:spcPct val="107000"/>
              </a:lnSpc>
              <a:spcAft>
                <a:spcPts val="0"/>
              </a:spcAft>
            </a:pPr>
            <a:r>
              <a:rPr lang="cs-CZ" sz="18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FK Brandýs </a:t>
            </a:r>
            <a:r>
              <a:rPr lang="cs-CZ" sz="1800" dirty="0" err="1">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n.L.</a:t>
            </a:r>
            <a:r>
              <a:rPr lang="cs-CZ" sz="18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3:0(1:0)     12. kolo   26.10.2019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Před týdnem před zápasem s Aritmou se nám ze zdravotních důvodů rozpadl kádr a bohužel smutný trend pokračoval i v dalším utkáním a důležitým utkáním s Brandýsem </a:t>
            </a:r>
            <a:r>
              <a:rPr lang="cs-CZ" sz="1000" b="0" dirty="0" err="1">
                <a:latin typeface="Arial" panose="020B0604020202020204" pitchFamily="34" charset="0"/>
                <a:ea typeface="Calibri" panose="020F0502020204030204" pitchFamily="34" charset="0"/>
                <a:cs typeface="Arial" panose="020B0604020202020204" pitchFamily="34" charset="0"/>
              </a:rPr>
              <a:t>n.L.</a:t>
            </a:r>
            <a:r>
              <a:rPr lang="cs-CZ" sz="1000" b="0" dirty="0">
                <a:latin typeface="Arial" panose="020B0604020202020204" pitchFamily="34" charset="0"/>
                <a:ea typeface="Calibri" panose="020F0502020204030204" pitchFamily="34" charset="0"/>
                <a:cs typeface="Arial" panose="020B0604020202020204" pitchFamily="34" charset="0"/>
              </a:rPr>
              <a:t>. Obejít oproti minulému zápasu jsme se navíc museli bez Jiřího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a Víti Kaly. Tolik alibi a pojďme k zápasu proti mužstvu, které mělo před utkáním o bod méně a také avizovalo zdravotní trable. V prvním poločasem se nad hřištěm snášela mlha a vydržela až do druhé půle, kdy vysvitlo sluníčko. Ve 3. minutě jsme ve středu přišli lacino o míč a domácí jedenáctka poprvé zahrozila před naší brankou. V 8. minutě se po levé straně hezky proháčkoval Jiří Neuman a byl zastaven těsně před šestnáctkou na levé straně nedovoleným způsob. Po odehrála. Po trestném kopu Jakuba Píchy se žádná zápletka před brankou domácích Naopak následoval rychlý kontr a Václav Sailer musel poprvé a dnes zdaleka ne naposledy, vytáhnout něco ze svého brankářského rejstříku. Ve 12. minutě jsme zahrávali další volný přímý kop z nadějné vzdálenosti, ale k míči se Jiří Neuman ani Adam Brůža nedostali. Jestliže v prvních 15 minutách jsme si s míčem rozuměli více než soupeř, tak další průběh utkání se herní aktivita přesouvala na kopačky domácích a dostávali jsme se pod nepříjemný tlak. Domácí v 16. minutě zahrávali první roh utkání, který jsme si pohlídali. V 19. minutě jsme čelili centru a hlavičce, která naštěstí skončila vedle levé tyče. Následovala několik rohů hned za sebou a při tom posledním už tribuny křičely gól. Bylo to však předčasné, protože hlavičku zázračně vychytal Václav Sailer a ani dorážka za naší brankovou čárou neskončila. Dočkali jsme se i nebezpečné situace před brankou domácích, když se po chybě jednoho ze zadáků dostal k míči Adam Brůža, ale byl tam o dotek míče více a gólové zakončení z toho nebylo. Po dlouhém nákopu ve 25. minutě se za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Přímá spojnice se šipkou 14"/>
          <p:cNvCxnSpPr/>
          <p:nvPr/>
        </p:nvCxnSpPr>
        <p:spPr bwMode="auto">
          <a:xfrm>
            <a:off x="3429574" y="7064514"/>
            <a:ext cx="936104" cy="0"/>
          </a:xfrm>
          <a:prstGeom prst="straightConnector1">
            <a:avLst/>
          </a:prstGeom>
          <a:noFill/>
          <a:ln w="22225" cap="flat" cmpd="sng" algn="ctr">
            <a:solidFill>
              <a:schemeClr val="accent2">
                <a:lumMod val="50000"/>
              </a:schemeClr>
            </a:solidFill>
            <a:prstDash val="solid"/>
            <a:round/>
            <a:headEnd type="none" w="med" len="med"/>
            <a:tailEnd type="triangle"/>
          </a:ln>
          <a:effectLst>
            <a:outerShdw dist="45791" dir="2021404" algn="ctr" rotWithShape="0">
              <a:srgbClr val="9999FF"/>
            </a:outerShdw>
          </a:effectLst>
        </p:spPr>
      </p:cxnSp>
      <p:sp>
        <p:nvSpPr>
          <p:cNvPr id="16" name="Obdélník 15"/>
          <p:cNvSpPr/>
          <p:nvPr/>
        </p:nvSpPr>
        <p:spPr>
          <a:xfrm>
            <a:off x="5472584" y="2090738"/>
            <a:ext cx="4644107" cy="4636910"/>
          </a:xfrm>
          <a:prstGeom prst="rect">
            <a:avLst/>
          </a:prstGeom>
          <a:ln>
            <a:solidFill>
              <a:srgbClr val="FFFF99"/>
            </a:solidFill>
          </a:ln>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B - FK Bechlín</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1:0(0:0)   10. kolo  27.10.2016</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ostudném debaklu v minulém kole v Židovicích, kde jsme prohráli 15:0 a hráli zde pouze v 8 lidech, přijel do Štětí Bechlín, který byl před tímto kolem na pěkném 5. místě s 18 body. Ani v tomto zápase neměl náš trenér dostatek hráčů kádru B mužstva, a protože A tým se potýká s velkou marodkou, nemůže moc pomoci, tak vyběhli na nedělní trávní i 3 dorostenci, kterým patří poděkování. Do první větší šance v zápase se v 9. minutě propracovali hosté. Založili rychlý útok, obrana nestíhala a ještě, že koncovka Bechlína přesná nebyla. V 15. minutě zahrávali hosté další slibnou situaci, ale z volného přímého kopu trefili jen zeď. Ve 21. minutě jsme se marně dožadovali nedovoleného zákroku na Pavla Minárika, rozhodčí nechal pokračovat ve hře a byla z toho hodně nepříjemná střela, která skončila rohem. Naše sestava se rozjížděla pomalu a až ve 28. minutě jsme kopali roh, na který ale nikdo u zadní tyče nečekal. Ve 36. minutě po chvilce váhání nařídil rozhodčí volný přímý kop v náš prospěch a Lukáš Jakl z něho z takových 19, 20 metrů těsně přestřelil. To bylo první poločase asi tak všechno. Hosté byli nebezpečnější a remíza byla za této situace pro nás dobrá. Obraz hry se změnil po změně stran. Nastoupil Adam Brůža do středy zálohy, více jsme si ve hře dokázali pomoc, přesně přihrát a před brankou Bechlína jsme byli mnohem častěji než do poločasu. V 50. minutě před Josefem Horáčkem otevřela branka, ale ten ze 2 metrů nedokázal trefit. Nakonec to byl ale stejně ofsajd. Do vedení ale mohli jít v 51. minutě hostě na roh si naběhl do vápna Tomáš </a:t>
            </a:r>
            <a:r>
              <a:rPr lang="cs-CZ" sz="1000" b="0" dirty="0" err="1">
                <a:latin typeface="Arial" panose="020B0604020202020204" pitchFamily="34" charset="0"/>
                <a:ea typeface="Calibri" panose="020F0502020204030204" pitchFamily="34" charset="0"/>
                <a:cs typeface="Arial" panose="020B0604020202020204" pitchFamily="34" charset="0"/>
              </a:rPr>
              <a:t>Cerych</a:t>
            </a:r>
            <a:r>
              <a:rPr lang="cs-CZ" sz="1000" b="0" dirty="0">
                <a:latin typeface="Arial" panose="020B0604020202020204" pitchFamily="34" charset="0"/>
                <a:ea typeface="Calibri" panose="020F0502020204030204" pitchFamily="34" charset="0"/>
                <a:cs typeface="Arial" panose="020B0604020202020204" pitchFamily="34" charset="0"/>
              </a:rPr>
              <a:t>, trefil míč z první ale tem téměř líznul břevno. Na branku se čekalo dál. V 56. minutě trefil míč z volného přímého kopu slušně řečeno zadní část těla Lukáše Brzka, ale bohužel se od ní odrazil jiným směrem než do branky. Po hodině hry se do této</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Přímá spojnice se šipkou 17"/>
          <p:cNvCxnSpPr/>
          <p:nvPr/>
        </p:nvCxnSpPr>
        <p:spPr bwMode="auto">
          <a:xfrm>
            <a:off x="8640936" y="6995743"/>
            <a:ext cx="936104" cy="0"/>
          </a:xfrm>
          <a:prstGeom prst="straightConnector1">
            <a:avLst/>
          </a:prstGeom>
          <a:noFill/>
          <a:ln w="22225" cap="flat" cmpd="sng" algn="ctr">
            <a:solidFill>
              <a:schemeClr val="accent2">
                <a:lumMod val="50000"/>
              </a:schemeClr>
            </a:solidFill>
            <a:prstDash val="solid"/>
            <a:round/>
            <a:headEnd type="none" w="med" len="med"/>
            <a:tailEnd type="triangle"/>
          </a:ln>
          <a:effectLst>
            <a:outerShdw dist="45791" dir="2021404" algn="ctr" rotWithShape="0">
              <a:srgbClr val="9999FF"/>
            </a:outerShdw>
          </a:effectLst>
        </p:spPr>
      </p:cxnSp>
      <p:sp>
        <p:nvSpPr>
          <p:cNvPr id="2" name="TextovéPole 1"/>
          <p:cNvSpPr txBox="1"/>
          <p:nvPr/>
        </p:nvSpPr>
        <p:spPr>
          <a:xfrm>
            <a:off x="5490144" y="151746"/>
            <a:ext cx="4536504" cy="1569660"/>
          </a:xfrm>
          <a:prstGeom prst="rect">
            <a:avLst/>
          </a:prstGeom>
          <a:solidFill>
            <a:srgbClr val="FFCC00"/>
          </a:solidFill>
          <a:effectLst>
            <a:innerShdw blurRad="63500" dist="482600" dir="5400000">
              <a:schemeClr val="accent1">
                <a:lumMod val="20000"/>
                <a:lumOff val="80000"/>
                <a:alpha val="50000"/>
              </a:schemeClr>
            </a:innerShdw>
            <a:softEdge rad="0"/>
          </a:effectLst>
        </p:spPr>
        <p:txBody>
          <a:bodyPr wrap="square" rtlCol="0">
            <a:spAutoFit/>
          </a:bodyPr>
          <a:lstStyle/>
          <a:p>
            <a:pPr algn="ctr"/>
            <a:r>
              <a:rPr lang="cs-CZ" sz="2400" dirty="0">
                <a:latin typeface="Arial Black" panose="020B0A04020102020204" pitchFamily="34" charset="0"/>
              </a:rPr>
              <a:t>Bechlín trefil v 1. minutě nastavení tyč a B mužstvo dospělých mohlo slavit 3 výhru v soutěži  </a:t>
            </a:r>
          </a:p>
        </p:txBody>
      </p:sp>
    </p:spTree>
    <p:extLst>
      <p:ext uri="{BB962C8B-B14F-4D97-AF65-F5344CB8AC3E}">
        <p14:creationId xmlns:p14="http://schemas.microsoft.com/office/powerpoint/2010/main" val="397069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5544592" y="163116"/>
            <a:ext cx="4608511" cy="276999"/>
          </a:xfrm>
          <a:prstGeom prst="rect">
            <a:avLst/>
          </a:prstGeom>
          <a:pattFill prst="dashHorz">
            <a:fgClr>
              <a:schemeClr val="accent1"/>
            </a:fgClr>
            <a:bgClr>
              <a:schemeClr val="bg1"/>
            </a:bgClr>
          </a:patt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FK Brandýs </a:t>
            </a:r>
            <a:r>
              <a:rPr lang="cs-CZ" dirty="0" err="1">
                <a:latin typeface="Arial Black" panose="020B0A04020102020204" pitchFamily="34" charset="0"/>
              </a:rPr>
              <a:t>n.L.</a:t>
            </a:r>
            <a:r>
              <a:rPr lang="cs-CZ" dirty="0">
                <a:latin typeface="Arial Black" panose="020B0A04020102020204" pitchFamily="34" charset="0"/>
              </a:rPr>
              <a:t> –SK Štětí 26.10.2019</a:t>
            </a:r>
          </a:p>
        </p:txBody>
      </p:sp>
      <p:sp>
        <p:nvSpPr>
          <p:cNvPr id="17" name="Obdélník 16"/>
          <p:cNvSpPr/>
          <p:nvPr/>
        </p:nvSpPr>
        <p:spPr>
          <a:xfrm>
            <a:off x="5428672" y="560033"/>
            <a:ext cx="4724431" cy="6514091"/>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naši obranu dostal jeden z útočníků Brandýsa, ale zastavil ho vybíhající Václav Sailer za cenu žluté karty. Byl z  toho trestňák, ale Jakub Pícha poslal hlavou balón do bezpečí. Ve 28. minutě byli domácí vedoucí brance nejblíže. U zadní tyče si na centr počkal jeden z hráčů domácích, na kterého zívala prázdná branka, diváci Štětí raději zavírali oči, aby neviděli, co se bude dít, ale klidně je mohli nechat otevřené, protože z toho bylo po hlavičce břevno. Ve 32. minutě svedl běžecký souboj s domácím brankářem Lukášem Lisou Adam Brůža a chyběl mu krůček, aby se dostal k míči dříve. Skóre se měnilo k naší malé radosti ve 36. minutě. Po centru na zadní tyč stačil ještě Václav Sailer zareagovat a neskutečným zákrokem míč vyrazil, akce ale pokračovala a s následnou dorážkou Michala Dosoudila už nešlo nic dělat. Z mnoha šancí, které si domácí vypracovali, nakonec tu jednu využili a vedli 1:0. Velmi rychle mohlo být ale srovnáno.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našel Jiřího Neumana, který měl 2 metry před brankou vyrovnání na levačce, míč tak nějak divně přistál na jeho noze a vznesl se do oblak. Takže na přestávku jsme odcházeli s jedno brankovým mankem. Druhou část jsme nezačali špatně a na 10 minut jsme se nastěhovali na polovinu soupeře. Chyběla tomu ale ta finální fáze. Jak se dostat do šance nám naopak předvedli domácí v 55. minutě. Z ničeho nic se objevili úplně sami před naší svatyní a opět pokolikáté už dnes zachraňoval Václav Sailer na stráži mezi 3 tyčemi. Konec našemu snažení v úvodu 2. poločasu udělala chyba ve středu hřiště, kdy jsme snadno přišli o balón, následoval rychlý útok se zakončením Martina Kovaříka do prázdné branky na 2:0. Inkasovaná branka hodně zamávala s naším plánem na vyrovnání. Herně jsme se začali trápit, přihrávky nenacházely svého adresáta a míčů, které by směřovaly do vápna soupeře, moc nebylo.  Místo toho jsme se pouštěli do zdlouhavé rozehrávky na vlastní polovině a často jsme o míč také přicházeli a nabízeli šance soupeře. Jako třeba v 64. minutě, kdy jen díky fantastickému zákroku Václava Sailera se výsledek v náš neprospěch neměnil.  Tak, jak se blížil konec utkání bylo více než zřejmé, že dnes i s přihlédnutím na konsolidaci kádru, naše mužstvo svůj den nemá. Ukázalo se to i v 70. minutě po rohu a hlavičce, kdy nikým nehlídaný Jan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Stross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hlavou upravil už na 3:0. Závěr utkání už žádnou větší šanci nepřinesl, domácí si náskok v poklidu pohlídali a mohli tak slavit.</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V.Sailer-L.Uřídil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(46.R.Feko),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D.Mencl-A.Brůža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J.Neuman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(78.L.Jakl),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F.Podhorský-T.Belák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J.Prieložný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M.Jelínek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David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Lafek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-Daniel Vokoun, Dagmar Žáková</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Vlastimil Šnajdr    150 diváků</a:t>
            </a:r>
          </a:p>
        </p:txBody>
      </p:sp>
      <p:graphicFrame>
        <p:nvGraphicFramePr>
          <p:cNvPr id="18" name="Tabulka 17">
            <a:extLst>
              <a:ext uri="{FF2B5EF4-FFF2-40B4-BE49-F238E27FC236}">
                <a16:creationId xmlns:a16="http://schemas.microsoft.com/office/drawing/2014/main" id="{08455F29-2E12-4AF5-BC08-8959D87FE715}"/>
              </a:ext>
            </a:extLst>
          </p:cNvPr>
          <p:cNvGraphicFramePr>
            <a:graphicFrameLocks noGrp="1"/>
          </p:cNvGraphicFramePr>
          <p:nvPr>
            <p:extLst>
              <p:ext uri="{D42A27DB-BD31-4B8C-83A1-F6EECF244321}">
                <p14:modId xmlns:p14="http://schemas.microsoft.com/office/powerpoint/2010/main" val="3724481525"/>
              </p:ext>
            </p:extLst>
          </p:nvPr>
        </p:nvGraphicFramePr>
        <p:xfrm>
          <a:off x="143992" y="42800"/>
          <a:ext cx="4680519" cy="6710907"/>
        </p:xfrm>
        <a:graphic>
          <a:graphicData uri="http://schemas.openxmlformats.org/drawingml/2006/table">
            <a:tbl>
              <a:tblPr/>
              <a:tblGrid>
                <a:gridCol w="530471">
                  <a:extLst>
                    <a:ext uri="{9D8B030D-6E8A-4147-A177-3AD203B41FA5}">
                      <a16:colId xmlns:a16="http://schemas.microsoft.com/office/drawing/2014/main" val="3308733708"/>
                    </a:ext>
                  </a:extLst>
                </a:gridCol>
                <a:gridCol w="686075">
                  <a:extLst>
                    <a:ext uri="{9D8B030D-6E8A-4147-A177-3AD203B41FA5}">
                      <a16:colId xmlns:a16="http://schemas.microsoft.com/office/drawing/2014/main" val="2401018799"/>
                    </a:ext>
                  </a:extLst>
                </a:gridCol>
                <a:gridCol w="1087710">
                  <a:extLst>
                    <a:ext uri="{9D8B030D-6E8A-4147-A177-3AD203B41FA5}">
                      <a16:colId xmlns:a16="http://schemas.microsoft.com/office/drawing/2014/main" val="2292899791"/>
                    </a:ext>
                  </a:extLst>
                </a:gridCol>
                <a:gridCol w="792088">
                  <a:extLst>
                    <a:ext uri="{9D8B030D-6E8A-4147-A177-3AD203B41FA5}">
                      <a16:colId xmlns:a16="http://schemas.microsoft.com/office/drawing/2014/main" val="1308787317"/>
                    </a:ext>
                  </a:extLst>
                </a:gridCol>
                <a:gridCol w="360040">
                  <a:extLst>
                    <a:ext uri="{9D8B030D-6E8A-4147-A177-3AD203B41FA5}">
                      <a16:colId xmlns:a16="http://schemas.microsoft.com/office/drawing/2014/main" val="1668041703"/>
                    </a:ext>
                  </a:extLst>
                </a:gridCol>
                <a:gridCol w="1224135">
                  <a:extLst>
                    <a:ext uri="{9D8B030D-6E8A-4147-A177-3AD203B41FA5}">
                      <a16:colId xmlns:a16="http://schemas.microsoft.com/office/drawing/2014/main" val="1076753112"/>
                    </a:ext>
                  </a:extLst>
                </a:gridCol>
              </a:tblGrid>
              <a:tr h="951043">
                <a:tc gridSpan="6">
                  <a:txBody>
                    <a:bodyPr/>
                    <a:lstStyle/>
                    <a:p>
                      <a:pPr algn="ctr" fontAlgn="ctr"/>
                      <a:r>
                        <a:rPr lang="cs-CZ" sz="1800" b="1" i="0" u="none" strike="noStrike" dirty="0" err="1">
                          <a:solidFill>
                            <a:srgbClr val="000000"/>
                          </a:solidFill>
                          <a:effectLst/>
                          <a:latin typeface="Arial" panose="020B0604020202020204" pitchFamily="34" charset="0"/>
                        </a:rPr>
                        <a:t>Minipřípravka</a:t>
                      </a:r>
                      <a:r>
                        <a:rPr lang="cs-CZ" sz="1800" b="1" i="0" u="none" strike="noStrike" dirty="0">
                          <a:solidFill>
                            <a:srgbClr val="000000"/>
                          </a:solidFill>
                          <a:effectLst/>
                          <a:latin typeface="Arial" panose="020B0604020202020204" pitchFamily="34" charset="0"/>
                        </a:rPr>
                        <a:t> Podzim  2019-okresní přebor  </a:t>
                      </a:r>
                      <a:r>
                        <a:rPr lang="cs-CZ" sz="1800" b="1" i="0" u="none" strike="noStrike" dirty="0" err="1">
                          <a:solidFill>
                            <a:srgbClr val="000000"/>
                          </a:solidFill>
                          <a:effectLst/>
                          <a:latin typeface="Arial" panose="020B0604020202020204" pitchFamily="34" charset="0"/>
                        </a:rPr>
                        <a:t>tříkolově</a:t>
                      </a:r>
                      <a:r>
                        <a:rPr lang="cs-CZ" sz="1800" b="1" i="0" u="none" strike="noStrike" dirty="0">
                          <a:solidFill>
                            <a:srgbClr val="000000"/>
                          </a:solidFill>
                          <a:effectLst/>
                          <a:latin typeface="Arial" panose="020B0604020202020204" pitchFamily="34" charset="0"/>
                        </a:rPr>
                        <a:t> Hraje se   4+1 </a:t>
                      </a:r>
                    </a:p>
                  </a:txBody>
                  <a:tcPr marL="3683" marR="3683" marT="36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91913425"/>
                  </a:ext>
                </a:extLst>
              </a:tr>
              <a:tr h="439459">
                <a:tc>
                  <a:txBody>
                    <a:bodyPr/>
                    <a:lstStyle/>
                    <a:p>
                      <a:pPr algn="ctr" fontAlgn="ctr"/>
                      <a:r>
                        <a:rPr lang="cs-CZ" sz="700" b="1" i="0" u="none" strike="noStrike">
                          <a:solidFill>
                            <a:srgbClr val="000000"/>
                          </a:solidFill>
                          <a:effectLst/>
                          <a:latin typeface="Arial" panose="020B0604020202020204" pitchFamily="34" charset="0"/>
                        </a:rPr>
                        <a:t>Den</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Datum</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Domácí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Hosté</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Kolo</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Výsledek</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6214613"/>
                  </a:ext>
                </a:extLst>
              </a:tr>
              <a:tr h="917369">
                <a:tc>
                  <a:txBody>
                    <a:bodyPr/>
                    <a:lstStyle/>
                    <a:p>
                      <a:pPr algn="ctr" fontAlgn="ctr"/>
                      <a:r>
                        <a:rPr lang="cs-CZ" sz="800" b="1" i="0" u="none" strike="noStrike" dirty="0">
                          <a:solidFill>
                            <a:srgbClr val="000000"/>
                          </a:solidFill>
                          <a:effectLst/>
                          <a:latin typeface="Arial" panose="020B0604020202020204" pitchFamily="34" charset="0"/>
                        </a:rPr>
                        <a:t>čtvrtek</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800" b="1" i="0" u="none" strike="noStrike">
                          <a:solidFill>
                            <a:srgbClr val="000000"/>
                          </a:solidFill>
                          <a:effectLst/>
                          <a:latin typeface="Arial" panose="020B0604020202020204" pitchFamily="34" charset="0"/>
                        </a:rPr>
                        <a:t>12.09.2019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TJ Sokol </a:t>
                      </a:r>
                      <a:r>
                        <a:rPr lang="cs-CZ" sz="1200" b="1" i="0" u="none" strike="noStrike" dirty="0" err="1">
                          <a:solidFill>
                            <a:srgbClr val="000000"/>
                          </a:solidFill>
                          <a:effectLst/>
                          <a:latin typeface="Arial" panose="020B0604020202020204" pitchFamily="34" charset="0"/>
                        </a:rPr>
                        <a:t>Pokratice</a:t>
                      </a:r>
                      <a:r>
                        <a:rPr lang="cs-CZ" sz="1200" b="1" i="0" u="none" strike="noStrike" dirty="0">
                          <a:solidFill>
                            <a:srgbClr val="000000"/>
                          </a:solidFill>
                          <a:effectLst/>
                          <a:latin typeface="Arial" panose="020B0604020202020204" pitchFamily="34" charset="0"/>
                        </a:rPr>
                        <a:t> - Litoměřice</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700" b="1" i="0" u="none" strike="noStrike" dirty="0">
                          <a:solidFill>
                            <a:srgbClr val="000000"/>
                          </a:solidFill>
                          <a:effectLst/>
                          <a:latin typeface="Arial" panose="020B0604020202020204" pitchFamily="34" charset="0"/>
                        </a:rPr>
                        <a:t>ODSTOUPILY ZE SOUTĚŽE </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2845725531"/>
                  </a:ext>
                </a:extLst>
              </a:tr>
              <a:tr h="614292">
                <a:tc>
                  <a:txBody>
                    <a:bodyPr/>
                    <a:lstStyle/>
                    <a:p>
                      <a:pPr algn="ctr" fontAlgn="ctr"/>
                      <a:r>
                        <a:rPr lang="cs-CZ" sz="800" b="1" i="0" u="none" strike="noStrike">
                          <a:solidFill>
                            <a:srgbClr val="000000"/>
                          </a:solidFill>
                          <a:effectLst/>
                          <a:latin typeface="Arial" panose="020B0604020202020204" pitchFamily="34" charset="0"/>
                        </a:rPr>
                        <a:t>pondělí</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23.9.32019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200" b="1" i="0" u="none" strike="noStrike" dirty="0">
                          <a:solidFill>
                            <a:srgbClr val="000000"/>
                          </a:solidFill>
                          <a:effectLst/>
                          <a:latin typeface="Arial" panose="020B0604020202020204" pitchFamily="34" charset="0"/>
                        </a:rPr>
                        <a:t>SK Sokol Brozany</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3</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3:12</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32608194"/>
                  </a:ext>
                </a:extLst>
              </a:tr>
              <a:tr h="614292">
                <a:tc>
                  <a:txBody>
                    <a:bodyPr/>
                    <a:lstStyle/>
                    <a:p>
                      <a:pPr algn="ctr" fontAlgn="ctr"/>
                      <a:r>
                        <a:rPr lang="cs-CZ" sz="800" b="1" i="0" u="none" strike="noStrike" dirty="0">
                          <a:solidFill>
                            <a:srgbClr val="000000"/>
                          </a:solidFill>
                          <a:effectLst/>
                          <a:latin typeface="Arial" panose="020B0604020202020204" pitchFamily="34" charset="0"/>
                        </a:rPr>
                        <a:t>čtvrtek</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800" b="1" i="0" u="none" strike="noStrike">
                          <a:solidFill>
                            <a:srgbClr val="000000"/>
                          </a:solidFill>
                          <a:effectLst/>
                          <a:latin typeface="Arial" panose="020B0604020202020204" pitchFamily="34" charset="0"/>
                        </a:rPr>
                        <a:t>26.09.2019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BEZDĚKOV</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700" b="1" i="0" u="none" strike="noStrike" dirty="0">
                          <a:solidFill>
                            <a:srgbClr val="000000"/>
                          </a:solidFill>
                          <a:effectLst/>
                          <a:latin typeface="Arial" panose="020B0604020202020204" pitchFamily="34" charset="0"/>
                        </a:rPr>
                        <a:t>4</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4:10</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988243728"/>
                  </a:ext>
                </a:extLst>
              </a:tr>
              <a:tr h="1220445">
                <a:tc>
                  <a:txBody>
                    <a:bodyPr/>
                    <a:lstStyle/>
                    <a:p>
                      <a:pPr algn="ctr" fontAlgn="ctr"/>
                      <a:r>
                        <a:rPr lang="cs-CZ" sz="800" b="1" i="0" u="none" strike="noStrike">
                          <a:solidFill>
                            <a:srgbClr val="000000"/>
                          </a:solidFill>
                          <a:effectLst/>
                          <a:latin typeface="Arial" panose="020B0604020202020204" pitchFamily="34" charset="0"/>
                        </a:rPr>
                        <a:t>čtvrtek</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03.10.2019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a:t>
                      </a:r>
                    </a:p>
                    <a:p>
                      <a:pPr algn="ctr" fontAlgn="ctr"/>
                      <a:r>
                        <a:rPr lang="cs-CZ" sz="1200" b="1" i="0" u="none" strike="noStrike" dirty="0">
                          <a:solidFill>
                            <a:srgbClr val="000000"/>
                          </a:solidFill>
                          <a:effectLst/>
                          <a:latin typeface="Arial" panose="020B0604020202020204" pitchFamily="34" charset="0"/>
                        </a:rPr>
                        <a:t>Libochovice</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5</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10:15</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637383"/>
                  </a:ext>
                </a:extLst>
              </a:tr>
              <a:tr h="725423">
                <a:tc>
                  <a:txBody>
                    <a:bodyPr/>
                    <a:lstStyle/>
                    <a:p>
                      <a:pPr algn="ctr" fontAlgn="ctr"/>
                      <a:r>
                        <a:rPr lang="cs-CZ" sz="800" b="1" i="0" u="none" strike="noStrike" dirty="0">
                          <a:solidFill>
                            <a:srgbClr val="000000"/>
                          </a:solidFill>
                          <a:effectLst/>
                          <a:latin typeface="Arial" panose="020B0604020202020204" pitchFamily="34" charset="0"/>
                        </a:rPr>
                        <a:t>čtvrtek</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800" b="1" i="0" u="none" strike="noStrike" dirty="0">
                          <a:solidFill>
                            <a:srgbClr val="000000"/>
                          </a:solidFill>
                          <a:effectLst/>
                          <a:latin typeface="Arial" panose="020B0604020202020204" pitchFamily="34" charset="0"/>
                        </a:rPr>
                        <a:t>10.10.2019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TJ Dynamo </a:t>
                      </a:r>
                      <a:r>
                        <a:rPr lang="cs-CZ" sz="1200" b="1" i="0" u="none" strike="noStrike" dirty="0" err="1">
                          <a:solidFill>
                            <a:srgbClr val="000000"/>
                          </a:solidFill>
                          <a:effectLst/>
                          <a:latin typeface="Arial" panose="020B0604020202020204" pitchFamily="34" charset="0"/>
                        </a:rPr>
                        <a:t>Podlusky</a:t>
                      </a:r>
                      <a:endParaRPr lang="cs-CZ" sz="1200" b="1" i="0" u="none" strike="noStrike" dirty="0">
                        <a:solidFill>
                          <a:srgbClr val="000000"/>
                        </a:solidFill>
                        <a:effectLst/>
                        <a:latin typeface="Arial" panose="020B0604020202020204" pitchFamily="34" charset="0"/>
                      </a:endParaRP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700" b="1" i="0" u="none" strike="noStrike" dirty="0">
                          <a:solidFill>
                            <a:srgbClr val="000000"/>
                          </a:solidFill>
                          <a:effectLst/>
                          <a:latin typeface="Arial" panose="020B0604020202020204" pitchFamily="34" charset="0"/>
                        </a:rPr>
                        <a:t>6</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20:9</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549013278"/>
                  </a:ext>
                </a:extLst>
              </a:tr>
              <a:tr h="614292">
                <a:tc>
                  <a:txBody>
                    <a:bodyPr/>
                    <a:lstStyle/>
                    <a:p>
                      <a:pPr algn="ctr" fontAlgn="ctr"/>
                      <a:r>
                        <a:rPr lang="cs-CZ" sz="800" b="1" i="0" u="none" strike="noStrike">
                          <a:solidFill>
                            <a:srgbClr val="000000"/>
                          </a:solidFill>
                          <a:effectLst/>
                          <a:latin typeface="Arial" panose="020B0604020202020204" pitchFamily="34" charset="0"/>
                        </a:rPr>
                        <a:t>čtvrtek</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24.10.2019</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7</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20:11 </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26336614"/>
                  </a:ext>
                </a:extLst>
              </a:tr>
              <a:tr h="614292">
                <a:tc>
                  <a:txBody>
                    <a:bodyPr/>
                    <a:lstStyle/>
                    <a:p>
                      <a:pPr algn="ctr" fontAlgn="ctr"/>
                      <a:r>
                        <a:rPr lang="cs-CZ" sz="800" b="1" i="0" u="none" strike="noStrike" dirty="0">
                          <a:solidFill>
                            <a:srgbClr val="000000"/>
                          </a:solidFill>
                          <a:effectLst/>
                          <a:latin typeface="Arial" panose="020B0604020202020204" pitchFamily="34" charset="0"/>
                        </a:rPr>
                        <a:t>úterý</a:t>
                      </a:r>
                    </a:p>
                  </a:txBody>
                  <a:tcPr marL="3683" marR="3683" marT="3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800" b="1" i="0" u="none" strike="noStrike">
                          <a:solidFill>
                            <a:srgbClr val="000000"/>
                          </a:solidFill>
                          <a:effectLst/>
                          <a:latin typeface="Arial" panose="020B0604020202020204" pitchFamily="34" charset="0"/>
                        </a:rPr>
                        <a:t>14.04.2020</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pl-PL" sz="1200" b="1" i="0" u="none" strike="noStrike" dirty="0">
                          <a:solidFill>
                            <a:srgbClr val="000000"/>
                          </a:solidFill>
                          <a:effectLst/>
                          <a:latin typeface="Arial" panose="020B0604020202020204" pitchFamily="34" charset="0"/>
                        </a:rPr>
                        <a:t>SK Sokol Brozany</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700" b="1" i="0" u="none" strike="noStrike" dirty="0">
                          <a:solidFill>
                            <a:srgbClr val="000000"/>
                          </a:solidFill>
                          <a:effectLst/>
                          <a:latin typeface="Arial" panose="020B0604020202020204" pitchFamily="34" charset="0"/>
                        </a:rPr>
                        <a:t>10</a:t>
                      </a:r>
                    </a:p>
                  </a:txBody>
                  <a:tcPr marL="3683" marR="3683" marT="3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Až na jaře </a:t>
                      </a:r>
                    </a:p>
                  </a:txBody>
                  <a:tcPr marL="3683" marR="3683" marT="3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669714824"/>
                  </a:ext>
                </a:extLst>
              </a:tr>
            </a:tbl>
          </a:graphicData>
        </a:graphic>
      </p:graphicFrame>
    </p:spTree>
    <p:extLst>
      <p:ext uri="{BB962C8B-B14F-4D97-AF65-F5344CB8AC3E}">
        <p14:creationId xmlns:p14="http://schemas.microsoft.com/office/powerpoint/2010/main" val="290661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13" name="TextovéPole 12"/>
          <p:cNvSpPr txBox="1"/>
          <p:nvPr/>
        </p:nvSpPr>
        <p:spPr>
          <a:xfrm>
            <a:off x="5355354" y="163116"/>
            <a:ext cx="4752528" cy="1785104"/>
          </a:xfrm>
          <a:prstGeom prst="rect">
            <a:avLst/>
          </a:prstGeom>
          <a:solidFill>
            <a:srgbClr val="99FF66"/>
          </a:solidFill>
          <a:effectLst>
            <a:glow rad="101600">
              <a:srgbClr val="FFFF66">
                <a:alpha val="40000"/>
              </a:srgbClr>
            </a:glow>
            <a:innerShdw blurRad="114300" dist="1816100" dir="900000">
              <a:srgbClr val="FFC000"/>
            </a:innerShdw>
            <a:softEdge rad="0"/>
          </a:effectLst>
          <a:scene3d>
            <a:camera prst="orthographicFront">
              <a:rot lat="0" lon="599984" rev="0"/>
            </a:camera>
            <a:lightRig rig="threePt" dir="t"/>
          </a:scene3d>
        </p:spPr>
        <p:txBody>
          <a:bodyPr wrap="square" rtlCol="0">
            <a:spAutoFit/>
          </a:bodyPr>
          <a:lstStyle/>
          <a:p>
            <a:pPr algn="ctr"/>
            <a:r>
              <a:rPr lang="cs-CZ" sz="2200" dirty="0" err="1">
                <a:solidFill>
                  <a:srgbClr val="0000CC"/>
                </a:solidFill>
                <a:latin typeface="Arial Black" panose="020B0A04020102020204" pitchFamily="34" charset="0"/>
              </a:rPr>
              <a:t>Minipřípravka</a:t>
            </a:r>
            <a:r>
              <a:rPr lang="cs-CZ" sz="2200" dirty="0">
                <a:solidFill>
                  <a:srgbClr val="0000CC"/>
                </a:solidFill>
                <a:latin typeface="Arial Black" panose="020B0A04020102020204" pitchFamily="34" charset="0"/>
              </a:rPr>
              <a:t> zakončila podzimní část okresního přeboru na 3. místě. Jeden zápas z podzimu proti Brozanům si přeložila na jaro</a:t>
            </a:r>
          </a:p>
        </p:txBody>
      </p:sp>
      <p:graphicFrame>
        <p:nvGraphicFramePr>
          <p:cNvPr id="14" name="Tabulka 13"/>
          <p:cNvGraphicFramePr>
            <a:graphicFrameLocks noGrp="1"/>
          </p:cNvGraphicFramePr>
          <p:nvPr>
            <p:extLst>
              <p:ext uri="{D42A27DB-BD31-4B8C-83A1-F6EECF244321}">
                <p14:modId xmlns:p14="http://schemas.microsoft.com/office/powerpoint/2010/main" val="1003721549"/>
              </p:ext>
            </p:extLst>
          </p:nvPr>
        </p:nvGraphicFramePr>
        <p:xfrm>
          <a:off x="5355354" y="2286501"/>
          <a:ext cx="4752527" cy="1693039"/>
        </p:xfrm>
        <a:graphic>
          <a:graphicData uri="http://schemas.openxmlformats.org/drawingml/2006/table">
            <a:tbl>
              <a:tblPr/>
              <a:tblGrid>
                <a:gridCol w="302994">
                  <a:extLst>
                    <a:ext uri="{9D8B030D-6E8A-4147-A177-3AD203B41FA5}">
                      <a16:colId xmlns:a16="http://schemas.microsoft.com/office/drawing/2014/main" val="2475319949"/>
                    </a:ext>
                  </a:extLst>
                </a:gridCol>
                <a:gridCol w="1649638">
                  <a:extLst>
                    <a:ext uri="{9D8B030D-6E8A-4147-A177-3AD203B41FA5}">
                      <a16:colId xmlns:a16="http://schemas.microsoft.com/office/drawing/2014/main" val="3926403725"/>
                    </a:ext>
                  </a:extLst>
                </a:gridCol>
                <a:gridCol w="359105">
                  <a:extLst>
                    <a:ext uri="{9D8B030D-6E8A-4147-A177-3AD203B41FA5}">
                      <a16:colId xmlns:a16="http://schemas.microsoft.com/office/drawing/2014/main" val="1317725883"/>
                    </a:ext>
                  </a:extLst>
                </a:gridCol>
                <a:gridCol w="370327">
                  <a:extLst>
                    <a:ext uri="{9D8B030D-6E8A-4147-A177-3AD203B41FA5}">
                      <a16:colId xmlns:a16="http://schemas.microsoft.com/office/drawing/2014/main" val="3240600127"/>
                    </a:ext>
                  </a:extLst>
                </a:gridCol>
                <a:gridCol w="370327">
                  <a:extLst>
                    <a:ext uri="{9D8B030D-6E8A-4147-A177-3AD203B41FA5}">
                      <a16:colId xmlns:a16="http://schemas.microsoft.com/office/drawing/2014/main" val="1275277892"/>
                    </a:ext>
                  </a:extLst>
                </a:gridCol>
                <a:gridCol w="328244">
                  <a:extLst>
                    <a:ext uri="{9D8B030D-6E8A-4147-A177-3AD203B41FA5}">
                      <a16:colId xmlns:a16="http://schemas.microsoft.com/office/drawing/2014/main" val="699197866"/>
                    </a:ext>
                  </a:extLst>
                </a:gridCol>
                <a:gridCol w="664905">
                  <a:extLst>
                    <a:ext uri="{9D8B030D-6E8A-4147-A177-3AD203B41FA5}">
                      <a16:colId xmlns:a16="http://schemas.microsoft.com/office/drawing/2014/main" val="3508438528"/>
                    </a:ext>
                  </a:extLst>
                </a:gridCol>
                <a:gridCol w="706987">
                  <a:extLst>
                    <a:ext uri="{9D8B030D-6E8A-4147-A177-3AD203B41FA5}">
                      <a16:colId xmlns:a16="http://schemas.microsoft.com/office/drawing/2014/main" val="1957416660"/>
                    </a:ext>
                  </a:extLst>
                </a:gridCol>
              </a:tblGrid>
              <a:tr h="224456">
                <a:tc gridSpan="8">
                  <a:txBody>
                    <a:bodyPr/>
                    <a:lstStyle/>
                    <a:p>
                      <a:pPr algn="ctr" fontAlgn="ctr"/>
                      <a:r>
                        <a:rPr lang="cs-CZ" sz="1200" b="1" i="0" u="none" strike="noStrike" dirty="0">
                          <a:solidFill>
                            <a:srgbClr val="000000"/>
                          </a:solidFill>
                          <a:effectLst/>
                          <a:latin typeface="Arial" panose="020B0604020202020204" pitchFamily="34" charset="0"/>
                        </a:rPr>
                        <a:t>Okresní přebor </a:t>
                      </a:r>
                      <a:r>
                        <a:rPr lang="cs-CZ" sz="1200" b="1" i="0" u="none" strike="noStrike" dirty="0" err="1">
                          <a:solidFill>
                            <a:srgbClr val="000000"/>
                          </a:solidFill>
                          <a:effectLst/>
                          <a:latin typeface="Arial" panose="020B0604020202020204" pitchFamily="34" charset="0"/>
                        </a:rPr>
                        <a:t>minipřípravek</a:t>
                      </a:r>
                      <a:r>
                        <a:rPr lang="cs-CZ" sz="1200" b="1" i="0" u="none" strike="noStrike" dirty="0">
                          <a:solidFill>
                            <a:srgbClr val="000000"/>
                          </a:solidFill>
                          <a:effectLst/>
                          <a:latin typeface="Arial" panose="020B0604020202020204" pitchFamily="34" charset="0"/>
                        </a:rPr>
                        <a:t> - Konečná tabulka podzimu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66084716"/>
                  </a:ext>
                </a:extLst>
              </a:tr>
              <a:tr h="243695">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149:62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49505404"/>
                  </a:ext>
                </a:extLst>
              </a:tr>
              <a:tr h="243695">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112:57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86193502"/>
                  </a:ext>
                </a:extLst>
              </a:tr>
              <a:tr h="250108">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Calibri" panose="020F0502020204030204" pitchFamily="34" charset="0"/>
                        </a:rPr>
                        <a:t>62:52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0946016"/>
                  </a:ext>
                </a:extLst>
              </a:tr>
              <a:tr h="243695">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TJ Dynamo Podlusky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85:88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15225386"/>
                  </a:ext>
                </a:extLst>
              </a:tr>
              <a:tr h="243695">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61:114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35999241"/>
                  </a:ext>
                </a:extLst>
              </a:tr>
              <a:tr h="243695">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23:119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386484342"/>
                  </a:ext>
                </a:extLst>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1322468769"/>
              </p:ext>
            </p:extLst>
          </p:nvPr>
        </p:nvGraphicFramePr>
        <p:xfrm>
          <a:off x="5355354" y="3979540"/>
          <a:ext cx="4752528" cy="2736305"/>
        </p:xfrm>
        <a:graphic>
          <a:graphicData uri="http://schemas.openxmlformats.org/drawingml/2006/table">
            <a:tbl>
              <a:tblPr/>
              <a:tblGrid>
                <a:gridCol w="119061">
                  <a:extLst>
                    <a:ext uri="{9D8B030D-6E8A-4147-A177-3AD203B41FA5}">
                      <a16:colId xmlns:a16="http://schemas.microsoft.com/office/drawing/2014/main" val="4204171292"/>
                    </a:ext>
                  </a:extLst>
                </a:gridCol>
                <a:gridCol w="1733002">
                  <a:extLst>
                    <a:ext uri="{9D8B030D-6E8A-4147-A177-3AD203B41FA5}">
                      <a16:colId xmlns:a16="http://schemas.microsoft.com/office/drawing/2014/main" val="2793764395"/>
                    </a:ext>
                  </a:extLst>
                </a:gridCol>
                <a:gridCol w="2728487">
                  <a:extLst>
                    <a:ext uri="{9D8B030D-6E8A-4147-A177-3AD203B41FA5}">
                      <a16:colId xmlns:a16="http://schemas.microsoft.com/office/drawing/2014/main" val="3964481788"/>
                    </a:ext>
                  </a:extLst>
                </a:gridCol>
                <a:gridCol w="171978">
                  <a:extLst>
                    <a:ext uri="{9D8B030D-6E8A-4147-A177-3AD203B41FA5}">
                      <a16:colId xmlns:a16="http://schemas.microsoft.com/office/drawing/2014/main" val="974528070"/>
                    </a:ext>
                  </a:extLst>
                </a:gridCol>
              </a:tblGrid>
              <a:tr h="268383">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446252695"/>
                  </a:ext>
                </a:extLst>
              </a:tr>
              <a:tr h="292599">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a:solidFill>
                            <a:srgbClr val="000000"/>
                          </a:solidFill>
                          <a:effectLst/>
                          <a:latin typeface="Bookman Old Style" panose="02050604050505020204" pitchFamily="18" charset="0"/>
                        </a:rPr>
                        <a:t>Trenér</a:t>
                      </a:r>
                    </a:p>
                  </a:txBody>
                  <a:tcPr marL="9525" marR="9525" marT="9525" marB="0" anchor="ctr">
                    <a:lnL>
                      <a:noFill/>
                    </a:lnL>
                    <a:lnR>
                      <a:noFill/>
                    </a:lnR>
                    <a:lnT>
                      <a:noFill/>
                    </a:lnT>
                    <a:lnB>
                      <a:noFill/>
                    </a:lnB>
                    <a:solidFill>
                      <a:srgbClr val="00CCFF"/>
                    </a:solidFill>
                  </a:tcPr>
                </a:tc>
                <a:tc>
                  <a:txBody>
                    <a:bodyPr/>
                    <a:lstStyle/>
                    <a:p>
                      <a:pPr algn="l" fontAlgn="ctr"/>
                      <a:r>
                        <a:rPr lang="cs-CZ" sz="1600" b="1" i="0" u="none" strike="noStrike">
                          <a:solidFill>
                            <a:srgbClr val="000000"/>
                          </a:solidFill>
                          <a:effectLst/>
                          <a:latin typeface="Bookman Old Style" panose="02050604050505020204" pitchFamily="18" charset="0"/>
                        </a:rPr>
                        <a:t>Horáček Josef</a:t>
                      </a:r>
                    </a:p>
                  </a:txBody>
                  <a:tcPr marL="9525" marR="9525" marT="9525" marB="0" anchor="ctr">
                    <a:lnL>
                      <a:noFill/>
                    </a:lnL>
                    <a:lnR>
                      <a:noFill/>
                    </a:lnR>
                    <a:lnT>
                      <a:noFill/>
                    </a:lnT>
                    <a:lnB>
                      <a:noFill/>
                    </a:lnB>
                    <a:solidFill>
                      <a:srgbClr val="00CCFF"/>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491247526"/>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rowSpan="7">
                  <a:txBody>
                    <a:bodyPr/>
                    <a:lstStyle/>
                    <a:p>
                      <a:pPr algn="ctr" fontAlgn="ctr"/>
                      <a:r>
                        <a:rPr lang="cs-CZ" sz="1600" b="1" i="0" u="none" strike="noStrike" dirty="0">
                          <a:solidFill>
                            <a:srgbClr val="000000"/>
                          </a:solidFill>
                          <a:effectLst/>
                          <a:latin typeface="Bookman Old Style" panose="02050604050505020204" pitchFamily="18" charset="0"/>
                        </a:rPr>
                        <a:t>Hráči</a:t>
                      </a:r>
                    </a:p>
                  </a:txBody>
                  <a:tcPr marL="9525" marR="9525" marT="9525" marB="0" anchor="ctr">
                    <a:lnL>
                      <a:noFill/>
                    </a:lnL>
                    <a:lnR>
                      <a:noFill/>
                    </a:lnR>
                    <a:lnT>
                      <a:noFill/>
                    </a:lnT>
                    <a:lnB>
                      <a:noFill/>
                    </a:lnB>
                    <a:solidFill>
                      <a:srgbClr val="FFFF00"/>
                    </a:solidFill>
                  </a:tcPr>
                </a:tc>
                <a:tc>
                  <a:txBody>
                    <a:bodyPr/>
                    <a:lstStyle/>
                    <a:p>
                      <a:pPr algn="l" fontAlgn="ctr"/>
                      <a:r>
                        <a:rPr lang="cs-CZ" sz="1600" b="1" i="0" u="none" strike="noStrike">
                          <a:solidFill>
                            <a:srgbClr val="151515"/>
                          </a:solidFill>
                          <a:effectLst/>
                          <a:latin typeface="Bookman Old Style" panose="02050604050505020204" pitchFamily="18" charset="0"/>
                        </a:rPr>
                        <a:t>Brabcová Eliška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848233974"/>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Cibulka František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714538029"/>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Draxler Jan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159237940"/>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Horáček Michael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346917745"/>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Hrušík Jan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355680031"/>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Rausch Jakub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587351587"/>
                  </a:ext>
                </a:extLst>
              </a:tr>
              <a:tr h="272420">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vMerge="1">
                  <a:txBody>
                    <a:bodyPr/>
                    <a:lstStyle/>
                    <a:p>
                      <a:endParaRPr lang="cs-CZ"/>
                    </a:p>
                  </a:txBody>
                  <a:tcPr/>
                </a:tc>
                <a:tc>
                  <a:txBody>
                    <a:bodyPr/>
                    <a:lstStyle/>
                    <a:p>
                      <a:pPr algn="l" fontAlgn="ctr"/>
                      <a:r>
                        <a:rPr lang="cs-CZ" sz="1600" b="1" i="0" u="none" strike="noStrike">
                          <a:solidFill>
                            <a:srgbClr val="151515"/>
                          </a:solidFill>
                          <a:effectLst/>
                          <a:latin typeface="Bookman Old Style" panose="02050604050505020204" pitchFamily="18" charset="0"/>
                        </a:rPr>
                        <a:t>Valenta Ladislav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6572746"/>
                  </a:ext>
                </a:extLst>
              </a:tr>
              <a:tr h="268383">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654970638"/>
                  </a:ext>
                </a:extLst>
              </a:tr>
            </a:tbl>
          </a:graphicData>
        </a:graphic>
      </p:graphicFrame>
      <p:pic>
        <p:nvPicPr>
          <p:cNvPr id="2" name="Obrázek 1">
            <a:extLst>
              <a:ext uri="{FF2B5EF4-FFF2-40B4-BE49-F238E27FC236}">
                <a16:creationId xmlns:a16="http://schemas.microsoft.com/office/drawing/2014/main" id="{C53B85D6-8FEF-402C-BAA9-9BA8AE1B580F}"/>
              </a:ext>
            </a:extLst>
          </p:cNvPr>
          <p:cNvPicPr>
            <a:picLocks noChangeAspect="1"/>
          </p:cNvPicPr>
          <p:nvPr/>
        </p:nvPicPr>
        <p:blipFill>
          <a:blip r:embed="rId2"/>
          <a:stretch>
            <a:fillRect/>
          </a:stretch>
        </p:blipFill>
        <p:spPr>
          <a:xfrm>
            <a:off x="151056" y="2202152"/>
            <a:ext cx="4552950" cy="2009775"/>
          </a:xfrm>
          <a:prstGeom prst="rect">
            <a:avLst/>
          </a:prstGeom>
          <a:ln w="22225">
            <a:solidFill>
              <a:schemeClr val="bg1">
                <a:lumMod val="50000"/>
              </a:schemeClr>
            </a:solidFill>
          </a:ln>
        </p:spPr>
      </p:pic>
      <p:sp>
        <p:nvSpPr>
          <p:cNvPr id="3" name="TextovéPole 2">
            <a:extLst>
              <a:ext uri="{FF2B5EF4-FFF2-40B4-BE49-F238E27FC236}">
                <a16:creationId xmlns:a16="http://schemas.microsoft.com/office/drawing/2014/main" id="{EC3F6697-1CC3-40DB-B9DC-74FBDA91A4C9}"/>
              </a:ext>
            </a:extLst>
          </p:cNvPr>
          <p:cNvSpPr txBox="1"/>
          <p:nvPr/>
        </p:nvSpPr>
        <p:spPr>
          <a:xfrm>
            <a:off x="151056" y="157267"/>
            <a:ext cx="4552950" cy="1754326"/>
          </a:xfrm>
          <a:prstGeom prst="rect">
            <a:avLst/>
          </a:prstGeom>
          <a:blipFill>
            <a:blip r:embed="rId3"/>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solidFill>
                  <a:srgbClr val="0000FF"/>
                </a:solidFill>
                <a:latin typeface="Eras Bold ITC" panose="020B0907030504020204" pitchFamily="34" charset="0"/>
              </a:rPr>
              <a:t>Pohled na hřiště v Brandýse </a:t>
            </a:r>
            <a:r>
              <a:rPr lang="cs-CZ" sz="1800" dirty="0" err="1">
                <a:solidFill>
                  <a:srgbClr val="0000FF"/>
                </a:solidFill>
                <a:latin typeface="Eras Bold ITC" panose="020B0907030504020204" pitchFamily="34" charset="0"/>
              </a:rPr>
              <a:t>n.L.</a:t>
            </a:r>
            <a:r>
              <a:rPr lang="cs-CZ" sz="1800" dirty="0">
                <a:solidFill>
                  <a:srgbClr val="0000FF"/>
                </a:solidFill>
                <a:latin typeface="Eras Bold ITC" panose="020B0907030504020204" pitchFamily="34" charset="0"/>
              </a:rPr>
              <a:t>, kde to po většinu zápasu vypadalo takto. Velká mlha. Sluníčko vysvitlo až v samotném závěru, ale příznivější výsledek našemu týmu stejně nepřineslo</a:t>
            </a:r>
          </a:p>
        </p:txBody>
      </p:sp>
      <p:sp>
        <p:nvSpPr>
          <p:cNvPr id="4" name="Obdélník 3">
            <a:extLst>
              <a:ext uri="{FF2B5EF4-FFF2-40B4-BE49-F238E27FC236}">
                <a16:creationId xmlns:a16="http://schemas.microsoft.com/office/drawing/2014/main" id="{B3391D56-3BC0-47C3-B79B-98CCCECBA760}"/>
              </a:ext>
            </a:extLst>
          </p:cNvPr>
          <p:cNvSpPr/>
          <p:nvPr/>
        </p:nvSpPr>
        <p:spPr>
          <a:xfrm>
            <a:off x="102558" y="4302179"/>
            <a:ext cx="4601448" cy="2677656"/>
          </a:xfrm>
          <a:prstGeom prst="rect">
            <a:avLst/>
          </a:prstGeom>
          <a:blipFill dpi="0" rotWithShape="1">
            <a:blip r:embed="rId4">
              <a:alphaModFix amt="31000"/>
              <a:extLst>
                <a:ext uri="{837473B0-CC2E-450A-ABE3-18F120FF3D39}">
                  <a1611:picAttrSrcUrl xmlns="" xmlns:a1611="http://schemas.microsoft.com/office/drawing/2016/11/main" r:id="rId5"/>
                </a:ext>
              </a:extLst>
            </a:blip>
            <a:srcRect/>
            <a:stretch>
              <a:fillRect/>
            </a:stretch>
          </a:blipFill>
        </p:spPr>
        <p:txBody>
          <a:bodyPr wrap="square">
            <a:spAutoFit/>
          </a:bodyPr>
          <a:lstStyle/>
          <a:p>
            <a:pPr algn="just"/>
            <a:r>
              <a:rPr lang="cs-CZ" sz="1050" dirty="0">
                <a:solidFill>
                  <a:srgbClr val="545454"/>
                </a:solidFill>
                <a:latin typeface="Arial" panose="020B0604020202020204" pitchFamily="34" charset="0"/>
                <a:cs typeface="Arial" panose="020B0604020202020204" pitchFamily="34" charset="0"/>
              </a:rPr>
              <a:t>Do Brandýsu </a:t>
            </a:r>
            <a:r>
              <a:rPr lang="cs-CZ" sz="1050" dirty="0" err="1">
                <a:solidFill>
                  <a:srgbClr val="545454"/>
                </a:solidFill>
                <a:latin typeface="Arial" panose="020B0604020202020204" pitchFamily="34" charset="0"/>
                <a:cs typeface="Arial" panose="020B0604020202020204" pitchFamily="34" charset="0"/>
              </a:rPr>
              <a:t>n.L.</a:t>
            </a:r>
            <a:r>
              <a:rPr lang="cs-CZ" sz="1050" dirty="0">
                <a:solidFill>
                  <a:srgbClr val="545454"/>
                </a:solidFill>
                <a:latin typeface="Arial" panose="020B0604020202020204" pitchFamily="34" charset="0"/>
                <a:cs typeface="Arial" panose="020B0604020202020204" pitchFamily="34" charset="0"/>
              </a:rPr>
              <a:t> jsme odjížděli s vědomím, že chybí až 8 hráčů, se kterými by mohli trenéři počítat do základní sestavy. Na druhou stranu ale pohled na tabulku napovídal, že je to důležité utkání v boji o spodní příčky tabulky a pokusit se o nějaký ten zisk bodu musíme.  V úvodních minutách jsme nehráli špatně a měli i několik nadějných standardních situací. Postupně však naše hra uvadala a byli to domácí, kdo šli ve 36. minutě do vedení 1:0, i když mohlo být rychle srovnáno, ale naši největší příležitost ve 39. minutě Jiří Neuman nedal.             Velkou pochvalu zaslouží Václav Sailer v brance, protože je nutno objektivně přiznat, že nebýt jeho skvělých zákroku, tak jsme v poločase prohrávali mnohem více. Ve 2. části naděje na úspěch pohasla v 55. minutě, kdy domácí zvýšili na 2:0. Pak už jsme se do tempa nedostali a domácí si snadno došli pro výhru. Šanci jsme neměli vlastně žádnou. Jestli se nepletu, pokud ano, tak se omlouvám, ale za celých 90. minut jsme ani jednou neposlali míč mezi 3 tyče soupeře a bez toho se fotbal nevyhrává. </a:t>
            </a:r>
            <a:endParaRPr lang="cs-CZ"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47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p:cNvSpPr txBox="1"/>
          <p:nvPr/>
        </p:nvSpPr>
        <p:spPr>
          <a:xfrm>
            <a:off x="143991" y="133727"/>
            <a:ext cx="4680521" cy="1323439"/>
          </a:xfrm>
          <a:prstGeom prst="rect">
            <a:avLst/>
          </a:prstGeom>
          <a:pattFill prst="shingle">
            <a:fgClr>
              <a:srgbClr val="00FF00"/>
            </a:fgClr>
            <a:bgClr>
              <a:schemeClr val="bg1"/>
            </a:bgClr>
          </a:pattFill>
          <a:effectLst>
            <a:glow rad="101600">
              <a:schemeClr val="accent3">
                <a:lumMod val="85000"/>
                <a:alpha val="40000"/>
              </a:schemeClr>
            </a:glow>
            <a:softEdge rad="304800"/>
          </a:effectLst>
        </p:spPr>
        <p:txBody>
          <a:bodyPr wrap="square" rtlCol="0">
            <a:spAutoFit/>
          </a:bodyPr>
          <a:lstStyle/>
          <a:p>
            <a:pPr algn="ctr"/>
            <a:r>
              <a:rPr lang="cs-CZ" sz="2000" dirty="0">
                <a:solidFill>
                  <a:srgbClr val="FF0000"/>
                </a:solidFill>
                <a:latin typeface="Georgia" panose="02040502050405020303" pitchFamily="18" charset="0"/>
              </a:rPr>
              <a:t>Mladší přípravka si 4. místem ve skupině B okresního přeboru zajistila postup do Elitní skupiny okresního přeboru viz. rozpis  </a:t>
            </a:r>
          </a:p>
        </p:txBody>
      </p:sp>
      <p:graphicFrame>
        <p:nvGraphicFramePr>
          <p:cNvPr id="3" name="Tabulka 2"/>
          <p:cNvGraphicFramePr>
            <a:graphicFrameLocks noGrp="1"/>
          </p:cNvGraphicFramePr>
          <p:nvPr>
            <p:extLst>
              <p:ext uri="{D42A27DB-BD31-4B8C-83A1-F6EECF244321}">
                <p14:modId xmlns:p14="http://schemas.microsoft.com/office/powerpoint/2010/main" val="1090042131"/>
              </p:ext>
            </p:extLst>
          </p:nvPr>
        </p:nvGraphicFramePr>
        <p:xfrm>
          <a:off x="143991" y="1602825"/>
          <a:ext cx="4680521" cy="5257047"/>
        </p:xfrm>
        <a:graphic>
          <a:graphicData uri="http://schemas.openxmlformats.org/drawingml/2006/table">
            <a:tbl>
              <a:tblPr/>
              <a:tblGrid>
                <a:gridCol w="490774">
                  <a:extLst>
                    <a:ext uri="{9D8B030D-6E8A-4147-A177-3AD203B41FA5}">
                      <a16:colId xmlns:a16="http://schemas.microsoft.com/office/drawing/2014/main" val="379787872"/>
                    </a:ext>
                  </a:extLst>
                </a:gridCol>
                <a:gridCol w="772513">
                  <a:extLst>
                    <a:ext uri="{9D8B030D-6E8A-4147-A177-3AD203B41FA5}">
                      <a16:colId xmlns:a16="http://schemas.microsoft.com/office/drawing/2014/main" val="1661195051"/>
                    </a:ext>
                  </a:extLst>
                </a:gridCol>
                <a:gridCol w="563480">
                  <a:extLst>
                    <a:ext uri="{9D8B030D-6E8A-4147-A177-3AD203B41FA5}">
                      <a16:colId xmlns:a16="http://schemas.microsoft.com/office/drawing/2014/main" val="756806964"/>
                    </a:ext>
                  </a:extLst>
                </a:gridCol>
                <a:gridCol w="1045165">
                  <a:extLst>
                    <a:ext uri="{9D8B030D-6E8A-4147-A177-3AD203B41FA5}">
                      <a16:colId xmlns:a16="http://schemas.microsoft.com/office/drawing/2014/main" val="93271253"/>
                    </a:ext>
                  </a:extLst>
                </a:gridCol>
                <a:gridCol w="1317816">
                  <a:extLst>
                    <a:ext uri="{9D8B030D-6E8A-4147-A177-3AD203B41FA5}">
                      <a16:colId xmlns:a16="http://schemas.microsoft.com/office/drawing/2014/main" val="20371297"/>
                    </a:ext>
                  </a:extLst>
                </a:gridCol>
                <a:gridCol w="490773">
                  <a:extLst>
                    <a:ext uri="{9D8B030D-6E8A-4147-A177-3AD203B41FA5}">
                      <a16:colId xmlns:a16="http://schemas.microsoft.com/office/drawing/2014/main" val="1179634364"/>
                    </a:ext>
                  </a:extLst>
                </a:gridCol>
              </a:tblGrid>
              <a:tr h="206478">
                <a:tc gridSpan="6">
                  <a:txBody>
                    <a:bodyPr/>
                    <a:lstStyle/>
                    <a:p>
                      <a:pPr algn="ctr" fontAlgn="ctr"/>
                      <a:r>
                        <a:rPr lang="cs-CZ" sz="1000" b="1" i="0" u="none" strike="noStrike" dirty="0">
                          <a:solidFill>
                            <a:srgbClr val="000000"/>
                          </a:solidFill>
                          <a:effectLst/>
                          <a:latin typeface="Arial" panose="020B0604020202020204" pitchFamily="34" charset="0"/>
                        </a:rPr>
                        <a:t>Mladší přípravka Jaro 2020     okresní přebor ELEITE</a:t>
                      </a:r>
                    </a:p>
                  </a:txBody>
                  <a:tcPr marL="4958" marR="4958" marT="49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40359626"/>
                  </a:ext>
                </a:extLst>
              </a:tr>
              <a:tr h="169742">
                <a:tc>
                  <a:txBody>
                    <a:bodyPr/>
                    <a:lstStyle/>
                    <a:p>
                      <a:pPr algn="ctr" fontAlgn="ctr"/>
                      <a:r>
                        <a:rPr lang="cs-CZ" sz="600" b="1" i="0" u="none" strike="noStrike">
                          <a:solidFill>
                            <a:srgbClr val="000000"/>
                          </a:solidFill>
                          <a:effectLst/>
                          <a:latin typeface="Arial" panose="020B0604020202020204" pitchFamily="34" charset="0"/>
                        </a:rPr>
                        <a:t>Den</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Datum</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Čas</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Domácí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effectLst/>
                          <a:latin typeface="Arial" panose="020B0604020202020204" pitchFamily="34" charset="0"/>
                        </a:rPr>
                        <a:t>Hosté</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Kolo</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1862857"/>
                  </a:ext>
                </a:extLst>
              </a:tr>
              <a:tr h="330520">
                <a:tc>
                  <a:txBody>
                    <a:bodyPr/>
                    <a:lstStyle/>
                    <a:p>
                      <a:pPr algn="ctr" fontAlgn="ctr"/>
                      <a:r>
                        <a:rPr lang="cs-CZ" sz="1100" b="1" i="0" u="none" strike="noStrike">
                          <a:solidFill>
                            <a:srgbClr val="000000"/>
                          </a:solidFill>
                          <a:effectLst/>
                          <a:latin typeface="Arial" panose="020B0604020202020204" pitchFamily="34" charset="0"/>
                        </a:rPr>
                        <a:t>neděle</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26.10.2019</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Volno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1</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415136"/>
                  </a:ext>
                </a:extLst>
              </a:tr>
              <a:tr h="347032">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02.11.2019</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Sokol Malé Žernoseky</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4101268"/>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09.11.2019</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TJ SLAVOJ ÚŠTĚK</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2030266438"/>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04.04.2020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 SK BEZDĚKOV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428002141"/>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11.04.2020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2017296"/>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18.04.2020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Liběšice</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669850347"/>
                  </a:ext>
                </a:extLst>
              </a:tr>
              <a:tr h="518019">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25.04.2020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Slavoj Bohušovice nad Ohří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 z.s.</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86774172"/>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02.05.2020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Volno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5061143"/>
                  </a:ext>
                </a:extLst>
              </a:tr>
              <a:tr h="347032">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09.05.2020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SK Sokol Malé Žernoseky</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082115260"/>
                  </a:ext>
                </a:extLst>
              </a:tr>
              <a:tr h="347032">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16.05.2020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SLAVOJ ÚŠTĚK</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96627379"/>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23.05.2020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BEZDĚKOV</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52368002"/>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30.05.2020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ASK Lovosice</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2317644169"/>
                  </a:ext>
                </a:extLst>
              </a:tr>
              <a:tr h="330520">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06.06.2020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Liběšice</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08149689"/>
                  </a:ext>
                </a:extLst>
              </a:tr>
              <a:tr h="347032">
                <a:tc>
                  <a:txBody>
                    <a:bodyPr/>
                    <a:lstStyle/>
                    <a:p>
                      <a:pPr algn="ctr" fontAlgn="ctr"/>
                      <a:r>
                        <a:rPr lang="cs-CZ" sz="1100" b="1" i="0" u="none" strike="noStrike">
                          <a:solidFill>
                            <a:srgbClr val="000000"/>
                          </a:solidFill>
                          <a:effectLst/>
                          <a:latin typeface="Arial" panose="020B0604020202020204" pitchFamily="34" charset="0"/>
                        </a:rPr>
                        <a:t>sobota</a:t>
                      </a:r>
                    </a:p>
                  </a:txBody>
                  <a:tcPr marL="4958" marR="4958" marT="49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13.06.2020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Slavoj Bohušovice nad Ohří </a:t>
                      </a:r>
                    </a:p>
                  </a:txBody>
                  <a:tcPr marL="4958" marR="4958" marT="4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14</a:t>
                      </a:r>
                    </a:p>
                  </a:txBody>
                  <a:tcPr marL="4958" marR="4958" marT="49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873718378"/>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884088612"/>
              </p:ext>
            </p:extLst>
          </p:nvPr>
        </p:nvGraphicFramePr>
        <p:xfrm>
          <a:off x="5715394" y="3246987"/>
          <a:ext cx="4392487" cy="3619815"/>
        </p:xfrm>
        <a:graphic>
          <a:graphicData uri="http://schemas.openxmlformats.org/drawingml/2006/table">
            <a:tbl>
              <a:tblPr/>
              <a:tblGrid>
                <a:gridCol w="205017">
                  <a:extLst>
                    <a:ext uri="{9D8B030D-6E8A-4147-A177-3AD203B41FA5}">
                      <a16:colId xmlns:a16="http://schemas.microsoft.com/office/drawing/2014/main" val="370948920"/>
                    </a:ext>
                  </a:extLst>
                </a:gridCol>
                <a:gridCol w="389532">
                  <a:extLst>
                    <a:ext uri="{9D8B030D-6E8A-4147-A177-3AD203B41FA5}">
                      <a16:colId xmlns:a16="http://schemas.microsoft.com/office/drawing/2014/main" val="2694839024"/>
                    </a:ext>
                  </a:extLst>
                </a:gridCol>
                <a:gridCol w="1253165">
                  <a:extLst>
                    <a:ext uri="{9D8B030D-6E8A-4147-A177-3AD203B41FA5}">
                      <a16:colId xmlns:a16="http://schemas.microsoft.com/office/drawing/2014/main" val="3547264951"/>
                    </a:ext>
                  </a:extLst>
                </a:gridCol>
                <a:gridCol w="328027">
                  <a:extLst>
                    <a:ext uri="{9D8B030D-6E8A-4147-A177-3AD203B41FA5}">
                      <a16:colId xmlns:a16="http://schemas.microsoft.com/office/drawing/2014/main" val="2447229661"/>
                    </a:ext>
                  </a:extLst>
                </a:gridCol>
                <a:gridCol w="317777">
                  <a:extLst>
                    <a:ext uri="{9D8B030D-6E8A-4147-A177-3AD203B41FA5}">
                      <a16:colId xmlns:a16="http://schemas.microsoft.com/office/drawing/2014/main" val="429453808"/>
                    </a:ext>
                  </a:extLst>
                </a:gridCol>
                <a:gridCol w="205017">
                  <a:extLst>
                    <a:ext uri="{9D8B030D-6E8A-4147-A177-3AD203B41FA5}">
                      <a16:colId xmlns:a16="http://schemas.microsoft.com/office/drawing/2014/main" val="1504679588"/>
                    </a:ext>
                  </a:extLst>
                </a:gridCol>
                <a:gridCol w="389532">
                  <a:extLst>
                    <a:ext uri="{9D8B030D-6E8A-4147-A177-3AD203B41FA5}">
                      <a16:colId xmlns:a16="http://schemas.microsoft.com/office/drawing/2014/main" val="4193703863"/>
                    </a:ext>
                  </a:extLst>
                </a:gridCol>
                <a:gridCol w="205017">
                  <a:extLst>
                    <a:ext uri="{9D8B030D-6E8A-4147-A177-3AD203B41FA5}">
                      <a16:colId xmlns:a16="http://schemas.microsoft.com/office/drawing/2014/main" val="3564305256"/>
                    </a:ext>
                  </a:extLst>
                </a:gridCol>
                <a:gridCol w="512542">
                  <a:extLst>
                    <a:ext uri="{9D8B030D-6E8A-4147-A177-3AD203B41FA5}">
                      <a16:colId xmlns:a16="http://schemas.microsoft.com/office/drawing/2014/main" val="2004555162"/>
                    </a:ext>
                  </a:extLst>
                </a:gridCol>
                <a:gridCol w="330589">
                  <a:extLst>
                    <a:ext uri="{9D8B030D-6E8A-4147-A177-3AD203B41FA5}">
                      <a16:colId xmlns:a16="http://schemas.microsoft.com/office/drawing/2014/main" val="1964507063"/>
                    </a:ext>
                  </a:extLst>
                </a:gridCol>
                <a:gridCol w="256272">
                  <a:extLst>
                    <a:ext uri="{9D8B030D-6E8A-4147-A177-3AD203B41FA5}">
                      <a16:colId xmlns:a16="http://schemas.microsoft.com/office/drawing/2014/main" val="1366659240"/>
                    </a:ext>
                  </a:extLst>
                </a:gridCol>
              </a:tblGrid>
              <a:tr h="1092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19880184"/>
                  </a:ext>
                </a:extLst>
              </a:tr>
              <a:tr h="12701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Divize dospělých 2019-2020 po 12 kole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67054744"/>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45771236"/>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Baník Souš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60004835"/>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Meteor Praha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8939852"/>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Ostrov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57747459"/>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FC Chomutov s.r.o.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2225696"/>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Aritma Praha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57836378"/>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Neratovice-</a:t>
                      </a:r>
                      <a:r>
                        <a:rPr lang="cs-CZ" sz="1000" b="1" i="0" u="none" strike="noStrike" dirty="0" err="1">
                          <a:solidFill>
                            <a:srgbClr val="000000"/>
                          </a:solidFill>
                          <a:effectLst/>
                          <a:latin typeface="Arial" panose="020B0604020202020204" pitchFamily="34" charset="0"/>
                        </a:rPr>
                        <a:t>Byškovice</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43104630"/>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Olympie Březová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69548565"/>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Kladno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29572696"/>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SEKO Louny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1920333"/>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Slaný</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11287101"/>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Brandýs </a:t>
                      </a:r>
                      <a:r>
                        <a:rPr lang="cs-CZ" sz="1000" b="1" i="0" u="none" strike="noStrike" dirty="0" err="1">
                          <a:solidFill>
                            <a:srgbClr val="000000"/>
                          </a:solidFill>
                          <a:effectLst/>
                          <a:latin typeface="Arial" panose="020B0604020202020204" pitchFamily="34" charset="0"/>
                        </a:rPr>
                        <a:t>n.L.</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7489935"/>
                  </a:ext>
                </a:extLst>
              </a:tr>
              <a:tr h="1379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20:32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76184392"/>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Rakovník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16194544"/>
                  </a:ext>
                </a:extLst>
              </a:tr>
              <a:tr h="2253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Arsenal Česká Lípa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25697591"/>
                  </a:ext>
                </a:extLst>
              </a:tr>
              <a:tr h="116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MFK Dobříš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78014571"/>
                  </a:ext>
                </a:extLst>
              </a:tr>
              <a:tr h="1092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66073505"/>
                  </a:ext>
                </a:extLst>
              </a:tr>
            </a:tbl>
          </a:graphicData>
        </a:graphic>
      </p:graphicFrame>
      <p:sp>
        <p:nvSpPr>
          <p:cNvPr id="11" name="TextovéPole 10"/>
          <p:cNvSpPr txBox="1"/>
          <p:nvPr/>
        </p:nvSpPr>
        <p:spPr>
          <a:xfrm>
            <a:off x="5535374" y="235124"/>
            <a:ext cx="4545722" cy="2862322"/>
          </a:xfrm>
          <a:prstGeom prst="rect">
            <a:avLst/>
          </a:prstGeom>
          <a:solidFill>
            <a:srgbClr val="99FFCC"/>
          </a:solidFill>
          <a:effectLst>
            <a:glow rad="101600">
              <a:srgbClr val="FFFF66">
                <a:alpha val="40000"/>
              </a:srgbClr>
            </a:glow>
            <a:softEdge rad="241300"/>
          </a:effectLst>
        </p:spPr>
        <p:txBody>
          <a:bodyPr wrap="square" rtlCol="0">
            <a:spAutoFit/>
          </a:bodyPr>
          <a:lstStyle/>
          <a:p>
            <a:pPr lvl="1" algn="just"/>
            <a:r>
              <a:rPr lang="cs-CZ" dirty="0">
                <a:latin typeface="Arial" panose="020B0604020202020204" pitchFamily="34" charset="0"/>
                <a:cs typeface="Arial" panose="020B0604020202020204" pitchFamily="34" charset="0"/>
              </a:rPr>
              <a:t>Český Brod a Souš překvapivě prohrály, ale ani to zatím jejich pozice na 1. a 2. místě neohrozilo. Na druhou stranu se k nim ale přiblížili Meteor, Ostrov a Chomutov. V klidném středu tabulky se usadily Aritma, Neratovice a Březová. Více se asi očekávalo před začátkem soutěže od Kladna na 9. místě s 16 body. V posledních kolech se herně začalo dařit Lounům a Slanému a v tabulce se odpoutali od úplného spodku. Štětí v posledních 3 kolech získalo jen 2 body a je na 12. místě. Počítat se musí ještě s Rakovníkem, který v minulém kole překvapivě porazil doma Český Brod. Na 15. místě je Česká Lípa, která ještě v normální hrací době nevyhrála. Poslední místo patří Dobříši se stejným počtem bodů jako má Česká Lípa, ale s hroším skórem. </a:t>
            </a:r>
          </a:p>
        </p:txBody>
      </p:sp>
    </p:spTree>
    <p:extLst>
      <p:ext uri="{BB962C8B-B14F-4D97-AF65-F5344CB8AC3E}">
        <p14:creationId xmlns:p14="http://schemas.microsoft.com/office/powerpoint/2010/main" val="36919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920856" y="69963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graphicFrame>
        <p:nvGraphicFramePr>
          <p:cNvPr id="12" name="Tabulka 11">
            <a:extLst>
              <a:ext uri="{FF2B5EF4-FFF2-40B4-BE49-F238E27FC236}">
                <a16:creationId xmlns:a16="http://schemas.microsoft.com/office/drawing/2014/main" id="{28E023C1-7EEF-4B64-A7B4-71EF23F92E12}"/>
              </a:ext>
            </a:extLst>
          </p:cNvPr>
          <p:cNvGraphicFramePr>
            <a:graphicFrameLocks noGrp="1"/>
          </p:cNvGraphicFramePr>
          <p:nvPr>
            <p:extLst>
              <p:ext uri="{D42A27DB-BD31-4B8C-83A1-F6EECF244321}">
                <p14:modId xmlns:p14="http://schemas.microsoft.com/office/powerpoint/2010/main" val="3097657780"/>
              </p:ext>
            </p:extLst>
          </p:nvPr>
        </p:nvGraphicFramePr>
        <p:xfrm>
          <a:off x="5525488" y="109666"/>
          <a:ext cx="4680521" cy="6619129"/>
        </p:xfrm>
        <a:graphic>
          <a:graphicData uri="http://schemas.openxmlformats.org/drawingml/2006/table">
            <a:tbl>
              <a:tblPr/>
              <a:tblGrid>
                <a:gridCol w="507230">
                  <a:extLst>
                    <a:ext uri="{9D8B030D-6E8A-4147-A177-3AD203B41FA5}">
                      <a16:colId xmlns:a16="http://schemas.microsoft.com/office/drawing/2014/main" val="2284238727"/>
                    </a:ext>
                  </a:extLst>
                </a:gridCol>
                <a:gridCol w="743812">
                  <a:extLst>
                    <a:ext uri="{9D8B030D-6E8A-4147-A177-3AD203B41FA5}">
                      <a16:colId xmlns:a16="http://schemas.microsoft.com/office/drawing/2014/main" val="3100063112"/>
                    </a:ext>
                  </a:extLst>
                </a:gridCol>
                <a:gridCol w="401240">
                  <a:extLst>
                    <a:ext uri="{9D8B030D-6E8A-4147-A177-3AD203B41FA5}">
                      <a16:colId xmlns:a16="http://schemas.microsoft.com/office/drawing/2014/main" val="300325130"/>
                    </a:ext>
                  </a:extLst>
                </a:gridCol>
                <a:gridCol w="825195">
                  <a:extLst>
                    <a:ext uri="{9D8B030D-6E8A-4147-A177-3AD203B41FA5}">
                      <a16:colId xmlns:a16="http://schemas.microsoft.com/office/drawing/2014/main" val="1853178050"/>
                    </a:ext>
                  </a:extLst>
                </a:gridCol>
                <a:gridCol w="878189">
                  <a:extLst>
                    <a:ext uri="{9D8B030D-6E8A-4147-A177-3AD203B41FA5}">
                      <a16:colId xmlns:a16="http://schemas.microsoft.com/office/drawing/2014/main" val="1804642112"/>
                    </a:ext>
                  </a:extLst>
                </a:gridCol>
                <a:gridCol w="370959">
                  <a:extLst>
                    <a:ext uri="{9D8B030D-6E8A-4147-A177-3AD203B41FA5}">
                      <a16:colId xmlns:a16="http://schemas.microsoft.com/office/drawing/2014/main" val="3540418831"/>
                    </a:ext>
                  </a:extLst>
                </a:gridCol>
                <a:gridCol w="953896">
                  <a:extLst>
                    <a:ext uri="{9D8B030D-6E8A-4147-A177-3AD203B41FA5}">
                      <a16:colId xmlns:a16="http://schemas.microsoft.com/office/drawing/2014/main" val="295244528"/>
                    </a:ext>
                  </a:extLst>
                </a:gridCol>
              </a:tblGrid>
              <a:tr h="605246">
                <a:tc gridSpan="7">
                  <a:txBody>
                    <a:bodyPr/>
                    <a:lstStyle/>
                    <a:p>
                      <a:pPr algn="ctr" fontAlgn="ctr"/>
                      <a:r>
                        <a:rPr lang="cs-CZ" sz="1600" b="1" i="0" u="none" strike="noStrike" dirty="0">
                          <a:solidFill>
                            <a:srgbClr val="000000"/>
                          </a:solidFill>
                          <a:effectLst/>
                          <a:latin typeface="Arial" panose="020B0604020202020204" pitchFamily="34" charset="0"/>
                        </a:rPr>
                        <a:t>Starší přípravka Podzim 2019 -Okresní přebor Skupina B   </a:t>
                      </a:r>
                      <a:r>
                        <a:rPr lang="cs-CZ" sz="1600" b="1" i="0" u="none" strike="noStrike" dirty="0" err="1">
                          <a:solidFill>
                            <a:srgbClr val="000000"/>
                          </a:solidFill>
                          <a:effectLst/>
                          <a:latin typeface="Arial" panose="020B0604020202020204" pitchFamily="34" charset="0"/>
                        </a:rPr>
                        <a:t>Jednokolově</a:t>
                      </a:r>
                      <a:endParaRPr lang="cs-CZ" sz="1600" b="1" i="0" u="none" strike="noStrike" dirty="0">
                        <a:solidFill>
                          <a:srgbClr val="000000"/>
                        </a:solidFill>
                        <a:effectLst/>
                        <a:latin typeface="Arial" panose="020B0604020202020204" pitchFamily="34" charset="0"/>
                      </a:endParaRPr>
                    </a:p>
                  </a:txBody>
                  <a:tcPr marL="3804" marR="3804" marT="3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5994318"/>
                  </a:ext>
                </a:extLst>
              </a:tr>
              <a:tr h="199111">
                <a:tc>
                  <a:txBody>
                    <a:bodyPr/>
                    <a:lstStyle/>
                    <a:p>
                      <a:pPr algn="ctr" fontAlgn="ctr"/>
                      <a:r>
                        <a:rPr lang="cs-CZ" sz="700" b="1" i="0" u="none" strike="noStrike">
                          <a:solidFill>
                            <a:srgbClr val="000000"/>
                          </a:solidFill>
                          <a:effectLst/>
                          <a:latin typeface="Arial" panose="020B0604020202020204" pitchFamily="34" charset="0"/>
                        </a:rPr>
                        <a:t>Den</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Datum</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Čas</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Domácí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Hosté</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Kolo</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Výsledek</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5799061"/>
                  </a:ext>
                </a:extLst>
              </a:tr>
              <a:tr h="635076">
                <a:tc>
                  <a:txBody>
                    <a:bodyPr/>
                    <a:lstStyle/>
                    <a:p>
                      <a:pPr algn="ctr" fontAlgn="ctr"/>
                      <a:r>
                        <a:rPr lang="cs-CZ" sz="1000" b="1" i="0" u="none" strike="noStrike" dirty="0">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01.09.2019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Sokol Brozany  / Lukavec</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7:20</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20503578"/>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08.09.2019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TJ Sokol Mšené lázně</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8:8</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411702288"/>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15.09.2019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s-ES" sz="1050" b="1" i="0" u="none" strike="noStrike" dirty="0">
                          <a:solidFill>
                            <a:srgbClr val="000000"/>
                          </a:solidFill>
                          <a:effectLst/>
                          <a:latin typeface="Arial" panose="020B0604020202020204" pitchFamily="34" charset="0"/>
                        </a:rPr>
                        <a:t>SK Sahara Vědomice </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9:7</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8316592"/>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22.09.2019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TJ Sokol Hoštka </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6:2</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999148307"/>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29.09.2019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50" b="1" i="0" u="none" strike="noStrike" dirty="0">
                          <a:solidFill>
                            <a:srgbClr val="000000"/>
                          </a:solidFill>
                          <a:effectLst/>
                          <a:latin typeface="Arial" panose="020B0604020202020204" pitchFamily="34" charset="0"/>
                        </a:rPr>
                        <a:t>TJ Dynamo Podlusky</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6:16</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3337477"/>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06.10.2019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FK BECHLÍN</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5:11</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2363280"/>
                  </a:ext>
                </a:extLst>
              </a:tr>
              <a:tr h="635076">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13.10.2019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13:00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TJ Sokol Straškov-Vodochody</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3:4</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351794422"/>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20.10.2019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TJ Viktorie Budyně </a:t>
                      </a:r>
                      <a:r>
                        <a:rPr lang="cs-CZ" sz="1050" b="1" i="0" u="none" strike="noStrike" dirty="0" err="1">
                          <a:solidFill>
                            <a:srgbClr val="000000"/>
                          </a:solidFill>
                          <a:effectLst/>
                          <a:latin typeface="Arial" panose="020B0604020202020204" pitchFamily="34" charset="0"/>
                        </a:rPr>
                        <a:t>n.O</a:t>
                      </a:r>
                      <a:r>
                        <a:rPr lang="cs-CZ" sz="1050" b="1" i="0" u="none" strike="noStrike" dirty="0">
                          <a:solidFill>
                            <a:srgbClr val="000000"/>
                          </a:solidFill>
                          <a:effectLst/>
                          <a:latin typeface="Arial" panose="020B0604020202020204" pitchFamily="34" charset="0"/>
                        </a:rPr>
                        <a:t>.</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12:9</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59109088"/>
                  </a:ext>
                </a:extLst>
              </a:tr>
              <a:tr h="635076">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27.10.2019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Slavoj Bohušovice </a:t>
                      </a:r>
                      <a:r>
                        <a:rPr lang="cs-CZ" sz="1050" b="1" i="0" u="none" strike="noStrike" dirty="0" err="1">
                          <a:solidFill>
                            <a:srgbClr val="000000"/>
                          </a:solidFill>
                          <a:effectLst/>
                          <a:latin typeface="Arial" panose="020B0604020202020204" pitchFamily="34" charset="0"/>
                        </a:rPr>
                        <a:t>n.O</a:t>
                      </a:r>
                      <a:r>
                        <a:rPr lang="cs-CZ" sz="1050" b="1" i="0" u="none" strike="noStrike" dirty="0">
                          <a:solidFill>
                            <a:srgbClr val="000000"/>
                          </a:solidFill>
                          <a:effectLst/>
                          <a:latin typeface="Arial" panose="020B0604020202020204" pitchFamily="34" charset="0"/>
                        </a:rPr>
                        <a:t>.  </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 9:5</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84935070"/>
                  </a:ext>
                </a:extLst>
              </a:tr>
              <a:tr h="488693">
                <a:tc>
                  <a:txBody>
                    <a:bodyPr/>
                    <a:lstStyle/>
                    <a:p>
                      <a:pPr algn="ctr" fontAlgn="ctr"/>
                      <a:r>
                        <a:rPr lang="cs-CZ" sz="1000" b="1" i="0" u="none" strike="noStrike">
                          <a:solidFill>
                            <a:srgbClr val="000000"/>
                          </a:solidFill>
                          <a:effectLst/>
                          <a:latin typeface="Arial" panose="020B0604020202020204" pitchFamily="34" charset="0"/>
                        </a:rPr>
                        <a:t>neděle</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03.11.2019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FK </a:t>
                      </a:r>
                      <a:r>
                        <a:rPr lang="cs-CZ" sz="1050" b="1" i="0" u="none" strike="noStrike" dirty="0" err="1">
                          <a:solidFill>
                            <a:srgbClr val="000000"/>
                          </a:solidFill>
                          <a:effectLst/>
                          <a:latin typeface="Arial" panose="020B0604020202020204" pitchFamily="34" charset="0"/>
                        </a:rPr>
                        <a:t>Schoeller</a:t>
                      </a:r>
                      <a:r>
                        <a:rPr lang="cs-CZ" sz="1050" b="1" i="0" u="none" strike="noStrike" dirty="0">
                          <a:solidFill>
                            <a:srgbClr val="000000"/>
                          </a:solidFill>
                          <a:effectLst/>
                          <a:latin typeface="Arial" panose="020B0604020202020204" pitchFamily="34" charset="0"/>
                        </a:rPr>
                        <a:t> Křešice </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55621637"/>
                  </a:ext>
                </a:extLst>
              </a:tr>
              <a:tr h="488693">
                <a:tc>
                  <a:txBody>
                    <a:bodyPr/>
                    <a:lstStyle/>
                    <a:p>
                      <a:pPr algn="ctr" fontAlgn="ctr"/>
                      <a:r>
                        <a:rPr lang="cs-CZ" sz="1000" b="1" i="0" u="none" strike="noStrike">
                          <a:solidFill>
                            <a:srgbClr val="000000"/>
                          </a:solidFill>
                          <a:effectLst/>
                          <a:latin typeface="Arial" panose="020B0604020202020204" pitchFamily="34" charset="0"/>
                        </a:rPr>
                        <a:t>sobota</a:t>
                      </a:r>
                    </a:p>
                  </a:txBody>
                  <a:tcPr marL="3804" marR="3804" marT="3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09.11.2019</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SK Libotenice</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3804" marR="3804" marT="3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3804" marR="3804" marT="38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128119622"/>
                  </a:ext>
                </a:extLst>
              </a:tr>
            </a:tbl>
          </a:graphicData>
        </a:graphic>
      </p:graphicFrame>
      <p:sp>
        <p:nvSpPr>
          <p:cNvPr id="13" name="Obdélník 12">
            <a:extLst>
              <a:ext uri="{FF2B5EF4-FFF2-40B4-BE49-F238E27FC236}">
                <a16:creationId xmlns:a16="http://schemas.microsoft.com/office/drawing/2014/main" id="{AA1DE60B-4E0E-414F-B89E-CE942FA4064E}"/>
              </a:ext>
            </a:extLst>
          </p:cNvPr>
          <p:cNvSpPr/>
          <p:nvPr/>
        </p:nvSpPr>
        <p:spPr>
          <a:xfrm>
            <a:off x="115916" y="883196"/>
            <a:ext cx="4595932" cy="6048000"/>
          </a:xfrm>
          <a:prstGeom prst="rect">
            <a:avLst/>
          </a:prstGeom>
          <a:pattFill prst="pct5">
            <a:fgClr>
              <a:schemeClr val="accent1"/>
            </a:fgClr>
            <a:bgClr>
              <a:schemeClr val="bg1"/>
            </a:bgClr>
          </a:pattFill>
          <a:ln w="19050">
            <a:solidFill>
              <a:srgbClr val="008000"/>
            </a:solidFill>
          </a:ln>
        </p:spPr>
        <p:txBody>
          <a:bodyPr wrap="square">
            <a:noAutofit/>
          </a:bodyPr>
          <a:lstStyle/>
          <a:p>
            <a:pPr algn="ctr" fontAlgn="ctr"/>
            <a:r>
              <a:rPr lang="cs-CZ" sz="1400" dirty="0">
                <a:solidFill>
                  <a:srgbClr val="0000CC"/>
                </a:solidFill>
                <a:latin typeface="Arial" panose="020B0604020202020204" pitchFamily="34" charset="0"/>
                <a:cs typeface="Arial" panose="020B0604020202020204" pitchFamily="34" charset="0"/>
              </a:rPr>
              <a:t>MFK Dobříš - FK SEKO Louny 2:1 PK (1:0)</a:t>
            </a:r>
          </a:p>
          <a:p>
            <a:pPr algn="just" fontAlgn="ctr"/>
            <a:r>
              <a:rPr lang="cs-CZ" dirty="0">
                <a:latin typeface="Arial" panose="020B0604020202020204" pitchFamily="34" charset="0"/>
                <a:cs typeface="Arial" panose="020B0604020202020204" pitchFamily="34" charset="0"/>
              </a:rPr>
              <a:t>domácí sahali po 3 bodech. Ještě v 1. minutě nastavení vedli 1:0. Daniel </a:t>
            </a:r>
            <a:r>
              <a:rPr lang="cs-CZ" dirty="0" err="1">
                <a:latin typeface="Arial" panose="020B0604020202020204" pitchFamily="34" charset="0"/>
                <a:cs typeface="Arial" panose="020B0604020202020204" pitchFamily="34" charset="0"/>
              </a:rPr>
              <a:t>Zícha</a:t>
            </a:r>
            <a:r>
              <a:rPr lang="cs-CZ" dirty="0">
                <a:latin typeface="Arial" panose="020B0604020202020204" pitchFamily="34" charset="0"/>
                <a:cs typeface="Arial" panose="020B0604020202020204" pitchFamily="34" charset="0"/>
              </a:rPr>
              <a:t> ale vyrovnal a po penaltách si hosté nakonec odvezli 2 body.</a:t>
            </a:r>
          </a:p>
          <a:p>
            <a:pPr algn="ctr" fontAlgn="ctr"/>
            <a:r>
              <a:rPr lang="cs-CZ" sz="1400" dirty="0">
                <a:solidFill>
                  <a:srgbClr val="0000CC"/>
                </a:solidFill>
                <a:latin typeface="Arial" panose="020B0604020202020204" pitchFamily="34" charset="0"/>
                <a:cs typeface="Arial" panose="020B0604020202020204" pitchFamily="34" charset="0"/>
              </a:rPr>
              <a:t>SK Aritma Praha- FK Olympie Březová  3:2 PK(1:2)</a:t>
            </a:r>
            <a:endParaRPr lang="cs-CZ" dirty="0">
              <a:solidFill>
                <a:srgbClr val="0000CC"/>
              </a:solidFill>
              <a:latin typeface="Arial" panose="020B0604020202020204" pitchFamily="34" charset="0"/>
              <a:cs typeface="Arial" panose="020B0604020202020204" pitchFamily="34" charset="0"/>
            </a:endParaRPr>
          </a:p>
          <a:p>
            <a:pPr algn="just" fontAlgn="ctr"/>
            <a:r>
              <a:rPr lang="cs-CZ" dirty="0">
                <a:latin typeface="Arial" panose="020B0604020202020204" pitchFamily="34" charset="0"/>
                <a:cs typeface="Arial" panose="020B0604020202020204" pitchFamily="34" charset="0"/>
              </a:rPr>
              <a:t>těsně před přestávkou dostal hosty do vedení svojí 2. brankou Dan Martinec. Hned po změně stran David Baran vyrovnal a to byla také poslední branka utkání. Diváci zůstali , ale ještě koukat na penaltový rozstřel.</a:t>
            </a:r>
          </a:p>
          <a:p>
            <a:pPr algn="ctr" fontAlgn="ctr"/>
            <a:r>
              <a:rPr lang="cs-CZ" sz="1400" dirty="0">
                <a:solidFill>
                  <a:srgbClr val="0000CC"/>
                </a:solidFill>
                <a:latin typeface="Arial" panose="020B0604020202020204" pitchFamily="34" charset="0"/>
                <a:cs typeface="Arial" panose="020B0604020202020204" pitchFamily="34" charset="0"/>
              </a:rPr>
              <a:t>FK Baník Souš - FK Ostrov 0:2(0:0) </a:t>
            </a:r>
          </a:p>
          <a:p>
            <a:pPr algn="just" fontAlgn="ctr"/>
            <a:r>
              <a:rPr lang="cs-CZ" dirty="0">
                <a:latin typeface="Arial" panose="020B0604020202020204" pitchFamily="34" charset="0"/>
                <a:cs typeface="Arial" panose="020B0604020202020204" pitchFamily="34" charset="0"/>
              </a:rPr>
              <a:t>po ranní porážce Českého Brodu v Rakovníku odmítla Souš postup na 1. místo. Poprvé doma prohrála.</a:t>
            </a:r>
          </a:p>
          <a:p>
            <a:pPr algn="ctr" fontAlgn="ctr"/>
            <a:r>
              <a:rPr lang="cs-CZ" sz="1400" dirty="0">
                <a:solidFill>
                  <a:srgbClr val="0000CC"/>
                </a:solidFill>
                <a:latin typeface="Arial" panose="020B0604020202020204" pitchFamily="34" charset="0"/>
                <a:cs typeface="Arial" panose="020B0604020202020204" pitchFamily="34" charset="0"/>
              </a:rPr>
              <a:t>TJ Tatran Rakovník – SK Český Brod  3:1(2:0)</a:t>
            </a:r>
          </a:p>
          <a:p>
            <a:pPr algn="just" fontAlgn="ctr"/>
            <a:r>
              <a:rPr lang="cs-CZ" dirty="0">
                <a:latin typeface="Arial" panose="020B0604020202020204" pitchFamily="34" charset="0"/>
                <a:cs typeface="Arial" panose="020B0604020202020204" pitchFamily="34" charset="0"/>
              </a:rPr>
              <a:t>11 předchozích zápasů neokusili hosté hořkost porážky v normální hrací době. Zasloužená výhra domácích, kteří stoprocentně využili nabídnuté šance.</a:t>
            </a:r>
          </a:p>
          <a:p>
            <a:pPr algn="ctr" fontAlgn="ctr"/>
            <a:r>
              <a:rPr lang="cs-CZ" b="0" dirty="0"/>
              <a:t> </a:t>
            </a:r>
            <a:r>
              <a:rPr lang="cs-CZ" sz="1400" dirty="0">
                <a:solidFill>
                  <a:srgbClr val="0000CC"/>
                </a:solidFill>
                <a:latin typeface="Arial" panose="020B0604020202020204" pitchFamily="34" charset="0"/>
                <a:cs typeface="Arial" panose="020B0604020202020204" pitchFamily="34" charset="0"/>
              </a:rPr>
              <a:t>Arsenal Česká Lípa SK Slaný   1:2(0:0)</a:t>
            </a:r>
          </a:p>
          <a:p>
            <a:pPr algn="just" fontAlgn="ctr"/>
            <a:r>
              <a:rPr lang="cs-CZ" dirty="0">
                <a:latin typeface="Arial" panose="020B0604020202020204" pitchFamily="34" charset="0"/>
                <a:cs typeface="Arial" panose="020B0604020202020204" pitchFamily="34" charset="0"/>
              </a:rPr>
              <a:t>branky padaly až po změně stran. Nejprve 2 vstřelili hosté bez Nádeníčka v sestavě a domácí už stačili jen snížit na 1:2. Česká Lípa ještě v normální hrací době nevyhrála.</a:t>
            </a:r>
          </a:p>
          <a:p>
            <a:pPr algn="ctr" fontAlgn="ctr"/>
            <a:r>
              <a:rPr lang="cs-CZ" sz="1400" dirty="0">
                <a:solidFill>
                  <a:srgbClr val="0000CC"/>
                </a:solidFill>
                <a:latin typeface="Arial" panose="020B0604020202020204" pitchFamily="34" charset="0"/>
                <a:cs typeface="Arial" panose="020B0604020202020204" pitchFamily="34" charset="0"/>
              </a:rPr>
              <a:t>SK Kladno  - FK Meteor Praha 1:2 PK(0:1) </a:t>
            </a:r>
          </a:p>
          <a:p>
            <a:pPr algn="just" fontAlgn="ctr"/>
            <a:r>
              <a:rPr lang="cs-CZ" dirty="0">
                <a:latin typeface="Arial" panose="020B0604020202020204" pitchFamily="34" charset="0"/>
                <a:cs typeface="Arial" panose="020B0604020202020204" pitchFamily="34" charset="0"/>
              </a:rPr>
              <a:t>o přestávce byl v kabině Kladna průvan informoval brankář domácích Tesař. To sice po změně stran vyrovnalo, ale na penalty stejně padlo.</a:t>
            </a:r>
          </a:p>
          <a:p>
            <a:pPr algn="ctr" fontAlgn="ctr"/>
            <a:r>
              <a:rPr lang="cs-CZ" sz="1400" dirty="0">
                <a:solidFill>
                  <a:srgbClr val="0000CC"/>
                </a:solidFill>
                <a:latin typeface="Arial" panose="020B0604020202020204" pitchFamily="34" charset="0"/>
                <a:cs typeface="Arial" panose="020B0604020202020204" pitchFamily="34" charset="0"/>
              </a:rPr>
              <a:t>FK Brandýs </a:t>
            </a:r>
            <a:r>
              <a:rPr lang="cs-CZ" sz="1400" dirty="0" err="1">
                <a:solidFill>
                  <a:srgbClr val="0000CC"/>
                </a:solidFill>
                <a:latin typeface="Arial" panose="020B0604020202020204" pitchFamily="34" charset="0"/>
                <a:cs typeface="Arial" panose="020B0604020202020204" pitchFamily="34" charset="0"/>
              </a:rPr>
              <a:t>n.L.</a:t>
            </a:r>
            <a:r>
              <a:rPr lang="cs-CZ" sz="1400" dirty="0">
                <a:solidFill>
                  <a:srgbClr val="0000CC"/>
                </a:solidFill>
                <a:latin typeface="Arial" panose="020B0604020202020204" pitchFamily="34" charset="0"/>
                <a:cs typeface="Arial" panose="020B0604020202020204" pitchFamily="34" charset="0"/>
              </a:rPr>
              <a:t> – SK Štětí 3:0(2:0)</a:t>
            </a:r>
          </a:p>
          <a:p>
            <a:pPr algn="just" fontAlgn="ctr"/>
            <a:r>
              <a:rPr lang="cs-CZ" dirty="0">
                <a:latin typeface="Arial" panose="020B0604020202020204" pitchFamily="34" charset="0"/>
                <a:cs typeface="Arial" panose="020B0604020202020204" pitchFamily="34" charset="0"/>
              </a:rPr>
              <a:t>první výhra domácích od 3. kola. Hosté zlobili jen v úvodu a za celý zápas nevystřelili na branku. </a:t>
            </a:r>
          </a:p>
          <a:p>
            <a:pPr algn="ctr" fontAlgn="ctr"/>
            <a:r>
              <a:rPr lang="cs-CZ" sz="1400" dirty="0">
                <a:solidFill>
                  <a:srgbClr val="0000CC"/>
                </a:solidFill>
                <a:latin typeface="Arial" panose="020B0604020202020204" pitchFamily="34" charset="0"/>
                <a:cs typeface="Arial" panose="020B0604020202020204" pitchFamily="34" charset="0"/>
              </a:rPr>
              <a:t>FC Chomutov - FK Neratovice  2:1 PK(0:0)</a:t>
            </a:r>
          </a:p>
          <a:p>
            <a:pPr algn="just" fontAlgn="ctr"/>
            <a:r>
              <a:rPr lang="cs-CZ" dirty="0">
                <a:latin typeface="Arial" panose="020B0604020202020204" pitchFamily="34" charset="0"/>
                <a:cs typeface="Arial" panose="020B0604020202020204" pitchFamily="34" charset="0"/>
              </a:rPr>
              <a:t>zasloužená remíza. Hosté šli do vedení z penalty zahrávané </a:t>
            </a:r>
            <a:r>
              <a:rPr lang="cs-CZ" dirty="0" err="1">
                <a:latin typeface="Arial" panose="020B0604020202020204" pitchFamily="34" charset="0"/>
                <a:cs typeface="Arial" panose="020B0604020202020204" pitchFamily="34" charset="0"/>
              </a:rPr>
              <a:t>R.Hrdým</a:t>
            </a:r>
            <a:r>
              <a:rPr lang="cs-CZ" dirty="0">
                <a:latin typeface="Arial" panose="020B0604020202020204" pitchFamily="34" charset="0"/>
                <a:cs typeface="Arial" panose="020B0604020202020204" pitchFamily="34" charset="0"/>
              </a:rPr>
              <a:t>. Martin Boček hlavou vyrovnal a rozhodovalo se v penaltách.</a:t>
            </a:r>
          </a:p>
        </p:txBody>
      </p:sp>
      <p:sp>
        <p:nvSpPr>
          <p:cNvPr id="14" name="TextovéPole 13">
            <a:extLst>
              <a:ext uri="{FF2B5EF4-FFF2-40B4-BE49-F238E27FC236}">
                <a16:creationId xmlns:a16="http://schemas.microsoft.com/office/drawing/2014/main" id="{878698D8-CD25-4E2C-A443-EC1B2921CD2D}"/>
              </a:ext>
            </a:extLst>
          </p:cNvPr>
          <p:cNvSpPr txBox="1"/>
          <p:nvPr/>
        </p:nvSpPr>
        <p:spPr>
          <a:xfrm>
            <a:off x="115916" y="109664"/>
            <a:ext cx="4564580" cy="646331"/>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latin typeface="Arial Black" panose="020B0A04020102020204" pitchFamily="34" charset="0"/>
              </a:rPr>
              <a:t>12. Kolo Divizní soutěže – favorité na čele tabulky prohráli </a:t>
            </a:r>
          </a:p>
        </p:txBody>
      </p:sp>
    </p:spTree>
    <p:extLst>
      <p:ext uri="{BB962C8B-B14F-4D97-AF65-F5344CB8AC3E}">
        <p14:creationId xmlns:p14="http://schemas.microsoft.com/office/powerpoint/2010/main" val="82750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graphicFrame>
        <p:nvGraphicFramePr>
          <p:cNvPr id="14" name="Tabulka 13"/>
          <p:cNvGraphicFramePr>
            <a:graphicFrameLocks noGrp="1"/>
          </p:cNvGraphicFramePr>
          <p:nvPr>
            <p:extLst>
              <p:ext uri="{D42A27DB-BD31-4B8C-83A1-F6EECF244321}">
                <p14:modId xmlns:p14="http://schemas.microsoft.com/office/powerpoint/2010/main" val="3696952470"/>
              </p:ext>
            </p:extLst>
          </p:nvPr>
        </p:nvGraphicFramePr>
        <p:xfrm>
          <a:off x="5468904" y="163116"/>
          <a:ext cx="4525427" cy="6696753"/>
        </p:xfrm>
        <a:graphic>
          <a:graphicData uri="http://schemas.openxmlformats.org/drawingml/2006/table">
            <a:tbl>
              <a:tblPr/>
              <a:tblGrid>
                <a:gridCol w="1106033">
                  <a:extLst>
                    <a:ext uri="{9D8B030D-6E8A-4147-A177-3AD203B41FA5}">
                      <a16:colId xmlns:a16="http://schemas.microsoft.com/office/drawing/2014/main" val="4169682526"/>
                    </a:ext>
                  </a:extLst>
                </a:gridCol>
                <a:gridCol w="1667263">
                  <a:extLst>
                    <a:ext uri="{9D8B030D-6E8A-4147-A177-3AD203B41FA5}">
                      <a16:colId xmlns:a16="http://schemas.microsoft.com/office/drawing/2014/main" val="3619970564"/>
                    </a:ext>
                  </a:extLst>
                </a:gridCol>
                <a:gridCol w="1752131">
                  <a:extLst>
                    <a:ext uri="{9D8B030D-6E8A-4147-A177-3AD203B41FA5}">
                      <a16:colId xmlns:a16="http://schemas.microsoft.com/office/drawing/2014/main" val="3968661688"/>
                    </a:ext>
                  </a:extLst>
                </a:gridCol>
              </a:tblGrid>
              <a:tr h="253443">
                <a:tc gridSpan="3">
                  <a:txBody>
                    <a:bodyPr/>
                    <a:lstStyle/>
                    <a:p>
                      <a:pPr algn="ctr" fontAlgn="ctr"/>
                      <a:r>
                        <a:rPr lang="cs-CZ" sz="1600" b="1" i="0" u="none" strike="noStrike" dirty="0">
                          <a:solidFill>
                            <a:srgbClr val="184B81"/>
                          </a:solidFill>
                          <a:effectLst/>
                          <a:latin typeface="Georgia" panose="02040502050405020303" pitchFamily="18" charset="0"/>
                        </a:rPr>
                        <a:t>13.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85945624"/>
                  </a:ext>
                </a:extLst>
              </a:tr>
              <a:tr h="247351">
                <a:tc>
                  <a:txBody>
                    <a:bodyPr/>
                    <a:lstStyle/>
                    <a:p>
                      <a:pPr algn="ctr" fontAlgn="ctr"/>
                      <a:r>
                        <a:rPr lang="cs-CZ" sz="1050" b="0" i="0" u="none" strike="noStrike">
                          <a:solidFill>
                            <a:srgbClr val="000000"/>
                          </a:solidFill>
                          <a:effectLst/>
                          <a:latin typeface="Georgia" panose="02040502050405020303" pitchFamily="18" charset="0"/>
                        </a:rPr>
                        <a:t>02.11.2019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FK Arsenal Česká Lípa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952962980"/>
                  </a:ext>
                </a:extLst>
              </a:tr>
              <a:tr h="247351">
                <a:tc>
                  <a:txBody>
                    <a:bodyPr/>
                    <a:lstStyle/>
                    <a:p>
                      <a:pPr algn="ctr" fontAlgn="ctr"/>
                      <a:r>
                        <a:rPr lang="cs-CZ" sz="1050" b="0" i="0" u="none" strike="noStrike">
                          <a:solidFill>
                            <a:srgbClr val="000000"/>
                          </a:solidFill>
                          <a:effectLst/>
                          <a:latin typeface="Georgia" panose="02040502050405020303" pitchFamily="18" charset="0"/>
                        </a:rPr>
                        <a:t>02.11.2019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85625861"/>
                  </a:ext>
                </a:extLst>
              </a:tr>
              <a:tr h="247351">
                <a:tc>
                  <a:txBody>
                    <a:bodyPr/>
                    <a:lstStyle/>
                    <a:p>
                      <a:pPr algn="ctr" fontAlgn="ctr"/>
                      <a:r>
                        <a:rPr lang="cs-CZ" sz="1050" b="0" i="0" u="none" strike="noStrike" dirty="0">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75772937"/>
                  </a:ext>
                </a:extLst>
              </a:tr>
              <a:tr h="247351">
                <a:tc>
                  <a:txBody>
                    <a:bodyPr/>
                    <a:lstStyle/>
                    <a:p>
                      <a:pPr algn="ctr" fontAlgn="ctr"/>
                      <a:r>
                        <a:rPr lang="cs-CZ" sz="105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65777680"/>
                  </a:ext>
                </a:extLst>
              </a:tr>
              <a:tr h="247351">
                <a:tc>
                  <a:txBody>
                    <a:bodyPr/>
                    <a:lstStyle/>
                    <a:p>
                      <a:pPr algn="ctr" fontAlgn="ctr"/>
                      <a:r>
                        <a:rPr lang="cs-CZ" sz="105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372131671"/>
                  </a:ext>
                </a:extLst>
              </a:tr>
              <a:tr h="247351">
                <a:tc>
                  <a:txBody>
                    <a:bodyPr/>
                    <a:lstStyle/>
                    <a:p>
                      <a:pPr algn="ctr" fontAlgn="ctr"/>
                      <a:r>
                        <a:rPr lang="cs-CZ" sz="105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81508076"/>
                  </a:ext>
                </a:extLst>
              </a:tr>
              <a:tr h="247351">
                <a:tc>
                  <a:txBody>
                    <a:bodyPr/>
                    <a:lstStyle/>
                    <a:p>
                      <a:pPr algn="ctr" fontAlgn="ctr"/>
                      <a:r>
                        <a:rPr lang="cs-CZ" sz="1050" b="0" i="0" u="none" strike="noStrike">
                          <a:solidFill>
                            <a:srgbClr val="000000"/>
                          </a:solidFill>
                          <a:effectLst/>
                          <a:latin typeface="Georgia" panose="02040502050405020303" pitchFamily="18" charset="0"/>
                        </a:rPr>
                        <a:t>03.11.2019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dirty="0">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964756152"/>
                  </a:ext>
                </a:extLst>
              </a:tr>
              <a:tr h="247351">
                <a:tc>
                  <a:txBody>
                    <a:bodyPr/>
                    <a:lstStyle/>
                    <a:p>
                      <a:pPr algn="ctr" fontAlgn="ctr"/>
                      <a:r>
                        <a:rPr lang="cs-CZ" sz="1050" b="0" i="0" u="none" strike="noStrike">
                          <a:solidFill>
                            <a:srgbClr val="000000"/>
                          </a:solidFill>
                          <a:effectLst/>
                          <a:latin typeface="Georgia" panose="02040502050405020303" pitchFamily="18" charset="0"/>
                        </a:rPr>
                        <a:t>03.11.2019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10903174"/>
                  </a:ext>
                </a:extLst>
              </a:tr>
              <a:tr h="253443">
                <a:tc gridSpan="3">
                  <a:txBody>
                    <a:bodyPr/>
                    <a:lstStyle/>
                    <a:p>
                      <a:pPr algn="ctr" fontAlgn="ctr"/>
                      <a:r>
                        <a:rPr lang="cs-CZ" sz="1600" b="1" i="0" u="none" strike="noStrike" dirty="0">
                          <a:solidFill>
                            <a:srgbClr val="184B81"/>
                          </a:solidFill>
                          <a:effectLst/>
                          <a:latin typeface="Georgia" panose="02040502050405020303" pitchFamily="18" charset="0"/>
                        </a:rPr>
                        <a:t>14.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96227985"/>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dirty="0">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34624513"/>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56092249"/>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0" i="0" u="none" strike="noStrike">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42581385"/>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1090237"/>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dirty="0">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41426443"/>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Arsenal Česká Lípa</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4073260"/>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dirty="0">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8327570"/>
                  </a:ext>
                </a:extLst>
              </a:tr>
              <a:tr h="247351">
                <a:tc>
                  <a:txBody>
                    <a:bodyPr/>
                    <a:lstStyle/>
                    <a:p>
                      <a:pPr algn="ctr" fontAlgn="ctr"/>
                      <a:r>
                        <a:rPr lang="cs-CZ" sz="1050" b="0" i="0" u="none" strike="noStrike">
                          <a:solidFill>
                            <a:srgbClr val="000000"/>
                          </a:solidFill>
                          <a:effectLst/>
                          <a:latin typeface="Georgia" panose="02040502050405020303" pitchFamily="18" charset="0"/>
                        </a:rPr>
                        <a:t>09.11.2019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2554949"/>
                  </a:ext>
                </a:extLst>
              </a:tr>
              <a:tr h="253443">
                <a:tc gridSpan="3">
                  <a:txBody>
                    <a:bodyPr/>
                    <a:lstStyle/>
                    <a:p>
                      <a:pPr algn="ctr" fontAlgn="ctr"/>
                      <a:r>
                        <a:rPr lang="cs-CZ" sz="1600" b="1" i="0" u="none" strike="noStrike" dirty="0">
                          <a:solidFill>
                            <a:srgbClr val="184B81"/>
                          </a:solidFill>
                          <a:effectLst/>
                          <a:latin typeface="Georgia" panose="02040502050405020303" pitchFamily="18" charset="0"/>
                        </a:rPr>
                        <a:t>15.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91016558"/>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dirty="0">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09760142"/>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6113023"/>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FK Arsenal Česká Lípa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69689048"/>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41553392"/>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13:30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dirty="0">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89220788"/>
                  </a:ext>
                </a:extLst>
              </a:tr>
              <a:tr h="247351">
                <a:tc>
                  <a:txBody>
                    <a:bodyPr/>
                    <a:lstStyle/>
                    <a:p>
                      <a:pPr algn="ctr" fontAlgn="ctr"/>
                      <a:r>
                        <a:rPr lang="cs-CZ" sz="1050" b="0" i="0" u="none" strike="noStrike">
                          <a:solidFill>
                            <a:srgbClr val="000000"/>
                          </a:solidFill>
                          <a:effectLst/>
                          <a:latin typeface="Georgia" panose="02040502050405020303" pitchFamily="18" charset="0"/>
                        </a:rPr>
                        <a:t>16.11.2019 13:30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5511160"/>
                  </a:ext>
                </a:extLst>
              </a:tr>
              <a:tr h="247351">
                <a:tc>
                  <a:txBody>
                    <a:bodyPr/>
                    <a:lstStyle/>
                    <a:p>
                      <a:pPr algn="ctr" fontAlgn="ctr"/>
                      <a:r>
                        <a:rPr lang="cs-CZ" sz="1050" b="0" i="0" u="none" strike="noStrike">
                          <a:solidFill>
                            <a:srgbClr val="000000"/>
                          </a:solidFill>
                          <a:effectLst/>
                          <a:latin typeface="Georgia" panose="02040502050405020303" pitchFamily="18" charset="0"/>
                        </a:rPr>
                        <a:t>17.11.2019 10:00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0" i="0" u="none" strike="noStrike" dirty="0">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89045980"/>
                  </a:ext>
                </a:extLst>
              </a:tr>
              <a:tr h="247351">
                <a:tc>
                  <a:txBody>
                    <a:bodyPr/>
                    <a:lstStyle/>
                    <a:p>
                      <a:pPr algn="ctr" fontAlgn="ctr"/>
                      <a:r>
                        <a:rPr lang="cs-CZ" sz="1050" b="0" i="0" u="none" strike="noStrike" dirty="0">
                          <a:solidFill>
                            <a:srgbClr val="000000"/>
                          </a:solidFill>
                          <a:effectLst/>
                          <a:latin typeface="Georgia" panose="02040502050405020303" pitchFamily="18" charset="0"/>
                        </a:rPr>
                        <a:t>17.11.2019 13:30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63798242"/>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639612521"/>
              </p:ext>
            </p:extLst>
          </p:nvPr>
        </p:nvGraphicFramePr>
        <p:xfrm>
          <a:off x="143992" y="2971428"/>
          <a:ext cx="4680519" cy="3863099"/>
        </p:xfrm>
        <a:graphic>
          <a:graphicData uri="http://schemas.openxmlformats.org/drawingml/2006/table">
            <a:tbl>
              <a:tblPr/>
              <a:tblGrid>
                <a:gridCol w="228040">
                  <a:extLst>
                    <a:ext uri="{9D8B030D-6E8A-4147-A177-3AD203B41FA5}">
                      <a16:colId xmlns:a16="http://schemas.microsoft.com/office/drawing/2014/main" val="2137573689"/>
                    </a:ext>
                  </a:extLst>
                </a:gridCol>
                <a:gridCol w="433276">
                  <a:extLst>
                    <a:ext uri="{9D8B030D-6E8A-4147-A177-3AD203B41FA5}">
                      <a16:colId xmlns:a16="http://schemas.microsoft.com/office/drawing/2014/main" val="211727349"/>
                    </a:ext>
                  </a:extLst>
                </a:gridCol>
                <a:gridCol w="1393894">
                  <a:extLst>
                    <a:ext uri="{9D8B030D-6E8A-4147-A177-3AD203B41FA5}">
                      <a16:colId xmlns:a16="http://schemas.microsoft.com/office/drawing/2014/main" val="1060193336"/>
                    </a:ext>
                  </a:extLst>
                </a:gridCol>
                <a:gridCol w="364864">
                  <a:extLst>
                    <a:ext uri="{9D8B030D-6E8A-4147-A177-3AD203B41FA5}">
                      <a16:colId xmlns:a16="http://schemas.microsoft.com/office/drawing/2014/main" val="3626248015"/>
                    </a:ext>
                  </a:extLst>
                </a:gridCol>
                <a:gridCol w="353461">
                  <a:extLst>
                    <a:ext uri="{9D8B030D-6E8A-4147-A177-3AD203B41FA5}">
                      <a16:colId xmlns:a16="http://schemas.microsoft.com/office/drawing/2014/main" val="3713460472"/>
                    </a:ext>
                  </a:extLst>
                </a:gridCol>
                <a:gridCol w="228040">
                  <a:extLst>
                    <a:ext uri="{9D8B030D-6E8A-4147-A177-3AD203B41FA5}">
                      <a16:colId xmlns:a16="http://schemas.microsoft.com/office/drawing/2014/main" val="2218616733"/>
                    </a:ext>
                  </a:extLst>
                </a:gridCol>
                <a:gridCol w="228040">
                  <a:extLst>
                    <a:ext uri="{9D8B030D-6E8A-4147-A177-3AD203B41FA5}">
                      <a16:colId xmlns:a16="http://schemas.microsoft.com/office/drawing/2014/main" val="3461699023"/>
                    </a:ext>
                  </a:extLst>
                </a:gridCol>
                <a:gridCol w="228040">
                  <a:extLst>
                    <a:ext uri="{9D8B030D-6E8A-4147-A177-3AD203B41FA5}">
                      <a16:colId xmlns:a16="http://schemas.microsoft.com/office/drawing/2014/main" val="2973127090"/>
                    </a:ext>
                  </a:extLst>
                </a:gridCol>
                <a:gridCol w="570100">
                  <a:extLst>
                    <a:ext uri="{9D8B030D-6E8A-4147-A177-3AD203B41FA5}">
                      <a16:colId xmlns:a16="http://schemas.microsoft.com/office/drawing/2014/main" val="1008747497"/>
                    </a:ext>
                  </a:extLst>
                </a:gridCol>
                <a:gridCol w="367714">
                  <a:extLst>
                    <a:ext uri="{9D8B030D-6E8A-4147-A177-3AD203B41FA5}">
                      <a16:colId xmlns:a16="http://schemas.microsoft.com/office/drawing/2014/main" val="3626939585"/>
                    </a:ext>
                  </a:extLst>
                </a:gridCol>
                <a:gridCol w="285050">
                  <a:extLst>
                    <a:ext uri="{9D8B030D-6E8A-4147-A177-3AD203B41FA5}">
                      <a16:colId xmlns:a16="http://schemas.microsoft.com/office/drawing/2014/main" val="4014009042"/>
                    </a:ext>
                  </a:extLst>
                </a:gridCol>
              </a:tblGrid>
              <a:tr h="1671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28993402"/>
                  </a:ext>
                </a:extLst>
              </a:tr>
              <a:tr h="19430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Okresní přebor starší přípravky podzim  2019  po 9. kole skupina B</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77557949"/>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167:59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8891142"/>
                  </a:ext>
                </a:extLst>
              </a:tr>
              <a:tr h="17759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BECHLÍN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129:64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45507597"/>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112:53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15788562"/>
                  </a:ext>
                </a:extLst>
              </a:tr>
              <a:tr h="17759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Libotenice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98:73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32388474"/>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62:57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05312733"/>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82:109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02453729"/>
                  </a:ext>
                </a:extLst>
              </a:tr>
              <a:tr h="2110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58:89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86033754"/>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71:77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36365383"/>
                  </a:ext>
                </a:extLst>
              </a:tr>
              <a:tr h="17759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55:106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8593893"/>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61:107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24289456"/>
                  </a:ext>
                </a:extLst>
              </a:tr>
              <a:tr h="34473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72:116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98651854"/>
                  </a:ext>
                </a:extLst>
              </a:tr>
              <a:tr h="17759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2D050"/>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40:97</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2D050"/>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03604674"/>
                  </a:ext>
                </a:extLst>
              </a:tr>
              <a:tr h="1671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0523744"/>
                  </a:ext>
                </a:extLst>
              </a:tr>
            </a:tbl>
          </a:graphicData>
        </a:graphic>
      </p:graphicFrame>
      <p:sp>
        <p:nvSpPr>
          <p:cNvPr id="6" name="TextovéPole 5"/>
          <p:cNvSpPr txBox="1"/>
          <p:nvPr/>
        </p:nvSpPr>
        <p:spPr>
          <a:xfrm>
            <a:off x="143992" y="163116"/>
            <a:ext cx="4608512" cy="2677656"/>
          </a:xfrm>
          <a:prstGeom prst="rect">
            <a:avLst/>
          </a:prstGeom>
          <a:blipFill>
            <a:blip r:embed="rId2"/>
            <a:tile tx="0" ty="0" sx="100000" sy="100000" flip="none" algn="tl"/>
          </a:blipFill>
          <a:effectLst>
            <a:softEdge rad="0"/>
          </a:effectLst>
        </p:spPr>
        <p:txBody>
          <a:bodyPr wrap="square" rtlCol="0">
            <a:spAutoFit/>
          </a:bodyPr>
          <a:lstStyle/>
          <a:p>
            <a:pPr algn="ctr"/>
            <a:r>
              <a:rPr lang="cs-CZ" sz="2400" dirty="0">
                <a:solidFill>
                  <a:srgbClr val="0000CC"/>
                </a:solidFill>
                <a:latin typeface="Arial Black" panose="020B0A04020102020204" pitchFamily="34" charset="0"/>
              </a:rPr>
              <a:t>Starší přípravka má před sebou ještě 2 zápasy, ve kterých se rozhodne zda se jí podaří postoupit do jarní finálové skupiny kam postoupí 6 nejlepších celků</a:t>
            </a:r>
          </a:p>
        </p:txBody>
      </p:sp>
    </p:spTree>
    <p:extLst>
      <p:ext uri="{BB962C8B-B14F-4D97-AF65-F5344CB8AC3E}">
        <p14:creationId xmlns:p14="http://schemas.microsoft.com/office/powerpoint/2010/main" val="2452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9" name="TextovéPole 8">
            <a:extLst>
              <a:ext uri="{FF2B5EF4-FFF2-40B4-BE49-F238E27FC236}">
                <a16:creationId xmlns:a16="http://schemas.microsoft.com/office/drawing/2014/main" id="{DFCBFADF-94F0-4BF3-A09E-54D3CF5C8809}"/>
              </a:ext>
            </a:extLst>
          </p:cNvPr>
          <p:cNvSpPr txBox="1"/>
          <p:nvPr/>
        </p:nvSpPr>
        <p:spPr>
          <a:xfrm>
            <a:off x="71984" y="91108"/>
            <a:ext cx="3384377" cy="1938992"/>
          </a:xfrm>
          <a:prstGeom prst="rect">
            <a:avLst/>
          </a:prstGeom>
          <a:gradFill>
            <a:gsLst>
              <a:gs pos="0">
                <a:schemeClr val="lt1">
                  <a:tint val="80000"/>
                  <a:satMod val="300000"/>
                </a:schemeClr>
              </a:gs>
              <a:gs pos="100000">
                <a:srgbClr val="FFFF00"/>
              </a:gs>
            </a:gsLst>
          </a:gradFill>
          <a:effectLst>
            <a:glow rad="101600">
              <a:srgbClr val="FFFF66">
                <a:alpha val="40000"/>
              </a:srgbClr>
            </a:glow>
            <a:softEdge rad="0"/>
          </a:effectLst>
        </p:spPr>
        <p:style>
          <a:lnRef idx="0">
            <a:scrgbClr r="0" g="0" b="0"/>
          </a:lnRef>
          <a:fillRef idx="1003">
            <a:schemeClr val="lt1"/>
          </a:fillRef>
          <a:effectRef idx="0">
            <a:scrgbClr r="0" g="0" b="0"/>
          </a:effectRef>
          <a:fontRef idx="major"/>
        </p:style>
        <p:txBody>
          <a:bodyPr wrap="square" numCol="1" rtlCol="0">
            <a:spAutoFit/>
          </a:bodyPr>
          <a:lstStyle/>
          <a:p>
            <a:pPr algn="ctr"/>
            <a:r>
              <a:rPr lang="cs-CZ" sz="2000" dirty="0">
                <a:solidFill>
                  <a:srgbClr val="0000CC"/>
                </a:solidFill>
                <a:latin typeface="Arial Black" panose="020B0A04020102020204" pitchFamily="34" charset="0"/>
              </a:rPr>
              <a:t>Letos poprvé se na hřišti ve Štětí rozhodovalo v penaltách. I přes velké množství zraněných jsme vybojovali bod</a:t>
            </a:r>
          </a:p>
        </p:txBody>
      </p:sp>
      <p:sp>
        <p:nvSpPr>
          <p:cNvPr id="12" name="Obdélník 11"/>
          <p:cNvSpPr/>
          <p:nvPr/>
        </p:nvSpPr>
        <p:spPr>
          <a:xfrm>
            <a:off x="91541" y="2197646"/>
            <a:ext cx="4677733" cy="4801571"/>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Štětí-SK Aritma Praha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2:1 PK (0:0) 19.10.2019   11.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Do hodně těžké situace se dostalo naše mužstvo po posledním zápase v Neratovicích, kde nejenom vyfasovalo velký výprask, ale dovezli jsme si i zraněné hráče. K Jiřímu Vokounovi a Davidu Brandejsovi, nejlepším střelcům týmu, přibyli další. Výčet by byl dlouhý. Příležitost dostali další a na lavičce zůstal pouze brankář a jeden hráč do pole. Nezačali jsme špatně. Míč vybojoval Jakub Pícha a pravačkou to zkusil, i když to moc nebezpečné nebylo. Zpoza šestnáctky pálil Adam Brůža, a kdyby to obránce netečoval na roh, tak těžko tipovat, jak by to dopadlo. V 15. minutě to byl Jakub Slavíček, který měl na noze </a:t>
            </a:r>
            <a:r>
              <a:rPr lang="cs-CZ" sz="1000" b="0" dirty="0" err="1">
                <a:latin typeface="Arial" panose="020B0604020202020204" pitchFamily="34" charset="0"/>
                <a:ea typeface="Calibri" panose="020F0502020204030204" pitchFamily="34" charset="0"/>
                <a:cs typeface="Arial" panose="020B0604020202020204" pitchFamily="34" charset="0"/>
              </a:rPr>
              <a:t>gólovku</a:t>
            </a:r>
            <a:r>
              <a:rPr lang="cs-CZ" sz="1000" b="0" dirty="0">
                <a:latin typeface="Arial" panose="020B0604020202020204" pitchFamily="34" charset="0"/>
                <a:ea typeface="Calibri" panose="020F0502020204030204" pitchFamily="34" charset="0"/>
                <a:cs typeface="Arial" panose="020B0604020202020204" pitchFamily="34" charset="0"/>
              </a:rPr>
              <a:t>. Trefil ale jen nohy brankáře Jana Starečka. Průběh utkání byl ale jinak vyrovnaný a velkou šanci načít skóre měl i hostující Jan Beneš, kterého vychytal Václav Sailer. K vidění byla v 1. části spousta standardních situací na obou stranách, ale že by z toho bylo něco vážnějšího nelze říci. Trestný kop Jakuba Píchy odhlavičkoval obránce hostů. Dlouhý aut Aritmy zase ubránil Vít Kala, když odhlavičkoval balón do bezpečí. Více vzruchu se na hřišti odehrálo až v samotném závěru 1. části. Ve 38. minutě se k hlavičce protlačil po rohu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a brankář se natahoval, jak jen to šlo, aby zabránil brance. Míč skončil na rohu.  Pak ještě kopal Jakub Pícha volný přímý kop z 22 metrů, ale míč podebral až příliš a branku přestřelil. Druhý poločas byl mnohem zajímavější než ten první. Dočkali jsme se ale bohužel i dalšího zranění. Hřiště opustil stoper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 s trochou nadsázky, můžeme říci, že bychom si mohli na vedlejším hřišti klidně otevřít polní nemocnici. Hra se také přitvrdila a v rukách rozhodčího se začaly objevovat žluté karty. Velké diskuse přinesla 55. minuta. Vít Kala rozvlnil síť, všichni se radovali, ale nad hlavou byl praporek asistenta rozhodčího. Ofsajd.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který stále v ose střely ovlivnil hru.  Nechme to na odbornících a tím by měli být rozhodčí. Branku na 1:0</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3" name="Přímá spojnice se šipkou 12"/>
          <p:cNvCxnSpPr/>
          <p:nvPr/>
        </p:nvCxnSpPr>
        <p:spPr bwMode="auto">
          <a:xfrm>
            <a:off x="3744392" y="7106939"/>
            <a:ext cx="648072" cy="0"/>
          </a:xfrm>
          <a:prstGeom prst="straightConnector1">
            <a:avLst/>
          </a:prstGeom>
          <a:noFill/>
          <a:ln w="22225" cap="flat" cmpd="sng" algn="ctr">
            <a:solidFill>
              <a:srgbClr val="C00000"/>
            </a:solidFill>
            <a:prstDash val="solid"/>
            <a:round/>
            <a:headEnd type="none" w="med" len="med"/>
            <a:tailEnd type="triangle"/>
          </a:ln>
          <a:effectLst>
            <a:outerShdw dist="45791" dir="2021404" algn="ctr" rotWithShape="0">
              <a:srgbClr val="9999FF"/>
            </a:outerShdw>
          </a:effectLst>
        </p:spPr>
      </p:cxnSp>
      <p:pic>
        <p:nvPicPr>
          <p:cNvPr id="14" name="Obrázek 13" descr="SK &lt;strong&gt;Aritma&lt;/strong&gt; &lt;strong&gt;Prague&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376" y="487948"/>
            <a:ext cx="1077333" cy="1145312"/>
          </a:xfrm>
          <a:prstGeom prst="rect">
            <a:avLst/>
          </a:prstGeom>
        </p:spPr>
      </p:pic>
      <p:graphicFrame>
        <p:nvGraphicFramePr>
          <p:cNvPr id="15" name="Tabulka 14"/>
          <p:cNvGraphicFramePr>
            <a:graphicFrameLocks noGrp="1"/>
          </p:cNvGraphicFramePr>
          <p:nvPr>
            <p:extLst>
              <p:ext uri="{D42A27DB-BD31-4B8C-83A1-F6EECF244321}">
                <p14:modId xmlns:p14="http://schemas.microsoft.com/office/powerpoint/2010/main" val="2724213120"/>
              </p:ext>
            </p:extLst>
          </p:nvPr>
        </p:nvGraphicFramePr>
        <p:xfrm>
          <a:off x="5544595" y="3763963"/>
          <a:ext cx="4633994" cy="3261284"/>
        </p:xfrm>
        <a:graphic>
          <a:graphicData uri="http://schemas.openxmlformats.org/drawingml/2006/table">
            <a:tbl>
              <a:tblPr/>
              <a:tblGrid>
                <a:gridCol w="219897">
                  <a:extLst>
                    <a:ext uri="{9D8B030D-6E8A-4147-A177-3AD203B41FA5}">
                      <a16:colId xmlns:a16="http://schemas.microsoft.com/office/drawing/2014/main" val="2412084525"/>
                    </a:ext>
                  </a:extLst>
                </a:gridCol>
                <a:gridCol w="258702">
                  <a:extLst>
                    <a:ext uri="{9D8B030D-6E8A-4147-A177-3AD203B41FA5}">
                      <a16:colId xmlns:a16="http://schemas.microsoft.com/office/drawing/2014/main" val="1666812944"/>
                    </a:ext>
                  </a:extLst>
                </a:gridCol>
                <a:gridCol w="1736535">
                  <a:extLst>
                    <a:ext uri="{9D8B030D-6E8A-4147-A177-3AD203B41FA5}">
                      <a16:colId xmlns:a16="http://schemas.microsoft.com/office/drawing/2014/main" val="3451014575"/>
                    </a:ext>
                  </a:extLst>
                </a:gridCol>
                <a:gridCol w="339546">
                  <a:extLst>
                    <a:ext uri="{9D8B030D-6E8A-4147-A177-3AD203B41FA5}">
                      <a16:colId xmlns:a16="http://schemas.microsoft.com/office/drawing/2014/main" val="2372867495"/>
                    </a:ext>
                  </a:extLst>
                </a:gridCol>
                <a:gridCol w="232831">
                  <a:extLst>
                    <a:ext uri="{9D8B030D-6E8A-4147-A177-3AD203B41FA5}">
                      <a16:colId xmlns:a16="http://schemas.microsoft.com/office/drawing/2014/main" val="2873050422"/>
                    </a:ext>
                  </a:extLst>
                </a:gridCol>
                <a:gridCol w="184325">
                  <a:extLst>
                    <a:ext uri="{9D8B030D-6E8A-4147-A177-3AD203B41FA5}">
                      <a16:colId xmlns:a16="http://schemas.microsoft.com/office/drawing/2014/main" val="3940237102"/>
                    </a:ext>
                  </a:extLst>
                </a:gridCol>
                <a:gridCol w="45669">
                  <a:extLst>
                    <a:ext uri="{9D8B030D-6E8A-4147-A177-3AD203B41FA5}">
                      <a16:colId xmlns:a16="http://schemas.microsoft.com/office/drawing/2014/main" val="778079711"/>
                    </a:ext>
                  </a:extLst>
                </a:gridCol>
                <a:gridCol w="138656">
                  <a:extLst>
                    <a:ext uri="{9D8B030D-6E8A-4147-A177-3AD203B41FA5}">
                      <a16:colId xmlns:a16="http://schemas.microsoft.com/office/drawing/2014/main" val="2257742980"/>
                    </a:ext>
                  </a:extLst>
                </a:gridCol>
                <a:gridCol w="245767">
                  <a:extLst>
                    <a:ext uri="{9D8B030D-6E8A-4147-A177-3AD203B41FA5}">
                      <a16:colId xmlns:a16="http://schemas.microsoft.com/office/drawing/2014/main" val="1801960189"/>
                    </a:ext>
                  </a:extLst>
                </a:gridCol>
                <a:gridCol w="659689">
                  <a:extLst>
                    <a:ext uri="{9D8B030D-6E8A-4147-A177-3AD203B41FA5}">
                      <a16:colId xmlns:a16="http://schemas.microsoft.com/office/drawing/2014/main" val="2176678500"/>
                    </a:ext>
                  </a:extLst>
                </a:gridCol>
                <a:gridCol w="300741">
                  <a:extLst>
                    <a:ext uri="{9D8B030D-6E8A-4147-A177-3AD203B41FA5}">
                      <a16:colId xmlns:a16="http://schemas.microsoft.com/office/drawing/2014/main" val="556245336"/>
                    </a:ext>
                  </a:extLst>
                </a:gridCol>
                <a:gridCol w="271636">
                  <a:extLst>
                    <a:ext uri="{9D8B030D-6E8A-4147-A177-3AD203B41FA5}">
                      <a16:colId xmlns:a16="http://schemas.microsoft.com/office/drawing/2014/main" val="842488157"/>
                    </a:ext>
                  </a:extLst>
                </a:gridCol>
              </a:tblGrid>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5852596"/>
                  </a:ext>
                </a:extLst>
              </a:tr>
              <a:tr h="975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10">
                  <a:txBody>
                    <a:bodyPr/>
                    <a:lstStyle/>
                    <a:p>
                      <a:pPr algn="ctr" fontAlgn="ctr"/>
                      <a:r>
                        <a:rPr lang="cs-CZ" sz="1400" b="1" i="0" u="none" strike="noStrike" dirty="0">
                          <a:solidFill>
                            <a:srgbClr val="0000CC"/>
                          </a:solidFill>
                          <a:effectLst/>
                          <a:latin typeface="Calibri" panose="020F0502020204030204" pitchFamily="34" charset="0"/>
                        </a:rPr>
                        <a:t>Okresní přebor starších žáků 2019/2020  po 13.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39806340"/>
                  </a:ext>
                </a:extLst>
              </a:tr>
              <a:tr h="8980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141:10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37871063"/>
                  </a:ext>
                </a:extLst>
              </a:tr>
              <a:tr h="16375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90:15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147292"/>
                  </a:ext>
                </a:extLst>
              </a:tr>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82:11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39764379"/>
                  </a:ext>
                </a:extLst>
              </a:tr>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hMerge="1">
                  <a:txBody>
                    <a:bodyPr/>
                    <a:lstStyle/>
                    <a:p>
                      <a:pPr algn="ctr" fontAlgn="ctr"/>
                      <a:endParaRPr lang="cs-CZ" sz="9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87:14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07400910"/>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31991114"/>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 </a:t>
                      </a:r>
                      <a:r>
                        <a:rPr lang="cs-CZ" sz="1000" b="1" i="0" u="none" strike="noStrike" dirty="0" err="1">
                          <a:solidFill>
                            <a:srgbClr val="000000"/>
                          </a:solidFill>
                          <a:effectLst/>
                          <a:latin typeface="Arial" panose="020B0604020202020204" pitchFamily="34" charset="0"/>
                        </a:rPr>
                        <a:t>n.O</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51:41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897817"/>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Sulejovice/Vchynice SD</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64:52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22946144"/>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dirty="0">
                          <a:solidFill>
                            <a:srgbClr val="000000"/>
                          </a:solidFill>
                          <a:effectLst/>
                          <a:latin typeface="Arial" panose="020B0604020202020204" pitchFamily="34" charset="0"/>
                        </a:rPr>
                        <a:t>TJ FC Dubany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55:44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4318333"/>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51:36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57081892"/>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Sokol Velké Žernoseky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40:34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2035223"/>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2453351"/>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99"/>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23:81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6609549"/>
                  </a:ext>
                </a:extLst>
              </a:tr>
              <a:tr h="8208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27:88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13286667"/>
                  </a:ext>
                </a:extLst>
              </a:tr>
              <a:tr h="8980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Zahořany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hMerge="1">
                  <a:txBody>
                    <a:bodyPr/>
                    <a:lstStyle/>
                    <a:p>
                      <a:pPr algn="ctr" fontAlgn="ctr"/>
                      <a:endParaRPr lang="cs-CZ" sz="9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17:93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57305327"/>
                  </a:ext>
                </a:extLst>
              </a:tr>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Lovečkovice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62233222"/>
                  </a:ext>
                </a:extLst>
              </a:tr>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gridSpan="2">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hMerge="1">
                  <a:txBody>
                    <a:bodyPr/>
                    <a:lstStyle/>
                    <a:p>
                      <a:pPr algn="ctr" fontAlgn="ctr"/>
                      <a:endParaRPr lang="cs-CZ" sz="9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12:118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80816181"/>
                  </a:ext>
                </a:extLst>
              </a:tr>
              <a:tr h="7435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4425433"/>
                  </a:ext>
                </a:extLst>
              </a:tr>
            </a:tbl>
          </a:graphicData>
        </a:graphic>
      </p:graphicFrame>
      <p:sp>
        <p:nvSpPr>
          <p:cNvPr id="5" name="TextovéPole 4"/>
          <p:cNvSpPr txBox="1"/>
          <p:nvPr/>
        </p:nvSpPr>
        <p:spPr>
          <a:xfrm>
            <a:off x="5544595" y="109664"/>
            <a:ext cx="4530180" cy="3416320"/>
          </a:xfrm>
          <a:prstGeom prst="rect">
            <a:avLst/>
          </a:prstGeom>
          <a:solidFill>
            <a:srgbClr val="66FFFF"/>
          </a:solidFill>
          <a:effectLst>
            <a:glow rad="101600">
              <a:srgbClr val="00FF00">
                <a:alpha val="40000"/>
              </a:srgbClr>
            </a:glow>
            <a:softEdge rad="838200"/>
          </a:effectLst>
        </p:spPr>
        <p:txBody>
          <a:bodyPr wrap="square" rtlCol="0">
            <a:spAutoFit/>
          </a:bodyPr>
          <a:lstStyle/>
          <a:p>
            <a:pPr algn="ctr"/>
            <a:r>
              <a:rPr lang="cs-CZ" sz="3600" dirty="0">
                <a:solidFill>
                  <a:srgbClr val="CC0000"/>
                </a:solidFill>
                <a:latin typeface="Berlin Sans FB Demi" panose="020E0802020502020306" pitchFamily="34" charset="0"/>
              </a:rPr>
              <a:t>Starší žáci soupeří s Hoštkou o podzimního mistra. Do konce podzimu už zbývají jen 2 zápasy</a:t>
            </a:r>
          </a:p>
        </p:txBody>
      </p:sp>
    </p:spTree>
    <p:extLst>
      <p:ext uri="{BB962C8B-B14F-4D97-AF65-F5344CB8AC3E}">
        <p14:creationId xmlns:p14="http://schemas.microsoft.com/office/powerpoint/2010/main" val="162545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9" name="Obdélník 8"/>
          <p:cNvSpPr/>
          <p:nvPr/>
        </p:nvSpPr>
        <p:spPr>
          <a:xfrm>
            <a:off x="5400576" y="655076"/>
            <a:ext cx="4752528" cy="5628720"/>
          </a:xfrm>
          <a:prstGeom prst="rect">
            <a:avLst/>
          </a:prstGeom>
        </p:spPr>
        <p:txBody>
          <a:bodyPr wrap="square">
            <a:spAutoFit/>
          </a:bodyPr>
          <a:lstStyle/>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jsme ale stejně vstřelili a netrvalo to příliš dlouho. Robert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 62. minutě byl odesilatelem přihrávky na Jakuba Slavíčka, který našel mezeru pod nohama brankáře a mohl se radovat. 1:0. Do konce ale zbývalo ještě hodně minut. Hosté začali přitápět a postupně jsme se dostávali pod tlak. Aritma měla i šance. V 65. minutě se jak v hokeji stačil přesunout Václav Sailer z jedné strany branky na druhou a skvěle vychytat Roberta Turaka. V 73. minutě už se zdálo, že bude srovnáno na 1:1 Filip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Turbák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se ale netrefil.  Hosté zahrávali také málo vídanou věc. 5 rohů za sebou bez přestávky. V 81. minutě jsme se po delším čase dostali do střelecké příležitosti, Filip Podhorský chtěl rozhodnout, ale branku přestřelil. Přišel protiútok, Vít Kala se nechal přetlačit a u bližší tyče číhající Marin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Glasnovič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vyrovnal na 1:1. Hosté pak měli ještě jednu příležitost, ale střelu vyrazil náš brankář a dorážka skončila nad brankou. Zbytečně za odkopnutí míče se po druhé žluté kartě nechal vyloučit hostující Filip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Podobský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Skončilo to 1:1 a po 3 minutách nastavení se tak šlo na penalty</a:t>
            </a:r>
          </a:p>
          <a:p>
            <a:pPr lvl="0" algn="just">
              <a:lnSpc>
                <a:spcPct val="107000"/>
              </a:lnSpc>
              <a:spcAft>
                <a:spcPts val="0"/>
              </a:spcAft>
            </a:pPr>
            <a:r>
              <a:rPr lang="cs-CZ" sz="1000" b="0" u="sng"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Penalty:</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Adam Brůža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1:0</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 přehledem</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Daniel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Frnoch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také v klidu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1:1</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Robert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přesně k tyči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2:1</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Marin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Glasnovič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také umístěná střela, ale k levé tyči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2:2</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Filip Podhorský oddechli jsme si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3:2</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Jan Beneš zůstává to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3:2</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protože Václav Sailer penaltu chytil</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Neumam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4:2</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hosté musí dát</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Filip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Turbák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dal a je to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4:3</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Jakub Pícha penaltu zvládnul </a:t>
            </a:r>
            <a:r>
              <a:rPr lang="cs-CZ" sz="1000" b="0" dirty="0">
                <a:solidFill>
                  <a:srgbClr val="000000"/>
                </a:solidFill>
                <a:highlight>
                  <a:srgbClr val="FF0000"/>
                </a:highlight>
                <a:latin typeface="Arial" panose="020B0604020202020204" pitchFamily="34" charset="0"/>
                <a:ea typeface="Calibri" panose="020F0502020204030204" pitchFamily="34" charset="0"/>
                <a:cs typeface="Arial" panose="020B0604020202020204" pitchFamily="34" charset="0"/>
              </a:rPr>
              <a:t>5:3</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rozhodl, že bod navíc bere naše mužstvo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-V-Kala,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(52.R.Feko),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.Brůža,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J.Neuman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D.Mencl-T.Belák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M.Jelínek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H.Šálková-J.Kastl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Delegát: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J.Vydra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Hlavní pořadatel</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J.Havner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150 diváků</a:t>
            </a:r>
          </a:p>
        </p:txBody>
      </p:sp>
      <p:sp>
        <p:nvSpPr>
          <p:cNvPr id="10" name="TextovéPole 9"/>
          <p:cNvSpPr txBox="1"/>
          <p:nvPr/>
        </p:nvSpPr>
        <p:spPr>
          <a:xfrm>
            <a:off x="5355354" y="184602"/>
            <a:ext cx="4752528" cy="338554"/>
          </a:xfrm>
          <a:prstGeom prst="rect">
            <a:avLst/>
          </a:prstGeom>
          <a:pattFill prst="plaid">
            <a:fgClr>
              <a:srgbClr val="FFCC00"/>
            </a:fgClr>
            <a:bgClr>
              <a:schemeClr val="bg1"/>
            </a:bgClr>
          </a:pattFill>
          <a:effectLst>
            <a:glow rad="101600">
              <a:srgbClr val="FFFF66">
                <a:alpha val="40000"/>
              </a:srgbClr>
            </a:glow>
            <a:softEdge rad="0"/>
          </a:effectLst>
        </p:spPr>
        <p:txBody>
          <a:bodyPr wrap="square" rtlCol="0">
            <a:spAutoFit/>
          </a:bodyPr>
          <a:lstStyle/>
          <a:p>
            <a:pPr algn="ctr"/>
            <a:r>
              <a:rPr lang="cs-CZ" sz="1600" dirty="0">
                <a:solidFill>
                  <a:schemeClr val="accent6">
                    <a:lumMod val="50000"/>
                  </a:schemeClr>
                </a:solidFill>
                <a:latin typeface="Arial Black" panose="020B0A04020102020204" pitchFamily="34" charset="0"/>
              </a:rPr>
              <a:t>Pokračování SK Štětí-SK Aritma Praha</a:t>
            </a:r>
          </a:p>
        </p:txBody>
      </p:sp>
      <p:pic>
        <p:nvPicPr>
          <p:cNvPr id="11" name="Obrázek 10"/>
          <p:cNvPicPr>
            <a:picLocks noChangeAspect="1"/>
          </p:cNvPicPr>
          <p:nvPr/>
        </p:nvPicPr>
        <p:blipFill>
          <a:blip r:embed="rId2"/>
          <a:stretch>
            <a:fillRect/>
          </a:stretch>
        </p:blipFill>
        <p:spPr>
          <a:xfrm>
            <a:off x="8352904" y="6055036"/>
            <a:ext cx="1558886" cy="1041497"/>
          </a:xfrm>
          <a:prstGeom prst="rect">
            <a:avLst/>
          </a:prstGeom>
        </p:spPr>
      </p:pic>
      <p:graphicFrame>
        <p:nvGraphicFramePr>
          <p:cNvPr id="17" name="Tabulka 16">
            <a:extLst>
              <a:ext uri="{FF2B5EF4-FFF2-40B4-BE49-F238E27FC236}">
                <a16:creationId xmlns:a16="http://schemas.microsoft.com/office/drawing/2014/main" id="{AC6B16AD-303C-43E7-9385-303B399DA7C7}"/>
              </a:ext>
            </a:extLst>
          </p:cNvPr>
          <p:cNvGraphicFramePr>
            <a:graphicFrameLocks noGrp="1"/>
          </p:cNvGraphicFramePr>
          <p:nvPr>
            <p:extLst>
              <p:ext uri="{D42A27DB-BD31-4B8C-83A1-F6EECF244321}">
                <p14:modId xmlns:p14="http://schemas.microsoft.com/office/powerpoint/2010/main" val="779565477"/>
              </p:ext>
            </p:extLst>
          </p:nvPr>
        </p:nvGraphicFramePr>
        <p:xfrm>
          <a:off x="143992" y="184602"/>
          <a:ext cx="4680520" cy="6480609"/>
        </p:xfrm>
        <a:graphic>
          <a:graphicData uri="http://schemas.openxmlformats.org/drawingml/2006/table">
            <a:tbl>
              <a:tblPr/>
              <a:tblGrid>
                <a:gridCol w="699281">
                  <a:extLst>
                    <a:ext uri="{9D8B030D-6E8A-4147-A177-3AD203B41FA5}">
                      <a16:colId xmlns:a16="http://schemas.microsoft.com/office/drawing/2014/main" val="1865698769"/>
                    </a:ext>
                  </a:extLst>
                </a:gridCol>
                <a:gridCol w="1342620">
                  <a:extLst>
                    <a:ext uri="{9D8B030D-6E8A-4147-A177-3AD203B41FA5}">
                      <a16:colId xmlns:a16="http://schemas.microsoft.com/office/drawing/2014/main" val="1381067515"/>
                    </a:ext>
                  </a:extLst>
                </a:gridCol>
                <a:gridCol w="1836777">
                  <a:extLst>
                    <a:ext uri="{9D8B030D-6E8A-4147-A177-3AD203B41FA5}">
                      <a16:colId xmlns:a16="http://schemas.microsoft.com/office/drawing/2014/main" val="4016975166"/>
                    </a:ext>
                  </a:extLst>
                </a:gridCol>
                <a:gridCol w="801842">
                  <a:extLst>
                    <a:ext uri="{9D8B030D-6E8A-4147-A177-3AD203B41FA5}">
                      <a16:colId xmlns:a16="http://schemas.microsoft.com/office/drawing/2014/main" val="2664624445"/>
                    </a:ext>
                  </a:extLst>
                </a:gridCol>
              </a:tblGrid>
              <a:tr h="245111">
                <a:tc gridSpan="4">
                  <a:txBody>
                    <a:bodyPr/>
                    <a:lstStyle/>
                    <a:p>
                      <a:pPr algn="ctr" fontAlgn="ctr"/>
                      <a:r>
                        <a:rPr lang="cs-CZ" sz="1800" b="1" i="0" u="none" strike="noStrike" dirty="0">
                          <a:solidFill>
                            <a:srgbClr val="000000"/>
                          </a:solidFill>
                          <a:effectLst/>
                          <a:latin typeface="Arial" panose="020B0604020202020204" pitchFamily="34" charset="0"/>
                        </a:rPr>
                        <a:t>9. kolo Okresní přebor starších žáků </a:t>
                      </a:r>
                    </a:p>
                  </a:txBody>
                  <a:tcPr marL="8388" marR="8388" marT="8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29401908"/>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Zahořany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-Vodochody </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0:4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4994159"/>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FK Slavoj Třebenice </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Sokol Hoštka</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2:5</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2703408"/>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 </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1:10</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14463617"/>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Mšené Lázně</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Sokol Velké Žernoseky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3:2 PK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67914990"/>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SK Liběšice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FK Travčice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4:1</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1855545"/>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Viktorie Budyně n. O.</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Libochovany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1:2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86789602"/>
                  </a:ext>
                </a:extLst>
              </a:tr>
              <a:tr h="362291">
                <a:tc>
                  <a:txBody>
                    <a:bodyPr/>
                    <a:lstStyle/>
                    <a:p>
                      <a:pPr algn="ctr" fontAlgn="ctr"/>
                      <a:r>
                        <a:rPr lang="cs-CZ" sz="1100" b="1" i="0" u="none" strike="noStrike" dirty="0">
                          <a:solidFill>
                            <a:srgbClr val="000000"/>
                          </a:solidFill>
                          <a:effectLst/>
                          <a:latin typeface="Arial" panose="020B0604020202020204" pitchFamily="34" charset="0"/>
                        </a:rPr>
                        <a:t>19.10.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SK Velemín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FC Dubany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1:10</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9770974"/>
                  </a:ext>
                </a:extLst>
              </a:tr>
              <a:tr h="362291">
                <a:tc>
                  <a:txBody>
                    <a:bodyPr/>
                    <a:lstStyle/>
                    <a:p>
                      <a:pPr algn="ctr" fontAlgn="ctr"/>
                      <a:r>
                        <a:rPr lang="cs-CZ" sz="1100" b="1" i="0" u="none" strike="noStrike" dirty="0">
                          <a:solidFill>
                            <a:srgbClr val="000000"/>
                          </a:solidFill>
                          <a:effectLst/>
                          <a:latin typeface="Arial" panose="020B0604020202020204" pitchFamily="34" charset="0"/>
                        </a:rPr>
                        <a:t>20.10.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Lovečkovice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Slavoj Sulejovice / Vchynice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1:11</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2861583"/>
                  </a:ext>
                </a:extLst>
              </a:tr>
              <a:tr h="186520">
                <a:tc gridSpan="3">
                  <a:txBody>
                    <a:bodyPr/>
                    <a:lstStyle/>
                    <a:p>
                      <a:pPr algn="ctr" fontAlgn="ctr"/>
                      <a:r>
                        <a:rPr lang="cs-CZ" sz="1600" b="1" i="0" u="none" strike="noStrike" dirty="0">
                          <a:solidFill>
                            <a:srgbClr val="000000"/>
                          </a:solidFill>
                          <a:effectLst/>
                          <a:latin typeface="Arial" panose="020B0604020202020204" pitchFamily="34" charset="0"/>
                        </a:rPr>
                        <a:t>10. kolo Okresní přebor starších žáků </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a:txBody>
                    <a:bodyPr/>
                    <a:lstStyle/>
                    <a:p>
                      <a:pPr algn="ctr" fontAlgn="ctr"/>
                      <a:r>
                        <a:rPr lang="cs-CZ" sz="1100" b="1" i="0" u="none" strike="noStrike">
                          <a:solidFill>
                            <a:srgbClr val="000000"/>
                          </a:solidFill>
                          <a:effectLst/>
                          <a:latin typeface="Calibri" panose="020F0502020204030204" pitchFamily="34" charset="0"/>
                        </a:rPr>
                        <a:t>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583489435"/>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Libochovany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SK Velemín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7:0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8019335"/>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Hoštka</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Viktorie Budyně n.O.</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17:0</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32103334"/>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Lovečkovice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Zahořany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3:4 PK</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27659745"/>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FC Dubany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Sokol Mšené Lázně </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7:1</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6902867"/>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Slavoj Sulejovice / Vchynice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FK Travčice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7:0</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01515725"/>
                  </a:ext>
                </a:extLst>
              </a:tr>
              <a:tr h="362291">
                <a:tc>
                  <a:txBody>
                    <a:bodyPr/>
                    <a:lstStyle/>
                    <a:p>
                      <a:pPr algn="ctr" fontAlgn="ctr"/>
                      <a:r>
                        <a:rPr lang="cs-CZ" sz="1100" b="1" i="0" u="none" strike="noStrike" dirty="0">
                          <a:solidFill>
                            <a:srgbClr val="000000"/>
                          </a:solidFill>
                          <a:effectLst/>
                          <a:latin typeface="Arial" panose="020B0604020202020204" pitchFamily="34" charset="0"/>
                        </a:rPr>
                        <a:t>26.10.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Sokol Velké Žernoseky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SK Liběšice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0:8</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5091841"/>
                  </a:ext>
                </a:extLst>
              </a:tr>
              <a:tr h="362291">
                <a:tc>
                  <a:txBody>
                    <a:bodyPr/>
                    <a:lstStyle/>
                    <a:p>
                      <a:pPr algn="ctr" fontAlgn="ctr"/>
                      <a:r>
                        <a:rPr lang="cs-CZ" sz="1100" b="1" i="0" u="none" strike="noStrike" dirty="0">
                          <a:solidFill>
                            <a:srgbClr val="000000"/>
                          </a:solidFill>
                          <a:effectLst/>
                          <a:latin typeface="Arial" panose="020B0604020202020204" pitchFamily="34" charset="0"/>
                        </a:rPr>
                        <a:t>27.10.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FK Slavoj Třebenice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 14:1</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25848222"/>
                  </a:ext>
                </a:extLst>
              </a:tr>
              <a:tr h="362291">
                <a:tc>
                  <a:txBody>
                    <a:bodyPr/>
                    <a:lstStyle/>
                    <a:p>
                      <a:pPr algn="ctr" fontAlgn="ctr"/>
                      <a:r>
                        <a:rPr lang="cs-CZ" sz="1100" b="1" i="0" u="none" strike="noStrike" dirty="0">
                          <a:solidFill>
                            <a:srgbClr val="000000"/>
                          </a:solidFill>
                          <a:effectLst/>
                          <a:latin typeface="Arial" panose="020B0604020202020204" pitchFamily="34" charset="0"/>
                        </a:rPr>
                        <a:t>27.10.</a:t>
                      </a:r>
                    </a:p>
                    <a:p>
                      <a:pPr algn="ctr" fontAlgn="ctr"/>
                      <a:r>
                        <a:rPr lang="cs-CZ" sz="1100" b="1" i="0" u="none" strike="noStrike" dirty="0">
                          <a:solidFill>
                            <a:srgbClr val="000000"/>
                          </a:solidFill>
                          <a:effectLst/>
                          <a:latin typeface="Arial" panose="020B0604020202020204" pitchFamily="34" charset="0"/>
                        </a:rPr>
                        <a:t>2019</a:t>
                      </a:r>
                    </a:p>
                  </a:txBody>
                  <a:tcPr marL="8388" marR="8388" marT="8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-Vodochody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10:2 </a:t>
                      </a:r>
                    </a:p>
                  </a:txBody>
                  <a:tcPr marL="8388" marR="8388" marT="8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9431654"/>
                  </a:ext>
                </a:extLst>
              </a:tr>
            </a:tbl>
          </a:graphicData>
        </a:graphic>
      </p:graphicFrame>
    </p:spTree>
    <p:extLst>
      <p:ext uri="{BB962C8B-B14F-4D97-AF65-F5344CB8AC3E}">
        <p14:creationId xmlns:p14="http://schemas.microsoft.com/office/powerpoint/2010/main" val="81356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0" name="TextovéPole 9"/>
          <p:cNvSpPr txBox="1"/>
          <p:nvPr/>
        </p:nvSpPr>
        <p:spPr>
          <a:xfrm>
            <a:off x="9433024" y="6909683"/>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2" name="TextovéPole 1"/>
          <p:cNvSpPr txBox="1"/>
          <p:nvPr/>
        </p:nvSpPr>
        <p:spPr>
          <a:xfrm>
            <a:off x="288008" y="451148"/>
            <a:ext cx="129614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8" name="Obdélník 7"/>
          <p:cNvSpPr/>
          <p:nvPr/>
        </p:nvSpPr>
        <p:spPr>
          <a:xfrm>
            <a:off x="128177" y="1303467"/>
            <a:ext cx="4585696" cy="5658216"/>
          </a:xfrm>
          <a:prstGeom prst="rect">
            <a:avLst/>
          </a:prstGeom>
          <a:pattFill prst="pct20">
            <a:fgClr>
              <a:srgbClr val="FFCC00"/>
            </a:fgClr>
            <a:bgClr>
              <a:schemeClr val="bg1"/>
            </a:bgClr>
          </a:pattFill>
        </p:spPr>
        <p:txBody>
          <a:bodyPr wrap="square">
            <a:spAutoFit/>
          </a:bodyPr>
          <a:lstStyle/>
          <a:p>
            <a:pPr lvl="0" algn="just">
              <a:lnSpc>
                <a:spcPct val="107000"/>
              </a:lnSpc>
              <a:spcAft>
                <a:spcPts val="0"/>
              </a:spcAft>
            </a:pPr>
            <a:r>
              <a:rPr lang="cs-CZ" sz="1800" u="sng"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Tomáš Kubr – trenér SK Aritma Praha</a:t>
            </a:r>
          </a:p>
          <a:p>
            <a:pPr lvl="0" algn="just">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První poločas byl hodně vyrovnaný. Jestli se nepletu, tak tam byla 1 nebo 2 šance. Takže remíza po poločase byla vyrovnaná. 2. poločas jsme začali aktivně, ale dostali gól z brejku. Odstartovalo to zápas a pak se hrálo nahoru a dolu. Vytvořili jsme si tři, čtyři stoprocentní šance, ale nevyužili jsme je. Já jsem hrubě nespokojen se ziskem bodu, protože domácí se potýkají s absencemi, ale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odbojovali</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to a zaslouženě získali body. Těžko budeme narážet na další soupeře, kteří mají takovou marodku. Pro mě je to zklamání a ztráta 2 bodů. </a:t>
            </a:r>
          </a:p>
          <a:p>
            <a:pPr lvl="0" algn="just">
              <a:lnSpc>
                <a:spcPct val="107000"/>
              </a:lnSpc>
              <a:spcAft>
                <a:spcPts val="0"/>
              </a:spcAft>
            </a:pP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800" u="sng"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Jiří </a:t>
            </a:r>
            <a:r>
              <a:rPr lang="cs-CZ" sz="1800" u="sng"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Ransdorf</a:t>
            </a:r>
            <a:r>
              <a:rPr lang="cs-CZ" sz="1800" u="sng"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-trenér SK Štětí</a:t>
            </a:r>
          </a:p>
          <a:p>
            <a:pPr lvl="0" algn="just">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Spokojenost. Po takové hře v Neratovicích, kde to byla ostuda. Ještě se nám tam zranili 4 lidi, takže na dnešek chybělo už 8 hráčů a nastoupit museli všichni. Hráči to vzali správnou cestou, rvali se, bojovali a výsledek se dostavil.</a:t>
            </a:r>
          </a:p>
        </p:txBody>
      </p:sp>
      <p:sp>
        <p:nvSpPr>
          <p:cNvPr id="11" name="TextovéPole 10"/>
          <p:cNvSpPr txBox="1"/>
          <p:nvPr/>
        </p:nvSpPr>
        <p:spPr>
          <a:xfrm>
            <a:off x="143992" y="163116"/>
            <a:ext cx="4611213" cy="1015663"/>
          </a:xfrm>
          <a:prstGeom prst="rect">
            <a:avLst/>
          </a:prstGeom>
          <a:gradFill>
            <a:gsLst>
              <a:gs pos="0">
                <a:schemeClr val="lt1">
                  <a:tint val="40000"/>
                  <a:satMod val="350000"/>
                </a:schemeClr>
              </a:gs>
              <a:gs pos="40000">
                <a:schemeClr val="lt1">
                  <a:tint val="45000"/>
                  <a:shade val="99000"/>
                  <a:satMod val="350000"/>
                </a:schemeClr>
              </a:gs>
              <a:gs pos="100000">
                <a:srgbClr val="5DD91F"/>
              </a:gs>
            </a:gsLst>
          </a:gradFill>
          <a:effectLst>
            <a:glow rad="101600">
              <a:srgbClr val="00FFCC">
                <a:alpha val="40000"/>
              </a:srgbClr>
            </a:glow>
            <a:softEdge rad="241300"/>
          </a:effectLst>
        </p:spPr>
        <p:style>
          <a:lnRef idx="0">
            <a:scrgbClr r="0" g="0" b="0"/>
          </a:lnRef>
          <a:fillRef idx="1002">
            <a:schemeClr val="lt1"/>
          </a:fillRef>
          <a:effectRef idx="0">
            <a:scrgbClr r="0" g="0" b="0"/>
          </a:effectRef>
          <a:fontRef idx="major"/>
        </p:style>
        <p:txBody>
          <a:bodyPr wrap="square" rtlCol="0">
            <a:spAutoFit/>
          </a:bodyPr>
          <a:lstStyle/>
          <a:p>
            <a:pPr algn="ctr"/>
            <a:r>
              <a:rPr lang="cs-CZ" sz="2000" dirty="0">
                <a:solidFill>
                  <a:srgbClr val="FF0000"/>
                </a:solidFill>
                <a:latin typeface="Arial Black" panose="020B0A04020102020204" pitchFamily="34" charset="0"/>
              </a:rPr>
              <a:t>Trenér Aritmy Praha nebyl s výkonem svých svěřenců vůbec spokojen</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53" y="3547492"/>
            <a:ext cx="3609118" cy="2030129"/>
          </a:xfrm>
          <a:prstGeom prst="rect">
            <a:avLst/>
          </a:prstGeom>
        </p:spPr>
      </p:pic>
      <p:sp>
        <p:nvSpPr>
          <p:cNvPr id="14" name="Obdélník 13">
            <a:extLst>
              <a:ext uri="{FF2B5EF4-FFF2-40B4-BE49-F238E27FC236}">
                <a16:creationId xmlns:a16="http://schemas.microsoft.com/office/drawing/2014/main" id="{AE744F73-2EA4-45AE-9167-E9B5765DDED3}"/>
              </a:ext>
            </a:extLst>
          </p:cNvPr>
          <p:cNvSpPr/>
          <p:nvPr/>
        </p:nvSpPr>
        <p:spPr>
          <a:xfrm>
            <a:off x="5486098" y="1760902"/>
            <a:ext cx="4653492" cy="5350696"/>
          </a:xfrm>
          <a:prstGeom prst="rect">
            <a:avLst/>
          </a:prstGeom>
        </p:spPr>
        <p:txBody>
          <a:bodyPr wrap="square">
            <a:spAutoFit/>
          </a:bodyPr>
          <a:lstStyle/>
          <a:p>
            <a:pPr algn="ctr">
              <a:lnSpc>
                <a:spcPct val="107000"/>
              </a:lnSpc>
              <a:spcAft>
                <a:spcPts val="0"/>
              </a:spcAft>
            </a:pPr>
            <a:r>
              <a:rPr lang="cs-CZ" sz="2000" dirty="0">
                <a:ln w="12700" cap="rnd" cmpd="sng" algn="ctr">
                  <a:solidFill>
                    <a:srgbClr val="000000"/>
                  </a:solidFill>
                  <a:prstDash val="solid"/>
                  <a:bevel/>
                </a:ln>
                <a:solidFill>
                  <a:srgbClr val="0000CC"/>
                </a:solidFill>
                <a:latin typeface="Arial Black" panose="020B0A04020102020204" pitchFamily="34" charset="0"/>
                <a:ea typeface="Calibri" panose="020F0502020204030204" pitchFamily="34" charset="0"/>
                <a:cs typeface="Arial" panose="020B0604020202020204" pitchFamily="34" charset="0"/>
              </a:rPr>
              <a:t>FK </a:t>
            </a:r>
            <a:r>
              <a:rPr lang="cs-CZ" sz="2000" dirty="0" err="1">
                <a:ln w="12700" cap="rnd" cmpd="sng" algn="ctr">
                  <a:solidFill>
                    <a:srgbClr val="000000"/>
                  </a:solidFill>
                  <a:prstDash val="solid"/>
                  <a:bevel/>
                </a:ln>
                <a:solidFill>
                  <a:srgbClr val="0000CC"/>
                </a:solidFill>
                <a:latin typeface="Arial Black" panose="020B0A04020102020204" pitchFamily="34" charset="0"/>
                <a:ea typeface="Calibri" panose="020F0502020204030204" pitchFamily="34" charset="0"/>
                <a:cs typeface="Arial" panose="020B0604020202020204" pitchFamily="34" charset="0"/>
              </a:rPr>
              <a:t>Schoeller</a:t>
            </a:r>
            <a:r>
              <a:rPr lang="cs-CZ" sz="2000" dirty="0">
                <a:ln w="12700" cap="rnd" cmpd="sng" algn="ctr">
                  <a:solidFill>
                    <a:srgbClr val="000000"/>
                  </a:solidFill>
                  <a:prstDash val="solid"/>
                  <a:bevel/>
                </a:ln>
                <a:solidFill>
                  <a:srgbClr val="0000CC"/>
                </a:solidFill>
                <a:latin typeface="Arial Black" panose="020B0A04020102020204" pitchFamily="34" charset="0"/>
                <a:ea typeface="Calibri" panose="020F0502020204030204" pitchFamily="34" charset="0"/>
                <a:cs typeface="Arial" panose="020B0604020202020204" pitchFamily="34" charset="0"/>
              </a:rPr>
              <a:t> Křešice - SK Štětí</a:t>
            </a:r>
            <a:endParaRPr lang="cs-CZ" sz="11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ln w="12700" cap="rnd" cmpd="sng" algn="ctr">
                  <a:solidFill>
                    <a:srgbClr val="000000"/>
                  </a:solidFill>
                  <a:prstDash val="solid"/>
                  <a:bevel/>
                </a:ln>
                <a:solidFill>
                  <a:srgbClr val="0000CC"/>
                </a:solidFill>
                <a:latin typeface="Arial Black" panose="020B0A04020102020204" pitchFamily="34" charset="0"/>
                <a:ea typeface="Calibri" panose="020F0502020204030204" pitchFamily="34" charset="0"/>
                <a:cs typeface="Arial" panose="020B0604020202020204" pitchFamily="34" charset="0"/>
              </a:rPr>
              <a:t>1:10(0:3)  19.10.2019 12. hrané </a:t>
            </a:r>
            <a:endParaRPr lang="cs-CZ" sz="11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Starší žáci v přechozích 3 kolech svým soupeřům nadělovali bohaté nadílky a prodloužit sérii vítězných zápasů měli v plánu i v pěkném areálu v Křešicích. Soupeř v předchozích 11 zápasech nasbíral 7 bodů a to oproti našim 30 byl rozdíl, který z nás dělal jasného favorita. Papírové předpoklady se v samotném utkání začaly naplňovat v 5. minutě, kdy skóre otevřel Petr Hůrka. V 9. minutě přidal gól na 2:0 Roman Chromý a zdálo se, že sklizeň v prvním dějství zápasu bude bohatá. Pak se však zatáhlo a střelci našeho týmu se na dlouhou dobu schovali. Až teprve 2 minuty před odpočinkem se prosadil Dragan </a:t>
            </a:r>
            <a:r>
              <a:rPr lang="cs-CZ" sz="1000" dirty="0" err="1">
                <a:latin typeface="Arial" panose="020B0604020202020204" pitchFamily="34" charset="0"/>
                <a:ea typeface="Calibri" panose="020F0502020204030204" pitchFamily="34" charset="0"/>
                <a:cs typeface="Times New Roman" panose="02020603050405020304" pitchFamily="18" charset="0"/>
              </a:rPr>
              <a:t>Kosorič</a:t>
            </a:r>
            <a:r>
              <a:rPr lang="cs-CZ" sz="1000" dirty="0">
                <a:latin typeface="Arial" panose="020B0604020202020204" pitchFamily="34" charset="0"/>
                <a:ea typeface="Calibri" panose="020F0502020204030204" pitchFamily="34" charset="0"/>
                <a:cs typeface="Times New Roman" panose="02020603050405020304" pitchFamily="18" charset="0"/>
              </a:rPr>
              <a:t> a rozhodčí Milan Bartůněk si zapsal výsledek 3:0.  Hned v úvodu 2. půle se do statistiky zápasu brankou na 4:0 dostal i nejlepší střelec našeho týmu Daniel Hromy. Za domácí do utkání promluvil Viktor Záveský a ve 40. minutě korigoval výsledek na 1:4 z pohledu Křešic. Dlouhého trvání to ale nemělo, protože střelecký prapor převzal Petr Hůrka a 2 brankami hned za sebou upravil už na 6:1. Střelecký prach našemu týmu nevyschl ani v posledních 20 minutách a po brankách Michaela </a:t>
            </a:r>
            <a:r>
              <a:rPr lang="cs-CZ" sz="1000" dirty="0" err="1">
                <a:latin typeface="Arial" panose="020B0604020202020204" pitchFamily="34" charset="0"/>
                <a:ea typeface="Calibri" panose="020F0502020204030204" pitchFamily="34" charset="0"/>
                <a:cs typeface="Times New Roman" panose="02020603050405020304" pitchFamily="18" charset="0"/>
              </a:rPr>
              <a:t>Migy</a:t>
            </a:r>
            <a:r>
              <a:rPr lang="cs-CZ" sz="1000" dirty="0">
                <a:latin typeface="Arial" panose="020B0604020202020204" pitchFamily="34" charset="0"/>
                <a:ea typeface="Calibri" panose="020F0502020204030204" pitchFamily="34" charset="0"/>
                <a:cs typeface="Times New Roman" panose="02020603050405020304" pitchFamily="18" charset="0"/>
              </a:rPr>
              <a:t>, Romana Chromého, </a:t>
            </a:r>
            <a:r>
              <a:rPr lang="cs-CZ" sz="1000" dirty="0" err="1">
                <a:latin typeface="Arial" panose="020B0604020202020204" pitchFamily="34" charset="0"/>
                <a:ea typeface="Calibri" panose="020F0502020204030204" pitchFamily="34" charset="0"/>
                <a:cs typeface="Times New Roman" panose="02020603050405020304" pitchFamily="18" charset="0"/>
              </a:rPr>
              <a:t>Danela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Hromeho</a:t>
            </a:r>
            <a:r>
              <a:rPr lang="cs-CZ" sz="1000" dirty="0">
                <a:latin typeface="Arial" panose="020B0604020202020204" pitchFamily="34" charset="0"/>
                <a:ea typeface="Calibri" panose="020F0502020204030204" pitchFamily="34" charset="0"/>
                <a:cs typeface="Times New Roman" panose="02020603050405020304" pitchFamily="18" charset="0"/>
              </a:rPr>
              <a:t> a znova Roman </a:t>
            </a:r>
            <a:r>
              <a:rPr lang="cs-CZ" sz="1000" dirty="0" err="1">
                <a:latin typeface="Arial" panose="020B0604020202020204" pitchFamily="34" charset="0"/>
                <a:ea typeface="Calibri" panose="020F0502020204030204" pitchFamily="34" charset="0"/>
                <a:cs typeface="Times New Roman" panose="02020603050405020304" pitchFamily="18" charset="0"/>
              </a:rPr>
              <a:t>Chromeho</a:t>
            </a:r>
            <a:r>
              <a:rPr lang="cs-CZ" sz="1000" dirty="0">
                <a:latin typeface="Arial" panose="020B0604020202020204" pitchFamily="34" charset="0"/>
                <a:ea typeface="Calibri" panose="020F0502020204030204" pitchFamily="34" charset="0"/>
                <a:cs typeface="Times New Roman" panose="02020603050405020304" pitchFamily="18" charset="0"/>
              </a:rPr>
              <a:t> se nám podařilo stanovit konečny dvouciferný výsledek 10:1. Na čele tabulky se toho moc nezměnilo, protože všichni favoriti vítězili. Jak Hoštka, která je se 33 body na 2. místě za naším mužstvem pouze s horším skórem, tak i Liběšice na 3. místě s 31 body. Teď nás doma v neděli 27.10.2019 v 10:00 čekají Třebenice, které mají bodů 20.</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Branky:</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P.Hůrka</a:t>
            </a:r>
            <a:r>
              <a:rPr lang="cs-CZ" sz="1000" dirty="0">
                <a:latin typeface="Arial" panose="020B0604020202020204" pitchFamily="34" charset="0"/>
                <a:ea typeface="Calibri" panose="020F0502020204030204" pitchFamily="34" charset="0"/>
                <a:cs typeface="Times New Roman" panose="02020603050405020304" pitchFamily="18" charset="0"/>
              </a:rPr>
              <a:t> 3, </a:t>
            </a:r>
            <a:r>
              <a:rPr lang="cs-CZ" sz="1000" dirty="0" err="1">
                <a:latin typeface="Arial" panose="020B0604020202020204" pitchFamily="34" charset="0"/>
                <a:ea typeface="Calibri" panose="020F0502020204030204" pitchFamily="34" charset="0"/>
                <a:cs typeface="Times New Roman" panose="02020603050405020304" pitchFamily="18" charset="0"/>
              </a:rPr>
              <a:t>R.Chromý</a:t>
            </a:r>
            <a:r>
              <a:rPr lang="cs-CZ" sz="1000" dirty="0">
                <a:latin typeface="Arial" panose="020B0604020202020204" pitchFamily="34" charset="0"/>
                <a:ea typeface="Calibri" panose="020F0502020204030204" pitchFamily="34" charset="0"/>
                <a:cs typeface="Times New Roman" panose="02020603050405020304" pitchFamily="18" charset="0"/>
              </a:rPr>
              <a:t> 3, </a:t>
            </a:r>
            <a:r>
              <a:rPr lang="cs-CZ" sz="1000" dirty="0" err="1">
                <a:latin typeface="Arial" panose="020B0604020202020204" pitchFamily="34" charset="0"/>
                <a:ea typeface="Calibri" panose="020F0502020204030204" pitchFamily="34" charset="0"/>
                <a:cs typeface="Times New Roman" panose="02020603050405020304" pitchFamily="18" charset="0"/>
              </a:rPr>
              <a:t>D.Hromy</a:t>
            </a:r>
            <a:r>
              <a:rPr lang="cs-CZ" sz="1000" dirty="0">
                <a:latin typeface="Arial" panose="020B0604020202020204" pitchFamily="34" charset="0"/>
                <a:ea typeface="Calibri" panose="020F0502020204030204" pitchFamily="34" charset="0"/>
                <a:cs typeface="Times New Roman" panose="02020603050405020304" pitchFamily="18" charset="0"/>
              </a:rPr>
              <a:t> 2, </a:t>
            </a:r>
            <a:r>
              <a:rPr lang="cs-CZ" sz="1000" dirty="0" err="1">
                <a:latin typeface="Arial" panose="020B0604020202020204" pitchFamily="34" charset="0"/>
                <a:ea typeface="Calibri" panose="020F0502020204030204" pitchFamily="34" charset="0"/>
                <a:cs typeface="Times New Roman" panose="02020603050405020304" pitchFamily="18" charset="0"/>
              </a:rPr>
              <a:t>M.Miga</a:t>
            </a:r>
            <a:r>
              <a:rPr lang="cs-CZ" sz="1000" dirty="0">
                <a:latin typeface="Arial" panose="020B0604020202020204" pitchFamily="34" charset="0"/>
                <a:ea typeface="Calibri" panose="020F0502020204030204" pitchFamily="34" charset="0"/>
                <a:cs typeface="Times New Roman" panose="02020603050405020304" pitchFamily="18" charset="0"/>
              </a:rPr>
              <a:t> 1, </a:t>
            </a:r>
            <a:r>
              <a:rPr lang="cs-CZ" sz="1000" dirty="0" err="1">
                <a:latin typeface="Arial" panose="020B0604020202020204" pitchFamily="34" charset="0"/>
                <a:ea typeface="Calibri" panose="020F0502020204030204" pitchFamily="34" charset="0"/>
                <a:cs typeface="Times New Roman" panose="02020603050405020304" pitchFamily="18" charset="0"/>
              </a:rPr>
              <a:t>D.Kosorič</a:t>
            </a:r>
            <a:r>
              <a:rPr lang="cs-CZ" sz="1000" dirty="0">
                <a:latin typeface="Arial" panose="020B0604020202020204" pitchFamily="34" charset="0"/>
                <a:ea typeface="Calibri" panose="020F0502020204030204" pitchFamily="34" charset="0"/>
                <a:cs typeface="Times New Roman" panose="02020603050405020304" pitchFamily="18" charset="0"/>
              </a:rPr>
              <a:t> 1</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Sestava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V.Budka-J.Vejl</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A.Šabák</a:t>
            </a:r>
            <a:r>
              <a:rPr lang="cs-CZ" sz="1000" dirty="0">
                <a:latin typeface="Arial" panose="020B0604020202020204" pitchFamily="34" charset="0"/>
                <a:ea typeface="Calibri" panose="020F0502020204030204" pitchFamily="34" charset="0"/>
                <a:cs typeface="Times New Roman" panose="02020603050405020304" pitchFamily="18" charset="0"/>
              </a:rPr>
              <a:t>(K), </a:t>
            </a:r>
            <a:r>
              <a:rPr lang="cs-CZ" sz="1000" dirty="0" err="1">
                <a:latin typeface="Arial" panose="020B0604020202020204" pitchFamily="34" charset="0"/>
                <a:ea typeface="Calibri" panose="020F0502020204030204" pitchFamily="34" charset="0"/>
                <a:cs typeface="Times New Roman" panose="02020603050405020304" pitchFamily="18" charset="0"/>
              </a:rPr>
              <a:t>J.Chromý</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R.Paďour</a:t>
            </a:r>
            <a:r>
              <a:rPr lang="cs-CZ" sz="1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J.Viktora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R.Chromý</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P.Hůrka,.Hromy</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M.Miga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L.Viktora</a:t>
            </a:r>
            <a:r>
              <a:rPr lang="cs-CZ" sz="1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M.Volák</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M.Daňo</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D.Kosorič</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P.Truníček</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Trenér:</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M.Hromy</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r>
              <a:rPr lang="cs-CZ" sz="1000" u="sng" dirty="0">
                <a:latin typeface="Arial" panose="020B0604020202020204" pitchFamily="34" charset="0"/>
                <a:ea typeface="Calibri" panose="020F0502020204030204" pitchFamily="34" charset="0"/>
              </a:rPr>
              <a:t>Rozhodčí:</a:t>
            </a:r>
            <a:r>
              <a:rPr lang="cs-CZ" sz="1000" dirty="0">
                <a:latin typeface="Arial" panose="020B0604020202020204" pitchFamily="34" charset="0"/>
                <a:ea typeface="Calibri" panose="020F0502020204030204" pitchFamily="34" charset="0"/>
              </a:rPr>
              <a:t> </a:t>
            </a:r>
            <a:r>
              <a:rPr lang="cs-CZ" sz="1000" dirty="0" err="1">
                <a:latin typeface="Arial" panose="020B0604020202020204" pitchFamily="34" charset="0"/>
                <a:ea typeface="Calibri" panose="020F0502020204030204" pitchFamily="34" charset="0"/>
              </a:rPr>
              <a:t>M.Bartůněk-D.Morávek</a:t>
            </a:r>
            <a:r>
              <a:rPr lang="cs-CZ" sz="1000" dirty="0">
                <a:latin typeface="Arial" panose="020B0604020202020204" pitchFamily="34" charset="0"/>
                <a:ea typeface="Calibri" panose="020F0502020204030204" pitchFamily="34" charset="0"/>
              </a:rPr>
              <a:t>(laik), </a:t>
            </a:r>
            <a:r>
              <a:rPr lang="cs-CZ" sz="1000" dirty="0" err="1">
                <a:latin typeface="Arial" panose="020B0604020202020204" pitchFamily="34" charset="0"/>
                <a:ea typeface="Calibri" panose="020F0502020204030204" pitchFamily="34" charset="0"/>
              </a:rPr>
              <a:t>D.Németh</a:t>
            </a:r>
            <a:r>
              <a:rPr lang="cs-CZ" sz="1000" dirty="0">
                <a:latin typeface="Arial" panose="020B0604020202020204" pitchFamily="34" charset="0"/>
                <a:ea typeface="Calibri" panose="020F0502020204030204" pitchFamily="34" charset="0"/>
              </a:rPr>
              <a:t>(laik) </a:t>
            </a:r>
            <a:endParaRPr lang="cs-CZ" sz="1000" dirty="0"/>
          </a:p>
        </p:txBody>
      </p:sp>
      <p:sp>
        <p:nvSpPr>
          <p:cNvPr id="5" name="TextovéPole 4"/>
          <p:cNvSpPr txBox="1"/>
          <p:nvPr/>
        </p:nvSpPr>
        <p:spPr>
          <a:xfrm>
            <a:off x="5616600" y="163116"/>
            <a:ext cx="4392488" cy="1431161"/>
          </a:xfrm>
          <a:prstGeom prst="rect">
            <a:avLst/>
          </a:prstGeom>
          <a:blipFill>
            <a:blip r:embed="rId3"/>
            <a:stretch>
              <a:fillRect/>
            </a:stretch>
          </a:blipFill>
          <a:effectLst>
            <a:glow rad="292100">
              <a:schemeClr val="accent1">
                <a:lumMod val="60000"/>
                <a:lumOff val="40000"/>
                <a:alpha val="40000"/>
              </a:schemeClr>
            </a:glow>
            <a:softEdge rad="0"/>
          </a:effectLst>
        </p:spPr>
        <p:txBody>
          <a:bodyPr wrap="square" rtlCol="0">
            <a:spAutoFit/>
          </a:bodyPr>
          <a:lstStyle/>
          <a:p>
            <a:pPr algn="ctr"/>
            <a:r>
              <a:rPr lang="cs-CZ" sz="2900" dirty="0">
                <a:solidFill>
                  <a:srgbClr val="FF0000"/>
                </a:solidFill>
                <a:latin typeface="Cooper Black" panose="0208090404030B020404" pitchFamily="18" charset="0"/>
              </a:rPr>
              <a:t>Starší žáci se rozstříleli ve </a:t>
            </a:r>
          </a:p>
          <a:p>
            <a:pPr algn="ctr"/>
            <a:r>
              <a:rPr lang="cs-CZ" sz="2900" dirty="0">
                <a:solidFill>
                  <a:srgbClr val="FF0000"/>
                </a:solidFill>
                <a:latin typeface="Cooper Black" panose="0208090404030B020404" pitchFamily="18" charset="0"/>
              </a:rPr>
              <a:t>2. poločase</a:t>
            </a:r>
          </a:p>
        </p:txBody>
      </p:sp>
    </p:spTree>
    <p:extLst>
      <p:ext uri="{BB962C8B-B14F-4D97-AF65-F5344CB8AC3E}">
        <p14:creationId xmlns:p14="http://schemas.microsoft.com/office/powerpoint/2010/main" val="303089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8" name="TextovéPole 7">
            <a:extLst>
              <a:ext uri="{FF2B5EF4-FFF2-40B4-BE49-F238E27FC236}">
                <a16:creationId xmlns:a16="http://schemas.microsoft.com/office/drawing/2014/main" id="{FE00A3A9-2F83-455E-986B-21DEF675B2B8}"/>
              </a:ext>
            </a:extLst>
          </p:cNvPr>
          <p:cNvSpPr txBox="1"/>
          <p:nvPr/>
        </p:nvSpPr>
        <p:spPr>
          <a:xfrm>
            <a:off x="209986" y="91108"/>
            <a:ext cx="4470509" cy="400110"/>
          </a:xfrm>
          <a:prstGeom prst="rect">
            <a:avLst/>
          </a:prstGeom>
          <a:blipFill>
            <a:blip r:embed="rId2"/>
            <a:stretch>
              <a:fillRect/>
            </a:stretch>
          </a:blip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Starší žáci soupeřům nadělují</a:t>
            </a:r>
          </a:p>
        </p:txBody>
      </p:sp>
      <p:pic>
        <p:nvPicPr>
          <p:cNvPr id="6" name="Obrázek 5"/>
          <p:cNvPicPr>
            <a:picLocks noChangeAspect="1"/>
          </p:cNvPicPr>
          <p:nvPr/>
        </p:nvPicPr>
        <p:blipFill>
          <a:blip r:embed="rId3"/>
          <a:stretch>
            <a:fillRect/>
          </a:stretch>
        </p:blipFill>
        <p:spPr>
          <a:xfrm>
            <a:off x="5547982" y="4836345"/>
            <a:ext cx="4367272" cy="2016224"/>
          </a:xfrm>
          <a:prstGeom prst="rect">
            <a:avLst/>
          </a:prstGeom>
          <a:ln w="22225">
            <a:solidFill>
              <a:schemeClr val="accent2">
                <a:lumMod val="50000"/>
              </a:schemeClr>
            </a:solidFill>
          </a:ln>
        </p:spPr>
      </p:pic>
      <p:sp>
        <p:nvSpPr>
          <p:cNvPr id="9" name="TextovéPole 8"/>
          <p:cNvSpPr txBox="1"/>
          <p:nvPr/>
        </p:nvSpPr>
        <p:spPr>
          <a:xfrm>
            <a:off x="5328568" y="163116"/>
            <a:ext cx="4680520" cy="400110"/>
          </a:xfrm>
          <a:prstGeom prst="rect">
            <a:avLst/>
          </a:prstGeom>
          <a:pattFill prst="dkHorz">
            <a:fgClr>
              <a:srgbClr val="99FFCC"/>
            </a:fgClr>
            <a:bgClr>
              <a:schemeClr val="bg1"/>
            </a:bgClr>
          </a:pattFill>
          <a:effectLst>
            <a:glow rad="101600">
              <a:srgbClr val="000099">
                <a:alpha val="40000"/>
              </a:srgbClr>
            </a:glow>
            <a:softEdge rad="63500"/>
          </a:effectLst>
        </p:spPr>
        <p:txBody>
          <a:bodyPr wrap="square" rtlCol="0">
            <a:spAutoFit/>
          </a:bodyPr>
          <a:lstStyle/>
          <a:p>
            <a:pPr algn="ctr"/>
            <a:r>
              <a:rPr lang="cs-CZ" sz="2000" dirty="0">
                <a:latin typeface="Arial Black" panose="020B0A04020102020204" pitchFamily="34" charset="0"/>
              </a:rPr>
              <a:t>SK Štětí – SK Aritma 19.10.2019</a:t>
            </a:r>
          </a:p>
        </p:txBody>
      </p:sp>
      <p:pic>
        <p:nvPicPr>
          <p:cNvPr id="10" name="Obrázek 9"/>
          <p:cNvPicPr>
            <a:picLocks noChangeAspect="1"/>
          </p:cNvPicPr>
          <p:nvPr/>
        </p:nvPicPr>
        <p:blipFill>
          <a:blip r:embed="rId4"/>
          <a:stretch>
            <a:fillRect/>
          </a:stretch>
        </p:blipFill>
        <p:spPr>
          <a:xfrm>
            <a:off x="5581202" y="3095469"/>
            <a:ext cx="4175252" cy="1588990"/>
          </a:xfrm>
          <a:prstGeom prst="rect">
            <a:avLst/>
          </a:prstGeom>
          <a:ln w="22225">
            <a:solidFill>
              <a:schemeClr val="accent2">
                <a:lumMod val="50000"/>
              </a:schemeClr>
            </a:solidFill>
          </a:ln>
        </p:spPr>
      </p:pic>
      <p:pic>
        <p:nvPicPr>
          <p:cNvPr id="11" name="Obrázek 10"/>
          <p:cNvPicPr>
            <a:picLocks noChangeAspect="1"/>
          </p:cNvPicPr>
          <p:nvPr/>
        </p:nvPicPr>
        <p:blipFill>
          <a:blip r:embed="rId5"/>
          <a:stretch>
            <a:fillRect/>
          </a:stretch>
        </p:blipFill>
        <p:spPr>
          <a:xfrm>
            <a:off x="5462824" y="689046"/>
            <a:ext cx="4412008" cy="2280603"/>
          </a:xfrm>
          <a:prstGeom prst="rect">
            <a:avLst/>
          </a:prstGeom>
          <a:ln w="25400">
            <a:solidFill>
              <a:schemeClr val="accent2">
                <a:lumMod val="50000"/>
              </a:schemeClr>
            </a:solidFill>
          </a:ln>
        </p:spPr>
      </p:pic>
      <p:sp>
        <p:nvSpPr>
          <p:cNvPr id="14" name="Obdélník 13"/>
          <p:cNvSpPr/>
          <p:nvPr/>
        </p:nvSpPr>
        <p:spPr>
          <a:xfrm>
            <a:off x="42089" y="563226"/>
            <a:ext cx="4638406" cy="6744667"/>
          </a:xfrm>
          <a:prstGeom prst="rect">
            <a:avLst/>
          </a:prstGeom>
        </p:spPr>
        <p:txBody>
          <a:bodyPr wrap="square">
            <a:spAutoFit/>
          </a:bodyPr>
          <a:lstStyle/>
          <a:p>
            <a:pPr algn="ctr">
              <a:lnSpc>
                <a:spcPct val="107000"/>
              </a:lnSpc>
              <a:spcAft>
                <a:spcPts val="0"/>
              </a:spcAft>
            </a:pP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Arial" panose="020B0604020202020204" pitchFamily="34" charset="0"/>
              </a:rPr>
              <a:t>SK Št</a:t>
            </a:r>
            <a:r>
              <a:rPr lang="cs-CZ" sz="2200" dirty="0">
                <a:solidFill>
                  <a:srgbClr val="203864"/>
                </a:solidFill>
                <a:highlight>
                  <a:srgbClr val="FFFF00"/>
                </a:highlight>
                <a:latin typeface="Cambria" panose="02040503050406030204" pitchFamily="18" charset="0"/>
                <a:ea typeface="Calibri" panose="020F0502020204030204" pitchFamily="34" charset="0"/>
                <a:cs typeface="Cambria" panose="02040503050406030204" pitchFamily="18" charset="0"/>
              </a:rPr>
              <a:t>ě</a:t>
            </a: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Arial" panose="020B0604020202020204" pitchFamily="34" charset="0"/>
              </a:rPr>
              <a:t>t</a:t>
            </a: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Bernard MT Condensed" panose="02050806060905020404" pitchFamily="18" charset="0"/>
              </a:rPr>
              <a:t>í - </a:t>
            </a: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Arial" panose="020B0604020202020204" pitchFamily="34" charset="0"/>
              </a:rPr>
              <a:t>FK Slavoj T</a:t>
            </a:r>
            <a:r>
              <a:rPr lang="cs-CZ" sz="2200" dirty="0">
                <a:solidFill>
                  <a:srgbClr val="203864"/>
                </a:solidFill>
                <a:highlight>
                  <a:srgbClr val="FFFF00"/>
                </a:highlight>
                <a:latin typeface="Cambria" panose="02040503050406030204" pitchFamily="18" charset="0"/>
                <a:ea typeface="Calibri" panose="020F0502020204030204" pitchFamily="34" charset="0"/>
                <a:cs typeface="Cambria" panose="02040503050406030204" pitchFamily="18" charset="0"/>
              </a:rPr>
              <a:t>ř</a:t>
            </a: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Arial" panose="020B0604020202020204" pitchFamily="34" charset="0"/>
              </a:rPr>
              <a:t>ebenice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200" dirty="0">
                <a:solidFill>
                  <a:srgbClr val="203864"/>
                </a:solidFill>
                <a:highlight>
                  <a:srgbClr val="FFFF00"/>
                </a:highlight>
                <a:latin typeface="Bernard MT Condensed" panose="02050806060905020404" pitchFamily="18" charset="0"/>
                <a:ea typeface="Calibri" panose="020F0502020204030204" pitchFamily="34" charset="0"/>
                <a:cs typeface="Arial" panose="020B0604020202020204" pitchFamily="34" charset="0"/>
              </a:rPr>
              <a:t>14:1(9:0) 13. hrané kolo   27.10.2019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Skulinku v obraně hostů jsme hledali do 9. minuty. V té se hezkým způsobem protlačil za obranu Roman Chromý a pěknou střelou k tyči otevřel skóre na 1:0. Brzo po něm si sběhl za obranu Petr Hůrka a jeho střela byla nechytatelná. Hezký křídelní fotbal jsme sehráli v 17. minutě a po střela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už to bylo 3:0. Stejný střelec si stáhl míč na nohu v 19. minutě a bylo to už 4:0. Demolice hostující obrany pokračovala hned ve 21. minutě. Radoval se Dragan </a:t>
            </a:r>
            <a:r>
              <a:rPr lang="cs-CZ" sz="1000" b="0" dirty="0" err="1">
                <a:latin typeface="Arial" panose="020B0604020202020204" pitchFamily="34" charset="0"/>
                <a:ea typeface="Calibri" panose="020F0502020204030204" pitchFamily="34" charset="0"/>
                <a:cs typeface="Arial" panose="020B0604020202020204" pitchFamily="34" charset="0"/>
              </a:rPr>
              <a:t>Kosorič</a:t>
            </a:r>
            <a:r>
              <a:rPr lang="cs-CZ" sz="1000" b="0" dirty="0">
                <a:latin typeface="Arial" panose="020B0604020202020204" pitchFamily="34" charset="0"/>
                <a:ea typeface="Calibri" panose="020F0502020204030204" pitchFamily="34" charset="0"/>
                <a:cs typeface="Arial" panose="020B0604020202020204" pitchFamily="34" charset="0"/>
              </a:rPr>
              <a:t> po brance na 5:0. Ve 23. minutě svým typickým způsobem nachystal k zakončení Petr Hůrka a nebylo co řešit 6:0.  Ve 25. minutě dlouho nepřemýšlel nad řešením situace Miroslav Volák a míč protlačil mezi tyč a brankáře na 7:0. Střelecké choutky stejného hráče nepřešly ani o minutu později. Vyměnil si míč s Romanem Chromým a upravil už na 8:0.   Ještě než hlavní rozhodčí ukončil 1. poločas tak pěkné štiplavé střele z dobrých 20 metrů napřáhl Petr Hůrka a hostující brankář Miroslav Kima z vypětím všech sil vyrazil míč před sebe, kde byl ale na čekané Roman Chromá a rychle dopravil míč za brankovou čáru na 9:0. Ve 2. poločase se vydal do pole z branky Vojtěch Budka a diváci i naši hráči se domnívali, že střelecký koncert bude pokračovat. Hosté z pod hory </a:t>
            </a:r>
            <a:r>
              <a:rPr lang="cs-CZ" sz="1000" b="0" dirty="0" err="1">
                <a:latin typeface="Arial" panose="020B0604020202020204" pitchFamily="34" charset="0"/>
                <a:ea typeface="Calibri" panose="020F0502020204030204" pitchFamily="34" charset="0"/>
                <a:cs typeface="Arial" panose="020B0604020202020204" pitchFamily="34" charset="0"/>
              </a:rPr>
              <a:t>Házmburk</a:t>
            </a:r>
            <a:r>
              <a:rPr lang="cs-CZ" sz="1000" b="0" dirty="0">
                <a:latin typeface="Arial" panose="020B0604020202020204" pitchFamily="34" charset="0"/>
                <a:ea typeface="Calibri" panose="020F0502020204030204" pitchFamily="34" charset="0"/>
                <a:cs typeface="Arial" panose="020B0604020202020204" pitchFamily="34" charset="0"/>
              </a:rPr>
              <a:t> do 2. části vstoupili mnohem koncentrovaněji a naše kombinační akce začaly pokulhávat. Hostující Petr Malý zahrával volný přímý kop, ale našel jen připraveného brankáře Štětí. Několikrát už se zdálo, že se nám podaří desítku načepovat, ale trvalo to až do 59. minuty, kdy byl v pokutovém území nedovoleně poslán k zemi Petr Hůrka a penaltu s přehledem proměnil Daniel Hromy. 10:0. Na kopačky našich hráčů se okamžitě přenesla pohoda a do opuštěné branky dorážel míč na 11:0 Michael Daňo. Čestného úspěchu se dočkaly i Třebenice. V 63. minutě snížil na 1:11 z pokutového kopu Marek </a:t>
            </a:r>
            <a:r>
              <a:rPr lang="cs-CZ" sz="1000" b="0" dirty="0" err="1">
                <a:latin typeface="Arial" panose="020B0604020202020204" pitchFamily="34" charset="0"/>
                <a:ea typeface="Calibri" panose="020F0502020204030204" pitchFamily="34" charset="0"/>
                <a:cs typeface="Arial" panose="020B0604020202020204" pitchFamily="34" charset="0"/>
              </a:rPr>
              <a:t>Fraňous</a:t>
            </a:r>
            <a:r>
              <a:rPr lang="cs-CZ" sz="1000" b="0" dirty="0">
                <a:latin typeface="Arial" panose="020B0604020202020204" pitchFamily="34" charset="0"/>
                <a:ea typeface="Calibri" panose="020F0502020204030204" pitchFamily="34" charset="0"/>
                <a:cs typeface="Arial" panose="020B0604020202020204" pitchFamily="34" charset="0"/>
              </a:rPr>
              <a:t>. Odpovědí bylo uklizení míče k pravé tyči z kopačky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na hezkých 12:1. Spěchali jsme a rychle utíkali s míčem do středového kruhu, aby mohl soupeř rozehrát. V posledních 2 minutách utkání se nám také ještě podařilo soupeře obtěžkat dvěma kousky. Postaral se o to Vojtěch Budka a se  stanovil tak konečný výsledek 14:1. </a:t>
            </a: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4,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V.Budka</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V.Budka-J.Vejl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(K), </a:t>
            </a:r>
            <a:r>
              <a:rPr lang="cs-CZ" sz="1000" b="0" dirty="0" err="1">
                <a:latin typeface="Arial" panose="020B0604020202020204" pitchFamily="34" charset="0"/>
                <a:ea typeface="Calibri" panose="020F0502020204030204" pitchFamily="34" charset="0"/>
                <a:cs typeface="Arial" panose="020B0604020202020204" pitchFamily="34" charset="0"/>
              </a:rPr>
              <a:t>J.Chromý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P.Truníček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928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123525" y="19100"/>
            <a:ext cx="4678239" cy="930639"/>
          </a:xfrm>
          <a:prstGeom prst="rect">
            <a:avLst/>
          </a:prstGeom>
          <a:solidFill>
            <a:srgbClr val="FFCC00"/>
          </a:solidFill>
          <a:ln w="44450" cmpd="sng">
            <a:solidFill>
              <a:srgbClr val="009900"/>
            </a:solidFill>
            <a:prstDash val="solid"/>
            <a:headEnd/>
            <a:tailEnd/>
          </a:ln>
          <a:effectLst/>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i="1" dirty="0">
                <a:ln w="76200">
                  <a:noFill/>
                  <a:prstDash val="solid"/>
                </a:ln>
                <a:solidFill>
                  <a:srgbClr val="6600CC"/>
                </a:solidFill>
                <a:effectLst/>
                <a:latin typeface="Yu Gothic Medium" panose="020B0500000000000000" pitchFamily="34" charset="-128"/>
                <a:ea typeface="Yu Gothic Medium" panose="020B0500000000000000" pitchFamily="34" charset="-128"/>
                <a:cs typeface="Arial" panose="020B0604020202020204" pitchFamily="34" charset="0"/>
              </a:rPr>
              <a:t>Vítáme</a:t>
            </a:r>
          </a:p>
        </p:txBody>
      </p:sp>
      <p:sp>
        <p:nvSpPr>
          <p:cNvPr id="13" name="Rectangle 129"/>
          <p:cNvSpPr>
            <a:spLocks noChangeArrowheads="1"/>
          </p:cNvSpPr>
          <p:nvPr/>
        </p:nvSpPr>
        <p:spPr bwMode="auto">
          <a:xfrm>
            <a:off x="114486" y="1675284"/>
            <a:ext cx="4662504" cy="1008112"/>
          </a:xfrm>
          <a:prstGeom prst="rect">
            <a:avLst/>
          </a:prstGeom>
          <a:pattFill prst="wdDnDiag">
            <a:fgClr>
              <a:schemeClr val="accent1"/>
            </a:fgClr>
            <a:bgClr>
              <a:schemeClr val="accent1">
                <a:lumMod val="40000"/>
                <a:lumOff val="60000"/>
              </a:schemeClr>
            </a:bgClr>
          </a:pattFill>
          <a:ln w="31750" cmpd="sng">
            <a:solidFill>
              <a:srgbClr val="669900"/>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a:ln w="3175">
                  <a:noFill/>
                </a:ln>
                <a:solidFill>
                  <a:srgbClr val="0000CC"/>
                </a:solidFill>
                <a:effectLst>
                  <a:outerShdw blurRad="38100" dist="38100" dir="2700000" algn="tl">
                    <a:srgbClr val="000000">
                      <a:alpha val="43137"/>
                    </a:srgbClr>
                  </a:outerShdw>
                </a:effectLst>
                <a:latin typeface="Rockwell Condensed" panose="02060603050405020104" pitchFamily="18" charset="0"/>
                <a:ea typeface="Ebrima" panose="02000000000000000000" pitchFamily="2" charset="0"/>
                <a:cs typeface="Arial" panose="020B0604020202020204" pitchFamily="34" charset="0"/>
              </a:rPr>
              <a:t>SK Štětí</a:t>
            </a:r>
          </a:p>
        </p:txBody>
      </p:sp>
      <p:sp>
        <p:nvSpPr>
          <p:cNvPr id="14" name="Text Box 148"/>
          <p:cNvSpPr txBox="1">
            <a:spLocks noChangeArrowheads="1"/>
          </p:cNvSpPr>
          <p:nvPr/>
        </p:nvSpPr>
        <p:spPr bwMode="auto">
          <a:xfrm>
            <a:off x="114486" y="4196359"/>
            <a:ext cx="4628264" cy="2739197"/>
          </a:xfrm>
          <a:prstGeom prst="rect">
            <a:avLst/>
          </a:prstGeom>
          <a:solidFill>
            <a:srgbClr val="33CCFF"/>
          </a:solidFill>
          <a:ln w="31750" cmpd="sng">
            <a:solidFill>
              <a:srgbClr val="CC0066"/>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a:ln w="0"/>
                <a:solidFill>
                  <a:srgbClr val="FFFF00"/>
                </a:solidFill>
                <a:effectLst>
                  <a:outerShdw blurRad="38100" dist="25400" dir="5400000" algn="ctr" rotWithShape="0">
                    <a:srgbClr val="6E747A">
                      <a:alpha val="43000"/>
                    </a:srgbClr>
                  </a:outerShdw>
                </a:effectLst>
                <a:latin typeface="Tw Cen MT Condensed Extra Bold" panose="020B0803020202020204" pitchFamily="34" charset="-18"/>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0000CC"/>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rPr>
              <a:t>Terezu Hessovou</a:t>
            </a:r>
          </a:p>
          <a:p>
            <a:pPr algn="ctr" eaLnBrk="0" hangingPunct="0">
              <a:defRPr/>
            </a:pPr>
            <a:r>
              <a:rPr lang="cs-CZ" sz="2000" u="sng" dirty="0">
                <a:ln w="19050">
                  <a:noFill/>
                </a:ln>
                <a:solidFill>
                  <a:srgbClr val="FFFF00"/>
                </a:solidFill>
                <a:effectLst>
                  <a:outerShdw blurRad="38100" dist="38100" dir="2700000" algn="tl">
                    <a:srgbClr val="000000">
                      <a:alpha val="43137"/>
                    </a:srgbClr>
                  </a:outerShdw>
                </a:effectLst>
                <a:latin typeface="Tw Cen MT Condensed Extra Bold" panose="020B0803020202020204" pitchFamily="34" charset="-18"/>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0000CC"/>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rPr>
              <a:t>Jakuba Šlajse</a:t>
            </a:r>
          </a:p>
          <a:p>
            <a:pPr algn="ctr" eaLnBrk="0" hangingPunct="0">
              <a:defRPr/>
            </a:pPr>
            <a:r>
              <a:rPr lang="cs-CZ" sz="2400" dirty="0">
                <a:ln w="3175">
                  <a:noFill/>
                </a:ln>
                <a:solidFill>
                  <a:srgbClr val="0000CC"/>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rPr>
              <a:t>Jakuba Fencla</a:t>
            </a:r>
          </a:p>
          <a:p>
            <a:pPr algn="ctr" eaLnBrk="0" hangingPunct="0">
              <a:defRPr/>
            </a:pPr>
            <a:r>
              <a:rPr lang="cs-CZ" sz="2000" u="sng" dirty="0">
                <a:ln w="19050">
                  <a:noFill/>
                </a:ln>
                <a:solidFill>
                  <a:srgbClr val="FFFF00"/>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Delegáta FAČR</a:t>
            </a:r>
          </a:p>
          <a:p>
            <a:pPr eaLnBrk="0" hangingPunct="0">
              <a:defRPr/>
            </a:pPr>
            <a:r>
              <a:rPr lang="cs-CZ" sz="1800" dirty="0">
                <a:ln w="3175">
                  <a:noFill/>
                </a:ln>
                <a:solidFill>
                  <a:srgbClr val="00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800" dirty="0">
                <a:ln w="3175">
                  <a:noFill/>
                </a:ln>
                <a:solidFill>
                  <a:srgbClr val="00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Zbyňka </a:t>
            </a:r>
            <a:r>
              <a:rPr lang="cs-CZ" sz="2800" dirty="0" err="1">
                <a:ln w="3175">
                  <a:noFill/>
                </a:ln>
                <a:solidFill>
                  <a:srgbClr val="00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Poppra</a:t>
            </a:r>
            <a:endParaRPr lang="cs-CZ" sz="4400" dirty="0">
              <a:ln w="3175">
                <a:noFill/>
              </a:ln>
              <a:solidFill>
                <a:srgbClr val="0000CC"/>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endParaRPr>
          </a:p>
        </p:txBody>
      </p:sp>
      <p:sp>
        <p:nvSpPr>
          <p:cNvPr id="16" name="TextovéPole 15"/>
          <p:cNvSpPr txBox="1"/>
          <p:nvPr/>
        </p:nvSpPr>
        <p:spPr>
          <a:xfrm>
            <a:off x="139260" y="1027212"/>
            <a:ext cx="4662504" cy="523220"/>
          </a:xfrm>
          <a:prstGeom prst="rect">
            <a:avLst/>
          </a:prstGeom>
          <a:solidFill>
            <a:srgbClr val="996633"/>
          </a:solidFill>
          <a:ln w="44450" cap="rnd">
            <a:solidFill>
              <a:srgbClr val="FF0066"/>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solidFill>
                  <a:schemeClr val="bg1"/>
                </a:solidFill>
                <a:effectLst/>
                <a:latin typeface="Franklin Gothic Heavy" panose="020B0903020102020204" pitchFamily="34" charset="0"/>
                <a:ea typeface="Tahoma" panose="020B0604030504040204"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39260" y="2796023"/>
            <a:ext cx="4628264" cy="1331436"/>
          </a:xfrm>
          <a:prstGeom prst="rect">
            <a:avLst/>
          </a:prstGeom>
          <a:solidFill>
            <a:srgbClr val="FCD3BC"/>
          </a:solidFill>
          <a:ln w="31750" cmpd="sng">
            <a:solidFill>
              <a:schemeClr val="accent3">
                <a:lumMod val="65000"/>
              </a:schemeClr>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wrap="square" lIns="91425" tIns="180000" rIns="91425" bIns="180000" anchor="ctr"/>
          <a:lstStyle/>
          <a:p>
            <a:pPr algn="ctr" eaLnBrk="0" hangingPunct="0">
              <a:spcBef>
                <a:spcPts val="0"/>
              </a:spcBef>
              <a:defRPr/>
            </a:pPr>
            <a:r>
              <a:rPr lang="cs-CZ" sz="5000" dirty="0">
                <a:ln w="22225">
                  <a:noFill/>
                  <a:prstDash val="solid"/>
                </a:ln>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a:outerShdw blurRad="38100" dist="38100" dir="2700000" algn="tl">
                    <a:srgbClr val="000000">
                      <a:alpha val="43137"/>
                    </a:srgbClr>
                  </a:outerShdw>
                </a:effectLst>
                <a:latin typeface="Rockwell Condensed" panose="02060603050405020104" pitchFamily="18" charset="0"/>
                <a:ea typeface="Ebrima" panose="02000000000000000000" pitchFamily="2" charset="0"/>
                <a:cs typeface="Arial" panose="020B0604020202020204" pitchFamily="34" charset="0"/>
              </a:rPr>
              <a:t>FK Arsenal </a:t>
            </a:r>
          </a:p>
          <a:p>
            <a:pPr algn="ctr" eaLnBrk="0" hangingPunct="0">
              <a:spcBef>
                <a:spcPts val="0"/>
              </a:spcBef>
              <a:defRPr/>
            </a:pPr>
            <a:r>
              <a:rPr lang="cs-CZ" sz="5000" dirty="0">
                <a:ln w="22225">
                  <a:noFill/>
                  <a:prstDash val="solid"/>
                </a:ln>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a:outerShdw blurRad="38100" dist="38100" dir="2700000" algn="tl">
                    <a:srgbClr val="000000">
                      <a:alpha val="43137"/>
                    </a:srgbClr>
                  </a:outerShdw>
                </a:effectLst>
                <a:latin typeface="Rockwell Condensed" panose="02060603050405020104" pitchFamily="18" charset="0"/>
                <a:ea typeface="Ebrima" panose="02000000000000000000" pitchFamily="2" charset="0"/>
                <a:cs typeface="Arial" panose="020B0604020202020204" pitchFamily="34" charset="0"/>
              </a:rPr>
              <a:t>Česká Lípa</a:t>
            </a:r>
          </a:p>
        </p:txBody>
      </p:sp>
      <p:sp>
        <p:nvSpPr>
          <p:cNvPr id="2" name="TextovéPole 1">
            <a:extLst>
              <a:ext uri="{FF2B5EF4-FFF2-40B4-BE49-F238E27FC236}">
                <a16:creationId xmlns:a16="http://schemas.microsoft.com/office/drawing/2014/main" id="{AE1D134A-B439-457C-A6F0-5B92263755C9}"/>
              </a:ext>
            </a:extLst>
          </p:cNvPr>
          <p:cNvSpPr txBox="1"/>
          <p:nvPr/>
        </p:nvSpPr>
        <p:spPr>
          <a:xfrm>
            <a:off x="5467483" y="3443519"/>
            <a:ext cx="4637728" cy="3416320"/>
          </a:xfrm>
          <a:prstGeom prst="rect">
            <a:avLst/>
          </a:prstGeom>
          <a:solidFill>
            <a:srgbClr val="FA1F0E"/>
          </a:solidFill>
          <a:effectLst>
            <a:glow rad="139700">
              <a:srgbClr val="99FF66">
                <a:alpha val="40000"/>
              </a:srgbClr>
            </a:glow>
            <a:softEdge rad="1155700"/>
          </a:effectLst>
        </p:spPr>
        <p:txBody>
          <a:bodyPr wrap="square" rtlCol="0">
            <a:spAutoFit/>
          </a:bodyPr>
          <a:lstStyle/>
          <a:p>
            <a:pPr algn="ctr"/>
            <a:r>
              <a:rPr lang="cs-CZ" sz="5400" dirty="0">
                <a:gradFill>
                  <a:gsLst>
                    <a:gs pos="42000">
                      <a:schemeClr val="accent6">
                        <a:lumMod val="50000"/>
                      </a:schemeClr>
                    </a:gs>
                    <a:gs pos="68000">
                      <a:srgbClr val="407451"/>
                    </a:gs>
                  </a:gsLst>
                  <a:lin ang="5400000" scaled="1"/>
                </a:gradFill>
                <a:latin typeface="Georgia Pro Cond Black" panose="02040A06050405020203" pitchFamily="18" charset="0"/>
                <a:ea typeface="Source Sans Pro Black" panose="020B0803030403020204" pitchFamily="34" charset="0"/>
              </a:rPr>
              <a:t>SK Štětí</a:t>
            </a:r>
          </a:p>
          <a:p>
            <a:pPr algn="ctr"/>
            <a:r>
              <a:rPr lang="cs-CZ" sz="5400" dirty="0">
                <a:gradFill>
                  <a:gsLst>
                    <a:gs pos="42000">
                      <a:schemeClr val="accent6">
                        <a:lumMod val="50000"/>
                      </a:schemeClr>
                    </a:gs>
                    <a:gs pos="68000">
                      <a:srgbClr val="407451"/>
                    </a:gs>
                  </a:gsLst>
                  <a:lin ang="5400000" scaled="1"/>
                </a:gradFill>
                <a:latin typeface="Georgia Pro Cond Black" panose="02040A06050405020203" pitchFamily="18" charset="0"/>
                <a:ea typeface="Source Sans Pro Black" panose="020B0803030403020204" pitchFamily="34" charset="0"/>
              </a:rPr>
              <a:t>SK Kladno</a:t>
            </a:r>
          </a:p>
          <a:p>
            <a:pPr algn="ctr"/>
            <a:r>
              <a:rPr lang="cs-CZ" sz="3600" dirty="0">
                <a:solidFill>
                  <a:srgbClr val="6600CC"/>
                </a:solidFill>
                <a:latin typeface="Georgia Pro Cond Black" panose="02040A06050405020203" pitchFamily="18" charset="0"/>
                <a:ea typeface="Source Sans Pro Black" panose="020B0803030403020204" pitchFamily="34" charset="0"/>
              </a:rPr>
              <a:t>sobota 16.11.2019</a:t>
            </a:r>
          </a:p>
          <a:p>
            <a:pPr algn="ctr"/>
            <a:r>
              <a:rPr lang="cs-CZ" sz="3600" dirty="0">
                <a:solidFill>
                  <a:srgbClr val="6600CC"/>
                </a:solidFill>
                <a:latin typeface="Georgia Pro Cond Black" panose="02040A06050405020203" pitchFamily="18" charset="0"/>
                <a:ea typeface="Source Sans Pro Black" panose="020B0803030403020204" pitchFamily="34" charset="0"/>
              </a:rPr>
              <a:t>10:15 hod</a:t>
            </a:r>
          </a:p>
          <a:p>
            <a:pPr algn="ctr"/>
            <a:r>
              <a:rPr lang="cs-CZ" sz="3600" dirty="0">
                <a:solidFill>
                  <a:srgbClr val="6600CC"/>
                </a:solidFill>
                <a:latin typeface="Georgia Pro Cond Black" panose="02040A06050405020203" pitchFamily="18" charset="0"/>
                <a:ea typeface="Source Sans Pro Black" panose="020B0803030403020204" pitchFamily="34" charset="0"/>
              </a:rPr>
              <a:t>15.kolo divize  </a:t>
            </a:r>
            <a:endParaRPr lang="cs-CZ" sz="2400" dirty="0">
              <a:solidFill>
                <a:srgbClr val="6600CC"/>
              </a:solidFill>
              <a:latin typeface="Georgia Pro Cond Black" panose="02040A06050405020203" pitchFamily="18" charset="0"/>
              <a:ea typeface="Source Sans Pro Black" panose="020B0803030403020204" pitchFamily="34" charset="0"/>
            </a:endParaRPr>
          </a:p>
        </p:txBody>
      </p:sp>
      <p:sp>
        <p:nvSpPr>
          <p:cNvPr id="4" name="Stužka: zahnutá a nakloněná dolů 3">
            <a:extLst>
              <a:ext uri="{FF2B5EF4-FFF2-40B4-BE49-F238E27FC236}">
                <a16:creationId xmlns:a16="http://schemas.microsoft.com/office/drawing/2014/main" id="{34F4AF16-2B79-4128-8CF4-E6AE8C51C2BF}"/>
              </a:ext>
            </a:extLst>
          </p:cNvPr>
          <p:cNvSpPr/>
          <p:nvPr/>
        </p:nvSpPr>
        <p:spPr bwMode="auto">
          <a:xfrm>
            <a:off x="5430971" y="163116"/>
            <a:ext cx="4637728" cy="3000750"/>
          </a:xfrm>
          <a:prstGeom prst="ellipseRibbon">
            <a:avLst/>
          </a:prstGeom>
          <a:gradFill>
            <a:gsLst>
              <a:gs pos="52000">
                <a:srgbClr val="FFFF00"/>
              </a:gs>
              <a:gs pos="82000">
                <a:srgbClr val="D1A7FB"/>
              </a:gs>
            </a:gsLst>
            <a:lin ang="5400000" scaled="1"/>
          </a:gradFill>
          <a:ln w="76200" cmpd="dbl">
            <a:solidFill>
              <a:schemeClr val="accent1"/>
            </a:solidFill>
            <a:prstDash val="dashDot"/>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300" b="1" i="0" u="none" strike="noStrike" cap="none" normalizeH="0" baseline="0" dirty="0">
                <a:ln>
                  <a:noFill/>
                </a:ln>
                <a:solidFill>
                  <a:srgbClr val="FF0000"/>
                </a:solidFill>
                <a:effectLst/>
                <a:latin typeface="Bookman Old Style" panose="02050604050505020204" pitchFamily="18" charset="0"/>
                <a:cs typeface="Arial" pitchFamily="34" charset="0"/>
              </a:rPr>
              <a:t>Poslední zápas letošního roku. Přijďte se rozloučit před zimní přestávkou </a:t>
            </a:r>
          </a:p>
        </p:txBody>
      </p:sp>
      <p:pic>
        <p:nvPicPr>
          <p:cNvPr id="17" name="Obrázek 16">
            <a:extLst>
              <a:ext uri="{FF2B5EF4-FFF2-40B4-BE49-F238E27FC236}">
                <a16:creationId xmlns:a16="http://schemas.microsoft.com/office/drawing/2014/main" id="{AD0A81BE-5512-427D-8970-DF7977A394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17000" y="5635724"/>
            <a:ext cx="720080" cy="720080"/>
          </a:xfrm>
          <a:prstGeom prst="rect">
            <a:avLst/>
          </a:prstGeom>
        </p:spPr>
      </p:pic>
      <p:pic>
        <p:nvPicPr>
          <p:cNvPr id="20" name="Obrázek 19" descr="Vector Logos, &lt;strong&gt;Logo&lt;/strong&gt; Templates Free Download | seeklogo">
            <a:extLst>
              <a:ext uri="{FF2B5EF4-FFF2-40B4-BE49-F238E27FC236}">
                <a16:creationId xmlns:a16="http://schemas.microsoft.com/office/drawing/2014/main" id="{E9C23871-D546-4F85-A43E-D57A67D997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608" y="3622220"/>
            <a:ext cx="648072" cy="656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5" name="Obdélník 4">
            <a:extLst>
              <a:ext uri="{FF2B5EF4-FFF2-40B4-BE49-F238E27FC236}">
                <a16:creationId xmlns:a16="http://schemas.microsoft.com/office/drawing/2014/main" id="{301F79BF-F964-453B-8900-FF5D75F8C3CB}"/>
              </a:ext>
            </a:extLst>
          </p:cNvPr>
          <p:cNvSpPr/>
          <p:nvPr/>
        </p:nvSpPr>
        <p:spPr>
          <a:xfrm>
            <a:off x="75075" y="1052095"/>
            <a:ext cx="4655335" cy="5760000"/>
          </a:xfrm>
          <a:prstGeom prst="rect">
            <a:avLst/>
          </a:prstGeom>
          <a:solidFill>
            <a:schemeClr val="bg1">
              <a:lumMod val="95000"/>
            </a:schemeClr>
          </a:solidFill>
          <a:ln w="19050">
            <a:solidFill>
              <a:srgbClr val="008000"/>
            </a:solidFill>
          </a:ln>
        </p:spPr>
        <p:txBody>
          <a:bodyPr wrap="square">
            <a:noAutofit/>
          </a:bodyPr>
          <a:lstStyle/>
          <a:p>
            <a:pPr algn="ctr" fontAlgn="ctr"/>
            <a:r>
              <a:rPr lang="cs-CZ" sz="1600" dirty="0">
                <a:solidFill>
                  <a:srgbClr val="000066"/>
                </a:solidFill>
                <a:latin typeface="Arial" panose="020B0604020202020204" pitchFamily="34" charset="0"/>
                <a:cs typeface="Arial" panose="020B0604020202020204" pitchFamily="34" charset="0"/>
              </a:rPr>
              <a:t>SK Český Brod – FK Baník Souš 1:0 PK</a:t>
            </a:r>
          </a:p>
          <a:p>
            <a:pPr algn="just" fontAlgn="ctr"/>
            <a:r>
              <a:rPr lang="cs-CZ" sz="1100" dirty="0">
                <a:solidFill>
                  <a:srgbClr val="FF0000"/>
                </a:solidFill>
                <a:latin typeface="Arial" panose="020B0604020202020204" pitchFamily="34" charset="0"/>
                <a:cs typeface="Arial" panose="020B0604020202020204" pitchFamily="34" charset="0"/>
              </a:rPr>
              <a:t>zápas podzimu. První proti druhému týmu tabulky. Nejlepší obrana proti nejlepšímu útoku. 226 platících diváků branku nevidělo. Až v penaltovém rozstřelu. 4:2 na penalty.</a:t>
            </a:r>
          </a:p>
          <a:p>
            <a:pPr algn="ctr" fontAlgn="ctr"/>
            <a:r>
              <a:rPr lang="cs-CZ" sz="1400" dirty="0">
                <a:solidFill>
                  <a:srgbClr val="000066"/>
                </a:solidFill>
                <a:latin typeface="Arial" panose="020B0604020202020204" pitchFamily="34" charset="0"/>
                <a:cs typeface="Arial" panose="020B0604020202020204" pitchFamily="34" charset="0"/>
              </a:rPr>
              <a:t>FK Olympie Březová - FK Neratovice 1:2 PK(0:1)</a:t>
            </a:r>
            <a:endParaRPr lang="cs-CZ" dirty="0">
              <a:solidFill>
                <a:srgbClr val="000066"/>
              </a:solidFill>
              <a:latin typeface="Arial" panose="020B0604020202020204" pitchFamily="34" charset="0"/>
              <a:cs typeface="Arial" panose="020B0604020202020204" pitchFamily="34" charset="0"/>
            </a:endParaRPr>
          </a:p>
          <a:p>
            <a:pPr algn="just" fontAlgn="ctr"/>
            <a:r>
              <a:rPr lang="cs-CZ" sz="1100" dirty="0">
                <a:solidFill>
                  <a:srgbClr val="FF0000"/>
                </a:solidFill>
                <a:latin typeface="Arial" panose="020B0604020202020204" pitchFamily="34" charset="0"/>
                <a:cs typeface="Arial" panose="020B0604020202020204" pitchFamily="34" charset="0"/>
              </a:rPr>
              <a:t>hosté šli do vedení v 45. minutě, kdo jiný než Moravec rozvlnil síť. Po změně stran měli šance obě mužstva, hosté dokonce 2x trefili břevno, ale gól dali jen domácí. Hosté si polepšili v penaltové loterii.</a:t>
            </a:r>
          </a:p>
          <a:p>
            <a:pPr algn="ctr" fontAlgn="ctr"/>
            <a:r>
              <a:rPr lang="cs-CZ" sz="1600" dirty="0">
                <a:solidFill>
                  <a:srgbClr val="000066"/>
                </a:solidFill>
                <a:latin typeface="Arial" panose="020B0604020202020204" pitchFamily="34" charset="0"/>
                <a:cs typeface="Arial" panose="020B0604020202020204" pitchFamily="34" charset="0"/>
              </a:rPr>
              <a:t>FK Ostrov - FK SK Kladno  2:1(2:1) </a:t>
            </a:r>
          </a:p>
          <a:p>
            <a:pPr algn="just" fontAlgn="ctr"/>
            <a:r>
              <a:rPr lang="cs-CZ" sz="1100" dirty="0">
                <a:solidFill>
                  <a:srgbClr val="FF0000"/>
                </a:solidFill>
                <a:latin typeface="Arial" panose="020B0604020202020204" pitchFamily="34" charset="0"/>
                <a:cs typeface="Arial" panose="020B0604020202020204" pitchFamily="34" charset="0"/>
              </a:rPr>
              <a:t>takticky jsme to zvládli na jedničku chválil své svěřence domácí trenér Jiří Štěpán. Ostrov vedli 2:0, hosté ještě do poločasu snížili na 1:2, ale po změně stran trefili jen břevno. </a:t>
            </a:r>
          </a:p>
          <a:p>
            <a:pPr algn="ctr" fontAlgn="ctr"/>
            <a:r>
              <a:rPr lang="cs-CZ" sz="1400" dirty="0">
                <a:solidFill>
                  <a:srgbClr val="000066"/>
                </a:solidFill>
                <a:latin typeface="Arial" panose="020B0604020202020204" pitchFamily="34" charset="0"/>
                <a:cs typeface="Arial" panose="020B0604020202020204" pitchFamily="34" charset="0"/>
              </a:rPr>
              <a:t>FK SEKO Louny - FK Arsenal Česká Lípa 5:2(3:0)</a:t>
            </a:r>
          </a:p>
          <a:p>
            <a:pPr algn="just" fontAlgn="ctr"/>
            <a:r>
              <a:rPr lang="cs-CZ" sz="1100" dirty="0">
                <a:solidFill>
                  <a:srgbClr val="FF0000"/>
                </a:solidFill>
                <a:latin typeface="Arial" panose="020B0604020202020204" pitchFamily="34" charset="0"/>
                <a:cs typeface="Arial" panose="020B0604020202020204" pitchFamily="34" charset="0"/>
              </a:rPr>
              <a:t>v prvních 9. kolech daly Louny 5 branek a teď ve dvou 9. Mezi 21. až 30. minutou rozvlnily 3x a ve 2. části už si výhru pohlídaly.</a:t>
            </a:r>
          </a:p>
          <a:p>
            <a:pPr algn="ctr" fontAlgn="ctr"/>
            <a:r>
              <a:rPr lang="cs-CZ" sz="1600" dirty="0">
                <a:solidFill>
                  <a:srgbClr val="000066"/>
                </a:solidFill>
                <a:latin typeface="Arial" panose="020B0604020202020204" pitchFamily="34" charset="0"/>
                <a:cs typeface="Arial" panose="020B0604020202020204" pitchFamily="34" charset="0"/>
              </a:rPr>
              <a:t>SK Štětí – SK Aritma Praha   2:1 PK(0:0)</a:t>
            </a:r>
          </a:p>
          <a:p>
            <a:pPr algn="just" fontAlgn="ctr"/>
            <a:r>
              <a:rPr lang="cs-CZ" sz="1100" dirty="0">
                <a:solidFill>
                  <a:srgbClr val="FF0000"/>
                </a:solidFill>
                <a:latin typeface="Arial" panose="020B0604020202020204" pitchFamily="34" charset="0"/>
                <a:cs typeface="Arial" panose="020B0604020202020204" pitchFamily="34" charset="0"/>
              </a:rPr>
              <a:t>domácí se potkali s velkou marodkou, ale i tak vedli v 80. minutě 1:0. Za hosty v této minutě vyrovnal </a:t>
            </a:r>
            <a:r>
              <a:rPr lang="cs-CZ" sz="1100" dirty="0" err="1">
                <a:solidFill>
                  <a:srgbClr val="FF0000"/>
                </a:solidFill>
                <a:latin typeface="Arial" panose="020B0604020202020204" pitchFamily="34" charset="0"/>
                <a:cs typeface="Arial" panose="020B0604020202020204" pitchFamily="34" charset="0"/>
              </a:rPr>
              <a:t>Glasnovič</a:t>
            </a:r>
            <a:r>
              <a:rPr lang="cs-CZ" sz="1100" dirty="0">
                <a:solidFill>
                  <a:srgbClr val="FF0000"/>
                </a:solidFill>
                <a:latin typeface="Arial" panose="020B0604020202020204" pitchFamily="34" charset="0"/>
                <a:cs typeface="Arial" panose="020B0604020202020204" pitchFamily="34" charset="0"/>
              </a:rPr>
              <a:t> a kopaly se penalty, V těch domácí letos potřetí vyhráli.</a:t>
            </a:r>
          </a:p>
          <a:p>
            <a:pPr algn="ctr" fontAlgn="ctr"/>
            <a:r>
              <a:rPr lang="cs-CZ" sz="1400" dirty="0">
                <a:solidFill>
                  <a:srgbClr val="000066"/>
                </a:solidFill>
                <a:latin typeface="Arial" panose="020B0604020202020204" pitchFamily="34" charset="0"/>
                <a:cs typeface="Arial" panose="020B0604020202020204" pitchFamily="34" charset="0"/>
              </a:rPr>
              <a:t>FK Meteor Praha – MFK Dobříš 3:1(0:0) </a:t>
            </a:r>
          </a:p>
          <a:p>
            <a:pPr algn="just" fontAlgn="ctr"/>
            <a:r>
              <a:rPr lang="cs-CZ" sz="1100" dirty="0">
                <a:solidFill>
                  <a:srgbClr val="FF0000"/>
                </a:solidFill>
                <a:latin typeface="Arial" panose="020B0604020202020204" pitchFamily="34" charset="0"/>
                <a:cs typeface="Arial" panose="020B0604020202020204" pitchFamily="34" charset="0"/>
              </a:rPr>
              <a:t>hosté ožili v 65. minutě, kdy vyrovnali na 1:1. Domácí , ale zabrali a 2 brankami se o vítězství připravit nenechali</a:t>
            </a:r>
          </a:p>
          <a:p>
            <a:pPr algn="ctr" fontAlgn="ctr"/>
            <a:r>
              <a:rPr lang="cs-CZ" sz="1400" dirty="0">
                <a:solidFill>
                  <a:srgbClr val="000066"/>
                </a:solidFill>
                <a:latin typeface="Arial" panose="020B0604020202020204" pitchFamily="34" charset="0"/>
                <a:cs typeface="Arial" panose="020B0604020202020204" pitchFamily="34" charset="0"/>
              </a:rPr>
              <a:t>SK Slaný – FK Brandýs </a:t>
            </a:r>
            <a:r>
              <a:rPr lang="cs-CZ" sz="1400" dirty="0" err="1">
                <a:solidFill>
                  <a:srgbClr val="000066"/>
                </a:solidFill>
                <a:latin typeface="Arial" panose="020B0604020202020204" pitchFamily="34" charset="0"/>
                <a:cs typeface="Arial" panose="020B0604020202020204" pitchFamily="34" charset="0"/>
              </a:rPr>
              <a:t>n.L.</a:t>
            </a:r>
            <a:r>
              <a:rPr lang="cs-CZ" sz="1400" dirty="0">
                <a:solidFill>
                  <a:srgbClr val="000066"/>
                </a:solidFill>
                <a:latin typeface="Arial" panose="020B0604020202020204" pitchFamily="34" charset="0"/>
                <a:cs typeface="Arial" panose="020B0604020202020204" pitchFamily="34" charset="0"/>
              </a:rPr>
              <a:t>  2:1 PK (1:0)</a:t>
            </a:r>
          </a:p>
          <a:p>
            <a:pPr algn="just" fontAlgn="ctr"/>
            <a:r>
              <a:rPr lang="cs-CZ" dirty="0">
                <a:solidFill>
                  <a:srgbClr val="FF0000"/>
                </a:solidFill>
                <a:latin typeface="Arial" panose="020B0604020202020204" pitchFamily="34" charset="0"/>
                <a:cs typeface="Arial" panose="020B0604020202020204" pitchFamily="34" charset="0"/>
              </a:rPr>
              <a:t>ani v 5. domácím zápase nebodovalo Slaný naplno. 300 diváků vidělo slušný fotbal. Domácí měli dost šancí, ale hosty držel gólman, který zajistil konečnou remízu.</a:t>
            </a:r>
          </a:p>
          <a:p>
            <a:pPr algn="ctr" fontAlgn="ctr"/>
            <a:r>
              <a:rPr lang="cs-CZ" sz="1400" dirty="0">
                <a:solidFill>
                  <a:srgbClr val="000066"/>
                </a:solidFill>
                <a:latin typeface="Arial" panose="020B0604020202020204" pitchFamily="34" charset="0"/>
                <a:cs typeface="Arial" panose="020B0604020202020204" pitchFamily="34" charset="0"/>
              </a:rPr>
              <a:t>TJ Tatran Rakovník  - FC CHOMUTOV  1:2(0:2)</a:t>
            </a:r>
          </a:p>
          <a:p>
            <a:pPr algn="just" fontAlgn="ctr"/>
            <a:r>
              <a:rPr lang="cs-CZ" sz="1100" dirty="0">
                <a:solidFill>
                  <a:srgbClr val="FF0000"/>
                </a:solidFill>
                <a:latin typeface="Arial" panose="020B0604020202020204" pitchFamily="34" charset="0"/>
                <a:cs typeface="Arial" panose="020B0604020202020204" pitchFamily="34" charset="0"/>
              </a:rPr>
              <a:t>Petr Nečas trenér domácích hodnotil zápas slovy. „Prohrát jsme si nezasloužili. Nebyli jsme horším celkem, ale neproměňujeme šance.</a:t>
            </a:r>
          </a:p>
        </p:txBody>
      </p:sp>
      <p:sp>
        <p:nvSpPr>
          <p:cNvPr id="6" name="TextovéPole 5">
            <a:extLst>
              <a:ext uri="{FF2B5EF4-FFF2-40B4-BE49-F238E27FC236}">
                <a16:creationId xmlns:a16="http://schemas.microsoft.com/office/drawing/2014/main" id="{557D02E9-A812-4323-8A23-9C7135E6BF0B}"/>
              </a:ext>
            </a:extLst>
          </p:cNvPr>
          <p:cNvSpPr txBox="1"/>
          <p:nvPr/>
        </p:nvSpPr>
        <p:spPr>
          <a:xfrm>
            <a:off x="127218" y="143372"/>
            <a:ext cx="4655335" cy="707886"/>
          </a:xfrm>
          <a:prstGeom prst="rect">
            <a:avLst/>
          </a:prstGeom>
          <a:blipFill>
            <a:blip r:embed="rId2"/>
            <a:stretch>
              <a:fillRect/>
            </a:stretch>
          </a:blipFill>
          <a:effectLst>
            <a:glow rad="101600">
              <a:srgbClr val="FFFF66">
                <a:alpha val="40000"/>
              </a:srgbClr>
            </a:glow>
            <a:softEdge rad="0"/>
          </a:effectLst>
        </p:spPr>
        <p:txBody>
          <a:bodyPr wrap="square" rtlCol="0">
            <a:spAutoFit/>
          </a:bodyPr>
          <a:lstStyle/>
          <a:p>
            <a:pPr algn="ctr"/>
            <a:r>
              <a:rPr lang="cs-CZ" sz="2000" dirty="0">
                <a:solidFill>
                  <a:schemeClr val="bg1"/>
                </a:solidFill>
                <a:latin typeface="Arial Black" panose="020B0A04020102020204" pitchFamily="34" charset="0"/>
              </a:rPr>
              <a:t>11. kolo Divizní soutěže</a:t>
            </a:r>
          </a:p>
          <a:p>
            <a:pPr algn="ctr"/>
            <a:r>
              <a:rPr lang="cs-CZ" sz="2000" dirty="0">
                <a:solidFill>
                  <a:schemeClr val="bg1"/>
                </a:solidFill>
                <a:latin typeface="Arial Black" panose="020B0A04020102020204" pitchFamily="34" charset="0"/>
              </a:rPr>
              <a:t>4x se rozhodovalo v penaltách</a:t>
            </a:r>
          </a:p>
        </p:txBody>
      </p:sp>
      <p:graphicFrame>
        <p:nvGraphicFramePr>
          <p:cNvPr id="7" name="Tabulka 6">
            <a:extLst>
              <a:ext uri="{FF2B5EF4-FFF2-40B4-BE49-F238E27FC236}">
                <a16:creationId xmlns:a16="http://schemas.microsoft.com/office/drawing/2014/main" id="{9F727EE6-29B1-4732-BE59-C76B6CBD1F5A}"/>
              </a:ext>
            </a:extLst>
          </p:cNvPr>
          <p:cNvGraphicFramePr>
            <a:graphicFrameLocks noGrp="1"/>
          </p:cNvGraphicFramePr>
          <p:nvPr>
            <p:extLst>
              <p:ext uri="{D42A27DB-BD31-4B8C-83A1-F6EECF244321}">
                <p14:modId xmlns:p14="http://schemas.microsoft.com/office/powerpoint/2010/main" val="2990654299"/>
              </p:ext>
            </p:extLst>
          </p:nvPr>
        </p:nvGraphicFramePr>
        <p:xfrm>
          <a:off x="5443238" y="161991"/>
          <a:ext cx="4736652" cy="3796736"/>
        </p:xfrm>
        <a:graphic>
          <a:graphicData uri="http://schemas.openxmlformats.org/drawingml/2006/table">
            <a:tbl>
              <a:tblPr/>
              <a:tblGrid>
                <a:gridCol w="1026663">
                  <a:extLst>
                    <a:ext uri="{9D8B030D-6E8A-4147-A177-3AD203B41FA5}">
                      <a16:colId xmlns:a16="http://schemas.microsoft.com/office/drawing/2014/main" val="3255959316"/>
                    </a:ext>
                  </a:extLst>
                </a:gridCol>
                <a:gridCol w="1236662">
                  <a:extLst>
                    <a:ext uri="{9D8B030D-6E8A-4147-A177-3AD203B41FA5}">
                      <a16:colId xmlns:a16="http://schemas.microsoft.com/office/drawing/2014/main" val="3497331518"/>
                    </a:ext>
                  </a:extLst>
                </a:gridCol>
                <a:gridCol w="1294996">
                  <a:extLst>
                    <a:ext uri="{9D8B030D-6E8A-4147-A177-3AD203B41FA5}">
                      <a16:colId xmlns:a16="http://schemas.microsoft.com/office/drawing/2014/main" val="1743612327"/>
                    </a:ext>
                  </a:extLst>
                </a:gridCol>
                <a:gridCol w="1178331">
                  <a:extLst>
                    <a:ext uri="{9D8B030D-6E8A-4147-A177-3AD203B41FA5}">
                      <a16:colId xmlns:a16="http://schemas.microsoft.com/office/drawing/2014/main" val="3966969218"/>
                    </a:ext>
                  </a:extLst>
                </a:gridCol>
              </a:tblGrid>
              <a:tr h="193116">
                <a:tc gridSpan="4">
                  <a:txBody>
                    <a:bodyPr/>
                    <a:lstStyle/>
                    <a:p>
                      <a:pPr algn="ctr" fontAlgn="ctr"/>
                      <a:r>
                        <a:rPr lang="pl-PL" sz="1300" b="1" i="0" u="none" strike="noStrike" dirty="0">
                          <a:solidFill>
                            <a:srgbClr val="0000CC"/>
                          </a:solidFill>
                          <a:effectLst/>
                          <a:latin typeface="Arial" panose="020B0604020202020204" pitchFamily="34" charset="0"/>
                        </a:rPr>
                        <a:t>11. kolo Krajský přebor dorostu </a:t>
                      </a:r>
                    </a:p>
                  </a:txBody>
                  <a:tcPr marL="7715" marR="7715" marT="7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0542323"/>
                  </a:ext>
                </a:extLst>
              </a:tr>
              <a:tr h="264607">
                <a:tc>
                  <a:txBody>
                    <a:bodyPr/>
                    <a:lstStyle/>
                    <a:p>
                      <a:pPr algn="ctr" fontAlgn="ctr"/>
                      <a:r>
                        <a:rPr lang="cs-CZ" sz="900" b="1" i="0" u="none" strike="noStrike">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ASK Lovosice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Proboštov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4:0</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1071249"/>
                  </a:ext>
                </a:extLst>
              </a:tr>
              <a:tr h="264607">
                <a:tc>
                  <a:txBody>
                    <a:bodyPr/>
                    <a:lstStyle/>
                    <a:p>
                      <a:pPr algn="ctr" fontAlgn="ctr"/>
                      <a:r>
                        <a:rPr lang="cs-CZ" sz="900" b="1" i="0" u="none" strike="noStrike">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JUNIOR Děčín</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Český Lev Neštěmice</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6:2</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994868"/>
                  </a:ext>
                </a:extLst>
              </a:tr>
              <a:tr h="264607">
                <a:tc>
                  <a:txBody>
                    <a:bodyPr/>
                    <a:lstStyle/>
                    <a:p>
                      <a:pPr algn="ctr" fontAlgn="ctr"/>
                      <a:r>
                        <a:rPr lang="cs-CZ" sz="900" b="1" i="0" u="none" strike="noStrike">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Litoměřicko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Jiskra Velké Březno</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6:0 </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1235456"/>
                  </a:ext>
                </a:extLst>
              </a:tr>
              <a:tr h="264607">
                <a:tc>
                  <a:txBody>
                    <a:bodyPr/>
                    <a:lstStyle/>
                    <a:p>
                      <a:pPr algn="ctr" fontAlgn="ctr"/>
                      <a:r>
                        <a:rPr lang="cs-CZ" sz="900" b="1" i="0" u="none" strike="noStrike">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Slavoj Žatec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SK Strupčice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2:3 PK</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25936774"/>
                  </a:ext>
                </a:extLst>
              </a:tr>
              <a:tr h="264607">
                <a:tc>
                  <a:txBody>
                    <a:bodyPr/>
                    <a:lstStyle/>
                    <a:p>
                      <a:pPr algn="ctr" fontAlgn="ctr"/>
                      <a:r>
                        <a:rPr lang="cs-CZ" sz="900" b="1" i="0" u="none" strike="noStrike" dirty="0">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VOŠ a SOŠ Roudnice n.L. B</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SK Štětí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3:4</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51729373"/>
                  </a:ext>
                </a:extLst>
              </a:tr>
              <a:tr h="264607">
                <a:tc>
                  <a:txBody>
                    <a:bodyPr/>
                    <a:lstStyle/>
                    <a:p>
                      <a:pPr algn="ctr" fontAlgn="ctr"/>
                      <a:r>
                        <a:rPr lang="cs-CZ" sz="900" b="1" i="0" u="none" strike="noStrike">
                          <a:solidFill>
                            <a:srgbClr val="0000CC"/>
                          </a:solidFill>
                          <a:effectLst/>
                          <a:latin typeface="Arial" panose="020B0604020202020204" pitchFamily="34" charset="0"/>
                        </a:rPr>
                        <a:t>20.10.2019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Bílina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TJ Vaňov/Libouchec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4:3</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3282813"/>
                  </a:ext>
                </a:extLst>
              </a:tr>
              <a:tr h="193116">
                <a:tc gridSpan="4">
                  <a:txBody>
                    <a:bodyPr/>
                    <a:lstStyle/>
                    <a:p>
                      <a:pPr algn="ctr" fontAlgn="ctr"/>
                      <a:r>
                        <a:rPr lang="cs-CZ" sz="1300" b="1" i="0" u="none" strike="noStrike" dirty="0">
                          <a:solidFill>
                            <a:srgbClr val="0000CC"/>
                          </a:solidFill>
                          <a:effectLst/>
                          <a:latin typeface="Arial" panose="020B0604020202020204" pitchFamily="34" charset="0"/>
                        </a:rPr>
                        <a:t>12. kolo Krajský přebor dorostu </a:t>
                      </a:r>
                    </a:p>
                  </a:txBody>
                  <a:tcPr marL="7715" marR="7715" marT="7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65245691"/>
                  </a:ext>
                </a:extLst>
              </a:tr>
              <a:tr h="264607">
                <a:tc>
                  <a:txBody>
                    <a:bodyPr/>
                    <a:lstStyle/>
                    <a:p>
                      <a:pPr algn="ctr" fontAlgn="ctr"/>
                      <a:r>
                        <a:rPr lang="cs-CZ" sz="900" b="1" i="0" u="none" strike="noStrike">
                          <a:solidFill>
                            <a:srgbClr val="0000CC"/>
                          </a:solidFill>
                          <a:effectLst/>
                          <a:latin typeface="Arial" panose="020B0604020202020204" pitchFamily="34" charset="0"/>
                        </a:rPr>
                        <a:t>26.10.2019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SK Štětí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TJ Krupka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1:0 PK </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9591126"/>
                  </a:ext>
                </a:extLst>
              </a:tr>
              <a:tr h="264607">
                <a:tc>
                  <a:txBody>
                    <a:bodyPr/>
                    <a:lstStyle/>
                    <a:p>
                      <a:pPr algn="ctr" fontAlgn="ctr"/>
                      <a:r>
                        <a:rPr lang="cs-CZ" sz="900" b="1" i="0" u="none" strike="noStrike">
                          <a:solidFill>
                            <a:srgbClr val="0000CC"/>
                          </a:solidFill>
                          <a:effectLst/>
                          <a:latin typeface="Arial" panose="020B0604020202020204" pitchFamily="34" charset="0"/>
                        </a:rPr>
                        <a:t>26.10.2019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TJ Vaňov/Libouchec</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VOŠ a SOŠ Roudnice n.L. B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2:1</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9413396"/>
                  </a:ext>
                </a:extLst>
              </a:tr>
              <a:tr h="282681">
                <a:tc>
                  <a:txBody>
                    <a:bodyPr/>
                    <a:lstStyle/>
                    <a:p>
                      <a:pPr algn="ctr" fontAlgn="ctr"/>
                      <a:r>
                        <a:rPr lang="cs-CZ" sz="900" b="1" i="0" u="none" strike="noStrike">
                          <a:solidFill>
                            <a:srgbClr val="0000CC"/>
                          </a:solidFill>
                          <a:effectLst/>
                          <a:latin typeface="Arial" panose="020B0604020202020204" pitchFamily="34" charset="0"/>
                        </a:rPr>
                        <a:t>26.10.2019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Jiskra Velké Březno</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JUNIOR Děčín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2:5</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179154"/>
                  </a:ext>
                </a:extLst>
              </a:tr>
              <a:tr h="264607">
                <a:tc>
                  <a:txBody>
                    <a:bodyPr/>
                    <a:lstStyle/>
                    <a:p>
                      <a:pPr algn="ctr" fontAlgn="ctr"/>
                      <a:r>
                        <a:rPr lang="cs-CZ" sz="900" b="1" i="0" u="none" strike="noStrike">
                          <a:solidFill>
                            <a:srgbClr val="0000CC"/>
                          </a:solidFill>
                          <a:effectLst/>
                          <a:latin typeface="Arial" panose="020B0604020202020204" pitchFamily="34" charset="0"/>
                        </a:rPr>
                        <a:t>27.10.2019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ASK Lovosice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dirty="0">
                          <a:solidFill>
                            <a:srgbClr val="0000CC"/>
                          </a:solidFill>
                          <a:effectLst/>
                          <a:latin typeface="Arial" panose="020B0604020202020204" pitchFamily="34" charset="0"/>
                        </a:rPr>
                        <a:t>FK Slavoj Žatec</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2:3 PK</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42530261"/>
                  </a:ext>
                </a:extLst>
              </a:tr>
              <a:tr h="264607">
                <a:tc>
                  <a:txBody>
                    <a:bodyPr/>
                    <a:lstStyle/>
                    <a:p>
                      <a:pPr algn="ctr" fontAlgn="ctr"/>
                      <a:r>
                        <a:rPr lang="cs-CZ" sz="900" b="1" i="0" u="none" strike="noStrike">
                          <a:solidFill>
                            <a:srgbClr val="0000CC"/>
                          </a:solidFill>
                          <a:effectLst/>
                          <a:latin typeface="Arial" panose="020B0604020202020204" pitchFamily="34" charset="0"/>
                        </a:rPr>
                        <a:t>27.10.2019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SK Strupčice</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Bílina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1:4 </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95207743"/>
                  </a:ext>
                </a:extLst>
              </a:tr>
              <a:tr h="264607">
                <a:tc>
                  <a:txBody>
                    <a:bodyPr/>
                    <a:lstStyle/>
                    <a:p>
                      <a:pPr algn="ctr" fontAlgn="ctr"/>
                      <a:r>
                        <a:rPr lang="cs-CZ" sz="900" b="1" i="0" u="none" strike="noStrike" dirty="0">
                          <a:solidFill>
                            <a:srgbClr val="0000CC"/>
                          </a:solidFill>
                          <a:effectLst/>
                          <a:latin typeface="Arial" panose="020B0604020202020204" pitchFamily="34" charset="0"/>
                        </a:rPr>
                        <a:t>27.10.2019</a:t>
                      </a:r>
                    </a:p>
                  </a:txBody>
                  <a:tcPr marL="7715" marR="7715" marT="7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dirty="0">
                          <a:solidFill>
                            <a:srgbClr val="0000CC"/>
                          </a:solidFill>
                          <a:effectLst/>
                          <a:latin typeface="Arial" panose="020B0604020202020204" pitchFamily="34" charset="0"/>
                        </a:rPr>
                        <a:t>Proboštov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900" b="1" i="0" u="none" strike="noStrike">
                          <a:solidFill>
                            <a:srgbClr val="0000CC"/>
                          </a:solidFill>
                          <a:effectLst/>
                          <a:latin typeface="Arial" panose="020B0604020202020204" pitchFamily="34" charset="0"/>
                        </a:rPr>
                        <a:t>FK Český Lev Neštěmice</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cs-CZ" sz="1800" b="1" i="0" u="none" strike="noStrike" dirty="0">
                          <a:solidFill>
                            <a:srgbClr val="0000CC"/>
                          </a:solidFill>
                          <a:effectLst/>
                          <a:latin typeface="Calibri" panose="020F0502020204030204" pitchFamily="34" charset="0"/>
                        </a:rPr>
                        <a:t> 7:1</a:t>
                      </a:r>
                    </a:p>
                  </a:txBody>
                  <a:tcPr marL="7715" marR="7715" marT="7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68499810"/>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863753748"/>
              </p:ext>
            </p:extLst>
          </p:nvPr>
        </p:nvGraphicFramePr>
        <p:xfrm>
          <a:off x="5412108" y="4028971"/>
          <a:ext cx="4736652" cy="2846816"/>
        </p:xfrm>
        <a:graphic>
          <a:graphicData uri="http://schemas.openxmlformats.org/drawingml/2006/table">
            <a:tbl>
              <a:tblPr/>
              <a:tblGrid>
                <a:gridCol w="233046">
                  <a:extLst>
                    <a:ext uri="{9D8B030D-6E8A-4147-A177-3AD203B41FA5}">
                      <a16:colId xmlns:a16="http://schemas.microsoft.com/office/drawing/2014/main" val="3307726512"/>
                    </a:ext>
                  </a:extLst>
                </a:gridCol>
                <a:gridCol w="233046">
                  <a:extLst>
                    <a:ext uri="{9D8B030D-6E8A-4147-A177-3AD203B41FA5}">
                      <a16:colId xmlns:a16="http://schemas.microsoft.com/office/drawing/2014/main" val="1781644492"/>
                    </a:ext>
                  </a:extLst>
                </a:gridCol>
                <a:gridCol w="2109062">
                  <a:extLst>
                    <a:ext uri="{9D8B030D-6E8A-4147-A177-3AD203B41FA5}">
                      <a16:colId xmlns:a16="http://schemas.microsoft.com/office/drawing/2014/main" val="307632311"/>
                    </a:ext>
                  </a:extLst>
                </a:gridCol>
                <a:gridCol w="221393">
                  <a:extLst>
                    <a:ext uri="{9D8B030D-6E8A-4147-A177-3AD203B41FA5}">
                      <a16:colId xmlns:a16="http://schemas.microsoft.com/office/drawing/2014/main" val="2222349035"/>
                    </a:ext>
                  </a:extLst>
                </a:gridCol>
                <a:gridCol w="244698">
                  <a:extLst>
                    <a:ext uri="{9D8B030D-6E8A-4147-A177-3AD203B41FA5}">
                      <a16:colId xmlns:a16="http://schemas.microsoft.com/office/drawing/2014/main" val="2506369903"/>
                    </a:ext>
                  </a:extLst>
                </a:gridCol>
                <a:gridCol w="291307">
                  <a:extLst>
                    <a:ext uri="{9D8B030D-6E8A-4147-A177-3AD203B41FA5}">
                      <a16:colId xmlns:a16="http://schemas.microsoft.com/office/drawing/2014/main" val="2918393031"/>
                    </a:ext>
                  </a:extLst>
                </a:gridCol>
                <a:gridCol w="166044">
                  <a:extLst>
                    <a:ext uri="{9D8B030D-6E8A-4147-A177-3AD203B41FA5}">
                      <a16:colId xmlns:a16="http://schemas.microsoft.com/office/drawing/2014/main" val="272624363"/>
                    </a:ext>
                  </a:extLst>
                </a:gridCol>
                <a:gridCol w="244698">
                  <a:extLst>
                    <a:ext uri="{9D8B030D-6E8A-4147-A177-3AD203B41FA5}">
                      <a16:colId xmlns:a16="http://schemas.microsoft.com/office/drawing/2014/main" val="3844672241"/>
                    </a:ext>
                  </a:extLst>
                </a:gridCol>
                <a:gridCol w="454439">
                  <a:extLst>
                    <a:ext uri="{9D8B030D-6E8A-4147-A177-3AD203B41FA5}">
                      <a16:colId xmlns:a16="http://schemas.microsoft.com/office/drawing/2014/main" val="738690065"/>
                    </a:ext>
                  </a:extLst>
                </a:gridCol>
                <a:gridCol w="302960">
                  <a:extLst>
                    <a:ext uri="{9D8B030D-6E8A-4147-A177-3AD203B41FA5}">
                      <a16:colId xmlns:a16="http://schemas.microsoft.com/office/drawing/2014/main" val="3977094684"/>
                    </a:ext>
                  </a:extLst>
                </a:gridCol>
                <a:gridCol w="235959">
                  <a:extLst>
                    <a:ext uri="{9D8B030D-6E8A-4147-A177-3AD203B41FA5}">
                      <a16:colId xmlns:a16="http://schemas.microsoft.com/office/drawing/2014/main" val="3919620943"/>
                    </a:ext>
                  </a:extLst>
                </a:gridCol>
              </a:tblGrid>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94821360"/>
                  </a:ext>
                </a:extLst>
              </a:tr>
              <a:tr h="217393">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Krajský přebor  dorostu  2019/2020  po 8.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36446433"/>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76484013"/>
                  </a:ext>
                </a:extLst>
              </a:tr>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Proboštov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51:20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47510859"/>
                  </a:ext>
                </a:extLst>
              </a:tr>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37:18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55849698"/>
                  </a:ext>
                </a:extLst>
              </a:tr>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54:31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73143633"/>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Slavoj Žatec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86325233"/>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36:38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55704637"/>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47:34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1521939"/>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48:31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2129878"/>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30:32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11409880"/>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59305431"/>
                  </a:ext>
                </a:extLst>
              </a:tr>
              <a:tr h="22774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11:43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30178302"/>
                  </a:ext>
                </a:extLst>
              </a:tr>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pl-PL" sz="900" b="1" i="0" u="none" strike="noStrike">
                          <a:solidFill>
                            <a:srgbClr val="000000"/>
                          </a:solidFill>
                          <a:effectLst/>
                          <a:latin typeface="Arial" panose="020B0604020202020204" pitchFamily="34" charset="0"/>
                        </a:rPr>
                        <a:t>VOŠ a SOŠ Roudnice nad Labem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25:50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99664604"/>
                  </a:ext>
                </a:extLst>
              </a:tr>
              <a:tr h="17598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12:69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57503202"/>
                  </a:ext>
                </a:extLst>
              </a:tr>
              <a:tr h="1656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62694082"/>
                  </a:ext>
                </a:extLst>
              </a:tr>
            </a:tbl>
          </a:graphicData>
        </a:graphic>
      </p:graphicFrame>
    </p:spTree>
    <p:extLst>
      <p:ext uri="{BB962C8B-B14F-4D97-AF65-F5344CB8AC3E}">
        <p14:creationId xmlns:p14="http://schemas.microsoft.com/office/powerpoint/2010/main" val="292880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2" name="Obdélník 1">
            <a:extLst>
              <a:ext uri="{FF2B5EF4-FFF2-40B4-BE49-F238E27FC236}">
                <a16:creationId xmlns:a16="http://schemas.microsoft.com/office/drawing/2014/main" id="{A401FDB9-862B-48C3-95C7-EA4A9450A159}"/>
              </a:ext>
            </a:extLst>
          </p:cNvPr>
          <p:cNvSpPr/>
          <p:nvPr/>
        </p:nvSpPr>
        <p:spPr>
          <a:xfrm>
            <a:off x="143992" y="949253"/>
            <a:ext cx="4608512" cy="5813836"/>
          </a:xfrm>
          <a:prstGeom prst="rect">
            <a:avLst/>
          </a:prstGeom>
        </p:spPr>
        <p:txBody>
          <a:bodyPr wrap="square">
            <a:spAutoFit/>
          </a:bodyPr>
          <a:lstStyle/>
          <a:p>
            <a:pPr algn="ctr">
              <a:lnSpc>
                <a:spcPct val="107000"/>
              </a:lnSpc>
              <a:spcAft>
                <a:spcPts val="0"/>
              </a:spcAft>
            </a:pPr>
            <a:r>
              <a:rPr lang="cs-CZ" sz="1450" dirty="0">
                <a:solidFill>
                  <a:srgbClr val="151515"/>
                </a:solidFill>
                <a:latin typeface="Arial Black" panose="020B0A04020102020204" pitchFamily="34" charset="0"/>
                <a:ea typeface="Calibri" panose="020F0502020204030204" pitchFamily="34" charset="0"/>
                <a:cs typeface="Arial" panose="020B0604020202020204" pitchFamily="34" charset="0"/>
              </a:rPr>
              <a:t>VOŠ a SOŠ Roudnice </a:t>
            </a:r>
            <a:r>
              <a:rPr lang="cs-CZ" sz="1450" dirty="0" err="1">
                <a:solidFill>
                  <a:srgbClr val="151515"/>
                </a:solidFill>
                <a:latin typeface="Arial Black" panose="020B0A04020102020204" pitchFamily="34" charset="0"/>
                <a:ea typeface="Calibri" panose="020F0502020204030204" pitchFamily="34" charset="0"/>
                <a:cs typeface="Arial" panose="020B0604020202020204" pitchFamily="34" charset="0"/>
              </a:rPr>
              <a:t>n.L.</a:t>
            </a:r>
            <a:r>
              <a:rPr lang="cs-CZ" sz="1450" dirty="0">
                <a:solidFill>
                  <a:srgbClr val="151515"/>
                </a:solidFill>
                <a:latin typeface="Arial Black" panose="020B0A04020102020204" pitchFamily="34" charset="0"/>
                <a:ea typeface="Calibri" panose="020F0502020204030204" pitchFamily="34" charset="0"/>
                <a:cs typeface="Arial" panose="020B0604020202020204" pitchFamily="34" charset="0"/>
              </a:rPr>
              <a:t> B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50" dirty="0">
                <a:solidFill>
                  <a:srgbClr val="151515"/>
                </a:solidFill>
                <a:latin typeface="Arial Black" panose="020B0A04020102020204" pitchFamily="34" charset="0"/>
                <a:ea typeface="Calibri" panose="020F0502020204030204" pitchFamily="34" charset="0"/>
                <a:cs typeface="Arial" panose="020B0604020202020204" pitchFamily="34" charset="0"/>
              </a:rPr>
              <a:t>3:4(1:2)  20.10.2019  11.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Do nedaleké Roudnice </a:t>
            </a:r>
            <a:r>
              <a:rPr lang="cs-CZ" sz="1100" dirty="0" err="1">
                <a:latin typeface="Arial" panose="020B0604020202020204" pitchFamily="34" charset="0"/>
                <a:ea typeface="Calibri" panose="020F0502020204030204" pitchFamily="34" charset="0"/>
                <a:cs typeface="Times New Roman" panose="02020603050405020304" pitchFamily="18" charset="0"/>
              </a:rPr>
              <a:t>n.L.</a:t>
            </a:r>
            <a:r>
              <a:rPr lang="cs-CZ" sz="1100" dirty="0">
                <a:latin typeface="Arial" panose="020B0604020202020204" pitchFamily="34" charset="0"/>
                <a:ea typeface="Calibri" panose="020F0502020204030204" pitchFamily="34" charset="0"/>
                <a:cs typeface="Times New Roman" panose="02020603050405020304" pitchFamily="18" charset="0"/>
              </a:rPr>
              <a:t> odjížděli dorostenci s přáním a nadějí konečně v letošním ročníku přeboru bodovat. Soupeř o moc bodů více než naše mužstvo neměl. Konktrétně o 3 za výhru proti Krupce. První polovina první části nám také vyšla znamenitě. V 15. minutě poslal naši jedenáctku do vedení 1:0 Jakub </a:t>
            </a:r>
            <a:r>
              <a:rPr lang="cs-CZ" sz="1100" dirty="0" err="1">
                <a:latin typeface="Arial" panose="020B0604020202020204" pitchFamily="34" charset="0"/>
                <a:ea typeface="Calibri" panose="020F0502020204030204" pitchFamily="34" charset="0"/>
                <a:cs typeface="Times New Roman" panose="02020603050405020304" pitchFamily="18" charset="0"/>
              </a:rPr>
              <a:t>Daniluk</a:t>
            </a:r>
            <a:r>
              <a:rPr lang="cs-CZ" sz="1100" dirty="0">
                <a:latin typeface="Arial" panose="020B0604020202020204" pitchFamily="34" charset="0"/>
                <a:ea typeface="Calibri" panose="020F0502020204030204" pitchFamily="34" charset="0"/>
                <a:cs typeface="Times New Roman" panose="02020603050405020304" pitchFamily="18" charset="0"/>
              </a:rPr>
              <a:t> a o 4 minuty později zvýšil stejný hráč náskok Štětí na 2:0. Škoda jen, že se nám dvoubrankové vedení nepodařilo udržet až do změny stran. Domácím vrátil naději na úspěch gólem na 1:2 Tomáš Kokeš ve 30. minutě. O náskok získaný v 1. poločase jsme úplně přišli již v 50. minutě, kdy Michal Škoda srovnal na 2:2. Brankář nás nepodržel ani v minutě 68. , kdy se odchovanci štětského fotbalu hostujícího na farmě v Roudnici </a:t>
            </a:r>
            <a:r>
              <a:rPr lang="cs-CZ" sz="1100" dirty="0" err="1">
                <a:latin typeface="Arial" panose="020B0604020202020204" pitchFamily="34" charset="0"/>
                <a:ea typeface="Calibri" panose="020F0502020204030204" pitchFamily="34" charset="0"/>
                <a:cs typeface="Times New Roman" panose="02020603050405020304" pitchFamily="18" charset="0"/>
              </a:rPr>
              <a:t>n.L.</a:t>
            </a:r>
            <a:r>
              <a:rPr lang="cs-CZ" sz="1100" dirty="0">
                <a:latin typeface="Arial" panose="020B0604020202020204" pitchFamily="34" charset="0"/>
                <a:ea typeface="Calibri" panose="020F0502020204030204" pitchFamily="34" charset="0"/>
                <a:cs typeface="Times New Roman" panose="02020603050405020304" pitchFamily="18" charset="0"/>
              </a:rPr>
              <a:t> Janu Holubovi podařilo dokonce získat domácím vedení 3:2.  Do konce zbývala ještě celá druhá polovina 2. části a času na obrat v zápase bylo ještě relativně dost. Obzvlášť, když za další 3 minuty završil svůj hattrick  Jakub </a:t>
            </a:r>
            <a:r>
              <a:rPr lang="cs-CZ" sz="1100" dirty="0" err="1">
                <a:latin typeface="Arial" panose="020B0604020202020204" pitchFamily="34" charset="0"/>
                <a:ea typeface="Calibri" panose="020F0502020204030204" pitchFamily="34" charset="0"/>
                <a:cs typeface="Times New Roman" panose="02020603050405020304" pitchFamily="18" charset="0"/>
              </a:rPr>
              <a:t>Daniluk</a:t>
            </a:r>
            <a:r>
              <a:rPr lang="cs-CZ" sz="1100" dirty="0">
                <a:latin typeface="Arial" panose="020B0604020202020204" pitchFamily="34" charset="0"/>
                <a:ea typeface="Calibri" panose="020F0502020204030204" pitchFamily="34" charset="0"/>
                <a:cs typeface="Times New Roman" panose="02020603050405020304" pitchFamily="18" charset="0"/>
              </a:rPr>
              <a:t>. Hodinky na ruce hlavního arbitra Antonína Andrleho se už pomalu začínaly přibližovat devadesátce, když na lavičce našeho celku propukla velká radost. Gól na 4:3, který jak se o pár minut později ukázalo byl i vítězným, vstřelil Mikuláš </a:t>
            </a:r>
            <a:r>
              <a:rPr lang="cs-CZ" sz="1100" dirty="0" err="1">
                <a:latin typeface="Arial" panose="020B0604020202020204" pitchFamily="34" charset="0"/>
                <a:ea typeface="Calibri" panose="020F0502020204030204" pitchFamily="34" charset="0"/>
                <a:cs typeface="Times New Roman" panose="02020603050405020304" pitchFamily="18" charset="0"/>
              </a:rPr>
              <a:t>Vaszi</a:t>
            </a:r>
            <a:r>
              <a:rPr lang="cs-CZ" sz="1100" dirty="0">
                <a:latin typeface="Arial" panose="020B0604020202020204" pitchFamily="34" charset="0"/>
                <a:ea typeface="Calibri" panose="020F0502020204030204" pitchFamily="34" charset="0"/>
                <a:cs typeface="Times New Roman" panose="02020603050405020304" pitchFamily="18" charset="0"/>
              </a:rPr>
              <a:t>. V tabulce jsme poskočili o jedno místo, na předposlední 2. Nyní v sobotu 22.10.2019 přijede do Štětí poslední TJ Krupka. Výkop utkání je v 10:15 a věříme, že i v tomto klání se nám podaří zvítězit</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J.Daniluk</a:t>
            </a:r>
            <a:r>
              <a:rPr lang="cs-CZ" sz="1100" dirty="0">
                <a:latin typeface="Arial" panose="020B0604020202020204" pitchFamily="34" charset="0"/>
                <a:ea typeface="Calibri" panose="020F0502020204030204" pitchFamily="34" charset="0"/>
                <a:cs typeface="Times New Roman" panose="02020603050405020304" pitchFamily="18" charset="0"/>
              </a:rPr>
              <a:t> 3, </a:t>
            </a:r>
            <a:r>
              <a:rPr lang="cs-CZ" sz="1100" dirty="0" err="1">
                <a:latin typeface="Arial" panose="020B0604020202020204" pitchFamily="34" charset="0"/>
                <a:ea typeface="Calibri" panose="020F0502020204030204" pitchFamily="34" charset="0"/>
                <a:cs typeface="Times New Roman" panose="02020603050405020304" pitchFamily="18" charset="0"/>
              </a:rPr>
              <a:t>M.Vaszi</a:t>
            </a:r>
            <a:r>
              <a:rPr lang="cs-CZ" sz="1100" dirty="0">
                <a:latin typeface="Arial" panose="020B0604020202020204" pitchFamily="34" charset="0"/>
                <a:ea typeface="Calibri" panose="020F0502020204030204" pitchFamily="34"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L.Šrotýř-L.Kuča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V.Volák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M.Vaszi</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J.Daniluk</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D.Ivanič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M.Malecha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F.Keltner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J.Pilař</a:t>
            </a:r>
            <a:r>
              <a:rPr lang="cs-CZ" sz="1100" dirty="0">
                <a:latin typeface="Arial" panose="020B0604020202020204" pitchFamily="34" charset="0"/>
                <a:ea typeface="Calibri" panose="020F0502020204030204" pitchFamily="34" charset="0"/>
                <a:cs typeface="Times New Roman" panose="02020603050405020304" pitchFamily="18" charset="0"/>
              </a:rPr>
              <a:t>(K),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T.Kabelka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J.Šedivý</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M.Miga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A.Rubín</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A.Šabák</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F.Kučera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Š.Juriga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A.Andrle-M.Hlaváček</a:t>
            </a:r>
            <a:r>
              <a:rPr lang="cs-CZ" sz="1100" dirty="0">
                <a:latin typeface="Arial" panose="020B0604020202020204" pitchFamily="34" charset="0"/>
                <a:ea typeface="Calibri" panose="020F0502020204030204" pitchFamily="34" charset="0"/>
                <a:cs typeface="Times New Roman" panose="02020603050405020304" pitchFamily="18" charset="0"/>
              </a:rPr>
              <a:t>(laik), </a:t>
            </a:r>
            <a:r>
              <a:rPr lang="cs-CZ" sz="1100" dirty="0" err="1">
                <a:latin typeface="Arial" panose="020B0604020202020204" pitchFamily="34" charset="0"/>
                <a:ea typeface="Calibri" panose="020F0502020204030204" pitchFamily="34" charset="0"/>
                <a:cs typeface="Times New Roman" panose="02020603050405020304" pitchFamily="18" charset="0"/>
              </a:rPr>
              <a:t>D.Németh</a:t>
            </a:r>
            <a:r>
              <a:rPr lang="cs-CZ" sz="1100" dirty="0">
                <a:latin typeface="Arial" panose="020B0604020202020204" pitchFamily="34" charset="0"/>
                <a:ea typeface="Calibri" panose="020F0502020204030204" pitchFamily="34" charset="0"/>
                <a:cs typeface="Times New Roman" panose="02020603050405020304" pitchFamily="18" charset="0"/>
              </a:rPr>
              <a:t>(laik)</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a:extLst>
              <a:ext uri="{FF2B5EF4-FFF2-40B4-BE49-F238E27FC236}">
                <a16:creationId xmlns:a16="http://schemas.microsoft.com/office/drawing/2014/main" id="{D09580D9-29F8-4BCB-9418-457DDC33A00B}"/>
              </a:ext>
            </a:extLst>
          </p:cNvPr>
          <p:cNvSpPr txBox="1"/>
          <p:nvPr/>
        </p:nvSpPr>
        <p:spPr>
          <a:xfrm>
            <a:off x="143992" y="0"/>
            <a:ext cx="4608512" cy="707886"/>
          </a:xfrm>
          <a:prstGeom prst="rect">
            <a:avLst/>
          </a:prstGeom>
          <a:gradFill>
            <a:gsLst>
              <a:gs pos="0">
                <a:schemeClr val="accent1">
                  <a:lumMod val="5000"/>
                  <a:lumOff val="95000"/>
                </a:schemeClr>
              </a:gs>
              <a:gs pos="55000">
                <a:schemeClr val="accent1">
                  <a:lumMod val="45000"/>
                  <a:lumOff val="55000"/>
                </a:schemeClr>
              </a:gs>
              <a:gs pos="74000">
                <a:srgbClr val="FFC000"/>
              </a:gs>
              <a:gs pos="100000">
                <a:schemeClr val="accent1">
                  <a:lumMod val="30000"/>
                  <a:lumOff val="70000"/>
                </a:schemeClr>
              </a:gs>
            </a:gsLst>
            <a:lin ang="5400000" scaled="1"/>
          </a:gradFill>
          <a:effectLst>
            <a:softEdge rad="0"/>
          </a:effectLst>
        </p:spPr>
        <p:txBody>
          <a:bodyPr wrap="square" rtlCol="0">
            <a:spAutoFit/>
          </a:bodyPr>
          <a:lstStyle/>
          <a:p>
            <a:pPr algn="ctr"/>
            <a:r>
              <a:rPr lang="cs-CZ" sz="2000" dirty="0">
                <a:solidFill>
                  <a:srgbClr val="800080"/>
                </a:solidFill>
                <a:latin typeface="Arial Black" panose="020B0A04020102020204" pitchFamily="34" charset="0"/>
              </a:rPr>
              <a:t>První výhra dorostenců v letošním ročníku přeboru</a:t>
            </a:r>
          </a:p>
        </p:txBody>
      </p:sp>
      <p:sp>
        <p:nvSpPr>
          <p:cNvPr id="4" name="TextovéPole 3">
            <a:extLst>
              <a:ext uri="{FF2B5EF4-FFF2-40B4-BE49-F238E27FC236}">
                <a16:creationId xmlns:a16="http://schemas.microsoft.com/office/drawing/2014/main" id="{04C7EC5E-D5CA-4744-913C-1B6759A64477}"/>
              </a:ext>
            </a:extLst>
          </p:cNvPr>
          <p:cNvSpPr txBox="1"/>
          <p:nvPr/>
        </p:nvSpPr>
        <p:spPr>
          <a:xfrm>
            <a:off x="5472587" y="44068"/>
            <a:ext cx="4608512" cy="1631216"/>
          </a:xfrm>
          <a:prstGeom prst="rect">
            <a:avLst/>
          </a:prstGeom>
          <a:blipFill dpi="0" rotWithShape="1">
            <a:blip r:embed="rId2">
              <a:extLst>
                <a:ext uri="{837473B0-CC2E-450A-ABE3-18F120FF3D39}">
                  <a1611:picAttrSrcUrl xmlns="" xmlns:a1611="http://schemas.microsoft.com/office/drawing/2016/11/main" r:id="rId3"/>
                </a:ext>
              </a:extLst>
            </a:blip>
            <a:srcRect/>
            <a:stretch>
              <a:fillRect/>
            </a:stretch>
          </a:blipFill>
          <a:effectLst>
            <a:softEdge rad="0"/>
          </a:effectLst>
        </p:spPr>
        <p:txBody>
          <a:bodyPr wrap="square" rtlCol="0">
            <a:spAutoFit/>
          </a:bodyPr>
          <a:lstStyle/>
          <a:p>
            <a:pPr algn="ctr"/>
            <a:r>
              <a:rPr lang="cs-CZ" sz="2000" dirty="0">
                <a:solidFill>
                  <a:schemeClr val="accent1">
                    <a:lumMod val="50000"/>
                  </a:schemeClr>
                </a:solidFill>
                <a:latin typeface="Georgia Pro Cond Black" panose="02040A06050405020203" pitchFamily="18" charset="0"/>
              </a:rPr>
              <a:t>Střelecká aktivita hráčů mužstva dospělých. Jiří Vokoun ani David Brandejs nemohli svou sbírku z důvodu zranění už 3 zápasy rozšířit </a:t>
            </a:r>
          </a:p>
        </p:txBody>
      </p:sp>
      <p:graphicFrame>
        <p:nvGraphicFramePr>
          <p:cNvPr id="5" name="Tabulka 4">
            <a:extLst>
              <a:ext uri="{FF2B5EF4-FFF2-40B4-BE49-F238E27FC236}">
                <a16:creationId xmlns:a16="http://schemas.microsoft.com/office/drawing/2014/main" id="{B116ADC3-B70C-4A12-ABE7-0376120945CC}"/>
              </a:ext>
            </a:extLst>
          </p:cNvPr>
          <p:cNvGraphicFramePr>
            <a:graphicFrameLocks noGrp="1"/>
          </p:cNvGraphicFramePr>
          <p:nvPr>
            <p:extLst>
              <p:ext uri="{D42A27DB-BD31-4B8C-83A1-F6EECF244321}">
                <p14:modId xmlns:p14="http://schemas.microsoft.com/office/powerpoint/2010/main" val="1864268594"/>
              </p:ext>
            </p:extLst>
          </p:nvPr>
        </p:nvGraphicFramePr>
        <p:xfrm>
          <a:off x="5472587" y="1841748"/>
          <a:ext cx="4608513" cy="1996440"/>
        </p:xfrm>
        <a:graphic>
          <a:graphicData uri="http://schemas.openxmlformats.org/drawingml/2006/table">
            <a:tbl>
              <a:tblPr/>
              <a:tblGrid>
                <a:gridCol w="1066433">
                  <a:extLst>
                    <a:ext uri="{9D8B030D-6E8A-4147-A177-3AD203B41FA5}">
                      <a16:colId xmlns:a16="http://schemas.microsoft.com/office/drawing/2014/main" val="3428201258"/>
                    </a:ext>
                  </a:extLst>
                </a:gridCol>
                <a:gridCol w="2173924">
                  <a:extLst>
                    <a:ext uri="{9D8B030D-6E8A-4147-A177-3AD203B41FA5}">
                      <a16:colId xmlns:a16="http://schemas.microsoft.com/office/drawing/2014/main" val="872044984"/>
                    </a:ext>
                  </a:extLst>
                </a:gridCol>
                <a:gridCol w="1368156">
                  <a:extLst>
                    <a:ext uri="{9D8B030D-6E8A-4147-A177-3AD203B41FA5}">
                      <a16:colId xmlns:a16="http://schemas.microsoft.com/office/drawing/2014/main" val="4104202749"/>
                    </a:ext>
                  </a:extLst>
                </a:gridCol>
              </a:tblGrid>
              <a:tr h="204951">
                <a:tc gridSpan="2">
                  <a:txBody>
                    <a:bodyPr/>
                    <a:lstStyle/>
                    <a:p>
                      <a:pPr algn="ctr" fontAlgn="ctr"/>
                      <a:r>
                        <a:rPr lang="cs-CZ" sz="1400" b="0" i="0" u="none" strike="noStrike">
                          <a:solidFill>
                            <a:srgbClr val="000000"/>
                          </a:solidFill>
                          <a:effectLst/>
                          <a:latin typeface="Berlin Sans FB Demi" panose="020E0802020502020306" pitchFamily="34" charset="0"/>
                        </a:rPr>
                        <a:t>Hráč</a:t>
                      </a:r>
                    </a:p>
                  </a:txBody>
                  <a:tcPr marL="9525" marR="9525" marT="9525" marB="0" anchor="ctr">
                    <a:lnL>
                      <a:noFill/>
                    </a:lnL>
                    <a:lnR>
                      <a:noFill/>
                    </a:lnR>
                    <a:lnT>
                      <a:noFill/>
                    </a:lnT>
                    <a:lnB>
                      <a:noFill/>
                    </a:lnB>
                    <a:solidFill>
                      <a:srgbClr val="FFFF00"/>
                    </a:solidFill>
                  </a:tcPr>
                </a:tc>
                <a:tc hMerge="1">
                  <a:txBody>
                    <a:bodyPr/>
                    <a:lstStyle/>
                    <a:p>
                      <a:endParaRPr lang="cs-CZ"/>
                    </a:p>
                  </a:txBody>
                  <a:tcPr/>
                </a:tc>
                <a:tc>
                  <a:txBody>
                    <a:bodyPr/>
                    <a:lstStyle/>
                    <a:p>
                      <a:pPr algn="ctr" fontAlgn="ctr"/>
                      <a:r>
                        <a:rPr lang="cs-CZ" sz="1400" b="0" i="0" u="none" strike="noStrike">
                          <a:solidFill>
                            <a:srgbClr val="000000"/>
                          </a:solidFill>
                          <a:effectLst/>
                          <a:latin typeface="Berlin Sans FB Demi" panose="020E0802020502020306" pitchFamily="34" charset="0"/>
                        </a:rPr>
                        <a:t>Branky</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195129904"/>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Jiří Vokoun</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7</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80954224"/>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David Brandejs</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165396378"/>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Jiří Neuman</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05822319"/>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Tomáš </a:t>
                      </a:r>
                      <a:r>
                        <a:rPr lang="cs-CZ" sz="1600" b="0" i="0" u="none" strike="noStrike" dirty="0" err="1">
                          <a:solidFill>
                            <a:srgbClr val="FFFFFF"/>
                          </a:solidFill>
                          <a:effectLst/>
                          <a:latin typeface="Berlin Sans FB Demi" panose="020E0802020502020306" pitchFamily="34" charset="0"/>
                        </a:rPr>
                        <a:t>Belák</a:t>
                      </a:r>
                      <a:endParaRPr lang="cs-CZ" sz="1600" b="0" i="0" u="none" strike="noStrike" dirty="0">
                        <a:solidFill>
                          <a:srgbClr val="FFFFFF"/>
                        </a:solidFill>
                        <a:effectLst/>
                        <a:latin typeface="Berlin Sans FB Demi" panose="020E0802020502020306"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60658365"/>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Rudolf Slanička</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09556896"/>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Jakub Slavíček</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8160460"/>
                  </a:ext>
                </a:extLst>
              </a:tr>
              <a:tr h="227893">
                <a:tc>
                  <a:txBody>
                    <a:bodyPr/>
                    <a:lstStyle/>
                    <a:p>
                      <a:pPr algn="ctr" fontAlgn="ctr"/>
                      <a:r>
                        <a:rPr lang="cs-CZ" sz="1400" b="0" i="0" u="none" strike="noStrike">
                          <a:solidFill>
                            <a:srgbClr val="FFFFFF"/>
                          </a:solidFill>
                          <a:effectLst/>
                          <a:latin typeface="Berlin Sans FB Demi" panose="020E0802020502020306" pitchFamily="34" charset="0"/>
                        </a:rPr>
                        <a:t>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cs-CZ" sz="1600" b="0" i="0" u="none" strike="noStrike">
                          <a:solidFill>
                            <a:srgbClr val="FFFFFF"/>
                          </a:solidFill>
                          <a:effectLst/>
                          <a:latin typeface="Berlin Sans FB Demi" panose="020E0802020502020306" pitchFamily="34" charset="0"/>
                        </a:rPr>
                        <a:t>Jiří Ransdorf</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cs-CZ" sz="1600" b="0" i="0" u="none" strike="noStrike" dirty="0">
                          <a:solidFill>
                            <a:srgbClr val="FFFFFF"/>
                          </a:solidFill>
                          <a:effectLst/>
                          <a:latin typeface="Berlin Sans FB Demi" panose="020E0802020502020306" pitchFamily="34" charset="0"/>
                        </a:rPr>
                        <a:t>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15586398"/>
                  </a:ext>
                </a:extLst>
              </a:tr>
            </a:tbl>
          </a:graphicData>
        </a:graphic>
      </p:graphicFrame>
      <p:pic>
        <p:nvPicPr>
          <p:cNvPr id="8" name="Obrázek 7">
            <a:extLst>
              <a:ext uri="{FF2B5EF4-FFF2-40B4-BE49-F238E27FC236}">
                <a16:creationId xmlns:a16="http://schemas.microsoft.com/office/drawing/2014/main" id="{EB6F9DA9-816F-4CDC-B40C-086C545A8961}"/>
              </a:ext>
            </a:extLst>
          </p:cNvPr>
          <p:cNvPicPr>
            <a:picLocks noChangeAspect="1"/>
          </p:cNvPicPr>
          <p:nvPr/>
        </p:nvPicPr>
        <p:blipFill>
          <a:blip r:embed="rId4"/>
          <a:stretch>
            <a:fillRect/>
          </a:stretch>
        </p:blipFill>
        <p:spPr>
          <a:xfrm>
            <a:off x="6595276" y="3907868"/>
            <a:ext cx="2272684" cy="3024000"/>
          </a:xfrm>
          <a:prstGeom prst="rect">
            <a:avLst/>
          </a:prstGeom>
          <a:ln w="19050">
            <a:solidFill>
              <a:schemeClr val="tx1"/>
            </a:solidFill>
          </a:ln>
        </p:spPr>
      </p:pic>
    </p:spTree>
    <p:extLst>
      <p:ext uri="{BB962C8B-B14F-4D97-AF65-F5344CB8AC3E}">
        <p14:creationId xmlns:p14="http://schemas.microsoft.com/office/powerpoint/2010/main" val="335487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9433024" y="688662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10" name="Obdélník 9"/>
          <p:cNvSpPr/>
          <p:nvPr/>
        </p:nvSpPr>
        <p:spPr>
          <a:xfrm>
            <a:off x="5544568" y="1273784"/>
            <a:ext cx="4675469" cy="5855449"/>
          </a:xfrm>
          <a:prstGeom prst="rect">
            <a:avLst/>
          </a:prstGeom>
        </p:spPr>
        <p:txBody>
          <a:bodyPr wrap="square">
            <a:spAutoFit/>
          </a:bodyPr>
          <a:lstStyle/>
          <a:p>
            <a:pPr algn="ctr">
              <a:lnSpc>
                <a:spcPct val="107000"/>
              </a:lnSpc>
              <a:spcAft>
                <a:spcPts val="0"/>
              </a:spcAft>
            </a:pPr>
            <a:r>
              <a:rPr lang="cs-CZ" sz="20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 TJ Krupka</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00FFFF"/>
                </a:highlight>
                <a:latin typeface="Arial Black" panose="020B0A04020102020204" pitchFamily="34" charset="0"/>
                <a:ea typeface="Calibri" panose="020F0502020204030204" pitchFamily="34" charset="0"/>
                <a:cs typeface="Arial" panose="020B0604020202020204" pitchFamily="34" charset="0"/>
              </a:rPr>
              <a:t>0:0 </a:t>
            </a: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4:2 PK      </a:t>
            </a:r>
            <a:r>
              <a:rPr lang="cs-CZ" dirty="0">
                <a:highlight>
                  <a:srgbClr val="00FFFF"/>
                </a:highlight>
                <a:latin typeface="Arial Black" panose="020B0A04020102020204" pitchFamily="34" charset="0"/>
                <a:ea typeface="Calibri" panose="020F0502020204030204" pitchFamily="34" charset="0"/>
                <a:cs typeface="Arial" panose="020B0604020202020204" pitchFamily="34" charset="0"/>
              </a:rPr>
              <a:t>26.10.2019  12. kolo</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Dorostenci 6 dní před tímto utkáním dokázali poprvé v letošním ročníku krajského přeboru zvítězit. Podařilo se jim to v Roudnici </a:t>
            </a:r>
            <a:r>
              <a:rPr lang="cs-CZ" sz="1000" b="0" dirty="0" err="1">
                <a:latin typeface="Arial" panose="020B0604020202020204" pitchFamily="34" charset="0"/>
                <a:ea typeface="Calibri" panose="020F0502020204030204" pitchFamily="34" charset="0"/>
                <a:cs typeface="Arial" panose="020B0604020202020204" pitchFamily="34" charset="0"/>
              </a:rPr>
              <a:t>n.L.</a:t>
            </a:r>
            <a:r>
              <a:rPr lang="cs-CZ" sz="1000" b="0" dirty="0">
                <a:latin typeface="Arial" panose="020B0604020202020204" pitchFamily="34" charset="0"/>
                <a:ea typeface="Calibri" panose="020F0502020204030204" pitchFamily="34" charset="0"/>
                <a:cs typeface="Arial" panose="020B0604020202020204" pitchFamily="34" charset="0"/>
              </a:rPr>
              <a:t> proti tamní rezervě VOŠ a SOŠ. Navázat na úspěšný výsledek chtělo mužstvo i v tomto domácím utkání proti Krupce, která na tom v tabulce byla ještě hůř než naši borci. Měla pouze body 2 na rozdíl od našich 3. Pro pamětníky štětského fotbalu mám ještě jednu zajímavou informaci, která se dostavila s návštěvou mužstva Krupky ve Štětí. Přijela s trenérem Mariánem Řízkem. Vzpomínáte? 80. letá a 3. liga ve Štětí. Jedna z opor </a:t>
            </a:r>
            <a:r>
              <a:rPr lang="cs-CZ" sz="1000" b="0" dirty="0" err="1">
                <a:latin typeface="Arial" panose="020B0604020202020204" pitchFamily="34" charset="0"/>
                <a:ea typeface="Calibri" panose="020F0502020204030204" pitchFamily="34" charset="0"/>
                <a:cs typeface="Arial" panose="020B0604020202020204" pitchFamily="34" charset="0"/>
              </a:rPr>
              <a:t>Sepapu</a:t>
            </a:r>
            <a:r>
              <a:rPr lang="cs-CZ" sz="1000" b="0" dirty="0">
                <a:latin typeface="Arial" panose="020B0604020202020204" pitchFamily="34" charset="0"/>
                <a:ea typeface="Calibri" panose="020F0502020204030204" pitchFamily="34" charset="0"/>
                <a:cs typeface="Arial" panose="020B0604020202020204" pitchFamily="34" charset="0"/>
              </a:rPr>
              <a:t>. Ano, to byl Marián Řízek, který měl velkou zásluhu na úspěších fotbalu ve Štětí, který dokonce v sezóně 1987-88 bojoval o postup do 2. ligy.</a:t>
            </a:r>
          </a:p>
          <a:p>
            <a:pPr algn="just">
              <a:lnSpc>
                <a:spcPct val="107000"/>
              </a:lnSpc>
              <a:spcAft>
                <a:spcPts val="0"/>
              </a:spcAft>
            </a:pP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Vraťme se ale k utkání dorostenců. V prvním poločase se hrál vyrovnaný zápas, ve které si největší příležitost našeho týmu připravil Oldřich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K našemu velkému smutku to ale gólem neskončilo. Ve 2. poločase jsme byli sice o něco aktivnější než soupeř, měli jsme více střeleckých možností, ale žádná z nich vítěznou brankou neskončila.  A protože se netrefili ani hosté tak zápas skončil bez branek. Na první branku museli teda diváci čekat až do penaltového rozstřelu.  Ten se lépe vydařil našim hráčům a po vítězství 4:2 si připsal do tabulky 2 body. Má jich 5 a to značí 11.  místo. Před námi jsou na podzim ještě 3 utkání. Za týden v Litoměřicích, za 14 dní doma proti Junioru Děčín a na závěr podzime jedeme do Neštěmic.</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L.Šrotýř-L.Kuča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L.Ladič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A.Rubín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J.Pilař</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O.Malecha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F.Keltner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J.Šedivý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V.Vojtěch</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F.Kučera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Š.Juriga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A.Andrle-M.Hromy</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M.Vrtiška</a:t>
            </a:r>
            <a:r>
              <a:rPr lang="cs-CZ" sz="1000" b="0" dirty="0">
                <a:latin typeface="Arial" panose="020B0604020202020204" pitchFamily="34" charset="0"/>
                <a:ea typeface="Calibri" panose="020F0502020204030204" pitchFamily="34" charset="0"/>
                <a:cs typeface="Arial" panose="020B0604020202020204" pitchFamily="34" charset="0"/>
              </a:rPr>
              <a:t>(laik)   40 diváků </a:t>
            </a:r>
          </a:p>
        </p:txBody>
      </p:sp>
      <p:pic>
        <p:nvPicPr>
          <p:cNvPr id="14" name="Obrázek 13"/>
          <p:cNvPicPr/>
          <p:nvPr/>
        </p:nvPicPr>
        <p:blipFill>
          <a:blip r:embed="rId2"/>
          <a:stretch>
            <a:fillRect/>
          </a:stretch>
        </p:blipFill>
        <p:spPr>
          <a:xfrm>
            <a:off x="5832624" y="3676808"/>
            <a:ext cx="4248472" cy="806788"/>
          </a:xfrm>
          <a:prstGeom prst="rect">
            <a:avLst/>
          </a:prstGeom>
        </p:spPr>
      </p:pic>
      <p:sp>
        <p:nvSpPr>
          <p:cNvPr id="11" name="TextovéPole 10"/>
          <p:cNvSpPr txBox="1"/>
          <p:nvPr/>
        </p:nvSpPr>
        <p:spPr>
          <a:xfrm>
            <a:off x="5544568" y="91695"/>
            <a:ext cx="4536528" cy="1077218"/>
          </a:xfrm>
          <a:prstGeom prst="rect">
            <a:avLst/>
          </a:prstGeom>
          <a:pattFill prst="dashHorz">
            <a:fgClr>
              <a:srgbClr val="FFFF00"/>
            </a:fgClr>
            <a:bgClr>
              <a:schemeClr val="bg1"/>
            </a:bgClr>
          </a:pattFill>
          <a:effectLst>
            <a:softEdge rad="0"/>
          </a:effectLst>
        </p:spPr>
        <p:txBody>
          <a:bodyPr wrap="square" rtlCol="0">
            <a:spAutoFit/>
          </a:bodyPr>
          <a:lstStyle/>
          <a:p>
            <a:pPr algn="ctr"/>
            <a:r>
              <a:rPr lang="cs-CZ" sz="1600" dirty="0">
                <a:solidFill>
                  <a:srgbClr val="000099"/>
                </a:solidFill>
                <a:latin typeface="Arial Black" panose="020B0A04020102020204" pitchFamily="34" charset="0"/>
              </a:rPr>
              <a:t>Dorostenci bodovali ve 2. zápase v řadě. Škoda, že se jim nepodařilo vstřelit aspoň jednu branku. V Ústeckém přeboru jsou na 11. místě</a:t>
            </a: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98" y="607528"/>
            <a:ext cx="3872068" cy="2579924"/>
          </a:xfrm>
          <a:prstGeom prst="rect">
            <a:avLst/>
          </a:prstGeom>
          <a:ln w="19050">
            <a:solidFill>
              <a:schemeClr val="tx1"/>
            </a:solidFill>
          </a:ln>
        </p:spPr>
      </p:pic>
      <p:sp>
        <p:nvSpPr>
          <p:cNvPr id="13" name="TextovéPole 12"/>
          <p:cNvSpPr txBox="1"/>
          <p:nvPr/>
        </p:nvSpPr>
        <p:spPr>
          <a:xfrm>
            <a:off x="216000" y="91695"/>
            <a:ext cx="4464496" cy="400110"/>
          </a:xfrm>
          <a:prstGeom prst="rect">
            <a:avLst/>
          </a:prstGeom>
          <a:pattFill prst="dashHorz">
            <a:fgClr>
              <a:srgbClr val="99FFCC"/>
            </a:fgClr>
            <a:bgClr>
              <a:schemeClr val="bg1"/>
            </a:bgClr>
          </a:pattFill>
          <a:effectLst>
            <a:softEdge rad="0"/>
          </a:effectLst>
        </p:spPr>
        <p:txBody>
          <a:bodyPr wrap="square" rtlCol="0">
            <a:spAutoFit/>
          </a:bodyPr>
          <a:lstStyle/>
          <a:p>
            <a:pPr algn="ctr"/>
            <a:r>
              <a:rPr lang="cs-CZ" sz="2000" dirty="0">
                <a:latin typeface="Arial Black" panose="020B0A04020102020204" pitchFamily="34" charset="0"/>
              </a:rPr>
              <a:t>B mužstvo dorostu 1976</a:t>
            </a:r>
          </a:p>
        </p:txBody>
      </p:sp>
      <p:sp>
        <p:nvSpPr>
          <p:cNvPr id="15" name="Obdélník 14"/>
          <p:cNvSpPr/>
          <p:nvPr/>
        </p:nvSpPr>
        <p:spPr>
          <a:xfrm>
            <a:off x="71984" y="3259460"/>
            <a:ext cx="4894932" cy="707886"/>
          </a:xfrm>
          <a:prstGeom prst="rect">
            <a:avLst/>
          </a:prstGeom>
        </p:spPr>
        <p:txBody>
          <a:bodyPr wrap="square">
            <a:spAutoFit/>
          </a:bodyPr>
          <a:lstStyle/>
          <a:p>
            <a:r>
              <a:rPr lang="cs-CZ" sz="1000" u="sng" dirty="0">
                <a:latin typeface="Arial" panose="020B0604020202020204" pitchFamily="34" charset="0"/>
                <a:cs typeface="Arial" panose="020B0604020202020204" pitchFamily="34" charset="0"/>
              </a:rPr>
              <a:t>1. řada zleva:</a:t>
            </a:r>
            <a:r>
              <a:rPr lang="cs-CZ" sz="1000" dirty="0">
                <a:latin typeface="Arial" panose="020B0604020202020204" pitchFamily="34" charset="0"/>
                <a:cs typeface="Arial" panose="020B0604020202020204" pitchFamily="34" charset="0"/>
              </a:rPr>
              <a:t> Drda Pavel, </a:t>
            </a:r>
            <a:r>
              <a:rPr lang="cs-CZ" sz="1000" dirty="0" err="1">
                <a:latin typeface="Arial" panose="020B0604020202020204" pitchFamily="34" charset="0"/>
                <a:cs typeface="Arial" panose="020B0604020202020204" pitchFamily="34" charset="0"/>
              </a:rPr>
              <a:t>Malák</a:t>
            </a:r>
            <a:r>
              <a:rPr lang="cs-CZ" sz="1000" dirty="0">
                <a:latin typeface="Arial" panose="020B0604020202020204" pitchFamily="34" charset="0"/>
                <a:cs typeface="Arial" panose="020B0604020202020204" pitchFamily="34" charset="0"/>
              </a:rPr>
              <a:t> Miroslav, </a:t>
            </a:r>
            <a:r>
              <a:rPr lang="cs-CZ" sz="1000" dirty="0" err="1">
                <a:latin typeface="Arial" panose="020B0604020202020204" pitchFamily="34" charset="0"/>
                <a:cs typeface="Arial" panose="020B0604020202020204" pitchFamily="34" charset="0"/>
              </a:rPr>
              <a:t>Tobořík</a:t>
            </a:r>
            <a:r>
              <a:rPr lang="cs-CZ" sz="1000" dirty="0">
                <a:latin typeface="Arial" panose="020B0604020202020204" pitchFamily="34" charset="0"/>
                <a:cs typeface="Arial" panose="020B0604020202020204" pitchFamily="34" charset="0"/>
              </a:rPr>
              <a:t> Zdeněk, Kupka Pavel, Vacek Ladislav, </a:t>
            </a:r>
            <a:r>
              <a:rPr lang="cs-CZ" sz="1000" dirty="0" err="1">
                <a:latin typeface="Arial" panose="020B0604020202020204" pitchFamily="34" charset="0"/>
                <a:cs typeface="Arial" panose="020B0604020202020204" pitchFamily="34" charset="0"/>
              </a:rPr>
              <a:t>Hollý</a:t>
            </a:r>
            <a:r>
              <a:rPr lang="cs-CZ" sz="1000" dirty="0">
                <a:latin typeface="Arial" panose="020B0604020202020204" pitchFamily="34" charset="0"/>
                <a:cs typeface="Arial" panose="020B0604020202020204" pitchFamily="34" charset="0"/>
              </a:rPr>
              <a:t> Rostislav.</a:t>
            </a:r>
            <a:r>
              <a:rPr lang="cs-CZ" sz="1000" u="sng" dirty="0">
                <a:latin typeface="Arial" panose="020B0604020202020204" pitchFamily="34" charset="0"/>
                <a:cs typeface="Arial" panose="020B0604020202020204" pitchFamily="34" charset="0"/>
              </a:rPr>
              <a:t>2. řada zleva:</a:t>
            </a:r>
            <a:r>
              <a:rPr lang="cs-CZ" sz="1000" dirty="0">
                <a:latin typeface="Arial" panose="020B0604020202020204" pitchFamily="34" charset="0"/>
                <a:cs typeface="Arial" panose="020B0604020202020204" pitchFamily="34" charset="0"/>
              </a:rPr>
              <a:t> Jánský Miloslav, Vacek Jiří, Valenta Miroslav, Zeman Jan, </a:t>
            </a:r>
            <a:r>
              <a:rPr lang="cs-CZ" sz="1000" dirty="0" err="1">
                <a:latin typeface="Arial" panose="020B0604020202020204" pitchFamily="34" charset="0"/>
                <a:cs typeface="Arial" panose="020B0604020202020204" pitchFamily="34" charset="0"/>
              </a:rPr>
              <a:t>Hondl</a:t>
            </a:r>
            <a:r>
              <a:rPr lang="cs-CZ" sz="1000" dirty="0">
                <a:latin typeface="Arial" panose="020B0604020202020204" pitchFamily="34" charset="0"/>
                <a:cs typeface="Arial" panose="020B0604020202020204" pitchFamily="34" charset="0"/>
              </a:rPr>
              <a:t> Petr, Kuneš Stanislav</a:t>
            </a:r>
            <a:r>
              <a:rPr lang="cs-CZ" sz="1000" u="sng" dirty="0">
                <a:latin typeface="Arial" panose="020B0604020202020204" pitchFamily="34" charset="0"/>
                <a:cs typeface="Arial" panose="020B0604020202020204" pitchFamily="34" charset="0"/>
              </a:rPr>
              <a:t>3. řada zleva:</a:t>
            </a:r>
            <a:r>
              <a:rPr lang="cs-CZ" sz="1000" dirty="0">
                <a:latin typeface="Arial" panose="020B0604020202020204" pitchFamily="34" charset="0"/>
                <a:cs typeface="Arial" panose="020B0604020202020204" pitchFamily="34" charset="0"/>
              </a:rPr>
              <a:t> Helebrant Petr, Kostečka Karel.</a:t>
            </a:r>
            <a:endParaRPr lang="cs-CZ" sz="1000" dirty="0">
              <a:effectLst/>
              <a:latin typeface="Arial" panose="020B0604020202020204" pitchFamily="34" charset="0"/>
              <a:cs typeface="Arial" panose="020B0604020202020204" pitchFamily="34" charset="0"/>
            </a:endParaRPr>
          </a:p>
        </p:txBody>
      </p:sp>
      <p:pic>
        <p:nvPicPr>
          <p:cNvPr id="17" name="Obrázek 16"/>
          <p:cNvPicPr>
            <a:picLocks noChangeAspect="1"/>
          </p:cNvPicPr>
          <p:nvPr/>
        </p:nvPicPr>
        <p:blipFill>
          <a:blip r:embed="rId4"/>
          <a:stretch>
            <a:fillRect/>
          </a:stretch>
        </p:blipFill>
        <p:spPr>
          <a:xfrm>
            <a:off x="131320" y="4039354"/>
            <a:ext cx="4549175" cy="2727059"/>
          </a:xfrm>
          <a:prstGeom prst="rect">
            <a:avLst/>
          </a:prstGeom>
        </p:spPr>
      </p:pic>
    </p:spTree>
    <p:extLst>
      <p:ext uri="{BB962C8B-B14F-4D97-AF65-F5344CB8AC3E}">
        <p14:creationId xmlns:p14="http://schemas.microsoft.com/office/powerpoint/2010/main" val="393644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F76B3C8-D25A-482A-846D-85C33C4B3D92}"/>
              </a:ext>
            </a:extLst>
          </p:cNvPr>
          <p:cNvSpPr txBox="1"/>
          <p:nvPr/>
        </p:nvSpPr>
        <p:spPr>
          <a:xfrm>
            <a:off x="217328" y="2107332"/>
            <a:ext cx="4515026" cy="3108543"/>
          </a:xfrm>
          <a:prstGeom prst="rect">
            <a:avLst/>
          </a:prstGeom>
          <a:solidFill>
            <a:srgbClr val="CCFF66"/>
          </a:solidFill>
          <a:ln w="57150">
            <a:solidFill>
              <a:srgbClr val="CC00CC"/>
            </a:solidFill>
            <a:prstDash val="dashDot"/>
          </a:ln>
          <a:effectLst>
            <a:softEdge rad="0"/>
          </a:effectLst>
        </p:spPr>
        <p:txBody>
          <a:bodyPr wrap="square" rtlCol="0">
            <a:spAutoFit/>
          </a:bodyPr>
          <a:lstStyle/>
          <a:p>
            <a:pPr algn="ctr"/>
            <a:r>
              <a:rPr lang="cs-CZ" sz="4400" dirty="0">
                <a:gradFill>
                  <a:gsLst>
                    <a:gs pos="44000">
                      <a:srgbClr val="0000FF"/>
                    </a:gs>
                    <a:gs pos="76000">
                      <a:srgbClr val="FF66FF"/>
                    </a:gs>
                  </a:gsLst>
                  <a:lin ang="5400000" scaled="1"/>
                </a:gradFill>
                <a:latin typeface="Rockwell Nova Extra Bold" panose="02060903020205020403" pitchFamily="18" charset="0"/>
              </a:rPr>
              <a:t>MFK Dobříš</a:t>
            </a:r>
          </a:p>
          <a:p>
            <a:pPr algn="ctr"/>
            <a:r>
              <a:rPr lang="cs-CZ" sz="4400" dirty="0">
                <a:gradFill>
                  <a:gsLst>
                    <a:gs pos="44000">
                      <a:srgbClr val="0000FF"/>
                    </a:gs>
                    <a:gs pos="76000">
                      <a:srgbClr val="FF66FF"/>
                    </a:gs>
                  </a:gsLst>
                  <a:lin ang="5400000" scaled="1"/>
                </a:gradFill>
                <a:latin typeface="Rockwell Nova Extra Bold" panose="02060903020205020403" pitchFamily="18" charset="0"/>
              </a:rPr>
              <a:t>SK Štětí</a:t>
            </a:r>
          </a:p>
          <a:p>
            <a:pPr algn="ctr"/>
            <a:r>
              <a:rPr lang="cs-CZ" sz="3600" dirty="0">
                <a:gradFill>
                  <a:gsLst>
                    <a:gs pos="44000">
                      <a:srgbClr val="0000FF"/>
                    </a:gs>
                    <a:gs pos="76000">
                      <a:srgbClr val="FF66FF"/>
                    </a:gs>
                  </a:gsLst>
                  <a:lin ang="5400000" scaled="1"/>
                </a:gradFill>
                <a:latin typeface="Rockwell Nova Extra Bold" panose="02060903020205020403" pitchFamily="18" charset="0"/>
              </a:rPr>
              <a:t>sobota 9.11.2019 </a:t>
            </a:r>
          </a:p>
          <a:p>
            <a:pPr algn="ctr"/>
            <a:r>
              <a:rPr lang="cs-CZ" sz="3600" dirty="0">
                <a:gradFill>
                  <a:gsLst>
                    <a:gs pos="44000">
                      <a:srgbClr val="0000FF"/>
                    </a:gs>
                    <a:gs pos="76000">
                      <a:srgbClr val="FF66FF"/>
                    </a:gs>
                  </a:gsLst>
                  <a:lin ang="5400000" scaled="1"/>
                </a:gradFill>
                <a:latin typeface="Rockwell Nova Extra Bold" panose="02060903020205020403" pitchFamily="18" charset="0"/>
              </a:rPr>
              <a:t>14.00 hod</a:t>
            </a:r>
            <a:endParaRPr lang="cs-CZ" sz="3200" dirty="0">
              <a:gradFill>
                <a:gsLst>
                  <a:gs pos="44000">
                    <a:srgbClr val="0000FF"/>
                  </a:gs>
                  <a:gs pos="76000">
                    <a:srgbClr val="FF66FF"/>
                  </a:gs>
                </a:gsLst>
                <a:lin ang="5400000" scaled="1"/>
              </a:gradFill>
              <a:latin typeface="Rockwell Nova Extra Bold" panose="02060903020205020403" pitchFamily="18" charset="0"/>
            </a:endParaRPr>
          </a:p>
        </p:txBody>
      </p:sp>
      <p:pic>
        <p:nvPicPr>
          <p:cNvPr id="6" name="Obrázek 5" descr="Odjezd 11:00&#10;">
            <a:extLst>
              <a:ext uri="{FF2B5EF4-FFF2-40B4-BE49-F238E27FC236}">
                <a16:creationId xmlns:a16="http://schemas.microsoft.com/office/drawing/2014/main" id="{101F626C-4324-48A2-8DE0-747C4B4C30B3}"/>
              </a:ext>
              <a:ext uri="{C183D7F6-B498-43B3-948B-1728B52AA6E4}">
                <adec:decorative xmlns=""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81324" y="5059660"/>
            <a:ext cx="4587034" cy="2276892"/>
          </a:xfrm>
          <a:prstGeom prst="rect">
            <a:avLst/>
          </a:prstGeom>
        </p:spPr>
      </p:pic>
      <p:sp>
        <p:nvSpPr>
          <p:cNvPr id="3" name="TextovéPole 2">
            <a:extLst>
              <a:ext uri="{FF2B5EF4-FFF2-40B4-BE49-F238E27FC236}">
                <a16:creationId xmlns:a16="http://schemas.microsoft.com/office/drawing/2014/main" id="{F22B33C7-6BDB-485B-8CF4-EAA2C187B8B5}"/>
              </a:ext>
            </a:extLst>
          </p:cNvPr>
          <p:cNvSpPr txBox="1"/>
          <p:nvPr/>
        </p:nvSpPr>
        <p:spPr>
          <a:xfrm>
            <a:off x="1008088" y="6028863"/>
            <a:ext cx="2933506" cy="830997"/>
          </a:xfrm>
          <a:prstGeom prst="rect">
            <a:avLst/>
          </a:prstGeom>
          <a:noFill/>
          <a:effectLst>
            <a:glow rad="101600">
              <a:srgbClr val="FFFF66">
                <a:alpha val="40000"/>
              </a:srgbClr>
            </a:glow>
            <a:softEdge rad="241300"/>
          </a:effectLst>
        </p:spPr>
        <p:txBody>
          <a:bodyPr wrap="square" rtlCol="0">
            <a:spAutoFit/>
          </a:bodyPr>
          <a:lstStyle/>
          <a:p>
            <a:pPr algn="ctr"/>
            <a:r>
              <a:rPr lang="cs-CZ" sz="2400" dirty="0">
                <a:solidFill>
                  <a:srgbClr val="0000CC"/>
                </a:solidFill>
                <a:effectLst>
                  <a:outerShdw blurRad="38100" dist="38100" dir="2700000" algn="tl">
                    <a:srgbClr val="000000">
                      <a:alpha val="43137"/>
                    </a:srgbClr>
                  </a:outerShdw>
                </a:effectLst>
                <a:latin typeface="Arial Black" panose="020B0A04020102020204" pitchFamily="34" charset="0"/>
              </a:rPr>
              <a:t>SK Štětí </a:t>
            </a:r>
          </a:p>
          <a:p>
            <a:pPr algn="ctr"/>
            <a:r>
              <a:rPr lang="cs-CZ" sz="2400" dirty="0">
                <a:solidFill>
                  <a:srgbClr val="0000CC"/>
                </a:solidFill>
                <a:effectLst>
                  <a:outerShdw blurRad="38100" dist="38100" dir="2700000" algn="tl">
                    <a:srgbClr val="000000">
                      <a:alpha val="43137"/>
                    </a:srgbClr>
                  </a:outerShdw>
                </a:effectLst>
                <a:latin typeface="Arial Black" panose="020B0A04020102020204" pitchFamily="34" charset="0"/>
              </a:rPr>
              <a:t>Odjezd 11:00 </a:t>
            </a:r>
          </a:p>
        </p:txBody>
      </p:sp>
      <p:sp>
        <p:nvSpPr>
          <p:cNvPr id="4" name="TextovéPole 3">
            <a:extLst>
              <a:ext uri="{FF2B5EF4-FFF2-40B4-BE49-F238E27FC236}">
                <a16:creationId xmlns:a16="http://schemas.microsoft.com/office/drawing/2014/main" id="{7A51EA88-30E7-4A24-B05F-26A364DD0235}"/>
              </a:ext>
            </a:extLst>
          </p:cNvPr>
          <p:cNvSpPr txBox="1"/>
          <p:nvPr/>
        </p:nvSpPr>
        <p:spPr>
          <a:xfrm>
            <a:off x="145320" y="91108"/>
            <a:ext cx="4587034" cy="1754326"/>
          </a:xfrm>
          <a:prstGeom prst="rect">
            <a:avLst/>
          </a:prstGeom>
          <a:pattFill prst="dashVert">
            <a:fgClr>
              <a:schemeClr val="accent1"/>
            </a:fgClr>
            <a:bgClr>
              <a:schemeClr val="bg1"/>
            </a:bgClr>
          </a:pattFill>
          <a:effectLst>
            <a:glow rad="101600">
              <a:srgbClr val="D1A7FB">
                <a:alpha val="40000"/>
              </a:srgbClr>
            </a:glow>
            <a:softEdge rad="241300"/>
          </a:effectLst>
        </p:spPr>
        <p:txBody>
          <a:bodyPr wrap="square" rtlCol="0">
            <a:spAutoFit/>
          </a:bodyPr>
          <a:lstStyle/>
          <a:p>
            <a:pPr algn="ctr"/>
            <a:r>
              <a:rPr lang="cs-CZ" sz="3600" dirty="0">
                <a:highlight>
                  <a:srgbClr val="FFFF00"/>
                </a:highlight>
                <a:latin typeface="Source Sans Pro Black" panose="020B0803030403020204" pitchFamily="34" charset="0"/>
                <a:ea typeface="Source Sans Pro Black" panose="020B0803030403020204" pitchFamily="34" charset="0"/>
              </a:rPr>
              <a:t>Poslední cesta  na hřiště soupeře v roce 2019</a:t>
            </a:r>
          </a:p>
        </p:txBody>
      </p:sp>
      <p:pic>
        <p:nvPicPr>
          <p:cNvPr id="7" name="Obrázek 6">
            <a:extLst>
              <a:ext uri="{FF2B5EF4-FFF2-40B4-BE49-F238E27FC236}">
                <a16:creationId xmlns:a16="http://schemas.microsoft.com/office/drawing/2014/main" id="{A0D0810D-DB1A-461E-B7DD-856F1DDA338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32024" y="4246672"/>
            <a:ext cx="699777" cy="718949"/>
          </a:xfrm>
          <a:prstGeom prst="rect">
            <a:avLst/>
          </a:prstGeom>
        </p:spPr>
      </p:pic>
      <p:sp>
        <p:nvSpPr>
          <p:cNvPr id="8" name="TextovéPole 7">
            <a:extLst>
              <a:ext uri="{FF2B5EF4-FFF2-40B4-BE49-F238E27FC236}">
                <a16:creationId xmlns:a16="http://schemas.microsoft.com/office/drawing/2014/main" id="{83268F2E-7285-48AD-B011-77DF4F0746F5}"/>
              </a:ext>
            </a:extLst>
          </p:cNvPr>
          <p:cNvSpPr txBox="1"/>
          <p:nvPr/>
        </p:nvSpPr>
        <p:spPr>
          <a:xfrm>
            <a:off x="5472584" y="68451"/>
            <a:ext cx="4594415" cy="6986528"/>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je tu listopad a s ním i blížící se konec podzimní části fotbalových soutěží. Všechna mužstva našeho oddílu už pomalu začínají hodnotit. Ještě ale zbývá několik utkání a teprve až po nich budeme znát konečné pořadí jak si kdo vedl a jak se komu bude přezimovat. Někdo bude spokojenější, někdo méně. Pojďme se ale ještě podívat v krátkosti jak si mužstva vedou v dosavadním průběhu podzimní části. Začněme u nejvýstavnějšího mužstva našeho oddílu a to je samozřejmě divizní tým dospělých. Po zisku 10 bodů  v rozmezí 6. až 9. kola, kdy se zdálo, že mužstvo je ze špatného vstupu do soutěže venku, následoval debakl v Neratovicích a také s ním jsme se vrátili i se spoustou zraněných hráčů. Situace vrcholila v Brandýse </a:t>
            </a:r>
            <a:r>
              <a:rPr lang="cs-CZ" sz="1300" i="1" dirty="0" err="1">
                <a:latin typeface="Arial" pitchFamily="34" charset="0"/>
                <a:cs typeface="Arial" pitchFamily="34" charset="0"/>
              </a:rPr>
              <a:t>n.L.</a:t>
            </a:r>
            <a:r>
              <a:rPr lang="cs-CZ" sz="1300" i="1" dirty="0">
                <a:latin typeface="Arial" pitchFamily="34" charset="0"/>
                <a:cs typeface="Arial" pitchFamily="34" charset="0"/>
              </a:rPr>
              <a:t>, kde museli nastoupit i hráči B mužstva. Zatím je z toho 13. místo a 12 bodů. Do konce zbývají ještě 3. kola včetně toho dnešního a i když marodka nekončí, tak je třeba zabojovat nějaké ty body ještě získat, aby se v zimě na tabulku koukalo lépe. Naše rezerva, B mužstvo dospělých v posledních 3 zápasech vyhrálo, ale na lepší než předposlední příčku to nestačí. Navíc před 14 dny tým v Židovicích nastoupil pouze s 8 fotbalisty a to ještě pomáhali dorostenci. Byl z toho ostudný výsledek 0:15.  Ode dna tabulky se odpoutali dorostenci. V posledních 2 kolech vybojovali 5 bodů a posunuli se na 11. místo před VOŠ Roudnice </a:t>
            </a:r>
            <a:r>
              <a:rPr lang="cs-CZ" sz="1300" i="1" dirty="0" err="1">
                <a:latin typeface="Arial" pitchFamily="34" charset="0"/>
                <a:cs typeface="Arial" pitchFamily="34" charset="0"/>
              </a:rPr>
              <a:t>n.L.</a:t>
            </a:r>
            <a:r>
              <a:rPr lang="cs-CZ" sz="1300" i="1" dirty="0">
                <a:latin typeface="Arial" pitchFamily="34" charset="0"/>
                <a:cs typeface="Arial" pitchFamily="34" charset="0"/>
              </a:rPr>
              <a:t> B a TJ Krupka. Před sebou má ještě 3 utkání. Čekají je těžká mužstva FK Litoměřicko a Junior Děčín, největší šanci na úspěch mají dorostenci v posledním kole, kdy hrají v Neštěmicích, proti mužstvu, které je v současné době o příčku před nimi. </a:t>
            </a:r>
          </a:p>
          <a:p>
            <a:pPr algn="just" eaLnBrk="0" hangingPunct="0">
              <a:defRPr/>
            </a:pPr>
            <a:endParaRPr lang="cs-CZ" sz="1300" i="1" dirty="0">
              <a:latin typeface="Arial" pitchFamily="34" charset="0"/>
              <a:cs typeface="Arial" pitchFamily="34" charset="0"/>
            </a:endParaRPr>
          </a:p>
        </p:txBody>
      </p:sp>
      <p:cxnSp>
        <p:nvCxnSpPr>
          <p:cNvPr id="10" name="Přímá spojnice se šipkou 9"/>
          <p:cNvCxnSpPr/>
          <p:nvPr/>
        </p:nvCxnSpPr>
        <p:spPr bwMode="auto">
          <a:xfrm>
            <a:off x="7632824" y="6571828"/>
            <a:ext cx="2016224" cy="432048"/>
          </a:xfrm>
          <a:prstGeom prst="straightConnector1">
            <a:avLst/>
          </a:prstGeom>
          <a:noFill/>
          <a:ln w="9525" cap="flat" cmpd="sng" algn="ctr">
            <a:noFill/>
            <a:prstDash val="solid"/>
            <a:round/>
            <a:headEnd type="none" w="med" len="med"/>
            <a:tailEnd type="triangle"/>
          </a:ln>
          <a:effectLst>
            <a:outerShdw dist="45791" dir="2021404" algn="ctr" rotWithShape="0">
              <a:srgbClr val="9999FF"/>
            </a:outerShdw>
          </a:effectLst>
        </p:spPr>
      </p:cxnSp>
      <p:cxnSp>
        <p:nvCxnSpPr>
          <p:cNvPr id="13" name="Přímá spojnice se šipkou 12"/>
          <p:cNvCxnSpPr/>
          <p:nvPr/>
        </p:nvCxnSpPr>
        <p:spPr bwMode="auto">
          <a:xfrm>
            <a:off x="8352904" y="6640007"/>
            <a:ext cx="1584176" cy="363869"/>
          </a:xfrm>
          <a:prstGeom prst="straightConnector1">
            <a:avLst/>
          </a:prstGeom>
          <a:noFill/>
          <a:ln w="28575" cap="flat" cmpd="sng" algn="ctr">
            <a:solidFill>
              <a:schemeClr val="tx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105796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9" name="TextovéPole 8">
            <a:extLst>
              <a:ext uri="{FF2B5EF4-FFF2-40B4-BE49-F238E27FC236}">
                <a16:creationId xmlns:a16="http://schemas.microsoft.com/office/drawing/2014/main" id="{83268F2E-7285-48AD-B011-77DF4F0746F5}"/>
              </a:ext>
            </a:extLst>
          </p:cNvPr>
          <p:cNvSpPr txBox="1"/>
          <p:nvPr/>
        </p:nvSpPr>
        <p:spPr>
          <a:xfrm>
            <a:off x="143992" y="91108"/>
            <a:ext cx="4594415" cy="6709529"/>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Tu už se dostáváme ke starším žákům, účastníkům okresního přeboru. Ti ještě neprohráli, mají úžasné skóre a bodů 36. Patří jim 1. příčka. Mají však zdatného konkurenta, kterým je mužstvo z nedaleké Hoštky. V průběhu podzimu jsme na jeho hřišti remizovali a zvítězili na penalty. Druhou ztrátu, kterou starší žáci na podzim dosud zaznamenaly je domácí remíza se </a:t>
            </a:r>
            <a:r>
              <a:rPr lang="cs-CZ" sz="1300" i="1" dirty="0" err="1">
                <a:latin typeface="Arial" pitchFamily="34" charset="0"/>
                <a:cs typeface="Arial" pitchFamily="34" charset="0"/>
              </a:rPr>
              <a:t>Straškovem</a:t>
            </a:r>
            <a:r>
              <a:rPr lang="cs-CZ" sz="1300" i="1" dirty="0">
                <a:latin typeface="Arial" pitchFamily="34" charset="0"/>
                <a:cs typeface="Arial" pitchFamily="34" charset="0"/>
              </a:rPr>
              <a:t> a prohra na penalty. Za fotbalovým míčem se na trávnících ve Štětí na podzim honili i 3 mužstva přípravek. Starší hraje okresní soutěž, kde nyní finišují závěrečné zápasy jedné ze dvou základních skupin. Mužstvo se snaží zajistit postup do elitní skupiny okresního přeboru, která se bude hrát na jaře. Mladší přípravka už si postup do elitní skupiny o přeborníka okresu zajistila. Boje v této skupině už byly zahájeny a pokračování budou mít na jaře. Naši nejmenší, </a:t>
            </a:r>
            <a:r>
              <a:rPr lang="cs-CZ" sz="1300" i="1" dirty="0" err="1">
                <a:latin typeface="Arial" pitchFamily="34" charset="0"/>
                <a:cs typeface="Arial" pitchFamily="34" charset="0"/>
              </a:rPr>
              <a:t>minipřípravka</a:t>
            </a:r>
            <a:r>
              <a:rPr lang="cs-CZ" sz="1300" i="1" dirty="0">
                <a:latin typeface="Arial" pitchFamily="34" charset="0"/>
                <a:cs typeface="Arial" pitchFamily="34" charset="0"/>
              </a:rPr>
              <a:t>, hráči ve věku 5 a 6 let podzimní část již uzavřeli a patří jim 3. místo. Stejně tak už je známo i pořadí hráčů na úplně opačném konci věkové kategorie a to staré gardy. Ta včera 1.11.2019 svedla utkání na umělé trávě v Lovosicích s domácím týmem, výsledek nebyl do uzávěrky znám,  a pokud se jim podařilo zvítězit, zpravodaj č.6 sází na jejich výhru, tak bude stará garda pod názvem </a:t>
            </a:r>
            <a:r>
              <a:rPr lang="cs-CZ" sz="1300" i="1" dirty="0" err="1">
                <a:latin typeface="Arial" pitchFamily="34" charset="0"/>
                <a:cs typeface="Arial" pitchFamily="34" charset="0"/>
              </a:rPr>
              <a:t>Sepap</a:t>
            </a:r>
            <a:r>
              <a:rPr lang="cs-CZ" sz="1300" i="1" dirty="0">
                <a:latin typeface="Arial" pitchFamily="34" charset="0"/>
                <a:cs typeface="Arial" pitchFamily="34" charset="0"/>
              </a:rPr>
              <a:t> přezimovat na 2. místě okresního přeboru.  </a:t>
            </a:r>
          </a:p>
          <a:p>
            <a:pPr algn="just" eaLnBrk="0" hangingPunct="0">
              <a:defRPr/>
            </a:pPr>
            <a:r>
              <a:rPr lang="cs-CZ" sz="1300" i="1" dirty="0">
                <a:latin typeface="Arial" pitchFamily="34" charset="0"/>
                <a:cs typeface="Arial" pitchFamily="34" charset="0"/>
              </a:rPr>
              <a:t>          O všech výsledcích od posledního zpravodaje najdete podrobné informace na dalších stránkách, ale dříve než se pustíte do čtení pojďme fandit našemu týmu, který čeká důležité utkání. Vaše hlasivky budou potřeba.</a:t>
            </a:r>
          </a:p>
          <a:p>
            <a:pPr algn="just" eaLnBrk="0" hangingPunct="0">
              <a:defRPr/>
            </a:pPr>
            <a:endParaRPr lang="cs-CZ" sz="1300" i="1" dirty="0">
              <a:latin typeface="Arial" pitchFamily="34" charset="0"/>
              <a:cs typeface="Arial" pitchFamily="34" charset="0"/>
            </a:endParaRP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a:latin typeface="Arial" pitchFamily="34" charset="0"/>
                <a:cs typeface="Arial" pitchFamily="34" charset="0"/>
              </a:rPr>
              <a:t>                                              </a:t>
            </a:r>
            <a:r>
              <a:rPr lang="cs-CZ" sz="1400" i="1" dirty="0">
                <a:latin typeface="Algerian" panose="04020705040A02060702" pitchFamily="82" charset="0"/>
                <a:cs typeface="Arial" pitchFamily="34" charset="0"/>
              </a:rPr>
              <a:t>Štětí do toho</a:t>
            </a:r>
            <a:endParaRPr lang="cs-CZ" sz="1300" i="1" dirty="0">
              <a:latin typeface="Arial" pitchFamily="34" charset="0"/>
              <a:cs typeface="Arial" pitchFamily="34" charset="0"/>
            </a:endParaRPr>
          </a:p>
        </p:txBody>
      </p:sp>
      <p:pic>
        <p:nvPicPr>
          <p:cNvPr id="2" name="Obrázek 1"/>
          <p:cNvPicPr>
            <a:picLocks noChangeAspect="1"/>
          </p:cNvPicPr>
          <p:nvPr/>
        </p:nvPicPr>
        <p:blipFill>
          <a:blip r:embed="rId2"/>
          <a:stretch>
            <a:fillRect/>
          </a:stretch>
        </p:blipFill>
        <p:spPr>
          <a:xfrm>
            <a:off x="5446067" y="1118838"/>
            <a:ext cx="4669715" cy="2667455"/>
          </a:xfrm>
          <a:prstGeom prst="rect">
            <a:avLst/>
          </a:prstGeom>
          <a:ln w="0">
            <a:solidFill>
              <a:schemeClr val="accent1"/>
            </a:solidFill>
          </a:ln>
        </p:spPr>
      </p:pic>
      <p:sp>
        <p:nvSpPr>
          <p:cNvPr id="3" name="TextovéPole 2"/>
          <p:cNvSpPr txBox="1"/>
          <p:nvPr/>
        </p:nvSpPr>
        <p:spPr>
          <a:xfrm>
            <a:off x="5446067" y="103494"/>
            <a:ext cx="4669715" cy="830997"/>
          </a:xfrm>
          <a:prstGeom prst="rect">
            <a:avLst/>
          </a:prstGeom>
          <a:blipFill>
            <a:blip r:embed="rId3"/>
            <a:stretch>
              <a:fillRect/>
            </a:stretch>
          </a:blipFill>
          <a:effectLst>
            <a:softEdge rad="0"/>
          </a:effectLst>
        </p:spPr>
        <p:txBody>
          <a:bodyPr wrap="square" rtlCol="0">
            <a:spAutoFit/>
          </a:bodyPr>
          <a:lstStyle/>
          <a:p>
            <a:pPr algn="ctr"/>
            <a:r>
              <a:rPr lang="cs-CZ" sz="2400" dirty="0" smtClean="0">
                <a:latin typeface="Cooper Black" panose="0208090404030B020404" pitchFamily="18" charset="0"/>
              </a:rPr>
              <a:t>Stará garda </a:t>
            </a:r>
            <a:r>
              <a:rPr lang="cs-CZ" sz="2400" dirty="0" err="1" smtClean="0">
                <a:latin typeface="Cooper Black" panose="0208090404030B020404" pitchFamily="18" charset="0"/>
              </a:rPr>
              <a:t>Sepap</a:t>
            </a:r>
            <a:r>
              <a:rPr lang="cs-CZ" sz="2400" dirty="0" smtClean="0">
                <a:latin typeface="Cooper Black" panose="0208090404030B020404" pitchFamily="18" charset="0"/>
              </a:rPr>
              <a:t> Štětí Podzim 2019 okresní přebor</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980" y="3937221"/>
            <a:ext cx="3817888" cy="2863416"/>
          </a:xfrm>
          <a:prstGeom prst="rect">
            <a:avLst/>
          </a:prstGeom>
          <a:ln w="22225">
            <a:solidFill>
              <a:schemeClr val="accent1"/>
            </a:solidFill>
          </a:ln>
        </p:spPr>
      </p:pic>
    </p:spTree>
    <p:extLst>
      <p:ext uri="{BB962C8B-B14F-4D97-AF65-F5344CB8AC3E}">
        <p14:creationId xmlns:p14="http://schemas.microsoft.com/office/powerpoint/2010/main" val="185489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graphicFrame>
        <p:nvGraphicFramePr>
          <p:cNvPr id="11" name="Tabulka 10">
            <a:extLst>
              <a:ext uri="{FF2B5EF4-FFF2-40B4-BE49-F238E27FC236}">
                <a16:creationId xmlns:a16="http://schemas.microsoft.com/office/drawing/2014/main" id="{C1429647-345E-4243-A90F-2B7637F761B9}"/>
              </a:ext>
            </a:extLst>
          </p:cNvPr>
          <p:cNvGraphicFramePr>
            <a:graphicFrameLocks noGrp="1"/>
          </p:cNvGraphicFramePr>
          <p:nvPr>
            <p:extLst>
              <p:ext uri="{D42A27DB-BD31-4B8C-83A1-F6EECF244321}">
                <p14:modId xmlns:p14="http://schemas.microsoft.com/office/powerpoint/2010/main" val="1653154316"/>
              </p:ext>
            </p:extLst>
          </p:nvPr>
        </p:nvGraphicFramePr>
        <p:xfrm>
          <a:off x="5542622" y="1142218"/>
          <a:ext cx="4582154" cy="3332578"/>
        </p:xfrm>
        <a:graphic>
          <a:graphicData uri="http://schemas.openxmlformats.org/drawingml/2006/table">
            <a:tbl>
              <a:tblPr/>
              <a:tblGrid>
                <a:gridCol w="546846">
                  <a:extLst>
                    <a:ext uri="{9D8B030D-6E8A-4147-A177-3AD203B41FA5}">
                      <a16:colId xmlns:a16="http://schemas.microsoft.com/office/drawing/2014/main" val="784258847"/>
                    </a:ext>
                  </a:extLst>
                </a:gridCol>
                <a:gridCol w="596655">
                  <a:extLst>
                    <a:ext uri="{9D8B030D-6E8A-4147-A177-3AD203B41FA5}">
                      <a16:colId xmlns:a16="http://schemas.microsoft.com/office/drawing/2014/main" val="458782383"/>
                    </a:ext>
                  </a:extLst>
                </a:gridCol>
                <a:gridCol w="564962">
                  <a:extLst>
                    <a:ext uri="{9D8B030D-6E8A-4147-A177-3AD203B41FA5}">
                      <a16:colId xmlns:a16="http://schemas.microsoft.com/office/drawing/2014/main" val="3745597340"/>
                    </a:ext>
                  </a:extLst>
                </a:gridCol>
                <a:gridCol w="969666">
                  <a:extLst>
                    <a:ext uri="{9D8B030D-6E8A-4147-A177-3AD203B41FA5}">
                      <a16:colId xmlns:a16="http://schemas.microsoft.com/office/drawing/2014/main" val="23223309"/>
                    </a:ext>
                  </a:extLst>
                </a:gridCol>
                <a:gridCol w="836577">
                  <a:extLst>
                    <a:ext uri="{9D8B030D-6E8A-4147-A177-3AD203B41FA5}">
                      <a16:colId xmlns:a16="http://schemas.microsoft.com/office/drawing/2014/main" val="1826559308"/>
                    </a:ext>
                  </a:extLst>
                </a:gridCol>
                <a:gridCol w="1067448">
                  <a:extLst>
                    <a:ext uri="{9D8B030D-6E8A-4147-A177-3AD203B41FA5}">
                      <a16:colId xmlns:a16="http://schemas.microsoft.com/office/drawing/2014/main" val="373441010"/>
                    </a:ext>
                  </a:extLst>
                </a:gridCol>
              </a:tblGrid>
              <a:tr h="401821">
                <a:tc>
                  <a:txBody>
                    <a:bodyPr/>
                    <a:lstStyle/>
                    <a:p>
                      <a:pPr algn="ctr" rtl="0" fontAlgn="ctr"/>
                      <a:r>
                        <a:rPr lang="cs-CZ" sz="1400" b="1" i="0" u="none" strike="noStrike">
                          <a:solidFill>
                            <a:srgbClr val="000000"/>
                          </a:solidFill>
                          <a:effectLst/>
                          <a:latin typeface="Berlin Sans FB Demi" panose="020E0802020502020306" pitchFamily="34" charset="0"/>
                        </a:rPr>
                        <a:t>Den</a:t>
                      </a:r>
                    </a:p>
                  </a:txBody>
                  <a:tcPr marL="8149" marR="8149" marT="8149" marB="0" anchor="ctr">
                    <a:lnL>
                      <a:noFill/>
                    </a:lnL>
                    <a:lnR>
                      <a:noFill/>
                    </a:lnR>
                    <a:lnT>
                      <a:noFill/>
                    </a:lnT>
                    <a:lnB>
                      <a:noFill/>
                    </a:lnB>
                    <a:solidFill>
                      <a:srgbClr val="FFFF00"/>
                    </a:solidFill>
                  </a:tcPr>
                </a:tc>
                <a:tc>
                  <a:txBody>
                    <a:bodyPr/>
                    <a:lstStyle/>
                    <a:p>
                      <a:pPr algn="ctr" rtl="0" fontAlgn="ctr"/>
                      <a:r>
                        <a:rPr lang="cs-CZ" sz="1400" b="1" i="0" u="none" strike="noStrike">
                          <a:solidFill>
                            <a:srgbClr val="000000"/>
                          </a:solidFill>
                          <a:effectLst/>
                          <a:latin typeface="Berlin Sans FB Demi" panose="020E0802020502020306" pitchFamily="34" charset="0"/>
                        </a:rPr>
                        <a:t>Datum</a:t>
                      </a:r>
                    </a:p>
                  </a:txBody>
                  <a:tcPr marL="8149" marR="8149" marT="8149" marB="0" anchor="ctr">
                    <a:lnL>
                      <a:noFill/>
                    </a:lnL>
                    <a:lnR>
                      <a:noFill/>
                    </a:lnR>
                    <a:lnT>
                      <a:noFill/>
                    </a:lnT>
                    <a:lnB>
                      <a:noFill/>
                    </a:lnB>
                    <a:solidFill>
                      <a:srgbClr val="FFFF00"/>
                    </a:solidFill>
                  </a:tcPr>
                </a:tc>
                <a:tc>
                  <a:txBody>
                    <a:bodyPr/>
                    <a:lstStyle/>
                    <a:p>
                      <a:pPr algn="ctr" rtl="0" fontAlgn="ctr"/>
                      <a:r>
                        <a:rPr lang="cs-CZ" sz="1400" b="1" i="0" u="none" strike="noStrike">
                          <a:solidFill>
                            <a:srgbClr val="000000"/>
                          </a:solidFill>
                          <a:effectLst/>
                          <a:latin typeface="Berlin Sans FB Demi" panose="020E0802020502020306" pitchFamily="34" charset="0"/>
                        </a:rPr>
                        <a:t>Čas</a:t>
                      </a:r>
                    </a:p>
                  </a:txBody>
                  <a:tcPr marL="8149" marR="8149" marT="8149"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effectLst/>
                          <a:latin typeface="Berlin Sans FB Demi" panose="020E0802020502020306" pitchFamily="34" charset="0"/>
                        </a:rPr>
                        <a:t>Soupeř</a:t>
                      </a:r>
                    </a:p>
                  </a:txBody>
                  <a:tcPr marL="8149" marR="8149" marT="8149" marB="0" anchor="ctr">
                    <a:lnL>
                      <a:noFill/>
                    </a:lnL>
                    <a:lnR>
                      <a:noFill/>
                    </a:lnR>
                    <a:lnT>
                      <a:noFill/>
                    </a:lnT>
                    <a:lnB>
                      <a:noFill/>
                    </a:lnB>
                    <a:solidFill>
                      <a:srgbClr val="FFFF00"/>
                    </a:solidFill>
                  </a:tcPr>
                </a:tc>
                <a:tc>
                  <a:txBody>
                    <a:bodyPr/>
                    <a:lstStyle/>
                    <a:p>
                      <a:pPr algn="ctr" rtl="0" fontAlgn="ctr"/>
                      <a:r>
                        <a:rPr lang="cs-CZ" sz="1400" b="1" i="0" u="none" strike="noStrike">
                          <a:solidFill>
                            <a:srgbClr val="000000"/>
                          </a:solidFill>
                          <a:effectLst/>
                          <a:latin typeface="Berlin Sans FB Demi" panose="020E0802020502020306" pitchFamily="34" charset="0"/>
                        </a:rPr>
                        <a:t>Soutěž</a:t>
                      </a:r>
                    </a:p>
                  </a:txBody>
                  <a:tcPr marL="8149" marR="8149" marT="8149" marB="0" anchor="ctr">
                    <a:lnL>
                      <a:noFill/>
                    </a:lnL>
                    <a:lnR>
                      <a:noFill/>
                    </a:lnR>
                    <a:lnT>
                      <a:noFill/>
                    </a:lnT>
                    <a:lnB>
                      <a:noFill/>
                    </a:lnB>
                    <a:solidFill>
                      <a:srgbClr val="FFFF00"/>
                    </a:solidFill>
                  </a:tcPr>
                </a:tc>
                <a:tc>
                  <a:txBody>
                    <a:bodyPr/>
                    <a:lstStyle/>
                    <a:p>
                      <a:pPr algn="ctr" rtl="0" fontAlgn="ctr"/>
                      <a:r>
                        <a:rPr lang="cs-CZ" sz="1400" b="1" i="0" u="none" strike="noStrike">
                          <a:solidFill>
                            <a:srgbClr val="000000"/>
                          </a:solidFill>
                          <a:effectLst/>
                          <a:latin typeface="Berlin Sans FB Demi" panose="020E0802020502020306" pitchFamily="34" charset="0"/>
                        </a:rPr>
                        <a:t>Kategorie</a:t>
                      </a:r>
                    </a:p>
                  </a:txBody>
                  <a:tcPr marL="8149" marR="8149" marT="8149" marB="0" anchor="ctr">
                    <a:lnL>
                      <a:noFill/>
                    </a:lnL>
                    <a:lnR>
                      <a:noFill/>
                    </a:lnR>
                    <a:lnT>
                      <a:noFill/>
                    </a:lnT>
                    <a:lnB>
                      <a:noFill/>
                    </a:lnB>
                    <a:solidFill>
                      <a:srgbClr val="FFFF00"/>
                    </a:solidFill>
                  </a:tcPr>
                </a:tc>
                <a:extLst>
                  <a:ext uri="{0D108BD9-81ED-4DB2-BD59-A6C34878D82A}">
                    <a16:rowId xmlns:a16="http://schemas.microsoft.com/office/drawing/2014/main" val="3380529508"/>
                  </a:ext>
                </a:extLst>
              </a:tr>
              <a:tr h="340003">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02.11.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10:15</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Arsenal Česká Lípa</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Divize </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Dospělí</a:t>
                      </a:r>
                    </a:p>
                  </a:txBody>
                  <a:tcPr marL="8149" marR="8149" marT="8149" marB="0" anchor="ctr">
                    <a:lnL>
                      <a:noFill/>
                    </a:lnL>
                    <a:lnR>
                      <a:noFill/>
                    </a:lnR>
                    <a:lnT>
                      <a:noFill/>
                    </a:lnT>
                    <a:lnB>
                      <a:noFill/>
                    </a:lnB>
                    <a:solidFill>
                      <a:srgbClr val="FFCCFF"/>
                    </a:solidFill>
                  </a:tcPr>
                </a:tc>
                <a:extLst>
                  <a:ext uri="{0D108BD9-81ED-4DB2-BD59-A6C34878D82A}">
                    <a16:rowId xmlns:a16="http://schemas.microsoft.com/office/drawing/2014/main" val="3113365032"/>
                  </a:ext>
                </a:extLst>
              </a:tr>
              <a:tr h="329699">
                <a:tc>
                  <a:txBody>
                    <a:bodyPr/>
                    <a:lstStyle/>
                    <a:p>
                      <a:pPr algn="ctr" rtl="0" fontAlgn="ctr"/>
                      <a:r>
                        <a:rPr lang="cs-CZ" sz="1100" b="1" i="0" u="none" strike="noStrike">
                          <a:solidFill>
                            <a:srgbClr val="000000"/>
                          </a:solidFill>
                          <a:effectLst/>
                          <a:latin typeface="Arial" panose="020B0604020202020204" pitchFamily="34" charset="0"/>
                        </a:rPr>
                        <a:t>neděle</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03.11.</a:t>
                      </a:r>
                      <a:br>
                        <a:rPr lang="cs-CZ" sz="1100" b="1" i="0" u="none" strike="noStrike" dirty="0">
                          <a:solidFill>
                            <a:srgbClr val="000000"/>
                          </a:solidFill>
                          <a:effectLst/>
                          <a:latin typeface="Arial" panose="020B0604020202020204" pitchFamily="34" charset="0"/>
                        </a:rPr>
                      </a:b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10:00</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 </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Okresní přebor</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Starší přípravka</a:t>
                      </a:r>
                    </a:p>
                  </a:txBody>
                  <a:tcPr marL="8149" marR="8149" marT="8149" marB="0" anchor="ctr">
                    <a:lnL>
                      <a:noFill/>
                    </a:lnL>
                    <a:lnR>
                      <a:noFill/>
                    </a:lnR>
                    <a:lnT>
                      <a:noFill/>
                    </a:lnT>
                    <a:lnB>
                      <a:noFill/>
                    </a:lnB>
                    <a:solidFill>
                      <a:srgbClr val="FFCCFF"/>
                    </a:solidFill>
                  </a:tcPr>
                </a:tc>
                <a:extLst>
                  <a:ext uri="{0D108BD9-81ED-4DB2-BD59-A6C34878D82A}">
                    <a16:rowId xmlns:a16="http://schemas.microsoft.com/office/drawing/2014/main" val="4286728068"/>
                  </a:ext>
                </a:extLst>
              </a:tr>
              <a:tr h="116572">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dirty="0">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extLst>
                  <a:ext uri="{0D108BD9-81ED-4DB2-BD59-A6C34878D82A}">
                    <a16:rowId xmlns:a16="http://schemas.microsoft.com/office/drawing/2014/main" val="197622415"/>
                  </a:ext>
                </a:extLst>
              </a:tr>
              <a:tr h="401821">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09.11.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9:00</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Krajský přebor</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Mladší přípravka</a:t>
                      </a:r>
                    </a:p>
                  </a:txBody>
                  <a:tcPr marL="8149" marR="8149" marT="8149" marB="0" anchor="ctr">
                    <a:lnL>
                      <a:noFill/>
                    </a:lnL>
                    <a:lnR>
                      <a:noFill/>
                    </a:lnR>
                    <a:lnT>
                      <a:noFill/>
                    </a:lnT>
                    <a:lnB>
                      <a:noFill/>
                    </a:lnB>
                    <a:solidFill>
                      <a:srgbClr val="FFFF66"/>
                    </a:solidFill>
                  </a:tcPr>
                </a:tc>
                <a:extLst>
                  <a:ext uri="{0D108BD9-81ED-4DB2-BD59-A6C34878D82A}">
                    <a16:rowId xmlns:a16="http://schemas.microsoft.com/office/drawing/2014/main" val="3294636926"/>
                  </a:ext>
                </a:extLst>
              </a:tr>
              <a:tr h="401821">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09.11.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10:00</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FK Junior Děčín</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Krajský přebor</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Dorost</a:t>
                      </a:r>
                    </a:p>
                  </a:txBody>
                  <a:tcPr marL="8149" marR="8149" marT="8149" marB="0" anchor="ctr">
                    <a:lnL>
                      <a:noFill/>
                    </a:lnL>
                    <a:lnR>
                      <a:noFill/>
                    </a:lnR>
                    <a:lnT>
                      <a:noFill/>
                    </a:lnT>
                    <a:lnB>
                      <a:noFill/>
                    </a:lnB>
                    <a:solidFill>
                      <a:srgbClr val="FFFF66"/>
                    </a:solidFill>
                  </a:tcPr>
                </a:tc>
                <a:extLst>
                  <a:ext uri="{0D108BD9-81ED-4DB2-BD59-A6C34878D82A}">
                    <a16:rowId xmlns:a16="http://schemas.microsoft.com/office/drawing/2014/main" val="4006789926"/>
                  </a:ext>
                </a:extLst>
              </a:tr>
              <a:tr h="401821">
                <a:tc>
                  <a:txBody>
                    <a:bodyPr/>
                    <a:lstStyle/>
                    <a:p>
                      <a:pPr algn="ctr" rtl="0" fontAlgn="ctr"/>
                      <a:r>
                        <a:rPr lang="cs-CZ" sz="1100" b="1" i="0" u="none" strike="noStrike" dirty="0">
                          <a:solidFill>
                            <a:srgbClr val="000000"/>
                          </a:solidFill>
                          <a:effectLst/>
                          <a:latin typeface="Arial" panose="020B0604020202020204" pitchFamily="34" charset="0"/>
                        </a:rPr>
                        <a:t>neděle</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10.11.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10:00</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SK Velemín</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Okresní přebor</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Starší žáci</a:t>
                      </a:r>
                    </a:p>
                  </a:txBody>
                  <a:tcPr marL="8149" marR="8149" marT="8149" marB="0" anchor="ctr">
                    <a:lnL>
                      <a:noFill/>
                    </a:lnL>
                    <a:lnR>
                      <a:noFill/>
                    </a:lnR>
                    <a:lnT>
                      <a:noFill/>
                    </a:lnT>
                    <a:lnB>
                      <a:noFill/>
                    </a:lnB>
                    <a:solidFill>
                      <a:srgbClr val="FFFF66"/>
                    </a:solidFill>
                  </a:tcPr>
                </a:tc>
                <a:extLst>
                  <a:ext uri="{0D108BD9-81ED-4DB2-BD59-A6C34878D82A}">
                    <a16:rowId xmlns:a16="http://schemas.microsoft.com/office/drawing/2014/main" val="4033119776"/>
                  </a:ext>
                </a:extLst>
              </a:tr>
              <a:tr h="334851">
                <a:tc>
                  <a:txBody>
                    <a:bodyPr/>
                    <a:lstStyle/>
                    <a:p>
                      <a:pPr algn="ctr" rtl="0" fontAlgn="ctr"/>
                      <a:r>
                        <a:rPr lang="cs-CZ" sz="1100" b="1" i="0" u="none" strike="noStrike">
                          <a:solidFill>
                            <a:srgbClr val="000000"/>
                          </a:solidFill>
                          <a:effectLst/>
                          <a:latin typeface="Arial" panose="020B0604020202020204" pitchFamily="34" charset="0"/>
                        </a:rPr>
                        <a:t>neděle</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10.11.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14:00</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Bříza </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III. Třída</a:t>
                      </a:r>
                    </a:p>
                  </a:txBody>
                  <a:tcPr marL="8149" marR="8149" marT="8149"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Dospělí B</a:t>
                      </a:r>
                    </a:p>
                  </a:txBody>
                  <a:tcPr marL="8149" marR="8149" marT="8149" marB="0" anchor="ctr">
                    <a:lnL>
                      <a:noFill/>
                    </a:lnL>
                    <a:lnR>
                      <a:noFill/>
                    </a:lnR>
                    <a:lnT>
                      <a:noFill/>
                    </a:lnT>
                    <a:lnB>
                      <a:noFill/>
                    </a:lnB>
                    <a:solidFill>
                      <a:srgbClr val="FFFF66"/>
                    </a:solidFill>
                  </a:tcPr>
                </a:tc>
                <a:extLst>
                  <a:ext uri="{0D108BD9-81ED-4DB2-BD59-A6C34878D82A}">
                    <a16:rowId xmlns:a16="http://schemas.microsoft.com/office/drawing/2014/main" val="674055636"/>
                  </a:ext>
                </a:extLst>
              </a:tr>
              <a:tr h="118486">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8149" marR="8149" marT="8149" marB="0" anchor="ctr">
                    <a:lnL>
                      <a:noFill/>
                    </a:lnL>
                    <a:lnR>
                      <a:noFill/>
                    </a:lnR>
                    <a:lnT>
                      <a:noFill/>
                    </a:lnT>
                    <a:lnB>
                      <a:noFill/>
                    </a:lnB>
                    <a:solidFill>
                      <a:srgbClr val="FFFFFF"/>
                    </a:solidFill>
                  </a:tcPr>
                </a:tc>
                <a:extLst>
                  <a:ext uri="{0D108BD9-81ED-4DB2-BD59-A6C34878D82A}">
                    <a16:rowId xmlns:a16="http://schemas.microsoft.com/office/drawing/2014/main" val="2403461475"/>
                  </a:ext>
                </a:extLst>
              </a:tr>
              <a:tr h="303942">
                <a:tc>
                  <a:txBody>
                    <a:bodyPr/>
                    <a:lstStyle/>
                    <a:p>
                      <a:pPr algn="ctr" rtl="0" fontAlgn="ctr"/>
                      <a:r>
                        <a:rPr lang="cs-CZ" sz="1100" b="1" i="0" u="none" strike="noStrike">
                          <a:solidFill>
                            <a:srgbClr val="000000"/>
                          </a:solidFill>
                          <a:effectLst/>
                          <a:latin typeface="Arial" panose="020B0604020202020204" pitchFamily="34" charset="0"/>
                        </a:rPr>
                        <a:t>sobota</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16.11.</a:t>
                      </a:r>
                    </a:p>
                    <a:p>
                      <a:pPr algn="ctr" rtl="0" fontAlgn="ctr"/>
                      <a:r>
                        <a:rPr lang="cs-CZ" sz="1100" b="1" i="0" u="none" strike="noStrike" dirty="0">
                          <a:solidFill>
                            <a:srgbClr val="000000"/>
                          </a:solidFill>
                          <a:effectLst/>
                          <a:latin typeface="Arial" panose="020B0604020202020204" pitchFamily="34" charset="0"/>
                        </a:rPr>
                        <a:t>2019</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10:15</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Kladno</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Okresní přebor</a:t>
                      </a:r>
                    </a:p>
                  </a:txBody>
                  <a:tcPr marL="8149" marR="8149" marT="8149" marB="0" anchor="ctr">
                    <a:lnL>
                      <a:noFill/>
                    </a:lnL>
                    <a:lnR>
                      <a:noFill/>
                    </a:lnR>
                    <a:lnT>
                      <a:noFill/>
                    </a:lnT>
                    <a:lnB>
                      <a:noFill/>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Dospělí</a:t>
                      </a:r>
                    </a:p>
                  </a:txBody>
                  <a:tcPr marL="8149" marR="8149" marT="8149" marB="0" anchor="ctr">
                    <a:lnL>
                      <a:noFill/>
                    </a:lnL>
                    <a:lnR>
                      <a:noFill/>
                    </a:lnR>
                    <a:lnT>
                      <a:noFill/>
                    </a:lnT>
                    <a:lnB>
                      <a:noFill/>
                    </a:lnB>
                    <a:solidFill>
                      <a:srgbClr val="FFCCFF"/>
                    </a:solidFill>
                  </a:tcPr>
                </a:tc>
                <a:extLst>
                  <a:ext uri="{0D108BD9-81ED-4DB2-BD59-A6C34878D82A}">
                    <a16:rowId xmlns:a16="http://schemas.microsoft.com/office/drawing/2014/main" val="1967170528"/>
                  </a:ext>
                </a:extLst>
              </a:tr>
            </a:tbl>
          </a:graphicData>
        </a:graphic>
      </p:graphicFrame>
      <p:sp>
        <p:nvSpPr>
          <p:cNvPr id="12" name="TextovéPole 11">
            <a:extLst>
              <a:ext uri="{FF2B5EF4-FFF2-40B4-BE49-F238E27FC236}">
                <a16:creationId xmlns:a16="http://schemas.microsoft.com/office/drawing/2014/main" id="{38267845-C410-46DC-B6AC-26CD5657A24F}"/>
              </a:ext>
            </a:extLst>
          </p:cNvPr>
          <p:cNvSpPr txBox="1"/>
          <p:nvPr/>
        </p:nvSpPr>
        <p:spPr>
          <a:xfrm>
            <a:off x="5542622" y="141856"/>
            <a:ext cx="4582154" cy="830997"/>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92D050">
                <a:alpha val="40000"/>
              </a:srgbClr>
            </a:glow>
            <a:softEdge rad="0"/>
          </a:effectLst>
        </p:spPr>
        <p:txBody>
          <a:bodyPr wrap="square" rtlCol="0">
            <a:spAutoFit/>
          </a:bodyPr>
          <a:lstStyle/>
          <a:p>
            <a:pPr algn="ctr"/>
            <a:r>
              <a:rPr lang="cs-CZ" sz="2400" dirty="0">
                <a:solidFill>
                  <a:srgbClr val="FF0000"/>
                </a:solidFill>
              </a:rPr>
              <a:t>Poslední šance vidět letos fotbal ve Štětí</a:t>
            </a:r>
          </a:p>
        </p:txBody>
      </p:sp>
      <p:pic>
        <p:nvPicPr>
          <p:cNvPr id="3" name="Obrázek 2">
            <a:extLst>
              <a:ext uri="{FF2B5EF4-FFF2-40B4-BE49-F238E27FC236}">
                <a16:creationId xmlns:a16="http://schemas.microsoft.com/office/drawing/2014/main" id="{0094D35B-65EF-4075-B883-F3704453C6EB}"/>
              </a:ext>
            </a:extLst>
          </p:cNvPr>
          <p:cNvPicPr>
            <a:picLocks noChangeAspect="1"/>
          </p:cNvPicPr>
          <p:nvPr/>
        </p:nvPicPr>
        <p:blipFill>
          <a:blip r:embed="rId4"/>
          <a:stretch>
            <a:fillRect/>
          </a:stretch>
        </p:blipFill>
        <p:spPr>
          <a:xfrm>
            <a:off x="6176530" y="4644161"/>
            <a:ext cx="3314338" cy="2075089"/>
          </a:xfrm>
          <a:prstGeom prst="rect">
            <a:avLst/>
          </a:prstGeom>
        </p:spPr>
      </p:pic>
      <p:graphicFrame>
        <p:nvGraphicFramePr>
          <p:cNvPr id="14" name="Tabulka 13">
            <a:extLst>
              <a:ext uri="{FF2B5EF4-FFF2-40B4-BE49-F238E27FC236}">
                <a16:creationId xmlns:a16="http://schemas.microsoft.com/office/drawing/2014/main" id="{33FE3DA8-6020-4195-9477-C5051DB31EA8}"/>
              </a:ext>
            </a:extLst>
          </p:cNvPr>
          <p:cNvGraphicFramePr>
            <a:graphicFrameLocks noGrp="1"/>
          </p:cNvGraphicFramePr>
          <p:nvPr>
            <p:extLst>
              <p:ext uri="{D42A27DB-BD31-4B8C-83A1-F6EECF244321}">
                <p14:modId xmlns:p14="http://schemas.microsoft.com/office/powerpoint/2010/main" val="1683968843"/>
              </p:ext>
            </p:extLst>
          </p:nvPr>
        </p:nvGraphicFramePr>
        <p:xfrm>
          <a:off x="169905" y="4972963"/>
          <a:ext cx="4779315" cy="1813713"/>
        </p:xfrm>
        <a:graphic>
          <a:graphicData uri="http://schemas.openxmlformats.org/drawingml/2006/table">
            <a:tbl>
              <a:tblPr/>
              <a:tblGrid>
                <a:gridCol w="875687">
                  <a:extLst>
                    <a:ext uri="{9D8B030D-6E8A-4147-A177-3AD203B41FA5}">
                      <a16:colId xmlns:a16="http://schemas.microsoft.com/office/drawing/2014/main" val="1566835548"/>
                    </a:ext>
                  </a:extLst>
                </a:gridCol>
                <a:gridCol w="2513334">
                  <a:extLst>
                    <a:ext uri="{9D8B030D-6E8A-4147-A177-3AD203B41FA5}">
                      <a16:colId xmlns:a16="http://schemas.microsoft.com/office/drawing/2014/main" val="1541354731"/>
                    </a:ext>
                  </a:extLst>
                </a:gridCol>
                <a:gridCol w="1390294">
                  <a:extLst>
                    <a:ext uri="{9D8B030D-6E8A-4147-A177-3AD203B41FA5}">
                      <a16:colId xmlns:a16="http://schemas.microsoft.com/office/drawing/2014/main" val="1586795513"/>
                    </a:ext>
                  </a:extLst>
                </a:gridCol>
              </a:tblGrid>
              <a:tr h="308953">
                <a:tc gridSpan="3">
                  <a:txBody>
                    <a:bodyPr/>
                    <a:lstStyle/>
                    <a:p>
                      <a:pPr algn="ctr" fontAlgn="ctr"/>
                      <a:r>
                        <a:rPr lang="cs-CZ" sz="1400" b="0" i="0" u="none" strike="noStrike" dirty="0">
                          <a:solidFill>
                            <a:srgbClr val="000000"/>
                          </a:solidFill>
                          <a:effectLst/>
                          <a:latin typeface="Georgia Pro Cond Black" panose="02040A06050405020203" pitchFamily="18" charset="0"/>
                        </a:rPr>
                        <a:t>Výsledky 8. kola okresního přeboru staré gardy</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3067116"/>
                  </a:ext>
                </a:extLst>
              </a:tr>
              <a:tr h="378905">
                <a:tc>
                  <a:txBody>
                    <a:bodyPr/>
                    <a:lstStyle/>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18.10.</a:t>
                      </a:r>
                    </a:p>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2019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Malé Žernoseky - České Kopisty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 4:5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85317308"/>
                  </a:ext>
                </a:extLst>
              </a:tr>
              <a:tr h="304290">
                <a:tc>
                  <a:txBody>
                    <a:bodyPr/>
                    <a:lstStyle/>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18.10.</a:t>
                      </a:r>
                    </a:p>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2019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Litoměřicko - 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 2:7</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97875"/>
                  </a:ext>
                </a:extLst>
              </a:tr>
              <a:tr h="304290">
                <a:tc>
                  <a:txBody>
                    <a:bodyPr/>
                    <a:lstStyle/>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18.10.</a:t>
                      </a:r>
                    </a:p>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2019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err="1">
                          <a:solidFill>
                            <a:srgbClr val="000099"/>
                          </a:solidFill>
                          <a:effectLst>
                            <a:outerShdw blurRad="38100" dist="38100" dir="2700000" algn="tl">
                              <a:srgbClr val="000000">
                                <a:alpha val="43137"/>
                              </a:srgbClr>
                            </a:outerShdw>
                          </a:effectLst>
                          <a:latin typeface="Georgia Pro Cond Black" panose="02040A06050405020203" pitchFamily="18" charset="0"/>
                        </a:rPr>
                        <a:t>Tigo</a:t>
                      </a:r>
                      <a:r>
                        <a:rPr lang="cs-CZ" sz="14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 1996 - Libotenice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7:5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9925970"/>
                  </a:ext>
                </a:extLst>
              </a:tr>
              <a:tr h="304290">
                <a:tc>
                  <a:txBody>
                    <a:bodyPr/>
                    <a:lstStyle/>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18.10.</a:t>
                      </a:r>
                    </a:p>
                    <a:p>
                      <a:pPr algn="ctr" fontAlgn="ctr"/>
                      <a:r>
                        <a:rPr lang="cs-CZ" sz="12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2019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Lovosice - Bohušovice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99"/>
                          </a:solidFill>
                          <a:effectLst>
                            <a:outerShdw blurRad="38100" dist="38100" dir="2700000" algn="tl">
                              <a:srgbClr val="000000">
                                <a:alpha val="43137"/>
                              </a:srgbClr>
                            </a:outerShdw>
                          </a:effectLst>
                          <a:latin typeface="Georgia Pro Cond Black" panose="02040A06050405020203" pitchFamily="18" charset="0"/>
                        </a:rPr>
                        <a:t> 2:5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320249"/>
                  </a:ext>
                </a:extLst>
              </a:tr>
            </a:tbl>
          </a:graphicData>
        </a:graphic>
      </p:graphicFrame>
      <p:sp>
        <p:nvSpPr>
          <p:cNvPr id="15" name="Obdélník 14">
            <a:extLst>
              <a:ext uri="{FF2B5EF4-FFF2-40B4-BE49-F238E27FC236}">
                <a16:creationId xmlns:a16="http://schemas.microsoft.com/office/drawing/2014/main" id="{423A28D4-0A5F-4E51-978C-939FE9846123}"/>
              </a:ext>
            </a:extLst>
          </p:cNvPr>
          <p:cNvSpPr/>
          <p:nvPr/>
        </p:nvSpPr>
        <p:spPr>
          <a:xfrm>
            <a:off x="125352" y="1521569"/>
            <a:ext cx="4868422" cy="3451394"/>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FK Litoměřicko-</a:t>
            </a:r>
            <a:r>
              <a:rPr lang="cs-CZ" sz="1800" dirty="0" err="1">
                <a:highlight>
                  <a:srgbClr val="00FFFF"/>
                </a:highlight>
                <a:latin typeface="Arial Black" panose="020B0A04020102020204" pitchFamily="34" charset="0"/>
                <a:ea typeface="Calibri" panose="020F0502020204030204" pitchFamily="34" charset="0"/>
                <a:cs typeface="Arial" panose="020B0604020202020204" pitchFamily="34" charset="0"/>
              </a:rPr>
              <a:t>Sepap</a:t>
            </a: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2:7(0:3)  9. kolo  18.10.2019</a:t>
            </a:r>
            <a:endParaRPr lang="cs-CZ" sz="1800" dirty="0">
              <a:latin typeface="Arial Black" panose="020B0A040201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Před týdnem si to stará garda doma rozdala s favorizovanými Žitenicemi, které ukázaly, že pomýšlet s nimi na úspěch není aktuální ani v tomto ročníku a prohráli jsme 6:0. Zato myšlenky na 2. místo ty jsou velmi reálné.  Převést to do skutečnosti jsme jeli v posledním podzimním kole do okresního města, i když máme ještě v rezervě odložený zápas v Lovosicích na umělce 1.11.2019 v 18:00. V úvodních minutách utkání si domácí jedenáctka vypracovala 2 slibné brankové příležitosti, ale v obou případech nás podržel Jan </a:t>
            </a:r>
            <a:r>
              <a:rPr lang="cs-CZ" sz="1000" dirty="0" err="1">
                <a:latin typeface="Arial" panose="020B0604020202020204" pitchFamily="34" charset="0"/>
                <a:ea typeface="Calibri" panose="020F0502020204030204" pitchFamily="34" charset="0"/>
                <a:cs typeface="Arial" panose="020B0604020202020204" pitchFamily="34" charset="0"/>
              </a:rPr>
              <a:t>Suchitra</a:t>
            </a:r>
            <a:r>
              <a:rPr lang="cs-CZ" sz="1000" dirty="0">
                <a:latin typeface="Arial" panose="020B0604020202020204" pitchFamily="34" charset="0"/>
                <a:ea typeface="Calibri" panose="020F0502020204030204" pitchFamily="34" charset="0"/>
                <a:cs typeface="Arial" panose="020B0604020202020204" pitchFamily="34" charset="0"/>
              </a:rPr>
              <a:t> v brance. Pak už do hry vstoupilo naše mužstvo a do poločasu získalo rozhodující náskok, který po změně stran ještě navýšilo. Střelecky se dařilo Pavlovi Čermákovi a krok s ním držel i Tomáš Burda. Jsme na 3. místě se 16 body a druhé </a:t>
            </a:r>
            <a:r>
              <a:rPr lang="cs-CZ" sz="1000" dirty="0" err="1">
                <a:latin typeface="Arial" panose="020B0604020202020204" pitchFamily="34" charset="0"/>
                <a:ea typeface="Calibri" panose="020F0502020204030204" pitchFamily="34" charset="0"/>
                <a:cs typeface="Arial" panose="020B0604020202020204" pitchFamily="34" charset="0"/>
              </a:rPr>
              <a:t>Tigo</a:t>
            </a:r>
            <a:r>
              <a:rPr lang="cs-CZ" sz="1000" dirty="0">
                <a:latin typeface="Arial" panose="020B0604020202020204" pitchFamily="34" charset="0"/>
                <a:ea typeface="Calibri" panose="020F0502020204030204" pitchFamily="34" charset="0"/>
                <a:cs typeface="Arial" panose="020B0604020202020204" pitchFamily="34" charset="0"/>
              </a:rPr>
              <a:t> ztrácíme 2 body a pokud v dohrávce v Lovosicích vyhrajeme, tak přezimujeme na 2. místě.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P.Čermák</a:t>
            </a:r>
            <a:r>
              <a:rPr lang="cs-CZ" sz="1000" dirty="0">
                <a:latin typeface="Arial" panose="020B0604020202020204" pitchFamily="34" charset="0"/>
                <a:ea typeface="Calibri" panose="020F0502020204030204" pitchFamily="34" charset="0"/>
                <a:cs typeface="Arial" panose="020B0604020202020204" pitchFamily="34" charset="0"/>
              </a:rPr>
              <a:t> 3, </a:t>
            </a:r>
            <a:r>
              <a:rPr lang="cs-CZ" sz="1000" dirty="0" err="1">
                <a:latin typeface="Arial" panose="020B0604020202020204" pitchFamily="34" charset="0"/>
                <a:ea typeface="Calibri" panose="020F0502020204030204" pitchFamily="34" charset="0"/>
                <a:cs typeface="Arial" panose="020B0604020202020204" pitchFamily="34" charset="0"/>
              </a:rPr>
              <a:t>T.Burda</a:t>
            </a:r>
            <a:r>
              <a:rPr lang="cs-CZ" sz="1000" dirty="0">
                <a:latin typeface="Arial" panose="020B0604020202020204" pitchFamily="34" charset="0"/>
                <a:ea typeface="Calibri" panose="020F0502020204030204" pitchFamily="34" charset="0"/>
                <a:cs typeface="Arial" panose="020B0604020202020204" pitchFamily="34" charset="0"/>
              </a:rPr>
              <a:t> 2, </a:t>
            </a:r>
            <a:r>
              <a:rPr lang="cs-CZ" sz="1000" dirty="0" err="1">
                <a:latin typeface="Arial" panose="020B0604020202020204" pitchFamily="34" charset="0"/>
                <a:ea typeface="Calibri" panose="020F0502020204030204" pitchFamily="34" charset="0"/>
                <a:cs typeface="Arial" panose="020B0604020202020204" pitchFamily="34" charset="0"/>
              </a:rPr>
              <a:t>M.Hamšík</a:t>
            </a:r>
            <a:r>
              <a:rPr lang="cs-CZ" sz="1000" dirty="0">
                <a:latin typeface="Arial" panose="020B0604020202020204" pitchFamily="34" charset="0"/>
                <a:ea typeface="Calibri" panose="020F0502020204030204" pitchFamily="34" charset="0"/>
                <a:cs typeface="Arial" panose="020B0604020202020204" pitchFamily="34" charset="0"/>
              </a:rPr>
              <a:t> 1, </a:t>
            </a:r>
            <a:r>
              <a:rPr lang="cs-CZ" sz="1000" dirty="0" err="1">
                <a:latin typeface="Arial" panose="020B0604020202020204" pitchFamily="34" charset="0"/>
                <a:ea typeface="Calibri" panose="020F0502020204030204" pitchFamily="34" charset="0"/>
                <a:cs typeface="Arial" panose="020B0604020202020204" pitchFamily="34" charset="0"/>
              </a:rPr>
              <a:t>D.Jerman</a:t>
            </a:r>
            <a:r>
              <a:rPr lang="cs-CZ" sz="100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J.Suchitra-Z.Brzek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J.Tyle</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J.Jonák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P.Kindl</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V.Guzi</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R.Morávek-J.Arazim</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T.Burda,D.Jerman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M.Hamšík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P.Božík-P.Čermák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P.Kratochvíl</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M.Běloubek</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err="1">
                <a:latin typeface="Arial" panose="020B0604020202020204" pitchFamily="34" charset="0"/>
                <a:ea typeface="Calibri" panose="020F0502020204030204" pitchFamily="34" charset="0"/>
                <a:cs typeface="Arial" panose="020B0604020202020204" pitchFamily="34" charset="0"/>
              </a:rPr>
              <a:t>Manager</a:t>
            </a:r>
            <a:r>
              <a:rPr lang="cs-CZ" sz="1000" u="sng" dirty="0">
                <a:latin typeface="Arial" panose="020B0604020202020204" pitchFamily="34" charset="0"/>
                <a:ea typeface="Calibri" panose="020F0502020204030204" pitchFamily="34" charset="0"/>
                <a:cs typeface="Arial" panose="020B0604020202020204" pitchFamily="34" charset="0"/>
              </a:rPr>
              <a:t>:</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M.Šťastný</a:t>
            </a:r>
            <a:r>
              <a:rPr lang="cs-CZ" sz="1000" dirty="0">
                <a:latin typeface="Arial" panose="020B0604020202020204" pitchFamily="34" charset="0"/>
                <a:ea typeface="Calibri" panose="020F0502020204030204" pitchFamily="34" charset="0"/>
                <a:cs typeface="Arial" panose="020B0604020202020204" pitchFamily="34" charset="0"/>
              </a:rPr>
              <a:t> </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ovéPole 15">
            <a:extLst>
              <a:ext uri="{FF2B5EF4-FFF2-40B4-BE49-F238E27FC236}">
                <a16:creationId xmlns:a16="http://schemas.microsoft.com/office/drawing/2014/main" id="{BDBA21A8-6594-4E66-9CD2-800DBFC422DE}"/>
              </a:ext>
            </a:extLst>
          </p:cNvPr>
          <p:cNvSpPr txBox="1"/>
          <p:nvPr/>
        </p:nvSpPr>
        <p:spPr>
          <a:xfrm>
            <a:off x="125352" y="81409"/>
            <a:ext cx="4718175" cy="1323439"/>
          </a:xfrm>
          <a:prstGeom prst="rect">
            <a:avLst/>
          </a:prstGeom>
          <a:solidFill>
            <a:srgbClr val="FFFFCC">
              <a:alpha val="67843"/>
            </a:srgbClr>
          </a:solidFill>
          <a:effectLst>
            <a:glow rad="101600">
              <a:srgbClr val="99FF99">
                <a:alpha val="40000"/>
              </a:srgbClr>
            </a:glow>
            <a:softEdge rad="241300"/>
          </a:effectLst>
        </p:spPr>
        <p:txBody>
          <a:bodyPr wrap="square" rtlCol="0">
            <a:spAutoFit/>
          </a:bodyPr>
          <a:lstStyle/>
          <a:p>
            <a:pPr algn="ctr"/>
            <a:r>
              <a:rPr lang="cs-CZ" sz="2000" dirty="0">
                <a:solidFill>
                  <a:schemeClr val="accent6">
                    <a:lumMod val="75000"/>
                  </a:schemeClr>
                </a:solidFill>
                <a:latin typeface="Algerian" panose="04020705040A02060702" pitchFamily="82" charset="0"/>
              </a:rPr>
              <a:t>Domácí zlobili jen v úvodu. Pak jsme převzala režijní taktovku naše stará garda a byla z toho jasná výhra   </a:t>
            </a:r>
          </a:p>
        </p:txBody>
      </p:sp>
    </p:spTree>
    <p:extLst>
      <p:ext uri="{BB962C8B-B14F-4D97-AF65-F5344CB8AC3E}">
        <p14:creationId xmlns:p14="http://schemas.microsoft.com/office/powerpoint/2010/main" val="171060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graphicFrame>
        <p:nvGraphicFramePr>
          <p:cNvPr id="12" name="Tabulka 11">
            <a:extLst>
              <a:ext uri="{FF2B5EF4-FFF2-40B4-BE49-F238E27FC236}">
                <a16:creationId xmlns:a16="http://schemas.microsoft.com/office/drawing/2014/main" id="{06FBA394-3B1C-4C33-B1E0-F80F042E3060}"/>
              </a:ext>
            </a:extLst>
          </p:cNvPr>
          <p:cNvGraphicFramePr>
            <a:graphicFrameLocks noGrp="1"/>
          </p:cNvGraphicFramePr>
          <p:nvPr>
            <p:extLst>
              <p:ext uri="{D42A27DB-BD31-4B8C-83A1-F6EECF244321}">
                <p14:modId xmlns:p14="http://schemas.microsoft.com/office/powerpoint/2010/main" val="383601019"/>
              </p:ext>
            </p:extLst>
          </p:nvPr>
        </p:nvGraphicFramePr>
        <p:xfrm>
          <a:off x="97342" y="1276223"/>
          <a:ext cx="4702621" cy="5652744"/>
        </p:xfrm>
        <a:graphic>
          <a:graphicData uri="http://schemas.openxmlformats.org/drawingml/2006/table">
            <a:tbl>
              <a:tblPr/>
              <a:tblGrid>
                <a:gridCol w="611720">
                  <a:extLst>
                    <a:ext uri="{9D8B030D-6E8A-4147-A177-3AD203B41FA5}">
                      <a16:colId xmlns:a16="http://schemas.microsoft.com/office/drawing/2014/main" val="398859574"/>
                    </a:ext>
                  </a:extLst>
                </a:gridCol>
                <a:gridCol w="826099">
                  <a:extLst>
                    <a:ext uri="{9D8B030D-6E8A-4147-A177-3AD203B41FA5}">
                      <a16:colId xmlns:a16="http://schemas.microsoft.com/office/drawing/2014/main" val="3625975078"/>
                    </a:ext>
                  </a:extLst>
                </a:gridCol>
                <a:gridCol w="582258">
                  <a:extLst>
                    <a:ext uri="{9D8B030D-6E8A-4147-A177-3AD203B41FA5}">
                      <a16:colId xmlns:a16="http://schemas.microsoft.com/office/drawing/2014/main" val="3966293916"/>
                    </a:ext>
                  </a:extLst>
                </a:gridCol>
                <a:gridCol w="1131838">
                  <a:extLst>
                    <a:ext uri="{9D8B030D-6E8A-4147-A177-3AD203B41FA5}">
                      <a16:colId xmlns:a16="http://schemas.microsoft.com/office/drawing/2014/main" val="1066136874"/>
                    </a:ext>
                  </a:extLst>
                </a:gridCol>
                <a:gridCol w="597110">
                  <a:extLst>
                    <a:ext uri="{9D8B030D-6E8A-4147-A177-3AD203B41FA5}">
                      <a16:colId xmlns:a16="http://schemas.microsoft.com/office/drawing/2014/main" val="531415243"/>
                    </a:ext>
                  </a:extLst>
                </a:gridCol>
                <a:gridCol w="953596">
                  <a:extLst>
                    <a:ext uri="{9D8B030D-6E8A-4147-A177-3AD203B41FA5}">
                      <a16:colId xmlns:a16="http://schemas.microsoft.com/office/drawing/2014/main" val="1653113473"/>
                    </a:ext>
                  </a:extLst>
                </a:gridCol>
              </a:tblGrid>
              <a:tr h="480612">
                <a:tc>
                  <a:txBody>
                    <a:bodyPr/>
                    <a:lstStyle/>
                    <a:p>
                      <a:pPr algn="ctr" rtl="0" fontAlgn="ctr"/>
                      <a:r>
                        <a:rPr lang="cs-CZ" sz="1050" b="1" i="0" u="none" strike="noStrike">
                          <a:solidFill>
                            <a:srgbClr val="000000"/>
                          </a:solidFill>
                          <a:effectLst/>
                          <a:latin typeface="Arial" panose="020B0604020202020204" pitchFamily="34" charset="0"/>
                        </a:rPr>
                        <a:t>Den</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rtl="0" fontAlgn="ctr"/>
                      <a:r>
                        <a:rPr lang="cs-CZ" sz="1050" b="1" i="0" u="none" strike="noStrike">
                          <a:solidFill>
                            <a:srgbClr val="000000"/>
                          </a:solidFill>
                          <a:effectLst/>
                          <a:latin typeface="Arial" panose="020B0604020202020204" pitchFamily="34" charset="0"/>
                        </a:rPr>
                        <a:t>Datum</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rtl="0" fontAlgn="ctr"/>
                      <a:r>
                        <a:rPr lang="cs-CZ" sz="1050" b="1" i="0" u="none" strike="noStrike">
                          <a:solidFill>
                            <a:srgbClr val="000000"/>
                          </a:solidFill>
                          <a:effectLst/>
                          <a:latin typeface="Arial" panose="020B0604020202020204" pitchFamily="34" charset="0"/>
                        </a:rPr>
                        <a:t>Čas</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rtl="0" fontAlgn="ctr"/>
                      <a:r>
                        <a:rPr lang="cs-CZ" sz="1050" b="1" i="0" u="none" strike="noStrike">
                          <a:solidFill>
                            <a:srgbClr val="000000"/>
                          </a:solidFill>
                          <a:effectLst/>
                          <a:latin typeface="Arial" panose="020B0604020202020204" pitchFamily="34" charset="0"/>
                        </a:rPr>
                        <a:t>Soupeř</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rtl="0" fontAlgn="ctr"/>
                      <a:r>
                        <a:rPr lang="cs-CZ" sz="1050" b="1" i="0" u="none" strike="noStrike">
                          <a:solidFill>
                            <a:srgbClr val="000000"/>
                          </a:solidFill>
                          <a:effectLst/>
                          <a:latin typeface="Arial" panose="020B0604020202020204" pitchFamily="34" charset="0"/>
                        </a:rPr>
                        <a:t>Soutěž</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rtl="0" fontAlgn="ctr"/>
                      <a:r>
                        <a:rPr lang="cs-CZ" sz="1050" b="1" i="0" u="none" strike="noStrike">
                          <a:solidFill>
                            <a:srgbClr val="000000"/>
                          </a:solidFill>
                          <a:effectLst/>
                          <a:latin typeface="Arial" panose="020B0604020202020204" pitchFamily="34" charset="0"/>
                        </a:rPr>
                        <a:t>Kategorie</a:t>
                      </a:r>
                    </a:p>
                  </a:txBody>
                  <a:tcPr marL="7102" marR="7102" marT="710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751322901"/>
                  </a:ext>
                </a:extLst>
              </a:tr>
              <a:tr h="862022">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dirty="0">
                          <a:solidFill>
                            <a:srgbClr val="000000"/>
                          </a:solidFill>
                          <a:effectLst/>
                          <a:latin typeface="Arial" panose="020B0604020202020204" pitchFamily="34" charset="0"/>
                        </a:rPr>
                        <a:t>02.11.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10:00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TJ Viktorie Budyně n.O.</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Okresní přebor</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Starší žáci</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297915939"/>
                  </a:ext>
                </a:extLst>
              </a:tr>
              <a:tr h="862022">
                <a:tc>
                  <a:txBody>
                    <a:bodyPr/>
                    <a:lstStyle/>
                    <a:p>
                      <a:pPr algn="ctr" rtl="0" fontAlgn="ctr"/>
                      <a:r>
                        <a:rPr lang="cs-CZ" sz="1100" b="1" i="0" u="none" strike="noStrike" dirty="0">
                          <a:solidFill>
                            <a:srgbClr val="000000"/>
                          </a:solidFill>
                          <a:effectLst/>
                          <a:latin typeface="Arial" panose="020B0604020202020204" pitchFamily="34" charset="0"/>
                        </a:rPr>
                        <a:t>neděle</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dirty="0">
                          <a:solidFill>
                            <a:srgbClr val="000000"/>
                          </a:solidFill>
                          <a:effectLst/>
                          <a:latin typeface="Arial" panose="020B0604020202020204" pitchFamily="34" charset="0"/>
                        </a:rPr>
                        <a:t>03.11.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10:00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FK Litoměřicko</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Krajský přebor</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Dorost</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95588446"/>
                  </a:ext>
                </a:extLst>
              </a:tr>
              <a:tr h="862022">
                <a:tc>
                  <a:txBody>
                    <a:bodyPr/>
                    <a:lstStyle/>
                    <a:p>
                      <a:pPr algn="ctr" rtl="0" fontAlgn="ctr"/>
                      <a:r>
                        <a:rPr lang="cs-CZ" sz="1100" b="1" i="0" u="none" strike="noStrike">
                          <a:solidFill>
                            <a:srgbClr val="000000"/>
                          </a:solidFill>
                          <a:effectLst/>
                          <a:latin typeface="Arial" panose="020B0604020202020204" pitchFamily="34" charset="0"/>
                        </a:rPr>
                        <a:t>neděle</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dirty="0">
                          <a:solidFill>
                            <a:srgbClr val="000000"/>
                          </a:solidFill>
                          <a:effectLst/>
                          <a:latin typeface="Arial" panose="020B0604020202020204" pitchFamily="34" charset="0"/>
                        </a:rPr>
                        <a:t>03.11.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14:00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T.J. Sokol Býčkovice </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III. Třída</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Dospělí B</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254850191"/>
                  </a:ext>
                </a:extLst>
              </a:tr>
              <a:tr h="862022">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dirty="0">
                          <a:solidFill>
                            <a:srgbClr val="000000"/>
                          </a:solidFill>
                          <a:effectLst/>
                          <a:latin typeface="Arial" panose="020B0604020202020204" pitchFamily="34" charset="0"/>
                        </a:rPr>
                        <a:t>09.11.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panose="020B0604020202020204" pitchFamily="34" charset="0"/>
                        </a:rPr>
                        <a:t>14:00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panose="020B0604020202020204" pitchFamily="34" charset="0"/>
                        </a:rPr>
                        <a:t>MFK Dobříš</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a:solidFill>
                            <a:srgbClr val="000000"/>
                          </a:solidFill>
                          <a:effectLst/>
                          <a:latin typeface="Arial" panose="020B0604020202020204" pitchFamily="34" charset="0"/>
                        </a:rPr>
                        <a:t>Divize </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a:solidFill>
                            <a:srgbClr val="000000"/>
                          </a:solidFill>
                          <a:effectLst/>
                          <a:latin typeface="Arial" panose="020B0604020202020204" pitchFamily="34" charset="0"/>
                        </a:rPr>
                        <a:t>Dospělí</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75098475"/>
                  </a:ext>
                </a:extLst>
              </a:tr>
              <a:tr h="862022">
                <a:tc>
                  <a:txBody>
                    <a:bodyPr/>
                    <a:lstStyle/>
                    <a:p>
                      <a:pPr algn="ctr" rtl="0" fontAlgn="ctr"/>
                      <a:r>
                        <a:rPr lang="cs-CZ" sz="1100" b="1" i="0" u="none" strike="noStrike" dirty="0">
                          <a:solidFill>
                            <a:srgbClr val="000000"/>
                          </a:solidFill>
                          <a:effectLst/>
                          <a:latin typeface="Arial" panose="020B0604020202020204" pitchFamily="34" charset="0"/>
                        </a:rPr>
                        <a:t>sobota</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dirty="0">
                          <a:solidFill>
                            <a:srgbClr val="000000"/>
                          </a:solidFill>
                          <a:effectLst/>
                          <a:latin typeface="Arial" panose="020B0604020202020204" pitchFamily="34" charset="0"/>
                        </a:rPr>
                        <a:t>09.11.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panose="020B0604020202020204" pitchFamily="34" charset="0"/>
                        </a:rPr>
                        <a:t>10:00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400" b="1" i="0" u="none" strike="noStrike">
                          <a:solidFill>
                            <a:srgbClr val="000000"/>
                          </a:solidFill>
                          <a:effectLst/>
                          <a:latin typeface="Arial" panose="020B0604020202020204" pitchFamily="34" charset="0"/>
                        </a:rPr>
                        <a:t>SK Libotenice</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a:solidFill>
                            <a:srgbClr val="000000"/>
                          </a:solidFill>
                          <a:effectLst/>
                          <a:latin typeface="Arial" panose="020B0604020202020204" pitchFamily="34" charset="0"/>
                        </a:rPr>
                        <a:t>Okresní přebor</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a:solidFill>
                            <a:srgbClr val="000000"/>
                          </a:solidFill>
                          <a:effectLst/>
                          <a:latin typeface="Arial" panose="020B0604020202020204" pitchFamily="34" charset="0"/>
                        </a:rPr>
                        <a:t>Starší přípravka</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85624903"/>
                  </a:ext>
                </a:extLst>
              </a:tr>
              <a:tr h="862022">
                <a:tc>
                  <a:txBody>
                    <a:bodyPr/>
                    <a:lstStyle/>
                    <a:p>
                      <a:pPr algn="ctr" rtl="0" fontAlgn="ctr"/>
                      <a:r>
                        <a:rPr lang="cs-CZ" sz="1100" b="1" i="0" u="none" strike="noStrike" dirty="0">
                          <a:solidFill>
                            <a:srgbClr val="000000"/>
                          </a:solidFill>
                          <a:effectLst/>
                          <a:latin typeface="Arial" panose="020B0604020202020204" pitchFamily="34" charset="0"/>
                        </a:rPr>
                        <a:t>neděle</a:t>
                      </a:r>
                    </a:p>
                  </a:txBody>
                  <a:tcPr marL="7102" marR="7102" marT="710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dirty="0">
                          <a:solidFill>
                            <a:srgbClr val="000000"/>
                          </a:solidFill>
                          <a:effectLst/>
                          <a:latin typeface="Arial" panose="020B0604020202020204" pitchFamily="34" charset="0"/>
                        </a:rPr>
                        <a:t>17.11.</a:t>
                      </a:r>
                    </a:p>
                    <a:p>
                      <a:pPr algn="ctr" rtl="0" fontAlgn="ctr"/>
                      <a:r>
                        <a:rPr lang="cs-CZ" sz="1400" b="1" i="0" u="none" strike="noStrike" dirty="0">
                          <a:solidFill>
                            <a:srgbClr val="000000"/>
                          </a:solidFill>
                          <a:effectLst/>
                          <a:latin typeface="Arial" panose="020B0604020202020204" pitchFamily="34" charset="0"/>
                        </a:rPr>
                        <a:t>2019</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a:solidFill>
                            <a:srgbClr val="000000"/>
                          </a:solidFill>
                          <a:effectLst/>
                          <a:latin typeface="Arial" panose="020B0604020202020204" pitchFamily="34" charset="0"/>
                        </a:rPr>
                        <a:t>10:00</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400" b="1" i="0" u="none" strike="noStrike" dirty="0">
                          <a:solidFill>
                            <a:srgbClr val="000000"/>
                          </a:solidFill>
                          <a:effectLst/>
                          <a:latin typeface="Arial" panose="020B0604020202020204" pitchFamily="34" charset="0"/>
                        </a:rPr>
                        <a:t>FK Neštěmice</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a:solidFill>
                            <a:srgbClr val="000000"/>
                          </a:solidFill>
                          <a:effectLst/>
                          <a:latin typeface="Arial" panose="020B0604020202020204" pitchFamily="34" charset="0"/>
                        </a:rPr>
                        <a:t>Krajský přebor</a:t>
                      </a:r>
                    </a:p>
                  </a:txBody>
                  <a:tcPr marL="7102" marR="7102" marT="7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tc>
                  <a:txBody>
                    <a:bodyPr/>
                    <a:lstStyle/>
                    <a:p>
                      <a:pPr algn="ctr" rtl="0" fontAlgn="ctr"/>
                      <a:r>
                        <a:rPr lang="cs-CZ" sz="1200" b="1" i="0" u="none" strike="noStrike" dirty="0">
                          <a:solidFill>
                            <a:srgbClr val="000000"/>
                          </a:solidFill>
                          <a:effectLst/>
                          <a:latin typeface="Arial" panose="020B0604020202020204" pitchFamily="34" charset="0"/>
                        </a:rPr>
                        <a:t>Dorost</a:t>
                      </a:r>
                    </a:p>
                  </a:txBody>
                  <a:tcPr marL="7102" marR="7102" marT="710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088564175"/>
                  </a:ext>
                </a:extLst>
              </a:tr>
            </a:tbl>
          </a:graphicData>
        </a:graphic>
      </p:graphicFrame>
      <p:sp>
        <p:nvSpPr>
          <p:cNvPr id="13" name="TextovéPole 12">
            <a:extLst>
              <a:ext uri="{FF2B5EF4-FFF2-40B4-BE49-F238E27FC236}">
                <a16:creationId xmlns:a16="http://schemas.microsoft.com/office/drawing/2014/main" id="{A563167B-2E53-4D1E-A357-2AB566974045}"/>
              </a:ext>
            </a:extLst>
          </p:cNvPr>
          <p:cNvSpPr txBox="1"/>
          <p:nvPr/>
        </p:nvSpPr>
        <p:spPr>
          <a:xfrm>
            <a:off x="31352" y="91109"/>
            <a:ext cx="4702621" cy="1077218"/>
          </a:xfrm>
          <a:prstGeom prst="rect">
            <a:avLst/>
          </a:prstGeom>
          <a:blipFill>
            <a:blip r:embed="rId2">
              <a:extLst>
                <a:ext uri="{837473B0-CC2E-450A-ABE3-18F120FF3D39}">
                  <a1611:picAttrSrcUrl xmlns="" xmlns:a1611="http://schemas.microsoft.com/office/drawing/2016/11/main" r:id="rId3"/>
                </a:ext>
              </a:extLst>
            </a:blip>
            <a:stretch>
              <a:fillRect/>
            </a:stretch>
          </a:blipFill>
          <a:effectLst>
            <a:softEdge rad="0"/>
          </a:effectLst>
        </p:spPr>
        <p:txBody>
          <a:bodyPr wrap="square" rtlCol="0">
            <a:spAutoFit/>
          </a:bodyPr>
          <a:lstStyle/>
          <a:p>
            <a:pPr algn="ctr"/>
            <a:r>
              <a:rPr lang="cs-CZ" sz="3200" dirty="0">
                <a:solidFill>
                  <a:schemeClr val="accent6">
                    <a:lumMod val="50000"/>
                  </a:schemeClr>
                </a:solidFill>
                <a:latin typeface="Bodoni MT Black" panose="02070A03080606020203" pitchFamily="18" charset="0"/>
              </a:rPr>
              <a:t>Program venkovních zápasů  </a:t>
            </a:r>
          </a:p>
        </p:txBody>
      </p:sp>
      <p:pic>
        <p:nvPicPr>
          <p:cNvPr id="14" name="Obrázek 13" descr="Obsah obrázku kreslení, fotbal, hodiny, hra&#10;&#10;Popis byl vytvořen automaticky">
            <a:extLst>
              <a:ext uri="{FF2B5EF4-FFF2-40B4-BE49-F238E27FC236}">
                <a16:creationId xmlns:a16="http://schemas.microsoft.com/office/drawing/2014/main" id="{2DF347A8-B874-4694-9BC1-65B7A01936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32024" y="629718"/>
            <a:ext cx="524785" cy="524785"/>
          </a:xfrm>
          <a:prstGeom prst="rect">
            <a:avLst/>
          </a:prstGeom>
        </p:spPr>
      </p:pic>
      <p:graphicFrame>
        <p:nvGraphicFramePr>
          <p:cNvPr id="9" name="Tabulka 8">
            <a:extLst>
              <a:ext uri="{FF2B5EF4-FFF2-40B4-BE49-F238E27FC236}">
                <a16:creationId xmlns:a16="http://schemas.microsoft.com/office/drawing/2014/main" id="{6E10EE9A-36A1-4470-A340-3F166D96240E}"/>
              </a:ext>
            </a:extLst>
          </p:cNvPr>
          <p:cNvGraphicFramePr>
            <a:graphicFrameLocks noGrp="1"/>
          </p:cNvGraphicFramePr>
          <p:nvPr>
            <p:extLst>
              <p:ext uri="{D42A27DB-BD31-4B8C-83A1-F6EECF244321}">
                <p14:modId xmlns:p14="http://schemas.microsoft.com/office/powerpoint/2010/main" val="2421202365"/>
              </p:ext>
            </p:extLst>
          </p:nvPr>
        </p:nvGraphicFramePr>
        <p:xfrm>
          <a:off x="5327814" y="4048331"/>
          <a:ext cx="4764460" cy="2808315"/>
        </p:xfrm>
        <a:graphic>
          <a:graphicData uri="http://schemas.openxmlformats.org/drawingml/2006/table">
            <a:tbl>
              <a:tblPr/>
              <a:tblGrid>
                <a:gridCol w="198155">
                  <a:extLst>
                    <a:ext uri="{9D8B030D-6E8A-4147-A177-3AD203B41FA5}">
                      <a16:colId xmlns:a16="http://schemas.microsoft.com/office/drawing/2014/main" val="3143457527"/>
                    </a:ext>
                  </a:extLst>
                </a:gridCol>
                <a:gridCol w="221468">
                  <a:extLst>
                    <a:ext uri="{9D8B030D-6E8A-4147-A177-3AD203B41FA5}">
                      <a16:colId xmlns:a16="http://schemas.microsoft.com/office/drawing/2014/main" val="2925767633"/>
                    </a:ext>
                  </a:extLst>
                </a:gridCol>
                <a:gridCol w="1748425">
                  <a:extLst>
                    <a:ext uri="{9D8B030D-6E8A-4147-A177-3AD203B41FA5}">
                      <a16:colId xmlns:a16="http://schemas.microsoft.com/office/drawing/2014/main" val="3236815587"/>
                    </a:ext>
                  </a:extLst>
                </a:gridCol>
                <a:gridCol w="279749">
                  <a:extLst>
                    <a:ext uri="{9D8B030D-6E8A-4147-A177-3AD203B41FA5}">
                      <a16:colId xmlns:a16="http://schemas.microsoft.com/office/drawing/2014/main" val="2557053278"/>
                    </a:ext>
                  </a:extLst>
                </a:gridCol>
                <a:gridCol w="244780">
                  <a:extLst>
                    <a:ext uri="{9D8B030D-6E8A-4147-A177-3AD203B41FA5}">
                      <a16:colId xmlns:a16="http://schemas.microsoft.com/office/drawing/2014/main" val="2810955760"/>
                    </a:ext>
                  </a:extLst>
                </a:gridCol>
                <a:gridCol w="166101">
                  <a:extLst>
                    <a:ext uri="{9D8B030D-6E8A-4147-A177-3AD203B41FA5}">
                      <a16:colId xmlns:a16="http://schemas.microsoft.com/office/drawing/2014/main" val="2576366970"/>
                    </a:ext>
                  </a:extLst>
                </a:gridCol>
                <a:gridCol w="305974">
                  <a:extLst>
                    <a:ext uri="{9D8B030D-6E8A-4147-A177-3AD203B41FA5}">
                      <a16:colId xmlns:a16="http://schemas.microsoft.com/office/drawing/2014/main" val="1385553609"/>
                    </a:ext>
                  </a:extLst>
                </a:gridCol>
                <a:gridCol w="687714">
                  <a:extLst>
                    <a:ext uri="{9D8B030D-6E8A-4147-A177-3AD203B41FA5}">
                      <a16:colId xmlns:a16="http://schemas.microsoft.com/office/drawing/2014/main" val="806904488"/>
                    </a:ext>
                  </a:extLst>
                </a:gridCol>
                <a:gridCol w="655659">
                  <a:extLst>
                    <a:ext uri="{9D8B030D-6E8A-4147-A177-3AD203B41FA5}">
                      <a16:colId xmlns:a16="http://schemas.microsoft.com/office/drawing/2014/main" val="204385585"/>
                    </a:ext>
                  </a:extLst>
                </a:gridCol>
                <a:gridCol w="256435">
                  <a:extLst>
                    <a:ext uri="{9D8B030D-6E8A-4147-A177-3AD203B41FA5}">
                      <a16:colId xmlns:a16="http://schemas.microsoft.com/office/drawing/2014/main" val="3145682721"/>
                    </a:ext>
                  </a:extLst>
                </a:gridCol>
              </a:tblGrid>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63378643"/>
                  </a:ext>
                </a:extLst>
              </a:tr>
              <a:tr h="58301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600" b="1" i="0" u="none" strike="noStrike" dirty="0">
                          <a:solidFill>
                            <a:srgbClr val="0000CC"/>
                          </a:solidFill>
                          <a:effectLst/>
                          <a:latin typeface="Calibri" panose="020F0502020204030204" pitchFamily="34" charset="0"/>
                        </a:rPr>
                        <a:t>Stará garda </a:t>
                      </a:r>
                      <a:r>
                        <a:rPr lang="cs-CZ" sz="1600" b="1" i="0" u="none" strike="noStrike" dirty="0" err="1">
                          <a:solidFill>
                            <a:srgbClr val="0000CC"/>
                          </a:solidFill>
                          <a:effectLst/>
                          <a:latin typeface="Calibri" panose="020F0502020204030204" pitchFamily="34" charset="0"/>
                        </a:rPr>
                        <a:t>Sepap</a:t>
                      </a:r>
                      <a:r>
                        <a:rPr lang="cs-CZ" sz="1600" b="1" i="0" u="none" strike="noStrike" dirty="0">
                          <a:solidFill>
                            <a:srgbClr val="0000CC"/>
                          </a:solidFill>
                          <a:effectLst/>
                          <a:latin typeface="Calibri" panose="020F0502020204030204" pitchFamily="34" charset="0"/>
                        </a:rPr>
                        <a:t> Štětí Okr. přebor 2019/20 Podzim    chybí zápas Lovosice-Štětí 1.11.2019</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0177763"/>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49:17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97964724"/>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49:28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9679280"/>
                  </a:ext>
                </a:extLst>
              </a:tr>
              <a:tr h="21466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29:15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5744840"/>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25:25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55161457"/>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22:41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28393786"/>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30:34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68960641"/>
                  </a:ext>
                </a:extLst>
              </a:tr>
              <a:tr h="214666">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4668622"/>
                  </a:ext>
                </a:extLst>
              </a:tr>
              <a:tr h="214666">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21:36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66"/>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555226"/>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17:40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42173099"/>
                  </a:ext>
                </a:extLst>
              </a:tr>
              <a:tr h="19766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7804399"/>
                  </a:ext>
                </a:extLst>
              </a:tr>
            </a:tbl>
          </a:graphicData>
        </a:graphic>
      </p:graphicFrame>
      <p:sp>
        <p:nvSpPr>
          <p:cNvPr id="10" name="TextovéPole 9">
            <a:extLst>
              <a:ext uri="{FF2B5EF4-FFF2-40B4-BE49-F238E27FC236}">
                <a16:creationId xmlns:a16="http://schemas.microsoft.com/office/drawing/2014/main" id="{0AC9E12D-D0F2-4C35-8903-E5D764F3F5FB}"/>
              </a:ext>
            </a:extLst>
          </p:cNvPr>
          <p:cNvSpPr txBox="1"/>
          <p:nvPr/>
        </p:nvSpPr>
        <p:spPr>
          <a:xfrm>
            <a:off x="5327814" y="64489"/>
            <a:ext cx="4764459" cy="3785652"/>
          </a:xfrm>
          <a:prstGeom prst="rect">
            <a:avLst/>
          </a:prstGeom>
          <a:pattFill prst="dashHorz">
            <a:fgClr>
              <a:schemeClr val="accent3">
                <a:lumMod val="85000"/>
              </a:schemeClr>
            </a:fgClr>
            <a:bgClr>
              <a:schemeClr val="bg1"/>
            </a:bgClr>
          </a:pattFill>
          <a:ln w="47625">
            <a:solidFill>
              <a:schemeClr val="accent6">
                <a:lumMod val="50000"/>
              </a:schemeClr>
            </a:solidFill>
          </a:ln>
          <a:effectLst>
            <a:softEdge rad="0"/>
          </a:effectLst>
        </p:spPr>
        <p:txBody>
          <a:bodyPr wrap="square" rtlCol="0">
            <a:spAutoFit/>
          </a:bodyPr>
          <a:lstStyle/>
          <a:p>
            <a:pPr algn="ctr"/>
            <a:r>
              <a:rPr lang="cs-CZ" sz="3000" dirty="0">
                <a:solidFill>
                  <a:srgbClr val="000099"/>
                </a:solidFill>
                <a:latin typeface="Colonna MT" panose="04020805060202030203" pitchFamily="82" charset="0"/>
              </a:rPr>
              <a:t>Stará garda oslavila konec sezóny na </a:t>
            </a:r>
            <a:r>
              <a:rPr lang="cs-CZ" sz="3000" dirty="0" err="1">
                <a:solidFill>
                  <a:srgbClr val="000099"/>
                </a:solidFill>
                <a:latin typeface="Colonna MT" panose="04020805060202030203" pitchFamily="82" charset="0"/>
              </a:rPr>
              <a:t>dokopné</a:t>
            </a:r>
            <a:r>
              <a:rPr lang="cs-CZ" sz="3000" dirty="0">
                <a:solidFill>
                  <a:srgbClr val="000099"/>
                </a:solidFill>
                <a:latin typeface="Colonna MT" panose="04020805060202030203" pitchFamily="82" charset="0"/>
              </a:rPr>
              <a:t> už před týdnem, ale ještě včera dohrávala zápas v Lovosicích. Do uzávěrky zpravodaje nebyl výsledek znám, ale pokud uspěla, tak ji patří po podzimu 2. místo   </a:t>
            </a:r>
          </a:p>
        </p:txBody>
      </p:sp>
    </p:spTree>
    <p:extLst>
      <p:ext uri="{BB962C8B-B14F-4D97-AF65-F5344CB8AC3E}">
        <p14:creationId xmlns:p14="http://schemas.microsoft.com/office/powerpoint/2010/main" val="147385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17" name="Obrázek 16"/>
          <p:cNvPicPr>
            <a:picLocks noChangeAspect="1"/>
          </p:cNvPicPr>
          <p:nvPr/>
        </p:nvPicPr>
        <p:blipFill>
          <a:blip r:embed="rId2"/>
          <a:stretch>
            <a:fillRect/>
          </a:stretch>
        </p:blipFill>
        <p:spPr>
          <a:xfrm>
            <a:off x="5307854" y="0"/>
            <a:ext cx="4938188" cy="6962235"/>
          </a:xfrm>
          <a:prstGeom prst="rect">
            <a:avLst/>
          </a:prstGeom>
        </p:spPr>
      </p:pic>
      <p:graphicFrame>
        <p:nvGraphicFramePr>
          <p:cNvPr id="18" name="Tabulka 17">
            <a:extLst>
              <a:ext uri="{FF2B5EF4-FFF2-40B4-BE49-F238E27FC236}">
                <a16:creationId xmlns:a16="http://schemas.microsoft.com/office/drawing/2014/main" id="{0372A361-B977-4653-9418-4A5E395D1414}"/>
              </a:ext>
            </a:extLst>
          </p:cNvPr>
          <p:cNvGraphicFramePr>
            <a:graphicFrameLocks noGrp="1"/>
          </p:cNvGraphicFramePr>
          <p:nvPr>
            <p:extLst>
              <p:ext uri="{D42A27DB-BD31-4B8C-83A1-F6EECF244321}">
                <p14:modId xmlns:p14="http://schemas.microsoft.com/office/powerpoint/2010/main" val="1231128452"/>
              </p:ext>
            </p:extLst>
          </p:nvPr>
        </p:nvGraphicFramePr>
        <p:xfrm>
          <a:off x="143992" y="104377"/>
          <a:ext cx="4660251" cy="3829066"/>
        </p:xfrm>
        <a:graphic>
          <a:graphicData uri="http://schemas.openxmlformats.org/drawingml/2006/table">
            <a:tbl>
              <a:tblPr/>
              <a:tblGrid>
                <a:gridCol w="859137">
                  <a:extLst>
                    <a:ext uri="{9D8B030D-6E8A-4147-A177-3AD203B41FA5}">
                      <a16:colId xmlns:a16="http://schemas.microsoft.com/office/drawing/2014/main" val="3429367966"/>
                    </a:ext>
                  </a:extLst>
                </a:gridCol>
                <a:gridCol w="1445119">
                  <a:extLst>
                    <a:ext uri="{9D8B030D-6E8A-4147-A177-3AD203B41FA5}">
                      <a16:colId xmlns:a16="http://schemas.microsoft.com/office/drawing/2014/main" val="1915468671"/>
                    </a:ext>
                  </a:extLst>
                </a:gridCol>
                <a:gridCol w="1482728">
                  <a:extLst>
                    <a:ext uri="{9D8B030D-6E8A-4147-A177-3AD203B41FA5}">
                      <a16:colId xmlns:a16="http://schemas.microsoft.com/office/drawing/2014/main" val="4048037742"/>
                    </a:ext>
                  </a:extLst>
                </a:gridCol>
                <a:gridCol w="873267">
                  <a:extLst>
                    <a:ext uri="{9D8B030D-6E8A-4147-A177-3AD203B41FA5}">
                      <a16:colId xmlns:a16="http://schemas.microsoft.com/office/drawing/2014/main" val="581502374"/>
                    </a:ext>
                  </a:extLst>
                </a:gridCol>
              </a:tblGrid>
              <a:tr h="198712">
                <a:tc gridSpan="4">
                  <a:txBody>
                    <a:bodyPr/>
                    <a:lstStyle/>
                    <a:p>
                      <a:pPr algn="ctr" fontAlgn="ctr"/>
                      <a:r>
                        <a:rPr lang="cs-CZ" sz="1400" b="1" i="0" u="none" strike="noStrike">
                          <a:solidFill>
                            <a:srgbClr val="184B81"/>
                          </a:solidFill>
                          <a:effectLst/>
                          <a:latin typeface="Arial Black" panose="020B0A04020102020204" pitchFamily="34" charset="0"/>
                        </a:rPr>
                        <a:t>9. kolo Dospělí III. Třída B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01673758"/>
                  </a:ext>
                </a:extLst>
              </a:tr>
              <a:tr h="253336">
                <a:tc>
                  <a:txBody>
                    <a:bodyPr/>
                    <a:lstStyle/>
                    <a:p>
                      <a:pPr algn="ctr" fontAlgn="ctr"/>
                      <a:r>
                        <a:rPr lang="cs-CZ" sz="900" b="1" i="0" u="none" strike="noStrike">
                          <a:solidFill>
                            <a:srgbClr val="000000"/>
                          </a:solidFill>
                          <a:effectLst/>
                          <a:latin typeface="Arial" panose="020B0604020202020204" pitchFamily="34" charset="0"/>
                        </a:rPr>
                        <a:t>09.10.2019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SK Židovice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Štětí B</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15:0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2955855"/>
                  </a:ext>
                </a:extLst>
              </a:tr>
              <a:tr h="253336">
                <a:tc>
                  <a:txBody>
                    <a:bodyPr/>
                    <a:lstStyle/>
                    <a:p>
                      <a:pPr algn="ctr" fontAlgn="ctr"/>
                      <a:r>
                        <a:rPr lang="cs-CZ" sz="900" b="1" i="0" u="none" strike="noStrike">
                          <a:solidFill>
                            <a:srgbClr val="000000"/>
                          </a:solidFill>
                          <a:effectLst/>
                          <a:latin typeface="Arial" panose="020B0604020202020204" pitchFamily="34" charset="0"/>
                        </a:rPr>
                        <a:t>19.10.2019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00"/>
                          </a:solidFill>
                          <a:effectLst/>
                          <a:latin typeface="Arial" panose="020B0604020202020204" pitchFamily="34" charset="0"/>
                        </a:rPr>
                        <a:t>TJ Sokol Bříza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SK Viktorie Kleneč</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effectLst/>
                          <a:latin typeface="Calibri" panose="020F0502020204030204" pitchFamily="34" charset="0"/>
                        </a:rPr>
                        <a:t> 3:4</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98543048"/>
                  </a:ext>
                </a:extLst>
              </a:tr>
              <a:tr h="253336">
                <a:tc>
                  <a:txBody>
                    <a:bodyPr/>
                    <a:lstStyle/>
                    <a:p>
                      <a:pPr algn="ctr" fontAlgn="ctr"/>
                      <a:r>
                        <a:rPr lang="cs-CZ" sz="900" b="1" i="0" u="none" strike="noStrike">
                          <a:solidFill>
                            <a:srgbClr val="000000"/>
                          </a:solidFill>
                          <a:effectLst/>
                          <a:latin typeface="Arial" panose="020B0604020202020204" pitchFamily="34" charset="0"/>
                        </a:rPr>
                        <a:t>19.10.2019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Sokol Račice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Podřipan</a:t>
                      </a:r>
                      <a:r>
                        <a:rPr lang="cs-CZ" sz="900" b="1" i="0" u="none" strike="noStrike" dirty="0">
                          <a:solidFill>
                            <a:srgbClr val="000000"/>
                          </a:solidFill>
                          <a:effectLst/>
                          <a:latin typeface="Arial" panose="020B0604020202020204" pitchFamily="34" charset="0"/>
                        </a:rPr>
                        <a:t> Rovné "B"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 5:1</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55486268"/>
                  </a:ext>
                </a:extLst>
              </a:tr>
              <a:tr h="253336">
                <a:tc>
                  <a:txBody>
                    <a:bodyPr/>
                    <a:lstStyle/>
                    <a:p>
                      <a:pPr algn="ctr" fontAlgn="ctr"/>
                      <a:r>
                        <a:rPr lang="cs-CZ" sz="900" b="1" i="0" u="none" strike="noStrike">
                          <a:solidFill>
                            <a:srgbClr val="000000"/>
                          </a:solidFill>
                          <a:effectLst/>
                          <a:latin typeface="Arial" panose="020B0604020202020204" pitchFamily="34" charset="0"/>
                        </a:rPr>
                        <a:t>19.10.2019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SK SAHARA Vědomice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00"/>
                          </a:solidFill>
                          <a:effectLst/>
                          <a:latin typeface="Arial" panose="020B0604020202020204" pitchFamily="34" charset="0"/>
                        </a:rPr>
                        <a:t>FK Polepy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effectLst/>
                          <a:latin typeface="Calibri" panose="020F0502020204030204" pitchFamily="34" charset="0"/>
                        </a:rPr>
                        <a:t> 4:2</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0133049"/>
                  </a:ext>
                </a:extLst>
              </a:tr>
              <a:tr h="253336">
                <a:tc>
                  <a:txBody>
                    <a:bodyPr/>
                    <a:lstStyle/>
                    <a:p>
                      <a:pPr algn="ctr" fontAlgn="ctr"/>
                      <a:r>
                        <a:rPr lang="cs-CZ" sz="900" b="1" i="0" u="none" strike="noStrike">
                          <a:solidFill>
                            <a:srgbClr val="000000"/>
                          </a:solidFill>
                          <a:effectLst/>
                          <a:latin typeface="Arial" panose="020B0604020202020204" pitchFamily="34" charset="0"/>
                        </a:rPr>
                        <a:t>19.10.2019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FK BECHLÍN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Sokol Hoštka</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2:3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90467654"/>
                  </a:ext>
                </a:extLst>
              </a:tr>
              <a:tr h="253336">
                <a:tc>
                  <a:txBody>
                    <a:bodyPr/>
                    <a:lstStyle/>
                    <a:p>
                      <a:pPr algn="ctr" fontAlgn="ctr"/>
                      <a:r>
                        <a:rPr lang="cs-CZ" sz="900" b="1" i="0" u="none" strike="noStrike">
                          <a:solidFill>
                            <a:srgbClr val="000000"/>
                          </a:solidFill>
                          <a:effectLst/>
                          <a:latin typeface="Arial" panose="020B0604020202020204" pitchFamily="34" charset="0"/>
                        </a:rPr>
                        <a:t>20.10.2019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00"/>
                          </a:solidFill>
                          <a:effectLst/>
                          <a:latin typeface="Arial" panose="020B0604020202020204" pitchFamily="34" charset="0"/>
                        </a:rPr>
                        <a:t>T.J. Sokol Býčkovice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00"/>
                          </a:solidFill>
                          <a:effectLst/>
                          <a:latin typeface="Arial" panose="020B0604020202020204" pitchFamily="34" charset="0"/>
                        </a:rPr>
                        <a:t>FK Lounky Chodouny</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effectLst/>
                          <a:latin typeface="Calibri" panose="020F0502020204030204" pitchFamily="34" charset="0"/>
                        </a:rPr>
                        <a:t> 3:2 PK</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27071563"/>
                  </a:ext>
                </a:extLst>
              </a:tr>
              <a:tr h="253336">
                <a:tc>
                  <a:txBody>
                    <a:bodyPr/>
                    <a:lstStyle/>
                    <a:p>
                      <a:pPr algn="ctr" fontAlgn="ctr"/>
                      <a:r>
                        <a:rPr lang="cs-CZ" sz="900" b="1" i="0" u="none" strike="noStrike">
                          <a:solidFill>
                            <a:srgbClr val="000000"/>
                          </a:solidFill>
                          <a:effectLst/>
                          <a:latin typeface="Arial" panose="020B0604020202020204" pitchFamily="34" charset="0"/>
                        </a:rPr>
                        <a:t>20.10.2019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Sokol </a:t>
                      </a:r>
                      <a:r>
                        <a:rPr lang="cs-CZ" sz="900" b="1" i="0" u="none" strike="noStrike" dirty="0" err="1">
                          <a:solidFill>
                            <a:srgbClr val="000000"/>
                          </a:solidFill>
                          <a:effectLst/>
                          <a:latin typeface="Arial" panose="020B0604020202020204" pitchFamily="34" charset="0"/>
                        </a:rPr>
                        <a:t>Straškov</a:t>
                      </a:r>
                      <a:r>
                        <a:rPr lang="cs-CZ" sz="900" b="1" i="0" u="none" strike="noStrike" dirty="0">
                          <a:solidFill>
                            <a:srgbClr val="000000"/>
                          </a:solidFill>
                          <a:effectLst/>
                          <a:latin typeface="Arial" panose="020B0604020202020204" pitchFamily="34" charset="0"/>
                        </a:rPr>
                        <a:t>-Vodochody</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Sokol Mšené Lázně</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 4:1</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5551015"/>
                  </a:ext>
                </a:extLst>
              </a:tr>
              <a:tr h="171400">
                <a:tc gridSpan="4">
                  <a:txBody>
                    <a:bodyPr/>
                    <a:lstStyle/>
                    <a:p>
                      <a:pPr algn="ctr" fontAlgn="ctr"/>
                      <a:r>
                        <a:rPr lang="cs-CZ" sz="1200" b="1" i="0" u="none" strike="noStrike">
                          <a:solidFill>
                            <a:srgbClr val="184B81"/>
                          </a:solidFill>
                          <a:effectLst/>
                          <a:latin typeface="Arial Black" panose="020B0A04020102020204" pitchFamily="34" charset="0"/>
                        </a:rPr>
                        <a:t>10. kolo Dospělí III. Třída B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38663930"/>
                  </a:ext>
                </a:extLst>
              </a:tr>
              <a:tr h="174759">
                <a:tc>
                  <a:txBody>
                    <a:bodyPr/>
                    <a:lstStyle/>
                    <a:p>
                      <a:pPr algn="ctr" fontAlgn="ctr"/>
                      <a:r>
                        <a:rPr lang="cs-CZ" sz="900" b="1" i="0" u="none" strike="noStrike">
                          <a:solidFill>
                            <a:srgbClr val="000000"/>
                          </a:solidFill>
                          <a:effectLst/>
                          <a:latin typeface="Arial" panose="020B0604020202020204" pitchFamily="34" charset="0"/>
                        </a:rPr>
                        <a:t>26.10.2019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TJ Sokol Mšené Lázně</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FK Polepy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Calibri" panose="020F0502020204030204" pitchFamily="34" charset="0"/>
                        </a:rPr>
                        <a:t>3:1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460529"/>
                  </a:ext>
                </a:extLst>
              </a:tr>
              <a:tr h="130432">
                <a:tc>
                  <a:txBody>
                    <a:bodyPr/>
                    <a:lstStyle/>
                    <a:p>
                      <a:pPr algn="ctr" fontAlgn="ctr"/>
                      <a:r>
                        <a:rPr lang="cs-CZ" sz="900" b="1" i="0" u="none" strike="noStrike">
                          <a:solidFill>
                            <a:srgbClr val="000000"/>
                          </a:solidFill>
                          <a:effectLst/>
                          <a:latin typeface="Arial" panose="020B0604020202020204" pitchFamily="34" charset="0"/>
                        </a:rPr>
                        <a:t>26.10.2019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TJ Sokol Hoštka</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T.J. Sokol Býčkovice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Calibri" panose="020F0502020204030204" pitchFamily="34" charset="0"/>
                        </a:rPr>
                        <a:t> 0:4</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32557841"/>
                  </a:ext>
                </a:extLst>
              </a:tr>
              <a:tr h="130432">
                <a:tc>
                  <a:txBody>
                    <a:bodyPr/>
                    <a:lstStyle/>
                    <a:p>
                      <a:pPr algn="ctr" fontAlgn="ctr"/>
                      <a:r>
                        <a:rPr lang="cs-CZ" sz="900" b="1" i="0" u="none" strike="noStrike">
                          <a:solidFill>
                            <a:srgbClr val="000000"/>
                          </a:solidFill>
                          <a:effectLst/>
                          <a:latin typeface="Arial" panose="020B0604020202020204" pitchFamily="34" charset="0"/>
                        </a:rPr>
                        <a:t>26.10.2019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Viktorie Kleneč</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SAHARA Vědomice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Calibri" panose="020F0502020204030204" pitchFamily="34" charset="0"/>
                        </a:rPr>
                        <a:t> 2:6</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07230343"/>
                  </a:ext>
                </a:extLst>
              </a:tr>
              <a:tr h="174759">
                <a:tc>
                  <a:txBody>
                    <a:bodyPr/>
                    <a:lstStyle/>
                    <a:p>
                      <a:pPr algn="ctr" fontAlgn="ctr"/>
                      <a:r>
                        <a:rPr lang="cs-CZ" sz="900" b="1" i="0" u="none" strike="noStrike">
                          <a:solidFill>
                            <a:srgbClr val="000000"/>
                          </a:solidFill>
                          <a:effectLst/>
                          <a:latin typeface="Arial" panose="020B0604020202020204" pitchFamily="34" charset="0"/>
                        </a:rPr>
                        <a:t>26.10.2019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FK Lounky Chodouny</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TJ Sokol Bříza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Calibri" panose="020F0502020204030204" pitchFamily="34" charset="0"/>
                        </a:rPr>
                        <a:t> 3:0</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4204079"/>
                  </a:ext>
                </a:extLst>
              </a:tr>
              <a:tr h="130432">
                <a:tc>
                  <a:txBody>
                    <a:bodyPr/>
                    <a:lstStyle/>
                    <a:p>
                      <a:pPr algn="ctr" fontAlgn="ctr"/>
                      <a:r>
                        <a:rPr lang="cs-CZ" sz="900" b="1" i="0" u="none" strike="noStrike">
                          <a:solidFill>
                            <a:srgbClr val="000000"/>
                          </a:solidFill>
                          <a:effectLst/>
                          <a:latin typeface="Arial" panose="020B0604020202020204" pitchFamily="34" charset="0"/>
                        </a:rPr>
                        <a:t>27.10.2019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SK Štětí "B"</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00"/>
                          </a:solidFill>
                          <a:effectLst/>
                          <a:latin typeface="Arial" panose="020B0604020202020204" pitchFamily="34" charset="0"/>
                        </a:rPr>
                        <a:t>FK BECHLÍN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Calibri" panose="020F0502020204030204" pitchFamily="34" charset="0"/>
                        </a:rPr>
                        <a:t> 1:0</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2328580"/>
                  </a:ext>
                </a:extLst>
              </a:tr>
              <a:tr h="253336">
                <a:tc>
                  <a:txBody>
                    <a:bodyPr/>
                    <a:lstStyle/>
                    <a:p>
                      <a:pPr algn="ctr" fontAlgn="ctr"/>
                      <a:r>
                        <a:rPr lang="cs-CZ" sz="900" b="1" i="0" u="none" strike="noStrike">
                          <a:solidFill>
                            <a:srgbClr val="000000"/>
                          </a:solidFill>
                          <a:effectLst/>
                          <a:latin typeface="Arial" panose="020B0604020202020204" pitchFamily="34" charset="0"/>
                        </a:rPr>
                        <a:t>27.10.2019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TJ Sokol Straškov-Vodochody </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00"/>
                          </a:solidFill>
                          <a:effectLst/>
                          <a:latin typeface="Arial" panose="020B0604020202020204" pitchFamily="34" charset="0"/>
                        </a:rPr>
                        <a:t>TJ Sokol Račice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Calibri" panose="020F0502020204030204" pitchFamily="34" charset="0"/>
                        </a:rPr>
                        <a:t> 3:2 PK</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52076357"/>
                  </a:ext>
                </a:extLst>
              </a:tr>
              <a:tr h="174759">
                <a:tc>
                  <a:txBody>
                    <a:bodyPr/>
                    <a:lstStyle/>
                    <a:p>
                      <a:pPr algn="ctr" fontAlgn="ctr"/>
                      <a:r>
                        <a:rPr lang="cs-CZ" sz="900" b="1" i="0" u="none" strike="noStrike">
                          <a:solidFill>
                            <a:srgbClr val="000000"/>
                          </a:solidFill>
                          <a:effectLst/>
                          <a:latin typeface="Arial" panose="020B0604020202020204" pitchFamily="34" charset="0"/>
                        </a:rPr>
                        <a:t>27.10.2019</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Podřipan</a:t>
                      </a:r>
                      <a:r>
                        <a:rPr lang="cs-CZ" sz="900" b="1" i="0" u="none" strike="noStrike" dirty="0">
                          <a:solidFill>
                            <a:srgbClr val="000000"/>
                          </a:solidFill>
                          <a:effectLst/>
                          <a:latin typeface="Arial" panose="020B0604020202020204" pitchFamily="34" charset="0"/>
                        </a:rPr>
                        <a:t> Rovné "B"</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SK Židovice</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Calibri" panose="020F0502020204030204" pitchFamily="34" charset="0"/>
                        </a:rPr>
                        <a:t> 2:0</a:t>
                      </a:r>
                    </a:p>
                  </a:txBody>
                  <a:tcPr marL="8401" marR="8401" marT="84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02149413"/>
                  </a:ext>
                </a:extLst>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2998698426"/>
              </p:ext>
            </p:extLst>
          </p:nvPr>
        </p:nvGraphicFramePr>
        <p:xfrm>
          <a:off x="143992" y="4061121"/>
          <a:ext cx="4653682" cy="2828925"/>
        </p:xfrm>
        <a:graphic>
          <a:graphicData uri="http://schemas.openxmlformats.org/drawingml/2006/table">
            <a:tbl>
              <a:tblPr/>
              <a:tblGrid>
                <a:gridCol w="212862">
                  <a:extLst>
                    <a:ext uri="{9D8B030D-6E8A-4147-A177-3AD203B41FA5}">
                      <a16:colId xmlns:a16="http://schemas.microsoft.com/office/drawing/2014/main" val="2029838317"/>
                    </a:ext>
                  </a:extLst>
                </a:gridCol>
                <a:gridCol w="404436">
                  <a:extLst>
                    <a:ext uri="{9D8B030D-6E8A-4147-A177-3AD203B41FA5}">
                      <a16:colId xmlns:a16="http://schemas.microsoft.com/office/drawing/2014/main" val="2007050745"/>
                    </a:ext>
                  </a:extLst>
                </a:gridCol>
                <a:gridCol w="1617746">
                  <a:extLst>
                    <a:ext uri="{9D8B030D-6E8A-4147-A177-3AD203B41FA5}">
                      <a16:colId xmlns:a16="http://schemas.microsoft.com/office/drawing/2014/main" val="248844115"/>
                    </a:ext>
                  </a:extLst>
                </a:gridCol>
                <a:gridCol w="340578">
                  <a:extLst>
                    <a:ext uri="{9D8B030D-6E8A-4147-A177-3AD203B41FA5}">
                      <a16:colId xmlns:a16="http://schemas.microsoft.com/office/drawing/2014/main" val="840822669"/>
                    </a:ext>
                  </a:extLst>
                </a:gridCol>
                <a:gridCol w="329935">
                  <a:extLst>
                    <a:ext uri="{9D8B030D-6E8A-4147-A177-3AD203B41FA5}">
                      <a16:colId xmlns:a16="http://schemas.microsoft.com/office/drawing/2014/main" val="1386963633"/>
                    </a:ext>
                  </a:extLst>
                </a:gridCol>
                <a:gridCol w="212862">
                  <a:extLst>
                    <a:ext uri="{9D8B030D-6E8A-4147-A177-3AD203B41FA5}">
                      <a16:colId xmlns:a16="http://schemas.microsoft.com/office/drawing/2014/main" val="3920220533"/>
                    </a:ext>
                  </a:extLst>
                </a:gridCol>
                <a:gridCol w="212862">
                  <a:extLst>
                    <a:ext uri="{9D8B030D-6E8A-4147-A177-3AD203B41FA5}">
                      <a16:colId xmlns:a16="http://schemas.microsoft.com/office/drawing/2014/main" val="2554808105"/>
                    </a:ext>
                  </a:extLst>
                </a:gridCol>
                <a:gridCol w="212862">
                  <a:extLst>
                    <a:ext uri="{9D8B030D-6E8A-4147-A177-3AD203B41FA5}">
                      <a16:colId xmlns:a16="http://schemas.microsoft.com/office/drawing/2014/main" val="2198313416"/>
                    </a:ext>
                  </a:extLst>
                </a:gridCol>
                <a:gridCol w="532153">
                  <a:extLst>
                    <a:ext uri="{9D8B030D-6E8A-4147-A177-3AD203B41FA5}">
                      <a16:colId xmlns:a16="http://schemas.microsoft.com/office/drawing/2014/main" val="2078797680"/>
                    </a:ext>
                  </a:extLst>
                </a:gridCol>
                <a:gridCol w="343239">
                  <a:extLst>
                    <a:ext uri="{9D8B030D-6E8A-4147-A177-3AD203B41FA5}">
                      <a16:colId xmlns:a16="http://schemas.microsoft.com/office/drawing/2014/main" val="3392635212"/>
                    </a:ext>
                  </a:extLst>
                </a:gridCol>
                <a:gridCol w="234147">
                  <a:extLst>
                    <a:ext uri="{9D8B030D-6E8A-4147-A177-3AD203B41FA5}">
                      <a16:colId xmlns:a16="http://schemas.microsoft.com/office/drawing/2014/main" val="1614328029"/>
                    </a:ext>
                  </a:extLst>
                </a:gridCol>
              </a:tblGrid>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71690350"/>
                  </a:ext>
                </a:extLst>
              </a:tr>
              <a:tr h="15519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III. Třída dospělých  2019/2020  po 10.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29571966"/>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POLEPY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71060368"/>
                  </a:ext>
                </a:extLst>
              </a:tr>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33:14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13164156"/>
                  </a:ext>
                </a:extLst>
              </a:tr>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34:29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72447001"/>
                  </a:ext>
                </a:extLst>
              </a:tr>
              <a:tr h="22895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25:24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96831758"/>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9253882"/>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28:23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46838907"/>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FK BECHLÍN</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29:19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96060042"/>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Lounky Chodouny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25924196"/>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Sportovní klub Židovice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37:23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134202"/>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Býčkovice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57655955"/>
                  </a:ext>
                </a:extLst>
              </a:tr>
              <a:tr h="1429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Podřipan</a:t>
                      </a:r>
                      <a:r>
                        <a:rPr lang="cs-CZ" sz="900" b="1" i="0" u="none" strike="noStrike" dirty="0">
                          <a:solidFill>
                            <a:srgbClr val="000000"/>
                          </a:solidFill>
                          <a:effectLst/>
                          <a:latin typeface="Arial" panose="020B0604020202020204" pitchFamily="34" charset="0"/>
                        </a:rPr>
                        <a:t> Rovné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14:28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3637148"/>
                  </a:ext>
                </a:extLst>
              </a:tr>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Viktorie Kleneč</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17:31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7787039"/>
                  </a:ext>
                </a:extLst>
              </a:tr>
              <a:tr h="13061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00"/>
                          </a:solidFill>
                          <a:effectLst/>
                          <a:latin typeface="Arial" panose="020B0604020202020204" pitchFamily="34" charset="0"/>
                        </a:rPr>
                        <a:t>SK Štětí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15:51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53750996"/>
                  </a:ext>
                </a:extLst>
              </a:tr>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Sokol Bříza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10:45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1526446"/>
                  </a:ext>
                </a:extLst>
              </a:tr>
              <a:tr h="12292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9990205"/>
                  </a:ext>
                </a:extLst>
              </a:tr>
            </a:tbl>
          </a:graphicData>
        </a:graphic>
      </p:graphicFrame>
    </p:spTree>
    <p:extLst>
      <p:ext uri="{BB962C8B-B14F-4D97-AF65-F5344CB8AC3E}">
        <p14:creationId xmlns:p14="http://schemas.microsoft.com/office/powerpoint/2010/main" val="294240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graphicFrame>
        <p:nvGraphicFramePr>
          <p:cNvPr id="11" name="Tabulka 10">
            <a:extLst>
              <a:ext uri="{FF2B5EF4-FFF2-40B4-BE49-F238E27FC236}">
                <a16:creationId xmlns:a16="http://schemas.microsoft.com/office/drawing/2014/main" id="{0CB428C5-DBFC-4A72-A13D-192D8217C945}"/>
              </a:ext>
            </a:extLst>
          </p:cNvPr>
          <p:cNvGraphicFramePr>
            <a:graphicFrameLocks noGrp="1"/>
          </p:cNvGraphicFramePr>
          <p:nvPr>
            <p:extLst>
              <p:ext uri="{D42A27DB-BD31-4B8C-83A1-F6EECF244321}">
                <p14:modId xmlns:p14="http://schemas.microsoft.com/office/powerpoint/2010/main" val="1863765668"/>
              </p:ext>
            </p:extLst>
          </p:nvPr>
        </p:nvGraphicFramePr>
        <p:xfrm>
          <a:off x="143992" y="3554076"/>
          <a:ext cx="4743312" cy="3406140"/>
        </p:xfrm>
        <a:graphic>
          <a:graphicData uri="http://schemas.openxmlformats.org/drawingml/2006/table">
            <a:tbl>
              <a:tblPr/>
              <a:tblGrid>
                <a:gridCol w="598369">
                  <a:extLst>
                    <a:ext uri="{9D8B030D-6E8A-4147-A177-3AD203B41FA5}">
                      <a16:colId xmlns:a16="http://schemas.microsoft.com/office/drawing/2014/main" val="51908929"/>
                    </a:ext>
                  </a:extLst>
                </a:gridCol>
                <a:gridCol w="738611">
                  <a:extLst>
                    <a:ext uri="{9D8B030D-6E8A-4147-A177-3AD203B41FA5}">
                      <a16:colId xmlns:a16="http://schemas.microsoft.com/office/drawing/2014/main" val="2545521001"/>
                    </a:ext>
                  </a:extLst>
                </a:gridCol>
                <a:gridCol w="2539425">
                  <a:extLst>
                    <a:ext uri="{9D8B030D-6E8A-4147-A177-3AD203B41FA5}">
                      <a16:colId xmlns:a16="http://schemas.microsoft.com/office/drawing/2014/main" val="176279061"/>
                    </a:ext>
                  </a:extLst>
                </a:gridCol>
                <a:gridCol w="866907">
                  <a:extLst>
                    <a:ext uri="{9D8B030D-6E8A-4147-A177-3AD203B41FA5}">
                      <a16:colId xmlns:a16="http://schemas.microsoft.com/office/drawing/2014/main" val="2804130475"/>
                    </a:ext>
                  </a:extLst>
                </a:gridCol>
              </a:tblGrid>
              <a:tr h="227988">
                <a:tc>
                  <a:txBody>
                    <a:bodyPr/>
                    <a:lstStyle/>
                    <a:p>
                      <a:pPr algn="ctr" fontAlgn="ctr"/>
                      <a:r>
                        <a:rPr lang="cs-CZ" sz="900" b="1" i="0" u="none" strike="noStrike">
                          <a:solidFill>
                            <a:srgbClr val="000000"/>
                          </a:solidFill>
                          <a:effectLst/>
                          <a:latin typeface="Bookman Old Style" panose="02050604050505020204" pitchFamily="18"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10.08.</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Aritma Praha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0:2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256894062"/>
                  </a:ext>
                </a:extLst>
              </a:tr>
              <a:tr h="249133">
                <a:tc>
                  <a:txBody>
                    <a:bodyPr/>
                    <a:lstStyle/>
                    <a:p>
                      <a:pPr algn="ctr" fontAlgn="ctr"/>
                      <a:r>
                        <a:rPr lang="cs-CZ" sz="900" b="1" i="0" u="none" strike="noStrike">
                          <a:solidFill>
                            <a:srgbClr val="000000"/>
                          </a:solidFill>
                          <a:effectLst/>
                          <a:latin typeface="Bookman Old Style" panose="02050604050505020204" pitchFamily="18" charset="0"/>
                        </a:rPr>
                        <a:t>2.</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17.08.</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Brandýs - Česká Lípa</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2:0</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2639859770"/>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24.08.</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Chomutov</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000000"/>
                          </a:solidFill>
                          <a:effectLst/>
                          <a:latin typeface="Bookman Old Style" panose="02050604050505020204" pitchFamily="18" charset="0"/>
                        </a:rPr>
                        <a:t>2:1 PK</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251608911"/>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4.</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31.08.</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Bookman Old Style" panose="02050604050505020204" pitchFamily="18" charset="0"/>
                        </a:rPr>
                        <a:t>Česká Lípa - Dobříš</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2:1 PK</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2698006139"/>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07.09.</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SK Kladno -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5:3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403049302"/>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6.</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14.09.</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Souš</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a:solidFill>
                            <a:srgbClr val="000000"/>
                          </a:solidFill>
                          <a:effectLst/>
                          <a:latin typeface="Bookman Old Style" panose="02050604050505020204" pitchFamily="18" charset="0"/>
                        </a:rPr>
                        <a:t>1:2</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558614835"/>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21.09.</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T. Rakovník -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3:4 PK</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362047389"/>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8.</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28.09.</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Český Brod</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1:0 PK</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3681985048"/>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05.10.</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Ostrov -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4:3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565285433"/>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10.</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12.10.</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Meteor</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1:2</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3694704589"/>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Bookman Old Style" panose="02050604050505020204" pitchFamily="18" charset="0"/>
                        </a:rPr>
                        <a:t>20.10.</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Louny -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5:2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995261777"/>
                  </a:ext>
                </a:extLst>
              </a:tr>
              <a:tr h="227988">
                <a:tc>
                  <a:txBody>
                    <a:bodyPr/>
                    <a:lstStyle/>
                    <a:p>
                      <a:pPr algn="ctr" fontAlgn="ctr"/>
                      <a:r>
                        <a:rPr lang="cs-CZ" sz="900" b="1" i="0" u="none" strike="noStrike">
                          <a:solidFill>
                            <a:srgbClr val="000000"/>
                          </a:solidFill>
                          <a:effectLst/>
                          <a:latin typeface="Bookman Old Style" panose="02050604050505020204" pitchFamily="18" charset="0"/>
                        </a:rPr>
                        <a:t>12.</a:t>
                      </a:r>
                    </a:p>
                  </a:txBody>
                  <a:tcPr marL="9525" marR="9525" marT="9525" marB="0" anchor="ctr">
                    <a:lnL>
                      <a:noFill/>
                    </a:lnL>
                    <a:lnR>
                      <a:noFill/>
                    </a:lnR>
                    <a:lnT>
                      <a:noFill/>
                    </a:lnT>
                    <a:lnB>
                      <a:noFill/>
                    </a:lnB>
                    <a:solidFill>
                      <a:srgbClr val="FFC000"/>
                    </a:solidFill>
                  </a:tcPr>
                </a:tc>
                <a:tc>
                  <a:txBody>
                    <a:bodyPr/>
                    <a:lstStyle/>
                    <a:p>
                      <a:pPr algn="ctr" fontAlgn="ctr"/>
                      <a:r>
                        <a:rPr lang="cs-CZ" sz="900" b="1" i="0" u="none" strike="noStrike" dirty="0">
                          <a:solidFill>
                            <a:srgbClr val="000000"/>
                          </a:solidFill>
                          <a:effectLst/>
                          <a:latin typeface="Bookman Old Style" panose="02050604050505020204" pitchFamily="18" charset="0"/>
                        </a:rPr>
                        <a:t>26.10.</a:t>
                      </a:r>
                    </a:p>
                    <a:p>
                      <a:pPr algn="ctr" fontAlgn="ctr"/>
                      <a:r>
                        <a:rPr lang="cs-CZ" sz="900" b="1" i="0" u="none" strike="noStrike" dirty="0">
                          <a:solidFill>
                            <a:srgbClr val="000000"/>
                          </a:solidFill>
                          <a:effectLst/>
                          <a:latin typeface="Bookman Old Style" panose="02050604050505020204" pitchFamily="18" charset="0"/>
                        </a:rPr>
                        <a:t>2019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Česká Lípa - Slaný</a:t>
                      </a:r>
                    </a:p>
                  </a:txBody>
                  <a:tcPr marL="9525" marR="9525" marT="9525" marB="0" anchor="ctr">
                    <a:lnL>
                      <a:noFill/>
                    </a:lnL>
                    <a:lnR>
                      <a:noFill/>
                    </a:lnR>
                    <a:lnT>
                      <a:noFill/>
                    </a:lnT>
                    <a:lnB>
                      <a:noFill/>
                    </a:lnB>
                    <a:solidFill>
                      <a:srgbClr val="FFC000"/>
                    </a:solidFill>
                  </a:tcPr>
                </a:tc>
                <a:tc>
                  <a:txBody>
                    <a:bodyPr/>
                    <a:lstStyle/>
                    <a:p>
                      <a:pPr algn="ctr" fontAlgn="ctr"/>
                      <a:r>
                        <a:rPr lang="cs-CZ" sz="1600" b="1" i="0" u="none" strike="noStrike" dirty="0">
                          <a:solidFill>
                            <a:srgbClr val="000000"/>
                          </a:solidFill>
                          <a:effectLst/>
                          <a:latin typeface="Bookman Old Style" panose="02050604050505020204" pitchFamily="18" charset="0"/>
                        </a:rPr>
                        <a:t> 1:2</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1964710768"/>
                  </a:ext>
                </a:extLst>
              </a:tr>
            </a:tbl>
          </a:graphicData>
        </a:graphic>
      </p:graphicFrame>
      <p:sp>
        <p:nvSpPr>
          <p:cNvPr id="12" name="TextovéPole 11"/>
          <p:cNvSpPr txBox="1"/>
          <p:nvPr/>
        </p:nvSpPr>
        <p:spPr>
          <a:xfrm>
            <a:off x="143992" y="97692"/>
            <a:ext cx="4743311" cy="3154710"/>
          </a:xfrm>
          <a:prstGeom prst="rect">
            <a:avLst/>
          </a:prstGeom>
          <a:pattFill prst="dashDnDiag">
            <a:fgClr>
              <a:srgbClr val="FFC000"/>
            </a:fgClr>
            <a:bgClr>
              <a:schemeClr val="bg1"/>
            </a:bgClr>
          </a:pattFill>
          <a:effectLst>
            <a:glow rad="101600">
              <a:srgbClr val="FFFF66">
                <a:alpha val="40000"/>
              </a:srgbClr>
            </a:glow>
            <a:softEdge rad="0"/>
          </a:effectLst>
        </p:spPr>
        <p:txBody>
          <a:bodyPr wrap="square" rtlCol="0">
            <a:spAutoFit/>
          </a:bodyPr>
          <a:lstStyle/>
          <a:p>
            <a:pPr algn="just"/>
            <a:r>
              <a:rPr lang="cs-CZ" sz="2800" dirty="0">
                <a:gradFill>
                  <a:gsLst>
                    <a:gs pos="45000">
                      <a:srgbClr val="000099"/>
                    </a:gs>
                    <a:gs pos="75000">
                      <a:srgbClr val="FF0000"/>
                    </a:gs>
                  </a:gsLst>
                  <a:lin ang="5400000" scaled="1"/>
                </a:gradFill>
                <a:latin typeface="Arial Black" panose="020B0A04020102020204" pitchFamily="34" charset="0"/>
              </a:rPr>
              <a:t>Česká Lípa </a:t>
            </a:r>
            <a:r>
              <a:rPr lang="cs-CZ" sz="1900" dirty="0">
                <a:latin typeface="Arial Black" panose="020B0A04020102020204" pitchFamily="34" charset="0"/>
              </a:rPr>
              <a:t>nováček soutěže, který do divizní soutěže postoupil z Libereckého kraje z 2. místa mimo pořadí, Doksy postup neakceptovaly,  v dosavadním průběhu soutěže ještě v normální hrací době nevyhrál. Arsenal však 4x remizoval a pokaždé na penalty zvítězil. Celkově  je na 15. místě se ziskem 8 bodů.</a:t>
            </a:r>
          </a:p>
        </p:txBody>
      </p:sp>
      <p:sp>
        <p:nvSpPr>
          <p:cNvPr id="13" name="Obdélník 12">
            <a:extLst>
              <a:ext uri="{FF2B5EF4-FFF2-40B4-BE49-F238E27FC236}">
                <a16:creationId xmlns:a16="http://schemas.microsoft.com/office/drawing/2014/main" id="{F251B9CD-F517-461F-8170-37DA2CAB55E9}"/>
              </a:ext>
            </a:extLst>
          </p:cNvPr>
          <p:cNvSpPr/>
          <p:nvPr/>
        </p:nvSpPr>
        <p:spPr>
          <a:xfrm>
            <a:off x="5550042" y="1897892"/>
            <a:ext cx="4685057" cy="4488986"/>
          </a:xfrm>
          <a:prstGeom prst="rect">
            <a:avLst/>
          </a:prstGeom>
        </p:spPr>
        <p:txBody>
          <a:bodyPr wrap="square">
            <a:spAutoFit/>
          </a:bodyPr>
          <a:lstStyle/>
          <a:p>
            <a:pPr algn="ctr">
              <a:lnSpc>
                <a:spcPct val="107000"/>
              </a:lnSpc>
              <a:spcAft>
                <a:spcPts val="0"/>
              </a:spcAft>
            </a:pPr>
            <a:r>
              <a:rPr lang="cs-CZ" sz="1800" dirty="0">
                <a:ln w="6731" cap="flat" cmpd="sng" algn="ctr">
                  <a:solidFill>
                    <a:srgbClr val="FFFFFF"/>
                  </a:solidFill>
                  <a:prstDash val="solid"/>
                  <a:round/>
                </a:ln>
                <a:solidFill>
                  <a:srgbClr val="0000FF"/>
                </a:solidFill>
                <a:effectLst>
                  <a:outerShdw dist="38100" dir="2700000" algn="bl">
                    <a:schemeClr val="accent5"/>
                  </a:outerShdw>
                </a:effectLst>
                <a:latin typeface="Arial Black" panose="020B0A04020102020204" pitchFamily="34" charset="0"/>
                <a:ea typeface="Calibri" panose="020F0502020204030204" pitchFamily="34" charset="0"/>
                <a:cs typeface="Arial" panose="020B0604020202020204" pitchFamily="34" charset="0"/>
              </a:rPr>
              <a:t>Sportovní klub Židovice - SK Štětí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ln w="6731" cap="flat" cmpd="sng" algn="ctr">
                  <a:solidFill>
                    <a:srgbClr val="FFFFFF"/>
                  </a:solidFill>
                  <a:prstDash val="solid"/>
                  <a:round/>
                </a:ln>
                <a:solidFill>
                  <a:srgbClr val="0000FF"/>
                </a:solidFill>
                <a:effectLst>
                  <a:outerShdw dist="38100" dir="2700000" algn="bl">
                    <a:schemeClr val="accent5"/>
                  </a:outerShdw>
                </a:effectLst>
                <a:latin typeface="Arial Black" panose="020B0A04020102020204" pitchFamily="34" charset="0"/>
                <a:ea typeface="Calibri" panose="020F0502020204030204" pitchFamily="34" charset="0"/>
                <a:cs typeface="Arial" panose="020B0604020202020204" pitchFamily="34" charset="0"/>
              </a:rPr>
              <a:t>15:0(9:0)   19.10.019</a:t>
            </a:r>
            <a:r>
              <a:rPr lang="cs-CZ" sz="1800" dirty="0">
                <a:ln w="6731" cap="flat" cmpd="sng" algn="ctr">
                  <a:solidFill>
                    <a:srgbClr val="FFFFFF"/>
                  </a:solidFill>
                  <a:prstDash val="solid"/>
                  <a:round/>
                </a:ln>
                <a:solidFill>
                  <a:srgbClr val="2626FF"/>
                </a:solidFill>
                <a:effectLst>
                  <a:outerShdw dist="38100" dir="2700000" algn="bl">
                    <a:schemeClr val="accent5"/>
                  </a:outerShdw>
                </a:effectLst>
                <a:latin typeface="Arial Black" panose="020B0A04020102020204" pitchFamily="34" charset="0"/>
                <a:ea typeface="Calibri" panose="020F0502020204030204" pitchFamily="34" charset="0"/>
                <a:cs typeface="Arial" panose="020B0604020202020204" pitchFamily="34" charset="0"/>
              </a:rPr>
              <a:t>  9. kolo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B mužstvo dospělých hrálo svůj zápas 9. kola III. Třídy ve stejný čas jako mužstvo dospělých a hráčská pomoc nemohla přijít žádná. Krušné chvíle prožíval realizační tým, když se mu k zápasu dostavilo 5 hráčů. Jen díky tomu, že pomohli 2 dorostenci, kterým patří velké poděkování a také trenérovi, který nakonec nastoupil, vyběhlo na trávník v Židovicích 8 hráčů a mohlo se hrát. Šlo hlavně o to zápas přežít a chytit za hlavu by se měli hlavně ti co nepřišli a své spoluhráče nechali na holičkách. Domácí rozjeli brankový účet už ve 3. minutě a 2:0 už svítilo na ukazateli v 6. minutě. Tak to pravidelně pokračovalo a v poločase se výsledek zastavil na čísle 9:0. Po změně stran mělo utkání podobný průběh, snad jen, že domácí už tak aktivní střelecky nebyli a v uvozovkách nastříleli jen 6 branek. Výhra 15:0 pro domácí je výsledkově v dosavadním průběhu soutěže rekordní, ale moc dobrou prezentací našeho klubu to není a .  a moc optimismu to do dalších bojů mužstvu nedává. V neděli 27.října nás čeká doma utkání proti FK Bechlín, který je na 5. místě se ziskem 18 bodů.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L. Uřídil(K)-</a:t>
            </a:r>
            <a:r>
              <a:rPr lang="cs-CZ" sz="1100" dirty="0" err="1">
                <a:latin typeface="Arial" panose="020B0604020202020204" pitchFamily="34" charset="0"/>
                <a:ea typeface="Calibri" panose="020F0502020204030204" pitchFamily="34" charset="0"/>
                <a:cs typeface="Times New Roman" panose="02020603050405020304" pitchFamily="18" charset="0"/>
              </a:rPr>
              <a:t>J.Tichý</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P.Minárik</a:t>
            </a:r>
            <a:r>
              <a:rPr lang="cs-CZ" sz="1100" dirty="0">
                <a:latin typeface="Arial" panose="020B0604020202020204" pitchFamily="34" charset="0"/>
                <a:ea typeface="Calibri" panose="020F0502020204030204" pitchFamily="34" charset="0"/>
                <a:cs typeface="Times New Roman" panose="02020603050405020304" pitchFamily="18" charset="0"/>
              </a:rPr>
              <a:t>(sen.), </a:t>
            </a:r>
            <a:r>
              <a:rPr lang="cs-CZ" sz="1100" dirty="0" err="1">
                <a:latin typeface="Arial" panose="020B0604020202020204" pitchFamily="34" charset="0"/>
                <a:ea typeface="Calibri" panose="020F0502020204030204" pitchFamily="34" charset="0"/>
                <a:cs typeface="Times New Roman" panose="02020603050405020304" pitchFamily="18" charset="0"/>
              </a:rPr>
              <a:t>P.Minárik</a:t>
            </a:r>
            <a:r>
              <a:rPr lang="cs-CZ" sz="1100" dirty="0">
                <a:latin typeface="Arial" panose="020B0604020202020204" pitchFamily="34" charset="0"/>
                <a:ea typeface="Calibri" panose="020F0502020204030204" pitchFamily="34" charset="0"/>
                <a:cs typeface="Times New Roman" panose="02020603050405020304" pitchFamily="18" charset="0"/>
              </a:rPr>
              <a:t>(</a:t>
            </a:r>
            <a:r>
              <a:rPr lang="cs-CZ" sz="1100" dirty="0" err="1">
                <a:latin typeface="Arial" panose="020B0604020202020204" pitchFamily="34" charset="0"/>
                <a:ea typeface="Calibri" panose="020F0502020204030204" pitchFamily="34" charset="0"/>
                <a:cs typeface="Times New Roman" panose="02020603050405020304" pitchFamily="18" charset="0"/>
              </a:rPr>
              <a:t>jun</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M.Černý</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L.Kuča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L.Jakl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D.Ivanič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P.Střihavka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P.Minárik</a:t>
            </a:r>
            <a:r>
              <a:rPr lang="cs-CZ" sz="1100" dirty="0">
                <a:latin typeface="Arial" panose="020B0604020202020204" pitchFamily="34" charset="0"/>
                <a:ea typeface="Calibri" panose="020F0502020204030204" pitchFamily="34" charset="0"/>
                <a:cs typeface="Times New Roman" panose="02020603050405020304" pitchFamily="18" charset="0"/>
              </a:rPr>
              <a:t>-hrající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Dominik Novotný    	</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ovéPole 13"/>
          <p:cNvSpPr txBox="1"/>
          <p:nvPr/>
        </p:nvSpPr>
        <p:spPr>
          <a:xfrm>
            <a:off x="5550042" y="97692"/>
            <a:ext cx="4392488" cy="1569660"/>
          </a:xfrm>
          <a:prstGeom prst="rect">
            <a:avLst/>
          </a:prstGeom>
          <a:gradFill>
            <a:gsLst>
              <a:gs pos="14000">
                <a:srgbClr val="00FF00"/>
              </a:gs>
              <a:gs pos="51000">
                <a:srgbClr val="FFFF00"/>
              </a:gs>
              <a:gs pos="100000">
                <a:srgbClr val="FFFF99"/>
              </a:gs>
            </a:gsLst>
            <a:lin ang="5400000" scaled="1"/>
          </a:gradFill>
          <a:effectLst>
            <a:softEdge rad="0"/>
          </a:effectLst>
        </p:spPr>
        <p:txBody>
          <a:bodyPr wrap="square" rtlCol="0">
            <a:spAutoFit/>
          </a:bodyPr>
          <a:lstStyle/>
          <a:p>
            <a:pPr algn="ctr"/>
            <a:r>
              <a:rPr lang="cs-CZ" sz="3200" dirty="0">
                <a:latin typeface="Matura MT Script Capitals" panose="03020802060602070202" pitchFamily="66" charset="0"/>
              </a:rPr>
              <a:t>Ostudná porážka B mužstva dospělých. Hráli jsme v osmi </a:t>
            </a:r>
          </a:p>
        </p:txBody>
      </p:sp>
      <p:pic>
        <p:nvPicPr>
          <p:cNvPr id="3" name="Obrázek 2" descr="Obsah obrázku hra, fotbal, basketbal, světlo&#10;&#10;Popis byl vytvořen automaticky">
            <a:extLst>
              <a:ext uri="{FF2B5EF4-FFF2-40B4-BE49-F238E27FC236}">
                <a16:creationId xmlns:a16="http://schemas.microsoft.com/office/drawing/2014/main" id="{A47CCA70-0609-4ADC-8AE6-C54953A136E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784952" y="6159196"/>
            <a:ext cx="791224" cy="785639"/>
          </a:xfrm>
          <a:prstGeom prst="rect">
            <a:avLst/>
          </a:prstGeom>
        </p:spPr>
      </p:pic>
    </p:spTree>
    <p:extLst>
      <p:ext uri="{BB962C8B-B14F-4D97-AF65-F5344CB8AC3E}">
        <p14:creationId xmlns:p14="http://schemas.microsoft.com/office/powerpoint/2010/main" val="112617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4" name="TextovéPole 13">
            <a:extLst>
              <a:ext uri="{FF2B5EF4-FFF2-40B4-BE49-F238E27FC236}">
                <a16:creationId xmlns:a16="http://schemas.microsoft.com/office/drawing/2014/main" id="{E879F3F8-3697-459D-8012-B19703154DEB}"/>
              </a:ext>
            </a:extLst>
          </p:cNvPr>
          <p:cNvSpPr txBox="1"/>
          <p:nvPr/>
        </p:nvSpPr>
        <p:spPr>
          <a:xfrm>
            <a:off x="5544592" y="226317"/>
            <a:ext cx="4589958" cy="1384995"/>
          </a:xfrm>
          <a:prstGeom prst="rect">
            <a:avLst/>
          </a:prstGeom>
          <a:blipFill dpi="0" rotWithShape="1">
            <a:blip r:embed="rId2"/>
            <a:srcRect/>
            <a:tile tx="0" ty="0" sx="100000" sy="100000" flip="none" algn="tl"/>
          </a:blipFill>
          <a:effectLst>
            <a:glow rad="101600">
              <a:srgbClr val="FFFF66">
                <a:alpha val="40000"/>
              </a:srgbClr>
            </a:glow>
            <a:softEdge rad="241300"/>
          </a:effectLst>
        </p:spPr>
        <p:txBody>
          <a:bodyPr wrap="square" rtlCol="0">
            <a:spAutoFit/>
          </a:bodyPr>
          <a:lstStyle/>
          <a:p>
            <a:pPr algn="ctr"/>
            <a:r>
              <a:rPr lang="cs-CZ" sz="2800" dirty="0">
                <a:solidFill>
                  <a:srgbClr val="0000CC"/>
                </a:solidFill>
                <a:latin typeface="Cooper Black" panose="0208090404030B020404" pitchFamily="18" charset="0"/>
              </a:rPr>
              <a:t>Mohlo by Vás zajímat jak jsme si s Českou Lípou vedli v minulosti</a:t>
            </a:r>
          </a:p>
        </p:txBody>
      </p:sp>
      <p:graphicFrame>
        <p:nvGraphicFramePr>
          <p:cNvPr id="15" name="Tabulka 14">
            <a:extLst>
              <a:ext uri="{FF2B5EF4-FFF2-40B4-BE49-F238E27FC236}">
                <a16:creationId xmlns:a16="http://schemas.microsoft.com/office/drawing/2014/main" id="{4BD5274E-58FA-4CD5-90F2-AD0A8AEF004F}"/>
              </a:ext>
            </a:extLst>
          </p:cNvPr>
          <p:cNvGraphicFramePr>
            <a:graphicFrameLocks noGrp="1"/>
          </p:cNvGraphicFramePr>
          <p:nvPr>
            <p:extLst>
              <p:ext uri="{D42A27DB-BD31-4B8C-83A1-F6EECF244321}">
                <p14:modId xmlns:p14="http://schemas.microsoft.com/office/powerpoint/2010/main" val="2939954813"/>
              </p:ext>
            </p:extLst>
          </p:nvPr>
        </p:nvGraphicFramePr>
        <p:xfrm>
          <a:off x="5476235" y="1810493"/>
          <a:ext cx="4658314" cy="3477746"/>
        </p:xfrm>
        <a:graphic>
          <a:graphicData uri="http://schemas.openxmlformats.org/drawingml/2006/table">
            <a:tbl>
              <a:tblPr/>
              <a:tblGrid>
                <a:gridCol w="1514105">
                  <a:extLst>
                    <a:ext uri="{9D8B030D-6E8A-4147-A177-3AD203B41FA5}">
                      <a16:colId xmlns:a16="http://schemas.microsoft.com/office/drawing/2014/main" val="3629987688"/>
                    </a:ext>
                  </a:extLst>
                </a:gridCol>
                <a:gridCol w="906631">
                  <a:extLst>
                    <a:ext uri="{9D8B030D-6E8A-4147-A177-3AD203B41FA5}">
                      <a16:colId xmlns:a16="http://schemas.microsoft.com/office/drawing/2014/main" val="4275333196"/>
                    </a:ext>
                  </a:extLst>
                </a:gridCol>
                <a:gridCol w="818105">
                  <a:extLst>
                    <a:ext uri="{9D8B030D-6E8A-4147-A177-3AD203B41FA5}">
                      <a16:colId xmlns:a16="http://schemas.microsoft.com/office/drawing/2014/main" val="4194695595"/>
                    </a:ext>
                  </a:extLst>
                </a:gridCol>
                <a:gridCol w="833368">
                  <a:extLst>
                    <a:ext uri="{9D8B030D-6E8A-4147-A177-3AD203B41FA5}">
                      <a16:colId xmlns:a16="http://schemas.microsoft.com/office/drawing/2014/main" val="51266112"/>
                    </a:ext>
                  </a:extLst>
                </a:gridCol>
                <a:gridCol w="586105">
                  <a:extLst>
                    <a:ext uri="{9D8B030D-6E8A-4147-A177-3AD203B41FA5}">
                      <a16:colId xmlns:a16="http://schemas.microsoft.com/office/drawing/2014/main" val="1675456710"/>
                    </a:ext>
                  </a:extLst>
                </a:gridCol>
              </a:tblGrid>
              <a:tr h="366862">
                <a:tc>
                  <a:txBody>
                    <a:bodyPr/>
                    <a:lstStyle/>
                    <a:p>
                      <a:pPr algn="ctr" fontAlgn="ctr"/>
                      <a:r>
                        <a:rPr lang="cs-CZ" sz="1000" b="1" i="0" u="none" strike="noStrike">
                          <a:solidFill>
                            <a:srgbClr val="000000"/>
                          </a:solidFill>
                          <a:effectLst/>
                          <a:latin typeface="Arial" panose="020B0604020202020204" pitchFamily="34" charset="0"/>
                        </a:rPr>
                        <a:t>Soutěž</a:t>
                      </a:r>
                    </a:p>
                  </a:txBody>
                  <a:tcPr marL="9525" marR="9525" marT="9525" marB="0" anchor="ctr">
                    <a:lnL>
                      <a:noFill/>
                    </a:lnL>
                    <a:lnR>
                      <a:noFill/>
                    </a:lnR>
                    <a:lnT>
                      <a:noFill/>
                    </a:lnT>
                    <a:lnB>
                      <a:noFill/>
                    </a:lnB>
                    <a:solidFill>
                      <a:srgbClr val="FFC000"/>
                    </a:solidFill>
                  </a:tcPr>
                </a:tc>
                <a:tc>
                  <a:txBody>
                    <a:bodyPr/>
                    <a:lstStyle/>
                    <a:p>
                      <a:pPr algn="ctr" fontAlgn="ctr"/>
                      <a:r>
                        <a:rPr lang="cs-CZ" sz="1000" b="1" i="0" u="none" strike="noStrike">
                          <a:solidFill>
                            <a:srgbClr val="000000"/>
                          </a:solidFill>
                          <a:effectLst/>
                          <a:latin typeface="Arial" panose="020B0604020202020204" pitchFamily="34" charset="0"/>
                        </a:rPr>
                        <a:t>Datum</a:t>
                      </a:r>
                    </a:p>
                  </a:txBody>
                  <a:tcPr marL="9525" marR="9525" marT="9525" marB="0" anchor="ctr">
                    <a:lnL>
                      <a:noFill/>
                    </a:lnL>
                    <a:lnR>
                      <a:noFill/>
                    </a:lnR>
                    <a:lnT>
                      <a:noFill/>
                    </a:lnT>
                    <a:lnB>
                      <a:noFill/>
                    </a:lnB>
                    <a:solidFill>
                      <a:srgbClr val="FFC000"/>
                    </a:solidFill>
                  </a:tcPr>
                </a:tc>
                <a:tc gridSpan="2">
                  <a:txBody>
                    <a:bodyPr/>
                    <a:lstStyle/>
                    <a:p>
                      <a:pPr algn="ctr" fontAlgn="ctr"/>
                      <a:r>
                        <a:rPr lang="cs-CZ" sz="1000" b="1" i="0" u="none" strike="noStrike">
                          <a:solidFill>
                            <a:srgbClr val="000000"/>
                          </a:solidFill>
                          <a:effectLst/>
                          <a:latin typeface="Arial" panose="020B0604020202020204" pitchFamily="34" charset="0"/>
                        </a:rPr>
                        <a:t>Soupeři</a:t>
                      </a:r>
                    </a:p>
                  </a:txBody>
                  <a:tcPr marL="9525" marR="9525" marT="9525" marB="0" anchor="ctr">
                    <a:lnL>
                      <a:noFill/>
                    </a:lnL>
                    <a:lnR>
                      <a:noFill/>
                    </a:lnR>
                    <a:lnT>
                      <a:noFill/>
                    </a:lnT>
                    <a:lnB>
                      <a:noFill/>
                    </a:lnB>
                    <a:solidFill>
                      <a:srgbClr val="FFC000"/>
                    </a:solidFill>
                  </a:tcPr>
                </a:tc>
                <a:tc h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Výsledek</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601225549"/>
                  </a:ext>
                </a:extLst>
              </a:tr>
              <a:tr h="297936">
                <a:tc>
                  <a:txBody>
                    <a:bodyPr/>
                    <a:lstStyle/>
                    <a:p>
                      <a:pPr algn="ctr" fontAlgn="ctr"/>
                      <a:r>
                        <a:rPr lang="cs-CZ" sz="1000" b="1" i="0" u="none" strike="noStrike" dirty="0">
                          <a:solidFill>
                            <a:srgbClr val="000000"/>
                          </a:solidFill>
                          <a:effectLst/>
                          <a:latin typeface="Arial" panose="020B0604020202020204" pitchFamily="34" charset="0"/>
                        </a:rPr>
                        <a:t>Severočeský přebor</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09.09.1967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Česká Lípa</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2188391886"/>
                  </a:ext>
                </a:extLst>
              </a:tr>
              <a:tr h="402436">
                <a:tc>
                  <a:txBody>
                    <a:bodyPr/>
                    <a:lstStyle/>
                    <a:p>
                      <a:pPr algn="ctr" fontAlgn="ctr"/>
                      <a:r>
                        <a:rPr lang="cs-CZ" sz="1000" b="1" i="0" u="none" strike="noStrike">
                          <a:solidFill>
                            <a:srgbClr val="000000"/>
                          </a:solidFill>
                          <a:effectLst/>
                          <a:latin typeface="Arial" panose="020B0604020202020204" pitchFamily="34" charset="0"/>
                        </a:rPr>
                        <a:t>Severočeský přebor</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27.04.1968</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Česká Lípa</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820773454"/>
                  </a:ext>
                </a:extLst>
              </a:tr>
              <a:tr h="297936">
                <a:tc>
                  <a:txBody>
                    <a:bodyPr/>
                    <a:lstStyle/>
                    <a:p>
                      <a:pPr algn="ctr" fontAlgn="ctr"/>
                      <a:r>
                        <a:rPr lang="cs-CZ" sz="1000" b="1" i="0" u="none" strike="noStrike">
                          <a:solidFill>
                            <a:srgbClr val="000000"/>
                          </a:solidFill>
                          <a:effectLst/>
                          <a:latin typeface="Arial" panose="020B0604020202020204" pitchFamily="34" charset="0"/>
                        </a:rPr>
                        <a:t>Severočeský přebor</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26.08.1972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Česká Lípa</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819238439"/>
                  </a:ext>
                </a:extLst>
              </a:tr>
              <a:tr h="402436">
                <a:tc>
                  <a:txBody>
                    <a:bodyPr/>
                    <a:lstStyle/>
                    <a:p>
                      <a:pPr algn="ctr" fontAlgn="ctr"/>
                      <a:r>
                        <a:rPr lang="cs-CZ" sz="1000" b="1" i="0" u="none" strike="noStrike">
                          <a:solidFill>
                            <a:srgbClr val="000000"/>
                          </a:solidFill>
                          <a:effectLst/>
                          <a:latin typeface="Arial" panose="020B0604020202020204" pitchFamily="34" charset="0"/>
                        </a:rPr>
                        <a:t>Severočeský přebor</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07.04.1973</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Česká Lípa</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8821019"/>
                  </a:ext>
                </a:extLst>
              </a:tr>
              <a:tr h="402436">
                <a:tc>
                  <a:txBody>
                    <a:bodyPr/>
                    <a:lstStyle/>
                    <a:p>
                      <a:pPr algn="ctr" fontAlgn="ctr"/>
                      <a:r>
                        <a:rPr lang="cs-CZ" sz="1000" b="1" i="0" u="none" strike="noStrike">
                          <a:solidFill>
                            <a:srgbClr val="000000"/>
                          </a:solidFill>
                          <a:effectLst/>
                          <a:latin typeface="Arial" panose="020B0604020202020204" pitchFamily="34" charset="0"/>
                        </a:rPr>
                        <a:t>Divize sk.B</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21.10.1978</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Česká Lípa</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extLst>
                  <a:ext uri="{0D108BD9-81ED-4DB2-BD59-A6C34878D82A}">
                    <a16:rowId xmlns:a16="http://schemas.microsoft.com/office/drawing/2014/main" val="1726164746"/>
                  </a:ext>
                </a:extLst>
              </a:tr>
              <a:tr h="297936">
                <a:tc>
                  <a:txBody>
                    <a:bodyPr/>
                    <a:lstStyle/>
                    <a:p>
                      <a:pPr algn="ctr" fontAlgn="ctr"/>
                      <a:r>
                        <a:rPr lang="cs-CZ" sz="1000" b="1" i="0" u="none" strike="noStrike" dirty="0">
                          <a:solidFill>
                            <a:srgbClr val="000000"/>
                          </a:solidFill>
                          <a:effectLst/>
                          <a:latin typeface="Arial" panose="020B0604020202020204" pitchFamily="34" charset="0"/>
                        </a:rPr>
                        <a:t>Divize </a:t>
                      </a:r>
                      <a:r>
                        <a:rPr lang="cs-CZ" sz="1000" b="1" i="0" u="none" strike="noStrike" dirty="0" err="1">
                          <a:solidFill>
                            <a:srgbClr val="000000"/>
                          </a:solidFill>
                          <a:effectLst/>
                          <a:latin typeface="Arial" panose="020B0604020202020204" pitchFamily="34" charset="0"/>
                        </a:rPr>
                        <a:t>sk.B</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19.05.1979</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Česká Lípa</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0:0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310935770"/>
                  </a:ext>
                </a:extLst>
              </a:tr>
              <a:tr h="297936">
                <a:tc>
                  <a:txBody>
                    <a:bodyPr/>
                    <a:lstStyle/>
                    <a:p>
                      <a:pPr algn="ctr" fontAlgn="ctr"/>
                      <a:r>
                        <a:rPr lang="cs-CZ" sz="1000" b="1" i="0" u="none" strike="noStrike">
                          <a:solidFill>
                            <a:srgbClr val="000000"/>
                          </a:solidFill>
                          <a:effectLst/>
                          <a:latin typeface="Arial" panose="020B0604020202020204" pitchFamily="34" charset="0"/>
                        </a:rPr>
                        <a:t>Česká fotbalová liga</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13.08.1988</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Česká Lípa</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3:1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513668472"/>
                  </a:ext>
                </a:extLst>
              </a:tr>
              <a:tr h="402436">
                <a:tc>
                  <a:txBody>
                    <a:bodyPr/>
                    <a:lstStyle/>
                    <a:p>
                      <a:pPr algn="ctr" fontAlgn="ctr"/>
                      <a:r>
                        <a:rPr lang="cs-CZ" sz="1000" b="1" i="0" u="none" strike="noStrike" dirty="0">
                          <a:solidFill>
                            <a:srgbClr val="000000"/>
                          </a:solidFill>
                          <a:effectLst/>
                          <a:latin typeface="Arial" panose="020B0604020202020204" pitchFamily="34" charset="0"/>
                        </a:rPr>
                        <a:t>Česká fotbalová liga</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18.03.1989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Česká Lípa</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5:2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158037566"/>
                  </a:ext>
                </a:extLst>
              </a:tr>
            </a:tbl>
          </a:graphicData>
        </a:graphic>
      </p:graphicFrame>
      <p:pic>
        <p:nvPicPr>
          <p:cNvPr id="16" name="Obrázek 15"/>
          <p:cNvPicPr>
            <a:picLocks noChangeAspect="1"/>
          </p:cNvPicPr>
          <p:nvPr/>
        </p:nvPicPr>
        <p:blipFill>
          <a:blip r:embed="rId3"/>
          <a:stretch>
            <a:fillRect/>
          </a:stretch>
        </p:blipFill>
        <p:spPr>
          <a:xfrm>
            <a:off x="6916397" y="5517519"/>
            <a:ext cx="1440160" cy="1320857"/>
          </a:xfrm>
          <a:prstGeom prst="rect">
            <a:avLst/>
          </a:prstGeom>
        </p:spPr>
      </p:pic>
      <p:sp>
        <p:nvSpPr>
          <p:cNvPr id="17" name="Obdélník 16"/>
          <p:cNvSpPr/>
          <p:nvPr/>
        </p:nvSpPr>
        <p:spPr>
          <a:xfrm>
            <a:off x="34074" y="595164"/>
            <a:ext cx="4718429" cy="4208844"/>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doby do naší největší brankové příležitosti dostal Josef Horáček. Úplně sám před brankářem, ale zazmatkoval a levačkou zakončil hodně nepřesně. Velkou radost nám přinesla 65. minuta. Míč z volného přímého kopu zahrávaného Lukášem Jaklem lehce líznul hlavou Lukáš Brzek a prodloužil ho k zadní tyči na 1:0. Do konce ale ještě zbývalo hodně času a stát se mohlo cokoli. V 76. minutě to byli hosté, když se jeden z jejich borců dostal do zakončení na hranici penalty, ale vysoko přestřelil. Bechlín byl i v dalších několika dobrých střeleckých pozicích, ale přesná koncovka byla pro Bechlín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achilovou</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patou. Naopak v 77. minutě Lukáš Brzek šikovně zkoušel přehodit brankáře, ale chyběla přesnost. Rozhodnutí měl stejný hráč na noze v 83. minutě, když postupoval sám na brankáře, ale chybělo více klidu a míč skončil mino. V 84. minutě zahrávali hosté roh, ale i po něm jsme udrželi čisté konto. Pak se přihlásil ke slovu i jeden z dorostenců v našem týmu Ladislav Kuča, který hezky prošel přes jednoho z obránců a mířil k zadní tyči. Škoda, skončilo to těsně vedle. Hned po něm pálil Adam Brůža, ale míč se mezi 3 tyče nevešel. Běžela 1. minuta nastavení, když se hosté vydali ke svému poslednímu útoku. Dotáhli ho až do úplného konce, ale proti vyrovnání se stála levá tyčka Luboše Uřídila v brance. Obrovský kámen nám spadnul ze srdce a pak už jsme slyšeli jen závěrečný hvizd rozhodčího znamenající těsnou výhru 1:0. Je třetí v soutěži, máme 9 bodů a ty nás řadí na předposlední 13. místo.</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L.Uřídil-J.Tichý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L.Jakl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J.Pilař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L.Kuča-Š.Vála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P.Střihavka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(46.A.Brůža),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D.Ivanič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J.Holbus</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151052" y="125422"/>
            <a:ext cx="4601451" cy="338554"/>
          </a:xfrm>
          <a:prstGeom prst="rect">
            <a:avLst/>
          </a:prstGeom>
          <a:pattFill prst="solidDmnd">
            <a:fgClr>
              <a:srgbClr val="99FFCC"/>
            </a:fgClr>
            <a:bgClr>
              <a:schemeClr val="bg1"/>
            </a:bgClr>
          </a:pattFill>
          <a:effectLst>
            <a:glow rad="101600">
              <a:srgbClr val="00FF00">
                <a:alpha val="40000"/>
              </a:srgbClr>
            </a:glow>
            <a:softEdge rad="0"/>
          </a:effectLst>
        </p:spPr>
        <p:txBody>
          <a:bodyPr wrap="none" rtlCol="0">
            <a:spAutoFit/>
          </a:bodyPr>
          <a:lstStyle/>
          <a:p>
            <a:pPr algn="ctr"/>
            <a:r>
              <a:rPr lang="cs-CZ" sz="1600" dirty="0">
                <a:latin typeface="Arial Black" panose="020B0A04020102020204" pitchFamily="34" charset="0"/>
              </a:rPr>
              <a:t>Pokračování Štětí B-Bechlín 27.10.2019</a:t>
            </a:r>
          </a:p>
        </p:txBody>
      </p:sp>
      <p:pic>
        <p:nvPicPr>
          <p:cNvPr id="4" name="Obrázek 3"/>
          <p:cNvPicPr>
            <a:picLocks noChangeAspect="1"/>
          </p:cNvPicPr>
          <p:nvPr/>
        </p:nvPicPr>
        <p:blipFill>
          <a:blip r:embed="rId4"/>
          <a:stretch>
            <a:fillRect/>
          </a:stretch>
        </p:blipFill>
        <p:spPr>
          <a:xfrm>
            <a:off x="1471140" y="4964204"/>
            <a:ext cx="1769196" cy="1809404"/>
          </a:xfrm>
          <a:prstGeom prst="rect">
            <a:avLst/>
          </a:prstGeom>
        </p:spPr>
      </p:pic>
    </p:spTree>
    <p:extLst>
      <p:ext uri="{BB962C8B-B14F-4D97-AF65-F5344CB8AC3E}">
        <p14:creationId xmlns:p14="http://schemas.microsoft.com/office/powerpoint/2010/main" val="3870091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31</TotalTime>
  <Words>4519</Words>
  <Application>Microsoft Office PowerPoint</Application>
  <PresentationFormat>Vlastní</PresentationFormat>
  <Paragraphs>2135</Paragraphs>
  <Slides>22</Slides>
  <Notes>2</Notes>
  <HiddenSlides>0</HiddenSlides>
  <MMClips>0</MMClips>
  <ScaleCrop>false</ScaleCrop>
  <HeadingPairs>
    <vt:vector size="6" baseType="variant">
      <vt:variant>
        <vt:lpstr>Použitá písma</vt:lpstr>
      </vt:variant>
      <vt:variant>
        <vt:i4>39</vt:i4>
      </vt:variant>
      <vt:variant>
        <vt:lpstr>Motiv</vt:lpstr>
      </vt:variant>
      <vt:variant>
        <vt:i4>1</vt:i4>
      </vt:variant>
      <vt:variant>
        <vt:lpstr>Nadpisy snímků</vt:lpstr>
      </vt:variant>
      <vt:variant>
        <vt:i4>22</vt:i4>
      </vt:variant>
    </vt:vector>
  </HeadingPairs>
  <TitlesOfParts>
    <vt:vector size="62" baseType="lpstr">
      <vt:lpstr>Yu Gothic Medium</vt:lpstr>
      <vt:lpstr>Yu Gothic UI Light</vt:lpstr>
      <vt:lpstr>Yu Gothic UI Semibold</vt:lpstr>
      <vt:lpstr>Albertus MT</vt:lpstr>
      <vt:lpstr>Algerian</vt:lpstr>
      <vt:lpstr>Arial</vt:lpstr>
      <vt:lpstr>Arial Black</vt:lpstr>
      <vt:lpstr>Arial Rounded MT Bold</vt:lpstr>
      <vt:lpstr>Bahnschrift SemiBold Condensed</vt:lpstr>
      <vt:lpstr>Berlin Sans FB Demi</vt:lpstr>
      <vt:lpstr>Bernard MT Condensed</vt:lpstr>
      <vt:lpstr>Bodoni MT Black</vt:lpstr>
      <vt:lpstr>Bookman Old Style</vt:lpstr>
      <vt:lpstr>Calibri</vt:lpstr>
      <vt:lpstr>Cambria</vt:lpstr>
      <vt:lpstr>Colonna MT</vt:lpstr>
      <vt:lpstr>Cooper Black</vt:lpstr>
      <vt:lpstr>Ebrima</vt:lpstr>
      <vt:lpstr>Eras Bold ITC</vt:lpstr>
      <vt:lpstr>FangSong</vt:lpstr>
      <vt:lpstr>Franklin Gothic Heavy</vt:lpstr>
      <vt:lpstr>Georgia</vt:lpstr>
      <vt:lpstr>Georgia Pro Cond Black</vt:lpstr>
      <vt:lpstr>Gungsuh</vt:lpstr>
      <vt:lpstr>GungsuhChe</vt:lpstr>
      <vt:lpstr>Khmer UI</vt:lpstr>
      <vt:lpstr>KodchiangUPC</vt:lpstr>
      <vt:lpstr>Matura MT Script Capitals</vt:lpstr>
      <vt:lpstr>Miriam</vt:lpstr>
      <vt:lpstr>Rockwell Condensed</vt:lpstr>
      <vt:lpstr>Rockwell Nova Extra Bold</vt:lpstr>
      <vt:lpstr>Source Sans Pro Black</vt:lpstr>
      <vt:lpstr>STHupo</vt:lpstr>
      <vt:lpstr>Tahoma</vt:lpstr>
      <vt:lpstr>Times New Roman</vt:lpstr>
      <vt:lpstr>Tw Cen MT Condensed Extra Bold</vt:lpstr>
      <vt:lpstr>UD Digi Kyokasho NP-B</vt:lpstr>
      <vt:lpstr>Verdana</vt:lpstr>
      <vt:lpstr>Vrinda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plisek</cp:lastModifiedBy>
  <cp:revision>23085</cp:revision>
  <cp:lastPrinted>2017-10-26T04:05:10Z</cp:lastPrinted>
  <dcterms:created xsi:type="dcterms:W3CDTF">2001-03-12T13:44:53Z</dcterms:created>
  <dcterms:modified xsi:type="dcterms:W3CDTF">2019-11-06T18:28:52Z</dcterms:modified>
</cp:coreProperties>
</file>