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webextensions/taskpanes.xml" ContentType="application/vnd.ms-office.webextensiontaskpanes+xml"/>
  <Override PartName="/ppt/webextensions/webextension1.xml" ContentType="application/vnd.ms-office.webextension+xml"/>
  <Override PartName="/ppt/webextensions/webextension2.xml" ContentType="application/vnd.ms-office.webextension+xml"/>
  <Override PartName="/ppt/webextensions/webextension3.xml" ContentType="application/vnd.ms-office.webextension+xml"/>
  <Override PartName="/ppt/webextensions/webextension4.xml" ContentType="application/vnd.ms-office.webextension+xml"/>
  <Override PartName="/ppt/webextensions/webextension5.xml" ContentType="application/vnd.ms-office.webextension+xml"/>
  <Override PartName="/ppt/webextensions/webextension6.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4"/>
  </p:notesMasterIdLst>
  <p:handoutMasterIdLst>
    <p:handoutMasterId r:id="rId25"/>
  </p:handoutMasterIdLst>
  <p:sldIdLst>
    <p:sldId id="258" r:id="rId2"/>
    <p:sldId id="323" r:id="rId3"/>
    <p:sldId id="324" r:id="rId4"/>
    <p:sldId id="325" r:id="rId5"/>
    <p:sldId id="326" r:id="rId6"/>
    <p:sldId id="327" r:id="rId7"/>
    <p:sldId id="328" r:id="rId8"/>
    <p:sldId id="329" r:id="rId9"/>
    <p:sldId id="332" r:id="rId10"/>
    <p:sldId id="333" r:id="rId11"/>
    <p:sldId id="330" r:id="rId12"/>
    <p:sldId id="331" r:id="rId13"/>
    <p:sldId id="334" r:id="rId14"/>
    <p:sldId id="335" r:id="rId15"/>
    <p:sldId id="336" r:id="rId16"/>
    <p:sldId id="337" r:id="rId17"/>
    <p:sldId id="338" r:id="rId18"/>
    <p:sldId id="339" r:id="rId19"/>
    <p:sldId id="340" r:id="rId20"/>
    <p:sldId id="341" r:id="rId21"/>
    <p:sldId id="342" r:id="rId22"/>
    <p:sldId id="343" r:id="rId23"/>
  </p:sldIdLst>
  <p:sldSz cx="10225088" cy="7239000"/>
  <p:notesSz cx="6797675" cy="9926638"/>
  <p:defaultTextStyle>
    <a:defPPr>
      <a:defRPr lang="cs-CZ"/>
    </a:defPPr>
    <a:lvl1pPr algn="l" rtl="0" fontAlgn="base">
      <a:spcBef>
        <a:spcPct val="0"/>
      </a:spcBef>
      <a:spcAft>
        <a:spcPct val="0"/>
      </a:spcAft>
      <a:defRPr sz="1200" b="1" kern="1200">
        <a:solidFill>
          <a:schemeClr val="tx1"/>
        </a:solidFill>
        <a:latin typeface="Arial Rounded MT Bold" pitchFamily="34" charset="0"/>
        <a:ea typeface="+mn-ea"/>
        <a:cs typeface="+mn-cs"/>
      </a:defRPr>
    </a:lvl1pPr>
    <a:lvl2pPr marL="455613" indent="1588" algn="l" rtl="0" fontAlgn="base">
      <a:spcBef>
        <a:spcPct val="0"/>
      </a:spcBef>
      <a:spcAft>
        <a:spcPct val="0"/>
      </a:spcAft>
      <a:defRPr sz="1200" b="1" kern="1200">
        <a:solidFill>
          <a:schemeClr val="tx1"/>
        </a:solidFill>
        <a:latin typeface="Arial Rounded MT Bold" pitchFamily="34" charset="0"/>
        <a:ea typeface="+mn-ea"/>
        <a:cs typeface="+mn-cs"/>
      </a:defRPr>
    </a:lvl2pPr>
    <a:lvl3pPr marL="912813" indent="1588" algn="l" rtl="0" fontAlgn="base">
      <a:spcBef>
        <a:spcPct val="0"/>
      </a:spcBef>
      <a:spcAft>
        <a:spcPct val="0"/>
      </a:spcAft>
      <a:defRPr sz="1200" b="1" kern="1200">
        <a:solidFill>
          <a:schemeClr val="tx1"/>
        </a:solidFill>
        <a:latin typeface="Arial Rounded MT Bold" pitchFamily="34" charset="0"/>
        <a:ea typeface="+mn-ea"/>
        <a:cs typeface="+mn-cs"/>
      </a:defRPr>
    </a:lvl3pPr>
    <a:lvl4pPr marL="1370013" indent="1588" algn="l" rtl="0" fontAlgn="base">
      <a:spcBef>
        <a:spcPct val="0"/>
      </a:spcBef>
      <a:spcAft>
        <a:spcPct val="0"/>
      </a:spcAft>
      <a:defRPr sz="1200" b="1" kern="1200">
        <a:solidFill>
          <a:schemeClr val="tx1"/>
        </a:solidFill>
        <a:latin typeface="Arial Rounded MT Bold" pitchFamily="34" charset="0"/>
        <a:ea typeface="+mn-ea"/>
        <a:cs typeface="+mn-cs"/>
      </a:defRPr>
    </a:lvl4pPr>
    <a:lvl5pPr marL="1827213" indent="1588" algn="l" rtl="0" fontAlgn="base">
      <a:spcBef>
        <a:spcPct val="0"/>
      </a:spcBef>
      <a:spcAft>
        <a:spcPct val="0"/>
      </a:spcAft>
      <a:defRPr sz="1200" b="1" kern="1200">
        <a:solidFill>
          <a:schemeClr val="tx1"/>
        </a:solidFill>
        <a:latin typeface="Arial Rounded MT Bold" pitchFamily="34" charset="0"/>
        <a:ea typeface="+mn-ea"/>
        <a:cs typeface="+mn-cs"/>
      </a:defRPr>
    </a:lvl5pPr>
    <a:lvl6pPr marL="2286000" algn="l" defTabSz="914400" rtl="0" eaLnBrk="1" latinLnBrk="0" hangingPunct="1">
      <a:defRPr sz="1200" b="1" kern="1200">
        <a:solidFill>
          <a:schemeClr val="tx1"/>
        </a:solidFill>
        <a:latin typeface="Arial Rounded MT Bold" pitchFamily="34" charset="0"/>
        <a:ea typeface="+mn-ea"/>
        <a:cs typeface="+mn-cs"/>
      </a:defRPr>
    </a:lvl6pPr>
    <a:lvl7pPr marL="2743200" algn="l" defTabSz="914400" rtl="0" eaLnBrk="1" latinLnBrk="0" hangingPunct="1">
      <a:defRPr sz="1200" b="1" kern="1200">
        <a:solidFill>
          <a:schemeClr val="tx1"/>
        </a:solidFill>
        <a:latin typeface="Arial Rounded MT Bold" pitchFamily="34" charset="0"/>
        <a:ea typeface="+mn-ea"/>
        <a:cs typeface="+mn-cs"/>
      </a:defRPr>
    </a:lvl7pPr>
    <a:lvl8pPr marL="3200400" algn="l" defTabSz="914400" rtl="0" eaLnBrk="1" latinLnBrk="0" hangingPunct="1">
      <a:defRPr sz="1200" b="1" kern="1200">
        <a:solidFill>
          <a:schemeClr val="tx1"/>
        </a:solidFill>
        <a:latin typeface="Arial Rounded MT Bold" pitchFamily="34" charset="0"/>
        <a:ea typeface="+mn-ea"/>
        <a:cs typeface="+mn-cs"/>
      </a:defRPr>
    </a:lvl8pPr>
    <a:lvl9pPr marL="3657600" algn="l" defTabSz="914400" rtl="0" eaLnBrk="1" latinLnBrk="0" hangingPunct="1">
      <a:defRPr sz="1200" b="1" kern="1200">
        <a:solidFill>
          <a:schemeClr val="tx1"/>
        </a:solidFill>
        <a:latin typeface="Arial Rounded MT Bold" pitchFamily="34" charset="0"/>
        <a:ea typeface="+mn-ea"/>
        <a:cs typeface="+mn-cs"/>
      </a:defRPr>
    </a:lvl9pPr>
  </p:defaultTextStyle>
  <p:extLst>
    <p:ext uri="{EFAFB233-063F-42B5-8137-9DF3F51BA10A}">
      <p15:sldGuideLst xmlns:p15="http://schemas.microsoft.com/office/powerpoint/2012/main">
        <p15:guide id="1" orient="horz" pos="2371" userDrawn="1">
          <p15:clr>
            <a:srgbClr val="A4A3A4"/>
          </p15:clr>
        </p15:guide>
        <p15:guide id="2" pos="3221" userDrawn="1">
          <p15:clr>
            <a:srgbClr val="A4A3A4"/>
          </p15:clr>
        </p15:guide>
      </p15:sldGuideLst>
    </p:ext>
    <p:ext uri="{2D200454-40CA-4A62-9FC3-DE9A4176ACB9}">
      <p15:notesGuideLst xmlns:p15="http://schemas.microsoft.com/office/powerpoint/2012/main">
        <p15:guide id="1" orient="horz" pos="3128">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33"/>
    <a:srgbClr val="6600CC"/>
    <a:srgbClr val="0000FF"/>
    <a:srgbClr val="99CCFF"/>
    <a:srgbClr val="CCFF99"/>
    <a:srgbClr val="003300"/>
    <a:srgbClr val="993366"/>
    <a:srgbClr val="BC1014"/>
    <a:srgbClr val="66FFCC"/>
    <a:srgbClr val="FF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Styl s motivem 1 – zvýraznění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Bez stylu, bez mřížky">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75DCB02-9BB8-47FD-8907-85C794F793BA}" styleName="Styl s motivem 1 – zvýraznění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912C8C85-51F0-491E-9774-3900AFEF0FD7}" styleName="Světlý styl 2 – zvýraznění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9012ECD-51FC-41F1-AA8D-1B2483CD663E}" styleName="Světlý styl 2 – zvýraznění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17292A2E-F333-43FB-9621-5CBBE7FDCDCB}" styleName="Světlý styl 2 – zvýraznění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3C2FFA5D-87B4-456A-9821-1D502468CF0F}" styleName="Styl s motivem 1 – zvýraznění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Styl s motivem 1 – zvýraznění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16D9F66E-5EB9-4882-86FB-DCBF35E3C3E4}" styleName="Střední styl 4 – zvýraznění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08FB837D-C827-4EFA-A057-4D05807E0F7C}" styleName="Styl s motivem 1 – zvýraznění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874" autoAdjust="0"/>
    <p:restoredTop sz="95455" autoAdjust="0"/>
  </p:normalViewPr>
  <p:slideViewPr>
    <p:cSldViewPr>
      <p:cViewPr>
        <p:scale>
          <a:sx n="80" d="100"/>
          <a:sy n="80" d="100"/>
        </p:scale>
        <p:origin x="1086" y="240"/>
      </p:cViewPr>
      <p:guideLst>
        <p:guide orient="horz" pos="2371"/>
        <p:guide pos="322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4" d="100"/>
          <a:sy n="64" d="100"/>
        </p:scale>
        <p:origin x="-3444" y="-102"/>
      </p:cViewPr>
      <p:guideLst>
        <p:guide orient="horz" pos="3128"/>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9330"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b="0">
                <a:effectLst/>
                <a:latin typeface="Times New Roman" pitchFamily="18" charset="0"/>
              </a:defRPr>
            </a:lvl1pPr>
          </a:lstStyle>
          <a:p>
            <a:pPr>
              <a:defRPr/>
            </a:pPr>
            <a:endParaRPr lang="cs-CZ" dirty="0"/>
          </a:p>
        </p:txBody>
      </p:sp>
      <p:sp>
        <p:nvSpPr>
          <p:cNvPr id="739331" name="Rectangle 3"/>
          <p:cNvSpPr>
            <a:spLocks noGrp="1" noChangeArrowheads="1"/>
          </p:cNvSpPr>
          <p:nvPr>
            <p:ph type="dt" sz="quarter"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b="0">
                <a:effectLst/>
                <a:latin typeface="Times New Roman" pitchFamily="18" charset="0"/>
              </a:defRPr>
            </a:lvl1pPr>
          </a:lstStyle>
          <a:p>
            <a:pPr>
              <a:defRPr/>
            </a:pPr>
            <a:endParaRPr lang="cs-CZ" dirty="0"/>
          </a:p>
        </p:txBody>
      </p:sp>
      <p:sp>
        <p:nvSpPr>
          <p:cNvPr id="739332" name="Rectangle 4"/>
          <p:cNvSpPr>
            <a:spLocks noGrp="1" noChangeArrowheads="1"/>
          </p:cNvSpPr>
          <p:nvPr>
            <p:ph type="ftr" sz="quarter" idx="2"/>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defRPr b="0">
                <a:effectLst/>
                <a:latin typeface="Times New Roman" pitchFamily="18" charset="0"/>
              </a:defRPr>
            </a:lvl1pPr>
          </a:lstStyle>
          <a:p>
            <a:pPr>
              <a:defRPr/>
            </a:pPr>
            <a:endParaRPr lang="cs-CZ" dirty="0"/>
          </a:p>
        </p:txBody>
      </p:sp>
      <p:sp>
        <p:nvSpPr>
          <p:cNvPr id="739333" name="Rectangle 5"/>
          <p:cNvSpPr>
            <a:spLocks noGrp="1" noChangeArrowheads="1"/>
          </p:cNvSpPr>
          <p:nvPr>
            <p:ph type="sldNum" sz="quarter" idx="3"/>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b="0">
                <a:effectLst/>
                <a:latin typeface="Times New Roman" pitchFamily="18" charset="0"/>
              </a:defRPr>
            </a:lvl1pPr>
          </a:lstStyle>
          <a:p>
            <a:pPr>
              <a:defRPr/>
            </a:pPr>
            <a:fld id="{DE138A7D-C59D-468B-9B86-11383E02ACDF}" type="slidenum">
              <a:rPr lang="cs-CZ"/>
              <a:pPr>
                <a:defRPr/>
              </a:pPr>
              <a:t>‹#›</a:t>
            </a:fld>
            <a:endParaRPr lang="cs-CZ"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861" tIns="45960" rIns="91861" bIns="45960" numCol="1" anchor="t" anchorCtr="0" compatLnSpc="1">
            <a:prstTxWarp prst="textNoShape">
              <a:avLst/>
            </a:prstTxWarp>
          </a:bodyPr>
          <a:lstStyle>
            <a:lvl1pPr algn="l" defTabSz="927100" eaLnBrk="0" hangingPunct="0">
              <a:defRPr b="0">
                <a:effectLst/>
                <a:latin typeface="Times New Roman" pitchFamily="18" charset="0"/>
              </a:defRPr>
            </a:lvl1pPr>
          </a:lstStyle>
          <a:p>
            <a:pPr>
              <a:defRPr/>
            </a:pPr>
            <a:endParaRPr lang="cs-CZ" dirty="0"/>
          </a:p>
        </p:txBody>
      </p:sp>
      <p:sp>
        <p:nvSpPr>
          <p:cNvPr id="3075" name="Rectangle 3"/>
          <p:cNvSpPr>
            <a:spLocks noGrp="1" noChangeArrowheads="1"/>
          </p:cNvSpPr>
          <p:nvPr>
            <p:ph type="dt" idx="1"/>
          </p:nvPr>
        </p:nvSpPr>
        <p:spPr bwMode="auto">
          <a:xfrm>
            <a:off x="3851275" y="0"/>
            <a:ext cx="2946400" cy="496888"/>
          </a:xfrm>
          <a:prstGeom prst="rect">
            <a:avLst/>
          </a:prstGeom>
          <a:noFill/>
          <a:ln w="9525">
            <a:noFill/>
            <a:miter lim="800000"/>
            <a:headEnd/>
            <a:tailEnd/>
          </a:ln>
          <a:effectLst/>
        </p:spPr>
        <p:txBody>
          <a:bodyPr vert="horz" wrap="square" lIns="91861" tIns="45960" rIns="91861" bIns="45960" numCol="1" anchor="t" anchorCtr="0" compatLnSpc="1">
            <a:prstTxWarp prst="textNoShape">
              <a:avLst/>
            </a:prstTxWarp>
          </a:bodyPr>
          <a:lstStyle>
            <a:lvl1pPr algn="r" defTabSz="927100" eaLnBrk="0" hangingPunct="0">
              <a:defRPr b="0">
                <a:effectLst/>
                <a:latin typeface="Times New Roman" pitchFamily="18" charset="0"/>
              </a:defRPr>
            </a:lvl1pPr>
          </a:lstStyle>
          <a:p>
            <a:pPr>
              <a:defRPr/>
            </a:pPr>
            <a:endParaRPr lang="cs-CZ" dirty="0"/>
          </a:p>
        </p:txBody>
      </p:sp>
      <p:sp>
        <p:nvSpPr>
          <p:cNvPr id="20484" name="Rectangle 4"/>
          <p:cNvSpPr>
            <a:spLocks noGrp="1" noRot="1" noChangeAspect="1" noChangeArrowheads="1" noTextEdit="1"/>
          </p:cNvSpPr>
          <p:nvPr>
            <p:ph type="sldImg" idx="2"/>
          </p:nvPr>
        </p:nvSpPr>
        <p:spPr bwMode="auto">
          <a:xfrm>
            <a:off x="771525" y="742950"/>
            <a:ext cx="5257800" cy="3722688"/>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08050" y="4714875"/>
            <a:ext cx="4981575" cy="4468813"/>
          </a:xfrm>
          <a:prstGeom prst="rect">
            <a:avLst/>
          </a:prstGeom>
          <a:noFill/>
          <a:ln w="9525">
            <a:noFill/>
            <a:miter lim="800000"/>
            <a:headEnd/>
            <a:tailEnd/>
          </a:ln>
          <a:effectLst/>
        </p:spPr>
        <p:txBody>
          <a:bodyPr vert="horz" wrap="square" lIns="91861" tIns="45960" rIns="91861" bIns="45960" numCol="1" anchor="t" anchorCtr="0" compatLnSpc="1">
            <a:prstTxWarp prst="textNoShape">
              <a:avLst/>
            </a:prstTxWarp>
          </a:bodyPr>
          <a:lstStyle/>
          <a:p>
            <a:pPr lvl="0"/>
            <a:r>
              <a:rPr lang="cs-CZ" noProof="0"/>
              <a:t>Klepnutím lze upravit styly předlohy textu.</a:t>
            </a:r>
          </a:p>
          <a:p>
            <a:pPr lvl="1"/>
            <a:r>
              <a:rPr lang="cs-CZ" noProof="0"/>
              <a:t>Druhá úroveň</a:t>
            </a:r>
          </a:p>
          <a:p>
            <a:pPr lvl="2"/>
            <a:r>
              <a:rPr lang="cs-CZ" noProof="0"/>
              <a:t>Třetí úroveň</a:t>
            </a:r>
          </a:p>
          <a:p>
            <a:pPr lvl="3"/>
            <a:r>
              <a:rPr lang="cs-CZ" noProof="0"/>
              <a:t>Čtvrtá úroveň</a:t>
            </a:r>
          </a:p>
          <a:p>
            <a:pPr lvl="4"/>
            <a:r>
              <a:rPr lang="cs-CZ" noProof="0"/>
              <a:t>Pátá úroveň</a:t>
            </a:r>
          </a:p>
        </p:txBody>
      </p:sp>
      <p:sp>
        <p:nvSpPr>
          <p:cNvPr id="3078" name="Rectangle 6"/>
          <p:cNvSpPr>
            <a:spLocks noGrp="1" noChangeArrowheads="1"/>
          </p:cNvSpPr>
          <p:nvPr>
            <p:ph type="ftr" sz="quarter" idx="4"/>
          </p:nvPr>
        </p:nvSpPr>
        <p:spPr bwMode="auto">
          <a:xfrm>
            <a:off x="0" y="9429750"/>
            <a:ext cx="2946400" cy="496888"/>
          </a:xfrm>
          <a:prstGeom prst="rect">
            <a:avLst/>
          </a:prstGeom>
          <a:noFill/>
          <a:ln w="9525">
            <a:noFill/>
            <a:miter lim="800000"/>
            <a:headEnd/>
            <a:tailEnd/>
          </a:ln>
          <a:effectLst/>
        </p:spPr>
        <p:txBody>
          <a:bodyPr vert="horz" wrap="square" lIns="91861" tIns="45960" rIns="91861" bIns="45960" numCol="1" anchor="b" anchorCtr="0" compatLnSpc="1">
            <a:prstTxWarp prst="textNoShape">
              <a:avLst/>
            </a:prstTxWarp>
          </a:bodyPr>
          <a:lstStyle>
            <a:lvl1pPr algn="l" defTabSz="927100" eaLnBrk="0" hangingPunct="0">
              <a:defRPr b="0">
                <a:effectLst/>
                <a:latin typeface="Times New Roman" pitchFamily="18" charset="0"/>
              </a:defRPr>
            </a:lvl1pPr>
          </a:lstStyle>
          <a:p>
            <a:pPr>
              <a:defRPr/>
            </a:pPr>
            <a:endParaRPr lang="cs-CZ" dirty="0"/>
          </a:p>
        </p:txBody>
      </p:sp>
      <p:sp>
        <p:nvSpPr>
          <p:cNvPr id="3079" name="Rectangle 7"/>
          <p:cNvSpPr>
            <a:spLocks noGrp="1" noChangeArrowheads="1"/>
          </p:cNvSpPr>
          <p:nvPr>
            <p:ph type="sldNum" sz="quarter" idx="5"/>
          </p:nvPr>
        </p:nvSpPr>
        <p:spPr bwMode="auto">
          <a:xfrm>
            <a:off x="3851275" y="9429750"/>
            <a:ext cx="2946400" cy="496888"/>
          </a:xfrm>
          <a:prstGeom prst="rect">
            <a:avLst/>
          </a:prstGeom>
          <a:noFill/>
          <a:ln w="9525">
            <a:noFill/>
            <a:miter lim="800000"/>
            <a:headEnd/>
            <a:tailEnd/>
          </a:ln>
          <a:effectLst/>
        </p:spPr>
        <p:txBody>
          <a:bodyPr vert="horz" wrap="square" lIns="91861" tIns="45960" rIns="91861" bIns="45960" numCol="1" anchor="b" anchorCtr="0" compatLnSpc="1">
            <a:prstTxWarp prst="textNoShape">
              <a:avLst/>
            </a:prstTxWarp>
          </a:bodyPr>
          <a:lstStyle>
            <a:lvl1pPr algn="r" defTabSz="927100" eaLnBrk="0" hangingPunct="0">
              <a:defRPr b="0">
                <a:effectLst/>
                <a:latin typeface="Times New Roman" pitchFamily="18" charset="0"/>
              </a:defRPr>
            </a:lvl1pPr>
          </a:lstStyle>
          <a:p>
            <a:pPr>
              <a:defRPr/>
            </a:pPr>
            <a:fld id="{20B747F7-71EF-448E-A475-6483FF2EFE4D}" type="slidenum">
              <a:rPr lang="cs-CZ"/>
              <a:pPr>
                <a:defRPr/>
              </a:pPr>
              <a:t>‹#›</a:t>
            </a:fld>
            <a:endParaRPr lang="cs-CZ"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5613"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2813"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0013"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7213"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5623" algn="l" defTabSz="914249" rtl="0" eaLnBrk="1" latinLnBrk="0" hangingPunct="1">
      <a:defRPr sz="1200" kern="1200">
        <a:solidFill>
          <a:schemeClr val="tx1"/>
        </a:solidFill>
        <a:latin typeface="+mn-lt"/>
        <a:ea typeface="+mn-ea"/>
        <a:cs typeface="+mn-cs"/>
      </a:defRPr>
    </a:lvl6pPr>
    <a:lvl7pPr marL="2742748" algn="l" defTabSz="914249" rtl="0" eaLnBrk="1" latinLnBrk="0" hangingPunct="1">
      <a:defRPr sz="1200" kern="1200">
        <a:solidFill>
          <a:schemeClr val="tx1"/>
        </a:solidFill>
        <a:latin typeface="+mn-lt"/>
        <a:ea typeface="+mn-ea"/>
        <a:cs typeface="+mn-cs"/>
      </a:defRPr>
    </a:lvl7pPr>
    <a:lvl8pPr marL="3199872" algn="l" defTabSz="914249" rtl="0" eaLnBrk="1" latinLnBrk="0" hangingPunct="1">
      <a:defRPr sz="1200" kern="1200">
        <a:solidFill>
          <a:schemeClr val="tx1"/>
        </a:solidFill>
        <a:latin typeface="+mn-lt"/>
        <a:ea typeface="+mn-ea"/>
        <a:cs typeface="+mn-cs"/>
      </a:defRPr>
    </a:lvl8pPr>
    <a:lvl9pPr marL="3656998" algn="l" defTabSz="914249"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5F40327D-6606-44B4-ABD4-C33AD6237FDF}" type="slidenum">
              <a:rPr lang="cs-CZ" smtClean="0"/>
              <a:pPr/>
              <a:t>1</a:t>
            </a:fld>
            <a:endParaRPr lang="cs-CZ" dirty="0"/>
          </a:p>
        </p:txBody>
      </p:sp>
      <p:sp>
        <p:nvSpPr>
          <p:cNvPr id="22531" name="Rectangle 2"/>
          <p:cNvSpPr>
            <a:spLocks noGrp="1" noRot="1" noChangeAspect="1" noChangeArrowheads="1" noTextEdit="1"/>
          </p:cNvSpPr>
          <p:nvPr>
            <p:ph type="sldImg"/>
          </p:nvPr>
        </p:nvSpPr>
        <p:spPr>
          <a:xfrm>
            <a:off x="771525" y="742950"/>
            <a:ext cx="5257800" cy="3722688"/>
          </a:xfrm>
          <a:ln/>
        </p:spPr>
      </p:sp>
      <p:sp>
        <p:nvSpPr>
          <p:cNvPr id="22532" name="Rectangle 3"/>
          <p:cNvSpPr>
            <a:spLocks noGrp="1" noChangeArrowheads="1"/>
          </p:cNvSpPr>
          <p:nvPr>
            <p:ph type="body" idx="1"/>
          </p:nvPr>
        </p:nvSpPr>
        <p:spPr>
          <a:noFill/>
          <a:ln/>
        </p:spPr>
        <p:txBody>
          <a:bodyPr/>
          <a:lstStyle/>
          <a:p>
            <a:pPr eaLnBrk="1" hangingPunct="1"/>
            <a:endParaRPr lang="cs-CZ"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pPr>
              <a:defRPr/>
            </a:pPr>
            <a:fld id="{20B747F7-71EF-448E-A475-6483FF2EFE4D}" type="slidenum">
              <a:rPr lang="cs-CZ" smtClean="0"/>
              <a:pPr>
                <a:defRPr/>
              </a:pPr>
              <a:t>2</a:t>
            </a:fld>
            <a:endParaRPr lang="cs-CZ"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766883" y="2249491"/>
            <a:ext cx="8691325" cy="1550987"/>
          </a:xfrm>
        </p:spPr>
        <p:txBody>
          <a:bodyPr/>
          <a:lstStyle/>
          <a:p>
            <a:r>
              <a:rPr lang="cs-CZ"/>
              <a:t>Klepnutím lze upravit styl předlohy nadpisů.</a:t>
            </a:r>
          </a:p>
        </p:txBody>
      </p:sp>
      <p:sp>
        <p:nvSpPr>
          <p:cNvPr id="3" name="Podnadpis 2"/>
          <p:cNvSpPr>
            <a:spLocks noGrp="1"/>
          </p:cNvSpPr>
          <p:nvPr>
            <p:ph type="subTitle" idx="1"/>
          </p:nvPr>
        </p:nvSpPr>
        <p:spPr>
          <a:xfrm>
            <a:off x="1533763" y="4102101"/>
            <a:ext cx="7157562" cy="184943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a:t>Klepnutím lze upravit styl předlohy podnadpisů.</a:t>
            </a:r>
          </a:p>
        </p:txBody>
      </p:sp>
      <p:sp>
        <p:nvSpPr>
          <p:cNvPr id="4" name="Rectangle 4"/>
          <p:cNvSpPr>
            <a:spLocks noGrp="1" noChangeArrowheads="1"/>
          </p:cNvSpPr>
          <p:nvPr>
            <p:ph type="dt" sz="half" idx="10"/>
          </p:nvPr>
        </p:nvSpPr>
        <p:spPr>
          <a:ln/>
        </p:spPr>
        <p:txBody>
          <a:bodyPr/>
          <a:lstStyle>
            <a:lvl1pPr>
              <a:defRPr/>
            </a:lvl1pPr>
          </a:lstStyle>
          <a:p>
            <a:pPr>
              <a:defRPr/>
            </a:pPr>
            <a:endParaRPr lang="cs-CZ" dirty="0"/>
          </a:p>
        </p:txBody>
      </p:sp>
      <p:sp>
        <p:nvSpPr>
          <p:cNvPr id="5"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6" name="Rectangle 6"/>
          <p:cNvSpPr>
            <a:spLocks noGrp="1" noChangeArrowheads="1"/>
          </p:cNvSpPr>
          <p:nvPr>
            <p:ph type="sldNum" sz="quarter" idx="12"/>
          </p:nvPr>
        </p:nvSpPr>
        <p:spPr>
          <a:ln/>
        </p:spPr>
        <p:txBody>
          <a:bodyPr/>
          <a:lstStyle>
            <a:lvl1pPr>
              <a:defRPr/>
            </a:lvl1pPr>
          </a:lstStyle>
          <a:p>
            <a:pPr>
              <a:defRPr/>
            </a:pPr>
            <a:fld id="{67813FEE-B4C6-4734-BBFB-D53EBA7F6DDA}" type="slidenum">
              <a:rPr lang="cs-CZ"/>
              <a:pPr>
                <a:defRPr/>
              </a:pPr>
              <a:t>‹#›</a:t>
            </a:fld>
            <a:endParaRPr lang="cs-CZ"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svislý text 2"/>
          <p:cNvSpPr>
            <a:spLocks noGrp="1"/>
          </p:cNvSpPr>
          <p:nvPr>
            <p:ph type="body" orient="vert" idx="1"/>
          </p:nvPr>
        </p:nvSpPr>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p:cNvSpPr>
            <a:spLocks noGrp="1" noChangeArrowheads="1"/>
          </p:cNvSpPr>
          <p:nvPr>
            <p:ph type="dt" sz="half" idx="10"/>
          </p:nvPr>
        </p:nvSpPr>
        <p:spPr>
          <a:ln/>
        </p:spPr>
        <p:txBody>
          <a:bodyPr/>
          <a:lstStyle>
            <a:lvl1pPr>
              <a:defRPr/>
            </a:lvl1pPr>
          </a:lstStyle>
          <a:p>
            <a:pPr>
              <a:defRPr/>
            </a:pPr>
            <a:endParaRPr lang="cs-CZ" dirty="0"/>
          </a:p>
        </p:txBody>
      </p:sp>
      <p:sp>
        <p:nvSpPr>
          <p:cNvPr id="5"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6" name="Rectangle 6"/>
          <p:cNvSpPr>
            <a:spLocks noGrp="1" noChangeArrowheads="1"/>
          </p:cNvSpPr>
          <p:nvPr>
            <p:ph type="sldNum" sz="quarter" idx="12"/>
          </p:nvPr>
        </p:nvSpPr>
        <p:spPr>
          <a:ln/>
        </p:spPr>
        <p:txBody>
          <a:bodyPr/>
          <a:lstStyle>
            <a:lvl1pPr>
              <a:defRPr/>
            </a:lvl1pPr>
          </a:lstStyle>
          <a:p>
            <a:pPr>
              <a:defRPr/>
            </a:pPr>
            <a:fld id="{0FAC9C1A-A1BD-4539-8562-CFD3F641A6FE}" type="slidenum">
              <a:rPr lang="cs-CZ"/>
              <a:pPr>
                <a:defRPr/>
              </a:pPr>
              <a:t>‹#›</a:t>
            </a:fld>
            <a:endParaRPr lang="cs-CZ"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7285378" y="642938"/>
            <a:ext cx="2172830" cy="5791200"/>
          </a:xfrm>
        </p:spPr>
        <p:txBody>
          <a:bodyPr vert="eaVert"/>
          <a:lstStyle/>
          <a:p>
            <a:r>
              <a:rPr lang="cs-CZ"/>
              <a:t>Klepnutím lze upravit styl předlohy nadpisů.</a:t>
            </a:r>
          </a:p>
        </p:txBody>
      </p:sp>
      <p:sp>
        <p:nvSpPr>
          <p:cNvPr id="3" name="Zástupný symbol pro svislý text 2"/>
          <p:cNvSpPr>
            <a:spLocks noGrp="1"/>
          </p:cNvSpPr>
          <p:nvPr>
            <p:ph type="body" orient="vert" idx="1"/>
          </p:nvPr>
        </p:nvSpPr>
        <p:spPr>
          <a:xfrm>
            <a:off x="766883" y="642938"/>
            <a:ext cx="6367011" cy="5791200"/>
          </a:xfrm>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p:cNvSpPr>
            <a:spLocks noGrp="1" noChangeArrowheads="1"/>
          </p:cNvSpPr>
          <p:nvPr>
            <p:ph type="dt" sz="half" idx="10"/>
          </p:nvPr>
        </p:nvSpPr>
        <p:spPr>
          <a:ln/>
        </p:spPr>
        <p:txBody>
          <a:bodyPr/>
          <a:lstStyle>
            <a:lvl1pPr>
              <a:defRPr/>
            </a:lvl1pPr>
          </a:lstStyle>
          <a:p>
            <a:pPr>
              <a:defRPr/>
            </a:pPr>
            <a:endParaRPr lang="cs-CZ" dirty="0"/>
          </a:p>
        </p:txBody>
      </p:sp>
      <p:sp>
        <p:nvSpPr>
          <p:cNvPr id="5"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6" name="Rectangle 6"/>
          <p:cNvSpPr>
            <a:spLocks noGrp="1" noChangeArrowheads="1"/>
          </p:cNvSpPr>
          <p:nvPr>
            <p:ph type="sldNum" sz="quarter" idx="12"/>
          </p:nvPr>
        </p:nvSpPr>
        <p:spPr>
          <a:ln/>
        </p:spPr>
        <p:txBody>
          <a:bodyPr/>
          <a:lstStyle>
            <a:lvl1pPr>
              <a:defRPr/>
            </a:lvl1pPr>
          </a:lstStyle>
          <a:p>
            <a:pPr>
              <a:defRPr/>
            </a:pPr>
            <a:fld id="{C28CDC8A-FA1A-4126-A4B7-7C6353A1FE31}" type="slidenum">
              <a:rPr lang="cs-CZ"/>
              <a:pPr>
                <a:defRPr/>
              </a:pPr>
              <a:t>‹#›</a:t>
            </a:fld>
            <a:endParaRPr lang="cs-CZ"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Obsah">
    <p:spTree>
      <p:nvGrpSpPr>
        <p:cNvPr id="1" name=""/>
        <p:cNvGrpSpPr/>
        <p:nvPr/>
      </p:nvGrpSpPr>
      <p:grpSpPr>
        <a:xfrm>
          <a:off x="0" y="0"/>
          <a:ext cx="0" cy="0"/>
          <a:chOff x="0" y="0"/>
          <a:chExt cx="0" cy="0"/>
        </a:xfrm>
      </p:grpSpPr>
      <p:sp>
        <p:nvSpPr>
          <p:cNvPr id="2" name="Zástupný symbol pro obsah 1"/>
          <p:cNvSpPr>
            <a:spLocks noGrp="1"/>
          </p:cNvSpPr>
          <p:nvPr>
            <p:ph/>
          </p:nvPr>
        </p:nvSpPr>
        <p:spPr>
          <a:xfrm>
            <a:off x="766883" y="642938"/>
            <a:ext cx="8691325" cy="579120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3" name="Rectangle 4"/>
          <p:cNvSpPr>
            <a:spLocks noGrp="1" noChangeArrowheads="1"/>
          </p:cNvSpPr>
          <p:nvPr>
            <p:ph type="dt" sz="half" idx="10"/>
          </p:nvPr>
        </p:nvSpPr>
        <p:spPr>
          <a:ln/>
        </p:spPr>
        <p:txBody>
          <a:bodyPr/>
          <a:lstStyle>
            <a:lvl1pPr>
              <a:defRPr/>
            </a:lvl1pPr>
          </a:lstStyle>
          <a:p>
            <a:pPr>
              <a:defRPr/>
            </a:pPr>
            <a:endParaRPr lang="cs-CZ" dirty="0"/>
          </a:p>
        </p:txBody>
      </p:sp>
      <p:sp>
        <p:nvSpPr>
          <p:cNvPr id="4"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5" name="Rectangle 6"/>
          <p:cNvSpPr>
            <a:spLocks noGrp="1" noChangeArrowheads="1"/>
          </p:cNvSpPr>
          <p:nvPr>
            <p:ph type="sldNum" sz="quarter" idx="12"/>
          </p:nvPr>
        </p:nvSpPr>
        <p:spPr>
          <a:ln/>
        </p:spPr>
        <p:txBody>
          <a:bodyPr/>
          <a:lstStyle>
            <a:lvl1pPr>
              <a:defRPr/>
            </a:lvl1pPr>
          </a:lstStyle>
          <a:p>
            <a:pPr>
              <a:defRPr/>
            </a:pPr>
            <a:fld id="{C063A1D7-C5C0-43E2-A8FF-DB09985E01A9}" type="slidenum">
              <a:rPr lang="cs-CZ"/>
              <a:pPr>
                <a:defRPr/>
              </a:pPr>
              <a:t>‹#›</a:t>
            </a:fld>
            <a:endParaRPr lang="cs-CZ"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Nadpis, 1 velký a 2 malé obsahy">
    <p:spTree>
      <p:nvGrpSpPr>
        <p:cNvPr id="1" name=""/>
        <p:cNvGrpSpPr/>
        <p:nvPr/>
      </p:nvGrpSpPr>
      <p:grpSpPr>
        <a:xfrm>
          <a:off x="0" y="0"/>
          <a:ext cx="0" cy="0"/>
          <a:chOff x="0" y="0"/>
          <a:chExt cx="0" cy="0"/>
        </a:xfrm>
      </p:grpSpPr>
      <p:sp>
        <p:nvSpPr>
          <p:cNvPr id="2" name="Nadpis 1"/>
          <p:cNvSpPr>
            <a:spLocks noGrp="1"/>
          </p:cNvSpPr>
          <p:nvPr>
            <p:ph type="title"/>
          </p:nvPr>
        </p:nvSpPr>
        <p:spPr>
          <a:xfrm>
            <a:off x="766883" y="642938"/>
            <a:ext cx="8691325" cy="1206500"/>
          </a:xfrm>
        </p:spPr>
        <p:txBody>
          <a:bodyPr/>
          <a:lstStyle/>
          <a:p>
            <a:r>
              <a:rPr lang="cs-CZ"/>
              <a:t>Klepnutím lze upravit styl předlohy nadpisů.</a:t>
            </a:r>
          </a:p>
        </p:txBody>
      </p:sp>
      <p:sp>
        <p:nvSpPr>
          <p:cNvPr id="3" name="Zástupný symbol pro obsah 2"/>
          <p:cNvSpPr>
            <a:spLocks noGrp="1"/>
          </p:cNvSpPr>
          <p:nvPr>
            <p:ph sz="half" idx="1"/>
          </p:nvPr>
        </p:nvSpPr>
        <p:spPr>
          <a:xfrm>
            <a:off x="766884" y="2090738"/>
            <a:ext cx="4269921" cy="434340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quarter" idx="2"/>
          </p:nvPr>
        </p:nvSpPr>
        <p:spPr>
          <a:xfrm>
            <a:off x="5188289" y="2090738"/>
            <a:ext cx="4269921" cy="209550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obsah 4"/>
          <p:cNvSpPr>
            <a:spLocks noGrp="1"/>
          </p:cNvSpPr>
          <p:nvPr>
            <p:ph sz="quarter" idx="3"/>
          </p:nvPr>
        </p:nvSpPr>
        <p:spPr>
          <a:xfrm>
            <a:off x="5188289" y="4338638"/>
            <a:ext cx="4269921" cy="209550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Rectangle 4"/>
          <p:cNvSpPr>
            <a:spLocks noGrp="1" noChangeArrowheads="1"/>
          </p:cNvSpPr>
          <p:nvPr>
            <p:ph type="dt" sz="half" idx="10"/>
          </p:nvPr>
        </p:nvSpPr>
        <p:spPr>
          <a:ln/>
        </p:spPr>
        <p:txBody>
          <a:bodyPr/>
          <a:lstStyle>
            <a:lvl1pPr>
              <a:defRPr/>
            </a:lvl1pPr>
          </a:lstStyle>
          <a:p>
            <a:pPr>
              <a:defRPr/>
            </a:pPr>
            <a:endParaRPr lang="cs-CZ" dirty="0"/>
          </a:p>
        </p:txBody>
      </p:sp>
      <p:sp>
        <p:nvSpPr>
          <p:cNvPr id="7"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8" name="Rectangle 6"/>
          <p:cNvSpPr>
            <a:spLocks noGrp="1" noChangeArrowheads="1"/>
          </p:cNvSpPr>
          <p:nvPr>
            <p:ph type="sldNum" sz="quarter" idx="12"/>
          </p:nvPr>
        </p:nvSpPr>
        <p:spPr>
          <a:ln/>
        </p:spPr>
        <p:txBody>
          <a:bodyPr/>
          <a:lstStyle>
            <a:lvl1pPr>
              <a:defRPr/>
            </a:lvl1pPr>
          </a:lstStyle>
          <a:p>
            <a:pPr>
              <a:defRPr/>
            </a:pPr>
            <a:fld id="{334CB79B-4FE7-4C4F-866E-570FECB6BB3E}" type="slidenum">
              <a:rPr lang="cs-CZ"/>
              <a:pPr>
                <a:defRPr/>
              </a:pPr>
              <a:t>‹#›</a:t>
            </a:fld>
            <a:endParaRPr lang="cs-CZ"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idx="1"/>
          </p:nvPr>
        </p:nvSpPr>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p:cNvSpPr>
            <a:spLocks noGrp="1" noChangeArrowheads="1"/>
          </p:cNvSpPr>
          <p:nvPr>
            <p:ph type="dt" sz="half" idx="10"/>
          </p:nvPr>
        </p:nvSpPr>
        <p:spPr>
          <a:ln/>
        </p:spPr>
        <p:txBody>
          <a:bodyPr/>
          <a:lstStyle>
            <a:lvl1pPr>
              <a:defRPr/>
            </a:lvl1pPr>
          </a:lstStyle>
          <a:p>
            <a:pPr>
              <a:defRPr/>
            </a:pPr>
            <a:endParaRPr lang="cs-CZ" dirty="0"/>
          </a:p>
        </p:txBody>
      </p:sp>
      <p:sp>
        <p:nvSpPr>
          <p:cNvPr id="5"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6" name="Rectangle 6"/>
          <p:cNvSpPr>
            <a:spLocks noGrp="1" noChangeArrowheads="1"/>
          </p:cNvSpPr>
          <p:nvPr>
            <p:ph type="sldNum" sz="quarter" idx="12"/>
          </p:nvPr>
        </p:nvSpPr>
        <p:spPr>
          <a:ln/>
        </p:spPr>
        <p:txBody>
          <a:bodyPr/>
          <a:lstStyle>
            <a:lvl1pPr>
              <a:defRPr/>
            </a:lvl1pPr>
          </a:lstStyle>
          <a:p>
            <a:pPr>
              <a:defRPr/>
            </a:pPr>
            <a:fld id="{9E8FB2F0-7C24-410E-9E5E-E150E2696A95}" type="slidenum">
              <a:rPr lang="cs-CZ"/>
              <a:pPr>
                <a:defRPr/>
              </a:pPr>
              <a:t>‹#›</a:t>
            </a:fld>
            <a:endParaRPr lang="cs-CZ"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07909" y="4651378"/>
            <a:ext cx="8691325" cy="1438275"/>
          </a:xfrm>
        </p:spPr>
        <p:txBody>
          <a:bodyPr anchor="t"/>
          <a:lstStyle>
            <a:lvl1pPr algn="l">
              <a:defRPr sz="4000" b="1" cap="all"/>
            </a:lvl1pPr>
          </a:lstStyle>
          <a:p>
            <a:r>
              <a:rPr lang="cs-CZ"/>
              <a:t>Klepnutím lze upravit styl předlohy nadpisů.</a:t>
            </a:r>
          </a:p>
        </p:txBody>
      </p:sp>
      <p:sp>
        <p:nvSpPr>
          <p:cNvPr id="3" name="Zástupný symbol pro text 2"/>
          <p:cNvSpPr>
            <a:spLocks noGrp="1"/>
          </p:cNvSpPr>
          <p:nvPr>
            <p:ph type="body" idx="1"/>
          </p:nvPr>
        </p:nvSpPr>
        <p:spPr>
          <a:xfrm>
            <a:off x="807909" y="3068641"/>
            <a:ext cx="8691325" cy="158273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a:t>Klepnutím lze upravit styly předlohy textu.</a:t>
            </a:r>
          </a:p>
        </p:txBody>
      </p:sp>
      <p:sp>
        <p:nvSpPr>
          <p:cNvPr id="4" name="Rectangle 4"/>
          <p:cNvSpPr>
            <a:spLocks noGrp="1" noChangeArrowheads="1"/>
          </p:cNvSpPr>
          <p:nvPr>
            <p:ph type="dt" sz="half" idx="10"/>
          </p:nvPr>
        </p:nvSpPr>
        <p:spPr>
          <a:ln/>
        </p:spPr>
        <p:txBody>
          <a:bodyPr/>
          <a:lstStyle>
            <a:lvl1pPr>
              <a:defRPr/>
            </a:lvl1pPr>
          </a:lstStyle>
          <a:p>
            <a:pPr>
              <a:defRPr/>
            </a:pPr>
            <a:endParaRPr lang="cs-CZ" dirty="0"/>
          </a:p>
        </p:txBody>
      </p:sp>
      <p:sp>
        <p:nvSpPr>
          <p:cNvPr id="5"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6" name="Rectangle 6"/>
          <p:cNvSpPr>
            <a:spLocks noGrp="1" noChangeArrowheads="1"/>
          </p:cNvSpPr>
          <p:nvPr>
            <p:ph type="sldNum" sz="quarter" idx="12"/>
          </p:nvPr>
        </p:nvSpPr>
        <p:spPr>
          <a:ln/>
        </p:spPr>
        <p:txBody>
          <a:bodyPr/>
          <a:lstStyle>
            <a:lvl1pPr>
              <a:defRPr/>
            </a:lvl1pPr>
          </a:lstStyle>
          <a:p>
            <a:pPr>
              <a:defRPr/>
            </a:pPr>
            <a:fld id="{85F300B4-4A49-46D8-BC59-5964B5FA7FDC}" type="slidenum">
              <a:rPr lang="cs-CZ"/>
              <a:pPr>
                <a:defRPr/>
              </a:pPr>
              <a:t>‹#›</a:t>
            </a:fld>
            <a:endParaRPr lang="cs-CZ"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sz="half" idx="1"/>
          </p:nvPr>
        </p:nvSpPr>
        <p:spPr>
          <a:xfrm>
            <a:off x="766884" y="2090738"/>
            <a:ext cx="4269921"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5188289" y="2090738"/>
            <a:ext cx="4269921"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4"/>
          <p:cNvSpPr>
            <a:spLocks noGrp="1" noChangeArrowheads="1"/>
          </p:cNvSpPr>
          <p:nvPr>
            <p:ph type="dt" sz="half" idx="10"/>
          </p:nvPr>
        </p:nvSpPr>
        <p:spPr>
          <a:ln/>
        </p:spPr>
        <p:txBody>
          <a:bodyPr/>
          <a:lstStyle>
            <a:lvl1pPr>
              <a:defRPr/>
            </a:lvl1pPr>
          </a:lstStyle>
          <a:p>
            <a:pPr>
              <a:defRPr/>
            </a:pPr>
            <a:endParaRPr lang="cs-CZ" dirty="0"/>
          </a:p>
        </p:txBody>
      </p:sp>
      <p:sp>
        <p:nvSpPr>
          <p:cNvPr id="6"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7" name="Rectangle 6"/>
          <p:cNvSpPr>
            <a:spLocks noGrp="1" noChangeArrowheads="1"/>
          </p:cNvSpPr>
          <p:nvPr>
            <p:ph type="sldNum" sz="quarter" idx="12"/>
          </p:nvPr>
        </p:nvSpPr>
        <p:spPr>
          <a:ln/>
        </p:spPr>
        <p:txBody>
          <a:bodyPr/>
          <a:lstStyle>
            <a:lvl1pPr>
              <a:defRPr/>
            </a:lvl1pPr>
          </a:lstStyle>
          <a:p>
            <a:pPr>
              <a:defRPr/>
            </a:pPr>
            <a:fld id="{24991BCE-55FC-4FBE-9A69-0A302406C940}" type="slidenum">
              <a:rPr lang="cs-CZ"/>
              <a:pPr>
                <a:defRPr/>
              </a:pPr>
              <a:t>‹#›</a:t>
            </a:fld>
            <a:endParaRPr lang="cs-CZ"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511256" y="290513"/>
            <a:ext cx="9202579" cy="1206500"/>
          </a:xfrm>
        </p:spPr>
        <p:txBody>
          <a:bodyPr/>
          <a:lstStyle>
            <a:lvl1pPr>
              <a:defRPr/>
            </a:lvl1pPr>
          </a:lstStyle>
          <a:p>
            <a:r>
              <a:rPr lang="cs-CZ"/>
              <a:t>Klepnutím lze upravit styl předlohy nadpisů.</a:t>
            </a:r>
          </a:p>
        </p:txBody>
      </p:sp>
      <p:sp>
        <p:nvSpPr>
          <p:cNvPr id="3" name="Zástupný symbol pro text 2"/>
          <p:cNvSpPr>
            <a:spLocks noGrp="1"/>
          </p:cNvSpPr>
          <p:nvPr>
            <p:ph type="body" idx="1"/>
          </p:nvPr>
        </p:nvSpPr>
        <p:spPr>
          <a:xfrm>
            <a:off x="511256" y="1620841"/>
            <a:ext cx="4517658" cy="6746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4" name="Zástupný symbol pro obsah 3"/>
          <p:cNvSpPr>
            <a:spLocks noGrp="1"/>
          </p:cNvSpPr>
          <p:nvPr>
            <p:ph sz="half" idx="2"/>
          </p:nvPr>
        </p:nvSpPr>
        <p:spPr>
          <a:xfrm>
            <a:off x="511256" y="2295528"/>
            <a:ext cx="4517658" cy="41703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5194598" y="1620841"/>
            <a:ext cx="4519237" cy="6746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6" name="Zástupný symbol pro obsah 5"/>
          <p:cNvSpPr>
            <a:spLocks noGrp="1"/>
          </p:cNvSpPr>
          <p:nvPr>
            <p:ph sz="quarter" idx="4"/>
          </p:nvPr>
        </p:nvSpPr>
        <p:spPr>
          <a:xfrm>
            <a:off x="5194598" y="2295528"/>
            <a:ext cx="4519237" cy="41703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Rectangle 4"/>
          <p:cNvSpPr>
            <a:spLocks noGrp="1" noChangeArrowheads="1"/>
          </p:cNvSpPr>
          <p:nvPr>
            <p:ph type="dt" sz="half" idx="10"/>
          </p:nvPr>
        </p:nvSpPr>
        <p:spPr>
          <a:ln/>
        </p:spPr>
        <p:txBody>
          <a:bodyPr/>
          <a:lstStyle>
            <a:lvl1pPr>
              <a:defRPr/>
            </a:lvl1pPr>
          </a:lstStyle>
          <a:p>
            <a:pPr>
              <a:defRPr/>
            </a:pPr>
            <a:endParaRPr lang="cs-CZ" dirty="0"/>
          </a:p>
        </p:txBody>
      </p:sp>
      <p:sp>
        <p:nvSpPr>
          <p:cNvPr id="8"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9" name="Rectangle 6"/>
          <p:cNvSpPr>
            <a:spLocks noGrp="1" noChangeArrowheads="1"/>
          </p:cNvSpPr>
          <p:nvPr>
            <p:ph type="sldNum" sz="quarter" idx="12"/>
          </p:nvPr>
        </p:nvSpPr>
        <p:spPr>
          <a:ln/>
        </p:spPr>
        <p:txBody>
          <a:bodyPr/>
          <a:lstStyle>
            <a:lvl1pPr>
              <a:defRPr/>
            </a:lvl1pPr>
          </a:lstStyle>
          <a:p>
            <a:pPr>
              <a:defRPr/>
            </a:pPr>
            <a:fld id="{2B75CD68-748F-49FC-A8F8-26B3BA3D179F}" type="slidenum">
              <a:rPr lang="cs-CZ"/>
              <a:pPr>
                <a:defRPr/>
              </a:pPr>
              <a:t>‹#›</a:t>
            </a:fld>
            <a:endParaRPr lang="cs-CZ"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Rectangle 4"/>
          <p:cNvSpPr>
            <a:spLocks noGrp="1" noChangeArrowheads="1"/>
          </p:cNvSpPr>
          <p:nvPr>
            <p:ph type="dt" sz="half" idx="10"/>
          </p:nvPr>
        </p:nvSpPr>
        <p:spPr>
          <a:ln/>
        </p:spPr>
        <p:txBody>
          <a:bodyPr/>
          <a:lstStyle>
            <a:lvl1pPr>
              <a:defRPr/>
            </a:lvl1pPr>
          </a:lstStyle>
          <a:p>
            <a:pPr>
              <a:defRPr/>
            </a:pPr>
            <a:endParaRPr lang="cs-CZ" dirty="0"/>
          </a:p>
        </p:txBody>
      </p:sp>
      <p:sp>
        <p:nvSpPr>
          <p:cNvPr id="4"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5" name="Rectangle 6"/>
          <p:cNvSpPr>
            <a:spLocks noGrp="1" noChangeArrowheads="1"/>
          </p:cNvSpPr>
          <p:nvPr>
            <p:ph type="sldNum" sz="quarter" idx="12"/>
          </p:nvPr>
        </p:nvSpPr>
        <p:spPr>
          <a:ln/>
        </p:spPr>
        <p:txBody>
          <a:bodyPr/>
          <a:lstStyle>
            <a:lvl1pPr>
              <a:defRPr/>
            </a:lvl1pPr>
          </a:lstStyle>
          <a:p>
            <a:pPr>
              <a:defRPr/>
            </a:pPr>
            <a:fld id="{9A82F5D3-FD1D-4326-ABE5-0B29D19516B3}" type="slidenum">
              <a:rPr lang="cs-CZ"/>
              <a:pPr>
                <a:defRPr/>
              </a:pPr>
              <a:t>‹#›</a:t>
            </a:fld>
            <a:endParaRPr lang="cs-CZ"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cs-CZ" dirty="0"/>
          </a:p>
        </p:txBody>
      </p:sp>
      <p:sp>
        <p:nvSpPr>
          <p:cNvPr id="3"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4" name="Rectangle 6"/>
          <p:cNvSpPr>
            <a:spLocks noGrp="1" noChangeArrowheads="1"/>
          </p:cNvSpPr>
          <p:nvPr>
            <p:ph type="sldNum" sz="quarter" idx="12"/>
          </p:nvPr>
        </p:nvSpPr>
        <p:spPr>
          <a:ln/>
        </p:spPr>
        <p:txBody>
          <a:bodyPr/>
          <a:lstStyle>
            <a:lvl1pPr>
              <a:defRPr/>
            </a:lvl1pPr>
          </a:lstStyle>
          <a:p>
            <a:pPr>
              <a:defRPr/>
            </a:pPr>
            <a:fld id="{E24A45F9-00F6-4F64-9368-FD5ACF48D365}" type="slidenum">
              <a:rPr lang="cs-CZ"/>
              <a:pPr>
                <a:defRPr/>
              </a:pPr>
              <a:t>‹#›</a:t>
            </a:fld>
            <a:endParaRPr lang="cs-CZ"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511256" y="288925"/>
            <a:ext cx="3364180" cy="1225550"/>
          </a:xfrm>
        </p:spPr>
        <p:txBody>
          <a:bodyPr anchor="b"/>
          <a:lstStyle>
            <a:lvl1pPr algn="l">
              <a:defRPr sz="2000" b="1"/>
            </a:lvl1pPr>
          </a:lstStyle>
          <a:p>
            <a:r>
              <a:rPr lang="cs-CZ"/>
              <a:t>Klepnutím lze upravit styl předlohy nadpisů.</a:t>
            </a:r>
          </a:p>
        </p:txBody>
      </p:sp>
      <p:sp>
        <p:nvSpPr>
          <p:cNvPr id="3" name="Zástupný symbol pro obsah 2"/>
          <p:cNvSpPr>
            <a:spLocks noGrp="1"/>
          </p:cNvSpPr>
          <p:nvPr>
            <p:ph idx="1"/>
          </p:nvPr>
        </p:nvSpPr>
        <p:spPr>
          <a:xfrm>
            <a:off x="3998516" y="288928"/>
            <a:ext cx="5715319" cy="61769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511256" y="1514478"/>
            <a:ext cx="3364180" cy="495141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endParaRPr lang="cs-CZ" dirty="0"/>
          </a:p>
        </p:txBody>
      </p:sp>
      <p:sp>
        <p:nvSpPr>
          <p:cNvPr id="6"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7" name="Rectangle 6"/>
          <p:cNvSpPr>
            <a:spLocks noGrp="1" noChangeArrowheads="1"/>
          </p:cNvSpPr>
          <p:nvPr>
            <p:ph type="sldNum" sz="quarter" idx="12"/>
          </p:nvPr>
        </p:nvSpPr>
        <p:spPr>
          <a:ln/>
        </p:spPr>
        <p:txBody>
          <a:bodyPr/>
          <a:lstStyle>
            <a:lvl1pPr>
              <a:defRPr/>
            </a:lvl1pPr>
          </a:lstStyle>
          <a:p>
            <a:pPr>
              <a:defRPr/>
            </a:pPr>
            <a:fld id="{6C94C4C4-4C1F-40F5-9437-A29B4D8879FF}" type="slidenum">
              <a:rPr lang="cs-CZ"/>
              <a:pPr>
                <a:defRPr/>
              </a:pPr>
              <a:t>‹#›</a:t>
            </a:fld>
            <a:endParaRPr lang="cs-CZ"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2003991" y="5067300"/>
            <a:ext cx="6135053" cy="598488"/>
          </a:xfrm>
        </p:spPr>
        <p:txBody>
          <a:bodyPr anchor="b"/>
          <a:lstStyle>
            <a:lvl1pPr algn="l">
              <a:defRPr sz="2000" b="1"/>
            </a:lvl1pPr>
          </a:lstStyle>
          <a:p>
            <a:r>
              <a:rPr lang="cs-CZ"/>
              <a:t>Klepnutím lze upravit styl předlohy nadpisů.</a:t>
            </a:r>
          </a:p>
        </p:txBody>
      </p:sp>
      <p:sp>
        <p:nvSpPr>
          <p:cNvPr id="3" name="Zástupný symbol pro obrázek 2"/>
          <p:cNvSpPr>
            <a:spLocks noGrp="1"/>
          </p:cNvSpPr>
          <p:nvPr>
            <p:ph type="pic" idx="1"/>
          </p:nvPr>
        </p:nvSpPr>
        <p:spPr>
          <a:xfrm>
            <a:off x="2003991" y="646114"/>
            <a:ext cx="6135053" cy="4343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dirty="0"/>
          </a:p>
        </p:txBody>
      </p:sp>
      <p:sp>
        <p:nvSpPr>
          <p:cNvPr id="4" name="Zástupný symbol pro text 3"/>
          <p:cNvSpPr>
            <a:spLocks noGrp="1"/>
          </p:cNvSpPr>
          <p:nvPr>
            <p:ph type="body" sz="half" idx="2"/>
          </p:nvPr>
        </p:nvSpPr>
        <p:spPr>
          <a:xfrm>
            <a:off x="2003991" y="5665788"/>
            <a:ext cx="6135053" cy="8493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endParaRPr lang="cs-CZ" dirty="0"/>
          </a:p>
        </p:txBody>
      </p:sp>
      <p:sp>
        <p:nvSpPr>
          <p:cNvPr id="6"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7" name="Rectangle 6"/>
          <p:cNvSpPr>
            <a:spLocks noGrp="1" noChangeArrowheads="1"/>
          </p:cNvSpPr>
          <p:nvPr>
            <p:ph type="sldNum" sz="quarter" idx="12"/>
          </p:nvPr>
        </p:nvSpPr>
        <p:spPr>
          <a:ln/>
        </p:spPr>
        <p:txBody>
          <a:bodyPr/>
          <a:lstStyle>
            <a:lvl1pPr>
              <a:defRPr/>
            </a:lvl1pPr>
          </a:lstStyle>
          <a:p>
            <a:pPr>
              <a:defRPr/>
            </a:pPr>
            <a:fld id="{9C8AAC03-3320-4432-9865-FAF754976B98}" type="slidenum">
              <a:rPr lang="cs-CZ"/>
              <a:pPr>
                <a:defRPr/>
              </a:pPr>
              <a:t>‹#›</a:t>
            </a:fld>
            <a:endParaRPr lang="cs-CZ"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766883" y="642938"/>
            <a:ext cx="8691325" cy="1206500"/>
          </a:xfrm>
          <a:prstGeom prst="rect">
            <a:avLst/>
          </a:prstGeom>
          <a:noFill/>
          <a:ln w="9525">
            <a:noFill/>
            <a:miter lim="800000"/>
            <a:headEnd/>
            <a:tailEnd/>
          </a:ln>
        </p:spPr>
        <p:txBody>
          <a:bodyPr vert="horz" wrap="square" lIns="95745" tIns="47872" rIns="95745" bIns="47872" numCol="1" anchor="ctr" anchorCtr="0" compatLnSpc="1">
            <a:prstTxWarp prst="textNoShape">
              <a:avLst/>
            </a:prstTxWarp>
          </a:bodyPr>
          <a:lstStyle/>
          <a:p>
            <a:pPr lvl="0"/>
            <a:r>
              <a:rPr lang="cs-CZ"/>
              <a:t>Klepnutím lze upravit styl předlohy nadpisů.</a:t>
            </a:r>
          </a:p>
        </p:txBody>
      </p:sp>
      <p:sp>
        <p:nvSpPr>
          <p:cNvPr id="10243" name="Rectangle 3"/>
          <p:cNvSpPr>
            <a:spLocks noGrp="1" noChangeArrowheads="1"/>
          </p:cNvSpPr>
          <p:nvPr>
            <p:ph type="body" idx="1"/>
          </p:nvPr>
        </p:nvSpPr>
        <p:spPr bwMode="auto">
          <a:xfrm>
            <a:off x="766883" y="2090738"/>
            <a:ext cx="8691325" cy="4343400"/>
          </a:xfrm>
          <a:prstGeom prst="rect">
            <a:avLst/>
          </a:prstGeom>
          <a:noFill/>
          <a:ln w="9525">
            <a:noFill/>
            <a:miter lim="800000"/>
            <a:headEnd/>
            <a:tailEnd/>
          </a:ln>
        </p:spPr>
        <p:txBody>
          <a:bodyPr vert="horz" wrap="square" lIns="95745" tIns="47872" rIns="95745" bIns="47872" numCol="1" anchor="t" anchorCtr="0" compatLnSpc="1">
            <a:prstTxWarp prst="textNoShape">
              <a:avLst/>
            </a:prstTxWarp>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1028" name="Rectangle 4"/>
          <p:cNvSpPr>
            <a:spLocks noGrp="1" noChangeArrowheads="1"/>
          </p:cNvSpPr>
          <p:nvPr>
            <p:ph type="dt" sz="half" idx="2"/>
          </p:nvPr>
        </p:nvSpPr>
        <p:spPr bwMode="auto">
          <a:xfrm>
            <a:off x="766884" y="6596063"/>
            <a:ext cx="2130227" cy="482600"/>
          </a:xfrm>
          <a:prstGeom prst="rect">
            <a:avLst/>
          </a:prstGeom>
          <a:noFill/>
          <a:ln w="9525">
            <a:noFill/>
            <a:miter lim="800000"/>
            <a:headEnd/>
            <a:tailEnd/>
          </a:ln>
          <a:effectLst/>
        </p:spPr>
        <p:txBody>
          <a:bodyPr vert="horz" wrap="square" lIns="95745" tIns="47872" rIns="95745" bIns="47872" numCol="1" anchor="t" anchorCtr="0" compatLnSpc="1">
            <a:prstTxWarp prst="textNoShape">
              <a:avLst/>
            </a:prstTxWarp>
          </a:bodyPr>
          <a:lstStyle>
            <a:lvl1pPr algn="l" eaLnBrk="0" hangingPunct="0">
              <a:defRPr sz="1500" b="0">
                <a:latin typeface="Times New Roman" pitchFamily="18" charset="0"/>
              </a:defRPr>
            </a:lvl1pPr>
          </a:lstStyle>
          <a:p>
            <a:pPr>
              <a:defRPr/>
            </a:pPr>
            <a:endParaRPr lang="cs-CZ" dirty="0"/>
          </a:p>
        </p:txBody>
      </p:sp>
      <p:sp>
        <p:nvSpPr>
          <p:cNvPr id="1029" name="Rectangle 5"/>
          <p:cNvSpPr>
            <a:spLocks noGrp="1" noChangeArrowheads="1"/>
          </p:cNvSpPr>
          <p:nvPr>
            <p:ph type="ftr" sz="quarter" idx="3"/>
          </p:nvPr>
        </p:nvSpPr>
        <p:spPr bwMode="auto">
          <a:xfrm>
            <a:off x="3493573" y="6596063"/>
            <a:ext cx="3237945" cy="482600"/>
          </a:xfrm>
          <a:prstGeom prst="rect">
            <a:avLst/>
          </a:prstGeom>
          <a:noFill/>
          <a:ln w="9525">
            <a:noFill/>
            <a:miter lim="800000"/>
            <a:headEnd/>
            <a:tailEnd/>
          </a:ln>
          <a:effectLst/>
        </p:spPr>
        <p:txBody>
          <a:bodyPr vert="horz" wrap="square" lIns="95745" tIns="47872" rIns="95745" bIns="47872" numCol="1" anchor="t" anchorCtr="0" compatLnSpc="1">
            <a:prstTxWarp prst="textNoShape">
              <a:avLst/>
            </a:prstTxWarp>
          </a:bodyPr>
          <a:lstStyle>
            <a:lvl1pPr algn="ctr" eaLnBrk="0" hangingPunct="0">
              <a:defRPr sz="1500" b="0">
                <a:latin typeface="Times New Roman" pitchFamily="18" charset="0"/>
              </a:defRPr>
            </a:lvl1pPr>
          </a:lstStyle>
          <a:p>
            <a:pPr>
              <a:defRPr/>
            </a:pPr>
            <a:endParaRPr lang="cs-CZ" dirty="0"/>
          </a:p>
        </p:txBody>
      </p:sp>
      <p:sp>
        <p:nvSpPr>
          <p:cNvPr id="1030" name="Rectangle 6"/>
          <p:cNvSpPr>
            <a:spLocks noGrp="1" noChangeArrowheads="1"/>
          </p:cNvSpPr>
          <p:nvPr>
            <p:ph type="sldNum" sz="quarter" idx="4"/>
          </p:nvPr>
        </p:nvSpPr>
        <p:spPr bwMode="auto">
          <a:xfrm>
            <a:off x="7327982" y="6596063"/>
            <a:ext cx="2130227" cy="482600"/>
          </a:xfrm>
          <a:prstGeom prst="rect">
            <a:avLst/>
          </a:prstGeom>
          <a:noFill/>
          <a:ln w="9525">
            <a:noFill/>
            <a:miter lim="800000"/>
            <a:headEnd/>
            <a:tailEnd/>
          </a:ln>
          <a:effectLst/>
        </p:spPr>
        <p:txBody>
          <a:bodyPr vert="horz" wrap="square" lIns="95745" tIns="47872" rIns="95745" bIns="47872" numCol="1" anchor="t" anchorCtr="0" compatLnSpc="1">
            <a:prstTxWarp prst="textNoShape">
              <a:avLst/>
            </a:prstTxWarp>
          </a:bodyPr>
          <a:lstStyle>
            <a:lvl1pPr algn="r" eaLnBrk="0" hangingPunct="0">
              <a:defRPr sz="1500" b="0">
                <a:latin typeface="Times New Roman" pitchFamily="18" charset="0"/>
              </a:defRPr>
            </a:lvl1pPr>
          </a:lstStyle>
          <a:p>
            <a:pPr>
              <a:defRPr/>
            </a:pPr>
            <a:fld id="{578BFAD5-2279-4007-9644-84F98EDAC053}" type="slidenum">
              <a:rPr lang="cs-CZ"/>
              <a:pPr>
                <a:defRPr/>
              </a:pPr>
              <a:t>‹#›</a:t>
            </a:fld>
            <a:endParaRPr lang="cs-CZ"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57263" rtl="0" eaLnBrk="0" fontAlgn="base" hangingPunct="0">
        <a:spcBef>
          <a:spcPct val="0"/>
        </a:spcBef>
        <a:spcAft>
          <a:spcPct val="0"/>
        </a:spcAft>
        <a:defRPr sz="4600">
          <a:solidFill>
            <a:schemeClr val="tx2"/>
          </a:solidFill>
          <a:latin typeface="+mj-lt"/>
          <a:ea typeface="+mj-ea"/>
          <a:cs typeface="+mj-cs"/>
        </a:defRPr>
      </a:lvl1pPr>
      <a:lvl2pPr algn="ctr" defTabSz="957263" rtl="0" eaLnBrk="0" fontAlgn="base" hangingPunct="0">
        <a:spcBef>
          <a:spcPct val="0"/>
        </a:spcBef>
        <a:spcAft>
          <a:spcPct val="0"/>
        </a:spcAft>
        <a:defRPr sz="4600">
          <a:solidFill>
            <a:schemeClr val="tx2"/>
          </a:solidFill>
          <a:latin typeface="Times New Roman" pitchFamily="18" charset="0"/>
        </a:defRPr>
      </a:lvl2pPr>
      <a:lvl3pPr algn="ctr" defTabSz="957263" rtl="0" eaLnBrk="0" fontAlgn="base" hangingPunct="0">
        <a:spcBef>
          <a:spcPct val="0"/>
        </a:spcBef>
        <a:spcAft>
          <a:spcPct val="0"/>
        </a:spcAft>
        <a:defRPr sz="4600">
          <a:solidFill>
            <a:schemeClr val="tx2"/>
          </a:solidFill>
          <a:latin typeface="Times New Roman" pitchFamily="18" charset="0"/>
        </a:defRPr>
      </a:lvl3pPr>
      <a:lvl4pPr algn="ctr" defTabSz="957263" rtl="0" eaLnBrk="0" fontAlgn="base" hangingPunct="0">
        <a:spcBef>
          <a:spcPct val="0"/>
        </a:spcBef>
        <a:spcAft>
          <a:spcPct val="0"/>
        </a:spcAft>
        <a:defRPr sz="4600">
          <a:solidFill>
            <a:schemeClr val="tx2"/>
          </a:solidFill>
          <a:latin typeface="Times New Roman" pitchFamily="18" charset="0"/>
        </a:defRPr>
      </a:lvl4pPr>
      <a:lvl5pPr algn="ctr" defTabSz="957263" rtl="0" eaLnBrk="0" fontAlgn="base" hangingPunct="0">
        <a:spcBef>
          <a:spcPct val="0"/>
        </a:spcBef>
        <a:spcAft>
          <a:spcPct val="0"/>
        </a:spcAft>
        <a:defRPr sz="4600">
          <a:solidFill>
            <a:schemeClr val="tx2"/>
          </a:solidFill>
          <a:latin typeface="Times New Roman" pitchFamily="18" charset="0"/>
        </a:defRPr>
      </a:lvl5pPr>
      <a:lvl6pPr marL="457200" algn="ctr" defTabSz="957263" rtl="0" eaLnBrk="0" fontAlgn="base" hangingPunct="0">
        <a:spcBef>
          <a:spcPct val="0"/>
        </a:spcBef>
        <a:spcAft>
          <a:spcPct val="0"/>
        </a:spcAft>
        <a:defRPr sz="4600">
          <a:solidFill>
            <a:schemeClr val="tx2"/>
          </a:solidFill>
          <a:latin typeface="Times New Roman" pitchFamily="18" charset="0"/>
        </a:defRPr>
      </a:lvl6pPr>
      <a:lvl7pPr marL="914400" algn="ctr" defTabSz="957263" rtl="0" eaLnBrk="0" fontAlgn="base" hangingPunct="0">
        <a:spcBef>
          <a:spcPct val="0"/>
        </a:spcBef>
        <a:spcAft>
          <a:spcPct val="0"/>
        </a:spcAft>
        <a:defRPr sz="4600">
          <a:solidFill>
            <a:schemeClr val="tx2"/>
          </a:solidFill>
          <a:latin typeface="Times New Roman" pitchFamily="18" charset="0"/>
        </a:defRPr>
      </a:lvl7pPr>
      <a:lvl8pPr marL="1371600" algn="ctr" defTabSz="957263" rtl="0" eaLnBrk="0" fontAlgn="base" hangingPunct="0">
        <a:spcBef>
          <a:spcPct val="0"/>
        </a:spcBef>
        <a:spcAft>
          <a:spcPct val="0"/>
        </a:spcAft>
        <a:defRPr sz="4600">
          <a:solidFill>
            <a:schemeClr val="tx2"/>
          </a:solidFill>
          <a:latin typeface="Times New Roman" pitchFamily="18" charset="0"/>
        </a:defRPr>
      </a:lvl8pPr>
      <a:lvl9pPr marL="1828800" algn="ctr" defTabSz="957263" rtl="0" eaLnBrk="0" fontAlgn="base" hangingPunct="0">
        <a:spcBef>
          <a:spcPct val="0"/>
        </a:spcBef>
        <a:spcAft>
          <a:spcPct val="0"/>
        </a:spcAft>
        <a:defRPr sz="4600">
          <a:solidFill>
            <a:schemeClr val="tx2"/>
          </a:solidFill>
          <a:latin typeface="Times New Roman" pitchFamily="18" charset="0"/>
        </a:defRPr>
      </a:lvl9pPr>
    </p:titleStyle>
    <p:bodyStyle>
      <a:lvl1pPr marL="358775" indent="-358775" algn="l" defTabSz="957263" rtl="0" eaLnBrk="0" fontAlgn="base" hangingPunct="0">
        <a:spcBef>
          <a:spcPct val="20000"/>
        </a:spcBef>
        <a:spcAft>
          <a:spcPct val="0"/>
        </a:spcAft>
        <a:buChar char="•"/>
        <a:defRPr sz="3400">
          <a:solidFill>
            <a:schemeClr val="tx1"/>
          </a:solidFill>
          <a:latin typeface="+mn-lt"/>
          <a:ea typeface="+mn-ea"/>
          <a:cs typeface="+mn-cs"/>
        </a:defRPr>
      </a:lvl1pPr>
      <a:lvl2pPr marL="777875" indent="-298450" algn="l" defTabSz="957263" rtl="0" eaLnBrk="0" fontAlgn="base" hangingPunct="0">
        <a:spcBef>
          <a:spcPct val="20000"/>
        </a:spcBef>
        <a:spcAft>
          <a:spcPct val="0"/>
        </a:spcAft>
        <a:buChar char="–"/>
        <a:defRPr sz="2800">
          <a:solidFill>
            <a:schemeClr val="tx1"/>
          </a:solidFill>
          <a:latin typeface="+mn-lt"/>
        </a:defRPr>
      </a:lvl2pPr>
      <a:lvl3pPr marL="1193800" indent="-236538" algn="l" defTabSz="957263" rtl="0" eaLnBrk="0" fontAlgn="base" hangingPunct="0">
        <a:spcBef>
          <a:spcPct val="20000"/>
        </a:spcBef>
        <a:spcAft>
          <a:spcPct val="0"/>
        </a:spcAft>
        <a:buChar char="•"/>
        <a:defRPr sz="2500">
          <a:solidFill>
            <a:schemeClr val="tx1"/>
          </a:solidFill>
          <a:latin typeface="+mn-lt"/>
        </a:defRPr>
      </a:lvl3pPr>
      <a:lvl4pPr marL="1676400" indent="-239713" algn="l" defTabSz="957263" rtl="0" eaLnBrk="0" fontAlgn="base" hangingPunct="0">
        <a:spcBef>
          <a:spcPct val="20000"/>
        </a:spcBef>
        <a:spcAft>
          <a:spcPct val="0"/>
        </a:spcAft>
        <a:buChar char="–"/>
        <a:defRPr sz="2100">
          <a:solidFill>
            <a:schemeClr val="tx1"/>
          </a:solidFill>
          <a:latin typeface="+mn-lt"/>
        </a:defRPr>
      </a:lvl4pPr>
      <a:lvl5pPr marL="2155825" indent="-239713" algn="l" defTabSz="957263" rtl="0" eaLnBrk="0" fontAlgn="base" hangingPunct="0">
        <a:spcBef>
          <a:spcPct val="20000"/>
        </a:spcBef>
        <a:spcAft>
          <a:spcPct val="0"/>
        </a:spcAft>
        <a:buChar char="»"/>
        <a:defRPr sz="2100">
          <a:solidFill>
            <a:schemeClr val="tx1"/>
          </a:solidFill>
          <a:latin typeface="+mn-lt"/>
        </a:defRPr>
      </a:lvl5pPr>
      <a:lvl6pPr marL="2613025" indent="-239713" algn="l" defTabSz="957263" rtl="0" eaLnBrk="0" fontAlgn="base" hangingPunct="0">
        <a:spcBef>
          <a:spcPct val="20000"/>
        </a:spcBef>
        <a:spcAft>
          <a:spcPct val="0"/>
        </a:spcAft>
        <a:buChar char="»"/>
        <a:defRPr sz="2100">
          <a:solidFill>
            <a:schemeClr val="tx1"/>
          </a:solidFill>
          <a:latin typeface="+mn-lt"/>
        </a:defRPr>
      </a:lvl6pPr>
      <a:lvl7pPr marL="3070225" indent="-239713" algn="l" defTabSz="957263" rtl="0" eaLnBrk="0" fontAlgn="base" hangingPunct="0">
        <a:spcBef>
          <a:spcPct val="20000"/>
        </a:spcBef>
        <a:spcAft>
          <a:spcPct val="0"/>
        </a:spcAft>
        <a:buChar char="»"/>
        <a:defRPr sz="2100">
          <a:solidFill>
            <a:schemeClr val="tx1"/>
          </a:solidFill>
          <a:latin typeface="+mn-lt"/>
        </a:defRPr>
      </a:lvl7pPr>
      <a:lvl8pPr marL="3527425" indent="-239713" algn="l" defTabSz="957263" rtl="0" eaLnBrk="0" fontAlgn="base" hangingPunct="0">
        <a:spcBef>
          <a:spcPct val="20000"/>
        </a:spcBef>
        <a:spcAft>
          <a:spcPct val="0"/>
        </a:spcAft>
        <a:buChar char="»"/>
        <a:defRPr sz="2100">
          <a:solidFill>
            <a:schemeClr val="tx1"/>
          </a:solidFill>
          <a:latin typeface="+mn-lt"/>
        </a:defRPr>
      </a:lvl8pPr>
      <a:lvl9pPr marL="3984625" indent="-239713" algn="l" defTabSz="957263" rtl="0" eaLnBrk="0" fontAlgn="base" hangingPunct="0">
        <a:spcBef>
          <a:spcPct val="20000"/>
        </a:spcBef>
        <a:spcAft>
          <a:spcPct val="0"/>
        </a:spcAft>
        <a:buChar char="»"/>
        <a:defRPr sz="21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www.izolace-beran.cz/index.php?lg=cz" TargetMode="External"/><Relationship Id="rId7"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g"/><Relationship Id="rId11" Type="http://schemas.openxmlformats.org/officeDocument/2006/relationships/image" Target="../media/image8.gif"/><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2.png"/><Relationship Id="rId9"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png"/><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hyperlink" Target="https://pixabay.com/es/patr%C3%B3n-fondo-beige-crema-irregular-1884062/"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s://pixabay.com/pt/plano-de-fundo-rosa-bolhas-1986452/" TargetMode="External"/><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clipart-library.com/cartoon-children-playing-football.html" TargetMode="External"/><Relationship Id="rId2" Type="http://schemas.openxmlformats.org/officeDocument/2006/relationships/image" Target="../media/image28.gi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7.xml"/><Relationship Id="rId5" Type="http://schemas.openxmlformats.org/officeDocument/2006/relationships/hyperlink" Target="http://www.smilefie.cz/pozadi/" TargetMode="External"/><Relationship Id="rId4" Type="http://schemas.openxmlformats.org/officeDocument/2006/relationships/image" Target="../media/image31.jpg"/></Relationships>
</file>

<file path=ppt/slides/_rels/slide1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png"/><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jpeg"/><Relationship Id="rId5" Type="http://schemas.openxmlformats.org/officeDocument/2006/relationships/image" Target="../media/image11.jpeg"/><Relationship Id="rId4" Type="http://schemas.openxmlformats.org/officeDocument/2006/relationships/image" Target="../media/image10.JPG"/></Relationships>
</file>

<file path=ppt/slides/_rels/slide20.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hyperlink" Target="https://pixabay.com/en/background-grass-nature-gradient-313701/" TargetMode="External"/><Relationship Id="rId7" Type="http://schemas.openxmlformats.org/officeDocument/2006/relationships/image" Target="../media/image40.png"/><Relationship Id="rId2" Type="http://schemas.openxmlformats.org/officeDocument/2006/relationships/image" Target="../media/image36.jpg"/><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2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jpg"/><Relationship Id="rId1" Type="http://schemas.openxmlformats.org/officeDocument/2006/relationships/slideLayout" Target="../slideLayouts/slideLayout7.xml"/><Relationship Id="rId4" Type="http://schemas.openxmlformats.org/officeDocument/2006/relationships/hyperlink" Target="https://pixabay.com/cs/vectors/beze%C5%A1v%C3%A9-vzor-vektor-pozad%C3%AD-vzor-2725598/"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www.publicdomainpictures.net/view-image.php?image=122192&amp;picture=&amp;jazyk=CS" TargetMode="External"/><Relationship Id="rId2" Type="http://schemas.openxmlformats.org/officeDocument/2006/relationships/image" Target="../media/image17.jpg"/><Relationship Id="rId1" Type="http://schemas.openxmlformats.org/officeDocument/2006/relationships/slideLayout" Target="../slideLayouts/slideLayout7.xml"/><Relationship Id="rId6" Type="http://schemas.openxmlformats.org/officeDocument/2006/relationships/hyperlink" Target="http://www.freestockphotos.biz/stockphoto/15872" TargetMode="External"/><Relationship Id="rId5" Type="http://schemas.openxmlformats.org/officeDocument/2006/relationships/image" Target="../media/image19.png"/><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48" descr="Home page">
            <a:hlinkClick r:id="rId3"/>
          </p:cNvPr>
          <p:cNvPicPr>
            <a:picLocks noChangeAspect="1" noChangeArrowheads="1"/>
          </p:cNvPicPr>
          <p:nvPr/>
        </p:nvPicPr>
        <p:blipFill>
          <a:blip r:embed="rId4"/>
          <a:srcRect/>
          <a:stretch>
            <a:fillRect/>
          </a:stretch>
        </p:blipFill>
        <p:spPr bwMode="auto">
          <a:xfrm>
            <a:off x="165687" y="46040"/>
            <a:ext cx="9468" cy="9525"/>
          </a:xfrm>
          <a:prstGeom prst="rect">
            <a:avLst/>
          </a:prstGeom>
          <a:noFill/>
          <a:ln w="9525">
            <a:noFill/>
            <a:miter lim="800000"/>
            <a:headEnd/>
            <a:tailEnd/>
          </a:ln>
        </p:spPr>
      </p:pic>
      <p:sp>
        <p:nvSpPr>
          <p:cNvPr id="21" name="Rectangle 1279"/>
          <p:cNvSpPr>
            <a:spLocks noChangeArrowheads="1"/>
          </p:cNvSpPr>
          <p:nvPr/>
        </p:nvSpPr>
        <p:spPr bwMode="auto">
          <a:xfrm>
            <a:off x="154839" y="62846"/>
            <a:ext cx="4608512" cy="504825"/>
          </a:xfrm>
          <a:prstGeom prst="rect">
            <a:avLst/>
          </a:prstGeom>
          <a:solidFill>
            <a:srgbClr val="00FF00"/>
          </a:solidFill>
          <a:ln w="8001">
            <a:solidFill>
              <a:srgbClr val="000000"/>
            </a:solidFill>
            <a:miter lim="800000"/>
            <a:headEnd/>
            <a:tailEnd/>
          </a:ln>
        </p:spPr>
        <p:txBody>
          <a:bodyPr lIns="91425" tIns="45713" rIns="91425" bIns="45713"/>
          <a:lstStyle/>
          <a:p>
            <a:pPr algn="ctr" eaLnBrk="0" hangingPunct="0">
              <a:defRPr/>
            </a:pPr>
            <a:r>
              <a:rPr lang="cs-CZ" sz="2400" dirty="0">
                <a:solidFill>
                  <a:srgbClr val="FF0000"/>
                </a:solidFill>
                <a:latin typeface="Albertus MT" pitchFamily="18" charset="0"/>
              </a:rPr>
              <a:t> </a:t>
            </a:r>
            <a:r>
              <a:rPr lang="cs-CZ" sz="2400" dirty="0">
                <a:latin typeface="Albertus MT" pitchFamily="18" charset="0"/>
              </a:rPr>
              <a:t>Hlavní partneři pro rok 2019</a:t>
            </a:r>
          </a:p>
        </p:txBody>
      </p:sp>
      <p:sp>
        <p:nvSpPr>
          <p:cNvPr id="22" name="Rectangle 1280"/>
          <p:cNvSpPr>
            <a:spLocks noChangeArrowheads="1"/>
          </p:cNvSpPr>
          <p:nvPr/>
        </p:nvSpPr>
        <p:spPr bwMode="auto">
          <a:xfrm>
            <a:off x="143992" y="2035324"/>
            <a:ext cx="4608512" cy="431800"/>
          </a:xfrm>
          <a:prstGeom prst="rect">
            <a:avLst/>
          </a:prstGeom>
          <a:solidFill>
            <a:srgbClr val="00FF00"/>
          </a:solidFill>
          <a:ln w="8001">
            <a:solidFill>
              <a:srgbClr val="000000"/>
            </a:solidFill>
            <a:miter lim="800000"/>
            <a:headEnd/>
            <a:tailEnd/>
          </a:ln>
        </p:spPr>
        <p:txBody>
          <a:bodyPr lIns="91425" tIns="45713" rIns="91425" bIns="45713" anchor="ctr"/>
          <a:lstStyle/>
          <a:p>
            <a:pPr algn="ctr" eaLnBrk="0" hangingPunct="0">
              <a:defRPr/>
            </a:pPr>
            <a:r>
              <a:rPr lang="cs-CZ" sz="2400" dirty="0">
                <a:latin typeface="Albertus MT" pitchFamily="18" charset="0"/>
              </a:rPr>
              <a:t>Další partneři pro rok 2019</a:t>
            </a:r>
            <a:endParaRPr lang="cs-CZ" sz="2400" b="0" dirty="0">
              <a:latin typeface="Times New Roman" pitchFamily="18" charset="0"/>
            </a:endParaRPr>
          </a:p>
        </p:txBody>
      </p:sp>
      <p:sp>
        <p:nvSpPr>
          <p:cNvPr id="25" name="Rectangle 1278"/>
          <p:cNvSpPr>
            <a:spLocks noChangeArrowheads="1"/>
          </p:cNvSpPr>
          <p:nvPr/>
        </p:nvSpPr>
        <p:spPr bwMode="auto">
          <a:xfrm>
            <a:off x="143992" y="2539380"/>
            <a:ext cx="4608512" cy="4572000"/>
          </a:xfrm>
          <a:prstGeom prst="rect">
            <a:avLst/>
          </a:prstGeom>
          <a:solidFill>
            <a:srgbClr val="FFFF99"/>
          </a:solidFill>
          <a:ln w="28575">
            <a:solidFill>
              <a:schemeClr val="tx1">
                <a:alpha val="99000"/>
              </a:schemeClr>
            </a:solidFill>
            <a:miter lim="800000"/>
            <a:headEnd/>
            <a:tailEnd/>
          </a:ln>
        </p:spPr>
        <p:txBody>
          <a:bodyPr lIns="91425" tIns="45713" rIns="91425" bIns="45713"/>
          <a:lstStyle/>
          <a:p>
            <a:pPr algn="ctr" eaLnBrk="0" hangingPunct="0">
              <a:defRPr/>
            </a:pPr>
            <a:r>
              <a:rPr lang="cs-CZ" sz="2100" dirty="0">
                <a:solidFill>
                  <a:srgbClr val="0033CC"/>
                </a:solidFill>
                <a:effectLst>
                  <a:outerShdw blurRad="38100" dist="38100" dir="2700000" algn="tl">
                    <a:srgbClr val="000000">
                      <a:alpha val="43137"/>
                    </a:srgbClr>
                  </a:outerShdw>
                </a:effectLst>
                <a:latin typeface="Harrington" panose="04040505050A02020702" pitchFamily="82" charset="0"/>
                <a:cs typeface="Arial" panose="020B0604020202020204" pitchFamily="34" charset="0"/>
              </a:rPr>
              <a:t>FORNAXA –TĚSNĚNÍ, spol.   s r.o.</a:t>
            </a:r>
          </a:p>
          <a:p>
            <a:pPr algn="ctr" eaLnBrk="0" hangingPunct="0">
              <a:defRPr/>
            </a:pPr>
            <a:r>
              <a:rPr lang="cs-CZ" sz="2100" dirty="0">
                <a:solidFill>
                  <a:srgbClr val="0033CC"/>
                </a:solidFill>
                <a:effectLst>
                  <a:outerShdw blurRad="38100" dist="38100" dir="2700000" algn="tl">
                    <a:srgbClr val="000000">
                      <a:alpha val="43137"/>
                    </a:srgbClr>
                  </a:outerShdw>
                </a:effectLst>
                <a:latin typeface="Harrington" panose="04040505050A02020702" pitchFamily="82" charset="0"/>
                <a:cs typeface="Arial" panose="020B0604020202020204" pitchFamily="34" charset="0"/>
              </a:rPr>
              <a:t>Dům dětí a mládeže Štětí</a:t>
            </a:r>
          </a:p>
          <a:p>
            <a:pPr algn="ctr" eaLnBrk="0" hangingPunct="0">
              <a:defRPr/>
            </a:pPr>
            <a:r>
              <a:rPr lang="cs-CZ" sz="2100" dirty="0">
                <a:solidFill>
                  <a:srgbClr val="0033CC"/>
                </a:solidFill>
                <a:effectLst>
                  <a:outerShdw blurRad="38100" dist="38100" dir="2700000" algn="tl">
                    <a:srgbClr val="000000">
                      <a:alpha val="43137"/>
                    </a:srgbClr>
                  </a:outerShdw>
                </a:effectLst>
                <a:latin typeface="Harrington" panose="04040505050A02020702" pitchFamily="82" charset="0"/>
                <a:cs typeface="Arial" panose="020B0604020202020204" pitchFamily="34" charset="0"/>
              </a:rPr>
              <a:t>VOLEMAN - autobusová přeprava</a:t>
            </a:r>
          </a:p>
          <a:p>
            <a:pPr algn="ctr" eaLnBrk="0" hangingPunct="0">
              <a:defRPr/>
            </a:pPr>
            <a:r>
              <a:rPr lang="cs-CZ" sz="2100" dirty="0">
                <a:solidFill>
                  <a:srgbClr val="0033CC"/>
                </a:solidFill>
                <a:effectLst>
                  <a:outerShdw blurRad="38100" dist="38100" dir="2700000" algn="tl">
                    <a:srgbClr val="000000">
                      <a:alpha val="43137"/>
                    </a:srgbClr>
                  </a:outerShdw>
                </a:effectLst>
                <a:latin typeface="Harrington" panose="04040505050A02020702" pitchFamily="82" charset="0"/>
                <a:cs typeface="Arial" panose="020B0604020202020204" pitchFamily="34" charset="0"/>
              </a:rPr>
              <a:t>Ahlfit s.r.o.</a:t>
            </a:r>
          </a:p>
          <a:p>
            <a:pPr algn="ctr" eaLnBrk="0" hangingPunct="0">
              <a:defRPr/>
            </a:pPr>
            <a:r>
              <a:rPr lang="cs-CZ" sz="2100" dirty="0">
                <a:solidFill>
                  <a:srgbClr val="0033CC"/>
                </a:solidFill>
                <a:effectLst>
                  <a:outerShdw blurRad="38100" dist="38100" dir="2700000" algn="tl">
                    <a:srgbClr val="000000">
                      <a:alpha val="43137"/>
                    </a:srgbClr>
                  </a:outerShdw>
                </a:effectLst>
                <a:latin typeface="Harrington" panose="04040505050A02020702" pitchFamily="82" charset="0"/>
                <a:cs typeface="Arial" panose="020B0604020202020204" pitchFamily="34" charset="0"/>
              </a:rPr>
              <a:t>Izolace Beran s.r.o.</a:t>
            </a:r>
          </a:p>
          <a:p>
            <a:pPr algn="ctr" eaLnBrk="0" hangingPunct="0">
              <a:defRPr/>
            </a:pPr>
            <a:r>
              <a:rPr lang="cs-CZ" sz="2100" dirty="0">
                <a:solidFill>
                  <a:srgbClr val="0033CC"/>
                </a:solidFill>
                <a:effectLst>
                  <a:outerShdw blurRad="38100" dist="38100" dir="2700000" algn="tl">
                    <a:srgbClr val="000000">
                      <a:alpha val="43137"/>
                    </a:srgbClr>
                  </a:outerShdw>
                </a:effectLst>
                <a:latin typeface="Harrington" panose="04040505050A02020702" pitchFamily="82" charset="0"/>
                <a:cs typeface="Arial" panose="020B0604020202020204" pitchFamily="34" charset="0"/>
              </a:rPr>
              <a:t>POKORNÝ, spol. s r.o.</a:t>
            </a:r>
          </a:p>
          <a:p>
            <a:pPr algn="ctr" eaLnBrk="0" hangingPunct="0">
              <a:defRPr/>
            </a:pPr>
            <a:r>
              <a:rPr lang="cs-CZ" sz="2100" dirty="0">
                <a:solidFill>
                  <a:srgbClr val="0033CC"/>
                </a:solidFill>
                <a:effectLst>
                  <a:outerShdw blurRad="38100" dist="38100" dir="2700000" algn="tl">
                    <a:srgbClr val="000000">
                      <a:alpha val="43137"/>
                    </a:srgbClr>
                  </a:outerShdw>
                </a:effectLst>
                <a:latin typeface="Harrington" panose="04040505050A02020702" pitchFamily="82" charset="0"/>
                <a:cs typeface="Arial" panose="020B0604020202020204" pitchFamily="34" charset="0"/>
              </a:rPr>
              <a:t>STAVEBNÍ STROJE A DOPRAVA s.r.o. </a:t>
            </a:r>
          </a:p>
          <a:p>
            <a:pPr algn="ctr" eaLnBrk="0" hangingPunct="0">
              <a:defRPr/>
            </a:pPr>
            <a:r>
              <a:rPr lang="cs-CZ" sz="2100" dirty="0">
                <a:solidFill>
                  <a:srgbClr val="0033CC"/>
                </a:solidFill>
                <a:effectLst>
                  <a:outerShdw blurRad="38100" dist="38100" dir="2700000" algn="tl">
                    <a:srgbClr val="000000">
                      <a:alpha val="43137"/>
                    </a:srgbClr>
                  </a:outerShdw>
                </a:effectLst>
                <a:latin typeface="Harrington" panose="04040505050A02020702" pitchFamily="82" charset="0"/>
                <a:cs typeface="Arial" panose="020B0604020202020204" pitchFamily="34" charset="0"/>
              </a:rPr>
              <a:t>JT-Service s.r.o.</a:t>
            </a:r>
          </a:p>
          <a:p>
            <a:pPr algn="ctr" eaLnBrk="0" hangingPunct="0">
              <a:defRPr/>
            </a:pPr>
            <a:r>
              <a:rPr lang="cs-CZ" sz="2100" dirty="0" err="1">
                <a:solidFill>
                  <a:srgbClr val="0033CC"/>
                </a:solidFill>
                <a:effectLst>
                  <a:outerShdw blurRad="38100" dist="38100" dir="2700000" algn="tl">
                    <a:srgbClr val="000000">
                      <a:alpha val="43137"/>
                    </a:srgbClr>
                  </a:outerShdw>
                </a:effectLst>
                <a:latin typeface="Harrington" panose="04040505050A02020702" pitchFamily="82" charset="0"/>
                <a:cs typeface="Arial" panose="020B0604020202020204" pitchFamily="34" charset="0"/>
              </a:rPr>
              <a:t>Průmstav</a:t>
            </a:r>
            <a:r>
              <a:rPr lang="cs-CZ" sz="2100" dirty="0">
                <a:solidFill>
                  <a:srgbClr val="0033CC"/>
                </a:solidFill>
                <a:effectLst>
                  <a:outerShdw blurRad="38100" dist="38100" dir="2700000" algn="tl">
                    <a:srgbClr val="000000">
                      <a:alpha val="43137"/>
                    </a:srgbClr>
                  </a:outerShdw>
                </a:effectLst>
                <a:latin typeface="Harrington" panose="04040505050A02020702" pitchFamily="82" charset="0"/>
                <a:cs typeface="Arial" panose="020B0604020202020204" pitchFamily="34" charset="0"/>
              </a:rPr>
              <a:t> Štětí a.s.</a:t>
            </a:r>
          </a:p>
          <a:p>
            <a:pPr algn="ctr" eaLnBrk="0" hangingPunct="0">
              <a:defRPr/>
            </a:pPr>
            <a:r>
              <a:rPr lang="cs-CZ" sz="2100" dirty="0">
                <a:solidFill>
                  <a:srgbClr val="0033CC"/>
                </a:solidFill>
                <a:effectLst>
                  <a:outerShdw blurRad="38100" dist="38100" dir="2700000" algn="tl">
                    <a:srgbClr val="000000">
                      <a:alpha val="43137"/>
                    </a:srgbClr>
                  </a:outerShdw>
                </a:effectLst>
                <a:latin typeface="Harrington" panose="04040505050A02020702" pitchFamily="82" charset="0"/>
                <a:cs typeface="Arial" panose="020B0604020202020204" pitchFamily="34" charset="0"/>
              </a:rPr>
              <a:t>D</a:t>
            </a:r>
            <a:r>
              <a:rPr lang="en-GB" sz="2100" dirty="0">
                <a:solidFill>
                  <a:srgbClr val="0033CC"/>
                </a:solidFill>
                <a:effectLst>
                  <a:outerShdw blurRad="38100" dist="38100" dir="2700000" algn="tl">
                    <a:srgbClr val="000000">
                      <a:alpha val="43137"/>
                    </a:srgbClr>
                  </a:outerShdw>
                </a:effectLst>
                <a:latin typeface="Harrington" panose="04040505050A02020702" pitchFamily="82" charset="0"/>
                <a:cs typeface="Arial" panose="020B0604020202020204" pitchFamily="34" charset="0"/>
              </a:rPr>
              <a:t>EKRA Industrial s.r.o. </a:t>
            </a:r>
            <a:endParaRPr lang="cs-CZ" sz="2100" dirty="0">
              <a:solidFill>
                <a:srgbClr val="0033CC"/>
              </a:solidFill>
              <a:effectLst>
                <a:outerShdw blurRad="38100" dist="38100" dir="2700000" algn="tl">
                  <a:srgbClr val="000000">
                    <a:alpha val="43137"/>
                  </a:srgbClr>
                </a:outerShdw>
              </a:effectLst>
              <a:latin typeface="Harrington" panose="04040505050A02020702" pitchFamily="82" charset="0"/>
              <a:cs typeface="Arial" panose="020B0604020202020204" pitchFamily="34" charset="0"/>
            </a:endParaRPr>
          </a:p>
          <a:p>
            <a:pPr algn="ctr" eaLnBrk="0" hangingPunct="0">
              <a:defRPr/>
            </a:pPr>
            <a:r>
              <a:rPr lang="cs-CZ" sz="2100" dirty="0">
                <a:solidFill>
                  <a:srgbClr val="0033CC"/>
                </a:solidFill>
                <a:effectLst>
                  <a:outerShdw blurRad="38100" dist="38100" dir="2700000" algn="tl">
                    <a:srgbClr val="000000">
                      <a:alpha val="43137"/>
                    </a:srgbClr>
                  </a:outerShdw>
                </a:effectLst>
                <a:latin typeface="Harrington" panose="04040505050A02020702" pitchFamily="82" charset="0"/>
                <a:cs typeface="Arial" panose="020B0604020202020204" pitchFamily="34" charset="0"/>
              </a:rPr>
              <a:t>INDUSTRIAL CZ, spol. s r.o.</a:t>
            </a:r>
          </a:p>
          <a:p>
            <a:pPr algn="ctr" eaLnBrk="0" hangingPunct="0">
              <a:defRPr/>
            </a:pPr>
            <a:r>
              <a:rPr lang="cs-CZ" sz="2100" dirty="0">
                <a:solidFill>
                  <a:srgbClr val="0033CC"/>
                </a:solidFill>
                <a:effectLst>
                  <a:outerShdw blurRad="38100" dist="38100" dir="2700000" algn="tl">
                    <a:srgbClr val="000000">
                      <a:alpha val="43137"/>
                    </a:srgbClr>
                  </a:outerShdw>
                </a:effectLst>
                <a:latin typeface="Harrington" panose="04040505050A02020702" pitchFamily="82" charset="0"/>
                <a:cs typeface="Arial" panose="020B0604020202020204" pitchFamily="34" charset="0"/>
              </a:rPr>
              <a:t>Unistroj s.r.o.</a:t>
            </a:r>
          </a:p>
          <a:p>
            <a:pPr algn="ctr" eaLnBrk="0" hangingPunct="0">
              <a:defRPr/>
            </a:pPr>
            <a:r>
              <a:rPr lang="cs-CZ" sz="2100" dirty="0">
                <a:solidFill>
                  <a:srgbClr val="0033CC"/>
                </a:solidFill>
                <a:effectLst>
                  <a:outerShdw blurRad="38100" dist="38100" dir="2700000" algn="tl">
                    <a:srgbClr val="000000">
                      <a:alpha val="43137"/>
                    </a:srgbClr>
                  </a:outerShdw>
                </a:effectLst>
                <a:latin typeface="Harrington" panose="04040505050A02020702" pitchFamily="82" charset="0"/>
                <a:cs typeface="Arial" panose="020B0604020202020204" pitchFamily="34" charset="0"/>
              </a:rPr>
              <a:t>GEAR SERVICE s.r.o.</a:t>
            </a:r>
          </a:p>
        </p:txBody>
      </p:sp>
      <p:sp>
        <p:nvSpPr>
          <p:cNvPr id="13" name="Rectangle 1339"/>
          <p:cNvSpPr>
            <a:spLocks noChangeArrowheads="1"/>
          </p:cNvSpPr>
          <p:nvPr/>
        </p:nvSpPr>
        <p:spPr bwMode="auto">
          <a:xfrm>
            <a:off x="143993" y="595164"/>
            <a:ext cx="4619358" cy="1440160"/>
          </a:xfrm>
          <a:prstGeom prst="rect">
            <a:avLst/>
          </a:prstGeom>
          <a:solidFill>
            <a:schemeClr val="bg1">
              <a:lumMod val="85000"/>
            </a:schemeClr>
          </a:solidFill>
          <a:ln w="8001" algn="ctr">
            <a:solidFill>
              <a:schemeClr val="tx1"/>
            </a:solidFill>
            <a:miter lim="800000"/>
            <a:headEnd/>
            <a:tailEnd/>
          </a:ln>
          <a:effectLst/>
        </p:spPr>
        <p:txBody>
          <a:bodyPr wrap="square" lIns="89986" tIns="46792" rIns="89986" bIns="46792" anchor="ctr">
            <a:spAutoFit/>
          </a:bodyPr>
          <a:lstStyle/>
          <a:p>
            <a:pPr algn="ctr" eaLnBrk="0" hangingPunct="0">
              <a:defRPr/>
            </a:pPr>
            <a:endParaRPr lang="cs-CZ" dirty="0">
              <a:solidFill>
                <a:srgbClr val="E593B0"/>
              </a:solidFill>
              <a:effectLst>
                <a:outerShdw blurRad="38100" dist="38100" dir="2700000" algn="tl">
                  <a:srgbClr val="000000">
                    <a:alpha val="43137"/>
                  </a:srgbClr>
                </a:outerShdw>
              </a:effectLst>
            </a:endParaRPr>
          </a:p>
          <a:p>
            <a:pPr algn="ctr" eaLnBrk="0" hangingPunct="0">
              <a:defRPr/>
            </a:pPr>
            <a:endParaRPr lang="cs-CZ" dirty="0">
              <a:solidFill>
                <a:srgbClr val="E593B0"/>
              </a:solidFill>
              <a:effectLst>
                <a:outerShdw blurRad="38100" dist="38100" dir="2700000" algn="tl">
                  <a:srgbClr val="000000">
                    <a:alpha val="43137"/>
                  </a:srgbClr>
                </a:outerShdw>
              </a:effectLst>
            </a:endParaRPr>
          </a:p>
          <a:p>
            <a:pPr algn="ctr" eaLnBrk="0" hangingPunct="0">
              <a:defRPr/>
            </a:pPr>
            <a:endParaRPr lang="cs-CZ" dirty="0">
              <a:solidFill>
                <a:srgbClr val="E593B0"/>
              </a:solidFill>
              <a:effectLst>
                <a:outerShdw blurRad="38100" dist="38100" dir="2700000" algn="tl">
                  <a:srgbClr val="000000">
                    <a:alpha val="43137"/>
                  </a:srgbClr>
                </a:outerShdw>
              </a:effectLst>
            </a:endParaRPr>
          </a:p>
          <a:p>
            <a:pPr algn="ctr" eaLnBrk="0" hangingPunct="0">
              <a:defRPr/>
            </a:pPr>
            <a:endParaRPr lang="cs-CZ" dirty="0">
              <a:solidFill>
                <a:srgbClr val="E593B0"/>
              </a:solidFill>
              <a:effectLst>
                <a:outerShdw blurRad="38100" dist="38100" dir="2700000" algn="tl">
                  <a:srgbClr val="000000">
                    <a:alpha val="43137"/>
                  </a:srgbClr>
                </a:outerShdw>
              </a:effectLst>
            </a:endParaRPr>
          </a:p>
          <a:p>
            <a:pPr algn="ctr" eaLnBrk="0" hangingPunct="0">
              <a:defRPr/>
            </a:pPr>
            <a:endParaRPr lang="cs-CZ" dirty="0">
              <a:solidFill>
                <a:srgbClr val="E593B0"/>
              </a:solidFill>
              <a:effectLst>
                <a:outerShdw blurRad="38100" dist="38100" dir="2700000" algn="tl">
                  <a:srgbClr val="000000">
                    <a:alpha val="43137"/>
                  </a:srgbClr>
                </a:outerShdw>
              </a:effectLst>
            </a:endParaRPr>
          </a:p>
          <a:p>
            <a:pPr algn="ctr" eaLnBrk="0" hangingPunct="0">
              <a:defRPr/>
            </a:pPr>
            <a:endParaRPr lang="cs-CZ" dirty="0">
              <a:solidFill>
                <a:srgbClr val="E593B0"/>
              </a:solidFill>
              <a:effectLst>
                <a:outerShdw blurRad="38100" dist="38100" dir="2700000" algn="tl">
                  <a:srgbClr val="000000">
                    <a:alpha val="43137"/>
                  </a:srgbClr>
                </a:outerShdw>
              </a:effectLst>
            </a:endParaRPr>
          </a:p>
          <a:p>
            <a:pPr algn="ctr" eaLnBrk="0" hangingPunct="0">
              <a:defRPr/>
            </a:pPr>
            <a:endParaRPr lang="cs-CZ" dirty="0">
              <a:solidFill>
                <a:srgbClr val="E593B0"/>
              </a:solidFill>
              <a:effectLst>
                <a:outerShdw blurRad="38100" dist="38100" dir="2700000" algn="tl">
                  <a:srgbClr val="000000">
                    <a:alpha val="43137"/>
                  </a:srgbClr>
                </a:outerShdw>
              </a:effectLst>
            </a:endParaRPr>
          </a:p>
        </p:txBody>
      </p:sp>
      <p:pic>
        <p:nvPicPr>
          <p:cNvPr id="24" name="Picture 1341"/>
          <p:cNvPicPr>
            <a:picLocks noChangeAspect="1" noChangeArrowheads="1"/>
          </p:cNvPicPr>
          <p:nvPr/>
        </p:nvPicPr>
        <p:blipFill>
          <a:blip r:embed="rId5" cstate="print"/>
          <a:srcRect/>
          <a:stretch>
            <a:fillRect/>
          </a:stretch>
        </p:blipFill>
        <p:spPr bwMode="auto">
          <a:xfrm>
            <a:off x="1656160" y="790233"/>
            <a:ext cx="1069432" cy="1080000"/>
          </a:xfrm>
          <a:prstGeom prst="rect">
            <a:avLst/>
          </a:prstGeom>
          <a:noFill/>
          <a:ln w="9525">
            <a:noFill/>
            <a:miter lim="800000"/>
            <a:headEnd/>
            <a:tailEnd/>
          </a:ln>
        </p:spPr>
      </p:pic>
      <p:sp>
        <p:nvSpPr>
          <p:cNvPr id="15" name="Text Box 6"/>
          <p:cNvSpPr txBox="1">
            <a:spLocks noChangeArrowheads="1"/>
          </p:cNvSpPr>
          <p:nvPr/>
        </p:nvSpPr>
        <p:spPr bwMode="auto">
          <a:xfrm>
            <a:off x="5400577" y="3891145"/>
            <a:ext cx="4712610" cy="2853840"/>
          </a:xfrm>
          <a:prstGeom prst="rect">
            <a:avLst/>
          </a:prstGeom>
          <a:blipFill>
            <a:blip r:embed="rId6"/>
            <a:stretch>
              <a:fillRect l="-19" t="1646" r="-19" b="1646"/>
            </a:stretch>
          </a:blipFill>
          <a:ln w="44450" cap="rnd" cmpd="sng">
            <a:solidFill>
              <a:schemeClr val="tx1"/>
            </a:solidFill>
            <a:prstDash val="solid"/>
            <a:miter lim="800000"/>
            <a:headEnd/>
            <a:tailEnd/>
          </a:ln>
          <a:effectLst/>
        </p:spPr>
        <p:txBody>
          <a:bodyPr wrap="square" lIns="0" tIns="108000" rIns="0" bIns="36000" anchor="ctr" anchorCtr="0">
            <a:spAutoFit/>
            <a:scene3d>
              <a:camera prst="orthographicFront"/>
              <a:lightRig rig="threePt" dir="t"/>
            </a:scene3d>
            <a:sp3d contourW="12700" prstMaterial="matte">
              <a:extrusionClr>
                <a:schemeClr val="bg1"/>
              </a:extrusionClr>
              <a:contourClr>
                <a:schemeClr val="tx1"/>
              </a:contourClr>
            </a:sp3d>
          </a:bodyPr>
          <a:lstStyle/>
          <a:p>
            <a:pPr algn="ctr" eaLnBrk="0" hangingPunct="0">
              <a:defRPr/>
            </a:pPr>
            <a:r>
              <a:rPr lang="cs-CZ" sz="1600" dirty="0">
                <a:ln w="28575" cap="rnd" cmpd="dbl">
                  <a:noFill/>
                  <a:bevel/>
                </a:ln>
                <a:effectLst/>
                <a:latin typeface="Rockwell Nova Extra Bold" panose="02060903020205020403" pitchFamily="18" charset="0"/>
                <a:ea typeface="Gungsuh" pitchFamily="18" charset="-127"/>
                <a:cs typeface="Arial" panose="020B0604020202020204" pitchFamily="34" charset="0"/>
              </a:rPr>
              <a:t> </a:t>
            </a:r>
            <a:r>
              <a:rPr lang="cs-CZ" sz="4400" dirty="0">
                <a:ln w="28575" cap="rnd" cmpd="dbl">
                  <a:noFill/>
                  <a:bevel/>
                </a:ln>
                <a:solidFill>
                  <a:srgbClr val="FF3300"/>
                </a:solidFill>
                <a:effectLst/>
                <a:latin typeface="Microsoft PhagsPa" panose="020B0502040204020203" pitchFamily="34" charset="0"/>
                <a:ea typeface="Gungsuh" pitchFamily="18" charset="-127"/>
                <a:cs typeface="Arial" panose="020B0604020202020204" pitchFamily="34" charset="0"/>
              </a:rPr>
              <a:t>5.</a:t>
            </a:r>
            <a:endParaRPr lang="cs-CZ" sz="2400" dirty="0">
              <a:ln w="28575">
                <a:noFill/>
              </a:ln>
              <a:solidFill>
                <a:srgbClr val="FF3300"/>
              </a:solidFill>
              <a:effectLst/>
              <a:latin typeface="Microsoft PhagsPa" panose="020B0502040204020203" pitchFamily="34" charset="0"/>
              <a:ea typeface="STHupo" panose="020B0503020204020204" pitchFamily="2" charset="-122"/>
              <a:cs typeface="Arial" panose="020B0604020202020204" pitchFamily="34" charset="0"/>
            </a:endParaRPr>
          </a:p>
          <a:p>
            <a:pPr algn="ctr" eaLnBrk="0" hangingPunct="0">
              <a:defRPr/>
            </a:pPr>
            <a:r>
              <a:rPr lang="cs-CZ" sz="6600" dirty="0">
                <a:ln w="28575" cap="rnd" cmpd="dbl">
                  <a:noFill/>
                  <a:bevel/>
                </a:ln>
                <a:solidFill>
                  <a:srgbClr val="FF3300"/>
                </a:solidFill>
                <a:latin typeface="Microsoft PhagsPa" panose="020B0502040204020203" pitchFamily="34" charset="0"/>
                <a:ea typeface="STHupo" panose="020B0503020204020204" pitchFamily="2" charset="-122"/>
                <a:cs typeface="Arial" panose="020B0604020202020204" pitchFamily="34" charset="0"/>
              </a:rPr>
              <a:t>SK A</a:t>
            </a:r>
            <a:r>
              <a:rPr lang="cs-CZ" sz="6600" dirty="0">
                <a:ln w="28575" cap="rnd" cmpd="dbl">
                  <a:noFill/>
                  <a:bevel/>
                </a:ln>
                <a:solidFill>
                  <a:srgbClr val="0033CC"/>
                </a:solidFill>
                <a:latin typeface="Microsoft PhagsPa" panose="020B0502040204020203" pitchFamily="34" charset="0"/>
                <a:ea typeface="STHupo" panose="020B0503020204020204" pitchFamily="2" charset="-122"/>
                <a:cs typeface="Arial" panose="020B0604020202020204" pitchFamily="34" charset="0"/>
              </a:rPr>
              <a:t>rit</a:t>
            </a:r>
            <a:r>
              <a:rPr lang="cs-CZ" sz="6600" dirty="0">
                <a:ln w="28575" cap="rnd" cmpd="dbl">
                  <a:noFill/>
                  <a:bevel/>
                </a:ln>
                <a:gradFill>
                  <a:gsLst>
                    <a:gs pos="61000">
                      <a:srgbClr val="0033CC"/>
                    </a:gs>
                    <a:gs pos="82000">
                      <a:srgbClr val="FF3300"/>
                    </a:gs>
                  </a:gsLst>
                  <a:lin ang="0" scaled="0"/>
                </a:gradFill>
                <a:latin typeface="Microsoft PhagsPa" panose="020B0502040204020203" pitchFamily="34" charset="0"/>
                <a:ea typeface="STHupo" panose="020B0503020204020204" pitchFamily="2" charset="-122"/>
                <a:cs typeface="Arial" panose="020B0604020202020204" pitchFamily="34" charset="0"/>
              </a:rPr>
              <a:t>m</a:t>
            </a:r>
            <a:r>
              <a:rPr lang="cs-CZ" sz="6600" dirty="0">
                <a:ln w="28575" cap="rnd" cmpd="dbl">
                  <a:noFill/>
                  <a:bevel/>
                </a:ln>
                <a:solidFill>
                  <a:srgbClr val="FF3300"/>
                </a:solidFill>
                <a:latin typeface="Microsoft PhagsPa" panose="020B0502040204020203" pitchFamily="34" charset="0"/>
                <a:ea typeface="STHupo" panose="020B0503020204020204" pitchFamily="2" charset="-122"/>
                <a:cs typeface="Arial" panose="020B0604020202020204" pitchFamily="34" charset="0"/>
              </a:rPr>
              <a:t>a</a:t>
            </a:r>
            <a:r>
              <a:rPr lang="cs-CZ" sz="6600" dirty="0">
                <a:ln w="28575" cap="rnd" cmpd="dbl">
                  <a:noFill/>
                  <a:bevel/>
                </a:ln>
                <a:solidFill>
                  <a:schemeClr val="bg1"/>
                </a:solidFill>
                <a:latin typeface="Microsoft PhagsPa" panose="020B0502040204020203" pitchFamily="34" charset="0"/>
                <a:ea typeface="STHupo" panose="020B0503020204020204" pitchFamily="2" charset="-122"/>
                <a:cs typeface="Arial" panose="020B0604020202020204" pitchFamily="34" charset="0"/>
              </a:rPr>
              <a:t> </a:t>
            </a:r>
            <a:r>
              <a:rPr lang="cs-CZ" sz="6600" dirty="0">
                <a:ln w="28575" cap="rnd" cmpd="dbl">
                  <a:noFill/>
                  <a:bevel/>
                </a:ln>
                <a:solidFill>
                  <a:srgbClr val="FF3300"/>
                </a:solidFill>
                <a:latin typeface="Microsoft PhagsPa" panose="020B0502040204020203" pitchFamily="34" charset="0"/>
                <a:ea typeface="STHupo" panose="020B0503020204020204" pitchFamily="2" charset="-122"/>
                <a:cs typeface="Arial" panose="020B0604020202020204" pitchFamily="34" charset="0"/>
              </a:rPr>
              <a:t>P</a:t>
            </a:r>
            <a:r>
              <a:rPr lang="cs-CZ" sz="6600" dirty="0">
                <a:ln w="28575" cap="rnd" cmpd="dbl">
                  <a:noFill/>
                  <a:bevel/>
                </a:ln>
                <a:solidFill>
                  <a:srgbClr val="0033CC"/>
                </a:solidFill>
                <a:latin typeface="Microsoft PhagsPa" panose="020B0502040204020203" pitchFamily="34" charset="0"/>
                <a:ea typeface="STHupo" panose="020B0503020204020204" pitchFamily="2" charset="-122"/>
                <a:cs typeface="Arial" panose="020B0604020202020204" pitchFamily="34" charset="0"/>
              </a:rPr>
              <a:t>rah</a:t>
            </a:r>
            <a:r>
              <a:rPr lang="cs-CZ" sz="6600" dirty="0">
                <a:ln w="28575" cap="rnd" cmpd="dbl">
                  <a:noFill/>
                  <a:bevel/>
                </a:ln>
                <a:solidFill>
                  <a:srgbClr val="FF3300"/>
                </a:solidFill>
                <a:latin typeface="Microsoft PhagsPa" panose="020B0502040204020203" pitchFamily="34" charset="0"/>
                <a:ea typeface="STHupo" panose="020B0503020204020204" pitchFamily="2" charset="-122"/>
                <a:cs typeface="Arial" panose="020B0604020202020204" pitchFamily="34" charset="0"/>
              </a:rPr>
              <a:t>a</a:t>
            </a:r>
            <a:endParaRPr lang="cs-CZ" sz="6600" dirty="0">
              <a:ln w="28575" cap="rnd" cmpd="dbl">
                <a:noFill/>
                <a:bevel/>
              </a:ln>
              <a:solidFill>
                <a:srgbClr val="FF3300"/>
              </a:solidFill>
              <a:effectLst/>
              <a:latin typeface="Microsoft PhagsPa" panose="020B0502040204020203" pitchFamily="34" charset="0"/>
              <a:ea typeface="STHupo" panose="020B0503020204020204" pitchFamily="2" charset="-122"/>
              <a:cs typeface="Arial" panose="020B0604020202020204" pitchFamily="34" charset="0"/>
            </a:endParaRPr>
          </a:p>
        </p:txBody>
      </p:sp>
      <p:sp>
        <p:nvSpPr>
          <p:cNvPr id="16" name="TextovéPole 15"/>
          <p:cNvSpPr txBox="1"/>
          <p:nvPr/>
        </p:nvSpPr>
        <p:spPr>
          <a:xfrm>
            <a:off x="5400576" y="2406864"/>
            <a:ext cx="4712610" cy="1368000"/>
          </a:xfrm>
          <a:prstGeom prst="rect">
            <a:avLst/>
          </a:prstGeom>
          <a:blipFill>
            <a:blip r:embed="rId7"/>
            <a:stretch>
              <a:fillRect l="-19" t="1646" r="-19" b="1646"/>
            </a:stretch>
          </a:blipFill>
          <a:ln w="50800" cap="rnd" cmpd="sng">
            <a:solidFill>
              <a:srgbClr val="CC3399"/>
            </a:solidFill>
            <a:prstDash val="sysDash"/>
            <a:miter lim="800000"/>
          </a:ln>
          <a:effectLst/>
          <a:scene3d>
            <a:camera prst="orthographicFront"/>
            <a:lightRig rig="threePt" dir="t"/>
          </a:scene3d>
          <a:sp3d>
            <a:contourClr>
              <a:schemeClr val="accent1">
                <a:lumMod val="40000"/>
                <a:lumOff val="60000"/>
              </a:schemeClr>
            </a:contourClr>
          </a:sp3d>
        </p:spPr>
        <p:txBody>
          <a:bodyPr wrap="square" rtlCol="0" anchor="ctr">
            <a:noAutofit/>
            <a:sp3d contourW="12700">
              <a:extrusionClr>
                <a:schemeClr val="bg1"/>
              </a:extrusionClr>
              <a:contourClr>
                <a:srgbClr val="FFFFFF"/>
              </a:contourClr>
            </a:sp3d>
          </a:bodyPr>
          <a:lstStyle/>
          <a:p>
            <a:pPr algn="ctr"/>
            <a:r>
              <a:rPr lang="cs-CZ" sz="3500" dirty="0">
                <a:ln w="19050">
                  <a:noFill/>
                </a:ln>
                <a:solidFill>
                  <a:srgbClr val="6600CC"/>
                </a:solidFill>
                <a:effectLst>
                  <a:reflection endPos="0" dist="50800" dir="5400000" sy="-100000" algn="bl" rotWithShape="0"/>
                </a:effectLst>
                <a:latin typeface="Arial Black" panose="020B0A04020102020204" pitchFamily="34" charset="0"/>
                <a:ea typeface="FangSong" pitchFamily="49" charset="-122"/>
                <a:cs typeface="Arial" panose="020B0604020202020204" pitchFamily="34" charset="0"/>
              </a:rPr>
              <a:t>19.10.2019 sobota    </a:t>
            </a:r>
          </a:p>
          <a:p>
            <a:pPr algn="ctr"/>
            <a:r>
              <a:rPr lang="cs-CZ" sz="3500" dirty="0">
                <a:ln w="19050">
                  <a:noFill/>
                </a:ln>
                <a:solidFill>
                  <a:srgbClr val="6600CC"/>
                </a:solidFill>
                <a:effectLst>
                  <a:reflection endPos="0" dist="50800" dir="5400000" sy="-100000" algn="bl" rotWithShape="0"/>
                </a:effectLst>
                <a:latin typeface="Arial Black" panose="020B0A04020102020204" pitchFamily="34" charset="0"/>
                <a:ea typeface="FangSong" pitchFamily="49" charset="-122"/>
                <a:cs typeface="Arial" panose="020B0604020202020204" pitchFamily="34" charset="0"/>
              </a:rPr>
              <a:t>10:15 hod 11. kolo</a:t>
            </a:r>
          </a:p>
        </p:txBody>
      </p:sp>
      <p:sp>
        <p:nvSpPr>
          <p:cNvPr id="17" name="AutoShape 3" descr="ů§"/>
          <p:cNvSpPr>
            <a:spLocks noChangeArrowheads="1"/>
          </p:cNvSpPr>
          <p:nvPr/>
        </p:nvSpPr>
        <p:spPr bwMode="auto">
          <a:xfrm>
            <a:off x="5400576" y="62846"/>
            <a:ext cx="4752528" cy="1127576"/>
          </a:xfrm>
          <a:prstGeom prst="flowChartAlternateProcess">
            <a:avLst/>
          </a:prstGeom>
          <a:pattFill prst="pct5">
            <a:fgClr>
              <a:schemeClr val="tx1"/>
            </a:fgClr>
            <a:bgClr>
              <a:schemeClr val="bg1"/>
            </a:bgClr>
          </a:pattFill>
          <a:ln w="44450" cap="flat" cmpd="sng">
            <a:solidFill>
              <a:schemeClr val="accent1">
                <a:lumMod val="60000"/>
                <a:lumOff val="40000"/>
              </a:schemeClr>
            </a:solidFill>
            <a:prstDash val="solid"/>
            <a:bevel/>
            <a:headEnd/>
            <a:tailEnd/>
          </a:ln>
          <a:effectLst>
            <a:softEdge rad="0"/>
          </a:effectLst>
          <a:scene3d>
            <a:camera prst="perspectiveBelow"/>
            <a:lightRig rig="threePt" dir="t"/>
          </a:scene3d>
          <a:sp3d z="38100">
            <a:bevelT w="57150" h="0" prst="relaxedInset"/>
            <a:bevelB w="120650"/>
          </a:sp3d>
        </p:spPr>
        <p:txBody>
          <a:bodyPr wrap="none" lIns="0" tIns="45713" rIns="91425" bIns="45713" anchor="ctr">
            <a:prstTxWarp prst="textStop">
              <a:avLst/>
            </a:prstTxWarp>
            <a:sp3d extrusionH="57150">
              <a:bevelT w="38100" h="38100" prst="slope"/>
            </a:sp3d>
          </a:bodyPr>
          <a:lstStyle/>
          <a:p>
            <a:pPr algn="ctr" eaLnBrk="0" hangingPunct="0">
              <a:defRPr/>
            </a:pPr>
            <a:r>
              <a:rPr lang="cs-CZ" sz="3200" dirty="0">
                <a:ln w="19050" cap="rnd">
                  <a:solidFill>
                    <a:schemeClr val="accent1"/>
                  </a:solidFill>
                  <a:miter lim="800000"/>
                </a:ln>
                <a:latin typeface="Khmer UI" pitchFamily="34" charset="0"/>
                <a:cs typeface="Khmer UI" pitchFamily="34" charset="0"/>
              </a:rPr>
              <a:t> </a:t>
            </a:r>
            <a:r>
              <a:rPr lang="cs-CZ" sz="3200" dirty="0">
                <a:ln w="9525" cap="rnd">
                  <a:noFill/>
                  <a:miter lim="800000"/>
                </a:ln>
                <a:solidFill>
                  <a:srgbClr val="6600CC"/>
                </a:solidFill>
                <a:latin typeface="Colonna MT" panose="04020805060202030203" pitchFamily="82" charset="0"/>
                <a:ea typeface="Verdana" panose="020B0604030504040204" pitchFamily="34" charset="0"/>
                <a:cs typeface="Arial" panose="020B0604020202020204" pitchFamily="34" charset="0"/>
              </a:rPr>
              <a:t>Fotbalový zpravodaj</a:t>
            </a:r>
          </a:p>
          <a:p>
            <a:pPr algn="ctr" eaLnBrk="0" hangingPunct="0">
              <a:defRPr/>
            </a:pPr>
            <a:r>
              <a:rPr lang="cs-CZ" sz="3200" dirty="0">
                <a:ln w="9525" cap="rnd">
                  <a:noFill/>
                  <a:miter lim="800000"/>
                </a:ln>
                <a:solidFill>
                  <a:srgbClr val="6600CC"/>
                </a:solidFill>
                <a:latin typeface="Colonna MT" panose="04020805060202030203" pitchFamily="82" charset="0"/>
                <a:ea typeface="Verdana" panose="020B0604030504040204" pitchFamily="34" charset="0"/>
                <a:cs typeface="Arial" panose="020B0604020202020204" pitchFamily="34" charset="0"/>
              </a:rPr>
              <a:t>SK Štětí, z.s.</a:t>
            </a:r>
          </a:p>
        </p:txBody>
      </p:sp>
      <p:sp>
        <p:nvSpPr>
          <p:cNvPr id="18" name="TextovéPole 17"/>
          <p:cNvSpPr txBox="1">
            <a:spLocks noChangeArrowheads="1"/>
          </p:cNvSpPr>
          <p:nvPr/>
        </p:nvSpPr>
        <p:spPr bwMode="auto">
          <a:xfrm>
            <a:off x="5400576" y="6859860"/>
            <a:ext cx="4579198" cy="338554"/>
          </a:xfrm>
          <a:prstGeom prst="rect">
            <a:avLst/>
          </a:prstGeom>
          <a:noFill/>
          <a:ln w="9525">
            <a:noFill/>
            <a:miter lim="800000"/>
            <a:headEnd/>
            <a:tailEnd/>
          </a:ln>
        </p:spPr>
        <p:txBody>
          <a:bodyPr wrap="square">
            <a:spAutoFit/>
          </a:bodyPr>
          <a:lstStyle/>
          <a:p>
            <a:pPr algn="ctr"/>
            <a:r>
              <a:rPr lang="cs-CZ" sz="1600" dirty="0"/>
              <a:t>www.stetimondifotbal.cz</a:t>
            </a:r>
          </a:p>
        </p:txBody>
      </p:sp>
      <p:sp>
        <p:nvSpPr>
          <p:cNvPr id="19" name="TextovéPole 18"/>
          <p:cNvSpPr txBox="1"/>
          <p:nvPr/>
        </p:nvSpPr>
        <p:spPr>
          <a:xfrm>
            <a:off x="5430586" y="1362448"/>
            <a:ext cx="4722518" cy="882737"/>
          </a:xfrm>
          <a:prstGeom prst="rect">
            <a:avLst/>
          </a:prstGeom>
          <a:blipFill>
            <a:blip r:embed="rId8">
              <a:extLst>
                <a:ext uri="{BEBA8EAE-BF5A-486C-A8C5-ECC9F3942E4B}">
                  <a14:imgProps xmlns:a14="http://schemas.microsoft.com/office/drawing/2010/main">
                    <a14:imgLayer r:embed="rId9">
                      <a14:imgEffect>
                        <a14:artisticGlass/>
                      </a14:imgEffect>
                    </a14:imgLayer>
                  </a14:imgProps>
                </a:ext>
              </a:extLst>
            </a:blip>
            <a:stretch>
              <a:fillRect/>
            </a:stretch>
          </a:blipFill>
          <a:ln w="22225" cmpd="sng">
            <a:solidFill>
              <a:srgbClr val="FFCC66"/>
            </a:solidFill>
            <a:prstDash val="sysDash"/>
            <a:miter lim="800000"/>
          </a:ln>
          <a:effectLst/>
          <a:scene3d>
            <a:camera prst="orthographicFront"/>
            <a:lightRig rig="threePt" dir="t"/>
          </a:scene3d>
          <a:sp3d contourW="6350" prstMaterial="matte">
            <a:bevelT w="0" h="0" prst="coolSlant"/>
            <a:extrusionClr>
              <a:srgbClr val="CC00CC"/>
            </a:extrusionClr>
            <a:contourClr>
              <a:schemeClr val="bg1"/>
            </a:contourClr>
          </a:sp3d>
        </p:spPr>
        <p:txBody>
          <a:bodyPr wrap="square" lIns="108000" tIns="36000" rtlCol="0" anchor="ctr">
            <a:spAutoFit/>
          </a:bodyPr>
          <a:lstStyle/>
          <a:p>
            <a:pPr algn="ctr"/>
            <a:r>
              <a:rPr lang="cs-CZ" sz="2800" dirty="0">
                <a:ln w="19050" cap="sq">
                  <a:noFill/>
                  <a:prstDash val="solid"/>
                  <a:miter lim="800000"/>
                </a:ln>
                <a:solidFill>
                  <a:srgbClr val="FF0000"/>
                </a:solidFill>
                <a:latin typeface="Arial Black" panose="020B0A04020102020204" pitchFamily="34" charset="0"/>
                <a:ea typeface="Yu Gothic UI Light" panose="020B0300000000000000" pitchFamily="34" charset="-128"/>
                <a:cs typeface="Arial" panose="020B0604020202020204" pitchFamily="34" charset="0"/>
              </a:rPr>
              <a:t>Sezóna 2019/2020</a:t>
            </a:r>
          </a:p>
          <a:p>
            <a:pPr algn="ctr"/>
            <a:r>
              <a:rPr lang="cs-CZ" sz="2400" dirty="0">
                <a:ln w="19050" cap="sq">
                  <a:noFill/>
                  <a:prstDash val="solid"/>
                  <a:miter lim="800000"/>
                </a:ln>
                <a:solidFill>
                  <a:srgbClr val="FF0000"/>
                </a:solidFill>
                <a:latin typeface="Arial Black" panose="020B0A04020102020204" pitchFamily="34" charset="0"/>
                <a:ea typeface="Yu Gothic UI Light" panose="020B0300000000000000" pitchFamily="34" charset="-128"/>
                <a:cs typeface="Arial" panose="020B0604020202020204" pitchFamily="34" charset="0"/>
              </a:rPr>
              <a:t>Divize B Podzim</a:t>
            </a:r>
          </a:p>
        </p:txBody>
      </p:sp>
      <p:pic>
        <p:nvPicPr>
          <p:cNvPr id="20" name="Obrázek 19" descr="Vector Logos, &lt;strong&gt;Logo&lt;/strong&gt; Templates Free Download | seeklogo"/>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760616" y="4169131"/>
            <a:ext cx="648072" cy="656249"/>
          </a:xfrm>
          <a:prstGeom prst="rect">
            <a:avLst/>
          </a:prstGeom>
          <a:noFill/>
          <a:ln>
            <a:noFill/>
          </a:ln>
        </p:spPr>
      </p:pic>
      <p:pic>
        <p:nvPicPr>
          <p:cNvPr id="2" name="Obrázek 1" descr="SK &lt;strong&gt;Aritma&lt;/strong&gt; &lt;strong&gt;Prague&lt;/strong&gt; - Wikipedia"/>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109338" y="5661899"/>
            <a:ext cx="806359" cy="79023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ovéPole 6"/>
          <p:cNvSpPr txBox="1"/>
          <p:nvPr/>
        </p:nvSpPr>
        <p:spPr>
          <a:xfrm>
            <a:off x="1944192" y="7004456"/>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10</a:t>
            </a:r>
          </a:p>
        </p:txBody>
      </p:sp>
      <p:sp>
        <p:nvSpPr>
          <p:cNvPr id="9" name="TextovéPole 8"/>
          <p:cNvSpPr txBox="1"/>
          <p:nvPr/>
        </p:nvSpPr>
        <p:spPr>
          <a:xfrm>
            <a:off x="7731618" y="6946031"/>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35</a:t>
            </a:r>
          </a:p>
        </p:txBody>
      </p:sp>
      <p:sp>
        <p:nvSpPr>
          <p:cNvPr id="2" name="Obdélník 1"/>
          <p:cNvSpPr/>
          <p:nvPr/>
        </p:nvSpPr>
        <p:spPr>
          <a:xfrm>
            <a:off x="143992" y="561820"/>
            <a:ext cx="4680520" cy="5439951"/>
          </a:xfrm>
          <a:prstGeom prst="rect">
            <a:avLst/>
          </a:prstGeom>
        </p:spPr>
        <p:txBody>
          <a:bodyPr wrap="square">
            <a:spAutoFit/>
          </a:bodyPr>
          <a:lstStyle/>
          <a:p>
            <a:pPr lvl="0" algn="just">
              <a:lnSpc>
                <a:spcPct val="107000"/>
              </a:lnSpc>
              <a:spcAft>
                <a:spcPts val="0"/>
              </a:spcAft>
            </a:pP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nebyl daleko od gólu Adam Brůža, ale jeho nenápadné střele zpoza šestnáctky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metřík</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chyběl. V závěru 1. poločasu zahrávali domácí ještě volný přímý kop ze zajímavé vzdálenosti, ale navýšit náskok se jim už nepovedlo. 2. poločas začal faulem Jakuba Moravce na Víťu Kalu a „Ať se na nás pan rozhodčí nezlobí, tady měla být udělena Jakubovi Moravcovi druhá žlutá karta“ ostrostřelec domácích však pokračoval ve hře a hrálo se 11 proti 11. V 52. minutě jsme se dopustili jedné z mnoha chyb v rozehrávce, kterých bylo v průběhu 90 minut nepočítaně, a byly také jedním z důvodů blížícího se debaklu, a Václav Sailer v brance musel skvěle zasahovat. Co to bylo ale platné, když za další 3 minuty jsme opět chybovali, snadno odevzdali míč a před chvilkou zmiňovaný Jakub Moravec upravil na 3:0. V 61. minutě centroval před branku zprava Jakub Slaviček, naše lavička, ale především hráči na hřišti reklamovali hraní rukou jednoho z bránících hráčů, ale píšťalka hlavního rozhodčí Tomáše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Bauma</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se neozvala. Naopak přišla školácká chyba v rozehrávce, pokolikáté už v utkání a Jakub Moravec završil svůj hattrick do prázdné branky na 4:0. Pak ho domácí trenér vystřídal, ale temné mraky to z naší šestnáctky neodválo. Naopak v 72. minutě si domácí pohráli s naší obranou a Martin Rejman, kterého také známe ze Štětí, zvýšil už na hrozivých 5:0. Rozborka,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Sborka</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našeho týmu pokračovala o minutu později a domácí Neratovice slavili po gólu Marka Bartáka vedení 6:0. Ještě jedna smutná chvilka pro naše mužstvo se odehrála 10 minut před koncem. To když Rudolf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Slanička</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zatáhl rukou zezadu jednoho z pronikajících hráčů, viděl žlutou kartu a protože byla druhá, tak se musel vydat pod sprchy. Ve zbytku zápasu už diváci až na pár náznaků šancí gól neviděli, ale i tak mohli po závěrečném hvizdu domácí fanoušci pokračovat v oslavě 100 let fotbalu v Neratovicích, který na zdejším fotbalovém areálu dnes probíhal.</a:t>
            </a:r>
          </a:p>
          <a:p>
            <a:r>
              <a:rPr lang="cs-CZ" sz="1000" b="0" u="sng" dirty="0">
                <a:latin typeface="Arial" panose="020B0604020202020204" pitchFamily="34" charset="0"/>
                <a:cs typeface="Arial" panose="020B0604020202020204" pitchFamily="34" charset="0"/>
              </a:rPr>
              <a:t>Sestava:</a:t>
            </a:r>
            <a:r>
              <a:rPr lang="cs-CZ" sz="1000" b="0" dirty="0">
                <a:latin typeface="Arial" panose="020B0604020202020204" pitchFamily="34" charset="0"/>
                <a:cs typeface="Arial" panose="020B0604020202020204" pitchFamily="34" charset="0"/>
              </a:rPr>
              <a:t> </a:t>
            </a:r>
            <a:r>
              <a:rPr lang="cs-CZ" sz="1000" b="0" dirty="0" err="1">
                <a:latin typeface="Arial" panose="020B0604020202020204" pitchFamily="34" charset="0"/>
                <a:cs typeface="Arial" panose="020B0604020202020204" pitchFamily="34" charset="0"/>
              </a:rPr>
              <a:t>V.Sailer-J.Vacek</a:t>
            </a:r>
            <a:r>
              <a:rPr lang="cs-CZ" sz="1000" b="0" dirty="0">
                <a:latin typeface="Arial" panose="020B0604020202020204" pitchFamily="34" charset="0"/>
                <a:cs typeface="Arial" panose="020B0604020202020204" pitchFamily="34" charset="0"/>
              </a:rPr>
              <a:t>(17.A.Brůža), </a:t>
            </a:r>
            <a:r>
              <a:rPr lang="cs-CZ" sz="1000" b="0" dirty="0" err="1">
                <a:latin typeface="Arial" panose="020B0604020202020204" pitchFamily="34" charset="0"/>
                <a:cs typeface="Arial" panose="020B0604020202020204" pitchFamily="34" charset="0"/>
              </a:rPr>
              <a:t>J.Ransdorf</a:t>
            </a:r>
            <a:r>
              <a:rPr lang="cs-CZ" sz="1000" b="0" dirty="0">
                <a:latin typeface="Arial" panose="020B0604020202020204" pitchFamily="34" charset="0"/>
                <a:cs typeface="Arial" panose="020B0604020202020204" pitchFamily="34" charset="0"/>
              </a:rPr>
              <a:t>, </a:t>
            </a:r>
            <a:r>
              <a:rPr lang="cs-CZ" sz="1000" b="0" dirty="0" err="1">
                <a:latin typeface="Arial" panose="020B0604020202020204" pitchFamily="34" charset="0"/>
                <a:cs typeface="Arial" panose="020B0604020202020204" pitchFamily="34" charset="0"/>
              </a:rPr>
              <a:t>F.Svoboda</a:t>
            </a:r>
            <a:r>
              <a:rPr lang="cs-CZ" sz="1000" b="0" dirty="0">
                <a:latin typeface="Arial" panose="020B0604020202020204" pitchFamily="34" charset="0"/>
                <a:cs typeface="Arial" panose="020B0604020202020204" pitchFamily="34" charset="0"/>
              </a:rPr>
              <a:t>(71.J.Prieložný), </a:t>
            </a:r>
          </a:p>
          <a:p>
            <a:r>
              <a:rPr lang="cs-CZ" sz="1000" b="0" dirty="0">
                <a:latin typeface="Arial" panose="020B0604020202020204" pitchFamily="34" charset="0"/>
                <a:cs typeface="Arial" panose="020B0604020202020204" pitchFamily="34" charset="0"/>
              </a:rPr>
              <a:t>                </a:t>
            </a:r>
            <a:r>
              <a:rPr lang="cs-CZ" sz="1000" b="0" dirty="0" err="1">
                <a:latin typeface="Arial" panose="020B0604020202020204" pitchFamily="34" charset="0"/>
                <a:cs typeface="Arial" panose="020B0604020202020204" pitchFamily="34" charset="0"/>
              </a:rPr>
              <a:t>V.Kala</a:t>
            </a:r>
            <a:r>
              <a:rPr lang="cs-CZ" sz="1000" b="0" dirty="0">
                <a:latin typeface="Arial" panose="020B0604020202020204" pitchFamily="34" charset="0"/>
                <a:cs typeface="Arial" panose="020B0604020202020204" pitchFamily="34" charset="0"/>
              </a:rPr>
              <a:t>(65.F.Podhorský)-</a:t>
            </a:r>
            <a:r>
              <a:rPr lang="cs-CZ" sz="1000" b="0" dirty="0" err="1">
                <a:latin typeface="Arial" panose="020B0604020202020204" pitchFamily="34" charset="0"/>
                <a:cs typeface="Arial" panose="020B0604020202020204" pitchFamily="34" charset="0"/>
              </a:rPr>
              <a:t>J.Slavíček</a:t>
            </a:r>
            <a:r>
              <a:rPr lang="cs-CZ" sz="1000" b="0" dirty="0">
                <a:latin typeface="Arial" panose="020B0604020202020204" pitchFamily="34" charset="0"/>
                <a:cs typeface="Arial" panose="020B0604020202020204" pitchFamily="34" charset="0"/>
              </a:rPr>
              <a:t>, </a:t>
            </a:r>
            <a:r>
              <a:rPr lang="cs-CZ" sz="1000" b="0" dirty="0" err="1">
                <a:latin typeface="Arial" panose="020B0604020202020204" pitchFamily="34" charset="0"/>
                <a:cs typeface="Arial" panose="020B0604020202020204" pitchFamily="34" charset="0"/>
              </a:rPr>
              <a:t>J.Neuman</a:t>
            </a:r>
            <a:r>
              <a:rPr lang="cs-CZ" sz="1000" b="0" dirty="0">
                <a:latin typeface="Arial" panose="020B0604020202020204" pitchFamily="34" charset="0"/>
                <a:cs typeface="Arial" panose="020B0604020202020204" pitchFamily="34" charset="0"/>
              </a:rPr>
              <a:t>(8.ŽK), </a:t>
            </a:r>
          </a:p>
          <a:p>
            <a:r>
              <a:rPr lang="cs-CZ" sz="1000" b="0" dirty="0">
                <a:latin typeface="Arial" panose="020B0604020202020204" pitchFamily="34" charset="0"/>
                <a:cs typeface="Arial" panose="020B0604020202020204" pitchFamily="34" charset="0"/>
              </a:rPr>
              <a:t>                </a:t>
            </a:r>
            <a:r>
              <a:rPr lang="cs-CZ" sz="1000" b="0" dirty="0" err="1">
                <a:latin typeface="Arial" panose="020B0604020202020204" pitchFamily="34" charset="0"/>
                <a:cs typeface="Arial" panose="020B0604020202020204" pitchFamily="34" charset="0"/>
              </a:rPr>
              <a:t>R.Slanička</a:t>
            </a:r>
            <a:r>
              <a:rPr lang="cs-CZ" sz="1000" b="0" dirty="0">
                <a:latin typeface="Arial" panose="020B0604020202020204" pitchFamily="34" charset="0"/>
                <a:cs typeface="Arial" panose="020B0604020202020204" pitchFamily="34" charset="0"/>
              </a:rPr>
              <a:t>(57.ŽK)(81.ČK), </a:t>
            </a:r>
            <a:r>
              <a:rPr lang="cs-CZ" sz="1000" b="0" dirty="0" err="1">
                <a:latin typeface="Arial" panose="020B0604020202020204" pitchFamily="34" charset="0"/>
                <a:cs typeface="Arial" panose="020B0604020202020204" pitchFamily="34" charset="0"/>
              </a:rPr>
              <a:t>J.Pícha</a:t>
            </a:r>
            <a:r>
              <a:rPr lang="cs-CZ" sz="1000" b="0" dirty="0">
                <a:latin typeface="Arial" panose="020B0604020202020204" pitchFamily="34" charset="0"/>
                <a:cs typeface="Arial" panose="020B0604020202020204" pitchFamily="34" charset="0"/>
              </a:rPr>
              <a:t>(73.R.Feko), </a:t>
            </a:r>
            <a:r>
              <a:rPr lang="cs-CZ" sz="1000" b="0" dirty="0" err="1">
                <a:latin typeface="Arial" panose="020B0604020202020204" pitchFamily="34" charset="0"/>
                <a:cs typeface="Arial" panose="020B0604020202020204" pitchFamily="34" charset="0"/>
              </a:rPr>
              <a:t>D.Mencl-T.Belák</a:t>
            </a:r>
            <a:endParaRPr lang="cs-CZ" sz="1000" b="0" dirty="0">
              <a:latin typeface="Arial" panose="020B0604020202020204" pitchFamily="34" charset="0"/>
              <a:cs typeface="Arial" panose="020B0604020202020204" pitchFamily="34" charset="0"/>
            </a:endParaRPr>
          </a:p>
          <a:p>
            <a:r>
              <a:rPr lang="cs-CZ" sz="1000" b="0" u="sng" dirty="0">
                <a:latin typeface="Arial" panose="020B0604020202020204" pitchFamily="34" charset="0"/>
                <a:cs typeface="Arial" panose="020B0604020202020204" pitchFamily="34" charset="0"/>
              </a:rPr>
              <a:t>Připraveni:</a:t>
            </a:r>
            <a:r>
              <a:rPr lang="cs-CZ" sz="1000" b="0" dirty="0">
                <a:latin typeface="Arial" panose="020B0604020202020204" pitchFamily="34" charset="0"/>
                <a:cs typeface="Arial" panose="020B0604020202020204" pitchFamily="34" charset="0"/>
              </a:rPr>
              <a:t> </a:t>
            </a:r>
            <a:r>
              <a:rPr lang="cs-CZ" sz="1000" b="0" dirty="0" err="1">
                <a:latin typeface="Arial" panose="020B0604020202020204" pitchFamily="34" charset="0"/>
                <a:cs typeface="Arial" panose="020B0604020202020204" pitchFamily="34" charset="0"/>
              </a:rPr>
              <a:t>T.Jelínek</a:t>
            </a:r>
            <a:endParaRPr lang="cs-CZ" sz="1000" b="0" dirty="0">
              <a:latin typeface="Arial" panose="020B0604020202020204" pitchFamily="34" charset="0"/>
              <a:cs typeface="Arial" panose="020B0604020202020204" pitchFamily="34" charset="0"/>
            </a:endParaRPr>
          </a:p>
          <a:p>
            <a:r>
              <a:rPr lang="cs-CZ" sz="1000" b="0" u="sng" dirty="0">
                <a:latin typeface="Arial" panose="020B0604020202020204" pitchFamily="34" charset="0"/>
                <a:cs typeface="Arial" panose="020B0604020202020204" pitchFamily="34" charset="0"/>
              </a:rPr>
              <a:t>Trenér:</a:t>
            </a:r>
            <a:r>
              <a:rPr lang="cs-CZ" sz="1000" b="0" dirty="0">
                <a:latin typeface="Arial" panose="020B0604020202020204" pitchFamily="34" charset="0"/>
                <a:cs typeface="Arial" panose="020B0604020202020204" pitchFamily="34" charset="0"/>
              </a:rPr>
              <a:t> </a:t>
            </a:r>
            <a:r>
              <a:rPr lang="cs-CZ" sz="1000" b="0" dirty="0" err="1">
                <a:latin typeface="Arial" panose="020B0604020202020204" pitchFamily="34" charset="0"/>
                <a:cs typeface="Arial" panose="020B0604020202020204" pitchFamily="34" charset="0"/>
              </a:rPr>
              <a:t>J.Ransdorf</a:t>
            </a:r>
            <a:r>
              <a:rPr lang="cs-CZ" sz="1000" b="0" dirty="0">
                <a:latin typeface="Arial" panose="020B0604020202020204" pitchFamily="34" charset="0"/>
                <a:cs typeface="Arial" panose="020B0604020202020204" pitchFamily="34" charset="0"/>
              </a:rPr>
              <a:t>, </a:t>
            </a:r>
            <a:r>
              <a:rPr lang="cs-CZ" sz="1000" b="0" dirty="0" err="1">
                <a:latin typeface="Arial" panose="020B0604020202020204" pitchFamily="34" charset="0"/>
                <a:cs typeface="Arial" panose="020B0604020202020204" pitchFamily="34" charset="0"/>
              </a:rPr>
              <a:t>P.Hoznédl</a:t>
            </a:r>
            <a:r>
              <a:rPr lang="cs-CZ" sz="1000" b="0" dirty="0">
                <a:latin typeface="Arial" panose="020B0604020202020204" pitchFamily="34" charset="0"/>
                <a:cs typeface="Arial" panose="020B0604020202020204" pitchFamily="34" charset="0"/>
              </a:rPr>
              <a:t>   </a:t>
            </a:r>
            <a:r>
              <a:rPr lang="cs-CZ" sz="1000" b="0" u="sng" dirty="0">
                <a:latin typeface="Arial" panose="020B0604020202020204" pitchFamily="34" charset="0"/>
                <a:cs typeface="Arial" panose="020B0604020202020204" pitchFamily="34" charset="0"/>
              </a:rPr>
              <a:t>Vedoucí:</a:t>
            </a:r>
            <a:r>
              <a:rPr lang="cs-CZ" sz="1000" b="0" dirty="0">
                <a:latin typeface="Arial" panose="020B0604020202020204" pitchFamily="34" charset="0"/>
                <a:cs typeface="Arial" panose="020B0604020202020204" pitchFamily="34" charset="0"/>
              </a:rPr>
              <a:t> </a:t>
            </a:r>
            <a:r>
              <a:rPr lang="cs-CZ" sz="1000" b="0" dirty="0" err="1">
                <a:latin typeface="Arial" panose="020B0604020202020204" pitchFamily="34" charset="0"/>
                <a:cs typeface="Arial" panose="020B0604020202020204" pitchFamily="34" charset="0"/>
              </a:rPr>
              <a:t>M.Plíšek</a:t>
            </a:r>
            <a:endParaRPr lang="cs-CZ" sz="1000" b="0" dirty="0">
              <a:latin typeface="Arial" panose="020B0604020202020204" pitchFamily="34" charset="0"/>
              <a:cs typeface="Arial" panose="020B0604020202020204" pitchFamily="34" charset="0"/>
            </a:endParaRPr>
          </a:p>
          <a:p>
            <a:r>
              <a:rPr lang="cs-CZ" sz="1000" b="0" u="sng" dirty="0">
                <a:latin typeface="Arial" panose="020B0604020202020204" pitchFamily="34" charset="0"/>
                <a:cs typeface="Arial" panose="020B0604020202020204" pitchFamily="34" charset="0"/>
              </a:rPr>
              <a:t>Rozhodčí:</a:t>
            </a:r>
            <a:r>
              <a:rPr lang="cs-CZ" sz="1000" b="0" dirty="0">
                <a:latin typeface="Arial" panose="020B0604020202020204" pitchFamily="34" charset="0"/>
                <a:cs typeface="Arial" panose="020B0604020202020204" pitchFamily="34" charset="0"/>
              </a:rPr>
              <a:t> </a:t>
            </a:r>
            <a:r>
              <a:rPr lang="cs-CZ" sz="1000" b="0" dirty="0" err="1">
                <a:latin typeface="Arial" panose="020B0604020202020204" pitchFamily="34" charset="0"/>
                <a:cs typeface="Arial" panose="020B0604020202020204" pitchFamily="34" charset="0"/>
              </a:rPr>
              <a:t>T.Baum-T.Kyncl</a:t>
            </a:r>
            <a:r>
              <a:rPr lang="cs-CZ" sz="1000" b="0" dirty="0">
                <a:latin typeface="Arial" panose="020B0604020202020204" pitchFamily="34" charset="0"/>
                <a:cs typeface="Arial" panose="020B0604020202020204" pitchFamily="34" charset="0"/>
              </a:rPr>
              <a:t>, </a:t>
            </a:r>
            <a:r>
              <a:rPr lang="cs-CZ" sz="1000" b="0" dirty="0" err="1">
                <a:latin typeface="Arial" panose="020B0604020202020204" pitchFamily="34" charset="0"/>
                <a:cs typeface="Arial" panose="020B0604020202020204" pitchFamily="34" charset="0"/>
              </a:rPr>
              <a:t>L.Šimeček</a:t>
            </a:r>
            <a:r>
              <a:rPr lang="cs-CZ" sz="1000" b="0" dirty="0">
                <a:latin typeface="Arial" panose="020B0604020202020204" pitchFamily="34" charset="0"/>
                <a:cs typeface="Arial" panose="020B0604020202020204" pitchFamily="34" charset="0"/>
              </a:rPr>
              <a:t>  </a:t>
            </a:r>
            <a:r>
              <a:rPr lang="cs-CZ" sz="1000" b="0" u="sng" dirty="0">
                <a:latin typeface="Arial" panose="020B0604020202020204" pitchFamily="34" charset="0"/>
                <a:cs typeface="Arial" panose="020B0604020202020204" pitchFamily="34" charset="0"/>
              </a:rPr>
              <a:t>Delegát:</a:t>
            </a:r>
            <a:r>
              <a:rPr lang="cs-CZ" sz="1000" b="0" dirty="0">
                <a:latin typeface="Arial" panose="020B0604020202020204" pitchFamily="34" charset="0"/>
                <a:cs typeface="Arial" panose="020B0604020202020204" pitchFamily="34" charset="0"/>
              </a:rPr>
              <a:t> </a:t>
            </a:r>
            <a:r>
              <a:rPr lang="cs-CZ" sz="1000" b="0" dirty="0" err="1">
                <a:latin typeface="Arial" panose="020B0604020202020204" pitchFamily="34" charset="0"/>
                <a:cs typeface="Arial" panose="020B0604020202020204" pitchFamily="34" charset="0"/>
              </a:rPr>
              <a:t>J.Urban</a:t>
            </a:r>
            <a:endParaRPr lang="cs-CZ" sz="1000" b="0" dirty="0">
              <a:latin typeface="Arial" panose="020B0604020202020204" pitchFamily="34" charset="0"/>
              <a:cs typeface="Arial" panose="020B0604020202020204" pitchFamily="34" charset="0"/>
            </a:endParaRPr>
          </a:p>
          <a:p>
            <a:r>
              <a:rPr lang="cs-CZ" sz="1000" b="0" dirty="0">
                <a:latin typeface="Arial" panose="020B0604020202020204" pitchFamily="34" charset="0"/>
                <a:cs typeface="Arial" panose="020B0604020202020204" pitchFamily="34" charset="0"/>
              </a:rPr>
              <a:t>300  diváků   </a:t>
            </a:r>
          </a:p>
        </p:txBody>
      </p:sp>
      <p:sp>
        <p:nvSpPr>
          <p:cNvPr id="3" name="TextovéPole 2"/>
          <p:cNvSpPr txBox="1"/>
          <p:nvPr/>
        </p:nvSpPr>
        <p:spPr>
          <a:xfrm>
            <a:off x="288008" y="92495"/>
            <a:ext cx="4392488" cy="307777"/>
          </a:xfrm>
          <a:prstGeom prst="rect">
            <a:avLst/>
          </a:prstGeom>
          <a:blipFill>
            <a:blip r:embed="rId2"/>
            <a:tile tx="0" ty="0" sx="100000" sy="100000" flip="none" algn="tl"/>
          </a:blipFill>
          <a:effectLst>
            <a:glow rad="101600">
              <a:srgbClr val="FFFF66">
                <a:alpha val="40000"/>
              </a:srgbClr>
            </a:glow>
            <a:softEdge rad="0"/>
          </a:effectLst>
        </p:spPr>
        <p:txBody>
          <a:bodyPr wrap="square" rtlCol="0">
            <a:spAutoFit/>
          </a:bodyPr>
          <a:lstStyle/>
          <a:p>
            <a:pPr algn="ctr"/>
            <a:r>
              <a:rPr lang="cs-CZ" sz="1400" dirty="0">
                <a:latin typeface="Albertus MT"/>
              </a:rPr>
              <a:t>Pokračování Neratovice-Štětí 12.10.2019</a:t>
            </a:r>
          </a:p>
        </p:txBody>
      </p:sp>
      <p:pic>
        <p:nvPicPr>
          <p:cNvPr id="4" name="Obrázek 3"/>
          <p:cNvPicPr>
            <a:picLocks noChangeAspect="1"/>
          </p:cNvPicPr>
          <p:nvPr/>
        </p:nvPicPr>
        <p:blipFill>
          <a:blip r:embed="rId3"/>
          <a:stretch>
            <a:fillRect/>
          </a:stretch>
        </p:blipFill>
        <p:spPr>
          <a:xfrm>
            <a:off x="1827982" y="5736356"/>
            <a:ext cx="952500" cy="1209675"/>
          </a:xfrm>
          <a:prstGeom prst="rect">
            <a:avLst/>
          </a:prstGeom>
        </p:spPr>
      </p:pic>
      <p:sp>
        <p:nvSpPr>
          <p:cNvPr id="5" name="Obdélník 4">
            <a:extLst>
              <a:ext uri="{FF2B5EF4-FFF2-40B4-BE49-F238E27FC236}">
                <a16:creationId xmlns:a16="http://schemas.microsoft.com/office/drawing/2014/main" id="{B450BC36-2138-4DEA-A1F5-CEEC87565AB4}"/>
              </a:ext>
            </a:extLst>
          </p:cNvPr>
          <p:cNvSpPr/>
          <p:nvPr/>
        </p:nvSpPr>
        <p:spPr>
          <a:xfrm>
            <a:off x="5449974" y="1018707"/>
            <a:ext cx="4581726" cy="4526175"/>
          </a:xfrm>
          <a:prstGeom prst="rect">
            <a:avLst/>
          </a:prstGeom>
        </p:spPr>
        <p:txBody>
          <a:bodyPr wrap="square">
            <a:spAutoFit/>
          </a:bodyPr>
          <a:lstStyle/>
          <a:p>
            <a:pPr lvl="0" algn="just">
              <a:lnSpc>
                <a:spcPct val="107000"/>
              </a:lnSpc>
              <a:spcAft>
                <a:spcPts val="0"/>
              </a:spcAft>
            </a:pP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bylo to 2:0. Radost měla ale velmi krátkého trvání. Už o minutu později se brance nezachoval moc jistě Luboš Uřídil a hosté se po gólu veterána Miloše Vály, jehož syn Šimon mimochodem hrál v základní sestavě našeho týmu, snížili na 1:2. Utkání se opět stalo otevřenou záležitostí a ještě, že v 63. minutě jeden z borců hostující jedenáctky z velmi nadějné pozice branku přestřelil. Obrovskou příležitost měl i Michal Černý, ale brankáře Račic nepřekonal. S blížícím koncem se na hřiště vkrádala nervozita a rozhodčí měl hodně práce, aby udržel oba týmy na uzdě. Hráči často potřebovali ošetření a někteří museli i střída. Šance se střídaly na obou stranách. V 79. minutě zahrávali hosté volné přímý kop z hranice šestnáctky, ale trefili jen lehkou střelou prostředek branky. V 84. minutě postupoval sám na brankáře Račic Michal Černý, ale branku nedal. Na tribunách se postupně odhalovali diváci, kdo komu fandí a i ti, kteří vypadali, že jsou neutrální, dávali hlasitě najevo komu fandí.  Rozuzlení závěrečného dramatu mohl přinést Lukáš Brzek v 90. minutě, když se ocitl sám před brankou, ale balón poslal do oblak. Nakonec to ale mohlo být všechno jinak. V 5. minutě nastavení měl vyrovnání na noze Pavel Božík, ale branku přestřelil. Pak už přišel závěrečný hvizd  a sním velká radost našeho týmu, který mohl slavit letošní druhé vítězství. V tabulce zůstáváme se 6 body na 13. místě , ale výhra je určitě dobrým povzbuzením do dalších zápasů a </a:t>
            </a:r>
            <a:r>
              <a:rPr lang="cs-CZ" sz="1000" b="0" dirty="0" smtClean="0">
                <a:solidFill>
                  <a:srgbClr val="000000"/>
                </a:solidFill>
                <a:latin typeface="Arial" panose="020B0604020202020204" pitchFamily="34" charset="0"/>
                <a:ea typeface="Calibri" panose="020F0502020204030204" pitchFamily="34" charset="0"/>
                <a:cs typeface="Arial" panose="020B0604020202020204" pitchFamily="34" charset="0"/>
              </a:rPr>
              <a:t>třeba </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hned do toho následujícího 19.10.2019 v </a:t>
            </a:r>
            <a:r>
              <a:rPr lang="cs-CZ" sz="1000" b="0" dirty="0" smtClean="0">
                <a:solidFill>
                  <a:srgbClr val="000000"/>
                </a:solidFill>
                <a:latin typeface="Arial" panose="020B0604020202020204" pitchFamily="34" charset="0"/>
                <a:ea typeface="Calibri" panose="020F0502020204030204" pitchFamily="34" charset="0"/>
                <a:cs typeface="Arial" panose="020B0604020202020204" pitchFamily="34" charset="0"/>
              </a:rPr>
              <a:t>Židovicích </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v sobotu </a:t>
            </a:r>
            <a:r>
              <a:rPr lang="cs-CZ" sz="1000" b="0" dirty="0" smtClean="0">
                <a:solidFill>
                  <a:srgbClr val="000000"/>
                </a:solidFill>
                <a:latin typeface="Arial" panose="020B0604020202020204" pitchFamily="34" charset="0"/>
                <a:ea typeface="Calibri" panose="020F0502020204030204" pitchFamily="34" charset="0"/>
                <a:cs typeface="Arial" panose="020B0604020202020204" pitchFamily="34" charset="0"/>
              </a:rPr>
              <a:t>dopoledne </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v 10:15.</a:t>
            </a:r>
          </a:p>
          <a:p>
            <a:pPr lvl="0" algn="just">
              <a:lnSpc>
                <a:spcPct val="107000"/>
              </a:lnSpc>
              <a:spcAft>
                <a:spcPts val="0"/>
              </a:spcAft>
            </a:pPr>
            <a:r>
              <a:rPr lang="cs-CZ" sz="1000" b="0" u="sng" dirty="0">
                <a:solidFill>
                  <a:srgbClr val="000000"/>
                </a:solidFill>
                <a:latin typeface="Arial" panose="020B0604020202020204" pitchFamily="34" charset="0"/>
                <a:ea typeface="Calibri" panose="020F0502020204030204" pitchFamily="34" charset="0"/>
                <a:cs typeface="Arial" panose="020B0604020202020204" pitchFamily="34" charset="0"/>
              </a:rPr>
              <a:t>Branky</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Michal Černý 1,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F.Podhorský</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1    </a:t>
            </a:r>
          </a:p>
          <a:p>
            <a:pPr lvl="0" algn="just">
              <a:lnSpc>
                <a:spcPct val="107000"/>
              </a:lnSpc>
              <a:spcAft>
                <a:spcPts val="0"/>
              </a:spcAft>
            </a:pPr>
            <a:r>
              <a:rPr lang="cs-CZ" sz="1000" b="0" u="sng" dirty="0">
                <a:solidFill>
                  <a:srgbClr val="000000"/>
                </a:solidFill>
                <a:latin typeface="Arial" panose="020B0604020202020204" pitchFamily="34" charset="0"/>
                <a:ea typeface="Calibri" panose="020F0502020204030204" pitchFamily="34" charset="0"/>
                <a:cs typeface="Arial" panose="020B0604020202020204" pitchFamily="34" charset="0"/>
              </a:rPr>
              <a:t>Sestava:</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L.Uřídil-j.Tichý</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M.Koráň</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L.Jakl,P.Minárik</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Š.Vála</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F.Podhorský</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p>
          <a:p>
            <a:pPr lvl="0" algn="just">
              <a:lnSpc>
                <a:spcPct val="107000"/>
              </a:lnSpc>
              <a:spcAft>
                <a:spcPts val="0"/>
              </a:spcAft>
            </a:pP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R.Feko</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M.Černý</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(88.P.Střihavka),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L.Brzek</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J.Horáček</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(75.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D.Ivanič</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a:t>
            </a:r>
          </a:p>
          <a:p>
            <a:pPr lvl="0" algn="just">
              <a:lnSpc>
                <a:spcPct val="107000"/>
              </a:lnSpc>
              <a:spcAft>
                <a:spcPts val="0"/>
              </a:spcAft>
            </a:pPr>
            <a:r>
              <a:rPr lang="cs-CZ" sz="1000" b="0" u="sng" dirty="0">
                <a:solidFill>
                  <a:srgbClr val="000000"/>
                </a:solidFill>
                <a:latin typeface="Arial" panose="020B0604020202020204" pitchFamily="34" charset="0"/>
                <a:ea typeface="Calibri" panose="020F0502020204030204" pitchFamily="34" charset="0"/>
                <a:cs typeface="Arial" panose="020B0604020202020204" pitchFamily="34" charset="0"/>
              </a:rPr>
              <a:t>Trenér</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P.Minárik</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sz="1000" b="0" u="sng" dirty="0">
                <a:solidFill>
                  <a:srgbClr val="000000"/>
                </a:solidFill>
                <a:latin typeface="Arial" panose="020B0604020202020204" pitchFamily="34" charset="0"/>
                <a:ea typeface="Calibri" panose="020F0502020204030204" pitchFamily="34" charset="0"/>
                <a:cs typeface="Arial" panose="020B0604020202020204" pitchFamily="34" charset="0"/>
              </a:rPr>
              <a:t>Vedoucí:</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P.Švancara</a:t>
            </a:r>
            <a:endPar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lvl="0" algn="just">
              <a:lnSpc>
                <a:spcPct val="107000"/>
              </a:lnSpc>
              <a:spcAft>
                <a:spcPts val="0"/>
              </a:spcAft>
            </a:pPr>
            <a:r>
              <a:rPr lang="cs-CZ" sz="1000" b="0" u="sng" dirty="0">
                <a:solidFill>
                  <a:srgbClr val="000000"/>
                </a:solidFill>
                <a:latin typeface="Arial" panose="020B0604020202020204" pitchFamily="34" charset="0"/>
                <a:ea typeface="Calibri" panose="020F0502020204030204" pitchFamily="34" charset="0"/>
                <a:cs typeface="Arial" panose="020B0604020202020204" pitchFamily="34" charset="0"/>
              </a:rPr>
              <a:t>Rozhodčí</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Dominik Novotný</a:t>
            </a:r>
          </a:p>
        </p:txBody>
      </p:sp>
      <p:sp>
        <p:nvSpPr>
          <p:cNvPr id="6" name="TextovéPole 5">
            <a:extLst>
              <a:ext uri="{FF2B5EF4-FFF2-40B4-BE49-F238E27FC236}">
                <a16:creationId xmlns:a16="http://schemas.microsoft.com/office/drawing/2014/main" id="{495F0A09-623F-4763-BC4A-82EC68C5B30B}"/>
              </a:ext>
            </a:extLst>
          </p:cNvPr>
          <p:cNvSpPr txBox="1"/>
          <p:nvPr/>
        </p:nvSpPr>
        <p:spPr>
          <a:xfrm>
            <a:off x="5400578" y="163116"/>
            <a:ext cx="4680518" cy="707886"/>
          </a:xfrm>
          <a:prstGeom prst="rect">
            <a:avLst/>
          </a:prstGeom>
          <a:solidFill>
            <a:srgbClr val="66FFCC"/>
          </a:solidFill>
          <a:effectLst>
            <a:glow rad="101600">
              <a:srgbClr val="FFFF66">
                <a:alpha val="40000"/>
              </a:srgbClr>
            </a:glow>
            <a:softEdge rad="0"/>
          </a:effectLst>
        </p:spPr>
        <p:txBody>
          <a:bodyPr wrap="square" rtlCol="0">
            <a:spAutoFit/>
          </a:bodyPr>
          <a:lstStyle/>
          <a:p>
            <a:pPr algn="ctr"/>
            <a:r>
              <a:rPr lang="cs-CZ" sz="2000" dirty="0">
                <a:latin typeface="Arial Black" panose="020B0A04020102020204" pitchFamily="34" charset="0"/>
              </a:rPr>
              <a:t>Pokračování Štětí B-Račice</a:t>
            </a:r>
          </a:p>
          <a:p>
            <a:pPr algn="ctr"/>
            <a:r>
              <a:rPr lang="cs-CZ" sz="2000" dirty="0">
                <a:latin typeface="Arial Black" panose="020B0A04020102020204" pitchFamily="34" charset="0"/>
              </a:rPr>
              <a:t>13.10.2019</a:t>
            </a:r>
          </a:p>
        </p:txBody>
      </p:sp>
      <p:sp>
        <p:nvSpPr>
          <p:cNvPr id="10" name="TextovéPole 9">
            <a:extLst>
              <a:ext uri="{FF2B5EF4-FFF2-40B4-BE49-F238E27FC236}">
                <a16:creationId xmlns:a16="http://schemas.microsoft.com/office/drawing/2014/main" id="{B8477809-C091-46A5-B54B-5A9C096B52CF}"/>
              </a:ext>
            </a:extLst>
          </p:cNvPr>
          <p:cNvSpPr txBox="1"/>
          <p:nvPr/>
        </p:nvSpPr>
        <p:spPr>
          <a:xfrm>
            <a:off x="5555091" y="5984284"/>
            <a:ext cx="2187026" cy="646331"/>
          </a:xfrm>
          <a:prstGeom prst="rect">
            <a:avLst/>
          </a:prstGeom>
          <a:solidFill>
            <a:srgbClr val="CCFF33"/>
          </a:solidFill>
          <a:effectLst>
            <a:glow rad="101600">
              <a:srgbClr val="FFFF66">
                <a:alpha val="40000"/>
              </a:srgbClr>
            </a:glow>
            <a:softEdge rad="0"/>
          </a:effectLst>
        </p:spPr>
        <p:txBody>
          <a:bodyPr wrap="square" rtlCol="0">
            <a:spAutoFit/>
          </a:bodyPr>
          <a:lstStyle/>
          <a:p>
            <a:pPr algn="ctr"/>
            <a:r>
              <a:rPr lang="cs-CZ" sz="3600" dirty="0">
                <a:latin typeface="Cooper Black" panose="0208090404030B020404" pitchFamily="18" charset="0"/>
              </a:rPr>
              <a:t>Račice</a:t>
            </a:r>
          </a:p>
        </p:txBody>
      </p:sp>
      <p:pic>
        <p:nvPicPr>
          <p:cNvPr id="11" name="Obrázek 10">
            <a:extLst>
              <a:ext uri="{FF2B5EF4-FFF2-40B4-BE49-F238E27FC236}">
                <a16:creationId xmlns:a16="http://schemas.microsoft.com/office/drawing/2014/main" id="{8DB53D83-2770-4E67-8342-E5A29A984BB3}"/>
              </a:ext>
            </a:extLst>
          </p:cNvPr>
          <p:cNvPicPr>
            <a:picLocks noChangeAspect="1"/>
          </p:cNvPicPr>
          <p:nvPr/>
        </p:nvPicPr>
        <p:blipFill>
          <a:blip r:embed="rId4"/>
          <a:stretch>
            <a:fillRect/>
          </a:stretch>
        </p:blipFill>
        <p:spPr>
          <a:xfrm>
            <a:off x="8091658" y="5368929"/>
            <a:ext cx="1855766" cy="1265684"/>
          </a:xfrm>
          <a:prstGeom prst="rect">
            <a:avLst/>
          </a:prstGeom>
        </p:spPr>
      </p:pic>
    </p:spTree>
    <p:extLst>
      <p:ext uri="{BB962C8B-B14F-4D97-AF65-F5344CB8AC3E}">
        <p14:creationId xmlns:p14="http://schemas.microsoft.com/office/powerpoint/2010/main" val="29066176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ovéPole 8"/>
          <p:cNvSpPr txBox="1"/>
          <p:nvPr/>
        </p:nvSpPr>
        <p:spPr>
          <a:xfrm>
            <a:off x="1944192" y="7004456"/>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34</a:t>
            </a:r>
          </a:p>
        </p:txBody>
      </p:sp>
      <p:sp>
        <p:nvSpPr>
          <p:cNvPr id="10" name="TextovéPole 9"/>
          <p:cNvSpPr txBox="1"/>
          <p:nvPr/>
        </p:nvSpPr>
        <p:spPr>
          <a:xfrm>
            <a:off x="7731618" y="7004456"/>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11</a:t>
            </a:r>
          </a:p>
        </p:txBody>
      </p:sp>
      <p:sp>
        <p:nvSpPr>
          <p:cNvPr id="2" name="Obdélník 1"/>
          <p:cNvSpPr/>
          <p:nvPr/>
        </p:nvSpPr>
        <p:spPr>
          <a:xfrm>
            <a:off x="5364481" y="1243236"/>
            <a:ext cx="4791786" cy="5144037"/>
          </a:xfrm>
          <a:prstGeom prst="rect">
            <a:avLst/>
          </a:prstGeom>
          <a:effectLst>
            <a:glow rad="101600">
              <a:schemeClr val="accent5">
                <a:satMod val="175000"/>
                <a:alpha val="40000"/>
              </a:schemeClr>
            </a:glow>
          </a:effectLst>
        </p:spPr>
        <p:txBody>
          <a:bodyPr wrap="square">
            <a:spAutoFit/>
          </a:bodyPr>
          <a:lstStyle/>
          <a:p>
            <a:pPr lvl="0" algn="just">
              <a:lnSpc>
                <a:spcPct val="107000"/>
              </a:lnSpc>
              <a:spcAft>
                <a:spcPts val="0"/>
              </a:spcAft>
            </a:pPr>
            <a:r>
              <a:rPr lang="cs-CZ" sz="1600" dirty="0">
                <a:solidFill>
                  <a:srgbClr val="000000"/>
                </a:solidFill>
                <a:highlight>
                  <a:srgbClr val="00FFFF"/>
                </a:highlight>
                <a:latin typeface="Cooper Black" panose="0208090404030B020404" pitchFamily="18" charset="0"/>
                <a:ea typeface="Calibri" panose="020F0502020204030204" pitchFamily="34" charset="0"/>
                <a:cs typeface="Arial" panose="020B0604020202020204" pitchFamily="34" charset="0"/>
              </a:rPr>
              <a:t>Milan Plíšek – sekretář SK Štětí  </a:t>
            </a:r>
          </a:p>
          <a:p>
            <a:pPr lvl="0" algn="just">
              <a:lnSpc>
                <a:spcPct val="107000"/>
              </a:lnSpc>
              <a:spcAft>
                <a:spcPts val="0"/>
              </a:spcAft>
            </a:pPr>
            <a:r>
              <a:rPr lang="cs-CZ" dirty="0">
                <a:solidFill>
                  <a:srgbClr val="000000"/>
                </a:solidFill>
                <a:latin typeface="Arial" panose="020B0604020202020204" pitchFamily="34" charset="0"/>
                <a:ea typeface="Calibri" panose="020F0502020204030204" pitchFamily="34" charset="0"/>
                <a:cs typeface="Arial" panose="020B0604020202020204" pitchFamily="34" charset="0"/>
              </a:rPr>
              <a:t>Výkon našeho mužstva zůstal dnes daleko za očekáváním. Po předchozích 4 utkáních, kdy jsme získali 10 bodů a vypadalo to, že jsme se herně zvedli a máme šanci se usadit ve středu tabulky, bylo naše vystoupení velkým zklamáním. Dění na hřišti od začátku utkání kontroloval domácí tým, a i když tam bylo několik momentů, které v našich řadách vzbudily oprávněné emoce, tak není pochyb, že Neratovice vyhrály zcela zaslouženě. Na naší hře se projevila neúčast Jiřího Vokouna i Davida Brandejse, akcím chyběl pohyb a často končily už na polovině hřiště. Těch chyb, při kterých jsme domácím nabízeli šance, bylo nepočítaně. Také jsme po nich v několika případech inkasovali. V dalším zápase nás za týden 19. 10. 2019 čeká doma v 10:15 Aritma Praha, která porazila tento týden doma Slaný 1:0. Přijede nejenom kvalitní celek, ale především je nutné se pokusit dát mužstvo především po zdravotní stránce dohromady. První počítání zraněných hned po tomto utkání nahání strach, kdo doma příští týden nastoupí. Buďme optimisty a věřme, že uspějeme. </a:t>
            </a:r>
          </a:p>
          <a:p>
            <a:r>
              <a:rPr lang="cs-CZ" sz="1600" dirty="0">
                <a:solidFill>
                  <a:srgbClr val="333333"/>
                </a:solidFill>
                <a:highlight>
                  <a:srgbClr val="00FFFF"/>
                </a:highlight>
                <a:latin typeface="Cooper Black" panose="0208090404030B020404" pitchFamily="18" charset="0"/>
              </a:rPr>
              <a:t>Tomáš Staněk Trenér FK Neratovice-</a:t>
            </a:r>
            <a:r>
              <a:rPr lang="cs-CZ" sz="1600" dirty="0" err="1">
                <a:solidFill>
                  <a:srgbClr val="333333"/>
                </a:solidFill>
                <a:highlight>
                  <a:srgbClr val="00FFFF"/>
                </a:highlight>
                <a:latin typeface="Cooper Black" panose="0208090404030B020404" pitchFamily="18" charset="0"/>
              </a:rPr>
              <a:t>Byškovice</a:t>
            </a:r>
            <a:endParaRPr lang="cs-CZ" sz="1600" dirty="0">
              <a:solidFill>
                <a:srgbClr val="333333"/>
              </a:solidFill>
              <a:highlight>
                <a:srgbClr val="00FFFF"/>
              </a:highlight>
              <a:latin typeface="Cooper Black" panose="0208090404030B020404" pitchFamily="18" charset="0"/>
            </a:endParaRPr>
          </a:p>
          <a:p>
            <a:r>
              <a:rPr lang="cs-CZ" dirty="0">
                <a:solidFill>
                  <a:srgbClr val="333333"/>
                </a:solidFill>
                <a:highlight>
                  <a:srgbClr val="00FFFF"/>
                </a:highlight>
                <a:latin typeface="Arial" panose="020B0604020202020204" pitchFamily="34" charset="0"/>
                <a:cs typeface="Arial" panose="020B0604020202020204" pitchFamily="34" charset="0"/>
              </a:rPr>
              <a:t>Soupeř dělal spoustu </a:t>
            </a:r>
            <a:r>
              <a:rPr lang="cs-CZ" dirty="0">
                <a:solidFill>
                  <a:srgbClr val="333333"/>
                </a:solidFill>
                <a:latin typeface="Arial" panose="020B0604020202020204" pitchFamily="34" charset="0"/>
                <a:cs typeface="Arial" panose="020B0604020202020204" pitchFamily="34" charset="0"/>
              </a:rPr>
              <a:t>chyb při rozehrávce na vlastní polovině, čehož jsme dokázali dobře využít. Je mi hostů trochu líto. Mají dobré fotbalisty, ale dojeli na to, že chtěli hrát moc fotbal. Byli jsme na to připravení,“ mohl si mnout ruce.</a:t>
            </a:r>
            <a:endParaRPr lang="cs-CZ" dirty="0">
              <a:solidFill>
                <a:srgbClr val="000000"/>
              </a:solidFill>
              <a:latin typeface="Arial" panose="020B0604020202020204" pitchFamily="34" charset="0"/>
              <a:ea typeface="Calibri" panose="020F0502020204030204" pitchFamily="34" charset="0"/>
              <a:cs typeface="Arial" panose="020B0604020202020204" pitchFamily="34" charset="0"/>
            </a:endParaRPr>
          </a:p>
        </p:txBody>
      </p:sp>
      <p:sp>
        <p:nvSpPr>
          <p:cNvPr id="6" name="Obdélník 5">
            <a:extLst>
              <a:ext uri="{FF2B5EF4-FFF2-40B4-BE49-F238E27FC236}">
                <a16:creationId xmlns:a16="http://schemas.microsoft.com/office/drawing/2014/main" id="{1DCBBFD8-84F9-4B6D-98B1-8519F38DCCE7}"/>
              </a:ext>
            </a:extLst>
          </p:cNvPr>
          <p:cNvSpPr/>
          <p:nvPr/>
        </p:nvSpPr>
        <p:spPr>
          <a:xfrm>
            <a:off x="112802" y="1947976"/>
            <a:ext cx="4642078" cy="4723794"/>
          </a:xfrm>
          <a:prstGeom prst="rect">
            <a:avLst/>
          </a:prstGeom>
        </p:spPr>
        <p:txBody>
          <a:bodyPr wrap="square">
            <a:spAutoFit/>
          </a:bodyPr>
          <a:lstStyle/>
          <a:p>
            <a:pPr algn="ctr">
              <a:lnSpc>
                <a:spcPct val="107000"/>
              </a:lnSpc>
              <a:spcAft>
                <a:spcPts val="0"/>
              </a:spcAft>
            </a:pPr>
            <a:r>
              <a:rPr lang="cs-CZ" sz="1600" dirty="0">
                <a:highlight>
                  <a:srgbClr val="00FFFF"/>
                </a:highlight>
                <a:latin typeface="Arial Black" panose="020B0A04020102020204" pitchFamily="34" charset="0"/>
                <a:ea typeface="Calibri" panose="020F0502020204030204" pitchFamily="34" charset="0"/>
                <a:cs typeface="Arial" panose="020B0604020202020204" pitchFamily="34" charset="0"/>
              </a:rPr>
              <a:t>SK Štětí B – TJ Sokol Račice</a:t>
            </a:r>
            <a:endParaRPr lang="cs-CZ" sz="11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cs-CZ" sz="1600" dirty="0">
                <a:highlight>
                  <a:srgbClr val="00FFFF"/>
                </a:highlight>
                <a:latin typeface="Arial Black" panose="020B0A04020102020204" pitchFamily="34" charset="0"/>
                <a:ea typeface="Calibri" panose="020F0502020204030204" pitchFamily="34" charset="0"/>
                <a:cs typeface="Arial" panose="020B0604020202020204" pitchFamily="34" charset="0"/>
              </a:rPr>
              <a:t>2:1(1:0)  13.10.2019   8. kolo </a:t>
            </a:r>
            <a:r>
              <a:rPr lang="cs-CZ" sz="1600" dirty="0" err="1">
                <a:highlight>
                  <a:srgbClr val="00FFFF"/>
                </a:highlight>
                <a:latin typeface="Arial Black" panose="020B0A04020102020204" pitchFamily="34" charset="0"/>
                <a:ea typeface="Calibri" panose="020F0502020204030204" pitchFamily="34" charset="0"/>
                <a:cs typeface="Arial" panose="020B0604020202020204" pitchFamily="34" charset="0"/>
              </a:rPr>
              <a:t>III.Třída</a:t>
            </a:r>
            <a:endParaRPr lang="cs-CZ" sz="1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cs-CZ" sz="1000" b="0" dirty="0">
                <a:latin typeface="Arial" panose="020B0604020202020204" pitchFamily="34" charset="0"/>
                <a:ea typeface="Calibri" panose="020F0502020204030204" pitchFamily="34" charset="0"/>
                <a:cs typeface="Arial" panose="020B0604020202020204" pitchFamily="34" charset="0"/>
              </a:rPr>
              <a:t>Ideální fotbalové počasí a slušně zaplněné tribuny fotbalového stadionu ve Štětí byly dobrým příslibem pro atraktivní derby. Přívozem do Štětí přijely Račice , který se v dosavadním průběhu celkem daří, za to naše mužstvo bodů zatím posbíralo pomálu. Vlastně jen 3 za vítězství v </a:t>
            </a:r>
            <a:r>
              <a:rPr lang="cs-CZ" sz="1000" b="0" dirty="0" err="1">
                <a:latin typeface="Arial" panose="020B0604020202020204" pitchFamily="34" charset="0"/>
                <a:ea typeface="Calibri" panose="020F0502020204030204" pitchFamily="34" charset="0"/>
                <a:cs typeface="Arial" panose="020B0604020202020204" pitchFamily="34" charset="0"/>
              </a:rPr>
              <a:t>Klenči</a:t>
            </a:r>
            <a:r>
              <a:rPr lang="cs-CZ" sz="1000" b="0" dirty="0">
                <a:latin typeface="Arial" panose="020B0604020202020204" pitchFamily="34" charset="0"/>
                <a:ea typeface="Calibri" panose="020F0502020204030204" pitchFamily="34" charset="0"/>
                <a:cs typeface="Arial" panose="020B0604020202020204" pitchFamily="34" charset="0"/>
              </a:rPr>
              <a:t>. Začali jsme ale mnohem lépe než soupeř. Už v 1. minutě jsme se dožadovali nedovolené malé domů . Ve 3. minutě pálil těsně vedle Filip Podhorský  a stejný hráč o 2 minuty později posadil míč z rohu na hlavu Martina </a:t>
            </a:r>
            <a:r>
              <a:rPr lang="cs-CZ" sz="1000" b="0" dirty="0" err="1">
                <a:latin typeface="Arial" panose="020B0604020202020204" pitchFamily="34" charset="0"/>
                <a:ea typeface="Calibri" panose="020F0502020204030204" pitchFamily="34" charset="0"/>
                <a:cs typeface="Arial" panose="020B0604020202020204" pitchFamily="34" charset="0"/>
              </a:rPr>
              <a:t>Koráně</a:t>
            </a:r>
            <a:r>
              <a:rPr lang="cs-CZ" sz="1000" b="0" dirty="0">
                <a:latin typeface="Arial" panose="020B0604020202020204" pitchFamily="34" charset="0"/>
                <a:ea typeface="Calibri" panose="020F0502020204030204" pitchFamily="34" charset="0"/>
                <a:cs typeface="Arial" panose="020B0604020202020204" pitchFamily="34" charset="0"/>
              </a:rPr>
              <a:t>. Chyběl kousek a mohli jsme jít do vedení. Hosté ze své ulity vylézali pomalu a k prvnímu náznaku šance se dostali až v 10 minutě , ale byla z toho jen slabá střela. Udeřilo až v oblíbené 13. minutě . Jan Šíma měl nabito, stačilo jen míč lépe umístit k tyči. Trefil však jen prostředek branky, kde </a:t>
            </a:r>
            <a:r>
              <a:rPr lang="cs-CZ" sz="1000" b="0" dirty="0" smtClean="0">
                <a:latin typeface="Arial" panose="020B0604020202020204" pitchFamily="34" charset="0"/>
                <a:ea typeface="Calibri" panose="020F0502020204030204" pitchFamily="34" charset="0"/>
                <a:cs typeface="Arial" panose="020B0604020202020204" pitchFamily="34" charset="0"/>
              </a:rPr>
              <a:t>stál </a:t>
            </a:r>
            <a:r>
              <a:rPr lang="cs-CZ" sz="1000" b="0" dirty="0">
                <a:latin typeface="Arial" panose="020B0604020202020204" pitchFamily="34" charset="0"/>
                <a:ea typeface="Calibri" panose="020F0502020204030204" pitchFamily="34" charset="0"/>
                <a:cs typeface="Arial" panose="020B0604020202020204" pitchFamily="34" charset="0"/>
              </a:rPr>
              <a:t>Luboš Uřídil, který v tomto utkání na rozdíl od předchozích nastoupil do branky. Hezkým zakončením se ve 20. minutě na druhé straně hřiště představil Josef Horáček , ale jeho skákavou střelu stačil brankář Petr </a:t>
            </a:r>
            <a:r>
              <a:rPr lang="cs-CZ" sz="1000" b="0" dirty="0" err="1">
                <a:latin typeface="Arial" panose="020B0604020202020204" pitchFamily="34" charset="0"/>
                <a:ea typeface="Calibri" panose="020F0502020204030204" pitchFamily="34" charset="0"/>
                <a:cs typeface="Arial" panose="020B0604020202020204" pitchFamily="34" charset="0"/>
              </a:rPr>
              <a:t>Bánovčin</a:t>
            </a:r>
            <a:r>
              <a:rPr lang="cs-CZ" sz="1000" b="0" dirty="0">
                <a:latin typeface="Arial" panose="020B0604020202020204" pitchFamily="34" charset="0"/>
                <a:ea typeface="Calibri" panose="020F0502020204030204" pitchFamily="34" charset="0"/>
                <a:cs typeface="Arial" panose="020B0604020202020204" pitchFamily="34" charset="0"/>
              </a:rPr>
              <a:t> vytlačit na roh. Ve 27. minutě si hosté slibovali, že  před naší brankou po volném přímém kopu zahrávaného Janem Šímou zavládne určitě větší nebezpečí. Jako bájný Ikarus letěl vzduchem hlavičkující Josef Horáček, ale trefil jen náruč připraveného brankáře. I nadále jsme byli aktivnější než soupeř a vytěžili jsme 2 rychlé rohy za sebou. Při tom druhém ale Josefovi Horáčkovi učesal míč jen ofinu na hlavě. Pak to ale přišlo. Na centr na zadní tyč si naběhl novic v našem dresu Michal Černý a hlavičkou k zadní tyči dostal svým premiérovým gólem v barvách Štětí naše mužstvo do vedení 1:0.  Můžeme se domnívat, že v kabině hostů nebylo o přestávce s ohledem na výkon favorita moc klidu a do 2. části vyběhli Račice mnohem aktivněji. Jak to ale ve fotbale už bývá tak, tak se radoval soupeř. Tím bylo naše mužstvo, konkrétně Filip Podhorský , který si v 55. minutě počkal na míč u zadní tyče a</a:t>
            </a:r>
          </a:p>
        </p:txBody>
      </p:sp>
      <p:cxnSp>
        <p:nvCxnSpPr>
          <p:cNvPr id="8" name="Přímá spojnice se šipkou 7">
            <a:extLst>
              <a:ext uri="{FF2B5EF4-FFF2-40B4-BE49-F238E27FC236}">
                <a16:creationId xmlns:a16="http://schemas.microsoft.com/office/drawing/2014/main" id="{90859D18-1055-4D7E-8352-B8420EF3C6A8}"/>
              </a:ext>
            </a:extLst>
          </p:cNvPr>
          <p:cNvCxnSpPr>
            <a:cxnSpLocks/>
          </p:cNvCxnSpPr>
          <p:nvPr/>
        </p:nvCxnSpPr>
        <p:spPr bwMode="auto">
          <a:xfrm>
            <a:off x="3351888" y="6854529"/>
            <a:ext cx="1370528" cy="143436"/>
          </a:xfrm>
          <a:prstGeom prst="straightConnector1">
            <a:avLst/>
          </a:prstGeom>
          <a:noFill/>
          <a:ln w="19050" cap="flat" cmpd="sng" algn="ctr">
            <a:solidFill>
              <a:srgbClr val="008000"/>
            </a:solidFill>
            <a:prstDash val="solid"/>
            <a:round/>
            <a:headEnd type="none" w="med" len="med"/>
            <a:tailEnd type="triangle"/>
          </a:ln>
          <a:effectLst>
            <a:outerShdw dist="45791" dir="2021404" algn="ctr" rotWithShape="0">
              <a:srgbClr val="9999FF"/>
            </a:outerShdw>
          </a:effectLst>
        </p:spPr>
      </p:cxnSp>
      <p:pic>
        <p:nvPicPr>
          <p:cNvPr id="13" name="Obrázek 12">
            <a:extLst>
              <a:ext uri="{FF2B5EF4-FFF2-40B4-BE49-F238E27FC236}">
                <a16:creationId xmlns:a16="http://schemas.microsoft.com/office/drawing/2014/main" id="{7055E2EA-FEE8-42CF-B24B-544C9FB4C306}"/>
              </a:ext>
            </a:extLst>
          </p:cNvPr>
          <p:cNvPicPr>
            <a:picLocks noChangeAspect="1"/>
          </p:cNvPicPr>
          <p:nvPr/>
        </p:nvPicPr>
        <p:blipFill>
          <a:blip r:embed="rId2"/>
          <a:stretch>
            <a:fillRect/>
          </a:stretch>
        </p:blipFill>
        <p:spPr>
          <a:xfrm>
            <a:off x="3419504" y="241035"/>
            <a:ext cx="1454636" cy="1376360"/>
          </a:xfrm>
          <a:prstGeom prst="rect">
            <a:avLst/>
          </a:prstGeom>
        </p:spPr>
      </p:pic>
      <p:sp>
        <p:nvSpPr>
          <p:cNvPr id="14" name="TextovéPole 13">
            <a:extLst>
              <a:ext uri="{FF2B5EF4-FFF2-40B4-BE49-F238E27FC236}">
                <a16:creationId xmlns:a16="http://schemas.microsoft.com/office/drawing/2014/main" id="{BAC36B5F-652E-4B00-A287-D5E7FEFAFDEE}"/>
              </a:ext>
            </a:extLst>
          </p:cNvPr>
          <p:cNvSpPr txBox="1"/>
          <p:nvPr/>
        </p:nvSpPr>
        <p:spPr>
          <a:xfrm>
            <a:off x="121658" y="231348"/>
            <a:ext cx="3178586" cy="1384995"/>
          </a:xfrm>
          <a:prstGeom prst="rect">
            <a:avLst/>
          </a:prstGeom>
          <a:solidFill>
            <a:srgbClr val="99FFCC"/>
          </a:solidFill>
          <a:effectLst>
            <a:glow rad="101600">
              <a:srgbClr val="FFFF66">
                <a:alpha val="40000"/>
              </a:srgbClr>
            </a:glow>
            <a:softEdge rad="241300"/>
          </a:effectLst>
        </p:spPr>
        <p:txBody>
          <a:bodyPr wrap="square" rtlCol="0">
            <a:spAutoFit/>
          </a:bodyPr>
          <a:lstStyle/>
          <a:p>
            <a:pPr algn="ctr"/>
            <a:r>
              <a:rPr lang="cs-CZ" sz="2800" dirty="0">
                <a:latin typeface="Arial Black" panose="020B0A04020102020204" pitchFamily="34" charset="0"/>
              </a:rPr>
              <a:t>Cenný úlovek Račického raka.  </a:t>
            </a:r>
          </a:p>
        </p:txBody>
      </p:sp>
      <p:sp>
        <p:nvSpPr>
          <p:cNvPr id="15" name="TextovéPole 14">
            <a:extLst>
              <a:ext uri="{FF2B5EF4-FFF2-40B4-BE49-F238E27FC236}">
                <a16:creationId xmlns:a16="http://schemas.microsoft.com/office/drawing/2014/main" id="{93B6D053-D87D-43E6-8C29-9BFA4DA957E6}"/>
              </a:ext>
            </a:extLst>
          </p:cNvPr>
          <p:cNvSpPr txBox="1"/>
          <p:nvPr/>
        </p:nvSpPr>
        <p:spPr>
          <a:xfrm>
            <a:off x="5364481" y="196561"/>
            <a:ext cx="4738949" cy="954107"/>
          </a:xfrm>
          <a:prstGeom prst="rect">
            <a:avLst/>
          </a:prstGeom>
          <a:blipFill>
            <a:blip r:embed="rId3">
              <a:extLst>
                <a:ext uri="{837473B0-CC2E-450A-ABE3-18F120FF3D39}">
                  <a1611:picAttrSrcUrl xmlns:a1611="http://schemas.microsoft.com/office/drawing/2016/11/main" xmlns="" r:id="rId4"/>
                </a:ext>
              </a:extLst>
            </a:blip>
            <a:stretch>
              <a:fillRect/>
            </a:stretch>
          </a:blipFill>
          <a:effectLst>
            <a:softEdge rad="0"/>
          </a:effectLst>
        </p:spPr>
        <p:txBody>
          <a:bodyPr wrap="square" rtlCol="0">
            <a:spAutoFit/>
          </a:bodyPr>
          <a:lstStyle/>
          <a:p>
            <a:pPr algn="ctr"/>
            <a:r>
              <a:rPr lang="cs-CZ" sz="2800" dirty="0">
                <a:solidFill>
                  <a:srgbClr val="0000FF"/>
                </a:solidFill>
                <a:latin typeface="Arial Black" panose="020B0A04020102020204" pitchFamily="34" charset="0"/>
              </a:rPr>
              <a:t>Pozápasové střípky v Neratovicích</a:t>
            </a:r>
          </a:p>
        </p:txBody>
      </p:sp>
      <p:pic>
        <p:nvPicPr>
          <p:cNvPr id="16" name="Obrázek 15">
            <a:extLst>
              <a:ext uri="{FF2B5EF4-FFF2-40B4-BE49-F238E27FC236}">
                <a16:creationId xmlns:a16="http://schemas.microsoft.com/office/drawing/2014/main" id="{067C5ED2-2893-453E-B1AE-B82E490C2140}"/>
              </a:ext>
            </a:extLst>
          </p:cNvPr>
          <p:cNvPicPr>
            <a:picLocks noChangeAspect="1"/>
          </p:cNvPicPr>
          <p:nvPr/>
        </p:nvPicPr>
        <p:blipFill>
          <a:blip r:embed="rId5"/>
          <a:stretch>
            <a:fillRect/>
          </a:stretch>
        </p:blipFill>
        <p:spPr>
          <a:xfrm>
            <a:off x="8496920" y="6445994"/>
            <a:ext cx="517352" cy="676006"/>
          </a:xfrm>
          <a:prstGeom prst="rect">
            <a:avLst/>
          </a:prstGeom>
        </p:spPr>
      </p:pic>
    </p:spTree>
    <p:extLst>
      <p:ext uri="{BB962C8B-B14F-4D97-AF65-F5344CB8AC3E}">
        <p14:creationId xmlns:p14="http://schemas.microsoft.com/office/powerpoint/2010/main" val="31244722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ovéPole 8"/>
          <p:cNvSpPr txBox="1"/>
          <p:nvPr/>
        </p:nvSpPr>
        <p:spPr>
          <a:xfrm>
            <a:off x="1944192" y="7004456"/>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12</a:t>
            </a:r>
          </a:p>
        </p:txBody>
      </p:sp>
      <p:sp>
        <p:nvSpPr>
          <p:cNvPr id="10" name="TextovéPole 9"/>
          <p:cNvSpPr txBox="1"/>
          <p:nvPr/>
        </p:nvSpPr>
        <p:spPr>
          <a:xfrm>
            <a:off x="7731618" y="6946031"/>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33</a:t>
            </a:r>
          </a:p>
        </p:txBody>
      </p:sp>
      <p:graphicFrame>
        <p:nvGraphicFramePr>
          <p:cNvPr id="2" name="Tabulka 1"/>
          <p:cNvGraphicFramePr>
            <a:graphicFrameLocks noGrp="1"/>
          </p:cNvGraphicFramePr>
          <p:nvPr>
            <p:extLst>
              <p:ext uri="{D42A27DB-BD31-4B8C-83A1-F6EECF244321}">
                <p14:modId xmlns:p14="http://schemas.microsoft.com/office/powerpoint/2010/main" val="112134451"/>
              </p:ext>
            </p:extLst>
          </p:nvPr>
        </p:nvGraphicFramePr>
        <p:xfrm>
          <a:off x="133912" y="3528432"/>
          <a:ext cx="4674343" cy="3442335"/>
        </p:xfrm>
        <a:graphic>
          <a:graphicData uri="http://schemas.openxmlformats.org/drawingml/2006/table">
            <a:tbl>
              <a:tblPr/>
              <a:tblGrid>
                <a:gridCol w="218173">
                  <a:extLst>
                    <a:ext uri="{9D8B030D-6E8A-4147-A177-3AD203B41FA5}">
                      <a16:colId xmlns:a16="http://schemas.microsoft.com/office/drawing/2014/main" val="3681519073"/>
                    </a:ext>
                  </a:extLst>
                </a:gridCol>
                <a:gridCol w="414527">
                  <a:extLst>
                    <a:ext uri="{9D8B030D-6E8A-4147-A177-3AD203B41FA5}">
                      <a16:colId xmlns:a16="http://schemas.microsoft.com/office/drawing/2014/main" val="66370232"/>
                    </a:ext>
                  </a:extLst>
                </a:gridCol>
                <a:gridCol w="1333578">
                  <a:extLst>
                    <a:ext uri="{9D8B030D-6E8A-4147-A177-3AD203B41FA5}">
                      <a16:colId xmlns:a16="http://schemas.microsoft.com/office/drawing/2014/main" val="2674453464"/>
                    </a:ext>
                  </a:extLst>
                </a:gridCol>
                <a:gridCol w="185028">
                  <a:extLst>
                    <a:ext uri="{9D8B030D-6E8A-4147-A177-3AD203B41FA5}">
                      <a16:colId xmlns:a16="http://schemas.microsoft.com/office/drawing/2014/main" val="3686734561"/>
                    </a:ext>
                  </a:extLst>
                </a:gridCol>
                <a:gridCol w="164048">
                  <a:extLst>
                    <a:ext uri="{9D8B030D-6E8A-4147-A177-3AD203B41FA5}">
                      <a16:colId xmlns:a16="http://schemas.microsoft.com/office/drawing/2014/main" val="1714484947"/>
                    </a:ext>
                  </a:extLst>
                </a:gridCol>
                <a:gridCol w="338168">
                  <a:extLst>
                    <a:ext uri="{9D8B030D-6E8A-4147-A177-3AD203B41FA5}">
                      <a16:colId xmlns:a16="http://schemas.microsoft.com/office/drawing/2014/main" val="2636408999"/>
                    </a:ext>
                  </a:extLst>
                </a:gridCol>
                <a:gridCol w="218173">
                  <a:extLst>
                    <a:ext uri="{9D8B030D-6E8A-4147-A177-3AD203B41FA5}">
                      <a16:colId xmlns:a16="http://schemas.microsoft.com/office/drawing/2014/main" val="1634842591"/>
                    </a:ext>
                  </a:extLst>
                </a:gridCol>
                <a:gridCol w="414527">
                  <a:extLst>
                    <a:ext uri="{9D8B030D-6E8A-4147-A177-3AD203B41FA5}">
                      <a16:colId xmlns:a16="http://schemas.microsoft.com/office/drawing/2014/main" val="1432014070"/>
                    </a:ext>
                  </a:extLst>
                </a:gridCol>
                <a:gridCol w="218173">
                  <a:extLst>
                    <a:ext uri="{9D8B030D-6E8A-4147-A177-3AD203B41FA5}">
                      <a16:colId xmlns:a16="http://schemas.microsoft.com/office/drawing/2014/main" val="966617664"/>
                    </a:ext>
                  </a:extLst>
                </a:gridCol>
                <a:gridCol w="545430">
                  <a:extLst>
                    <a:ext uri="{9D8B030D-6E8A-4147-A177-3AD203B41FA5}">
                      <a16:colId xmlns:a16="http://schemas.microsoft.com/office/drawing/2014/main" val="4118632649"/>
                    </a:ext>
                  </a:extLst>
                </a:gridCol>
                <a:gridCol w="351802">
                  <a:extLst>
                    <a:ext uri="{9D8B030D-6E8A-4147-A177-3AD203B41FA5}">
                      <a16:colId xmlns:a16="http://schemas.microsoft.com/office/drawing/2014/main" val="221150243"/>
                    </a:ext>
                  </a:extLst>
                </a:gridCol>
                <a:gridCol w="272716">
                  <a:extLst>
                    <a:ext uri="{9D8B030D-6E8A-4147-A177-3AD203B41FA5}">
                      <a16:colId xmlns:a16="http://schemas.microsoft.com/office/drawing/2014/main" val="2499226316"/>
                    </a:ext>
                  </a:extLst>
                </a:gridCol>
              </a:tblGrid>
              <a:tr h="113405">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gridSpan="2">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hMerge="1">
                  <a:txBody>
                    <a:bodyPr/>
                    <a:lstStyle/>
                    <a:p>
                      <a:pPr algn="l" fontAlgn="b"/>
                      <a:endParaRPr lang="cs-CZ" sz="8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3373359212"/>
                  </a:ext>
                </a:extLst>
              </a:tr>
              <a:tr h="244888">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gridSpan="10">
                  <a:txBody>
                    <a:bodyPr/>
                    <a:lstStyle/>
                    <a:p>
                      <a:pPr algn="ctr" fontAlgn="ctr"/>
                      <a:r>
                        <a:rPr lang="pl-PL" sz="1800" b="1" i="0" u="none" strike="noStrike" dirty="0">
                          <a:solidFill>
                            <a:srgbClr val="0000CC"/>
                          </a:solidFill>
                          <a:effectLst/>
                          <a:latin typeface="Calibri" panose="020F0502020204030204" pitchFamily="34" charset="0"/>
                        </a:rPr>
                        <a:t>Divize dospělých 2019-2020 po 10 kole </a:t>
                      </a:r>
                    </a:p>
                  </a:txBody>
                  <a:tcPr marL="9525" marR="9525" marT="9525" marB="0" anchor="ctr">
                    <a:lnL>
                      <a:noFill/>
                    </a:lnL>
                    <a:lnR>
                      <a:noFill/>
                    </a:lnR>
                    <a:lnT>
                      <a:noFill/>
                    </a:lnT>
                    <a:lnB>
                      <a:noFill/>
                    </a:lnB>
                    <a:solidFill>
                      <a:srgbClr val="FFFF00"/>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1471037580"/>
                  </a:ext>
                </a:extLst>
              </a:tr>
              <a:tr h="139701">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33"/>
                    </a:solidFill>
                  </a:tcPr>
                </a:tc>
                <a:tc>
                  <a:txBody>
                    <a:bodyPr/>
                    <a:lstStyle/>
                    <a:p>
                      <a:pPr algn="l" fontAlgn="ctr"/>
                      <a:r>
                        <a:rPr lang="cs-CZ" sz="1000" b="1" i="0" u="none" strike="noStrike">
                          <a:solidFill>
                            <a:srgbClr val="000000"/>
                          </a:solidFill>
                          <a:effectLst/>
                          <a:latin typeface="Arial" panose="020B0604020202020204" pitchFamily="34" charset="0"/>
                        </a:rPr>
                        <a:t>FK Baník Souš</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10</a:t>
                      </a:r>
                    </a:p>
                  </a:txBody>
                  <a:tcPr marL="9525" marR="9525" marT="9525" marB="0" anchor="ctr">
                    <a:lnL>
                      <a:noFill/>
                    </a:lnL>
                    <a:lnR>
                      <a:noFill/>
                    </a:lnR>
                    <a:lnT>
                      <a:noFill/>
                    </a:lnT>
                    <a:lnB>
                      <a:noFill/>
                    </a:lnB>
                    <a:solidFill>
                      <a:srgbClr val="99FF33"/>
                    </a:solidFill>
                  </a:tcPr>
                </a:tc>
                <a:tc gridSpan="2">
                  <a:txBody>
                    <a:bodyPr/>
                    <a:lstStyle/>
                    <a:p>
                      <a:pPr algn="ctr" fontAlgn="ctr"/>
                      <a:r>
                        <a:rPr lang="cs-CZ" sz="10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99FF33"/>
                    </a:solidFill>
                  </a:tcPr>
                </a:tc>
                <a:tc hMerge="1">
                  <a:txBody>
                    <a:bodyPr/>
                    <a:lstStyle/>
                    <a:p>
                      <a:pPr algn="ctr" fontAlgn="ctr"/>
                      <a:r>
                        <a:rPr lang="cs-CZ" sz="10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28:8</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28</a:t>
                      </a:r>
                    </a:p>
                  </a:txBody>
                  <a:tcPr marL="9525" marR="9525" marT="9525" marB="0" anchor="ctr">
                    <a:lnL>
                      <a:noFill/>
                    </a:lnL>
                    <a:lnR>
                      <a:noFill/>
                    </a:lnR>
                    <a:lnT>
                      <a:noFill/>
                    </a:lnT>
                    <a:lnB>
                      <a:noFill/>
                    </a:lnB>
                    <a:solidFill>
                      <a:srgbClr val="99FF33"/>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2598265579"/>
                  </a:ext>
                </a:extLst>
              </a:tr>
              <a:tr h="161042">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a:solidFill>
                            <a:srgbClr val="000000"/>
                          </a:solidFill>
                          <a:effectLst/>
                          <a:latin typeface="Arial" panose="020B0604020202020204" pitchFamily="34" charset="0"/>
                        </a:rPr>
                        <a:t>SK Český Brod</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10</a:t>
                      </a:r>
                    </a:p>
                  </a:txBody>
                  <a:tcPr marL="9525" marR="9525" marT="9525" marB="0" anchor="ctr">
                    <a:lnL>
                      <a:noFill/>
                    </a:lnL>
                    <a:lnR>
                      <a:noFill/>
                    </a:lnR>
                    <a:lnT>
                      <a:noFill/>
                    </a:lnT>
                    <a:lnB>
                      <a:noFill/>
                    </a:lnB>
                    <a:solidFill>
                      <a:srgbClr val="CCFFFF"/>
                    </a:solidFill>
                  </a:tcPr>
                </a:tc>
                <a:tc gridSpan="2">
                  <a:txBody>
                    <a:bodyPr/>
                    <a:lstStyle/>
                    <a:p>
                      <a:pPr algn="ctr" fontAlgn="ctr"/>
                      <a:r>
                        <a:rPr lang="cs-CZ" sz="10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CCFFFF"/>
                    </a:solidFill>
                  </a:tcPr>
                </a:tc>
                <a:tc hMerge="1">
                  <a:txBody>
                    <a:bodyPr/>
                    <a:lstStyle/>
                    <a:p>
                      <a:pPr algn="ctr" fontAlgn="ctr"/>
                      <a:r>
                        <a:rPr lang="cs-CZ" sz="10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17:5</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28</a:t>
                      </a:r>
                    </a:p>
                  </a:txBody>
                  <a:tcPr marL="9525" marR="9525" marT="9525" marB="0" anchor="ctr">
                    <a:lnL>
                      <a:noFill/>
                    </a:lnL>
                    <a:lnR>
                      <a:noFill/>
                    </a:lnR>
                    <a:lnT>
                      <a:noFill/>
                    </a:lnT>
                    <a:lnB>
                      <a:noFill/>
                    </a:lnB>
                    <a:solidFill>
                      <a:srgbClr val="CCFF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2228888293"/>
                  </a:ext>
                </a:extLst>
              </a:tr>
              <a:tr h="139701">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33"/>
                    </a:solidFill>
                  </a:tcPr>
                </a:tc>
                <a:tc>
                  <a:txBody>
                    <a:bodyPr/>
                    <a:lstStyle/>
                    <a:p>
                      <a:pPr algn="l" fontAlgn="ctr"/>
                      <a:r>
                        <a:rPr lang="cs-CZ" sz="1000" b="1" i="0" u="none" strike="noStrike">
                          <a:solidFill>
                            <a:srgbClr val="000000"/>
                          </a:solidFill>
                          <a:effectLst/>
                          <a:latin typeface="Arial" panose="020B0604020202020204" pitchFamily="34" charset="0"/>
                        </a:rPr>
                        <a:t>FK Meteor Praha VIII</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10</a:t>
                      </a:r>
                    </a:p>
                  </a:txBody>
                  <a:tcPr marL="9525" marR="9525" marT="9525" marB="0" anchor="ctr">
                    <a:lnL>
                      <a:noFill/>
                    </a:lnL>
                    <a:lnR>
                      <a:noFill/>
                    </a:lnR>
                    <a:lnT>
                      <a:noFill/>
                    </a:lnT>
                    <a:lnB>
                      <a:noFill/>
                    </a:lnB>
                    <a:solidFill>
                      <a:srgbClr val="99FF33"/>
                    </a:solidFill>
                  </a:tcPr>
                </a:tc>
                <a:tc gridSpan="2">
                  <a:txBody>
                    <a:bodyPr/>
                    <a:lstStyle/>
                    <a:p>
                      <a:pPr algn="ctr" fontAlgn="ctr"/>
                      <a:r>
                        <a:rPr lang="cs-CZ" sz="10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99FF33"/>
                    </a:solidFill>
                  </a:tcPr>
                </a:tc>
                <a:tc hMerge="1">
                  <a:txBody>
                    <a:bodyPr/>
                    <a:lstStyle/>
                    <a:p>
                      <a:pPr algn="ctr" fontAlgn="ctr"/>
                      <a:r>
                        <a:rPr lang="cs-CZ" sz="10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20:15</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21</a:t>
                      </a:r>
                    </a:p>
                  </a:txBody>
                  <a:tcPr marL="9525" marR="9525" marT="9525" marB="0" anchor="ctr">
                    <a:lnL>
                      <a:noFill/>
                    </a:lnL>
                    <a:lnR>
                      <a:noFill/>
                    </a:lnR>
                    <a:lnT>
                      <a:noFill/>
                    </a:lnT>
                    <a:lnB>
                      <a:noFill/>
                    </a:lnB>
                    <a:solidFill>
                      <a:srgbClr val="99FF33"/>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711585025"/>
                  </a:ext>
                </a:extLst>
              </a:tr>
              <a:tr h="271185">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a:solidFill>
                            <a:srgbClr val="000000"/>
                          </a:solidFill>
                          <a:effectLst/>
                          <a:latin typeface="Arial" panose="020B0604020202020204" pitchFamily="34" charset="0"/>
                        </a:rPr>
                        <a:t>Fotbalový klub Ostrov</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10</a:t>
                      </a:r>
                    </a:p>
                  </a:txBody>
                  <a:tcPr marL="9525" marR="9525" marT="9525" marB="0" anchor="ctr">
                    <a:lnL>
                      <a:noFill/>
                    </a:lnL>
                    <a:lnR>
                      <a:noFill/>
                    </a:lnR>
                    <a:lnT>
                      <a:noFill/>
                    </a:lnT>
                    <a:lnB>
                      <a:noFill/>
                    </a:lnB>
                    <a:solidFill>
                      <a:srgbClr val="CCFFFF"/>
                    </a:solidFill>
                  </a:tcPr>
                </a:tc>
                <a:tc gridSpan="2">
                  <a:txBody>
                    <a:bodyPr/>
                    <a:lstStyle/>
                    <a:p>
                      <a:pPr algn="ctr" fontAlgn="ctr"/>
                      <a:r>
                        <a:rPr lang="cs-CZ" sz="10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CCFFFF"/>
                    </a:solidFill>
                  </a:tcPr>
                </a:tc>
                <a:tc hMerge="1">
                  <a:txBody>
                    <a:bodyPr/>
                    <a:lstStyle/>
                    <a:p>
                      <a:pPr algn="ctr" fontAlgn="ctr"/>
                      <a:r>
                        <a:rPr lang="cs-CZ" sz="10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27:20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19</a:t>
                      </a:r>
                    </a:p>
                  </a:txBody>
                  <a:tcPr marL="9525" marR="9525" marT="9525" marB="0" anchor="ctr">
                    <a:lnL>
                      <a:noFill/>
                    </a:lnL>
                    <a:lnR>
                      <a:noFill/>
                    </a:lnR>
                    <a:lnT>
                      <a:noFill/>
                    </a:lnT>
                    <a:lnB>
                      <a:noFill/>
                    </a:lnB>
                    <a:solidFill>
                      <a:srgbClr val="CCFF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269932532"/>
                  </a:ext>
                </a:extLst>
              </a:tr>
              <a:tr h="139701">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99FF33"/>
                    </a:solidFill>
                  </a:tcPr>
                </a:tc>
                <a:tc>
                  <a:txBody>
                    <a:bodyPr/>
                    <a:lstStyle/>
                    <a:p>
                      <a:pPr algn="l" fontAlgn="ctr"/>
                      <a:r>
                        <a:rPr lang="cs-CZ" sz="1000" b="1" i="0" u="none" strike="noStrike">
                          <a:solidFill>
                            <a:srgbClr val="000000"/>
                          </a:solidFill>
                          <a:effectLst/>
                          <a:latin typeface="Arial" panose="020B0604020202020204" pitchFamily="34" charset="0"/>
                        </a:rPr>
                        <a:t>FC Chomutov</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10</a:t>
                      </a:r>
                    </a:p>
                  </a:txBody>
                  <a:tcPr marL="9525" marR="9525" marT="9525" marB="0" anchor="ctr">
                    <a:lnL>
                      <a:noFill/>
                    </a:lnL>
                    <a:lnR>
                      <a:noFill/>
                    </a:lnR>
                    <a:lnT>
                      <a:noFill/>
                    </a:lnT>
                    <a:lnB>
                      <a:noFill/>
                    </a:lnB>
                    <a:solidFill>
                      <a:srgbClr val="99FF33"/>
                    </a:solidFill>
                  </a:tcPr>
                </a:tc>
                <a:tc gridSpan="2">
                  <a:txBody>
                    <a:bodyPr/>
                    <a:lstStyle/>
                    <a:p>
                      <a:pPr algn="ctr" fontAlgn="ctr"/>
                      <a:r>
                        <a:rPr lang="cs-CZ" sz="10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99FF33"/>
                    </a:solidFill>
                  </a:tcPr>
                </a:tc>
                <a:tc hMerge="1">
                  <a:txBody>
                    <a:bodyPr/>
                    <a:lstStyle/>
                    <a:p>
                      <a:pPr algn="ctr" fontAlgn="ctr"/>
                      <a:r>
                        <a:rPr lang="cs-CZ" sz="10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18:10</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17</a:t>
                      </a:r>
                    </a:p>
                  </a:txBody>
                  <a:tcPr marL="9525" marR="9525" marT="9525" marB="0" anchor="ctr">
                    <a:lnL>
                      <a:noFill/>
                    </a:lnL>
                    <a:lnR>
                      <a:noFill/>
                    </a:lnR>
                    <a:lnT>
                      <a:noFill/>
                    </a:lnT>
                    <a:lnB>
                      <a:noFill/>
                    </a:lnB>
                    <a:solidFill>
                      <a:srgbClr val="99FF33"/>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1425384380"/>
                  </a:ext>
                </a:extLst>
              </a:tr>
              <a:tr h="139701">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a:solidFill>
                            <a:srgbClr val="000000"/>
                          </a:solidFill>
                          <a:effectLst/>
                          <a:latin typeface="Arial" panose="020B0604020202020204" pitchFamily="34" charset="0"/>
                        </a:rPr>
                        <a:t>SK Aritma Praha</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10</a:t>
                      </a:r>
                    </a:p>
                  </a:txBody>
                  <a:tcPr marL="9525" marR="9525" marT="9525" marB="0" anchor="ctr">
                    <a:lnL>
                      <a:noFill/>
                    </a:lnL>
                    <a:lnR>
                      <a:noFill/>
                    </a:lnR>
                    <a:lnT>
                      <a:noFill/>
                    </a:lnT>
                    <a:lnB>
                      <a:noFill/>
                    </a:lnB>
                    <a:solidFill>
                      <a:srgbClr val="CCFFFF"/>
                    </a:solidFill>
                  </a:tcPr>
                </a:tc>
                <a:tc gridSpan="2">
                  <a:txBody>
                    <a:bodyPr/>
                    <a:lstStyle/>
                    <a:p>
                      <a:pPr algn="ctr" fontAlgn="ctr"/>
                      <a:r>
                        <a:rPr lang="cs-CZ" sz="10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CCFFFF"/>
                    </a:solidFill>
                  </a:tcPr>
                </a:tc>
                <a:tc hMerge="1">
                  <a:txBody>
                    <a:bodyPr/>
                    <a:lstStyle/>
                    <a:p>
                      <a:pPr algn="ctr" fontAlgn="ctr"/>
                      <a:r>
                        <a:rPr lang="cs-CZ" sz="10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11:7</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17</a:t>
                      </a:r>
                    </a:p>
                  </a:txBody>
                  <a:tcPr marL="9525" marR="9525" marT="9525" marB="0" anchor="ctr">
                    <a:lnL>
                      <a:noFill/>
                    </a:lnL>
                    <a:lnR>
                      <a:noFill/>
                    </a:lnR>
                    <a:lnT>
                      <a:noFill/>
                    </a:lnT>
                    <a:lnB>
                      <a:noFill/>
                    </a:lnB>
                    <a:solidFill>
                      <a:srgbClr val="CCFF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1015594940"/>
                  </a:ext>
                </a:extLst>
              </a:tr>
              <a:tr h="139701">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99FF33"/>
                    </a:solidFill>
                  </a:tcPr>
                </a:tc>
                <a:tc>
                  <a:txBody>
                    <a:bodyPr/>
                    <a:lstStyle/>
                    <a:p>
                      <a:pPr algn="l" fontAlgn="ctr"/>
                      <a:r>
                        <a:rPr lang="cs-CZ" sz="1000" b="1" i="0" u="none" strike="noStrike" dirty="0">
                          <a:solidFill>
                            <a:srgbClr val="000000"/>
                          </a:solidFill>
                          <a:effectLst/>
                          <a:latin typeface="Arial" panose="020B0604020202020204" pitchFamily="34" charset="0"/>
                        </a:rPr>
                        <a:t>FK Neratovice</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10</a:t>
                      </a:r>
                    </a:p>
                  </a:txBody>
                  <a:tcPr marL="9525" marR="9525" marT="9525" marB="0" anchor="ctr">
                    <a:lnL>
                      <a:noFill/>
                    </a:lnL>
                    <a:lnR>
                      <a:noFill/>
                    </a:lnR>
                    <a:lnT>
                      <a:noFill/>
                    </a:lnT>
                    <a:lnB>
                      <a:noFill/>
                    </a:lnB>
                    <a:solidFill>
                      <a:srgbClr val="99FF33"/>
                    </a:solidFill>
                  </a:tcPr>
                </a:tc>
                <a:tc gridSpan="2">
                  <a:txBody>
                    <a:bodyPr/>
                    <a:lstStyle/>
                    <a:p>
                      <a:pPr algn="ctr" fontAlgn="ctr"/>
                      <a:r>
                        <a:rPr lang="cs-CZ" sz="10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99FF33"/>
                    </a:solidFill>
                  </a:tcPr>
                </a:tc>
                <a:tc hMerge="1">
                  <a:txBody>
                    <a:bodyPr/>
                    <a:lstStyle/>
                    <a:p>
                      <a:pPr algn="ctr" fontAlgn="ctr"/>
                      <a:r>
                        <a:rPr lang="cs-CZ" sz="10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18:9</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16</a:t>
                      </a:r>
                    </a:p>
                  </a:txBody>
                  <a:tcPr marL="9525" marR="9525" marT="9525" marB="0" anchor="ctr">
                    <a:lnL>
                      <a:noFill/>
                    </a:lnL>
                    <a:lnR>
                      <a:noFill/>
                    </a:lnR>
                    <a:lnT>
                      <a:noFill/>
                    </a:lnT>
                    <a:lnB>
                      <a:noFill/>
                    </a:lnB>
                    <a:solidFill>
                      <a:srgbClr val="99FF33"/>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1376697983"/>
                  </a:ext>
                </a:extLst>
              </a:tr>
              <a:tr h="139701">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a:solidFill>
                            <a:srgbClr val="000000"/>
                          </a:solidFill>
                          <a:effectLst/>
                          <a:latin typeface="Arial" panose="020B0604020202020204" pitchFamily="34" charset="0"/>
                        </a:rPr>
                        <a:t>FK Olympie Březová</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10</a:t>
                      </a:r>
                    </a:p>
                  </a:txBody>
                  <a:tcPr marL="9525" marR="9525" marT="9525" marB="0" anchor="ctr">
                    <a:lnL>
                      <a:noFill/>
                    </a:lnL>
                    <a:lnR>
                      <a:noFill/>
                    </a:lnR>
                    <a:lnT>
                      <a:noFill/>
                    </a:lnT>
                    <a:lnB>
                      <a:noFill/>
                    </a:lnB>
                    <a:solidFill>
                      <a:srgbClr val="CCFFFF"/>
                    </a:solidFill>
                  </a:tcPr>
                </a:tc>
                <a:tc gridSpan="2">
                  <a:txBody>
                    <a:bodyPr/>
                    <a:lstStyle/>
                    <a:p>
                      <a:pPr algn="ctr" fontAlgn="ctr"/>
                      <a:r>
                        <a:rPr lang="cs-CZ" sz="10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CCFFFF"/>
                    </a:solidFill>
                  </a:tcPr>
                </a:tc>
                <a:tc hMerge="1">
                  <a:txBody>
                    <a:bodyPr/>
                    <a:lstStyle/>
                    <a:p>
                      <a:pPr algn="ctr" fontAlgn="ctr"/>
                      <a:r>
                        <a:rPr lang="cs-CZ" sz="10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16:20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16</a:t>
                      </a:r>
                    </a:p>
                  </a:txBody>
                  <a:tcPr marL="9525" marR="9525" marT="9525" marB="0" anchor="ctr">
                    <a:lnL>
                      <a:noFill/>
                    </a:lnL>
                    <a:lnR>
                      <a:noFill/>
                    </a:lnR>
                    <a:lnT>
                      <a:noFill/>
                    </a:lnT>
                    <a:lnB>
                      <a:noFill/>
                    </a:lnB>
                    <a:solidFill>
                      <a:srgbClr val="CCFF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3126968969"/>
                  </a:ext>
                </a:extLst>
              </a:tr>
              <a:tr h="139701">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99FF33"/>
                    </a:solidFill>
                  </a:tcPr>
                </a:tc>
                <a:tc>
                  <a:txBody>
                    <a:bodyPr/>
                    <a:lstStyle/>
                    <a:p>
                      <a:pPr algn="l" fontAlgn="ctr"/>
                      <a:r>
                        <a:rPr lang="cs-CZ" sz="1000" b="1" i="0" u="none" strike="noStrike">
                          <a:solidFill>
                            <a:srgbClr val="000000"/>
                          </a:solidFill>
                          <a:effectLst/>
                          <a:latin typeface="Arial" panose="020B0604020202020204" pitchFamily="34" charset="0"/>
                        </a:rPr>
                        <a:t>SK Kladno</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10</a:t>
                      </a:r>
                    </a:p>
                  </a:txBody>
                  <a:tcPr marL="9525" marR="9525" marT="9525" marB="0" anchor="ctr">
                    <a:lnL>
                      <a:noFill/>
                    </a:lnL>
                    <a:lnR>
                      <a:noFill/>
                    </a:lnR>
                    <a:lnT>
                      <a:noFill/>
                    </a:lnT>
                    <a:lnB>
                      <a:noFill/>
                    </a:lnB>
                    <a:solidFill>
                      <a:srgbClr val="99FF33"/>
                    </a:solidFill>
                  </a:tcPr>
                </a:tc>
                <a:tc gridSpan="2">
                  <a:txBody>
                    <a:bodyPr/>
                    <a:lstStyle/>
                    <a:p>
                      <a:pPr algn="ctr" fontAlgn="ctr"/>
                      <a:r>
                        <a:rPr lang="cs-CZ" sz="10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99FF33"/>
                    </a:solidFill>
                  </a:tcPr>
                </a:tc>
                <a:tc hMerge="1">
                  <a:txBody>
                    <a:bodyPr/>
                    <a:lstStyle/>
                    <a:p>
                      <a:pPr algn="ctr" fontAlgn="ctr"/>
                      <a:r>
                        <a:rPr lang="cs-CZ" sz="10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19:14</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15</a:t>
                      </a:r>
                    </a:p>
                  </a:txBody>
                  <a:tcPr marL="9525" marR="9525" marT="9525" marB="0" anchor="ctr">
                    <a:lnL>
                      <a:noFill/>
                    </a:lnL>
                    <a:lnR>
                      <a:noFill/>
                    </a:lnR>
                    <a:lnT>
                      <a:noFill/>
                    </a:lnT>
                    <a:lnB>
                      <a:noFill/>
                    </a:lnB>
                    <a:solidFill>
                      <a:srgbClr val="99FF33"/>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1684398336"/>
                  </a:ext>
                </a:extLst>
              </a:tr>
              <a:tr h="139701">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10.</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a:solidFill>
                            <a:srgbClr val="000000"/>
                          </a:solidFill>
                          <a:effectLst/>
                          <a:latin typeface="Arial" panose="020B0604020202020204" pitchFamily="34" charset="0"/>
                        </a:rPr>
                        <a:t>SK Slaný</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10</a:t>
                      </a:r>
                    </a:p>
                  </a:txBody>
                  <a:tcPr marL="9525" marR="9525" marT="9525" marB="0" anchor="ctr">
                    <a:lnL>
                      <a:noFill/>
                    </a:lnL>
                    <a:lnR>
                      <a:noFill/>
                    </a:lnR>
                    <a:lnT>
                      <a:noFill/>
                    </a:lnT>
                    <a:lnB>
                      <a:noFill/>
                    </a:lnB>
                    <a:solidFill>
                      <a:srgbClr val="CCFFFF"/>
                    </a:solidFill>
                  </a:tcPr>
                </a:tc>
                <a:tc gridSpan="2">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hMerge="1">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15:21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10</a:t>
                      </a:r>
                    </a:p>
                  </a:txBody>
                  <a:tcPr marL="9525" marR="9525" marT="9525" marB="0" anchor="ctr">
                    <a:lnL>
                      <a:noFill/>
                    </a:lnL>
                    <a:lnR>
                      <a:noFill/>
                    </a:lnR>
                    <a:lnT>
                      <a:noFill/>
                    </a:lnT>
                    <a:lnB>
                      <a:noFill/>
                    </a:lnB>
                    <a:solidFill>
                      <a:srgbClr val="CCFF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925063993"/>
                  </a:ext>
                </a:extLst>
              </a:tr>
              <a:tr h="139701">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11.</a:t>
                      </a:r>
                    </a:p>
                  </a:txBody>
                  <a:tcPr marL="9525" marR="9525" marT="9525" marB="0" anchor="ctr">
                    <a:lnL>
                      <a:noFill/>
                    </a:lnL>
                    <a:lnR>
                      <a:noFill/>
                    </a:lnR>
                    <a:lnT>
                      <a:noFill/>
                    </a:lnT>
                    <a:lnB>
                      <a:noFill/>
                    </a:lnB>
                    <a:solidFill>
                      <a:srgbClr val="99FF33"/>
                    </a:solidFill>
                  </a:tcPr>
                </a:tc>
                <a:tc>
                  <a:txBody>
                    <a:bodyPr/>
                    <a:lstStyle/>
                    <a:p>
                      <a:pPr algn="l" fontAlgn="ctr"/>
                      <a:r>
                        <a:rPr lang="cs-CZ" sz="1000" b="1" i="0" u="none" strike="noStrike">
                          <a:solidFill>
                            <a:srgbClr val="000000"/>
                          </a:solidFill>
                          <a:effectLst/>
                          <a:latin typeface="Arial" panose="020B0604020202020204" pitchFamily="34" charset="0"/>
                        </a:rPr>
                        <a:t>FK SEKO Louny</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10</a:t>
                      </a:r>
                    </a:p>
                  </a:txBody>
                  <a:tcPr marL="9525" marR="9525" marT="9525" marB="0" anchor="ctr">
                    <a:lnL>
                      <a:noFill/>
                    </a:lnL>
                    <a:lnR>
                      <a:noFill/>
                    </a:lnR>
                    <a:lnT>
                      <a:noFill/>
                    </a:lnT>
                    <a:lnB>
                      <a:noFill/>
                    </a:lnB>
                    <a:solidFill>
                      <a:srgbClr val="99FF33"/>
                    </a:solidFill>
                  </a:tcPr>
                </a:tc>
                <a:tc gridSpan="2">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33"/>
                    </a:solidFill>
                  </a:tcPr>
                </a:tc>
                <a:tc hMerge="1">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9:15</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10</a:t>
                      </a:r>
                    </a:p>
                  </a:txBody>
                  <a:tcPr marL="9525" marR="9525" marT="9525" marB="0" anchor="ctr">
                    <a:lnL>
                      <a:noFill/>
                    </a:lnL>
                    <a:lnR>
                      <a:noFill/>
                    </a:lnR>
                    <a:lnT>
                      <a:noFill/>
                    </a:lnT>
                    <a:lnB>
                      <a:noFill/>
                    </a:lnB>
                    <a:solidFill>
                      <a:srgbClr val="99FF33"/>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480986036"/>
                  </a:ext>
                </a:extLst>
              </a:tr>
              <a:tr h="139701">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12.</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a:solidFill>
                            <a:srgbClr val="000000"/>
                          </a:solidFill>
                          <a:effectLst/>
                          <a:latin typeface="Arial" panose="020B0604020202020204" pitchFamily="34" charset="0"/>
                        </a:rPr>
                        <a:t>FK Brandýs n.L.</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10</a:t>
                      </a:r>
                    </a:p>
                  </a:txBody>
                  <a:tcPr marL="9525" marR="9525" marT="9525" marB="0" anchor="ctr">
                    <a:lnL>
                      <a:noFill/>
                    </a:lnL>
                    <a:lnR>
                      <a:noFill/>
                    </a:lnR>
                    <a:lnT>
                      <a:noFill/>
                    </a:lnT>
                    <a:lnB>
                      <a:noFill/>
                    </a:lnB>
                    <a:solidFill>
                      <a:srgbClr val="CCFFFF"/>
                    </a:solidFill>
                  </a:tcPr>
                </a:tc>
                <a:tc gridSpan="2">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hMerge="1">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8:15</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10</a:t>
                      </a:r>
                    </a:p>
                  </a:txBody>
                  <a:tcPr marL="9525" marR="9525" marT="9525" marB="0" anchor="ctr">
                    <a:lnL>
                      <a:noFill/>
                    </a:lnL>
                    <a:lnR>
                      <a:noFill/>
                    </a:lnR>
                    <a:lnT>
                      <a:noFill/>
                    </a:lnT>
                    <a:lnB>
                      <a:noFill/>
                    </a:lnB>
                    <a:solidFill>
                      <a:srgbClr val="CCFF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3444455397"/>
                  </a:ext>
                </a:extLst>
              </a:tr>
              <a:tr h="139701">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13.</a:t>
                      </a:r>
                    </a:p>
                  </a:txBody>
                  <a:tcPr marL="9525" marR="9525" marT="9525" marB="0" anchor="ctr">
                    <a:lnL>
                      <a:noFill/>
                    </a:lnL>
                    <a:lnR>
                      <a:noFill/>
                    </a:lnR>
                    <a:lnT>
                      <a:noFill/>
                    </a:lnT>
                    <a:lnB>
                      <a:noFill/>
                    </a:lnB>
                    <a:solidFill>
                      <a:srgbClr val="99FF33"/>
                    </a:solidFill>
                  </a:tcPr>
                </a:tc>
                <a:tc>
                  <a:txBody>
                    <a:bodyPr/>
                    <a:lstStyle/>
                    <a:p>
                      <a:pPr algn="l" fontAlgn="ctr"/>
                      <a:r>
                        <a:rPr lang="cs-CZ" sz="1000" b="1" i="0" u="none" strike="noStrike">
                          <a:solidFill>
                            <a:srgbClr val="000000"/>
                          </a:solidFill>
                          <a:effectLst/>
                          <a:latin typeface="Arial" panose="020B0604020202020204" pitchFamily="34" charset="0"/>
                        </a:rPr>
                        <a:t>SK Štětí</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10</a:t>
                      </a:r>
                    </a:p>
                  </a:txBody>
                  <a:tcPr marL="9525" marR="9525" marT="9525" marB="0" anchor="ctr">
                    <a:lnL>
                      <a:noFill/>
                    </a:lnL>
                    <a:lnR>
                      <a:noFill/>
                    </a:lnR>
                    <a:lnT>
                      <a:noFill/>
                    </a:lnT>
                    <a:lnB>
                      <a:noFill/>
                    </a:lnB>
                    <a:solidFill>
                      <a:srgbClr val="99FF33"/>
                    </a:solidFill>
                  </a:tcPr>
                </a:tc>
                <a:tc gridSpan="2">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33"/>
                    </a:solidFill>
                  </a:tcPr>
                </a:tc>
                <a:tc hMerge="1">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19:28</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10</a:t>
                      </a:r>
                    </a:p>
                  </a:txBody>
                  <a:tcPr marL="9525" marR="9525" marT="9525" marB="0" anchor="ctr">
                    <a:lnL>
                      <a:noFill/>
                    </a:lnL>
                    <a:lnR>
                      <a:noFill/>
                    </a:lnR>
                    <a:lnT>
                      <a:noFill/>
                    </a:lnT>
                    <a:lnB>
                      <a:noFill/>
                    </a:lnB>
                    <a:solidFill>
                      <a:srgbClr val="99FF33"/>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4084403600"/>
                  </a:ext>
                </a:extLst>
              </a:tr>
              <a:tr h="271185">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14.</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a:solidFill>
                            <a:srgbClr val="000000"/>
                          </a:solidFill>
                          <a:effectLst/>
                          <a:latin typeface="Arial" panose="020B0604020202020204" pitchFamily="34" charset="0"/>
                        </a:rPr>
                        <a:t>FK Arsenal Česká Lípa</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10</a:t>
                      </a:r>
                    </a:p>
                  </a:txBody>
                  <a:tcPr marL="9525" marR="9525" marT="9525" marB="0" anchor="ctr">
                    <a:lnL>
                      <a:noFill/>
                    </a:lnL>
                    <a:lnR>
                      <a:noFill/>
                    </a:lnR>
                    <a:lnT>
                      <a:noFill/>
                    </a:lnT>
                    <a:lnB>
                      <a:noFill/>
                    </a:lnB>
                    <a:solidFill>
                      <a:srgbClr val="CCFFFF"/>
                    </a:solidFill>
                  </a:tcPr>
                </a:tc>
                <a:tc gridSpan="2">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hMerge="1">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13:22</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CCFF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4079246721"/>
                  </a:ext>
                </a:extLst>
              </a:tr>
              <a:tr h="139701">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15.</a:t>
                      </a:r>
                    </a:p>
                  </a:txBody>
                  <a:tcPr marL="9525" marR="9525" marT="9525" marB="0" anchor="ctr">
                    <a:lnL>
                      <a:noFill/>
                    </a:lnL>
                    <a:lnR>
                      <a:noFill/>
                    </a:lnR>
                    <a:lnT>
                      <a:noFill/>
                    </a:lnT>
                    <a:lnB>
                      <a:noFill/>
                    </a:lnB>
                    <a:solidFill>
                      <a:srgbClr val="99FF33"/>
                    </a:solidFill>
                  </a:tcPr>
                </a:tc>
                <a:tc>
                  <a:txBody>
                    <a:bodyPr/>
                    <a:lstStyle/>
                    <a:p>
                      <a:pPr algn="l" fontAlgn="ctr"/>
                      <a:r>
                        <a:rPr lang="cs-CZ" sz="1000" b="1" i="0" u="none" strike="noStrike">
                          <a:solidFill>
                            <a:srgbClr val="000000"/>
                          </a:solidFill>
                          <a:effectLst/>
                          <a:latin typeface="Arial" panose="020B0604020202020204" pitchFamily="34" charset="0"/>
                        </a:rPr>
                        <a:t>TJ Tatran Rakovník</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10</a:t>
                      </a:r>
                    </a:p>
                  </a:txBody>
                  <a:tcPr marL="9525" marR="9525" marT="9525" marB="0" anchor="ctr">
                    <a:lnL>
                      <a:noFill/>
                    </a:lnL>
                    <a:lnR>
                      <a:noFill/>
                    </a:lnR>
                    <a:lnT>
                      <a:noFill/>
                    </a:lnT>
                    <a:lnB>
                      <a:noFill/>
                    </a:lnB>
                    <a:solidFill>
                      <a:srgbClr val="99FF33"/>
                    </a:solidFill>
                  </a:tcPr>
                </a:tc>
                <a:tc gridSpan="2">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33"/>
                    </a:solidFill>
                  </a:tcPr>
                </a:tc>
                <a:tc hMerge="1">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14:26</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99FF33"/>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3315227646"/>
                  </a:ext>
                </a:extLst>
              </a:tr>
              <a:tr h="139701">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16.</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a:solidFill>
                            <a:srgbClr val="000000"/>
                          </a:solidFill>
                          <a:effectLst/>
                          <a:latin typeface="Arial" panose="020B0604020202020204" pitchFamily="34" charset="0"/>
                        </a:rPr>
                        <a:t>MFK Dobříš</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10</a:t>
                      </a:r>
                    </a:p>
                  </a:txBody>
                  <a:tcPr marL="9525" marR="9525" marT="9525" marB="0" anchor="ctr">
                    <a:lnL>
                      <a:noFill/>
                    </a:lnL>
                    <a:lnR>
                      <a:noFill/>
                    </a:lnR>
                    <a:lnT>
                      <a:noFill/>
                    </a:lnT>
                    <a:lnB>
                      <a:noFill/>
                    </a:lnB>
                    <a:solidFill>
                      <a:srgbClr val="CCFFFF"/>
                    </a:solidFill>
                  </a:tcPr>
                </a:tc>
                <a:tc gridSpan="2">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hMerge="1">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12:29</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CCFF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3178984375"/>
                  </a:ext>
                </a:extLst>
              </a:tr>
              <a:tr h="113405">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gridSpan="2">
                  <a:txBody>
                    <a:bodyPr/>
                    <a:lstStyle/>
                    <a:p>
                      <a:pPr algn="l" fontAlgn="b"/>
                      <a:r>
                        <a:rPr lang="cs-CZ" sz="8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hMerge="1">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3984503255"/>
                  </a:ext>
                </a:extLst>
              </a:tr>
            </a:tbl>
          </a:graphicData>
        </a:graphic>
      </p:graphicFrame>
      <p:pic>
        <p:nvPicPr>
          <p:cNvPr id="7" name="Obrázek 6">
            <a:extLst>
              <a:ext uri="{FF2B5EF4-FFF2-40B4-BE49-F238E27FC236}">
                <a16:creationId xmlns:a16="http://schemas.microsoft.com/office/drawing/2014/main" id="{6AFA4011-5A4A-48F4-A6DA-F0B782B7451C}"/>
              </a:ext>
            </a:extLst>
          </p:cNvPr>
          <p:cNvPicPr>
            <a:picLocks noChangeAspect="1"/>
          </p:cNvPicPr>
          <p:nvPr/>
        </p:nvPicPr>
        <p:blipFill>
          <a:blip r:embed="rId2"/>
          <a:stretch>
            <a:fillRect/>
          </a:stretch>
        </p:blipFill>
        <p:spPr>
          <a:xfrm>
            <a:off x="5344827" y="77525"/>
            <a:ext cx="4773582" cy="6706181"/>
          </a:xfrm>
          <a:prstGeom prst="rect">
            <a:avLst/>
          </a:prstGeom>
        </p:spPr>
      </p:pic>
      <p:sp>
        <p:nvSpPr>
          <p:cNvPr id="5" name="TextovéPole 4">
            <a:extLst>
              <a:ext uri="{FF2B5EF4-FFF2-40B4-BE49-F238E27FC236}">
                <a16:creationId xmlns:a16="http://schemas.microsoft.com/office/drawing/2014/main" id="{EF05E4FE-070E-400D-A3B8-319E8E84D7D4}"/>
              </a:ext>
            </a:extLst>
          </p:cNvPr>
          <p:cNvSpPr txBox="1"/>
          <p:nvPr/>
        </p:nvSpPr>
        <p:spPr>
          <a:xfrm>
            <a:off x="85943" y="1099220"/>
            <a:ext cx="4674343" cy="2308324"/>
          </a:xfrm>
          <a:prstGeom prst="rect">
            <a:avLst/>
          </a:prstGeom>
          <a:solidFill>
            <a:srgbClr val="CCFF99"/>
          </a:solidFill>
          <a:effectLst>
            <a:glow rad="101600">
              <a:srgbClr val="FFFF66">
                <a:alpha val="40000"/>
              </a:srgbClr>
            </a:glow>
            <a:softEdge rad="241300"/>
          </a:effectLst>
        </p:spPr>
        <p:txBody>
          <a:bodyPr wrap="square" rtlCol="0">
            <a:spAutoFit/>
          </a:bodyPr>
          <a:lstStyle/>
          <a:p>
            <a:pPr algn="just"/>
            <a:r>
              <a:rPr lang="cs-CZ" sz="1600" dirty="0">
                <a:solidFill>
                  <a:srgbClr val="993366"/>
                </a:solidFill>
                <a:latin typeface="Verdana" panose="020B0604030504040204" pitchFamily="34" charset="0"/>
                <a:ea typeface="Verdana" panose="020B0604030504040204" pitchFamily="34" charset="0"/>
                <a:cs typeface="Verdana" panose="020B0604030504040204" pitchFamily="34" charset="0"/>
              </a:rPr>
              <a:t>Na čele tabulky se po 10 kolech osamostatnily Souš a Český Brod. Tato mužstva mají po třetině soutěže našlápnuto nejblíže v boji o nejvyšší příčku</a:t>
            </a:r>
            <a:r>
              <a:rPr lang="cs-CZ" sz="1600" dirty="0">
                <a:latin typeface="Verdana" panose="020B0604030504040204" pitchFamily="34" charset="0"/>
                <a:ea typeface="Verdana" panose="020B0604030504040204" pitchFamily="34" charset="0"/>
                <a:cs typeface="Verdana" panose="020B0604030504040204" pitchFamily="34" charset="0"/>
              </a:rPr>
              <a:t>. </a:t>
            </a:r>
            <a:r>
              <a:rPr lang="cs-CZ" sz="1600" dirty="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Od 3. místa a až po 9. je mezi mužstvy rozdíl pouhých 4 bodů, kterou můžeme nazvat bezpečnostní. </a:t>
            </a:r>
            <a:r>
              <a:rPr lang="cs-CZ" sz="1600" dirty="0">
                <a:solidFill>
                  <a:srgbClr val="003300"/>
                </a:solidFill>
                <a:latin typeface="Verdana" panose="020B0604030504040204" pitchFamily="34" charset="0"/>
                <a:ea typeface="Verdana" panose="020B0604030504040204" pitchFamily="34" charset="0"/>
                <a:cs typeface="Verdana" panose="020B0604030504040204" pitchFamily="34" charset="0"/>
              </a:rPr>
              <a:t>Ještě menší rozdíl je mezi týmy od 10. místa až po 16. 3 body a to je jedna výhra.   </a:t>
            </a:r>
          </a:p>
        </p:txBody>
      </p:sp>
      <p:sp>
        <p:nvSpPr>
          <p:cNvPr id="6" name="Obdélník 5">
            <a:extLst>
              <a:ext uri="{FF2B5EF4-FFF2-40B4-BE49-F238E27FC236}">
                <a16:creationId xmlns:a16="http://schemas.microsoft.com/office/drawing/2014/main" id="{886FE962-A6BA-4E54-8286-E3F5829FA5FC}"/>
              </a:ext>
            </a:extLst>
          </p:cNvPr>
          <p:cNvSpPr/>
          <p:nvPr/>
        </p:nvSpPr>
        <p:spPr>
          <a:xfrm>
            <a:off x="71984" y="71804"/>
            <a:ext cx="4736270" cy="830997"/>
          </a:xfrm>
          <a:prstGeom prst="rect">
            <a:avLst/>
          </a:prstGeom>
          <a:pattFill prst="lgCheck">
            <a:fgClr>
              <a:srgbClr val="99FF33"/>
            </a:fgClr>
            <a:bgClr>
              <a:schemeClr val="bg1"/>
            </a:bgClr>
          </a:pattFill>
          <a:ln w="31750">
            <a:solidFill>
              <a:srgbClr val="008000"/>
            </a:solidFill>
          </a:ln>
          <a:effectLst>
            <a:glow rad="38100">
              <a:schemeClr val="accent6">
                <a:satMod val="175000"/>
                <a:alpha val="40000"/>
              </a:schemeClr>
            </a:glow>
            <a:softEdge rad="152400"/>
          </a:effectLst>
        </p:spPr>
        <p:txBody>
          <a:bodyPr wrap="square" lIns="91440" tIns="45720" rIns="91440" bIns="45720">
            <a:spAutoFit/>
          </a:bodyPr>
          <a:lstStyle/>
          <a:p>
            <a:pPr algn="ctr"/>
            <a:r>
              <a:rPr lang="cs-CZ" sz="2400" b="1" cap="none" spc="0" dirty="0">
                <a:ln w="22225">
                  <a:solidFill>
                    <a:schemeClr val="accent2"/>
                  </a:solidFill>
                  <a:prstDash val="solid"/>
                </a:ln>
                <a:solidFill>
                  <a:srgbClr val="BC1014"/>
                </a:solidFill>
                <a:effectLst/>
              </a:rPr>
              <a:t>Po 10. kolech divizní soutěže lze týmy rozdělit do 3 skupin</a:t>
            </a:r>
          </a:p>
        </p:txBody>
      </p:sp>
    </p:spTree>
    <p:extLst>
      <p:ext uri="{BB962C8B-B14F-4D97-AF65-F5344CB8AC3E}">
        <p14:creationId xmlns:p14="http://schemas.microsoft.com/office/powerpoint/2010/main" val="3691952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ovéPole 8"/>
          <p:cNvSpPr txBox="1"/>
          <p:nvPr/>
        </p:nvSpPr>
        <p:spPr>
          <a:xfrm>
            <a:off x="1944192" y="7004456"/>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32</a:t>
            </a:r>
          </a:p>
        </p:txBody>
      </p:sp>
      <p:sp>
        <p:nvSpPr>
          <p:cNvPr id="10" name="TextovéPole 9"/>
          <p:cNvSpPr txBox="1"/>
          <p:nvPr/>
        </p:nvSpPr>
        <p:spPr>
          <a:xfrm>
            <a:off x="8424912" y="6999217"/>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13</a:t>
            </a:r>
          </a:p>
        </p:txBody>
      </p:sp>
      <p:sp>
        <p:nvSpPr>
          <p:cNvPr id="2" name="TextovéPole 1">
            <a:extLst>
              <a:ext uri="{FF2B5EF4-FFF2-40B4-BE49-F238E27FC236}">
                <a16:creationId xmlns:a16="http://schemas.microsoft.com/office/drawing/2014/main" id="{DFCBFADF-94F0-4BF3-A09E-54D3CF5C8809}"/>
              </a:ext>
            </a:extLst>
          </p:cNvPr>
          <p:cNvSpPr txBox="1"/>
          <p:nvPr/>
        </p:nvSpPr>
        <p:spPr>
          <a:xfrm>
            <a:off x="5400576" y="163116"/>
            <a:ext cx="4176464" cy="400110"/>
          </a:xfrm>
          <a:prstGeom prst="rect">
            <a:avLst/>
          </a:prstGeom>
          <a:solidFill>
            <a:srgbClr val="99FFCC"/>
          </a:solidFill>
          <a:effectLst>
            <a:glow rad="101600">
              <a:srgbClr val="FFFF66">
                <a:alpha val="40000"/>
              </a:srgbClr>
            </a:glow>
            <a:softEdge rad="241300"/>
          </a:effectLst>
        </p:spPr>
        <p:txBody>
          <a:bodyPr wrap="square" rtlCol="0">
            <a:spAutoFit/>
          </a:bodyPr>
          <a:lstStyle/>
          <a:p>
            <a:pPr algn="ctr"/>
            <a:endParaRPr lang="cs-CZ" sz="2000" dirty="0">
              <a:latin typeface="Arial Black" panose="020B0A04020102020204" pitchFamily="34" charset="0"/>
            </a:endParaRPr>
          </a:p>
        </p:txBody>
      </p:sp>
      <p:sp>
        <p:nvSpPr>
          <p:cNvPr id="7" name="Obdélník 6">
            <a:extLst>
              <a:ext uri="{FF2B5EF4-FFF2-40B4-BE49-F238E27FC236}">
                <a16:creationId xmlns:a16="http://schemas.microsoft.com/office/drawing/2014/main" id="{2B1753C5-D14E-4856-8A6B-8D45579F85DC}"/>
              </a:ext>
            </a:extLst>
          </p:cNvPr>
          <p:cNvSpPr/>
          <p:nvPr/>
        </p:nvSpPr>
        <p:spPr>
          <a:xfrm>
            <a:off x="5499372" y="74265"/>
            <a:ext cx="4628571" cy="923330"/>
          </a:xfrm>
          <a:prstGeom prst="rect">
            <a:avLst/>
          </a:prstGeom>
          <a:blipFill>
            <a:blip r:embed="rId2">
              <a:extLst>
                <a:ext uri="{837473B0-CC2E-450A-ABE3-18F120FF3D39}">
                  <a1611:picAttrSrcUrl xmlns:a1611="http://schemas.microsoft.com/office/drawing/2016/11/main" xmlns="" r:id="rId3"/>
                </a:ext>
              </a:extLst>
            </a:blip>
            <a:stretch>
              <a:fillRect/>
            </a:stretch>
          </a:blipFill>
          <a:effectLst/>
        </p:spPr>
        <p:txBody>
          <a:bodyPr wrap="square" lIns="91440" tIns="45720" rIns="91440" bIns="45720">
            <a:spAutoFit/>
          </a:bodyPr>
          <a:lstStyle/>
          <a:p>
            <a:pPr algn="ctr"/>
            <a:r>
              <a:rPr lang="cs-CZ" sz="2700" b="1" cap="none" spc="0" dirty="0">
                <a:ln w="6350">
                  <a:noFill/>
                  <a:prstDash val="solid"/>
                </a:ln>
                <a:highlight>
                  <a:srgbClr val="CCFF33"/>
                </a:highlight>
                <a:latin typeface="Bernard MT Condensed" panose="02050806060905020404" pitchFamily="18" charset="0"/>
                <a:cs typeface="Mongolian Baiti" panose="03000500000000000000" pitchFamily="66" charset="0"/>
              </a:rPr>
              <a:t>10. kolo divizní soutěže dospělých 12.-13.10.2019</a:t>
            </a:r>
          </a:p>
        </p:txBody>
      </p:sp>
      <p:sp>
        <p:nvSpPr>
          <p:cNvPr id="8" name="Obdélník 7">
            <a:extLst>
              <a:ext uri="{FF2B5EF4-FFF2-40B4-BE49-F238E27FC236}">
                <a16:creationId xmlns:a16="http://schemas.microsoft.com/office/drawing/2014/main" id="{99B06C17-70EB-4BCB-90B5-24F3F2DB5893}"/>
              </a:ext>
            </a:extLst>
          </p:cNvPr>
          <p:cNvSpPr/>
          <p:nvPr/>
        </p:nvSpPr>
        <p:spPr>
          <a:xfrm>
            <a:off x="5569753" y="1243682"/>
            <a:ext cx="4583351" cy="5544169"/>
          </a:xfrm>
          <a:prstGeom prst="rect">
            <a:avLst/>
          </a:prstGeom>
          <a:pattFill prst="ltDnDiag">
            <a:fgClr>
              <a:srgbClr val="FFFF00"/>
            </a:fgClr>
            <a:bgClr>
              <a:schemeClr val="bg1"/>
            </a:bgClr>
          </a:pattFill>
          <a:ln w="19050">
            <a:solidFill>
              <a:srgbClr val="008000"/>
            </a:solidFill>
          </a:ln>
        </p:spPr>
        <p:txBody>
          <a:bodyPr wrap="square">
            <a:noAutofit/>
          </a:bodyPr>
          <a:lstStyle/>
          <a:p>
            <a:pPr algn="ctr" fontAlgn="ctr"/>
            <a:r>
              <a:rPr lang="cs-CZ" sz="1400" dirty="0">
                <a:solidFill>
                  <a:srgbClr val="6600CC"/>
                </a:solidFill>
                <a:latin typeface="Arial" panose="020B0604020202020204" pitchFamily="34" charset="0"/>
                <a:cs typeface="Arial" panose="020B0604020202020204" pitchFamily="34" charset="0"/>
              </a:rPr>
              <a:t>FC CHOMUTOV- FK Olympie Březová 2:1 PK (0:1)</a:t>
            </a:r>
          </a:p>
          <a:p>
            <a:pPr algn="just" fontAlgn="ctr"/>
            <a:r>
              <a:rPr lang="cs-CZ" dirty="0">
                <a:solidFill>
                  <a:srgbClr val="FF0000"/>
                </a:solidFill>
                <a:latin typeface="Arial" panose="020B0604020202020204" pitchFamily="34" charset="0"/>
                <a:cs typeface="Arial" panose="020B0604020202020204" pitchFamily="34" charset="0"/>
              </a:rPr>
              <a:t>hrálo se už v pátek za umělého osvětlení a domácí museli dotahovat museli poločasové vedení hostů. Penaltový rozstřel vyšel na rozdíl od posledního domácího zápasu proti Štětí Chomutovu.</a:t>
            </a:r>
          </a:p>
          <a:p>
            <a:pPr algn="ctr" fontAlgn="ctr"/>
            <a:r>
              <a:rPr lang="cs-CZ" sz="1400" dirty="0">
                <a:solidFill>
                  <a:srgbClr val="6600CC"/>
                </a:solidFill>
                <a:latin typeface="Arial" panose="020B0604020202020204" pitchFamily="34" charset="0"/>
                <a:cs typeface="Arial" panose="020B0604020202020204" pitchFamily="34" charset="0"/>
              </a:rPr>
              <a:t>FK Neratovice-</a:t>
            </a:r>
            <a:r>
              <a:rPr lang="cs-CZ" sz="1400" dirty="0" err="1">
                <a:solidFill>
                  <a:srgbClr val="6600CC"/>
                </a:solidFill>
                <a:latin typeface="Arial" panose="020B0604020202020204" pitchFamily="34" charset="0"/>
                <a:cs typeface="Arial" panose="020B0604020202020204" pitchFamily="34" charset="0"/>
              </a:rPr>
              <a:t>Byškovice</a:t>
            </a:r>
            <a:r>
              <a:rPr lang="cs-CZ" sz="1400" dirty="0">
                <a:solidFill>
                  <a:srgbClr val="6600CC"/>
                </a:solidFill>
                <a:latin typeface="Arial" panose="020B0604020202020204" pitchFamily="34" charset="0"/>
                <a:cs typeface="Arial" panose="020B0604020202020204" pitchFamily="34" charset="0"/>
              </a:rPr>
              <a:t> - SK Štětí </a:t>
            </a:r>
          </a:p>
          <a:p>
            <a:pPr algn="just" fontAlgn="ctr"/>
            <a:r>
              <a:rPr lang="cs-CZ" dirty="0">
                <a:solidFill>
                  <a:srgbClr val="FF0000"/>
                </a:solidFill>
                <a:latin typeface="Arial" panose="020B0604020202020204" pitchFamily="34" charset="0"/>
                <a:cs typeface="Arial" panose="020B0604020202020204" pitchFamily="34" charset="0"/>
              </a:rPr>
              <a:t>výkon Štětí zůstal daleko za očekávání. Chybovali hráči i brankář a byla z toho pro hosty pěkná nadílka. </a:t>
            </a:r>
          </a:p>
          <a:p>
            <a:pPr algn="ctr" fontAlgn="ctr"/>
            <a:r>
              <a:rPr lang="cs-CZ" sz="1400" dirty="0">
                <a:solidFill>
                  <a:srgbClr val="6600CC"/>
                </a:solidFill>
                <a:latin typeface="Arial" panose="020B0604020202020204" pitchFamily="34" charset="0"/>
                <a:cs typeface="Arial" panose="020B0604020202020204" pitchFamily="34" charset="0"/>
              </a:rPr>
              <a:t>SK Kladno  - SK Český Brod  0:1(0:0) </a:t>
            </a:r>
          </a:p>
          <a:p>
            <a:pPr algn="just" fontAlgn="ctr"/>
            <a:r>
              <a:rPr lang="cs-CZ" dirty="0">
                <a:solidFill>
                  <a:srgbClr val="FF0000"/>
                </a:solidFill>
                <a:latin typeface="Arial" panose="020B0604020202020204" pitchFamily="34" charset="0"/>
                <a:cs typeface="Arial" panose="020B0604020202020204" pitchFamily="34" charset="0"/>
              </a:rPr>
              <a:t>oslabení domácí vzdorovali do 82. minuty, ve které se hostujícímu Romanovi Herzánovi podařilo potrestat chybu domácích.</a:t>
            </a:r>
          </a:p>
          <a:p>
            <a:pPr algn="ctr" fontAlgn="ctr"/>
            <a:r>
              <a:rPr lang="cs-CZ" sz="1400" dirty="0">
                <a:solidFill>
                  <a:srgbClr val="6600CC"/>
                </a:solidFill>
                <a:latin typeface="Arial" panose="020B0604020202020204" pitchFamily="34" charset="0"/>
                <a:cs typeface="Arial" panose="020B0604020202020204" pitchFamily="34" charset="0"/>
              </a:rPr>
              <a:t>FK Arsenal Česká Lípa - FK Meteor Praha 1:2(1:2)</a:t>
            </a:r>
          </a:p>
          <a:p>
            <a:pPr algn="just" fontAlgn="ctr"/>
            <a:r>
              <a:rPr lang="cs-CZ" dirty="0">
                <a:solidFill>
                  <a:srgbClr val="FF0000"/>
                </a:solidFill>
                <a:latin typeface="Arial" panose="020B0604020202020204" pitchFamily="34" charset="0"/>
                <a:cs typeface="Arial" panose="020B0604020202020204" pitchFamily="34" charset="0"/>
              </a:rPr>
              <a:t>proti domácím se kopaly 3 penalty. Rozhodčí </a:t>
            </a:r>
            <a:r>
              <a:rPr lang="cs-CZ" dirty="0" err="1">
                <a:solidFill>
                  <a:srgbClr val="FF0000"/>
                </a:solidFill>
                <a:latin typeface="Arial" panose="020B0604020202020204" pitchFamily="34" charset="0"/>
                <a:cs typeface="Arial" panose="020B0604020202020204" pitchFamily="34" charset="0"/>
              </a:rPr>
              <a:t>Šob</a:t>
            </a:r>
            <a:r>
              <a:rPr lang="cs-CZ" dirty="0">
                <a:solidFill>
                  <a:srgbClr val="FF0000"/>
                </a:solidFill>
                <a:latin typeface="Arial" panose="020B0604020202020204" pitchFamily="34" charset="0"/>
                <a:cs typeface="Arial" panose="020B0604020202020204" pitchFamily="34" charset="0"/>
              </a:rPr>
              <a:t> </a:t>
            </a:r>
            <a:r>
              <a:rPr lang="cs-CZ" dirty="0" err="1">
                <a:solidFill>
                  <a:srgbClr val="FF0000"/>
                </a:solidFill>
                <a:latin typeface="Arial" panose="020B0604020202020204" pitchFamily="34" charset="0"/>
                <a:cs typeface="Arial" panose="020B0604020202020204" pitchFamily="34" charset="0"/>
              </a:rPr>
              <a:t>uděli</a:t>
            </a:r>
            <a:r>
              <a:rPr lang="cs-CZ" dirty="0">
                <a:solidFill>
                  <a:srgbClr val="FF0000"/>
                </a:solidFill>
                <a:latin typeface="Arial" panose="020B0604020202020204" pitchFamily="34" charset="0"/>
                <a:cs typeface="Arial" panose="020B0604020202020204" pitchFamily="34" charset="0"/>
              </a:rPr>
              <a:t> 9 žlutých karet a od 64. minuty hráli domácí po vyloučení Daniela Dvořáka přesilovku, ale nevyužili ji.</a:t>
            </a:r>
          </a:p>
          <a:p>
            <a:pPr algn="ctr" fontAlgn="ctr"/>
            <a:r>
              <a:rPr lang="cs-CZ" sz="1400" dirty="0">
                <a:solidFill>
                  <a:srgbClr val="6600CC"/>
                </a:solidFill>
                <a:latin typeface="Arial" panose="020B0604020202020204" pitchFamily="34" charset="0"/>
                <a:cs typeface="Arial" panose="020B0604020202020204" pitchFamily="34" charset="0"/>
              </a:rPr>
              <a:t>MFK Dobříš - FK Ostrov  5:4(2:3)</a:t>
            </a:r>
          </a:p>
          <a:p>
            <a:pPr algn="just" fontAlgn="ctr"/>
            <a:r>
              <a:rPr lang="cs-CZ" dirty="0">
                <a:solidFill>
                  <a:srgbClr val="FF0000"/>
                </a:solidFill>
                <a:latin typeface="Arial" panose="020B0604020202020204" pitchFamily="34" charset="0"/>
                <a:cs typeface="Arial" panose="020B0604020202020204" pitchFamily="34" charset="0"/>
              </a:rPr>
              <a:t>Hosté vedli už 4:2, ale pak během15 minut3x inkasovali</a:t>
            </a:r>
          </a:p>
          <a:p>
            <a:pPr algn="ctr" fontAlgn="ctr"/>
            <a:r>
              <a:rPr lang="cs-CZ" sz="1400" dirty="0">
                <a:solidFill>
                  <a:srgbClr val="6600CC"/>
                </a:solidFill>
                <a:latin typeface="Arial" panose="020B0604020202020204" pitchFamily="34" charset="0"/>
                <a:cs typeface="Arial" panose="020B0604020202020204" pitchFamily="34" charset="0"/>
              </a:rPr>
              <a:t>FK Brandýs </a:t>
            </a:r>
            <a:r>
              <a:rPr lang="cs-CZ" sz="1400" dirty="0" err="1">
                <a:solidFill>
                  <a:srgbClr val="6600CC"/>
                </a:solidFill>
                <a:latin typeface="Arial" panose="020B0604020202020204" pitchFamily="34" charset="0"/>
                <a:cs typeface="Arial" panose="020B0604020202020204" pitchFamily="34" charset="0"/>
              </a:rPr>
              <a:t>n.L.</a:t>
            </a:r>
            <a:r>
              <a:rPr lang="cs-CZ" sz="1400" dirty="0">
                <a:solidFill>
                  <a:srgbClr val="6600CC"/>
                </a:solidFill>
                <a:latin typeface="Arial" panose="020B0604020202020204" pitchFamily="34" charset="0"/>
                <a:cs typeface="Arial" panose="020B0604020202020204" pitchFamily="34" charset="0"/>
              </a:rPr>
              <a:t> - FK SEKO LOUNY 0:4(0:1)</a:t>
            </a:r>
            <a:r>
              <a:rPr lang="cs-CZ" sz="1800" dirty="0">
                <a:solidFill>
                  <a:srgbClr val="6600CC"/>
                </a:solidFill>
                <a:latin typeface="Arial" panose="020B0604020202020204" pitchFamily="34" charset="0"/>
                <a:cs typeface="Arial" panose="020B0604020202020204" pitchFamily="34" charset="0"/>
              </a:rPr>
              <a:t> </a:t>
            </a:r>
          </a:p>
          <a:p>
            <a:pPr algn="just" fontAlgn="ctr"/>
            <a:r>
              <a:rPr lang="cs-CZ" dirty="0">
                <a:solidFill>
                  <a:srgbClr val="FF0000"/>
                </a:solidFill>
                <a:latin typeface="Arial" panose="020B0604020202020204" pitchFamily="34" charset="0"/>
                <a:cs typeface="Arial" panose="020B0604020202020204" pitchFamily="34" charset="0"/>
              </a:rPr>
              <a:t>Hosté kteří v v předchozích 9 zápasech nastříleli 5 branek, jich stihli v Brandýse 5. Domácí se trápí. Nevyhráli už 7x.</a:t>
            </a:r>
          </a:p>
          <a:p>
            <a:pPr algn="ctr" fontAlgn="ctr"/>
            <a:r>
              <a:rPr lang="cs-CZ" sz="1400" dirty="0">
                <a:solidFill>
                  <a:srgbClr val="6600CC"/>
                </a:solidFill>
                <a:latin typeface="Arial" panose="020B0604020202020204" pitchFamily="34" charset="0"/>
                <a:cs typeface="Arial" panose="020B0604020202020204" pitchFamily="34" charset="0"/>
              </a:rPr>
              <a:t>SK Aritma Praha – SK Slaný </a:t>
            </a:r>
            <a:r>
              <a:rPr lang="cs-CZ" sz="1400" dirty="0" smtClean="0">
                <a:solidFill>
                  <a:srgbClr val="6600CC"/>
                </a:solidFill>
                <a:latin typeface="Arial" panose="020B0604020202020204" pitchFamily="34" charset="0"/>
                <a:cs typeface="Arial" panose="020B0604020202020204" pitchFamily="34" charset="0"/>
              </a:rPr>
              <a:t>1:0</a:t>
            </a:r>
            <a:endParaRPr lang="cs-CZ" sz="1400" dirty="0">
              <a:solidFill>
                <a:srgbClr val="6600CC"/>
              </a:solidFill>
              <a:latin typeface="Arial" panose="020B0604020202020204" pitchFamily="34" charset="0"/>
              <a:cs typeface="Arial" panose="020B0604020202020204" pitchFamily="34" charset="0"/>
            </a:endParaRPr>
          </a:p>
          <a:p>
            <a:pPr algn="just" fontAlgn="ctr"/>
            <a:r>
              <a:rPr lang="cs-CZ" dirty="0">
                <a:solidFill>
                  <a:srgbClr val="FF0000"/>
                </a:solidFill>
              </a:rPr>
              <a:t>Za krásného počasí těsná výhra nad Slaným o které rozhodl střídající Filip </a:t>
            </a:r>
            <a:r>
              <a:rPr lang="cs-CZ" dirty="0" err="1">
                <a:solidFill>
                  <a:srgbClr val="FF0000"/>
                </a:solidFill>
              </a:rPr>
              <a:t>Turbák</a:t>
            </a:r>
            <a:r>
              <a:rPr lang="cs-CZ" dirty="0">
                <a:solidFill>
                  <a:srgbClr val="FF0000"/>
                </a:solidFill>
              </a:rPr>
              <a:t>. V 78. minutě</a:t>
            </a:r>
          </a:p>
          <a:p>
            <a:pPr algn="ctr" fontAlgn="ctr"/>
            <a:r>
              <a:rPr lang="cs-CZ" sz="1400" dirty="0">
                <a:solidFill>
                  <a:srgbClr val="6600CC"/>
                </a:solidFill>
                <a:latin typeface="Arial" panose="020B0604020202020204" pitchFamily="34" charset="0"/>
                <a:cs typeface="Arial" panose="020B0604020202020204" pitchFamily="34" charset="0"/>
              </a:rPr>
              <a:t>FK Baník Souš - TJ Tatran Rakovník    5:2(3:2)</a:t>
            </a:r>
          </a:p>
          <a:p>
            <a:pPr algn="just" fontAlgn="ctr"/>
            <a:r>
              <a:rPr lang="cs-CZ" dirty="0">
                <a:solidFill>
                  <a:srgbClr val="FF0000"/>
                </a:solidFill>
                <a:latin typeface="Arial" panose="020B0604020202020204" pitchFamily="34" charset="0"/>
                <a:cs typeface="Arial" panose="020B0604020202020204" pitchFamily="34" charset="0"/>
              </a:rPr>
              <a:t>domácí favorit nezaváhal. Hattrick si připsal do sbírky </a:t>
            </a:r>
            <a:r>
              <a:rPr lang="cs-CZ" dirty="0" err="1">
                <a:solidFill>
                  <a:srgbClr val="FF0000"/>
                </a:solidFill>
                <a:latin typeface="Arial" panose="020B0604020202020204" pitchFamily="34" charset="0"/>
                <a:cs typeface="Arial" panose="020B0604020202020204" pitchFamily="34" charset="0"/>
              </a:rPr>
              <a:t>P.Hlaváček</a:t>
            </a:r>
            <a:r>
              <a:rPr lang="cs-CZ" dirty="0">
                <a:solidFill>
                  <a:srgbClr val="FF0000"/>
                </a:solidFill>
                <a:latin typeface="Arial" panose="020B0604020202020204" pitchFamily="34" charset="0"/>
                <a:cs typeface="Arial" panose="020B0604020202020204" pitchFamily="34" charset="0"/>
              </a:rPr>
              <a:t>. </a:t>
            </a:r>
          </a:p>
        </p:txBody>
      </p:sp>
      <p:graphicFrame>
        <p:nvGraphicFramePr>
          <p:cNvPr id="13" name="Tabulka 12">
            <a:extLst>
              <a:ext uri="{FF2B5EF4-FFF2-40B4-BE49-F238E27FC236}">
                <a16:creationId xmlns:a16="http://schemas.microsoft.com/office/drawing/2014/main" id="{3C6DF41A-8505-48F6-9B31-01939CEF8739}"/>
              </a:ext>
            </a:extLst>
          </p:cNvPr>
          <p:cNvGraphicFramePr>
            <a:graphicFrameLocks noGrp="1"/>
          </p:cNvGraphicFramePr>
          <p:nvPr>
            <p:extLst>
              <p:ext uri="{D42A27DB-BD31-4B8C-83A1-F6EECF244321}">
                <p14:modId xmlns:p14="http://schemas.microsoft.com/office/powerpoint/2010/main" val="1361816178"/>
              </p:ext>
            </p:extLst>
          </p:nvPr>
        </p:nvGraphicFramePr>
        <p:xfrm>
          <a:off x="216000" y="163116"/>
          <a:ext cx="4509718" cy="3277314"/>
        </p:xfrm>
        <a:graphic>
          <a:graphicData uri="http://schemas.openxmlformats.org/drawingml/2006/table">
            <a:tbl>
              <a:tblPr/>
              <a:tblGrid>
                <a:gridCol w="505088">
                  <a:extLst>
                    <a:ext uri="{9D8B030D-6E8A-4147-A177-3AD203B41FA5}">
                      <a16:colId xmlns:a16="http://schemas.microsoft.com/office/drawing/2014/main" val="650934091"/>
                    </a:ext>
                  </a:extLst>
                </a:gridCol>
                <a:gridCol w="784691">
                  <a:extLst>
                    <a:ext uri="{9D8B030D-6E8A-4147-A177-3AD203B41FA5}">
                      <a16:colId xmlns:a16="http://schemas.microsoft.com/office/drawing/2014/main" val="3111242312"/>
                    </a:ext>
                  </a:extLst>
                </a:gridCol>
                <a:gridCol w="505088">
                  <a:extLst>
                    <a:ext uri="{9D8B030D-6E8A-4147-A177-3AD203B41FA5}">
                      <a16:colId xmlns:a16="http://schemas.microsoft.com/office/drawing/2014/main" val="727352250"/>
                    </a:ext>
                  </a:extLst>
                </a:gridCol>
                <a:gridCol w="938022">
                  <a:extLst>
                    <a:ext uri="{9D8B030D-6E8A-4147-A177-3AD203B41FA5}">
                      <a16:colId xmlns:a16="http://schemas.microsoft.com/office/drawing/2014/main" val="1138351669"/>
                    </a:ext>
                  </a:extLst>
                </a:gridCol>
                <a:gridCol w="802730">
                  <a:extLst>
                    <a:ext uri="{9D8B030D-6E8A-4147-A177-3AD203B41FA5}">
                      <a16:colId xmlns:a16="http://schemas.microsoft.com/office/drawing/2014/main" val="4236524450"/>
                    </a:ext>
                  </a:extLst>
                </a:gridCol>
                <a:gridCol w="360777">
                  <a:extLst>
                    <a:ext uri="{9D8B030D-6E8A-4147-A177-3AD203B41FA5}">
                      <a16:colId xmlns:a16="http://schemas.microsoft.com/office/drawing/2014/main" val="2238429907"/>
                    </a:ext>
                  </a:extLst>
                </a:gridCol>
                <a:gridCol w="613322">
                  <a:extLst>
                    <a:ext uri="{9D8B030D-6E8A-4147-A177-3AD203B41FA5}">
                      <a16:colId xmlns:a16="http://schemas.microsoft.com/office/drawing/2014/main" val="1499961830"/>
                    </a:ext>
                  </a:extLst>
                </a:gridCol>
              </a:tblGrid>
              <a:tr h="402784">
                <a:tc gridSpan="7">
                  <a:txBody>
                    <a:bodyPr/>
                    <a:lstStyle/>
                    <a:p>
                      <a:pPr algn="ctr" fontAlgn="ctr"/>
                      <a:r>
                        <a:rPr lang="cs-CZ" sz="1800" b="1" i="0" u="none" strike="noStrike" dirty="0">
                          <a:solidFill>
                            <a:srgbClr val="000000"/>
                          </a:solidFill>
                          <a:effectLst/>
                          <a:latin typeface="Arial" panose="020B0604020202020204" pitchFamily="34" charset="0"/>
                        </a:rPr>
                        <a:t>Mladší přípravka Podzim  2019-Okresní přeb</a:t>
                      </a:r>
                      <a:r>
                        <a:rPr lang="cs-CZ" sz="1600" b="1" i="0" u="none" strike="noStrike" dirty="0">
                          <a:solidFill>
                            <a:srgbClr val="000000"/>
                          </a:solidFill>
                          <a:effectLst/>
                          <a:latin typeface="Arial" panose="020B0604020202020204" pitchFamily="34" charset="0"/>
                        </a:rPr>
                        <a:t>or Skupina B  základní skupina</a:t>
                      </a:r>
                    </a:p>
                  </a:txBody>
                  <a:tcPr marL="6913" marR="6913" marT="69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275358058"/>
                  </a:ext>
                </a:extLst>
              </a:tr>
              <a:tr h="333323">
                <a:tc>
                  <a:txBody>
                    <a:bodyPr/>
                    <a:lstStyle/>
                    <a:p>
                      <a:pPr algn="ctr" fontAlgn="ctr"/>
                      <a:r>
                        <a:rPr lang="cs-CZ" sz="1100" b="1" i="0" u="none" strike="noStrike">
                          <a:solidFill>
                            <a:srgbClr val="000000"/>
                          </a:solidFill>
                          <a:effectLst/>
                          <a:latin typeface="Arial" panose="020B0604020202020204" pitchFamily="34" charset="0"/>
                        </a:rPr>
                        <a:t>Den</a:t>
                      </a:r>
                    </a:p>
                  </a:txBody>
                  <a:tcPr marL="6913" marR="6913" marT="691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1" i="0" u="none" strike="noStrike">
                          <a:solidFill>
                            <a:srgbClr val="000000"/>
                          </a:solidFill>
                          <a:effectLst/>
                          <a:latin typeface="Arial" panose="020B0604020202020204" pitchFamily="34" charset="0"/>
                        </a:rPr>
                        <a:t>Datum</a:t>
                      </a:r>
                    </a:p>
                  </a:txBody>
                  <a:tcPr marL="6913" marR="6913" marT="69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1" i="0" u="none" strike="noStrike">
                          <a:solidFill>
                            <a:srgbClr val="000000"/>
                          </a:solidFill>
                          <a:effectLst/>
                          <a:latin typeface="Arial" panose="020B0604020202020204" pitchFamily="34" charset="0"/>
                        </a:rPr>
                        <a:t>Čas</a:t>
                      </a:r>
                    </a:p>
                  </a:txBody>
                  <a:tcPr marL="6913" marR="6913" marT="69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1" i="0" u="none" strike="noStrike">
                          <a:solidFill>
                            <a:srgbClr val="000000"/>
                          </a:solidFill>
                          <a:effectLst/>
                          <a:latin typeface="Arial" panose="020B0604020202020204" pitchFamily="34" charset="0"/>
                        </a:rPr>
                        <a:t>Domácí</a:t>
                      </a:r>
                    </a:p>
                  </a:txBody>
                  <a:tcPr marL="6913" marR="6913" marT="69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1" i="0" u="none" strike="noStrike">
                          <a:solidFill>
                            <a:srgbClr val="000000"/>
                          </a:solidFill>
                          <a:effectLst/>
                          <a:latin typeface="Arial" panose="020B0604020202020204" pitchFamily="34" charset="0"/>
                        </a:rPr>
                        <a:t>Hosté</a:t>
                      </a:r>
                    </a:p>
                  </a:txBody>
                  <a:tcPr marL="6913" marR="6913" marT="69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1" i="0" u="none" strike="noStrike">
                          <a:solidFill>
                            <a:srgbClr val="000000"/>
                          </a:solidFill>
                          <a:effectLst/>
                          <a:latin typeface="Arial" panose="020B0604020202020204" pitchFamily="34" charset="0"/>
                        </a:rPr>
                        <a:t>Kolo</a:t>
                      </a:r>
                    </a:p>
                  </a:txBody>
                  <a:tcPr marL="6913" marR="6913" marT="69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1" i="0" u="none" strike="noStrike">
                          <a:solidFill>
                            <a:srgbClr val="000000"/>
                          </a:solidFill>
                          <a:effectLst/>
                          <a:latin typeface="Arial" panose="020B0604020202020204" pitchFamily="34" charset="0"/>
                        </a:rPr>
                        <a:t>Výsledek</a:t>
                      </a:r>
                    </a:p>
                  </a:txBody>
                  <a:tcPr marL="6913" marR="6913" marT="691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909490305"/>
                  </a:ext>
                </a:extLst>
              </a:tr>
              <a:tr h="333323">
                <a:tc>
                  <a:txBody>
                    <a:bodyPr/>
                    <a:lstStyle/>
                    <a:p>
                      <a:pPr algn="ctr" fontAlgn="ctr"/>
                      <a:r>
                        <a:rPr lang="cs-CZ" sz="1100" b="1" i="0" u="none" strike="noStrike">
                          <a:solidFill>
                            <a:srgbClr val="000000"/>
                          </a:solidFill>
                          <a:effectLst/>
                          <a:latin typeface="Arial" panose="020B0604020202020204" pitchFamily="34" charset="0"/>
                        </a:rPr>
                        <a:t>sobota</a:t>
                      </a:r>
                    </a:p>
                  </a:txBody>
                  <a:tcPr marL="6913" marR="6913" marT="691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31.08.2019</a:t>
                      </a:r>
                    </a:p>
                  </a:txBody>
                  <a:tcPr marL="6913" marR="6913" marT="69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dirty="0">
                          <a:solidFill>
                            <a:srgbClr val="000000"/>
                          </a:solidFill>
                          <a:effectLst/>
                          <a:latin typeface="Arial" panose="020B0604020202020204" pitchFamily="34" charset="0"/>
                        </a:rPr>
                        <a:t>10:00</a:t>
                      </a:r>
                    </a:p>
                  </a:txBody>
                  <a:tcPr marL="6913" marR="6913" marT="69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dirty="0">
                          <a:solidFill>
                            <a:srgbClr val="000000"/>
                          </a:solidFill>
                          <a:effectLst/>
                          <a:latin typeface="Arial" panose="020B0604020202020204" pitchFamily="34" charset="0"/>
                        </a:rPr>
                        <a:t>TJ Sokol Hoštka</a:t>
                      </a:r>
                    </a:p>
                  </a:txBody>
                  <a:tcPr marL="6913" marR="6913" marT="69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dirty="0">
                          <a:solidFill>
                            <a:srgbClr val="000000"/>
                          </a:solidFill>
                          <a:effectLst/>
                          <a:latin typeface="Arial" panose="020B0604020202020204" pitchFamily="34" charset="0"/>
                        </a:rPr>
                        <a:t>SK Štětí</a:t>
                      </a:r>
                    </a:p>
                  </a:txBody>
                  <a:tcPr marL="6913" marR="6913" marT="69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1</a:t>
                      </a:r>
                    </a:p>
                  </a:txBody>
                  <a:tcPr marL="6913" marR="6913" marT="69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5:25</a:t>
                      </a:r>
                    </a:p>
                  </a:txBody>
                  <a:tcPr marL="6913" marR="6913" marT="691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278960309"/>
                  </a:ext>
                </a:extLst>
              </a:tr>
              <a:tr h="333323">
                <a:tc>
                  <a:txBody>
                    <a:bodyPr/>
                    <a:lstStyle/>
                    <a:p>
                      <a:pPr algn="ctr" fontAlgn="ctr"/>
                      <a:r>
                        <a:rPr lang="cs-CZ" sz="1100" b="1" i="0" u="none" strike="noStrike" dirty="0">
                          <a:solidFill>
                            <a:srgbClr val="000000"/>
                          </a:solidFill>
                          <a:effectLst/>
                          <a:latin typeface="Arial" panose="020B0604020202020204" pitchFamily="34" charset="0"/>
                        </a:rPr>
                        <a:t>sobota</a:t>
                      </a:r>
                    </a:p>
                  </a:txBody>
                  <a:tcPr marL="6913" marR="6913" marT="691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14.09.2019</a:t>
                      </a:r>
                    </a:p>
                  </a:txBody>
                  <a:tcPr marL="6913" marR="6913" marT="69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10:00</a:t>
                      </a:r>
                    </a:p>
                  </a:txBody>
                  <a:tcPr marL="6913" marR="6913" marT="69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pl-PL" sz="1100" b="1" i="0" u="none" strike="noStrike" dirty="0">
                          <a:solidFill>
                            <a:srgbClr val="000000"/>
                          </a:solidFill>
                          <a:effectLst/>
                          <a:latin typeface="Arial" panose="020B0604020202020204" pitchFamily="34" charset="0"/>
                        </a:rPr>
                        <a:t>TJ Dynamo </a:t>
                      </a:r>
                      <a:r>
                        <a:rPr lang="pl-PL" sz="1100" b="1" i="0" u="none" strike="noStrike" dirty="0" err="1">
                          <a:solidFill>
                            <a:srgbClr val="000000"/>
                          </a:solidFill>
                          <a:effectLst/>
                          <a:latin typeface="Arial" panose="020B0604020202020204" pitchFamily="34" charset="0"/>
                        </a:rPr>
                        <a:t>Podlusky</a:t>
                      </a:r>
                      <a:r>
                        <a:rPr lang="pl-PL" sz="1100" b="1" i="0" u="none" strike="noStrike" dirty="0">
                          <a:solidFill>
                            <a:srgbClr val="000000"/>
                          </a:solidFill>
                          <a:effectLst/>
                          <a:latin typeface="Arial" panose="020B0604020202020204" pitchFamily="34" charset="0"/>
                        </a:rPr>
                        <a:t> </a:t>
                      </a:r>
                      <a:r>
                        <a:rPr lang="pl-PL" sz="1100" b="1" i="0" u="none" strike="noStrike" dirty="0" err="1">
                          <a:solidFill>
                            <a:srgbClr val="000000"/>
                          </a:solidFill>
                          <a:effectLst/>
                          <a:latin typeface="Arial" panose="020B0604020202020204" pitchFamily="34" charset="0"/>
                        </a:rPr>
                        <a:t>z.s</a:t>
                      </a:r>
                      <a:r>
                        <a:rPr lang="pl-PL" sz="1100" b="1" i="0" u="none" strike="noStrike" dirty="0">
                          <a:solidFill>
                            <a:srgbClr val="000000"/>
                          </a:solidFill>
                          <a:effectLst/>
                          <a:latin typeface="Arial" panose="020B0604020202020204" pitchFamily="34" charset="0"/>
                        </a:rPr>
                        <a:t>. </a:t>
                      </a:r>
                    </a:p>
                  </a:txBody>
                  <a:tcPr marL="6913" marR="6913" marT="69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SK Štětí</a:t>
                      </a:r>
                    </a:p>
                  </a:txBody>
                  <a:tcPr marL="6913" marR="6913" marT="69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3</a:t>
                      </a:r>
                    </a:p>
                  </a:txBody>
                  <a:tcPr marL="6913" marR="6913" marT="69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8:18</a:t>
                      </a:r>
                    </a:p>
                  </a:txBody>
                  <a:tcPr marL="6913" marR="6913" marT="691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580340396"/>
                  </a:ext>
                </a:extLst>
              </a:tr>
              <a:tr h="491178">
                <a:tc>
                  <a:txBody>
                    <a:bodyPr/>
                    <a:lstStyle/>
                    <a:p>
                      <a:pPr algn="ctr" fontAlgn="ctr"/>
                      <a:r>
                        <a:rPr lang="cs-CZ" sz="1100" b="1" i="0" u="none" strike="noStrike">
                          <a:solidFill>
                            <a:srgbClr val="000000"/>
                          </a:solidFill>
                          <a:effectLst/>
                          <a:latin typeface="Arial" panose="020B0604020202020204" pitchFamily="34" charset="0"/>
                        </a:rPr>
                        <a:t>neděle</a:t>
                      </a:r>
                    </a:p>
                  </a:txBody>
                  <a:tcPr marL="6913" marR="6913" marT="691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100" b="1" i="0" u="none" strike="noStrike">
                          <a:solidFill>
                            <a:srgbClr val="000000"/>
                          </a:solidFill>
                          <a:effectLst/>
                          <a:latin typeface="Arial" panose="020B0604020202020204" pitchFamily="34" charset="0"/>
                        </a:rPr>
                        <a:t>22.09.2019</a:t>
                      </a:r>
                    </a:p>
                  </a:txBody>
                  <a:tcPr marL="6913" marR="6913" marT="69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100" b="1" i="0" u="none" strike="noStrike">
                          <a:solidFill>
                            <a:srgbClr val="000000"/>
                          </a:solidFill>
                          <a:effectLst/>
                          <a:latin typeface="Arial" panose="020B0604020202020204" pitchFamily="34" charset="0"/>
                        </a:rPr>
                        <a:t>9:00</a:t>
                      </a:r>
                    </a:p>
                  </a:txBody>
                  <a:tcPr marL="6913" marR="6913" marT="69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100" b="1" i="0" u="none" strike="noStrike" dirty="0">
                          <a:solidFill>
                            <a:srgbClr val="000000"/>
                          </a:solidFill>
                          <a:effectLst/>
                          <a:latin typeface="Arial" panose="020B0604020202020204" pitchFamily="34" charset="0"/>
                        </a:rPr>
                        <a:t>SK Štětí</a:t>
                      </a:r>
                    </a:p>
                  </a:txBody>
                  <a:tcPr marL="6913" marR="6913" marT="69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100" b="1" i="0" u="none" strike="noStrike">
                          <a:solidFill>
                            <a:srgbClr val="000000"/>
                          </a:solidFill>
                          <a:effectLst/>
                          <a:latin typeface="Arial" panose="020B0604020202020204" pitchFamily="34" charset="0"/>
                        </a:rPr>
                        <a:t>SK BEZDĚKOV z.s. / Dobříň </a:t>
                      </a:r>
                    </a:p>
                  </a:txBody>
                  <a:tcPr marL="6913" marR="6913" marT="69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100" b="1" i="0" u="none" strike="noStrike">
                          <a:solidFill>
                            <a:srgbClr val="000000"/>
                          </a:solidFill>
                          <a:effectLst/>
                          <a:latin typeface="Arial" panose="020B0604020202020204" pitchFamily="34" charset="0"/>
                        </a:rPr>
                        <a:t>4</a:t>
                      </a:r>
                    </a:p>
                  </a:txBody>
                  <a:tcPr marL="6913" marR="6913" marT="69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100" b="1" i="0" u="none" strike="noStrike">
                          <a:solidFill>
                            <a:srgbClr val="000000"/>
                          </a:solidFill>
                          <a:effectLst/>
                          <a:latin typeface="Arial" panose="020B0604020202020204" pitchFamily="34" charset="0"/>
                        </a:rPr>
                        <a:t>9:13</a:t>
                      </a:r>
                    </a:p>
                  </a:txBody>
                  <a:tcPr marL="6913" marR="6913" marT="691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78117286"/>
                  </a:ext>
                </a:extLst>
              </a:tr>
              <a:tr h="333323">
                <a:tc>
                  <a:txBody>
                    <a:bodyPr/>
                    <a:lstStyle/>
                    <a:p>
                      <a:pPr algn="ctr" fontAlgn="ctr"/>
                      <a:r>
                        <a:rPr lang="cs-CZ" sz="1100" b="1" i="0" u="none" strike="noStrike">
                          <a:solidFill>
                            <a:srgbClr val="000000"/>
                          </a:solidFill>
                          <a:effectLst/>
                          <a:latin typeface="Arial" panose="020B0604020202020204" pitchFamily="34" charset="0"/>
                        </a:rPr>
                        <a:t>sobota</a:t>
                      </a:r>
                    </a:p>
                  </a:txBody>
                  <a:tcPr marL="6913" marR="6913" marT="691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28.09.2019</a:t>
                      </a:r>
                    </a:p>
                  </a:txBody>
                  <a:tcPr marL="6913" marR="6913" marT="69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10:00</a:t>
                      </a:r>
                    </a:p>
                  </a:txBody>
                  <a:tcPr marL="6913" marR="6913" marT="69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FK Travčice, z.s. </a:t>
                      </a:r>
                    </a:p>
                  </a:txBody>
                  <a:tcPr marL="6913" marR="6913" marT="69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dirty="0">
                          <a:solidFill>
                            <a:srgbClr val="000000"/>
                          </a:solidFill>
                          <a:effectLst/>
                          <a:latin typeface="Arial" panose="020B0604020202020204" pitchFamily="34" charset="0"/>
                        </a:rPr>
                        <a:t>SK Štětí</a:t>
                      </a:r>
                    </a:p>
                  </a:txBody>
                  <a:tcPr marL="6913" marR="6913" marT="69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5</a:t>
                      </a:r>
                    </a:p>
                  </a:txBody>
                  <a:tcPr marL="6913" marR="6913" marT="69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3:12</a:t>
                      </a:r>
                    </a:p>
                  </a:txBody>
                  <a:tcPr marL="6913" marR="6913" marT="691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3373362117"/>
                  </a:ext>
                </a:extLst>
              </a:tr>
              <a:tr h="333323">
                <a:tc>
                  <a:txBody>
                    <a:bodyPr/>
                    <a:lstStyle/>
                    <a:p>
                      <a:pPr algn="ctr" fontAlgn="ctr"/>
                      <a:r>
                        <a:rPr lang="cs-CZ" sz="1100" b="1" i="0" u="none" strike="noStrike">
                          <a:solidFill>
                            <a:srgbClr val="000000"/>
                          </a:solidFill>
                          <a:effectLst/>
                          <a:latin typeface="Arial" panose="020B0604020202020204" pitchFamily="34" charset="0"/>
                        </a:rPr>
                        <a:t>sobota</a:t>
                      </a:r>
                    </a:p>
                  </a:txBody>
                  <a:tcPr marL="6913" marR="6913" marT="691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100" b="1" i="0" u="none" strike="noStrike">
                          <a:solidFill>
                            <a:srgbClr val="000000"/>
                          </a:solidFill>
                          <a:effectLst/>
                          <a:latin typeface="Arial" panose="020B0604020202020204" pitchFamily="34" charset="0"/>
                        </a:rPr>
                        <a:t>05.10.2019</a:t>
                      </a:r>
                    </a:p>
                  </a:txBody>
                  <a:tcPr marL="6913" marR="6913" marT="69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100" b="1" i="0" u="none" strike="noStrike" dirty="0">
                          <a:solidFill>
                            <a:srgbClr val="000000"/>
                          </a:solidFill>
                          <a:effectLst/>
                          <a:latin typeface="Arial" panose="020B0604020202020204" pitchFamily="34" charset="0"/>
                        </a:rPr>
                        <a:t>10:00</a:t>
                      </a:r>
                    </a:p>
                  </a:txBody>
                  <a:tcPr marL="6913" marR="6913" marT="69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100" b="1" i="0" u="none" strike="noStrike">
                          <a:solidFill>
                            <a:srgbClr val="000000"/>
                          </a:solidFill>
                          <a:effectLst/>
                          <a:latin typeface="Arial" panose="020B0604020202020204" pitchFamily="34" charset="0"/>
                        </a:rPr>
                        <a:t>SK Liběšice</a:t>
                      </a:r>
                    </a:p>
                  </a:txBody>
                  <a:tcPr marL="6913" marR="6913" marT="69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100" b="1" i="0" u="none" strike="noStrike" dirty="0">
                          <a:solidFill>
                            <a:srgbClr val="000000"/>
                          </a:solidFill>
                          <a:effectLst/>
                          <a:latin typeface="Arial" panose="020B0604020202020204" pitchFamily="34" charset="0"/>
                        </a:rPr>
                        <a:t>SK Štětí</a:t>
                      </a:r>
                    </a:p>
                  </a:txBody>
                  <a:tcPr marL="6913" marR="6913" marT="69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100" b="1" i="0" u="none" strike="noStrike">
                          <a:solidFill>
                            <a:srgbClr val="000000"/>
                          </a:solidFill>
                          <a:effectLst/>
                          <a:latin typeface="Arial" panose="020B0604020202020204" pitchFamily="34" charset="0"/>
                        </a:rPr>
                        <a:t>6</a:t>
                      </a:r>
                    </a:p>
                  </a:txBody>
                  <a:tcPr marL="6913" marR="6913" marT="69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100" b="1" i="0" u="none" strike="noStrike">
                          <a:solidFill>
                            <a:srgbClr val="000000"/>
                          </a:solidFill>
                          <a:effectLst/>
                          <a:latin typeface="Arial" panose="020B0604020202020204" pitchFamily="34" charset="0"/>
                        </a:rPr>
                        <a:t>13:11</a:t>
                      </a:r>
                    </a:p>
                  </a:txBody>
                  <a:tcPr marL="6913" marR="6913" marT="691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03762909"/>
                  </a:ext>
                </a:extLst>
              </a:tr>
              <a:tr h="333323">
                <a:tc>
                  <a:txBody>
                    <a:bodyPr/>
                    <a:lstStyle/>
                    <a:p>
                      <a:pPr algn="ctr" fontAlgn="ctr"/>
                      <a:r>
                        <a:rPr lang="cs-CZ" sz="1100" b="1" i="0" u="none" strike="noStrike">
                          <a:solidFill>
                            <a:srgbClr val="000000"/>
                          </a:solidFill>
                          <a:effectLst/>
                          <a:latin typeface="Arial" panose="020B0604020202020204" pitchFamily="34" charset="0"/>
                        </a:rPr>
                        <a:t>sobota</a:t>
                      </a:r>
                    </a:p>
                  </a:txBody>
                  <a:tcPr marL="6913" marR="6913" marT="691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12.10.2019</a:t>
                      </a:r>
                    </a:p>
                  </a:txBody>
                  <a:tcPr marL="6913" marR="6913" marT="69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9:00</a:t>
                      </a:r>
                    </a:p>
                  </a:txBody>
                  <a:tcPr marL="6913" marR="6913" marT="69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SK Štětí</a:t>
                      </a:r>
                    </a:p>
                  </a:txBody>
                  <a:tcPr marL="6913" marR="6913" marT="69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TJ Slavoj Úštěk</a:t>
                      </a:r>
                    </a:p>
                  </a:txBody>
                  <a:tcPr marL="6913" marR="6913" marT="69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7</a:t>
                      </a:r>
                    </a:p>
                  </a:txBody>
                  <a:tcPr marL="6913" marR="6913" marT="69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dirty="0">
                          <a:solidFill>
                            <a:srgbClr val="000000"/>
                          </a:solidFill>
                          <a:effectLst/>
                          <a:latin typeface="Arial" panose="020B0604020202020204" pitchFamily="34" charset="0"/>
                        </a:rPr>
                        <a:t>8:10 </a:t>
                      </a:r>
                    </a:p>
                  </a:txBody>
                  <a:tcPr marL="6913" marR="6913" marT="691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2452697962"/>
                  </a:ext>
                </a:extLst>
              </a:tr>
            </a:tbl>
          </a:graphicData>
        </a:graphic>
      </p:graphicFrame>
      <p:graphicFrame>
        <p:nvGraphicFramePr>
          <p:cNvPr id="14" name="Tabulka 13">
            <a:extLst>
              <a:ext uri="{FF2B5EF4-FFF2-40B4-BE49-F238E27FC236}">
                <a16:creationId xmlns:a16="http://schemas.microsoft.com/office/drawing/2014/main" id="{8B641464-57DE-4D73-A09F-0C43FAE85E12}"/>
              </a:ext>
            </a:extLst>
          </p:cNvPr>
          <p:cNvGraphicFramePr>
            <a:graphicFrameLocks noGrp="1"/>
          </p:cNvGraphicFramePr>
          <p:nvPr>
            <p:extLst>
              <p:ext uri="{D42A27DB-BD31-4B8C-83A1-F6EECF244321}">
                <p14:modId xmlns:p14="http://schemas.microsoft.com/office/powerpoint/2010/main" val="3518637871"/>
              </p:ext>
            </p:extLst>
          </p:nvPr>
        </p:nvGraphicFramePr>
        <p:xfrm>
          <a:off x="235885" y="3619500"/>
          <a:ext cx="4547718" cy="3026715"/>
        </p:xfrm>
        <a:graphic>
          <a:graphicData uri="http://schemas.openxmlformats.org/drawingml/2006/table">
            <a:tbl>
              <a:tblPr/>
              <a:tblGrid>
                <a:gridCol w="221570">
                  <a:extLst>
                    <a:ext uri="{9D8B030D-6E8A-4147-A177-3AD203B41FA5}">
                      <a16:colId xmlns:a16="http://schemas.microsoft.com/office/drawing/2014/main" val="1203580688"/>
                    </a:ext>
                  </a:extLst>
                </a:gridCol>
                <a:gridCol w="420982">
                  <a:extLst>
                    <a:ext uri="{9D8B030D-6E8A-4147-A177-3AD203B41FA5}">
                      <a16:colId xmlns:a16="http://schemas.microsoft.com/office/drawing/2014/main" val="3811297294"/>
                    </a:ext>
                  </a:extLst>
                </a:gridCol>
                <a:gridCol w="1354345">
                  <a:extLst>
                    <a:ext uri="{9D8B030D-6E8A-4147-A177-3AD203B41FA5}">
                      <a16:colId xmlns:a16="http://schemas.microsoft.com/office/drawing/2014/main" val="1072901923"/>
                    </a:ext>
                  </a:extLst>
                </a:gridCol>
                <a:gridCol w="354512">
                  <a:extLst>
                    <a:ext uri="{9D8B030D-6E8A-4147-A177-3AD203B41FA5}">
                      <a16:colId xmlns:a16="http://schemas.microsoft.com/office/drawing/2014/main" val="3933306202"/>
                    </a:ext>
                  </a:extLst>
                </a:gridCol>
                <a:gridCol w="343432">
                  <a:extLst>
                    <a:ext uri="{9D8B030D-6E8A-4147-A177-3AD203B41FA5}">
                      <a16:colId xmlns:a16="http://schemas.microsoft.com/office/drawing/2014/main" val="4264262920"/>
                    </a:ext>
                  </a:extLst>
                </a:gridCol>
                <a:gridCol w="221570">
                  <a:extLst>
                    <a:ext uri="{9D8B030D-6E8A-4147-A177-3AD203B41FA5}">
                      <a16:colId xmlns:a16="http://schemas.microsoft.com/office/drawing/2014/main" val="3376160812"/>
                    </a:ext>
                  </a:extLst>
                </a:gridCol>
                <a:gridCol w="221570">
                  <a:extLst>
                    <a:ext uri="{9D8B030D-6E8A-4147-A177-3AD203B41FA5}">
                      <a16:colId xmlns:a16="http://schemas.microsoft.com/office/drawing/2014/main" val="1905994017"/>
                    </a:ext>
                  </a:extLst>
                </a:gridCol>
                <a:gridCol w="221570">
                  <a:extLst>
                    <a:ext uri="{9D8B030D-6E8A-4147-A177-3AD203B41FA5}">
                      <a16:colId xmlns:a16="http://schemas.microsoft.com/office/drawing/2014/main" val="2960463931"/>
                    </a:ext>
                  </a:extLst>
                </a:gridCol>
                <a:gridCol w="553924">
                  <a:extLst>
                    <a:ext uri="{9D8B030D-6E8A-4147-A177-3AD203B41FA5}">
                      <a16:colId xmlns:a16="http://schemas.microsoft.com/office/drawing/2014/main" val="141431348"/>
                    </a:ext>
                  </a:extLst>
                </a:gridCol>
                <a:gridCol w="357281">
                  <a:extLst>
                    <a:ext uri="{9D8B030D-6E8A-4147-A177-3AD203B41FA5}">
                      <a16:colId xmlns:a16="http://schemas.microsoft.com/office/drawing/2014/main" val="949865887"/>
                    </a:ext>
                  </a:extLst>
                </a:gridCol>
                <a:gridCol w="276962">
                  <a:extLst>
                    <a:ext uri="{9D8B030D-6E8A-4147-A177-3AD203B41FA5}">
                      <a16:colId xmlns:a16="http://schemas.microsoft.com/office/drawing/2014/main" val="1883682197"/>
                    </a:ext>
                  </a:extLst>
                </a:gridCol>
              </a:tblGrid>
              <a:tr h="254511">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1085577672"/>
                  </a:ext>
                </a:extLst>
              </a:tr>
              <a:tr h="295869">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gridSpan="9">
                  <a:txBody>
                    <a:bodyPr/>
                    <a:lstStyle/>
                    <a:p>
                      <a:pPr algn="ctr" fontAlgn="ctr"/>
                      <a:r>
                        <a:rPr lang="cs-CZ" sz="1100" b="1" i="0" u="none" strike="noStrike">
                          <a:solidFill>
                            <a:srgbClr val="0000CC"/>
                          </a:solidFill>
                          <a:effectLst/>
                          <a:latin typeface="Calibri" panose="020F0502020204030204" pitchFamily="34" charset="0"/>
                        </a:rPr>
                        <a:t>Okresní přebor mladší přípravky Podzim 2019 Skupina B Konečná</a:t>
                      </a:r>
                    </a:p>
                  </a:txBody>
                  <a:tcPr marL="9525" marR="9525" marT="9525" marB="0" anchor="ctr">
                    <a:lnL>
                      <a:noFill/>
                    </a:lnL>
                    <a:lnR>
                      <a:noFill/>
                    </a:lnR>
                    <a:lnT>
                      <a:noFill/>
                    </a:lnT>
                    <a:lnB>
                      <a:noFill/>
                    </a:lnB>
                    <a:solidFill>
                      <a:srgbClr val="FFFF00"/>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1959640914"/>
                  </a:ext>
                </a:extLst>
              </a:tr>
              <a:tr h="270418">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100" b="1" i="0" u="none" strike="noStrike" dirty="0">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33"/>
                    </a:solidFill>
                  </a:tcPr>
                </a:tc>
                <a:tc>
                  <a:txBody>
                    <a:bodyPr/>
                    <a:lstStyle/>
                    <a:p>
                      <a:pPr algn="l" fontAlgn="ctr"/>
                      <a:r>
                        <a:rPr lang="cs-CZ" sz="1100" b="1" i="0" u="none" strike="noStrike">
                          <a:solidFill>
                            <a:srgbClr val="000000"/>
                          </a:solidFill>
                          <a:effectLst/>
                          <a:latin typeface="Arial" panose="020B0604020202020204" pitchFamily="34" charset="0"/>
                        </a:rPr>
                        <a:t>TJ Slavoj Úštěk</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78:29</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18</a:t>
                      </a:r>
                    </a:p>
                  </a:txBody>
                  <a:tcPr marL="9525" marR="9525" marT="9525" marB="0" anchor="ctr">
                    <a:lnL>
                      <a:noFill/>
                    </a:lnL>
                    <a:lnR>
                      <a:noFill/>
                    </a:lnR>
                    <a:lnT>
                      <a:noFill/>
                    </a:lnT>
                    <a:lnB>
                      <a:noFill/>
                    </a:lnB>
                    <a:solidFill>
                      <a:srgbClr val="99FF33"/>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3570135502"/>
                  </a:ext>
                </a:extLst>
              </a:tr>
              <a:tr h="270418">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1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l" fontAlgn="ctr"/>
                      <a:r>
                        <a:rPr lang="cs-CZ" sz="1100" b="1" i="0" u="none" strike="noStrike" dirty="0">
                          <a:solidFill>
                            <a:srgbClr val="000000"/>
                          </a:solidFill>
                          <a:effectLst/>
                          <a:latin typeface="Arial" panose="020B0604020202020204" pitchFamily="34" charset="0"/>
                        </a:rPr>
                        <a:t>SK Liběšice</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63:44</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15</a:t>
                      </a:r>
                    </a:p>
                  </a:txBody>
                  <a:tcPr marL="9525" marR="9525" marT="9525" marB="0" anchor="ctr">
                    <a:lnL>
                      <a:noFill/>
                    </a:lnL>
                    <a:lnR>
                      <a:noFill/>
                    </a:lnR>
                    <a:lnT>
                      <a:noFill/>
                    </a:lnT>
                    <a:lnB>
                      <a:noFill/>
                    </a:lnB>
                    <a:solidFill>
                      <a:srgbClr val="CCFF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322901996"/>
                  </a:ext>
                </a:extLst>
              </a:tr>
              <a:tr h="270418">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1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33"/>
                    </a:solidFill>
                  </a:tcPr>
                </a:tc>
                <a:tc>
                  <a:txBody>
                    <a:bodyPr/>
                    <a:lstStyle/>
                    <a:p>
                      <a:pPr algn="l" fontAlgn="ctr"/>
                      <a:r>
                        <a:rPr lang="cs-CZ" sz="1100" b="1" i="0" u="none" strike="noStrike" dirty="0">
                          <a:solidFill>
                            <a:srgbClr val="000000"/>
                          </a:solidFill>
                          <a:effectLst/>
                          <a:latin typeface="Arial" panose="020B0604020202020204" pitchFamily="34" charset="0"/>
                        </a:rPr>
                        <a:t>SK Bezděkov/Dobříň</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dirty="0">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57:44</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12</a:t>
                      </a:r>
                    </a:p>
                  </a:txBody>
                  <a:tcPr marL="9525" marR="9525" marT="9525" marB="0" anchor="ctr">
                    <a:lnL>
                      <a:noFill/>
                    </a:lnL>
                    <a:lnR>
                      <a:noFill/>
                    </a:lnR>
                    <a:lnT>
                      <a:noFill/>
                    </a:lnT>
                    <a:lnB>
                      <a:noFill/>
                    </a:lnB>
                    <a:solidFill>
                      <a:srgbClr val="99FF33"/>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3138157967"/>
                  </a:ext>
                </a:extLst>
              </a:tr>
              <a:tr h="270418">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200" b="1" i="0" u="none" strike="noStrike" dirty="0">
                          <a:solidFill>
                            <a:srgbClr val="FF0000"/>
                          </a:solidFill>
                          <a:effectLst/>
                          <a:latin typeface="Arial" panose="020B0604020202020204" pitchFamily="34" charset="0"/>
                        </a:rPr>
                        <a:t>4.</a:t>
                      </a:r>
                    </a:p>
                  </a:txBody>
                  <a:tcPr marL="9525" marR="9525" marT="9525" marB="0" anchor="ctr">
                    <a:lnL>
                      <a:noFill/>
                    </a:lnL>
                    <a:lnR>
                      <a:noFill/>
                    </a:lnR>
                    <a:lnT>
                      <a:noFill/>
                    </a:lnT>
                    <a:lnB>
                      <a:noFill/>
                    </a:lnB>
                    <a:solidFill>
                      <a:srgbClr val="CCFFFF"/>
                    </a:solidFill>
                  </a:tcPr>
                </a:tc>
                <a:tc>
                  <a:txBody>
                    <a:bodyPr/>
                    <a:lstStyle/>
                    <a:p>
                      <a:pPr algn="l" fontAlgn="ctr"/>
                      <a:r>
                        <a:rPr lang="cs-CZ" sz="1200" b="1" i="0" u="none" strike="noStrike" dirty="0">
                          <a:solidFill>
                            <a:srgbClr val="FF0000"/>
                          </a:solidFill>
                          <a:effectLst/>
                          <a:latin typeface="Arial" panose="020B0604020202020204" pitchFamily="34" charset="0"/>
                        </a:rPr>
                        <a:t>SK Štětí</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dirty="0">
                          <a:solidFill>
                            <a:srgbClr val="FF0000"/>
                          </a:solidFill>
                          <a:effectLst/>
                          <a:latin typeface="Arial" panose="020B0604020202020204" pitchFamily="34" charset="0"/>
                        </a:rPr>
                        <a:t>6</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dirty="0">
                          <a:solidFill>
                            <a:srgbClr val="FF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dirty="0">
                          <a:solidFill>
                            <a:srgbClr val="FF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dirty="0">
                          <a:solidFill>
                            <a:srgbClr val="FF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dirty="0">
                          <a:solidFill>
                            <a:srgbClr val="FF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dirty="0">
                          <a:solidFill>
                            <a:srgbClr val="FF0000"/>
                          </a:solidFill>
                          <a:effectLst/>
                          <a:latin typeface="Arial" panose="020B0604020202020204" pitchFamily="34" charset="0"/>
                        </a:rPr>
                        <a:t>83:52</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dirty="0">
                          <a:solidFill>
                            <a:srgbClr val="FF0000"/>
                          </a:solidFill>
                          <a:effectLst/>
                          <a:latin typeface="Arial" panose="020B0604020202020204" pitchFamily="34" charset="0"/>
                        </a:rPr>
                        <a:t>9</a:t>
                      </a:r>
                    </a:p>
                  </a:txBody>
                  <a:tcPr marL="9525" marR="9525" marT="9525" marB="0" anchor="ctr">
                    <a:lnL>
                      <a:noFill/>
                    </a:lnL>
                    <a:lnR>
                      <a:noFill/>
                    </a:lnR>
                    <a:lnT>
                      <a:noFill/>
                    </a:lnT>
                    <a:lnB>
                      <a:noFill/>
                    </a:lnB>
                    <a:solidFill>
                      <a:srgbClr val="CCFF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2532980463"/>
                  </a:ext>
                </a:extLst>
              </a:tr>
              <a:tr h="270418">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1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99FF33"/>
                    </a:solidFill>
                  </a:tcPr>
                </a:tc>
                <a:tc>
                  <a:txBody>
                    <a:bodyPr/>
                    <a:lstStyle/>
                    <a:p>
                      <a:pPr algn="l" fontAlgn="ctr"/>
                      <a:r>
                        <a:rPr lang="cs-CZ" sz="1100" b="1" i="0" u="none" strike="noStrike">
                          <a:solidFill>
                            <a:srgbClr val="000000"/>
                          </a:solidFill>
                          <a:effectLst/>
                          <a:latin typeface="Arial" panose="020B0604020202020204" pitchFamily="34" charset="0"/>
                        </a:rPr>
                        <a:t>FK Travčice</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dirty="0">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40:64</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33"/>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3004989455"/>
                  </a:ext>
                </a:extLst>
              </a:tr>
              <a:tr h="270418">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1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CCFFFF"/>
                    </a:solidFill>
                  </a:tcPr>
                </a:tc>
                <a:tc>
                  <a:txBody>
                    <a:bodyPr/>
                    <a:lstStyle/>
                    <a:p>
                      <a:pPr algn="l" fontAlgn="ctr"/>
                      <a:r>
                        <a:rPr lang="cs-CZ" sz="1100" b="1" i="0" u="none" strike="noStrike" dirty="0">
                          <a:solidFill>
                            <a:srgbClr val="000000"/>
                          </a:solidFill>
                          <a:effectLst/>
                          <a:latin typeface="Arial" panose="020B0604020202020204" pitchFamily="34" charset="0"/>
                        </a:rPr>
                        <a:t>TJ Sokol Hoštka</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dirty="0">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34:78</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766359283"/>
                  </a:ext>
                </a:extLst>
              </a:tr>
              <a:tr h="524929">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1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99FF33"/>
                    </a:solidFill>
                  </a:tcPr>
                </a:tc>
                <a:tc>
                  <a:txBody>
                    <a:bodyPr/>
                    <a:lstStyle/>
                    <a:p>
                      <a:pPr algn="l" fontAlgn="ctr"/>
                      <a:r>
                        <a:rPr lang="cs-CZ" sz="1100" b="1" i="0" u="none" strike="noStrike" dirty="0">
                          <a:solidFill>
                            <a:srgbClr val="000000"/>
                          </a:solidFill>
                          <a:effectLst/>
                          <a:latin typeface="Arial" panose="020B0604020202020204" pitchFamily="34" charset="0"/>
                        </a:rPr>
                        <a:t>TJ Dynamo </a:t>
                      </a:r>
                      <a:r>
                        <a:rPr lang="cs-CZ" sz="1100" b="1" i="0" u="none" strike="noStrike" dirty="0" err="1">
                          <a:solidFill>
                            <a:srgbClr val="000000"/>
                          </a:solidFill>
                          <a:effectLst/>
                          <a:latin typeface="Arial" panose="020B0604020202020204" pitchFamily="34" charset="0"/>
                        </a:rPr>
                        <a:t>Podlusky</a:t>
                      </a:r>
                      <a:endParaRPr lang="cs-CZ" sz="1100" b="1" i="0" u="none" strike="noStrike" dirty="0">
                        <a:solidFill>
                          <a:srgbClr val="000000"/>
                        </a:solidFill>
                        <a:effectLst/>
                        <a:latin typeface="Arial" panose="020B0604020202020204" pitchFamily="34" charset="0"/>
                      </a:endParaRP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dirty="0">
                          <a:solidFill>
                            <a:srgbClr val="000000"/>
                          </a:solidFill>
                          <a:effectLst/>
                          <a:latin typeface="Arial" panose="020B0604020202020204" pitchFamily="34" charset="0"/>
                        </a:rPr>
                        <a:t>33:77</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dirty="0">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33"/>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2890073173"/>
                  </a:ext>
                </a:extLst>
              </a:tr>
              <a:tr h="254511">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3713483512"/>
                  </a:ext>
                </a:extLst>
              </a:tr>
            </a:tbl>
          </a:graphicData>
        </a:graphic>
      </p:graphicFrame>
    </p:spTree>
    <p:extLst>
      <p:ext uri="{BB962C8B-B14F-4D97-AF65-F5344CB8AC3E}">
        <p14:creationId xmlns:p14="http://schemas.microsoft.com/office/powerpoint/2010/main" val="8275034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ovéPole 6"/>
          <p:cNvSpPr txBox="1"/>
          <p:nvPr/>
        </p:nvSpPr>
        <p:spPr>
          <a:xfrm>
            <a:off x="1944192" y="7004456"/>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14</a:t>
            </a:r>
          </a:p>
        </p:txBody>
      </p:sp>
      <p:sp>
        <p:nvSpPr>
          <p:cNvPr id="10" name="TextovéPole 9"/>
          <p:cNvSpPr txBox="1"/>
          <p:nvPr/>
        </p:nvSpPr>
        <p:spPr>
          <a:xfrm>
            <a:off x="7731618" y="6946031"/>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31</a:t>
            </a:r>
          </a:p>
        </p:txBody>
      </p:sp>
      <p:sp>
        <p:nvSpPr>
          <p:cNvPr id="4" name="Obdélník 3"/>
          <p:cNvSpPr/>
          <p:nvPr/>
        </p:nvSpPr>
        <p:spPr>
          <a:xfrm>
            <a:off x="71984" y="2459956"/>
            <a:ext cx="4680520" cy="4324069"/>
          </a:xfrm>
          <a:prstGeom prst="rect">
            <a:avLst/>
          </a:prstGeom>
        </p:spPr>
        <p:txBody>
          <a:bodyPr wrap="square">
            <a:spAutoFit/>
          </a:bodyPr>
          <a:lstStyle/>
          <a:p>
            <a:pPr algn="ctr">
              <a:lnSpc>
                <a:spcPct val="107000"/>
              </a:lnSpc>
              <a:spcAft>
                <a:spcPts val="0"/>
              </a:spcAft>
            </a:pPr>
            <a:r>
              <a:rPr lang="cs-CZ" sz="1800" dirty="0">
                <a:highlight>
                  <a:srgbClr val="FFFF00"/>
                </a:highlight>
                <a:latin typeface="Arial Black" panose="020B0A04020102020204" pitchFamily="34" charset="0"/>
                <a:ea typeface="Calibri" panose="020F0502020204030204" pitchFamily="34" charset="0"/>
                <a:cs typeface="Arial" panose="020B0604020202020204" pitchFamily="34" charset="0"/>
              </a:rPr>
              <a:t>SK Štětí - FK Olympie Březová</a:t>
            </a:r>
            <a:endParaRPr lang="cs-CZ" sz="11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cs-CZ" sz="1800" dirty="0">
                <a:highlight>
                  <a:srgbClr val="FFFF00"/>
                </a:highlight>
                <a:latin typeface="Arial Black" panose="020B0A04020102020204" pitchFamily="34" charset="0"/>
                <a:ea typeface="Calibri" panose="020F0502020204030204" pitchFamily="34" charset="0"/>
                <a:cs typeface="Arial" panose="020B0604020202020204" pitchFamily="34" charset="0"/>
              </a:rPr>
              <a:t>5:1(0:0)   9. kolo  5.10.2019</a:t>
            </a:r>
            <a:endParaRPr lang="cs-CZ" sz="1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cs-CZ" sz="1100" dirty="0">
                <a:latin typeface="Arial" panose="020B0604020202020204" pitchFamily="34" charset="0"/>
                <a:ea typeface="Calibri" panose="020F0502020204030204" pitchFamily="34" charset="0"/>
                <a:cs typeface="Times New Roman" panose="02020603050405020304" pitchFamily="18" charset="0"/>
              </a:rPr>
              <a:t>        </a:t>
            </a:r>
            <a:r>
              <a:rPr lang="cs-CZ" sz="1000" b="0" dirty="0">
                <a:latin typeface="Arial" panose="020B0604020202020204" pitchFamily="34" charset="0"/>
                <a:ea typeface="Calibri" panose="020F0502020204030204" pitchFamily="34" charset="0"/>
                <a:cs typeface="Arial" panose="020B0604020202020204" pitchFamily="34" charset="0"/>
              </a:rPr>
              <a:t>Ve 2 předchozích zápasech na hřištích soupeřů se nám dařilo, přivezli jsme si celkem 4 body a v tabulce se odrazili od toho nejspodnějšího místa. Teď bylo třeba to ještě potvrdit v dalším domácím utkání. Do Štětí přijel soupeř až z dalekého okresu Sokolov, který se netajil, že přijel bodovat a pasoval se do role mírného favorita. Aspoň teda podle tamějšího deníku.   </a:t>
            </a:r>
          </a:p>
          <a:p>
            <a:pPr algn="just">
              <a:lnSpc>
                <a:spcPct val="107000"/>
              </a:lnSpc>
              <a:spcAft>
                <a:spcPts val="0"/>
              </a:spcAft>
            </a:pPr>
            <a:r>
              <a:rPr lang="cs-CZ" sz="1000" b="0" dirty="0">
                <a:latin typeface="Arial" panose="020B0604020202020204" pitchFamily="34" charset="0"/>
                <a:ea typeface="Calibri" panose="020F0502020204030204" pitchFamily="34" charset="0"/>
                <a:cs typeface="Arial" panose="020B0604020202020204" pitchFamily="34" charset="0"/>
              </a:rPr>
              <a:t>     Stejně jako před týdnem v Chomutově jsme mohli jít rychle do vedení a taky u toho byl David Brandejs, kterému jeho snahu zasunout míč k bližší tyči překazil jeden z obránců a odkopl míč na roh.  Pozadu nezůstávali ani hosté a David Kursa předvedl hezkou kličkovanou mezi </a:t>
            </a:r>
            <a:r>
              <a:rPr lang="cs-CZ" sz="1000" b="0" dirty="0" err="1">
                <a:latin typeface="Arial" panose="020B0604020202020204" pitchFamily="34" charset="0"/>
                <a:ea typeface="Calibri" panose="020F0502020204030204" pitchFamily="34" charset="0"/>
                <a:cs typeface="Arial" panose="020B0604020202020204" pitchFamily="34" charset="0"/>
              </a:rPr>
              <a:t>štětskýmí</a:t>
            </a:r>
            <a:r>
              <a:rPr lang="cs-CZ" sz="1000" b="0" dirty="0">
                <a:latin typeface="Arial" panose="020B0604020202020204" pitchFamily="34" charset="0"/>
                <a:ea typeface="Calibri" panose="020F0502020204030204" pitchFamily="34" charset="0"/>
                <a:cs typeface="Arial" panose="020B0604020202020204" pitchFamily="34" charset="0"/>
              </a:rPr>
              <a:t> obránci. Kdyby místo přihrávky volil raději střelu, tak to možná dopadlo lépe. Ve 14. minutě to byl opět David Kursa, který to tentokrát prubnul z velké dálky, a i když to střela moc prudká nebyla, tak byla tečovaná a skončilo to rohem. Proti projektilu z kopačky Pavla Veselého už se musel postavit Václav Sailer v naší brance a uspěl na jedničku. Jestliže jsme v prvních 15 minutách byli o něco aktivnější než soupeř, tak se ale hra postupně vyrovnávala a Březová začínala před naší brankou zlobit stále častěji. Kopala spoustu rohů. Házela dlouhé auty a nebyl čas na odpočinek.  Roh zahrával na opačné straně i Jakub Pícha, který hledal hlavu Jiřího </a:t>
            </a:r>
            <a:r>
              <a:rPr lang="cs-CZ" sz="1000" b="0" dirty="0" err="1">
                <a:latin typeface="Arial" panose="020B0604020202020204" pitchFamily="34" charset="0"/>
                <a:ea typeface="Calibri" panose="020F0502020204030204" pitchFamily="34" charset="0"/>
                <a:cs typeface="Arial" panose="020B0604020202020204" pitchFamily="34" charset="0"/>
              </a:rPr>
              <a:t>Ransdorfa</a:t>
            </a:r>
            <a:r>
              <a:rPr lang="cs-CZ" sz="1000" b="0" dirty="0">
                <a:latin typeface="Arial" panose="020B0604020202020204" pitchFamily="34" charset="0"/>
                <a:ea typeface="Calibri" panose="020F0502020204030204" pitchFamily="34" charset="0"/>
                <a:cs typeface="Arial" panose="020B0604020202020204" pitchFamily="34" charset="0"/>
              </a:rPr>
              <a:t>, ale obrana byla připravena. Na hraně ofsajdu byl zastaven David Mencl, který dostal předpisovou přihrávku do běhu. Gól nepadl ani ve 33. minutě, kdy měli hosté výhodu volného přímého kopu, kterému se čelem postavil Jiří </a:t>
            </a:r>
            <a:r>
              <a:rPr lang="cs-CZ" sz="1000" b="0" dirty="0" err="1">
                <a:latin typeface="Arial" panose="020B0604020202020204" pitchFamily="34" charset="0"/>
                <a:ea typeface="Calibri" panose="020F0502020204030204" pitchFamily="34" charset="0"/>
                <a:cs typeface="Arial" panose="020B0604020202020204" pitchFamily="34" charset="0"/>
              </a:rPr>
              <a:t>Ransdorf</a:t>
            </a:r>
            <a:r>
              <a:rPr lang="cs-CZ" sz="1000" b="0" dirty="0">
                <a:latin typeface="Arial" panose="020B0604020202020204" pitchFamily="34" charset="0"/>
                <a:ea typeface="Calibri" panose="020F0502020204030204" pitchFamily="34" charset="0"/>
                <a:cs typeface="Arial" panose="020B0604020202020204" pitchFamily="34" charset="0"/>
              </a:rPr>
              <a:t> a poslal míč do bezpečí. Ještě před poločasovým hvizdem se pokusil o svůj první gól v dresu Štětí po letním přestupu Vít Kala, ale našel</a:t>
            </a:r>
            <a:endParaRPr lang="cs-CZ" sz="1000" b="0" dirty="0">
              <a:effectLst/>
              <a:latin typeface="Arial" panose="020B0604020202020204" pitchFamily="34" charset="0"/>
              <a:ea typeface="Calibri" panose="020F0502020204030204" pitchFamily="34" charset="0"/>
              <a:cs typeface="Arial" panose="020B0604020202020204" pitchFamily="34" charset="0"/>
            </a:endParaRPr>
          </a:p>
        </p:txBody>
      </p:sp>
      <p:cxnSp>
        <p:nvCxnSpPr>
          <p:cNvPr id="6" name="Přímá spojnice se šipkou 5"/>
          <p:cNvCxnSpPr/>
          <p:nvPr/>
        </p:nvCxnSpPr>
        <p:spPr bwMode="auto">
          <a:xfrm>
            <a:off x="3168328" y="7004456"/>
            <a:ext cx="936104" cy="0"/>
          </a:xfrm>
          <a:prstGeom prst="straightConnector1">
            <a:avLst/>
          </a:prstGeom>
          <a:noFill/>
          <a:ln w="28575" cap="flat" cmpd="sng" algn="ctr">
            <a:solidFill>
              <a:schemeClr val="accent1"/>
            </a:solidFill>
            <a:prstDash val="solid"/>
            <a:round/>
            <a:headEnd type="none" w="med" len="med"/>
            <a:tailEnd type="triangle"/>
          </a:ln>
          <a:effectLst>
            <a:outerShdw dist="45791" dir="2021404" algn="ctr" rotWithShape="0">
              <a:srgbClr val="9999FF"/>
            </a:outerShdw>
          </a:effectLst>
        </p:spPr>
      </p:cxnSp>
      <p:sp>
        <p:nvSpPr>
          <p:cNvPr id="5" name="TextovéPole 4"/>
          <p:cNvSpPr txBox="1"/>
          <p:nvPr/>
        </p:nvSpPr>
        <p:spPr>
          <a:xfrm>
            <a:off x="71984" y="177422"/>
            <a:ext cx="4680520" cy="2062103"/>
          </a:xfrm>
          <a:prstGeom prst="rect">
            <a:avLst/>
          </a:prstGeom>
          <a:solidFill>
            <a:srgbClr val="00FF00">
              <a:alpha val="57000"/>
            </a:srgbClr>
          </a:solidFill>
          <a:effectLst>
            <a:softEdge rad="127000"/>
          </a:effectLst>
          <a:scene3d>
            <a:camera prst="orthographicFront">
              <a:rot lat="0" lon="21594000" rev="0"/>
            </a:camera>
            <a:lightRig rig="chilly" dir="t"/>
          </a:scene3d>
          <a:sp3d extrusionH="76200" contourW="12700">
            <a:bevelT prst="angle"/>
            <a:bevelB w="127000"/>
            <a:extrusionClr>
              <a:srgbClr val="FF0000"/>
            </a:extrusionClr>
            <a:contourClr>
              <a:srgbClr val="FFCC00"/>
            </a:contourClr>
          </a:sp3d>
        </p:spPr>
        <p:txBody>
          <a:bodyPr wrap="square" rtlCol="0">
            <a:spAutoFit/>
          </a:bodyPr>
          <a:lstStyle/>
          <a:p>
            <a:pPr algn="ctr"/>
            <a:r>
              <a:rPr lang="cs-CZ" sz="3200" dirty="0">
                <a:solidFill>
                  <a:srgbClr val="FF0000"/>
                </a:solidFill>
                <a:latin typeface="Bernard MT Condensed" panose="02050806060905020404" pitchFamily="18" charset="0"/>
              </a:rPr>
              <a:t>Střelecký koncert mužstva dospělých po změně stran. Hattrickem se zaskvěl Jiří Vokoun  </a:t>
            </a:r>
          </a:p>
        </p:txBody>
      </p:sp>
      <p:graphicFrame>
        <p:nvGraphicFramePr>
          <p:cNvPr id="11" name="Tabulka 10">
            <a:extLst>
              <a:ext uri="{FF2B5EF4-FFF2-40B4-BE49-F238E27FC236}">
                <a16:creationId xmlns:a16="http://schemas.microsoft.com/office/drawing/2014/main" id="{C7D5DC74-21F6-4E70-A0F8-D80118D2864A}"/>
              </a:ext>
            </a:extLst>
          </p:cNvPr>
          <p:cNvGraphicFramePr>
            <a:graphicFrameLocks noGrp="1"/>
          </p:cNvGraphicFramePr>
          <p:nvPr>
            <p:extLst>
              <p:ext uri="{D42A27DB-BD31-4B8C-83A1-F6EECF244321}">
                <p14:modId xmlns:p14="http://schemas.microsoft.com/office/powerpoint/2010/main" val="3449519324"/>
              </p:ext>
            </p:extLst>
          </p:nvPr>
        </p:nvGraphicFramePr>
        <p:xfrm>
          <a:off x="5544592" y="90017"/>
          <a:ext cx="4608509" cy="2904905"/>
        </p:xfrm>
        <a:graphic>
          <a:graphicData uri="http://schemas.openxmlformats.org/drawingml/2006/table">
            <a:tbl>
              <a:tblPr/>
              <a:tblGrid>
                <a:gridCol w="667300">
                  <a:extLst>
                    <a:ext uri="{9D8B030D-6E8A-4147-A177-3AD203B41FA5}">
                      <a16:colId xmlns:a16="http://schemas.microsoft.com/office/drawing/2014/main" val="3439812607"/>
                    </a:ext>
                  </a:extLst>
                </a:gridCol>
                <a:gridCol w="621201">
                  <a:extLst>
                    <a:ext uri="{9D8B030D-6E8A-4147-A177-3AD203B41FA5}">
                      <a16:colId xmlns:a16="http://schemas.microsoft.com/office/drawing/2014/main" val="1279365160"/>
                    </a:ext>
                  </a:extLst>
                </a:gridCol>
                <a:gridCol w="1090994">
                  <a:extLst>
                    <a:ext uri="{9D8B030D-6E8A-4147-A177-3AD203B41FA5}">
                      <a16:colId xmlns:a16="http://schemas.microsoft.com/office/drawing/2014/main" val="3047777766"/>
                    </a:ext>
                  </a:extLst>
                </a:gridCol>
                <a:gridCol w="1090994">
                  <a:extLst>
                    <a:ext uri="{9D8B030D-6E8A-4147-A177-3AD203B41FA5}">
                      <a16:colId xmlns:a16="http://schemas.microsoft.com/office/drawing/2014/main" val="1766427073"/>
                    </a:ext>
                  </a:extLst>
                </a:gridCol>
                <a:gridCol w="460851">
                  <a:extLst>
                    <a:ext uri="{9D8B030D-6E8A-4147-A177-3AD203B41FA5}">
                      <a16:colId xmlns:a16="http://schemas.microsoft.com/office/drawing/2014/main" val="1907107501"/>
                    </a:ext>
                  </a:extLst>
                </a:gridCol>
                <a:gridCol w="677169">
                  <a:extLst>
                    <a:ext uri="{9D8B030D-6E8A-4147-A177-3AD203B41FA5}">
                      <a16:colId xmlns:a16="http://schemas.microsoft.com/office/drawing/2014/main" val="214460283"/>
                    </a:ext>
                  </a:extLst>
                </a:gridCol>
              </a:tblGrid>
              <a:tr h="251017">
                <a:tc gridSpan="6">
                  <a:txBody>
                    <a:bodyPr/>
                    <a:lstStyle/>
                    <a:p>
                      <a:pPr algn="ctr" fontAlgn="ctr"/>
                      <a:r>
                        <a:rPr lang="cs-CZ" sz="1400" b="1" i="0" u="none" strike="noStrike" dirty="0">
                          <a:solidFill>
                            <a:srgbClr val="000000"/>
                          </a:solidFill>
                          <a:effectLst/>
                          <a:latin typeface="Arial" panose="020B0604020202020204" pitchFamily="34" charset="0"/>
                        </a:rPr>
                        <a:t>Starší přípravka Podzim 2019 </a:t>
                      </a:r>
                    </a:p>
                    <a:p>
                      <a:pPr algn="ctr" fontAlgn="ctr"/>
                      <a:r>
                        <a:rPr lang="cs-CZ" sz="1400" b="1" i="0" u="none" strike="noStrike" dirty="0">
                          <a:solidFill>
                            <a:srgbClr val="000000"/>
                          </a:solidFill>
                          <a:effectLst/>
                          <a:latin typeface="Arial" panose="020B0604020202020204" pitchFamily="34" charset="0"/>
                        </a:rPr>
                        <a:t>-Okresní přebor Skupina B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cs-CZ"/>
                    </a:p>
                  </a:txBody>
                  <a:tcPr/>
                </a:tc>
                <a:tc hMerge="1">
                  <a:txBody>
                    <a:bodyPr/>
                    <a:lstStyle/>
                    <a:p>
                      <a:endParaRPr lang="cs-CZ"/>
                    </a:p>
                  </a:txBody>
                  <a:tcPr>
                    <a:lnL w="12700" cap="flat" cmpd="sng" algn="ctr">
                      <a:solidFill>
                        <a:srgbClr val="000000"/>
                      </a:solidFill>
                      <a:prstDash val="solid"/>
                      <a:round/>
                      <a:headEnd type="none" w="med" len="med"/>
                      <a:tailEnd type="none" w="med" len="med"/>
                    </a:lnL>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993162606"/>
                  </a:ext>
                </a:extLst>
              </a:tr>
              <a:tr h="192185">
                <a:tc>
                  <a:txBody>
                    <a:bodyPr/>
                    <a:lstStyle/>
                    <a:p>
                      <a:pPr algn="ctr" fontAlgn="ctr"/>
                      <a:r>
                        <a:rPr lang="cs-CZ" sz="1200" b="1" i="0" u="none" strike="noStrike">
                          <a:solidFill>
                            <a:srgbClr val="000000"/>
                          </a:solidFill>
                          <a:effectLst/>
                          <a:latin typeface="Arial" panose="020B0604020202020204" pitchFamily="34" charset="0"/>
                        </a:rPr>
                        <a:t>Den</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200" b="1" i="0" u="none" strike="noStrike">
                          <a:solidFill>
                            <a:srgbClr val="000000"/>
                          </a:solidFill>
                          <a:effectLst/>
                          <a:latin typeface="Arial" panose="020B0604020202020204" pitchFamily="34" charset="0"/>
                        </a:rPr>
                        <a:t>Datum</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200" b="1" i="0" u="none" strike="noStrike">
                          <a:solidFill>
                            <a:srgbClr val="000000"/>
                          </a:solidFill>
                          <a:effectLst/>
                          <a:latin typeface="Arial" panose="020B0604020202020204" pitchFamily="34" charset="0"/>
                        </a:rPr>
                        <a:t>Domácí</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200" b="1" i="0" u="none" strike="noStrike">
                          <a:solidFill>
                            <a:srgbClr val="000000"/>
                          </a:solidFill>
                          <a:effectLst/>
                          <a:latin typeface="Arial" panose="020B0604020202020204" pitchFamily="34" charset="0"/>
                        </a:rPr>
                        <a:t>Hosté</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200" b="1" i="0" u="none" strike="noStrike">
                          <a:solidFill>
                            <a:srgbClr val="000000"/>
                          </a:solidFill>
                          <a:effectLst/>
                          <a:latin typeface="Arial" panose="020B0604020202020204" pitchFamily="34" charset="0"/>
                        </a:rPr>
                        <a:t>Kolo</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200" b="1" i="0" u="none" strike="noStrike">
                          <a:solidFill>
                            <a:srgbClr val="000000"/>
                          </a:solidFill>
                          <a:effectLst/>
                          <a:latin typeface="Arial" panose="020B0604020202020204" pitchFamily="34" charset="0"/>
                        </a:rPr>
                        <a:t>Výsledek</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710369560"/>
                  </a:ext>
                </a:extLst>
              </a:tr>
              <a:tr h="290238">
                <a:tc>
                  <a:txBody>
                    <a:bodyPr/>
                    <a:lstStyle/>
                    <a:p>
                      <a:pPr algn="ctr" fontAlgn="ctr"/>
                      <a:r>
                        <a:rPr lang="cs-CZ" sz="1000" b="1" i="0" u="none" strike="noStrike">
                          <a:solidFill>
                            <a:srgbClr val="000000"/>
                          </a:solidFill>
                          <a:effectLst/>
                          <a:latin typeface="Arial" panose="020B0604020202020204" pitchFamily="34" charset="0"/>
                        </a:rPr>
                        <a:t>neděle</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dirty="0">
                          <a:solidFill>
                            <a:srgbClr val="000000"/>
                          </a:solidFill>
                          <a:effectLst/>
                          <a:latin typeface="Arial" panose="020B0604020202020204" pitchFamily="34" charset="0"/>
                        </a:rPr>
                        <a:t>01.09.</a:t>
                      </a:r>
                    </a:p>
                    <a:p>
                      <a:pPr algn="ctr" fontAlgn="ctr"/>
                      <a:r>
                        <a:rPr lang="cs-CZ" sz="900" b="1" i="0" u="none" strike="noStrike" dirty="0">
                          <a:solidFill>
                            <a:srgbClr val="000000"/>
                          </a:solidFill>
                          <a:effectLst/>
                          <a:latin typeface="Arial" panose="020B0604020202020204" pitchFamily="34" charset="0"/>
                        </a:rPr>
                        <a:t>2019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dirty="0">
                          <a:solidFill>
                            <a:srgbClr val="000000"/>
                          </a:solidFill>
                          <a:effectLst/>
                          <a:latin typeface="Arial" panose="020B0604020202020204" pitchFamily="34" charset="0"/>
                        </a:rPr>
                        <a:t>SK Štětí</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SK Sokol Brozany/ Lukavec</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7:20</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4000917582"/>
                  </a:ext>
                </a:extLst>
              </a:tr>
              <a:tr h="261803">
                <a:tc>
                  <a:txBody>
                    <a:bodyPr/>
                    <a:lstStyle/>
                    <a:p>
                      <a:pPr algn="ctr" fontAlgn="ctr"/>
                      <a:r>
                        <a:rPr lang="cs-CZ" sz="1000" b="1" i="0" u="none" strike="noStrike">
                          <a:solidFill>
                            <a:srgbClr val="000000"/>
                          </a:solidFill>
                          <a:effectLst/>
                          <a:latin typeface="Arial" panose="020B0604020202020204" pitchFamily="34" charset="0"/>
                        </a:rPr>
                        <a:t>neděle</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900" b="1" i="0" u="none" strike="noStrike" dirty="0">
                          <a:solidFill>
                            <a:srgbClr val="000000"/>
                          </a:solidFill>
                          <a:effectLst/>
                          <a:latin typeface="Arial" panose="020B0604020202020204" pitchFamily="34" charset="0"/>
                        </a:rPr>
                        <a:t>08.09.</a:t>
                      </a:r>
                    </a:p>
                    <a:p>
                      <a:pPr algn="ctr" fontAlgn="ctr"/>
                      <a:r>
                        <a:rPr lang="cs-CZ" sz="900" b="1" i="0" u="none" strike="noStrike" dirty="0">
                          <a:solidFill>
                            <a:srgbClr val="000000"/>
                          </a:solidFill>
                          <a:effectLst/>
                          <a:latin typeface="Arial" panose="020B0604020202020204" pitchFamily="34" charset="0"/>
                        </a:rPr>
                        <a:t>2019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TJ Sokol Mšené lázně</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SK Štětí</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8:8</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extLst>
                  <a:ext uri="{0D108BD9-81ED-4DB2-BD59-A6C34878D82A}">
                    <a16:rowId xmlns:a16="http://schemas.microsoft.com/office/drawing/2014/main" val="1731745618"/>
                  </a:ext>
                </a:extLst>
              </a:tr>
              <a:tr h="261803">
                <a:tc>
                  <a:txBody>
                    <a:bodyPr/>
                    <a:lstStyle/>
                    <a:p>
                      <a:pPr algn="ctr" fontAlgn="ctr"/>
                      <a:r>
                        <a:rPr lang="cs-CZ" sz="1000" b="1" i="0" u="none" strike="noStrike">
                          <a:solidFill>
                            <a:srgbClr val="000000"/>
                          </a:solidFill>
                          <a:effectLst/>
                          <a:latin typeface="Arial" panose="020B0604020202020204" pitchFamily="34" charset="0"/>
                        </a:rPr>
                        <a:t>neděle</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dirty="0">
                          <a:solidFill>
                            <a:srgbClr val="000000"/>
                          </a:solidFill>
                          <a:effectLst/>
                          <a:latin typeface="Arial" panose="020B0604020202020204" pitchFamily="34" charset="0"/>
                        </a:rPr>
                        <a:t>15.09.</a:t>
                      </a:r>
                    </a:p>
                    <a:p>
                      <a:pPr algn="ctr" fontAlgn="ctr"/>
                      <a:r>
                        <a:rPr lang="cs-CZ" sz="900" b="1" i="0" u="none" strike="noStrike" dirty="0">
                          <a:solidFill>
                            <a:srgbClr val="000000"/>
                          </a:solidFill>
                          <a:effectLst/>
                          <a:latin typeface="Arial" panose="020B0604020202020204" pitchFamily="34" charset="0"/>
                        </a:rPr>
                        <a:t>2019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SK Štětí</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SK Sahara Vědomice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9:7</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4020703968"/>
                  </a:ext>
                </a:extLst>
              </a:tr>
              <a:tr h="261803">
                <a:tc>
                  <a:txBody>
                    <a:bodyPr/>
                    <a:lstStyle/>
                    <a:p>
                      <a:pPr algn="ctr" fontAlgn="ctr"/>
                      <a:r>
                        <a:rPr lang="cs-CZ" sz="1000" b="1" i="0" u="none" strike="noStrike">
                          <a:solidFill>
                            <a:srgbClr val="000000"/>
                          </a:solidFill>
                          <a:effectLst/>
                          <a:latin typeface="Arial" panose="020B0604020202020204" pitchFamily="34" charset="0"/>
                        </a:rPr>
                        <a:t>neděle</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900" b="1" i="0" u="none" strike="noStrike" dirty="0">
                          <a:solidFill>
                            <a:srgbClr val="000000"/>
                          </a:solidFill>
                          <a:effectLst/>
                          <a:latin typeface="Arial" panose="020B0604020202020204" pitchFamily="34" charset="0"/>
                        </a:rPr>
                        <a:t>22.09.</a:t>
                      </a:r>
                    </a:p>
                    <a:p>
                      <a:pPr algn="ctr" fontAlgn="ctr"/>
                      <a:r>
                        <a:rPr lang="cs-CZ" sz="900" b="1" i="0" u="none" strike="noStrike" dirty="0">
                          <a:solidFill>
                            <a:srgbClr val="000000"/>
                          </a:solidFill>
                          <a:effectLst/>
                          <a:latin typeface="Arial" panose="020B0604020202020204" pitchFamily="34" charset="0"/>
                        </a:rPr>
                        <a:t>2019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1" i="0" u="none" strike="noStrike" dirty="0">
                          <a:solidFill>
                            <a:srgbClr val="000000"/>
                          </a:solidFill>
                          <a:effectLst/>
                          <a:latin typeface="Arial" panose="020B0604020202020204" pitchFamily="34" charset="0"/>
                        </a:rPr>
                        <a:t>TJ Sokol Hoštka</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SK Štětí</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6:2</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extLst>
                  <a:ext uri="{0D108BD9-81ED-4DB2-BD59-A6C34878D82A}">
                    <a16:rowId xmlns:a16="http://schemas.microsoft.com/office/drawing/2014/main" val="3812458515"/>
                  </a:ext>
                </a:extLst>
              </a:tr>
              <a:tr h="227162">
                <a:tc>
                  <a:txBody>
                    <a:bodyPr/>
                    <a:lstStyle/>
                    <a:p>
                      <a:pPr algn="ctr" fontAlgn="ctr"/>
                      <a:r>
                        <a:rPr lang="cs-CZ" sz="1000" b="1" i="0" u="none" strike="noStrike">
                          <a:solidFill>
                            <a:srgbClr val="000000"/>
                          </a:solidFill>
                          <a:effectLst/>
                          <a:latin typeface="Arial" panose="020B0604020202020204" pitchFamily="34" charset="0"/>
                        </a:rPr>
                        <a:t>neděle</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dirty="0">
                          <a:solidFill>
                            <a:srgbClr val="000000"/>
                          </a:solidFill>
                          <a:effectLst/>
                          <a:latin typeface="Arial" panose="020B0604020202020204" pitchFamily="34" charset="0"/>
                        </a:rPr>
                        <a:t>29.09.</a:t>
                      </a:r>
                    </a:p>
                    <a:p>
                      <a:pPr algn="ctr" fontAlgn="ctr"/>
                      <a:r>
                        <a:rPr lang="cs-CZ" sz="900" b="1" i="0" u="none" strike="noStrike" dirty="0">
                          <a:solidFill>
                            <a:srgbClr val="000000"/>
                          </a:solidFill>
                          <a:effectLst/>
                          <a:latin typeface="Arial" panose="020B0604020202020204" pitchFamily="34" charset="0"/>
                        </a:rPr>
                        <a:t>2019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SK Štětí</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TJ Dynamo Podlusky</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dirty="0">
                          <a:solidFill>
                            <a:srgbClr val="000000"/>
                          </a:solidFill>
                          <a:effectLst/>
                          <a:latin typeface="Arial" panose="020B0604020202020204" pitchFamily="34" charset="0"/>
                        </a:rPr>
                        <a:t>6:16</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964517071"/>
                  </a:ext>
                </a:extLst>
              </a:tr>
              <a:tr h="261803">
                <a:tc>
                  <a:txBody>
                    <a:bodyPr/>
                    <a:lstStyle/>
                    <a:p>
                      <a:pPr algn="ctr" fontAlgn="ctr"/>
                      <a:r>
                        <a:rPr lang="cs-CZ" sz="1000" b="1" i="0" u="none" strike="noStrike">
                          <a:solidFill>
                            <a:srgbClr val="000000"/>
                          </a:solidFill>
                          <a:effectLst/>
                          <a:latin typeface="Arial" panose="020B0604020202020204" pitchFamily="34" charset="0"/>
                        </a:rPr>
                        <a:t>neděle</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dirty="0">
                          <a:solidFill>
                            <a:srgbClr val="000000"/>
                          </a:solidFill>
                          <a:effectLst/>
                          <a:latin typeface="Arial" panose="020B0604020202020204" pitchFamily="34" charset="0"/>
                        </a:rPr>
                        <a:t>06.10.</a:t>
                      </a:r>
                    </a:p>
                    <a:p>
                      <a:pPr algn="ctr" fontAlgn="ctr"/>
                      <a:r>
                        <a:rPr lang="cs-CZ" sz="900" b="1" i="0" u="none" strike="noStrike" dirty="0">
                          <a:solidFill>
                            <a:srgbClr val="000000"/>
                          </a:solidFill>
                          <a:effectLst/>
                          <a:latin typeface="Arial" panose="020B0604020202020204" pitchFamily="34" charset="0"/>
                        </a:rPr>
                        <a:t>2019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SK Štětí</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FK BECHLÍN</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5:11</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271141501"/>
                  </a:ext>
                </a:extLst>
              </a:tr>
              <a:tr h="261803">
                <a:tc>
                  <a:txBody>
                    <a:bodyPr/>
                    <a:lstStyle/>
                    <a:p>
                      <a:pPr algn="ctr" fontAlgn="ctr"/>
                      <a:r>
                        <a:rPr lang="cs-CZ" sz="1000" b="1" i="0" u="none" strike="noStrike">
                          <a:solidFill>
                            <a:srgbClr val="000000"/>
                          </a:solidFill>
                          <a:effectLst/>
                          <a:latin typeface="Arial" panose="020B0604020202020204" pitchFamily="34" charset="0"/>
                        </a:rPr>
                        <a:t>neděle</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900" b="1" i="0" u="none" strike="noStrike" dirty="0">
                          <a:solidFill>
                            <a:srgbClr val="000000"/>
                          </a:solidFill>
                          <a:effectLst/>
                          <a:latin typeface="Arial" panose="020B0604020202020204" pitchFamily="34" charset="0"/>
                        </a:rPr>
                        <a:t>13.10.</a:t>
                      </a:r>
                    </a:p>
                    <a:p>
                      <a:pPr algn="ctr" fontAlgn="ctr"/>
                      <a:r>
                        <a:rPr lang="cs-CZ" sz="900" b="1" i="0" u="none" strike="noStrike" dirty="0">
                          <a:solidFill>
                            <a:srgbClr val="000000"/>
                          </a:solidFill>
                          <a:effectLst/>
                          <a:latin typeface="Arial" panose="020B0604020202020204" pitchFamily="34" charset="0"/>
                        </a:rPr>
                        <a:t>2019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1" i="0" u="none" strike="noStrike" dirty="0">
                          <a:solidFill>
                            <a:srgbClr val="000000"/>
                          </a:solidFill>
                          <a:effectLst/>
                          <a:latin typeface="Arial" panose="020B0604020202020204" pitchFamily="34" charset="0"/>
                        </a:rPr>
                        <a:t>TJ Sokol </a:t>
                      </a:r>
                      <a:r>
                        <a:rPr lang="cs-CZ" sz="1000" b="1" i="0" u="none" strike="noStrike" dirty="0" err="1">
                          <a:solidFill>
                            <a:srgbClr val="000000"/>
                          </a:solidFill>
                          <a:effectLst/>
                          <a:latin typeface="Arial" panose="020B0604020202020204" pitchFamily="34" charset="0"/>
                        </a:rPr>
                        <a:t>Straškov</a:t>
                      </a:r>
                      <a:r>
                        <a:rPr lang="cs-CZ" sz="1000" b="1" i="0" u="none" strike="noStrike" dirty="0">
                          <a:solidFill>
                            <a:srgbClr val="000000"/>
                          </a:solidFill>
                          <a:effectLst/>
                          <a:latin typeface="Arial" panose="020B0604020202020204" pitchFamily="34" charset="0"/>
                        </a:rPr>
                        <a:t>-Vodochody</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SK Štětí</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1" i="0" u="none" strike="noStrike" dirty="0">
                          <a:solidFill>
                            <a:srgbClr val="000000"/>
                          </a:solidFill>
                          <a:effectLst/>
                          <a:latin typeface="Arial" panose="020B0604020202020204" pitchFamily="34" charset="0"/>
                        </a:rPr>
                        <a:t>3:4 </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extLst>
                  <a:ext uri="{0D108BD9-81ED-4DB2-BD59-A6C34878D82A}">
                    <a16:rowId xmlns:a16="http://schemas.microsoft.com/office/drawing/2014/main" val="3769012868"/>
                  </a:ext>
                </a:extLst>
              </a:tr>
            </a:tbl>
          </a:graphicData>
        </a:graphic>
      </p:graphicFrame>
      <p:graphicFrame>
        <p:nvGraphicFramePr>
          <p:cNvPr id="12" name="Tabulka 11">
            <a:extLst>
              <a:ext uri="{FF2B5EF4-FFF2-40B4-BE49-F238E27FC236}">
                <a16:creationId xmlns:a16="http://schemas.microsoft.com/office/drawing/2014/main" id="{88E5C2E4-805F-4C2A-A964-44B812AFC6A0}"/>
              </a:ext>
            </a:extLst>
          </p:cNvPr>
          <p:cNvGraphicFramePr>
            <a:graphicFrameLocks noGrp="1"/>
          </p:cNvGraphicFramePr>
          <p:nvPr>
            <p:extLst>
              <p:ext uri="{D42A27DB-BD31-4B8C-83A1-F6EECF244321}">
                <p14:modId xmlns:p14="http://schemas.microsoft.com/office/powerpoint/2010/main" val="3476885171"/>
              </p:ext>
            </p:extLst>
          </p:nvPr>
        </p:nvGraphicFramePr>
        <p:xfrm>
          <a:off x="5400577" y="3411554"/>
          <a:ext cx="4752524" cy="3217545"/>
        </p:xfrm>
        <a:graphic>
          <a:graphicData uri="http://schemas.openxmlformats.org/drawingml/2006/table">
            <a:tbl>
              <a:tblPr/>
              <a:tblGrid>
                <a:gridCol w="231548">
                  <a:extLst>
                    <a:ext uri="{9D8B030D-6E8A-4147-A177-3AD203B41FA5}">
                      <a16:colId xmlns:a16="http://schemas.microsoft.com/office/drawing/2014/main" val="2202579094"/>
                    </a:ext>
                  </a:extLst>
                </a:gridCol>
                <a:gridCol w="439941">
                  <a:extLst>
                    <a:ext uri="{9D8B030D-6E8A-4147-A177-3AD203B41FA5}">
                      <a16:colId xmlns:a16="http://schemas.microsoft.com/office/drawing/2014/main" val="4149343388"/>
                    </a:ext>
                  </a:extLst>
                </a:gridCol>
                <a:gridCol w="1415338">
                  <a:extLst>
                    <a:ext uri="{9D8B030D-6E8A-4147-A177-3AD203B41FA5}">
                      <a16:colId xmlns:a16="http://schemas.microsoft.com/office/drawing/2014/main" val="533346279"/>
                    </a:ext>
                  </a:extLst>
                </a:gridCol>
                <a:gridCol w="370477">
                  <a:extLst>
                    <a:ext uri="{9D8B030D-6E8A-4147-A177-3AD203B41FA5}">
                      <a16:colId xmlns:a16="http://schemas.microsoft.com/office/drawing/2014/main" val="2474964637"/>
                    </a:ext>
                  </a:extLst>
                </a:gridCol>
                <a:gridCol w="358899">
                  <a:extLst>
                    <a:ext uri="{9D8B030D-6E8A-4147-A177-3AD203B41FA5}">
                      <a16:colId xmlns:a16="http://schemas.microsoft.com/office/drawing/2014/main" val="1183689626"/>
                    </a:ext>
                  </a:extLst>
                </a:gridCol>
                <a:gridCol w="231548">
                  <a:extLst>
                    <a:ext uri="{9D8B030D-6E8A-4147-A177-3AD203B41FA5}">
                      <a16:colId xmlns:a16="http://schemas.microsoft.com/office/drawing/2014/main" val="3684988351"/>
                    </a:ext>
                  </a:extLst>
                </a:gridCol>
                <a:gridCol w="231548">
                  <a:extLst>
                    <a:ext uri="{9D8B030D-6E8A-4147-A177-3AD203B41FA5}">
                      <a16:colId xmlns:a16="http://schemas.microsoft.com/office/drawing/2014/main" val="1649043732"/>
                    </a:ext>
                  </a:extLst>
                </a:gridCol>
                <a:gridCol w="231548">
                  <a:extLst>
                    <a:ext uri="{9D8B030D-6E8A-4147-A177-3AD203B41FA5}">
                      <a16:colId xmlns:a16="http://schemas.microsoft.com/office/drawing/2014/main" val="684112159"/>
                    </a:ext>
                  </a:extLst>
                </a:gridCol>
                <a:gridCol w="578871">
                  <a:extLst>
                    <a:ext uri="{9D8B030D-6E8A-4147-A177-3AD203B41FA5}">
                      <a16:colId xmlns:a16="http://schemas.microsoft.com/office/drawing/2014/main" val="3728944704"/>
                    </a:ext>
                  </a:extLst>
                </a:gridCol>
                <a:gridCol w="373371">
                  <a:extLst>
                    <a:ext uri="{9D8B030D-6E8A-4147-A177-3AD203B41FA5}">
                      <a16:colId xmlns:a16="http://schemas.microsoft.com/office/drawing/2014/main" val="724373261"/>
                    </a:ext>
                  </a:extLst>
                </a:gridCol>
                <a:gridCol w="289435">
                  <a:extLst>
                    <a:ext uri="{9D8B030D-6E8A-4147-A177-3AD203B41FA5}">
                      <a16:colId xmlns:a16="http://schemas.microsoft.com/office/drawing/2014/main" val="4033419362"/>
                    </a:ext>
                  </a:extLst>
                </a:gridCol>
              </a:tblGrid>
              <a:tr h="152400">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3829444927"/>
                  </a:ext>
                </a:extLst>
              </a:tr>
              <a:tr h="152400">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gridSpan="9">
                  <a:txBody>
                    <a:bodyPr/>
                    <a:lstStyle/>
                    <a:p>
                      <a:pPr algn="ctr" fontAlgn="ctr"/>
                      <a:r>
                        <a:rPr lang="cs-CZ" sz="1100" b="1" i="0" u="none" strike="noStrike">
                          <a:solidFill>
                            <a:srgbClr val="0000CC"/>
                          </a:solidFill>
                          <a:effectLst/>
                          <a:latin typeface="Calibri" panose="020F0502020204030204" pitchFamily="34" charset="0"/>
                        </a:rPr>
                        <a:t>Okresní přebor starší přípravky podzim  2019  skupina B</a:t>
                      </a:r>
                    </a:p>
                  </a:txBody>
                  <a:tcPr marL="9525" marR="9525" marT="9525" marB="0" anchor="ctr">
                    <a:lnL>
                      <a:noFill/>
                    </a:lnL>
                    <a:lnR>
                      <a:noFill/>
                    </a:lnR>
                    <a:lnT>
                      <a:noFill/>
                    </a:lnT>
                    <a:lnB>
                      <a:noFill/>
                    </a:lnB>
                    <a:solidFill>
                      <a:srgbClr val="FFFF00"/>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1718445701"/>
                  </a:ext>
                </a:extLst>
              </a:tr>
              <a:tr h="152400">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33"/>
                    </a:solidFill>
                  </a:tcPr>
                </a:tc>
                <a:tc>
                  <a:txBody>
                    <a:bodyPr/>
                    <a:lstStyle/>
                    <a:p>
                      <a:pPr algn="l" fontAlgn="ctr"/>
                      <a:r>
                        <a:rPr lang="cs-CZ" sz="1000" b="1" i="0" u="none" strike="noStrike">
                          <a:solidFill>
                            <a:srgbClr val="000000"/>
                          </a:solidFill>
                          <a:effectLst/>
                          <a:latin typeface="Arial" panose="020B0604020202020204" pitchFamily="34" charset="0"/>
                        </a:rPr>
                        <a:t>SK Sokol Brozany/SK Lukavec</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142:51</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21</a:t>
                      </a:r>
                    </a:p>
                  </a:txBody>
                  <a:tcPr marL="9525" marR="9525" marT="9525" marB="0" anchor="ctr">
                    <a:lnL>
                      <a:noFill/>
                    </a:lnL>
                    <a:lnR>
                      <a:noFill/>
                    </a:lnR>
                    <a:lnT>
                      <a:noFill/>
                    </a:lnT>
                    <a:lnB>
                      <a:noFill/>
                    </a:lnB>
                    <a:solidFill>
                      <a:srgbClr val="99FF33"/>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2518813813"/>
                  </a:ext>
                </a:extLst>
              </a:tr>
              <a:tr h="152400">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dirty="0">
                          <a:solidFill>
                            <a:srgbClr val="000000"/>
                          </a:solidFill>
                          <a:effectLst/>
                          <a:latin typeface="Arial" panose="020B0604020202020204" pitchFamily="34" charset="0"/>
                        </a:rPr>
                        <a:t>FK BECHLÍN </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99:52</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18</a:t>
                      </a:r>
                    </a:p>
                  </a:txBody>
                  <a:tcPr marL="9525" marR="9525" marT="9525" marB="0" anchor="ctr">
                    <a:lnL>
                      <a:noFill/>
                    </a:lnL>
                    <a:lnR>
                      <a:noFill/>
                    </a:lnR>
                    <a:lnT>
                      <a:noFill/>
                    </a:lnT>
                    <a:lnB>
                      <a:noFill/>
                    </a:lnB>
                    <a:solidFill>
                      <a:srgbClr val="CCFF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1738740372"/>
                  </a:ext>
                </a:extLst>
              </a:tr>
              <a:tr h="152400">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33"/>
                    </a:solidFill>
                  </a:tcPr>
                </a:tc>
                <a:tc>
                  <a:txBody>
                    <a:bodyPr/>
                    <a:lstStyle/>
                    <a:p>
                      <a:pPr algn="l" fontAlgn="ctr"/>
                      <a:r>
                        <a:rPr lang="cs-CZ" sz="1000" b="1" i="0" u="none" strike="noStrike" dirty="0">
                          <a:solidFill>
                            <a:srgbClr val="000000"/>
                          </a:solidFill>
                          <a:effectLst/>
                          <a:latin typeface="Arial" panose="020B0604020202020204" pitchFamily="34" charset="0"/>
                        </a:rPr>
                        <a:t>TJ Dynamo </a:t>
                      </a:r>
                      <a:r>
                        <a:rPr lang="cs-CZ" sz="1000" b="1" i="0" u="none" strike="noStrike" dirty="0" err="1">
                          <a:solidFill>
                            <a:srgbClr val="000000"/>
                          </a:solidFill>
                          <a:effectLst/>
                          <a:latin typeface="Arial" panose="020B0604020202020204" pitchFamily="34" charset="0"/>
                        </a:rPr>
                        <a:t>Podlusky</a:t>
                      </a:r>
                      <a:endParaRPr lang="cs-CZ" sz="1000" b="1" i="0" u="none" strike="noStrike" dirty="0">
                        <a:solidFill>
                          <a:srgbClr val="000000"/>
                        </a:solidFill>
                        <a:effectLst/>
                        <a:latin typeface="Arial" panose="020B0604020202020204" pitchFamily="34" charset="0"/>
                      </a:endParaRP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91:44</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15</a:t>
                      </a:r>
                    </a:p>
                  </a:txBody>
                  <a:tcPr marL="9525" marR="9525" marT="9525" marB="0" anchor="ctr">
                    <a:lnL>
                      <a:noFill/>
                    </a:lnL>
                    <a:lnR>
                      <a:noFill/>
                    </a:lnR>
                    <a:lnT>
                      <a:noFill/>
                    </a:lnT>
                    <a:lnB>
                      <a:noFill/>
                    </a:lnB>
                    <a:solidFill>
                      <a:srgbClr val="99FF33"/>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1329672885"/>
                  </a:ext>
                </a:extLst>
              </a:tr>
              <a:tr h="152400">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a:solidFill>
                            <a:srgbClr val="000000"/>
                          </a:solidFill>
                          <a:effectLst/>
                          <a:latin typeface="Arial" panose="020B0604020202020204" pitchFamily="34" charset="0"/>
                        </a:rPr>
                        <a:t>FK SCHOELLER Křešice</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52:44</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13</a:t>
                      </a:r>
                    </a:p>
                  </a:txBody>
                  <a:tcPr marL="9525" marR="9525" marT="9525" marB="0" anchor="ctr">
                    <a:lnL>
                      <a:noFill/>
                    </a:lnL>
                    <a:lnR>
                      <a:noFill/>
                    </a:lnR>
                    <a:lnT>
                      <a:noFill/>
                    </a:lnT>
                    <a:lnB>
                      <a:noFill/>
                    </a:lnB>
                    <a:solidFill>
                      <a:srgbClr val="CCFF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3944814701"/>
                  </a:ext>
                </a:extLst>
              </a:tr>
              <a:tr h="152400">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99FF33"/>
                    </a:solidFill>
                  </a:tcPr>
                </a:tc>
                <a:tc>
                  <a:txBody>
                    <a:bodyPr/>
                    <a:lstStyle/>
                    <a:p>
                      <a:pPr algn="l" fontAlgn="ctr"/>
                      <a:r>
                        <a:rPr lang="cs-CZ" sz="1000" b="1" i="0" u="none" strike="noStrike" dirty="0">
                          <a:solidFill>
                            <a:srgbClr val="000000"/>
                          </a:solidFill>
                          <a:effectLst/>
                          <a:latin typeface="Arial" panose="020B0604020202020204" pitchFamily="34" charset="0"/>
                        </a:rPr>
                        <a:t>SK Libotenice</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75:58</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12</a:t>
                      </a:r>
                    </a:p>
                  </a:txBody>
                  <a:tcPr marL="9525" marR="9525" marT="9525" marB="0" anchor="ctr">
                    <a:lnL>
                      <a:noFill/>
                    </a:lnL>
                    <a:lnR>
                      <a:noFill/>
                    </a:lnR>
                    <a:lnT>
                      <a:noFill/>
                    </a:lnT>
                    <a:lnB>
                      <a:noFill/>
                    </a:lnB>
                    <a:solidFill>
                      <a:srgbClr val="99FF33"/>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2077268408"/>
                  </a:ext>
                </a:extLst>
              </a:tr>
              <a:tr h="152400">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a:solidFill>
                            <a:srgbClr val="000000"/>
                          </a:solidFill>
                          <a:effectLst/>
                          <a:latin typeface="Arial" panose="020B0604020202020204" pitchFamily="34" charset="0"/>
                        </a:rPr>
                        <a:t>TJ Sokol Straškov Vodochody</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59:50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CCFF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4238644893"/>
                  </a:ext>
                </a:extLst>
              </a:tr>
              <a:tr h="152400">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99FF33"/>
                    </a:solidFill>
                  </a:tcPr>
                </a:tc>
                <a:tc>
                  <a:txBody>
                    <a:bodyPr/>
                    <a:lstStyle/>
                    <a:p>
                      <a:pPr algn="l" fontAlgn="ctr"/>
                      <a:r>
                        <a:rPr lang="cs-CZ" sz="1000" b="1" i="0" u="none" strike="noStrike">
                          <a:solidFill>
                            <a:srgbClr val="000000"/>
                          </a:solidFill>
                          <a:effectLst/>
                          <a:latin typeface="Arial" panose="020B0604020202020204" pitchFamily="34" charset="0"/>
                        </a:rPr>
                        <a:t>TJ Sokol Mšené Lázně</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46:77</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99FF33"/>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2991285034"/>
                  </a:ext>
                </a:extLst>
              </a:tr>
              <a:tr h="152400">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200" b="1" i="0" u="none" strike="noStrike">
                          <a:solidFill>
                            <a:srgbClr val="FF0000"/>
                          </a:solidFill>
                          <a:effectLst/>
                          <a:latin typeface="Arial" panose="020B0604020202020204" pitchFamily="34" charset="0"/>
                        </a:rPr>
                        <a:t>8.</a:t>
                      </a:r>
                    </a:p>
                  </a:txBody>
                  <a:tcPr marL="9525" marR="9525" marT="9525" marB="0" anchor="ctr">
                    <a:lnL>
                      <a:noFill/>
                    </a:lnL>
                    <a:lnR>
                      <a:noFill/>
                    </a:lnR>
                    <a:lnT>
                      <a:noFill/>
                    </a:lnT>
                    <a:lnB>
                      <a:noFill/>
                    </a:lnB>
                    <a:solidFill>
                      <a:srgbClr val="CCFFFF"/>
                    </a:solidFill>
                  </a:tcPr>
                </a:tc>
                <a:tc>
                  <a:txBody>
                    <a:bodyPr/>
                    <a:lstStyle/>
                    <a:p>
                      <a:pPr algn="l" fontAlgn="ctr"/>
                      <a:r>
                        <a:rPr lang="cs-CZ" sz="1200" b="1" i="0" u="none" strike="noStrike">
                          <a:solidFill>
                            <a:srgbClr val="FF0000"/>
                          </a:solidFill>
                          <a:effectLst/>
                          <a:latin typeface="Arial" panose="020B0604020202020204" pitchFamily="34" charset="0"/>
                        </a:rPr>
                        <a:t>SK Štětí</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FF0000"/>
                          </a:solidFill>
                          <a:effectLst/>
                          <a:latin typeface="Arial" panose="020B0604020202020204" pitchFamily="34" charset="0"/>
                        </a:rPr>
                        <a:t>7</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FF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FF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FF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FF0000"/>
                          </a:solidFill>
                          <a:effectLst/>
                          <a:latin typeface="Arial" panose="020B0604020202020204" pitchFamily="34" charset="0"/>
                        </a:rPr>
                        <a:t>4</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FF0000"/>
                          </a:solidFill>
                          <a:effectLst/>
                          <a:latin typeface="Arial" panose="020B0604020202020204" pitchFamily="34" charset="0"/>
                        </a:rPr>
                        <a:t>41:71</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FF0000"/>
                          </a:solidFill>
                          <a:effectLst/>
                          <a:latin typeface="Arial" panose="020B0604020202020204" pitchFamily="34" charset="0"/>
                        </a:rPr>
                        <a:t>7</a:t>
                      </a:r>
                    </a:p>
                  </a:txBody>
                  <a:tcPr marL="9525" marR="9525" marT="9525" marB="0" anchor="ctr">
                    <a:lnL>
                      <a:noFill/>
                    </a:lnL>
                    <a:lnR>
                      <a:noFill/>
                    </a:lnR>
                    <a:lnT>
                      <a:noFill/>
                    </a:lnT>
                    <a:lnB>
                      <a:noFill/>
                    </a:lnB>
                    <a:solidFill>
                      <a:srgbClr val="CCFF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2217972480"/>
                  </a:ext>
                </a:extLst>
              </a:tr>
              <a:tr h="152400">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99FF33"/>
                    </a:solidFill>
                  </a:tcPr>
                </a:tc>
                <a:tc>
                  <a:txBody>
                    <a:bodyPr/>
                    <a:lstStyle/>
                    <a:p>
                      <a:pPr algn="l" fontAlgn="ctr"/>
                      <a:r>
                        <a:rPr lang="cs-CZ" sz="1000" b="1" i="0" u="none" strike="noStrike">
                          <a:solidFill>
                            <a:srgbClr val="000000"/>
                          </a:solidFill>
                          <a:effectLst/>
                          <a:latin typeface="Arial" panose="020B0604020202020204" pitchFamily="34" charset="0"/>
                        </a:rPr>
                        <a:t>TJ Viktorie Budyně n.O.</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60:85</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99FF33"/>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3708096597"/>
                  </a:ext>
                </a:extLst>
              </a:tr>
              <a:tr h="152400">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10.</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a:solidFill>
                            <a:srgbClr val="000000"/>
                          </a:solidFill>
                          <a:effectLst/>
                          <a:latin typeface="Arial" panose="020B0604020202020204" pitchFamily="34" charset="0"/>
                        </a:rPr>
                        <a:t>Slavoj Bohušovice n.O.</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65:101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CCFF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1496098330"/>
                  </a:ext>
                </a:extLst>
              </a:tr>
              <a:tr h="152400">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11.</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dirty="0">
                          <a:solidFill>
                            <a:srgbClr val="000000"/>
                          </a:solidFill>
                          <a:effectLst/>
                          <a:latin typeface="Arial" panose="020B0604020202020204" pitchFamily="34" charset="0"/>
                        </a:rPr>
                        <a:t>SK SAHARA Vědomice</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44:86</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CCFF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761245990"/>
                  </a:ext>
                </a:extLst>
              </a:tr>
              <a:tr h="152400">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12.</a:t>
                      </a:r>
                    </a:p>
                  </a:txBody>
                  <a:tcPr marL="9525" marR="9525" marT="9525" marB="0" anchor="ctr">
                    <a:lnL>
                      <a:noFill/>
                    </a:lnL>
                    <a:lnR>
                      <a:noFill/>
                    </a:lnR>
                    <a:lnT>
                      <a:noFill/>
                    </a:lnT>
                    <a:lnB>
                      <a:noFill/>
                    </a:lnB>
                    <a:solidFill>
                      <a:srgbClr val="92D050"/>
                    </a:solidFill>
                  </a:tcPr>
                </a:tc>
                <a:tc>
                  <a:txBody>
                    <a:bodyPr/>
                    <a:lstStyle/>
                    <a:p>
                      <a:pPr algn="l" fontAlgn="ctr"/>
                      <a:r>
                        <a:rPr lang="cs-CZ" sz="1000" b="1" i="0" u="none" strike="noStrike" dirty="0">
                          <a:solidFill>
                            <a:srgbClr val="000000"/>
                          </a:solidFill>
                          <a:effectLst/>
                          <a:latin typeface="Arial" panose="020B0604020202020204" pitchFamily="34" charset="0"/>
                        </a:rPr>
                        <a:t>TJ Sokol Hoštka</a:t>
                      </a:r>
                    </a:p>
                  </a:txBody>
                  <a:tcPr marL="9525" marR="9525" marT="9525" marB="0" anchor="ctr">
                    <a:lnL>
                      <a:noFill/>
                    </a:lnL>
                    <a:lnR>
                      <a:noFill/>
                    </a:lnR>
                    <a:lnT>
                      <a:noFill/>
                    </a:lnT>
                    <a:lnB>
                      <a:noFill/>
                    </a:lnB>
                    <a:solidFill>
                      <a:srgbClr val="92D050"/>
                    </a:solidFill>
                  </a:tcPr>
                </a:tc>
                <a:tc>
                  <a:txBody>
                    <a:bodyPr/>
                    <a:lstStyle/>
                    <a:p>
                      <a:pPr algn="ctr" fontAlgn="ctr"/>
                      <a:r>
                        <a:rPr lang="cs-CZ" sz="10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92D050"/>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2D050"/>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2D050"/>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2D050"/>
                    </a:solidFill>
                  </a:tcPr>
                </a:tc>
                <a:tc>
                  <a:txBody>
                    <a:bodyPr/>
                    <a:lstStyle/>
                    <a:p>
                      <a:pPr algn="ctr" fontAlgn="ctr"/>
                      <a:r>
                        <a:rPr lang="cs-CZ" sz="10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92D050"/>
                    </a:solidFill>
                  </a:tcPr>
                </a:tc>
                <a:tc>
                  <a:txBody>
                    <a:bodyPr/>
                    <a:lstStyle/>
                    <a:p>
                      <a:pPr algn="ctr" fontAlgn="ctr"/>
                      <a:r>
                        <a:rPr lang="cs-CZ" sz="1000" b="1" i="0" u="none" strike="noStrike">
                          <a:solidFill>
                            <a:srgbClr val="000000"/>
                          </a:solidFill>
                          <a:effectLst/>
                          <a:latin typeface="Arial" panose="020B0604020202020204" pitchFamily="34" charset="0"/>
                        </a:rPr>
                        <a:t>32:87</a:t>
                      </a:r>
                    </a:p>
                  </a:txBody>
                  <a:tcPr marL="9525" marR="9525" marT="9525" marB="0" anchor="ctr">
                    <a:lnL>
                      <a:noFill/>
                    </a:lnL>
                    <a:lnR>
                      <a:noFill/>
                    </a:lnR>
                    <a:lnT>
                      <a:noFill/>
                    </a:lnT>
                    <a:lnB>
                      <a:noFill/>
                    </a:lnB>
                    <a:solidFill>
                      <a:srgbClr val="92D050"/>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2D050"/>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2940375842"/>
                  </a:ext>
                </a:extLst>
              </a:tr>
              <a:tr h="152400">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3535104655"/>
                  </a:ext>
                </a:extLst>
              </a:tr>
            </a:tbl>
          </a:graphicData>
        </a:graphic>
      </p:graphicFrame>
    </p:spTree>
    <p:extLst>
      <p:ext uri="{BB962C8B-B14F-4D97-AF65-F5344CB8AC3E}">
        <p14:creationId xmlns:p14="http://schemas.microsoft.com/office/powerpoint/2010/main" val="245213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ovéPole 9"/>
          <p:cNvSpPr txBox="1"/>
          <p:nvPr/>
        </p:nvSpPr>
        <p:spPr>
          <a:xfrm>
            <a:off x="1944192" y="7004456"/>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30</a:t>
            </a:r>
          </a:p>
        </p:txBody>
      </p:sp>
      <p:sp>
        <p:nvSpPr>
          <p:cNvPr id="11" name="TextovéPole 10"/>
          <p:cNvSpPr txBox="1"/>
          <p:nvPr/>
        </p:nvSpPr>
        <p:spPr>
          <a:xfrm>
            <a:off x="7731618" y="6946031"/>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15</a:t>
            </a:r>
          </a:p>
        </p:txBody>
      </p:sp>
      <p:sp>
        <p:nvSpPr>
          <p:cNvPr id="2" name="Obdélník 1"/>
          <p:cNvSpPr/>
          <p:nvPr/>
        </p:nvSpPr>
        <p:spPr>
          <a:xfrm>
            <a:off x="5527863" y="520608"/>
            <a:ext cx="4581726" cy="6349430"/>
          </a:xfrm>
          <a:prstGeom prst="rect">
            <a:avLst/>
          </a:prstGeom>
        </p:spPr>
        <p:txBody>
          <a:bodyPr wrap="square">
            <a:spAutoFit/>
          </a:bodyPr>
          <a:lstStyle/>
          <a:p>
            <a:pPr lvl="0" algn="just">
              <a:lnSpc>
                <a:spcPct val="107000"/>
              </a:lnSpc>
              <a:spcAft>
                <a:spcPts val="0"/>
              </a:spcAft>
            </a:pP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jen připravené rukavice hostujícího brankáře Tomáše Martince.  Na časomíře tak svítily v průběhu 15 minutové přestávky dvě nuly. Jen co se ale ozvala píšťalka zahajující 2. poločas, tak se to rychle změnilo. Od poloviny hřiště jsme rozehráli učebnicovou akci, která musela diváckému oku lahodit a zvlášť, když z toho byla na konci branka na 1:0 z kopačky Jiřího Vokouna. Následovala ale 10 minutovka, kdy jsme se zatáhli na vlastní polovinu a před vlastní brankou začali rozehrávat kombinace, které k ničemu nevedly. Jakub Slavíček se pustil s míčem na vlastní polovinu, kde o něj přišel a Pavel Veselý se blížil sám na naší branku. Že je zavřeno mu dal najevo perfektním zmenšením střeleckého úhlu Václav Sailer mezi 3 tyčemi.  Bohužel mu to ale nevyšlo při jednom z dalších útoků, kdy se vzdálil od brankové čáry až příliš daleko a po střele Matěje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Kravara</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na 1:1 pak v brance chyběl. Březová mohla jít dokonce do vedení, když školáckou rozehrávku Rudolfa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Slaničky</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využil znova Matěj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Kravar</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 velké díky si zaslouží brankář Štětí, který střelu zázračně zlikvidoval.  Ještě, že jsme se rychle probrali. Běžela 64. minuta a po zpětné přihrávce mířil na branku David Mencl. Jeho střela byla ještě tečována Tomášem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Belákem</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 míč se zastavil až za zády hostujícího brankáře.  Tomáš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Belák</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mohl přidat pojistku, ale orazítkoval jen břevno. Přišly však velké chvíle Jiřího Vokouna. Lehký jako pírko se prohnal podél 2 bránících hráčů a střelou k zadní tyči zajistil našemu týmu vedení 3:1. Za další 2 minuty si počkal na přihrávku Víti Kaly a ze 14 metrů málem protrhl síť. 4:1. Během několika minut byl tak zápas téměř rozhodnut. Následovaly další šance, které mohly náskok navýšit.  Hlavička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Ransdorfa</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skončila těsně nad a sám na brankáře také postupoval Tomáš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Belák</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ale gól nedal. V 84. minutě ve vápně soupeře bojoval David Brandejs o míč tak dlouho, dokud si ho nepřipravil ke střele a upravil už na krásných 5:1. Poslední velkou příležitost utkání měli hosté. Na Dominika Horváta zívala prázdná polovina naši branky, ale jeho střela skončila vysoko nad.            </a:t>
            </a:r>
          </a:p>
          <a:p>
            <a:pPr lvl="0">
              <a:lnSpc>
                <a:spcPct val="107000"/>
              </a:lnSpc>
              <a:spcAft>
                <a:spcPts val="0"/>
              </a:spcAft>
            </a:pPr>
            <a:r>
              <a:rPr lang="cs-CZ" sz="1000" b="0" u="sng" dirty="0">
                <a:solidFill>
                  <a:srgbClr val="000000"/>
                </a:solidFill>
                <a:latin typeface="Arial" panose="020B0604020202020204" pitchFamily="34" charset="0"/>
                <a:ea typeface="Calibri" panose="020F0502020204030204" pitchFamily="34" charset="0"/>
                <a:cs typeface="Arial" panose="020B0604020202020204" pitchFamily="34" charset="0"/>
              </a:rPr>
              <a:t>Branky:</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J.Vokoun</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3,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T.Belák</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1,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D.Brandejs</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1 </a:t>
            </a:r>
          </a:p>
          <a:p>
            <a:pPr lvl="0">
              <a:lnSpc>
                <a:spcPct val="107000"/>
              </a:lnSpc>
              <a:spcAft>
                <a:spcPts val="0"/>
              </a:spcAft>
            </a:pPr>
            <a:r>
              <a:rPr lang="cs-CZ" sz="1000" b="0" u="sng" dirty="0">
                <a:solidFill>
                  <a:srgbClr val="000000"/>
                </a:solidFill>
                <a:latin typeface="Arial" panose="020B0604020202020204" pitchFamily="34" charset="0"/>
                <a:ea typeface="Calibri" panose="020F0502020204030204" pitchFamily="34" charset="0"/>
                <a:cs typeface="Arial" panose="020B0604020202020204" pitchFamily="34" charset="0"/>
              </a:rPr>
              <a:t>Sestava:</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V.Sailer-V.Kala</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J.Ransdorf</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R.Slanička</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J.Vacek</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a:t>
            </a:r>
          </a:p>
          <a:p>
            <a:pPr lvl="0">
              <a:lnSpc>
                <a:spcPct val="107000"/>
              </a:lnSpc>
              <a:spcAft>
                <a:spcPts val="0"/>
              </a:spcAft>
            </a:pP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J.Slavíček</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(73.A.Brůža),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J.Vokoun</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(82.J.Prieložný),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J.Pícha</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p>
          <a:p>
            <a:pPr lvl="0">
              <a:lnSpc>
                <a:spcPct val="107000"/>
              </a:lnSpc>
              <a:spcAft>
                <a:spcPts val="0"/>
              </a:spcAft>
            </a:pP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D.Brandejs</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(86.K.Horváth),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D.Mencl</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(84.F.Podhorský)-</a:t>
            </a:r>
          </a:p>
          <a:p>
            <a:pPr lvl="0">
              <a:lnSpc>
                <a:spcPct val="107000"/>
              </a:lnSpc>
              <a:spcAft>
                <a:spcPts val="0"/>
              </a:spcAft>
            </a:pP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T.Belák</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(78.J.Neuman)</a:t>
            </a:r>
          </a:p>
          <a:p>
            <a:pPr lvl="0">
              <a:lnSpc>
                <a:spcPct val="107000"/>
              </a:lnSpc>
              <a:spcAft>
                <a:spcPts val="0"/>
              </a:spcAft>
            </a:pPr>
            <a:r>
              <a:rPr lang="cs-CZ" sz="1000" b="0" u="sng" dirty="0">
                <a:solidFill>
                  <a:srgbClr val="000000"/>
                </a:solidFill>
                <a:latin typeface="Arial" panose="020B0604020202020204" pitchFamily="34" charset="0"/>
                <a:ea typeface="Calibri" panose="020F0502020204030204" pitchFamily="34" charset="0"/>
                <a:cs typeface="Arial" panose="020B0604020202020204" pitchFamily="34" charset="0"/>
              </a:rPr>
              <a:t>Připraveni:</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R.Feko</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M.Jelínek</a:t>
            </a:r>
            <a:endPar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lvl="0">
              <a:lnSpc>
                <a:spcPct val="107000"/>
              </a:lnSpc>
              <a:spcAft>
                <a:spcPts val="0"/>
              </a:spcAft>
            </a:pPr>
            <a:r>
              <a:rPr lang="cs-CZ" sz="1000" b="0" u="sng" dirty="0">
                <a:solidFill>
                  <a:srgbClr val="000000"/>
                </a:solidFill>
                <a:latin typeface="Arial" panose="020B0604020202020204" pitchFamily="34" charset="0"/>
                <a:ea typeface="Calibri" panose="020F0502020204030204" pitchFamily="34" charset="0"/>
                <a:cs typeface="Arial" panose="020B0604020202020204" pitchFamily="34" charset="0"/>
              </a:rPr>
              <a:t>Trenéři:</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J.Ransdorf</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P.Hoznédl</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sz="1000" b="0" u="sng" dirty="0">
                <a:solidFill>
                  <a:srgbClr val="000000"/>
                </a:solidFill>
                <a:latin typeface="Arial" panose="020B0604020202020204" pitchFamily="34" charset="0"/>
                <a:ea typeface="Calibri" panose="020F0502020204030204" pitchFamily="34" charset="0"/>
                <a:cs typeface="Arial" panose="020B0604020202020204" pitchFamily="34" charset="0"/>
              </a:rPr>
              <a:t>Vedoucí:</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J.Tyle</a:t>
            </a:r>
            <a:endPar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lvl="0">
              <a:lnSpc>
                <a:spcPct val="107000"/>
              </a:lnSpc>
              <a:spcAft>
                <a:spcPts val="0"/>
              </a:spcAft>
            </a:pPr>
            <a:r>
              <a:rPr lang="cs-CZ" sz="1000" b="0" u="sng" dirty="0">
                <a:solidFill>
                  <a:srgbClr val="000000"/>
                </a:solidFill>
                <a:latin typeface="Arial" panose="020B0604020202020204" pitchFamily="34" charset="0"/>
                <a:ea typeface="Calibri" panose="020F0502020204030204" pitchFamily="34" charset="0"/>
                <a:cs typeface="Arial" panose="020B0604020202020204" pitchFamily="34" charset="0"/>
              </a:rPr>
              <a:t>Rozhodčí:</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J.Vrchota-L.Eibl</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D.Plzák</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sz="1000" b="0" u="sng" dirty="0">
                <a:solidFill>
                  <a:srgbClr val="000000"/>
                </a:solidFill>
                <a:latin typeface="Arial" panose="020B0604020202020204" pitchFamily="34" charset="0"/>
                <a:ea typeface="Calibri" panose="020F0502020204030204" pitchFamily="34" charset="0"/>
                <a:cs typeface="Arial" panose="020B0604020202020204" pitchFamily="34" charset="0"/>
              </a:rPr>
              <a:t>Delegát:</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T.Průcha</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p>
          <a:p>
            <a:pPr lvl="0">
              <a:lnSpc>
                <a:spcPct val="107000"/>
              </a:lnSpc>
              <a:spcAft>
                <a:spcPts val="0"/>
              </a:spcAft>
            </a:pPr>
            <a:r>
              <a:rPr lang="cs-CZ" sz="1000" b="0" u="sng" dirty="0">
                <a:solidFill>
                  <a:srgbClr val="000000"/>
                </a:solidFill>
                <a:latin typeface="Arial" panose="020B0604020202020204" pitchFamily="34" charset="0"/>
                <a:ea typeface="Calibri" panose="020F0502020204030204" pitchFamily="34" charset="0"/>
                <a:cs typeface="Arial" panose="020B0604020202020204" pitchFamily="34" charset="0"/>
              </a:rPr>
              <a:t>Hlavní pořadatel:</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V.Švancar</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110 diváků</a:t>
            </a:r>
            <a:endParaRPr lang="cs-CZ" dirty="0"/>
          </a:p>
        </p:txBody>
      </p:sp>
      <p:sp>
        <p:nvSpPr>
          <p:cNvPr id="3" name="TextovéPole 2"/>
          <p:cNvSpPr txBox="1"/>
          <p:nvPr/>
        </p:nvSpPr>
        <p:spPr>
          <a:xfrm>
            <a:off x="5472583" y="163116"/>
            <a:ext cx="4602665" cy="276999"/>
          </a:xfrm>
          <a:prstGeom prst="rect">
            <a:avLst/>
          </a:prstGeom>
          <a:solidFill>
            <a:srgbClr val="FFC000"/>
          </a:solidFill>
          <a:effectLst>
            <a:glow rad="101600">
              <a:srgbClr val="FFFF66">
                <a:alpha val="40000"/>
              </a:srgbClr>
            </a:glow>
            <a:softEdge rad="0"/>
          </a:effectLst>
        </p:spPr>
        <p:txBody>
          <a:bodyPr wrap="square" rtlCol="0">
            <a:spAutoFit/>
          </a:bodyPr>
          <a:lstStyle/>
          <a:p>
            <a:pPr algn="ctr"/>
            <a:r>
              <a:rPr lang="cs-CZ" dirty="0">
                <a:latin typeface="Arial Black" panose="020B0A04020102020204" pitchFamily="34" charset="0"/>
              </a:rPr>
              <a:t>Pokračování SK Štětí-FK Olympie Březová 5.10.2019</a:t>
            </a:r>
          </a:p>
        </p:txBody>
      </p:sp>
      <p:sp>
        <p:nvSpPr>
          <p:cNvPr id="12" name="Obdélník 11">
            <a:extLst>
              <a:ext uri="{FF2B5EF4-FFF2-40B4-BE49-F238E27FC236}">
                <a16:creationId xmlns:a16="http://schemas.microsoft.com/office/drawing/2014/main" id="{1F46E32C-FC8A-48A4-8CBD-5788EC8427D3}"/>
              </a:ext>
            </a:extLst>
          </p:cNvPr>
          <p:cNvSpPr/>
          <p:nvPr/>
        </p:nvSpPr>
        <p:spPr>
          <a:xfrm>
            <a:off x="98869" y="557740"/>
            <a:ext cx="4626750" cy="4077398"/>
          </a:xfrm>
          <a:prstGeom prst="rect">
            <a:avLst/>
          </a:prstGeom>
        </p:spPr>
        <p:txBody>
          <a:bodyPr wrap="square">
            <a:spAutoFit/>
          </a:bodyPr>
          <a:lstStyle/>
          <a:p>
            <a:pPr algn="just">
              <a:lnSpc>
                <a:spcPct val="107000"/>
              </a:lnSpc>
              <a:spcAft>
                <a:spcPts val="0"/>
              </a:spcAft>
            </a:pPr>
            <a:r>
              <a:rPr lang="cs-CZ" sz="1100" b="0" dirty="0">
                <a:latin typeface="Arial" panose="020B0604020202020204" pitchFamily="34" charset="0"/>
                <a:ea typeface="Calibri" panose="020F0502020204030204" pitchFamily="34" charset="0"/>
                <a:cs typeface="Arial" panose="020B0604020202020204" pitchFamily="34" charset="0"/>
              </a:rPr>
              <a:t>podklouznutí Michaele Daňa v naší brance, který dnes dostal příležitost mezi 3 tyčemi před Vojtěchem Budkou. Štětský brankostroj to ale nezastavilo. Ještě než hlavní rozhodčí David </a:t>
            </a:r>
            <a:r>
              <a:rPr lang="cs-CZ" sz="1100" b="0" dirty="0" err="1">
                <a:latin typeface="Arial" panose="020B0604020202020204" pitchFamily="34" charset="0"/>
                <a:ea typeface="Calibri" panose="020F0502020204030204" pitchFamily="34" charset="0"/>
                <a:cs typeface="Arial" panose="020B0604020202020204" pitchFamily="34" charset="0"/>
              </a:rPr>
              <a:t>Mojžiš</a:t>
            </a:r>
            <a:r>
              <a:rPr lang="cs-CZ" sz="1100" b="0" dirty="0">
                <a:latin typeface="Arial" panose="020B0604020202020204" pitchFamily="34" charset="0"/>
                <a:ea typeface="Calibri" panose="020F0502020204030204" pitchFamily="34" charset="0"/>
                <a:cs typeface="Arial" panose="020B0604020202020204" pitchFamily="34" charset="0"/>
              </a:rPr>
              <a:t> zápas ukončil, tak jsme stačili zatížit konto soupeře dalšími 4 kousky, které určily konečný výsledek 19:1. Zasloužili se o to Miroslav Volák, Petr Hůrka, Roman Chromý a Daniel Hromy.  </a:t>
            </a:r>
          </a:p>
          <a:p>
            <a:pPr algn="just">
              <a:lnSpc>
                <a:spcPct val="107000"/>
              </a:lnSpc>
              <a:spcAft>
                <a:spcPts val="0"/>
              </a:spcAft>
            </a:pPr>
            <a:r>
              <a:rPr lang="cs-CZ" sz="1100" b="0" dirty="0">
                <a:latin typeface="Arial" panose="020B0604020202020204" pitchFamily="34" charset="0"/>
                <a:ea typeface="Calibri" panose="020F0502020204030204" pitchFamily="34" charset="0"/>
                <a:cs typeface="Arial" panose="020B0604020202020204" pitchFamily="34" charset="0"/>
              </a:rPr>
              <a:t>     Anglický týden pokračuje a už v sobotu 5. října se v úloze velkého favorita vydáváme k dalšímu mistrovskému zápasu pod druhou nevyšší horu Českého středohoří Sedlo  do Lovečkovic. </a:t>
            </a:r>
          </a:p>
          <a:p>
            <a:pPr algn="just">
              <a:lnSpc>
                <a:spcPct val="107000"/>
              </a:lnSpc>
              <a:spcAft>
                <a:spcPts val="0"/>
              </a:spcAft>
            </a:pPr>
            <a:r>
              <a:rPr lang="cs-CZ" sz="1100" b="0" u="sng" dirty="0">
                <a:latin typeface="Arial" panose="020B0604020202020204" pitchFamily="34" charset="0"/>
                <a:ea typeface="Calibri" panose="020F0502020204030204" pitchFamily="34" charset="0"/>
                <a:cs typeface="Arial" panose="020B0604020202020204" pitchFamily="34" charset="0"/>
              </a:rPr>
              <a:t>Miloslav Hromy – trenér SK Štětí</a:t>
            </a:r>
            <a:endParaRPr lang="cs-CZ" sz="1100" b="0"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0"/>
              </a:spcAft>
            </a:pPr>
            <a:r>
              <a:rPr lang="cs-CZ" sz="1100" b="0" dirty="0">
                <a:solidFill>
                  <a:srgbClr val="000000"/>
                </a:solidFill>
                <a:latin typeface="Arial" panose="020B0604020202020204" pitchFamily="34" charset="0"/>
                <a:ea typeface="Times New Roman" panose="02020603050405020304" pitchFamily="18" charset="0"/>
                <a:cs typeface="Arial" panose="020B0604020202020204" pitchFamily="34" charset="0"/>
              </a:rPr>
              <a:t>Až na druhou polovinu prvního poločasu jsme sehráli výborné utkání, které jsme po nedělním utkání potřebovali. Možná pomohlo pondělní tréninkové volno. Kluci dostali chuť do hry a na zápas se moc těšili. Jedinou kaňkou jsou naše neproměněné šance, kterých dnes bylo až příliš. Jinak pochvala pro celý tým.</a:t>
            </a:r>
            <a:endParaRPr lang="cs-CZ" sz="1100" b="0"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0"/>
              </a:spcAft>
            </a:pPr>
            <a:r>
              <a:rPr lang="cs-CZ" sz="1100" b="0" u="sng" dirty="0">
                <a:solidFill>
                  <a:srgbClr val="000000"/>
                </a:solidFill>
                <a:latin typeface="Arial" panose="020B0604020202020204" pitchFamily="34" charset="0"/>
                <a:ea typeface="Times New Roman" panose="02020603050405020304" pitchFamily="18" charset="0"/>
                <a:cs typeface="Arial" panose="020B0604020202020204" pitchFamily="34" charset="0"/>
              </a:rPr>
              <a:t>Branky:</a:t>
            </a:r>
            <a:r>
              <a:rPr lang="cs-CZ" sz="1100" b="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cs-CZ" sz="11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P.Hůrka</a:t>
            </a:r>
            <a:r>
              <a:rPr lang="cs-CZ" sz="1100" b="0" dirty="0">
                <a:solidFill>
                  <a:srgbClr val="000000"/>
                </a:solidFill>
                <a:latin typeface="Arial" panose="020B0604020202020204" pitchFamily="34" charset="0"/>
                <a:ea typeface="Times New Roman" panose="02020603050405020304" pitchFamily="18" charset="0"/>
                <a:cs typeface="Arial" panose="020B0604020202020204" pitchFamily="34" charset="0"/>
              </a:rPr>
              <a:t> 6, </a:t>
            </a:r>
            <a:r>
              <a:rPr lang="cs-CZ" sz="11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D.Hromy</a:t>
            </a:r>
            <a:r>
              <a:rPr lang="cs-CZ" sz="1100" b="0" dirty="0">
                <a:solidFill>
                  <a:srgbClr val="000000"/>
                </a:solidFill>
                <a:latin typeface="Arial" panose="020B0604020202020204" pitchFamily="34" charset="0"/>
                <a:ea typeface="Times New Roman" panose="02020603050405020304" pitchFamily="18" charset="0"/>
                <a:cs typeface="Arial" panose="020B0604020202020204" pitchFamily="34" charset="0"/>
              </a:rPr>
              <a:t> 6, </a:t>
            </a:r>
            <a:r>
              <a:rPr lang="cs-CZ" sz="11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R.Chromý</a:t>
            </a:r>
            <a:r>
              <a:rPr lang="cs-CZ" sz="1100" b="0" dirty="0">
                <a:solidFill>
                  <a:srgbClr val="000000"/>
                </a:solidFill>
                <a:latin typeface="Arial" panose="020B0604020202020204" pitchFamily="34" charset="0"/>
                <a:ea typeface="Times New Roman" panose="02020603050405020304" pitchFamily="18" charset="0"/>
                <a:cs typeface="Arial" panose="020B0604020202020204" pitchFamily="34" charset="0"/>
              </a:rPr>
              <a:t> 3, </a:t>
            </a:r>
            <a:r>
              <a:rPr lang="cs-CZ" sz="11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J.Chromý</a:t>
            </a:r>
            <a:r>
              <a:rPr lang="cs-CZ" sz="1100" b="0" dirty="0">
                <a:solidFill>
                  <a:srgbClr val="000000"/>
                </a:solidFill>
                <a:latin typeface="Arial" panose="020B0604020202020204" pitchFamily="34" charset="0"/>
                <a:ea typeface="Times New Roman" panose="02020603050405020304" pitchFamily="18" charset="0"/>
                <a:cs typeface="Arial" panose="020B0604020202020204" pitchFamily="34" charset="0"/>
              </a:rPr>
              <a:t> 1, </a:t>
            </a:r>
            <a:r>
              <a:rPr lang="cs-CZ" sz="11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P.Truníček</a:t>
            </a:r>
            <a:r>
              <a:rPr lang="cs-CZ" sz="1100" b="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p>
          <a:p>
            <a:pPr algn="just">
              <a:lnSpc>
                <a:spcPct val="107000"/>
              </a:lnSpc>
              <a:spcAft>
                <a:spcPts val="0"/>
              </a:spcAft>
            </a:pPr>
            <a:r>
              <a:rPr lang="cs-CZ" sz="1100" b="0" dirty="0">
                <a:solidFill>
                  <a:srgbClr val="000000"/>
                </a:solidFill>
                <a:latin typeface="Arial" panose="020B0604020202020204" pitchFamily="34" charset="0"/>
                <a:ea typeface="Times New Roman" panose="02020603050405020304" pitchFamily="18" charset="0"/>
                <a:cs typeface="Arial" panose="020B0604020202020204" pitchFamily="34" charset="0"/>
              </a:rPr>
              <a:t>             1, </a:t>
            </a:r>
            <a:r>
              <a:rPr lang="cs-CZ" sz="11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V.Volák</a:t>
            </a:r>
            <a:r>
              <a:rPr lang="cs-CZ" sz="1100" b="0" dirty="0">
                <a:solidFill>
                  <a:srgbClr val="000000"/>
                </a:solidFill>
                <a:latin typeface="Arial" panose="020B0604020202020204" pitchFamily="34" charset="0"/>
                <a:ea typeface="Times New Roman" panose="02020603050405020304" pitchFamily="18" charset="0"/>
                <a:cs typeface="Arial" panose="020B0604020202020204" pitchFamily="34" charset="0"/>
              </a:rPr>
              <a:t> 1, vlastní</a:t>
            </a:r>
            <a:endParaRPr lang="cs-CZ" sz="1100" b="0"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cs-CZ" sz="1100" b="0" u="sng" dirty="0">
                <a:solidFill>
                  <a:srgbClr val="000000"/>
                </a:solidFill>
                <a:latin typeface="Arial" panose="020B0604020202020204" pitchFamily="34" charset="0"/>
                <a:ea typeface="Times New Roman" panose="02020603050405020304" pitchFamily="18" charset="0"/>
                <a:cs typeface="Arial" panose="020B0604020202020204" pitchFamily="34" charset="0"/>
              </a:rPr>
              <a:t>Sestava:</a:t>
            </a:r>
            <a:r>
              <a:rPr lang="cs-CZ" sz="1100" b="0" dirty="0">
                <a:solidFill>
                  <a:srgbClr val="000000"/>
                </a:solidFill>
                <a:latin typeface="Arial" panose="020B0604020202020204" pitchFamily="34" charset="0"/>
                <a:ea typeface="Times New Roman" panose="02020603050405020304" pitchFamily="18" charset="0"/>
                <a:cs typeface="Arial" panose="020B0604020202020204" pitchFamily="34" charset="0"/>
              </a:rPr>
              <a:t> Michal Daňo-</a:t>
            </a:r>
            <a:r>
              <a:rPr lang="cs-CZ" sz="11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M.Miga</a:t>
            </a:r>
            <a:r>
              <a:rPr lang="cs-CZ" sz="1100" b="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cs-CZ" sz="11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R.Paďour</a:t>
            </a:r>
            <a:r>
              <a:rPr lang="cs-CZ" sz="1100" b="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cs-CZ" sz="11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P.Truníček</a:t>
            </a:r>
            <a:r>
              <a:rPr lang="cs-CZ" sz="1100" b="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cs-CZ" sz="11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J.Vejl</a:t>
            </a:r>
            <a:r>
              <a:rPr lang="cs-CZ" sz="1100" b="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p>
          <a:p>
            <a:pPr>
              <a:lnSpc>
                <a:spcPct val="107000"/>
              </a:lnSpc>
              <a:spcAft>
                <a:spcPts val="0"/>
              </a:spcAft>
            </a:pPr>
            <a:r>
              <a:rPr lang="cs-CZ" sz="1100" b="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cs-CZ" sz="11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D.Kosorič</a:t>
            </a:r>
            <a:r>
              <a:rPr lang="cs-CZ" sz="1100" b="0" dirty="0">
                <a:solidFill>
                  <a:srgbClr val="000000"/>
                </a:solidFill>
                <a:latin typeface="Arial" panose="020B0604020202020204" pitchFamily="34" charset="0"/>
                <a:ea typeface="Times New Roman" panose="02020603050405020304" pitchFamily="18" charset="0"/>
                <a:cs typeface="Arial" panose="020B0604020202020204" pitchFamily="34" charset="0"/>
              </a:rPr>
              <a:t> , </a:t>
            </a:r>
            <a:r>
              <a:rPr lang="cs-CZ" sz="11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D.Hromy</a:t>
            </a:r>
            <a:r>
              <a:rPr lang="cs-CZ" sz="1100" b="0" dirty="0">
                <a:solidFill>
                  <a:srgbClr val="000000"/>
                </a:solidFill>
                <a:latin typeface="Arial" panose="020B0604020202020204" pitchFamily="34" charset="0"/>
                <a:ea typeface="Times New Roman" panose="02020603050405020304" pitchFamily="18" charset="0"/>
                <a:cs typeface="Arial" panose="020B0604020202020204" pitchFamily="34" charset="0"/>
              </a:rPr>
              <a:t>, P. Hůrka, </a:t>
            </a:r>
            <a:r>
              <a:rPr lang="cs-CZ" sz="11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J.Viktora</a:t>
            </a:r>
            <a:r>
              <a:rPr lang="cs-CZ" sz="1100" b="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cs-CZ" sz="11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L.Viktora</a:t>
            </a:r>
            <a:r>
              <a:rPr lang="cs-CZ" sz="1100" b="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p>
          <a:p>
            <a:pPr>
              <a:lnSpc>
                <a:spcPct val="107000"/>
              </a:lnSpc>
              <a:spcAft>
                <a:spcPts val="0"/>
              </a:spcAft>
            </a:pPr>
            <a:r>
              <a:rPr lang="cs-CZ" sz="1100" b="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cs-CZ" sz="11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V.Budka</a:t>
            </a:r>
            <a:r>
              <a:rPr lang="cs-CZ" sz="1100" b="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cs-CZ" sz="11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M.Volák</a:t>
            </a:r>
            <a:r>
              <a:rPr lang="cs-CZ" sz="1100" b="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cs-CZ" sz="11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R.Chromý</a:t>
            </a:r>
            <a:r>
              <a:rPr lang="cs-CZ" sz="1100" b="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cs-CZ" sz="11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J.Chromý</a:t>
            </a:r>
            <a:r>
              <a:rPr lang="cs-CZ" sz="1100" b="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cs-CZ" sz="11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L.Širochman</a:t>
            </a:r>
            <a:r>
              <a:rPr lang="cs-CZ" sz="1100" b="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endParaRPr lang="cs-CZ" sz="1100" b="0"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cs-CZ" sz="1100" b="0" u="sng" dirty="0">
                <a:solidFill>
                  <a:srgbClr val="000000"/>
                </a:solidFill>
                <a:latin typeface="Arial" panose="020B0604020202020204" pitchFamily="34" charset="0"/>
                <a:ea typeface="Times New Roman" panose="02020603050405020304" pitchFamily="18" charset="0"/>
                <a:cs typeface="Arial" panose="020B0604020202020204" pitchFamily="34" charset="0"/>
              </a:rPr>
              <a:t>Trenéři:</a:t>
            </a:r>
            <a:r>
              <a:rPr lang="cs-CZ" sz="1100" b="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cs-CZ" sz="11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M.Hromy</a:t>
            </a:r>
            <a:r>
              <a:rPr lang="cs-CZ" sz="1100" b="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cs-CZ" sz="11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V.Podhorský</a:t>
            </a:r>
            <a:endParaRPr lang="cs-CZ" sz="1100" b="0"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cs-CZ" sz="1100" b="0" u="sng" dirty="0">
                <a:solidFill>
                  <a:srgbClr val="000000"/>
                </a:solidFill>
                <a:latin typeface="Arial" panose="020B0604020202020204" pitchFamily="34" charset="0"/>
                <a:ea typeface="Times New Roman" panose="02020603050405020304" pitchFamily="18" charset="0"/>
                <a:cs typeface="Arial" panose="020B0604020202020204" pitchFamily="34" charset="0"/>
              </a:rPr>
              <a:t>Rozhodčí:</a:t>
            </a:r>
            <a:r>
              <a:rPr lang="cs-CZ" sz="1100" b="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cs-CZ" sz="11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D.Mojžiš-J.Starý</a:t>
            </a:r>
            <a:r>
              <a:rPr lang="cs-CZ" sz="1100" b="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cs-CZ" sz="11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D.Németh</a:t>
            </a:r>
            <a:r>
              <a:rPr lang="cs-CZ" sz="1100" b="0" dirty="0">
                <a:solidFill>
                  <a:srgbClr val="000000"/>
                </a:solidFill>
                <a:latin typeface="Arial" panose="020B0604020202020204" pitchFamily="34" charset="0"/>
                <a:ea typeface="Times New Roman" panose="02020603050405020304" pitchFamily="18" charset="0"/>
                <a:cs typeface="Arial" panose="020B0604020202020204" pitchFamily="34" charset="0"/>
              </a:rPr>
              <a:t>   15 diváků</a:t>
            </a:r>
            <a:endParaRPr lang="cs-CZ" sz="1100" b="0" dirty="0">
              <a:latin typeface="Arial" panose="020B0604020202020204" pitchFamily="34" charset="0"/>
              <a:ea typeface="Calibri" panose="020F0502020204030204" pitchFamily="34" charset="0"/>
              <a:cs typeface="Arial" panose="020B0604020202020204" pitchFamily="34" charset="0"/>
            </a:endParaRPr>
          </a:p>
        </p:txBody>
      </p:sp>
      <p:sp>
        <p:nvSpPr>
          <p:cNvPr id="13" name="TextovéPole 12">
            <a:extLst>
              <a:ext uri="{FF2B5EF4-FFF2-40B4-BE49-F238E27FC236}">
                <a16:creationId xmlns:a16="http://schemas.microsoft.com/office/drawing/2014/main" id="{17016BF0-A8B8-43A8-AD8B-5D31CB8437CA}"/>
              </a:ext>
            </a:extLst>
          </p:cNvPr>
          <p:cNvSpPr txBox="1"/>
          <p:nvPr/>
        </p:nvSpPr>
        <p:spPr>
          <a:xfrm>
            <a:off x="143992" y="95847"/>
            <a:ext cx="4536504" cy="307777"/>
          </a:xfrm>
          <a:prstGeom prst="rect">
            <a:avLst/>
          </a:prstGeom>
          <a:solidFill>
            <a:srgbClr val="FFFF00"/>
          </a:solidFill>
          <a:effectLst>
            <a:glow rad="101600">
              <a:srgbClr val="FFFF66">
                <a:alpha val="40000"/>
              </a:srgbClr>
            </a:glow>
            <a:softEdge rad="0"/>
          </a:effectLst>
        </p:spPr>
        <p:txBody>
          <a:bodyPr wrap="square" rtlCol="0">
            <a:spAutoFit/>
          </a:bodyPr>
          <a:lstStyle/>
          <a:p>
            <a:pPr algn="ctr"/>
            <a:r>
              <a:rPr lang="cs-CZ" sz="1400" dirty="0">
                <a:latin typeface="Arial Black" panose="020B0A04020102020204" pitchFamily="34" charset="0"/>
              </a:rPr>
              <a:t>Pokračování Štětí-Travčice 2.9.2019</a:t>
            </a:r>
          </a:p>
        </p:txBody>
      </p:sp>
      <p:pic>
        <p:nvPicPr>
          <p:cNvPr id="5" name="Obrázek 4">
            <a:extLst>
              <a:ext uri="{FF2B5EF4-FFF2-40B4-BE49-F238E27FC236}">
                <a16:creationId xmlns:a16="http://schemas.microsoft.com/office/drawing/2014/main" id="{D4422689-3621-4052-8B88-64DA5B2C87B2}"/>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738064" y="4767054"/>
            <a:ext cx="3222352" cy="1914206"/>
          </a:xfrm>
          <a:prstGeom prst="rect">
            <a:avLst/>
          </a:prstGeom>
        </p:spPr>
      </p:pic>
    </p:spTree>
    <p:extLst>
      <p:ext uri="{BB962C8B-B14F-4D97-AF65-F5344CB8AC3E}">
        <p14:creationId xmlns:p14="http://schemas.microsoft.com/office/powerpoint/2010/main" val="16254500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ovéPole 14"/>
          <p:cNvSpPr txBox="1"/>
          <p:nvPr/>
        </p:nvSpPr>
        <p:spPr>
          <a:xfrm>
            <a:off x="1944192" y="7004456"/>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16</a:t>
            </a:r>
          </a:p>
        </p:txBody>
      </p:sp>
      <p:sp>
        <p:nvSpPr>
          <p:cNvPr id="16" name="TextovéPole 15"/>
          <p:cNvSpPr txBox="1"/>
          <p:nvPr/>
        </p:nvSpPr>
        <p:spPr>
          <a:xfrm>
            <a:off x="7731618" y="7004456"/>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29</a:t>
            </a:r>
          </a:p>
        </p:txBody>
      </p:sp>
      <p:sp>
        <p:nvSpPr>
          <p:cNvPr id="4" name="Obdélník 3">
            <a:extLst>
              <a:ext uri="{FF2B5EF4-FFF2-40B4-BE49-F238E27FC236}">
                <a16:creationId xmlns:a16="http://schemas.microsoft.com/office/drawing/2014/main" id="{6DE0D02B-5AA6-4EE0-8590-C0ABFF2740CC}"/>
              </a:ext>
            </a:extLst>
          </p:cNvPr>
          <p:cNvSpPr/>
          <p:nvPr/>
        </p:nvSpPr>
        <p:spPr>
          <a:xfrm>
            <a:off x="214097" y="1290683"/>
            <a:ext cx="4527116" cy="2831544"/>
          </a:xfrm>
          <a:prstGeom prst="rect">
            <a:avLst/>
          </a:prstGeom>
          <a:gradFill>
            <a:gsLst>
              <a:gs pos="0">
                <a:schemeClr val="lt1">
                  <a:tint val="80000"/>
                  <a:satMod val="300000"/>
                </a:schemeClr>
              </a:gs>
              <a:gs pos="100000">
                <a:srgbClr val="FFFF66"/>
              </a:gs>
            </a:gsLst>
          </a:gradFill>
        </p:spPr>
        <p:style>
          <a:lnRef idx="0">
            <a:scrgbClr r="0" g="0" b="0"/>
          </a:lnRef>
          <a:fillRef idx="1003">
            <a:schemeClr val="lt1"/>
          </a:fillRef>
          <a:effectRef idx="0">
            <a:scrgbClr r="0" g="0" b="0"/>
          </a:effectRef>
          <a:fontRef idx="major"/>
        </p:style>
        <p:txBody>
          <a:bodyPr wrap="square">
            <a:spAutoFit/>
          </a:bodyPr>
          <a:lstStyle/>
          <a:p>
            <a:pPr algn="ctr"/>
            <a:r>
              <a:rPr lang="cs-CZ" sz="1800" u="sng" dirty="0">
                <a:solidFill>
                  <a:srgbClr val="000099"/>
                </a:solidFill>
                <a:effectLst>
                  <a:outerShdw blurRad="38100" dist="38100" dir="2700000" algn="tl">
                    <a:srgbClr val="000000">
                      <a:alpha val="43137"/>
                    </a:srgbClr>
                  </a:outerShdw>
                </a:effectLst>
                <a:latin typeface="PT Sans"/>
              </a:rPr>
              <a:t>Petr Peterka  - trenér FK Olympie </a:t>
            </a:r>
            <a:r>
              <a:rPr lang="cs-CZ" sz="2000" u="sng" dirty="0">
                <a:solidFill>
                  <a:srgbClr val="000099"/>
                </a:solidFill>
                <a:effectLst>
                  <a:outerShdw blurRad="38100" dist="38100" dir="2700000" algn="tl">
                    <a:srgbClr val="000000">
                      <a:alpha val="43137"/>
                    </a:srgbClr>
                  </a:outerShdw>
                </a:effectLst>
                <a:latin typeface="PT Sans"/>
              </a:rPr>
              <a:t>Březová</a:t>
            </a:r>
          </a:p>
          <a:p>
            <a:pPr algn="just"/>
            <a:r>
              <a:rPr lang="cs-CZ" sz="1400" dirty="0">
                <a:solidFill>
                  <a:srgbClr val="333333"/>
                </a:solidFill>
                <a:latin typeface="Times New Roman" panose="02020603050405020304" pitchFamily="18" charset="0"/>
                <a:cs typeface="Times New Roman" panose="02020603050405020304" pitchFamily="18" charset="0"/>
              </a:rPr>
              <a:t>První poločas byl z naší strany velmi dobrý, když jsme byli jednoznačně lepší, když jsme soupeře dostali několikrát pod tlak, ale bohužel jsme ho nezúročili v branku. Ve třetí minutě druhé půle jsme inkasovali, ale do 60. minuty jsme vyrovnali, pak jsme  neproměnili tisíciprocentní šanci. Pak přišla na pořad gólová smršť domácího výběru. „Během sedmi minut jsme inkasovali tři branky a za stavu 1:4 bylo po utkání. Pro mě je to velké zklamání, hráči by si měli sáhnout do svědomí, jelikož takto se hrát opravdu nedá.</a:t>
            </a:r>
            <a:endParaRPr lang="cs-CZ" sz="1400" dirty="0">
              <a:latin typeface="Times New Roman" panose="02020603050405020304" pitchFamily="18" charset="0"/>
              <a:cs typeface="Times New Roman" panose="02020603050405020304" pitchFamily="18" charset="0"/>
            </a:endParaRPr>
          </a:p>
        </p:txBody>
      </p:sp>
      <p:pic>
        <p:nvPicPr>
          <p:cNvPr id="5" name="Obrázek 4"/>
          <p:cNvPicPr>
            <a:picLocks noChangeAspect="1"/>
          </p:cNvPicPr>
          <p:nvPr/>
        </p:nvPicPr>
        <p:blipFill>
          <a:blip r:embed="rId2"/>
          <a:stretch>
            <a:fillRect/>
          </a:stretch>
        </p:blipFill>
        <p:spPr>
          <a:xfrm>
            <a:off x="246223" y="4411588"/>
            <a:ext cx="4360658" cy="2465210"/>
          </a:xfrm>
          <a:prstGeom prst="rect">
            <a:avLst/>
          </a:prstGeom>
          <a:ln w="31750">
            <a:solidFill>
              <a:srgbClr val="D60093"/>
            </a:solidFill>
          </a:ln>
        </p:spPr>
      </p:pic>
      <p:sp>
        <p:nvSpPr>
          <p:cNvPr id="6" name="TextovéPole 5"/>
          <p:cNvSpPr txBox="1"/>
          <p:nvPr/>
        </p:nvSpPr>
        <p:spPr>
          <a:xfrm>
            <a:off x="720056" y="955204"/>
            <a:ext cx="432048" cy="400110"/>
          </a:xfrm>
          <a:prstGeom prst="rect">
            <a:avLst/>
          </a:prstGeom>
          <a:solidFill>
            <a:srgbClr val="99FFCC"/>
          </a:solidFill>
          <a:effectLst>
            <a:glow rad="101600">
              <a:srgbClr val="FFFF66">
                <a:alpha val="40000"/>
              </a:srgbClr>
            </a:glow>
            <a:softEdge rad="241300"/>
          </a:effectLst>
        </p:spPr>
        <p:txBody>
          <a:bodyPr wrap="square" rtlCol="0">
            <a:spAutoFit/>
          </a:bodyPr>
          <a:lstStyle/>
          <a:p>
            <a:pPr algn="ctr"/>
            <a:endParaRPr lang="cs-CZ" sz="2000" dirty="0">
              <a:latin typeface="Arial Black" panose="020B0A04020102020204" pitchFamily="34" charset="0"/>
            </a:endParaRPr>
          </a:p>
        </p:txBody>
      </p:sp>
      <p:sp>
        <p:nvSpPr>
          <p:cNvPr id="7" name="TextovéPole 6"/>
          <p:cNvSpPr txBox="1"/>
          <p:nvPr/>
        </p:nvSpPr>
        <p:spPr>
          <a:xfrm>
            <a:off x="121740" y="199614"/>
            <a:ext cx="4711830" cy="923330"/>
          </a:xfrm>
          <a:prstGeom prst="rect">
            <a:avLst/>
          </a:prstGeom>
          <a:blipFill>
            <a:blip r:embed="rId3"/>
            <a:tile tx="0" ty="0" sx="100000" sy="100000" flip="none" algn="tl"/>
          </a:blipFill>
          <a:effectLst>
            <a:glow rad="101600">
              <a:srgbClr val="FFFF66">
                <a:alpha val="40000"/>
              </a:srgbClr>
            </a:glow>
            <a:softEdge rad="241300"/>
          </a:effectLst>
        </p:spPr>
        <p:txBody>
          <a:bodyPr wrap="square" rtlCol="0">
            <a:spAutoFit/>
          </a:bodyPr>
          <a:lstStyle/>
          <a:p>
            <a:pPr algn="ctr"/>
            <a:r>
              <a:rPr lang="cs-CZ" sz="1800" dirty="0">
                <a:solidFill>
                  <a:srgbClr val="224A2C"/>
                </a:solidFill>
                <a:latin typeface="Arial Black" panose="020B0A04020102020204" pitchFamily="34" charset="0"/>
              </a:rPr>
              <a:t>Trenér hostů byl po zápase </a:t>
            </a:r>
          </a:p>
          <a:p>
            <a:pPr algn="ctr"/>
            <a:r>
              <a:rPr lang="cs-CZ" sz="1800" dirty="0">
                <a:solidFill>
                  <a:srgbClr val="224A2C"/>
                </a:solidFill>
                <a:latin typeface="Arial Black" panose="020B0A04020102020204" pitchFamily="34" charset="0"/>
              </a:rPr>
              <a:t>SK Štětí – FK Olympie Březová</a:t>
            </a:r>
          </a:p>
          <a:p>
            <a:pPr algn="ctr"/>
            <a:r>
              <a:rPr lang="cs-CZ" sz="1800" dirty="0" smtClean="0">
                <a:solidFill>
                  <a:srgbClr val="224A2C"/>
                </a:solidFill>
                <a:latin typeface="Arial Black" panose="020B0A04020102020204" pitchFamily="34" charset="0"/>
              </a:rPr>
              <a:t>z </a:t>
            </a:r>
            <a:r>
              <a:rPr lang="cs-CZ" sz="1800" dirty="0">
                <a:solidFill>
                  <a:srgbClr val="224A2C"/>
                </a:solidFill>
                <a:latin typeface="Arial Black" panose="020B0A04020102020204" pitchFamily="34" charset="0"/>
              </a:rPr>
              <a:t>výkonu svých svěřenců zklamaný </a:t>
            </a:r>
          </a:p>
        </p:txBody>
      </p:sp>
      <p:sp>
        <p:nvSpPr>
          <p:cNvPr id="9" name="Obdélník 8">
            <a:extLst>
              <a:ext uri="{FF2B5EF4-FFF2-40B4-BE49-F238E27FC236}">
                <a16:creationId xmlns:a16="http://schemas.microsoft.com/office/drawing/2014/main" id="{09E751F5-B3F5-4394-AFF8-D8B5D2B9B3BB}"/>
              </a:ext>
            </a:extLst>
          </p:cNvPr>
          <p:cNvSpPr/>
          <p:nvPr/>
        </p:nvSpPr>
        <p:spPr>
          <a:xfrm>
            <a:off x="5476963" y="1963316"/>
            <a:ext cx="4509309" cy="4867486"/>
          </a:xfrm>
          <a:prstGeom prst="rect">
            <a:avLst/>
          </a:prstGeom>
        </p:spPr>
        <p:txBody>
          <a:bodyPr wrap="square">
            <a:spAutoFit/>
          </a:bodyPr>
          <a:lstStyle/>
          <a:p>
            <a:pPr algn="ctr">
              <a:lnSpc>
                <a:spcPct val="107000"/>
              </a:lnSpc>
              <a:spcAft>
                <a:spcPts val="0"/>
              </a:spcAft>
            </a:pPr>
            <a:r>
              <a:rPr lang="cs-CZ" sz="2000" dirty="0">
                <a:solidFill>
                  <a:srgbClr val="151515"/>
                </a:solidFill>
                <a:highlight>
                  <a:srgbClr val="00FFFF"/>
                </a:highlight>
                <a:latin typeface="Arial Black" panose="020B0A04020102020204" pitchFamily="34" charset="0"/>
                <a:ea typeface="Calibri" panose="020F0502020204030204" pitchFamily="34" charset="0"/>
                <a:cs typeface="Arial" panose="020B0604020202020204" pitchFamily="34" charset="0"/>
              </a:rPr>
              <a:t>FK Travčice-SK Štětí  1:19(0:9)</a:t>
            </a:r>
            <a:endParaRPr lang="cs-CZ" sz="11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cs-CZ" sz="2000" dirty="0">
                <a:solidFill>
                  <a:srgbClr val="151515"/>
                </a:solidFill>
                <a:highlight>
                  <a:srgbClr val="00FFFF"/>
                </a:highlight>
                <a:latin typeface="Arial Black" panose="020B0A04020102020204" pitchFamily="34" charset="0"/>
                <a:ea typeface="Calibri" panose="020F0502020204030204" pitchFamily="34" charset="0"/>
                <a:cs typeface="Arial" panose="020B0604020202020204" pitchFamily="34" charset="0"/>
              </a:rPr>
              <a:t>  2.10.2019 9. hrané kolo</a:t>
            </a:r>
            <a:endParaRPr lang="cs-CZ" sz="1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cs-CZ" sz="1000" b="0" dirty="0">
                <a:latin typeface="Arial" panose="020B0604020202020204" pitchFamily="34" charset="0"/>
                <a:ea typeface="Calibri" panose="020F0502020204030204" pitchFamily="34" charset="0"/>
                <a:cs typeface="Arial" panose="020B0604020202020204" pitchFamily="34" charset="0"/>
              </a:rPr>
              <a:t>Po 3 dnech, po ne příliš vydařeném zápase doma proti </a:t>
            </a:r>
            <a:r>
              <a:rPr lang="cs-CZ" sz="1000" b="0" dirty="0" err="1">
                <a:latin typeface="Arial" panose="020B0604020202020204" pitchFamily="34" charset="0"/>
                <a:ea typeface="Calibri" panose="020F0502020204030204" pitchFamily="34" charset="0"/>
                <a:cs typeface="Arial" panose="020B0604020202020204" pitchFamily="34" charset="0"/>
              </a:rPr>
              <a:t>Straškovu</a:t>
            </a:r>
            <a:r>
              <a:rPr lang="cs-CZ" sz="1000" b="0" dirty="0">
                <a:latin typeface="Arial" panose="020B0604020202020204" pitchFamily="34" charset="0"/>
                <a:ea typeface="Calibri" panose="020F0502020204030204" pitchFamily="34" charset="0"/>
                <a:cs typeface="Arial" panose="020B0604020202020204" pitchFamily="34" charset="0"/>
              </a:rPr>
              <a:t>  29.9.2019,  jsme  ve středu nastupovali k dalšímu mistrovskému zápasu v Travčicích, které v minulém kole porazily silný tým Budyně 4:1. Trenéři se rozhodli pondělní trénink zrušit s tím, že to mužstvo nakopne a dostane větší chuť do hry. Už před zápasem bylo v kabině cítit, že by to mohlo vyjít. Hráči vyběhli na hřiště a spustili brankový uragán. Ve 3. minutě otevřel skóre Petr Hůrka a v 5. minutě ho brankou na 2:0 napodobil Daniel Hromy.  Pozadu nechtěl zůstat Michael </a:t>
            </a:r>
            <a:r>
              <a:rPr lang="cs-CZ" sz="1000" b="0" dirty="0" err="1">
                <a:latin typeface="Arial" panose="020B0604020202020204" pitchFamily="34" charset="0"/>
                <a:ea typeface="Calibri" panose="020F0502020204030204" pitchFamily="34" charset="0"/>
                <a:cs typeface="Arial" panose="020B0604020202020204" pitchFamily="34" charset="0"/>
              </a:rPr>
              <a:t>Miga</a:t>
            </a:r>
            <a:r>
              <a:rPr lang="cs-CZ" sz="1000" b="0" dirty="0">
                <a:latin typeface="Arial" panose="020B0604020202020204" pitchFamily="34" charset="0"/>
                <a:ea typeface="Calibri" panose="020F0502020204030204" pitchFamily="34" charset="0"/>
                <a:cs typeface="Arial" panose="020B0604020202020204" pitchFamily="34" charset="0"/>
              </a:rPr>
              <a:t> a zvýšil na 3:0. Svůj gólový účet rozšířil v 7. minutě Petr Hůrka a bylo to 4:0. Čtvrtým hráčem našeho týmu, který se zasloužil o rozborku domácí obrany byl v 10. minutě gólem na 5:0 Roman Chromý. Hattrick Petra Hůrky ve 12. minutě znamenal vedení 6:0. V dalších minutách jsme si vybrali krátký oddechový čas, domácí branka byla na chvilku zakletá. Nakonec ji pomohl odčarovat jeden z domácích hráčů, který si i s pomocí tyče vstřelil vlastní gól. Na závěr 1. poločasu jsme si zarezervovali ještě 2 branky. Nejprve ve 27. minutě Roman Chromý 8:0 a v poslední minutě před změnou stran se podařilo Petrovi Hůrkovi upravit na 9:0. „ Prvních 10 minut jste hráli výborně, ale pak jste hráli hurá systém. Někdy vás útočilo i 5 najednou a zapomínali jste na bránění “To byla slova trenérů ke svým svěřencům o poločasové přestávce. Hráči si to vzali k srdci a hned od začátku 2. půle pokyny trenérů začali plnit. Výsledek se dostavil rychle a skóre začalo narůstat jak na běžícím pásu. 36. minuta Petr Hůrka 10:0. Další osmiminutovka  patřila Danielu </a:t>
            </a:r>
            <a:r>
              <a:rPr lang="cs-CZ" sz="1000" b="0" dirty="0" err="1">
                <a:latin typeface="Arial" panose="020B0604020202020204" pitchFamily="34" charset="0"/>
                <a:ea typeface="Calibri" panose="020F0502020204030204" pitchFamily="34" charset="0"/>
                <a:cs typeface="Arial" panose="020B0604020202020204" pitchFamily="34" charset="0"/>
              </a:rPr>
              <a:t>Hromemu</a:t>
            </a:r>
            <a:r>
              <a:rPr lang="cs-CZ" sz="1000" b="0" dirty="0">
                <a:latin typeface="Arial" panose="020B0604020202020204" pitchFamily="34" charset="0"/>
                <a:ea typeface="Calibri" panose="020F0502020204030204" pitchFamily="34" charset="0"/>
                <a:cs typeface="Arial" panose="020B0604020202020204" pitchFamily="34" charset="0"/>
              </a:rPr>
              <a:t>, který v ní vstřelil 4 branky  a správní počtáři věděli, že vedeme 14:0. Ve 49. minutě se o branku na 15:0 zasloužila nová tvář našeho týmu Petr </a:t>
            </a:r>
            <a:r>
              <a:rPr lang="cs-CZ" sz="1000" b="0" dirty="0" err="1">
                <a:latin typeface="Arial" panose="020B0604020202020204" pitchFamily="34" charset="0"/>
                <a:ea typeface="Calibri" panose="020F0502020204030204" pitchFamily="34" charset="0"/>
                <a:cs typeface="Arial" panose="020B0604020202020204" pitchFamily="34" charset="0"/>
              </a:rPr>
              <a:t>Truníček</a:t>
            </a:r>
            <a:r>
              <a:rPr lang="cs-CZ" sz="1000" b="0" dirty="0">
                <a:latin typeface="Arial" panose="020B0604020202020204" pitchFamily="34" charset="0"/>
                <a:ea typeface="Calibri" panose="020F0502020204030204" pitchFamily="34" charset="0"/>
                <a:cs typeface="Arial" panose="020B0604020202020204" pitchFamily="34" charset="0"/>
              </a:rPr>
              <a:t>. Malé radosti se dočkali i domácí v 52. minutě, když snížili na 1:15.  Hodně tomu pomohlo i</a:t>
            </a:r>
          </a:p>
        </p:txBody>
      </p:sp>
      <p:sp>
        <p:nvSpPr>
          <p:cNvPr id="10" name="TextovéPole 9">
            <a:extLst>
              <a:ext uri="{FF2B5EF4-FFF2-40B4-BE49-F238E27FC236}">
                <a16:creationId xmlns:a16="http://schemas.microsoft.com/office/drawing/2014/main" id="{A925B21E-D368-44F1-A89E-785949FBC74D}"/>
              </a:ext>
            </a:extLst>
          </p:cNvPr>
          <p:cNvSpPr txBox="1"/>
          <p:nvPr/>
        </p:nvSpPr>
        <p:spPr>
          <a:xfrm>
            <a:off x="5472584" y="177422"/>
            <a:ext cx="4680520" cy="1569660"/>
          </a:xfrm>
          <a:prstGeom prst="rect">
            <a:avLst/>
          </a:prstGeom>
          <a:blipFill>
            <a:blip r:embed="rId4">
              <a:extLst>
                <a:ext uri="{837473B0-CC2E-450A-ABE3-18F120FF3D39}">
                  <a1611:picAttrSrcUrl xmlns:a1611="http://schemas.microsoft.com/office/drawing/2016/11/main" xmlns="" r:id="rId5"/>
                </a:ext>
              </a:extLst>
            </a:blip>
            <a:stretch>
              <a:fillRect/>
            </a:stretch>
          </a:blipFill>
          <a:effectLst>
            <a:glow rad="101600">
              <a:srgbClr val="FFFF66">
                <a:alpha val="40000"/>
              </a:srgbClr>
            </a:glow>
          </a:effectLst>
        </p:spPr>
        <p:txBody>
          <a:bodyPr wrap="square" rtlCol="0">
            <a:spAutoFit/>
          </a:bodyPr>
          <a:lstStyle/>
          <a:p>
            <a:pPr algn="ctr"/>
            <a:r>
              <a:rPr lang="cs-CZ" sz="2400" dirty="0">
                <a:solidFill>
                  <a:srgbClr val="336600"/>
                </a:solidFill>
                <a:latin typeface="Copperplate Gothic Bold" panose="020E0705020206020404" pitchFamily="34" charset="0"/>
                <a:cs typeface="KodchiangUPC" panose="02020603050405020304" pitchFamily="18" charset="-34"/>
              </a:rPr>
              <a:t>K dvacítce vstřelených branek chyběl v okresním přeboru starších žáků jeden krok</a:t>
            </a:r>
          </a:p>
        </p:txBody>
      </p:sp>
      <p:cxnSp>
        <p:nvCxnSpPr>
          <p:cNvPr id="11" name="Přímá spojnice se šipkou 10">
            <a:extLst>
              <a:ext uri="{FF2B5EF4-FFF2-40B4-BE49-F238E27FC236}">
                <a16:creationId xmlns:a16="http://schemas.microsoft.com/office/drawing/2014/main" id="{D4905F70-B401-4C64-80C2-4599BDB58E49}"/>
              </a:ext>
            </a:extLst>
          </p:cNvPr>
          <p:cNvCxnSpPr>
            <a:cxnSpLocks/>
          </p:cNvCxnSpPr>
          <p:nvPr/>
        </p:nvCxnSpPr>
        <p:spPr bwMode="auto">
          <a:xfrm flipV="1">
            <a:off x="8784952" y="7161475"/>
            <a:ext cx="1008112" cy="1"/>
          </a:xfrm>
          <a:prstGeom prst="straightConnector1">
            <a:avLst/>
          </a:prstGeom>
          <a:noFill/>
          <a:ln w="22225" cap="flat" cmpd="sng" algn="ctr">
            <a:solidFill>
              <a:srgbClr val="008000"/>
            </a:solidFill>
            <a:prstDash val="solid"/>
            <a:round/>
            <a:headEnd type="none" w="med" len="med"/>
            <a:tailEnd type="triangle"/>
          </a:ln>
          <a:effectLst>
            <a:outerShdw dist="45791" dir="2021404" algn="ctr" rotWithShape="0">
              <a:srgbClr val="9999FF"/>
            </a:outerShdw>
          </a:effectLst>
        </p:spPr>
      </p:cxnSp>
    </p:spTree>
    <p:extLst>
      <p:ext uri="{BB962C8B-B14F-4D97-AF65-F5344CB8AC3E}">
        <p14:creationId xmlns:p14="http://schemas.microsoft.com/office/powerpoint/2010/main" val="8135601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ovéPole 8"/>
          <p:cNvSpPr txBox="1"/>
          <p:nvPr/>
        </p:nvSpPr>
        <p:spPr>
          <a:xfrm>
            <a:off x="2016200" y="7003876"/>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28</a:t>
            </a:r>
          </a:p>
        </p:txBody>
      </p:sp>
      <p:sp>
        <p:nvSpPr>
          <p:cNvPr id="10" name="TextovéPole 9"/>
          <p:cNvSpPr txBox="1"/>
          <p:nvPr/>
        </p:nvSpPr>
        <p:spPr>
          <a:xfrm>
            <a:off x="7731618" y="7004456"/>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17</a:t>
            </a:r>
          </a:p>
        </p:txBody>
      </p:sp>
      <p:sp>
        <p:nvSpPr>
          <p:cNvPr id="2" name="TextovéPole 1"/>
          <p:cNvSpPr txBox="1"/>
          <p:nvPr/>
        </p:nvSpPr>
        <p:spPr>
          <a:xfrm>
            <a:off x="288008" y="451148"/>
            <a:ext cx="1296144" cy="400110"/>
          </a:xfrm>
          <a:prstGeom prst="rect">
            <a:avLst/>
          </a:prstGeom>
          <a:solidFill>
            <a:srgbClr val="99FFCC"/>
          </a:solidFill>
          <a:effectLst>
            <a:glow rad="101600">
              <a:srgbClr val="FFFF66">
                <a:alpha val="40000"/>
              </a:srgbClr>
            </a:glow>
            <a:softEdge rad="241300"/>
          </a:effectLst>
        </p:spPr>
        <p:txBody>
          <a:bodyPr wrap="square" rtlCol="0">
            <a:spAutoFit/>
          </a:bodyPr>
          <a:lstStyle/>
          <a:p>
            <a:pPr algn="ctr"/>
            <a:endParaRPr lang="cs-CZ" sz="2000" dirty="0">
              <a:latin typeface="Arial Black" panose="020B0A04020102020204" pitchFamily="34" charset="0"/>
            </a:endParaRPr>
          </a:p>
        </p:txBody>
      </p:sp>
      <p:pic>
        <p:nvPicPr>
          <p:cNvPr id="8" name="Obrázek 7">
            <a:extLst>
              <a:ext uri="{FF2B5EF4-FFF2-40B4-BE49-F238E27FC236}">
                <a16:creationId xmlns:a16="http://schemas.microsoft.com/office/drawing/2014/main" id="{A7154247-64AB-4773-B45C-E34E47B8CA8C}"/>
              </a:ext>
            </a:extLst>
          </p:cNvPr>
          <p:cNvPicPr>
            <a:picLocks noChangeAspect="1"/>
          </p:cNvPicPr>
          <p:nvPr/>
        </p:nvPicPr>
        <p:blipFill>
          <a:blip r:embed="rId2"/>
          <a:stretch>
            <a:fillRect/>
          </a:stretch>
        </p:blipFill>
        <p:spPr>
          <a:xfrm>
            <a:off x="360818" y="3979540"/>
            <a:ext cx="4030844" cy="2641278"/>
          </a:xfrm>
          <a:prstGeom prst="rect">
            <a:avLst/>
          </a:prstGeom>
          <a:ln w="50800">
            <a:solidFill>
              <a:schemeClr val="accent1"/>
            </a:solidFill>
          </a:ln>
        </p:spPr>
      </p:pic>
      <p:sp>
        <p:nvSpPr>
          <p:cNvPr id="6" name="Obdélník 5">
            <a:extLst>
              <a:ext uri="{FF2B5EF4-FFF2-40B4-BE49-F238E27FC236}">
                <a16:creationId xmlns:a16="http://schemas.microsoft.com/office/drawing/2014/main" id="{5017C5A0-E148-496A-8FEF-41712D70CBED}"/>
              </a:ext>
            </a:extLst>
          </p:cNvPr>
          <p:cNvSpPr/>
          <p:nvPr/>
        </p:nvSpPr>
        <p:spPr>
          <a:xfrm>
            <a:off x="5641737" y="251093"/>
            <a:ext cx="4583351" cy="1200329"/>
          </a:xfrm>
          <a:prstGeom prst="rect">
            <a:avLst/>
          </a:prstGeom>
          <a:blipFill>
            <a:blip r:embed="rId3"/>
            <a:stretch>
              <a:fillRect/>
            </a:stretch>
          </a:blipFill>
          <a:effectLst/>
        </p:spPr>
        <p:txBody>
          <a:bodyPr wrap="square" lIns="91440" tIns="45720" rIns="91440" bIns="45720">
            <a:spAutoFit/>
          </a:bodyPr>
          <a:lstStyle/>
          <a:p>
            <a:pPr algn="ctr"/>
            <a:r>
              <a:rPr lang="cs-CZ" sz="2400" b="1" cap="none" spc="0" dirty="0">
                <a:ln w="6350">
                  <a:noFill/>
                  <a:prstDash val="solid"/>
                </a:ln>
                <a:solidFill>
                  <a:schemeClr val="bg1"/>
                </a:solidFill>
                <a:latin typeface="Berlin Sans FB Demi" panose="020E0802020502020306" pitchFamily="34" charset="0"/>
                <a:cs typeface="Mongolian Baiti" panose="03000500000000000000" pitchFamily="66" charset="0"/>
              </a:rPr>
              <a:t>9. kolo divizní soutěže dospělých </a:t>
            </a:r>
          </a:p>
          <a:p>
            <a:pPr algn="ctr"/>
            <a:r>
              <a:rPr lang="cs-CZ" sz="2400" b="1" cap="none" spc="0" dirty="0">
                <a:ln w="6350">
                  <a:noFill/>
                  <a:prstDash val="solid"/>
                </a:ln>
                <a:solidFill>
                  <a:schemeClr val="bg1"/>
                </a:solidFill>
                <a:latin typeface="Berlin Sans FB Demi" panose="020E0802020502020306" pitchFamily="34" charset="0"/>
                <a:cs typeface="Mongolian Baiti" panose="03000500000000000000" pitchFamily="66" charset="0"/>
              </a:rPr>
              <a:t>5.-6.10.2019</a:t>
            </a:r>
          </a:p>
        </p:txBody>
      </p:sp>
      <p:sp>
        <p:nvSpPr>
          <p:cNvPr id="7" name="Obdélník 6">
            <a:extLst>
              <a:ext uri="{FF2B5EF4-FFF2-40B4-BE49-F238E27FC236}">
                <a16:creationId xmlns:a16="http://schemas.microsoft.com/office/drawing/2014/main" id="{058F9333-1C2A-40BD-A3AD-EED9D36302D1}"/>
              </a:ext>
            </a:extLst>
          </p:cNvPr>
          <p:cNvSpPr/>
          <p:nvPr/>
        </p:nvSpPr>
        <p:spPr>
          <a:xfrm>
            <a:off x="5641737" y="1730345"/>
            <a:ext cx="4583351" cy="5148000"/>
          </a:xfrm>
          <a:prstGeom prst="rect">
            <a:avLst/>
          </a:prstGeom>
          <a:noFill/>
          <a:ln w="19050">
            <a:solidFill>
              <a:srgbClr val="008000"/>
            </a:solidFill>
          </a:ln>
        </p:spPr>
        <p:txBody>
          <a:bodyPr wrap="square">
            <a:noAutofit/>
          </a:bodyPr>
          <a:lstStyle/>
          <a:p>
            <a:pPr algn="ctr" fontAlgn="ctr"/>
            <a:r>
              <a:rPr lang="cs-CZ" sz="1400" dirty="0">
                <a:solidFill>
                  <a:srgbClr val="003300"/>
                </a:solidFill>
                <a:latin typeface="Arial" panose="020B0604020202020204" pitchFamily="34" charset="0"/>
                <a:cs typeface="Arial" panose="020B0604020202020204" pitchFamily="34" charset="0"/>
              </a:rPr>
              <a:t>TJ TATRAN Rakovník - SK Kladno 1:2(0:0)</a:t>
            </a:r>
          </a:p>
          <a:p>
            <a:pPr algn="just" fontAlgn="ctr"/>
            <a:r>
              <a:rPr lang="cs-CZ" sz="1000" dirty="0">
                <a:solidFill>
                  <a:srgbClr val="FF0000"/>
                </a:solidFill>
                <a:latin typeface="Arial" panose="020B0604020202020204" pitchFamily="34" charset="0"/>
                <a:cs typeface="Arial" panose="020B0604020202020204" pitchFamily="34" charset="0"/>
              </a:rPr>
              <a:t>domácí šli do vedení hosté z Kladna rychle vyrovnali a rozhodnutí v podobě zisku 3bodů zajistil 3 minuty před koncem těsně před tím střídající </a:t>
            </a:r>
            <a:r>
              <a:rPr lang="cs-CZ" sz="1000" dirty="0" err="1">
                <a:solidFill>
                  <a:srgbClr val="FF0000"/>
                </a:solidFill>
                <a:latin typeface="Arial" panose="020B0604020202020204" pitchFamily="34" charset="0"/>
                <a:cs typeface="Arial" panose="020B0604020202020204" pitchFamily="34" charset="0"/>
              </a:rPr>
              <a:t>Bagou</a:t>
            </a:r>
            <a:endParaRPr lang="cs-CZ" sz="1000" dirty="0">
              <a:solidFill>
                <a:srgbClr val="FF0000"/>
              </a:solidFill>
              <a:latin typeface="Arial" panose="020B0604020202020204" pitchFamily="34" charset="0"/>
              <a:cs typeface="Arial" panose="020B0604020202020204" pitchFamily="34" charset="0"/>
            </a:endParaRPr>
          </a:p>
          <a:p>
            <a:pPr algn="ctr" fontAlgn="ctr"/>
            <a:r>
              <a:rPr lang="cs-CZ" sz="1000" dirty="0">
                <a:latin typeface="Arial" panose="020B0604020202020204" pitchFamily="34" charset="0"/>
                <a:cs typeface="Arial" panose="020B0604020202020204" pitchFamily="34" charset="0"/>
              </a:rPr>
              <a:t> </a:t>
            </a:r>
            <a:r>
              <a:rPr lang="cs-CZ" sz="1400" dirty="0">
                <a:solidFill>
                  <a:srgbClr val="003300"/>
                </a:solidFill>
                <a:latin typeface="Arial" panose="020B0604020202020204" pitchFamily="34" charset="0"/>
                <a:cs typeface="Arial" panose="020B0604020202020204" pitchFamily="34" charset="0"/>
              </a:rPr>
              <a:t>SK Štětí -  FK Olympie Březová  5:1(0:0)</a:t>
            </a:r>
          </a:p>
          <a:p>
            <a:pPr algn="just" fontAlgn="ctr"/>
            <a:r>
              <a:rPr lang="cs-CZ" sz="1000" dirty="0">
                <a:solidFill>
                  <a:srgbClr val="FF0000"/>
                </a:solidFill>
                <a:latin typeface="Arial" panose="020B0604020202020204" pitchFamily="34" charset="0"/>
                <a:cs typeface="Arial" panose="020B0604020202020204" pitchFamily="34" charset="0"/>
              </a:rPr>
              <a:t> v 1. poločase diváci branky neviděli. Ucho se s nimi utrhlo až po změně stran. Domácí své šance využívali a především Jiří Vokoun autor 3 gólů. Hosté ze svých 4 příležitostí využili jen jednu.</a:t>
            </a:r>
          </a:p>
          <a:p>
            <a:pPr algn="ctr" fontAlgn="ctr"/>
            <a:r>
              <a:rPr lang="cs-CZ" sz="1400" dirty="0">
                <a:solidFill>
                  <a:srgbClr val="003300"/>
                </a:solidFill>
                <a:latin typeface="Arial" panose="020B0604020202020204" pitchFamily="34" charset="0"/>
                <a:cs typeface="Arial" panose="020B0604020202020204" pitchFamily="34" charset="0"/>
              </a:rPr>
              <a:t>FK Baník Souš – FC CHOMUTOV 2:1 PK(1:1)</a:t>
            </a:r>
          </a:p>
          <a:p>
            <a:pPr algn="just" fontAlgn="ctr"/>
            <a:r>
              <a:rPr lang="cs-CZ" sz="1000" dirty="0">
                <a:solidFill>
                  <a:srgbClr val="FF0000"/>
                </a:solidFill>
                <a:latin typeface="Arial" panose="020B0604020202020204" pitchFamily="34" charset="0"/>
                <a:cs typeface="Arial" panose="020B0604020202020204" pitchFamily="34" charset="0"/>
              </a:rPr>
              <a:t>v derby šli domácí do vedení ve 13. minutě, ale hosté ještě před poločasem zásluhou Mužíka vyrovnali. Druhá část gól nepřinesla, a penaltový souboj přinesl bod navíc domácím.</a:t>
            </a:r>
          </a:p>
          <a:p>
            <a:pPr algn="ctr" fontAlgn="ctr"/>
            <a:r>
              <a:rPr lang="cs-CZ" sz="1400" dirty="0">
                <a:solidFill>
                  <a:srgbClr val="003300"/>
                </a:solidFill>
                <a:latin typeface="Arial" panose="020B0604020202020204" pitchFamily="34" charset="0"/>
                <a:cs typeface="Arial" panose="020B0604020202020204" pitchFamily="34" charset="0"/>
              </a:rPr>
              <a:t>SK Slaný - FK Neratovice-</a:t>
            </a:r>
            <a:r>
              <a:rPr lang="cs-CZ" sz="1400" dirty="0" err="1">
                <a:solidFill>
                  <a:srgbClr val="003300"/>
                </a:solidFill>
                <a:latin typeface="Arial" panose="020B0604020202020204" pitchFamily="34" charset="0"/>
                <a:cs typeface="Arial" panose="020B0604020202020204" pitchFamily="34" charset="0"/>
              </a:rPr>
              <a:t>Byškovice</a:t>
            </a:r>
            <a:r>
              <a:rPr lang="cs-CZ" sz="1400" dirty="0">
                <a:solidFill>
                  <a:srgbClr val="003300"/>
                </a:solidFill>
                <a:latin typeface="Arial" panose="020B0604020202020204" pitchFamily="34" charset="0"/>
                <a:cs typeface="Arial" panose="020B0604020202020204" pitchFamily="34" charset="0"/>
              </a:rPr>
              <a:t> 0:2(0:2)</a:t>
            </a:r>
          </a:p>
          <a:p>
            <a:pPr algn="just" fontAlgn="ctr"/>
            <a:r>
              <a:rPr lang="cs-CZ" sz="1000" dirty="0">
                <a:solidFill>
                  <a:srgbClr val="FF0000"/>
                </a:solidFill>
                <a:latin typeface="Arial" panose="020B0604020202020204" pitchFamily="34" charset="0"/>
                <a:cs typeface="Arial" panose="020B0604020202020204" pitchFamily="34" charset="0"/>
              </a:rPr>
              <a:t>o prvním tříbodovém venkovním vítězství  rozhodl Jakub Moravec 2 brankami na přelomu první půlhodiny. </a:t>
            </a:r>
          </a:p>
          <a:p>
            <a:pPr algn="ctr" fontAlgn="ctr"/>
            <a:r>
              <a:rPr lang="cs-CZ" sz="1400" dirty="0">
                <a:solidFill>
                  <a:srgbClr val="003300"/>
                </a:solidFill>
                <a:latin typeface="Arial" panose="020B0604020202020204" pitchFamily="34" charset="0"/>
                <a:cs typeface="Arial" panose="020B0604020202020204" pitchFamily="34" charset="0"/>
              </a:rPr>
              <a:t>FK Ostrov– FK Arsenal Česká Lípa 4:3(0:3)</a:t>
            </a:r>
          </a:p>
          <a:p>
            <a:pPr algn="just" fontAlgn="ctr"/>
            <a:r>
              <a:rPr lang="cs-CZ" sz="1000" dirty="0">
                <a:solidFill>
                  <a:srgbClr val="FF0000"/>
                </a:solidFill>
                <a:latin typeface="Arial" panose="020B0604020202020204" pitchFamily="34" charset="0"/>
                <a:cs typeface="Arial" panose="020B0604020202020204" pitchFamily="34" charset="0"/>
              </a:rPr>
              <a:t>nevídané. V poločase vedli hosté 3:0 a ještě v 86. minutě drželi vedení 3:1. Pak však nastal obrat, na který budou chtít v České Lípě rychle zapomenout.  Inkasovali totiž 3x za sebou a prohráli 4:3.</a:t>
            </a:r>
          </a:p>
          <a:p>
            <a:pPr algn="ctr" fontAlgn="ctr"/>
            <a:r>
              <a:rPr lang="cs-CZ" sz="1400" dirty="0">
                <a:solidFill>
                  <a:srgbClr val="003300"/>
                </a:solidFill>
                <a:latin typeface="Arial" panose="020B0604020202020204" pitchFamily="34" charset="0"/>
                <a:cs typeface="Arial" panose="020B0604020202020204" pitchFamily="34" charset="0"/>
              </a:rPr>
              <a:t>SK Český Brod  - MFK Dobříš  2:1(0:0)</a:t>
            </a:r>
          </a:p>
          <a:p>
            <a:pPr algn="just" fontAlgn="ctr"/>
            <a:r>
              <a:rPr lang="cs-CZ" sz="1000" dirty="0">
                <a:solidFill>
                  <a:srgbClr val="FF0000"/>
                </a:solidFill>
                <a:latin typeface="Arial" panose="020B0604020202020204" pitchFamily="34" charset="0"/>
                <a:cs typeface="Arial" panose="020B0604020202020204" pitchFamily="34" charset="0"/>
              </a:rPr>
              <a:t>v zápase prvního s posledním se urodila málem senzace. Ještě 6 </a:t>
            </a:r>
            <a:r>
              <a:rPr lang="cs-CZ" sz="1000" dirty="0" err="1">
                <a:solidFill>
                  <a:srgbClr val="FF0000"/>
                </a:solidFill>
                <a:latin typeface="Arial" panose="020B0604020202020204" pitchFamily="34" charset="0"/>
                <a:cs typeface="Arial" panose="020B0604020202020204" pitchFamily="34" charset="0"/>
              </a:rPr>
              <a:t>mimnut</a:t>
            </a:r>
            <a:r>
              <a:rPr lang="cs-CZ" sz="1000" dirty="0">
                <a:solidFill>
                  <a:srgbClr val="FF0000"/>
                </a:solidFill>
                <a:latin typeface="Arial" panose="020B0604020202020204" pitchFamily="34" charset="0"/>
                <a:cs typeface="Arial" panose="020B0604020202020204" pitchFamily="34" charset="0"/>
              </a:rPr>
              <a:t> před koncem byl stav 1:1, ale nakonec rozhodla branka Davida </a:t>
            </a:r>
            <a:r>
              <a:rPr lang="cs-CZ" sz="1000" dirty="0" err="1">
                <a:solidFill>
                  <a:srgbClr val="FF0000"/>
                </a:solidFill>
                <a:latin typeface="Arial" panose="020B0604020202020204" pitchFamily="34" charset="0"/>
                <a:cs typeface="Arial" panose="020B0604020202020204" pitchFamily="34" charset="0"/>
              </a:rPr>
              <a:t>Fikejze</a:t>
            </a:r>
            <a:r>
              <a:rPr lang="cs-CZ" sz="1000" dirty="0">
                <a:solidFill>
                  <a:srgbClr val="FF0000"/>
                </a:solidFill>
                <a:latin typeface="Arial" panose="020B0604020202020204" pitchFamily="34" charset="0"/>
                <a:cs typeface="Arial" panose="020B0604020202020204" pitchFamily="34" charset="0"/>
              </a:rPr>
              <a:t>, který donesl míč do branky na břiše.</a:t>
            </a:r>
          </a:p>
          <a:p>
            <a:pPr algn="ctr" fontAlgn="ctr"/>
            <a:r>
              <a:rPr lang="cs-CZ" sz="1400" dirty="0">
                <a:solidFill>
                  <a:srgbClr val="003300"/>
                </a:solidFill>
                <a:latin typeface="Arial" panose="020B0604020202020204" pitchFamily="34" charset="0"/>
                <a:cs typeface="Arial" panose="020B0604020202020204" pitchFamily="34" charset="0"/>
              </a:rPr>
              <a:t>FK Meteor Praha - FK Brandýs </a:t>
            </a:r>
            <a:r>
              <a:rPr lang="cs-CZ" sz="1400" dirty="0" err="1">
                <a:solidFill>
                  <a:srgbClr val="003300"/>
                </a:solidFill>
                <a:latin typeface="Arial" panose="020B0604020202020204" pitchFamily="34" charset="0"/>
                <a:cs typeface="Arial" panose="020B0604020202020204" pitchFamily="34" charset="0"/>
              </a:rPr>
              <a:t>n.L.</a:t>
            </a:r>
            <a:r>
              <a:rPr lang="cs-CZ" sz="1400" dirty="0">
                <a:solidFill>
                  <a:srgbClr val="003300"/>
                </a:solidFill>
                <a:latin typeface="Arial" panose="020B0604020202020204" pitchFamily="34" charset="0"/>
                <a:cs typeface="Arial" panose="020B0604020202020204" pitchFamily="34" charset="0"/>
              </a:rPr>
              <a:t>  4:1(2:0)</a:t>
            </a:r>
          </a:p>
          <a:p>
            <a:pPr algn="ctr" fontAlgn="ctr"/>
            <a:r>
              <a:rPr lang="cs-CZ" sz="1000" dirty="0">
                <a:solidFill>
                  <a:srgbClr val="FF0000"/>
                </a:solidFill>
                <a:latin typeface="Arial" panose="020B0604020202020204" pitchFamily="34" charset="0"/>
                <a:cs typeface="Arial" panose="020B0604020202020204" pitchFamily="34" charset="0"/>
              </a:rPr>
              <a:t>Brandýs už 5 kol nevyhrál- Naopak Meteor po rozpačitém úvodu sezóny </a:t>
            </a:r>
            <a:r>
              <a:rPr lang="cs-CZ" sz="1400" dirty="0">
                <a:solidFill>
                  <a:srgbClr val="003300"/>
                </a:solidFill>
                <a:latin typeface="Arial" panose="020B0604020202020204" pitchFamily="34" charset="0"/>
                <a:cs typeface="Arial" panose="020B0604020202020204" pitchFamily="34" charset="0"/>
              </a:rPr>
              <a:t>FK SEKO LOUNY - SK Aritma Praha  0:1 PK</a:t>
            </a:r>
          </a:p>
          <a:p>
            <a:pPr fontAlgn="ctr"/>
            <a:r>
              <a:rPr lang="cs-CZ" sz="1000" dirty="0">
                <a:solidFill>
                  <a:srgbClr val="FF0000"/>
                </a:solidFill>
                <a:latin typeface="Arial" panose="020B0604020202020204" pitchFamily="34" charset="0"/>
                <a:cs typeface="Arial" panose="020B0604020202020204" pitchFamily="34" charset="0"/>
              </a:rPr>
              <a:t>hosté nevystřelili za celý zápas na branku. Domácí šance měli, ale jejich efektivita zůstala nulová. „Všichni to viděli. Neproměňujeme šance, bez toho se vyhrávat nedá“ hodnotil výkon trenér domácích Zdeněk Kudela..</a:t>
            </a:r>
            <a:r>
              <a:rPr lang="cs-CZ" sz="1000" b="0" dirty="0">
                <a:latin typeface="Arial" panose="020B0604020202020204" pitchFamily="34" charset="0"/>
                <a:cs typeface="Arial" panose="020B0604020202020204" pitchFamily="34" charset="0"/>
              </a:rPr>
              <a:t/>
            </a:r>
            <a:br>
              <a:rPr lang="cs-CZ" sz="1000" b="0" dirty="0">
                <a:latin typeface="Arial" panose="020B0604020202020204" pitchFamily="34" charset="0"/>
                <a:cs typeface="Arial" panose="020B0604020202020204" pitchFamily="34" charset="0"/>
              </a:rPr>
            </a:br>
            <a:endParaRPr lang="cs-CZ" sz="1000" dirty="0">
              <a:latin typeface="Arial" panose="020B0604020202020204" pitchFamily="34" charset="0"/>
              <a:cs typeface="Arial" panose="020B0604020202020204" pitchFamily="34" charset="0"/>
            </a:endParaRPr>
          </a:p>
        </p:txBody>
      </p:sp>
      <p:pic>
        <p:nvPicPr>
          <p:cNvPr id="3" name="Obrázek 2"/>
          <p:cNvPicPr>
            <a:picLocks noChangeAspect="1"/>
          </p:cNvPicPr>
          <p:nvPr/>
        </p:nvPicPr>
        <p:blipFill>
          <a:blip r:embed="rId4"/>
          <a:stretch>
            <a:fillRect/>
          </a:stretch>
        </p:blipFill>
        <p:spPr>
          <a:xfrm>
            <a:off x="325298" y="163116"/>
            <a:ext cx="4441931" cy="3312368"/>
          </a:xfrm>
          <a:prstGeom prst="rect">
            <a:avLst/>
          </a:prstGeom>
        </p:spPr>
      </p:pic>
    </p:spTree>
    <p:extLst>
      <p:ext uri="{BB962C8B-B14F-4D97-AF65-F5344CB8AC3E}">
        <p14:creationId xmlns:p14="http://schemas.microsoft.com/office/powerpoint/2010/main" val="30308981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ovéPole 11"/>
          <p:cNvSpPr txBox="1"/>
          <p:nvPr/>
        </p:nvSpPr>
        <p:spPr>
          <a:xfrm>
            <a:off x="1944192" y="7004456"/>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18</a:t>
            </a:r>
          </a:p>
        </p:txBody>
      </p:sp>
      <p:sp>
        <p:nvSpPr>
          <p:cNvPr id="13" name="TextovéPole 12"/>
          <p:cNvSpPr txBox="1"/>
          <p:nvPr/>
        </p:nvSpPr>
        <p:spPr>
          <a:xfrm>
            <a:off x="7731618" y="7004456"/>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27</a:t>
            </a:r>
          </a:p>
        </p:txBody>
      </p:sp>
      <p:pic>
        <p:nvPicPr>
          <p:cNvPr id="8" name="Obrázek 7">
            <a:extLst>
              <a:ext uri="{FF2B5EF4-FFF2-40B4-BE49-F238E27FC236}">
                <a16:creationId xmlns:a16="http://schemas.microsoft.com/office/drawing/2014/main" id="{0D8D8472-A6C4-460C-BBF9-B005B338CE1F}"/>
              </a:ext>
            </a:extLst>
          </p:cNvPr>
          <p:cNvPicPr>
            <a:picLocks noChangeAspect="1"/>
          </p:cNvPicPr>
          <p:nvPr/>
        </p:nvPicPr>
        <p:blipFill>
          <a:blip r:embed="rId2"/>
          <a:stretch>
            <a:fillRect/>
          </a:stretch>
        </p:blipFill>
        <p:spPr>
          <a:xfrm>
            <a:off x="5425795" y="839135"/>
            <a:ext cx="4865030" cy="6236749"/>
          </a:xfrm>
          <a:prstGeom prst="rect">
            <a:avLst/>
          </a:prstGeom>
        </p:spPr>
      </p:pic>
      <p:graphicFrame>
        <p:nvGraphicFramePr>
          <p:cNvPr id="9" name="Tabulka 8">
            <a:extLst>
              <a:ext uri="{FF2B5EF4-FFF2-40B4-BE49-F238E27FC236}">
                <a16:creationId xmlns:a16="http://schemas.microsoft.com/office/drawing/2014/main" id="{AABD4D7F-6867-4027-A3E5-DC7BF77D66A1}"/>
              </a:ext>
            </a:extLst>
          </p:cNvPr>
          <p:cNvGraphicFramePr>
            <a:graphicFrameLocks noGrp="1"/>
          </p:cNvGraphicFramePr>
          <p:nvPr>
            <p:extLst>
              <p:ext uri="{D42A27DB-BD31-4B8C-83A1-F6EECF244321}">
                <p14:modId xmlns:p14="http://schemas.microsoft.com/office/powerpoint/2010/main" val="2794554723"/>
              </p:ext>
            </p:extLst>
          </p:nvPr>
        </p:nvGraphicFramePr>
        <p:xfrm>
          <a:off x="190785" y="91108"/>
          <a:ext cx="4608510" cy="6642876"/>
        </p:xfrm>
        <a:graphic>
          <a:graphicData uri="http://schemas.openxmlformats.org/drawingml/2006/table">
            <a:tbl>
              <a:tblPr/>
              <a:tblGrid>
                <a:gridCol w="1126339">
                  <a:extLst>
                    <a:ext uri="{9D8B030D-6E8A-4147-A177-3AD203B41FA5}">
                      <a16:colId xmlns:a16="http://schemas.microsoft.com/office/drawing/2014/main" val="1182154623"/>
                    </a:ext>
                  </a:extLst>
                </a:gridCol>
                <a:gridCol w="1697872">
                  <a:extLst>
                    <a:ext uri="{9D8B030D-6E8A-4147-A177-3AD203B41FA5}">
                      <a16:colId xmlns:a16="http://schemas.microsoft.com/office/drawing/2014/main" val="3952376063"/>
                    </a:ext>
                  </a:extLst>
                </a:gridCol>
                <a:gridCol w="1784299">
                  <a:extLst>
                    <a:ext uri="{9D8B030D-6E8A-4147-A177-3AD203B41FA5}">
                      <a16:colId xmlns:a16="http://schemas.microsoft.com/office/drawing/2014/main" val="3256810647"/>
                    </a:ext>
                  </a:extLst>
                </a:gridCol>
              </a:tblGrid>
              <a:tr h="245361">
                <a:tc gridSpan="3">
                  <a:txBody>
                    <a:bodyPr/>
                    <a:lstStyle/>
                    <a:p>
                      <a:pPr algn="ctr" fontAlgn="ctr"/>
                      <a:r>
                        <a:rPr lang="cs-CZ" sz="1600" b="1" i="0" u="none" strike="noStrike" dirty="0">
                          <a:solidFill>
                            <a:srgbClr val="184B81"/>
                          </a:solidFill>
                          <a:effectLst/>
                          <a:latin typeface="Georgia" panose="02040502050405020303" pitchFamily="18" charset="0"/>
                        </a:rPr>
                        <a:t>11. kolo </a:t>
                      </a:r>
                    </a:p>
                  </a:txBody>
                  <a:tcPr marL="7564" marR="7564" marT="756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777948489"/>
                  </a:ext>
                </a:extLst>
              </a:tr>
              <a:tr h="245361">
                <a:tc>
                  <a:txBody>
                    <a:bodyPr/>
                    <a:lstStyle/>
                    <a:p>
                      <a:pPr algn="ctr" fontAlgn="ctr"/>
                      <a:r>
                        <a:rPr lang="cs-CZ" sz="1100" b="0" i="0" u="none" strike="noStrike">
                          <a:solidFill>
                            <a:srgbClr val="FF0000"/>
                          </a:solidFill>
                          <a:effectLst/>
                          <a:latin typeface="Georgia" panose="02040502050405020303" pitchFamily="18" charset="0"/>
                        </a:rPr>
                        <a:t>19.10.2019 10:15</a:t>
                      </a:r>
                    </a:p>
                  </a:txBody>
                  <a:tcPr marL="7564" marR="7564" marT="756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100" b="1" i="0" u="none" strike="noStrike">
                          <a:solidFill>
                            <a:srgbClr val="FF0000"/>
                          </a:solidFill>
                          <a:effectLst/>
                          <a:latin typeface="Georgia" panose="02040502050405020303" pitchFamily="18" charset="0"/>
                        </a:rPr>
                        <a:t>SK Štětí </a:t>
                      </a:r>
                    </a:p>
                  </a:txBody>
                  <a:tcPr marL="7564" marR="7564" marT="75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100" b="0" i="0" u="none" strike="noStrike" dirty="0">
                          <a:solidFill>
                            <a:srgbClr val="FF0000"/>
                          </a:solidFill>
                          <a:effectLst/>
                          <a:latin typeface="Georgia" panose="02040502050405020303" pitchFamily="18" charset="0"/>
                        </a:rPr>
                        <a:t>SK Aritma Praha </a:t>
                      </a:r>
                    </a:p>
                  </a:txBody>
                  <a:tcPr marL="7564" marR="7564" marT="756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2175014420"/>
                  </a:ext>
                </a:extLst>
              </a:tr>
              <a:tr h="245361">
                <a:tc>
                  <a:txBody>
                    <a:bodyPr/>
                    <a:lstStyle/>
                    <a:p>
                      <a:pPr algn="ctr" fontAlgn="ctr"/>
                      <a:r>
                        <a:rPr lang="cs-CZ" sz="1100" b="0" i="0" u="none" strike="noStrike">
                          <a:solidFill>
                            <a:srgbClr val="000000"/>
                          </a:solidFill>
                          <a:effectLst/>
                          <a:latin typeface="Georgia" panose="02040502050405020303" pitchFamily="18" charset="0"/>
                        </a:rPr>
                        <a:t>19.10.2019 10:15</a:t>
                      </a:r>
                    </a:p>
                  </a:txBody>
                  <a:tcPr marL="7564" marR="7564" marT="756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dirty="0">
                          <a:solidFill>
                            <a:srgbClr val="000000"/>
                          </a:solidFill>
                          <a:effectLst/>
                          <a:latin typeface="Georgia" panose="02040502050405020303" pitchFamily="18" charset="0"/>
                        </a:rPr>
                        <a:t>TJ TATRAN Rakovník </a:t>
                      </a:r>
                    </a:p>
                  </a:txBody>
                  <a:tcPr marL="7564" marR="7564" marT="75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effectLst/>
                          <a:latin typeface="Georgia" panose="02040502050405020303" pitchFamily="18" charset="0"/>
                        </a:rPr>
                        <a:t>FC CHOMUTOV,  </a:t>
                      </a:r>
                    </a:p>
                  </a:txBody>
                  <a:tcPr marL="7564" marR="7564" marT="756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526769448"/>
                  </a:ext>
                </a:extLst>
              </a:tr>
              <a:tr h="245361">
                <a:tc>
                  <a:txBody>
                    <a:bodyPr/>
                    <a:lstStyle/>
                    <a:p>
                      <a:pPr algn="ctr" fontAlgn="ctr"/>
                      <a:r>
                        <a:rPr lang="cs-CZ" sz="1100" b="0" i="0" u="none" strike="noStrike">
                          <a:solidFill>
                            <a:srgbClr val="000000"/>
                          </a:solidFill>
                          <a:effectLst/>
                          <a:latin typeface="Georgia" panose="02040502050405020303" pitchFamily="18" charset="0"/>
                        </a:rPr>
                        <a:t>19.10.2019 15:00</a:t>
                      </a:r>
                    </a:p>
                  </a:txBody>
                  <a:tcPr marL="7564" marR="7564" marT="756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100" b="0" i="0" u="none" strike="noStrike">
                          <a:solidFill>
                            <a:srgbClr val="000000"/>
                          </a:solidFill>
                          <a:effectLst/>
                          <a:latin typeface="Georgia" panose="02040502050405020303" pitchFamily="18" charset="0"/>
                        </a:rPr>
                        <a:t>FK Olympie Březová </a:t>
                      </a:r>
                    </a:p>
                  </a:txBody>
                  <a:tcPr marL="7564" marR="7564" marT="75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100" b="0" i="0" u="none" strike="noStrike">
                          <a:solidFill>
                            <a:srgbClr val="000000"/>
                          </a:solidFill>
                          <a:effectLst/>
                          <a:latin typeface="Georgia" panose="02040502050405020303" pitchFamily="18" charset="0"/>
                        </a:rPr>
                        <a:t>FK Neratovice-Byškovice  </a:t>
                      </a:r>
                    </a:p>
                  </a:txBody>
                  <a:tcPr marL="7564" marR="7564" marT="756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1085968955"/>
                  </a:ext>
                </a:extLst>
              </a:tr>
              <a:tr h="245361">
                <a:tc>
                  <a:txBody>
                    <a:bodyPr/>
                    <a:lstStyle/>
                    <a:p>
                      <a:pPr algn="ctr" fontAlgn="ctr"/>
                      <a:r>
                        <a:rPr lang="cs-CZ" sz="1100" b="0" i="0" u="none" strike="noStrike">
                          <a:solidFill>
                            <a:srgbClr val="000000"/>
                          </a:solidFill>
                          <a:effectLst/>
                          <a:latin typeface="Georgia" panose="02040502050405020303" pitchFamily="18" charset="0"/>
                        </a:rPr>
                        <a:t>19.10.2019 15:30</a:t>
                      </a:r>
                    </a:p>
                  </a:txBody>
                  <a:tcPr marL="7564" marR="7564" marT="756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effectLst/>
                          <a:latin typeface="Georgia" panose="02040502050405020303" pitchFamily="18" charset="0"/>
                        </a:rPr>
                        <a:t>SK Český Brod  </a:t>
                      </a:r>
                    </a:p>
                  </a:txBody>
                  <a:tcPr marL="7564" marR="7564" marT="75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effectLst/>
                          <a:latin typeface="Georgia" panose="02040502050405020303" pitchFamily="18" charset="0"/>
                        </a:rPr>
                        <a:t>FK Baník Souš  </a:t>
                      </a:r>
                    </a:p>
                  </a:txBody>
                  <a:tcPr marL="7564" marR="7564" marT="756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835624985"/>
                  </a:ext>
                </a:extLst>
              </a:tr>
              <a:tr h="245361">
                <a:tc>
                  <a:txBody>
                    <a:bodyPr/>
                    <a:lstStyle/>
                    <a:p>
                      <a:pPr algn="ctr" fontAlgn="ctr"/>
                      <a:r>
                        <a:rPr lang="cs-CZ" sz="1100" b="0" i="0" u="none" strike="noStrike">
                          <a:solidFill>
                            <a:srgbClr val="000000"/>
                          </a:solidFill>
                          <a:effectLst/>
                          <a:latin typeface="Georgia" panose="02040502050405020303" pitchFamily="18" charset="0"/>
                        </a:rPr>
                        <a:t>19.10.2019 15:30</a:t>
                      </a:r>
                    </a:p>
                  </a:txBody>
                  <a:tcPr marL="7564" marR="7564" marT="756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100" b="0" i="0" u="none" strike="noStrike">
                          <a:solidFill>
                            <a:srgbClr val="000000"/>
                          </a:solidFill>
                          <a:effectLst/>
                          <a:latin typeface="Georgia" panose="02040502050405020303" pitchFamily="18" charset="0"/>
                        </a:rPr>
                        <a:t>SK Slaný </a:t>
                      </a:r>
                    </a:p>
                  </a:txBody>
                  <a:tcPr marL="7564" marR="7564" marT="75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100" b="0" i="0" u="none" strike="noStrike">
                          <a:solidFill>
                            <a:srgbClr val="000000"/>
                          </a:solidFill>
                          <a:effectLst/>
                          <a:latin typeface="Georgia" panose="02040502050405020303" pitchFamily="18" charset="0"/>
                        </a:rPr>
                        <a:t>FK Brandýs n.L. </a:t>
                      </a:r>
                    </a:p>
                  </a:txBody>
                  <a:tcPr marL="7564" marR="7564" marT="756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1312534925"/>
                  </a:ext>
                </a:extLst>
              </a:tr>
              <a:tr h="245361">
                <a:tc>
                  <a:txBody>
                    <a:bodyPr/>
                    <a:lstStyle/>
                    <a:p>
                      <a:pPr algn="ctr" fontAlgn="ctr"/>
                      <a:r>
                        <a:rPr lang="cs-CZ" sz="1100" b="0" i="0" u="none" strike="noStrike">
                          <a:solidFill>
                            <a:srgbClr val="000000"/>
                          </a:solidFill>
                          <a:effectLst/>
                          <a:latin typeface="Georgia" panose="02040502050405020303" pitchFamily="18" charset="0"/>
                        </a:rPr>
                        <a:t>19.10.2019 15:30</a:t>
                      </a:r>
                    </a:p>
                  </a:txBody>
                  <a:tcPr marL="7564" marR="7564" marT="756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effectLst/>
                          <a:latin typeface="Georgia" panose="02040502050405020303" pitchFamily="18" charset="0"/>
                        </a:rPr>
                        <a:t>FK Ostrov </a:t>
                      </a:r>
                    </a:p>
                  </a:txBody>
                  <a:tcPr marL="7564" marR="7564" marT="75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effectLst/>
                          <a:latin typeface="Georgia" panose="02040502050405020303" pitchFamily="18" charset="0"/>
                        </a:rPr>
                        <a:t>SK Kladno</a:t>
                      </a:r>
                    </a:p>
                  </a:txBody>
                  <a:tcPr marL="7564" marR="7564" marT="756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625684490"/>
                  </a:ext>
                </a:extLst>
              </a:tr>
              <a:tr h="245361">
                <a:tc>
                  <a:txBody>
                    <a:bodyPr/>
                    <a:lstStyle/>
                    <a:p>
                      <a:pPr algn="ctr" fontAlgn="ctr"/>
                      <a:r>
                        <a:rPr lang="cs-CZ" sz="1100" b="0" i="0" u="none" strike="noStrike">
                          <a:solidFill>
                            <a:srgbClr val="000000"/>
                          </a:solidFill>
                          <a:effectLst/>
                          <a:latin typeface="Georgia" panose="02040502050405020303" pitchFamily="18" charset="0"/>
                        </a:rPr>
                        <a:t>20.10.2019 10:15</a:t>
                      </a:r>
                    </a:p>
                  </a:txBody>
                  <a:tcPr marL="7564" marR="7564" marT="756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100" b="0" i="0" u="none" strike="noStrike">
                          <a:solidFill>
                            <a:srgbClr val="000000"/>
                          </a:solidFill>
                          <a:effectLst/>
                          <a:latin typeface="Georgia" panose="02040502050405020303" pitchFamily="18" charset="0"/>
                        </a:rPr>
                        <a:t>FK Meteor Praha VIII </a:t>
                      </a:r>
                    </a:p>
                  </a:txBody>
                  <a:tcPr marL="7564" marR="7564" marT="75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100" b="0" i="0" u="none" strike="noStrike">
                          <a:solidFill>
                            <a:srgbClr val="000000"/>
                          </a:solidFill>
                          <a:effectLst/>
                          <a:latin typeface="Georgia" panose="02040502050405020303" pitchFamily="18" charset="0"/>
                        </a:rPr>
                        <a:t>MFK Dobříš </a:t>
                      </a:r>
                    </a:p>
                  </a:txBody>
                  <a:tcPr marL="7564" marR="7564" marT="756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4259016936"/>
                  </a:ext>
                </a:extLst>
              </a:tr>
              <a:tr h="245361">
                <a:tc>
                  <a:txBody>
                    <a:bodyPr/>
                    <a:lstStyle/>
                    <a:p>
                      <a:pPr algn="ctr" fontAlgn="ctr"/>
                      <a:r>
                        <a:rPr lang="cs-CZ" sz="1100" b="0" i="0" u="none" strike="noStrike">
                          <a:solidFill>
                            <a:srgbClr val="000000"/>
                          </a:solidFill>
                          <a:effectLst/>
                          <a:latin typeface="Georgia" panose="02040502050405020303" pitchFamily="18" charset="0"/>
                        </a:rPr>
                        <a:t>20.10.2019 15:30</a:t>
                      </a:r>
                    </a:p>
                  </a:txBody>
                  <a:tcPr marL="7564" marR="7564" marT="756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effectLst/>
                          <a:latin typeface="Georgia" panose="02040502050405020303" pitchFamily="18" charset="0"/>
                        </a:rPr>
                        <a:t>FK SEKO LOUNY  </a:t>
                      </a:r>
                    </a:p>
                  </a:txBody>
                  <a:tcPr marL="7564" marR="7564" marT="75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dirty="0">
                          <a:solidFill>
                            <a:srgbClr val="000000"/>
                          </a:solidFill>
                          <a:effectLst/>
                          <a:latin typeface="Georgia" panose="02040502050405020303" pitchFamily="18" charset="0"/>
                        </a:rPr>
                        <a:t>FK Arsenal Česká Lípa </a:t>
                      </a:r>
                    </a:p>
                  </a:txBody>
                  <a:tcPr marL="7564" marR="7564" marT="756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3149817682"/>
                  </a:ext>
                </a:extLst>
              </a:tr>
              <a:tr h="245361">
                <a:tc gridSpan="3">
                  <a:txBody>
                    <a:bodyPr/>
                    <a:lstStyle/>
                    <a:p>
                      <a:pPr algn="ctr" fontAlgn="ctr"/>
                      <a:r>
                        <a:rPr lang="cs-CZ" sz="1600" b="1" i="0" u="none" strike="noStrike" dirty="0">
                          <a:solidFill>
                            <a:srgbClr val="184B81"/>
                          </a:solidFill>
                          <a:effectLst/>
                          <a:latin typeface="Georgia" panose="02040502050405020303" pitchFamily="18" charset="0"/>
                        </a:rPr>
                        <a:t>12. kolo </a:t>
                      </a:r>
                    </a:p>
                  </a:txBody>
                  <a:tcPr marL="7564" marR="7564" marT="756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4279588585"/>
                  </a:ext>
                </a:extLst>
              </a:tr>
              <a:tr h="245361">
                <a:tc>
                  <a:txBody>
                    <a:bodyPr/>
                    <a:lstStyle/>
                    <a:p>
                      <a:pPr algn="ctr" fontAlgn="ctr"/>
                      <a:r>
                        <a:rPr lang="cs-CZ" sz="1100" b="0" i="0" u="none" strike="noStrike">
                          <a:solidFill>
                            <a:srgbClr val="000000"/>
                          </a:solidFill>
                          <a:effectLst/>
                          <a:latin typeface="Georgia" panose="02040502050405020303" pitchFamily="18" charset="0"/>
                        </a:rPr>
                        <a:t>26.10.2019 10:15</a:t>
                      </a:r>
                    </a:p>
                  </a:txBody>
                  <a:tcPr marL="7564" marR="7564" marT="756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100" b="0" i="0" u="none" strike="noStrike">
                          <a:solidFill>
                            <a:srgbClr val="000000"/>
                          </a:solidFill>
                          <a:effectLst/>
                          <a:latin typeface="Georgia" panose="02040502050405020303" pitchFamily="18" charset="0"/>
                        </a:rPr>
                        <a:t>FC CHOMUTOV,  </a:t>
                      </a:r>
                    </a:p>
                  </a:txBody>
                  <a:tcPr marL="7564" marR="7564" marT="75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100" b="0" i="0" u="none" strike="noStrike">
                          <a:solidFill>
                            <a:srgbClr val="000000"/>
                          </a:solidFill>
                          <a:effectLst/>
                          <a:latin typeface="Georgia" panose="02040502050405020303" pitchFamily="18" charset="0"/>
                        </a:rPr>
                        <a:t>FK Neratovice-Byškovice  </a:t>
                      </a:r>
                    </a:p>
                  </a:txBody>
                  <a:tcPr marL="7564" marR="7564" marT="756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1612896025"/>
                  </a:ext>
                </a:extLst>
              </a:tr>
              <a:tr h="245361">
                <a:tc>
                  <a:txBody>
                    <a:bodyPr/>
                    <a:lstStyle/>
                    <a:p>
                      <a:pPr algn="ctr" fontAlgn="ctr"/>
                      <a:r>
                        <a:rPr lang="cs-CZ" sz="1100" b="0" i="0" u="none" strike="noStrike">
                          <a:solidFill>
                            <a:srgbClr val="FF0000"/>
                          </a:solidFill>
                          <a:effectLst/>
                          <a:latin typeface="Georgia" panose="02040502050405020303" pitchFamily="18" charset="0"/>
                        </a:rPr>
                        <a:t>26.10.2019 10:15</a:t>
                      </a:r>
                    </a:p>
                  </a:txBody>
                  <a:tcPr marL="7564" marR="7564" marT="756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FF0000"/>
                          </a:solidFill>
                          <a:effectLst/>
                          <a:latin typeface="Georgia" panose="02040502050405020303" pitchFamily="18" charset="0"/>
                        </a:rPr>
                        <a:t>FK Brandýs n.L. </a:t>
                      </a:r>
                    </a:p>
                  </a:txBody>
                  <a:tcPr marL="7564" marR="7564" marT="75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dirty="0">
                          <a:solidFill>
                            <a:srgbClr val="FF0000"/>
                          </a:solidFill>
                          <a:effectLst/>
                          <a:latin typeface="Georgia" panose="02040502050405020303" pitchFamily="18" charset="0"/>
                        </a:rPr>
                        <a:t>SK Štětí </a:t>
                      </a:r>
                    </a:p>
                  </a:txBody>
                  <a:tcPr marL="7564" marR="7564" marT="756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373479159"/>
                  </a:ext>
                </a:extLst>
              </a:tr>
              <a:tr h="245361">
                <a:tc>
                  <a:txBody>
                    <a:bodyPr/>
                    <a:lstStyle/>
                    <a:p>
                      <a:pPr algn="ctr" fontAlgn="ctr"/>
                      <a:r>
                        <a:rPr lang="cs-CZ" sz="1100" b="0" i="0" u="none" strike="noStrike">
                          <a:solidFill>
                            <a:srgbClr val="000000"/>
                          </a:solidFill>
                          <a:effectLst/>
                          <a:latin typeface="Georgia" panose="02040502050405020303" pitchFamily="18" charset="0"/>
                        </a:rPr>
                        <a:t>26.10.2019 10:15</a:t>
                      </a:r>
                    </a:p>
                  </a:txBody>
                  <a:tcPr marL="7564" marR="7564" marT="756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100" b="0" i="0" u="none" strike="noStrike">
                          <a:solidFill>
                            <a:srgbClr val="000000"/>
                          </a:solidFill>
                          <a:effectLst/>
                          <a:latin typeface="Georgia" panose="02040502050405020303" pitchFamily="18" charset="0"/>
                        </a:rPr>
                        <a:t>SK Aritma Praha </a:t>
                      </a:r>
                    </a:p>
                  </a:txBody>
                  <a:tcPr marL="7564" marR="7564" marT="75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100" b="0" i="0" u="none" strike="noStrike">
                          <a:solidFill>
                            <a:srgbClr val="000000"/>
                          </a:solidFill>
                          <a:effectLst/>
                          <a:latin typeface="Georgia" panose="02040502050405020303" pitchFamily="18" charset="0"/>
                        </a:rPr>
                        <a:t>FK Olympie Březová </a:t>
                      </a:r>
                    </a:p>
                  </a:txBody>
                  <a:tcPr marL="7564" marR="7564" marT="756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2992049805"/>
                  </a:ext>
                </a:extLst>
              </a:tr>
              <a:tr h="245361">
                <a:tc>
                  <a:txBody>
                    <a:bodyPr/>
                    <a:lstStyle/>
                    <a:p>
                      <a:pPr algn="ctr" fontAlgn="ctr"/>
                      <a:r>
                        <a:rPr lang="cs-CZ" sz="1100" b="0" i="0" u="none" strike="noStrike">
                          <a:solidFill>
                            <a:srgbClr val="000000"/>
                          </a:solidFill>
                          <a:effectLst/>
                          <a:latin typeface="Georgia" panose="02040502050405020303" pitchFamily="18" charset="0"/>
                        </a:rPr>
                        <a:t>26.10.2019 10:15</a:t>
                      </a:r>
                    </a:p>
                  </a:txBody>
                  <a:tcPr marL="7564" marR="7564" marT="756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effectLst/>
                          <a:latin typeface="Georgia" panose="02040502050405020303" pitchFamily="18" charset="0"/>
                        </a:rPr>
                        <a:t>SK Kladno</a:t>
                      </a:r>
                    </a:p>
                  </a:txBody>
                  <a:tcPr marL="7564" marR="7564" marT="75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effectLst/>
                          <a:latin typeface="Georgia" panose="02040502050405020303" pitchFamily="18" charset="0"/>
                        </a:rPr>
                        <a:t>FK Meteor Praha VIII </a:t>
                      </a:r>
                    </a:p>
                  </a:txBody>
                  <a:tcPr marL="7564" marR="7564" marT="756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3917779975"/>
                  </a:ext>
                </a:extLst>
              </a:tr>
              <a:tr h="245361">
                <a:tc>
                  <a:txBody>
                    <a:bodyPr/>
                    <a:lstStyle/>
                    <a:p>
                      <a:pPr algn="ctr" fontAlgn="ctr"/>
                      <a:r>
                        <a:rPr lang="cs-CZ" sz="1100" b="0" i="0" u="none" strike="noStrike">
                          <a:solidFill>
                            <a:srgbClr val="000000"/>
                          </a:solidFill>
                          <a:effectLst/>
                          <a:latin typeface="Georgia" panose="02040502050405020303" pitchFamily="18" charset="0"/>
                        </a:rPr>
                        <a:t>26.10.2019 10:15</a:t>
                      </a:r>
                    </a:p>
                  </a:txBody>
                  <a:tcPr marL="7564" marR="7564" marT="756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100" b="0" i="0" u="none" strike="noStrike">
                          <a:solidFill>
                            <a:srgbClr val="000000"/>
                          </a:solidFill>
                          <a:effectLst/>
                          <a:latin typeface="Georgia" panose="02040502050405020303" pitchFamily="18" charset="0"/>
                        </a:rPr>
                        <a:t>TJ TATRAN Rakovník </a:t>
                      </a:r>
                    </a:p>
                  </a:txBody>
                  <a:tcPr marL="7564" marR="7564" marT="75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100" b="0" i="0" u="none" strike="noStrike">
                          <a:solidFill>
                            <a:srgbClr val="000000"/>
                          </a:solidFill>
                          <a:effectLst/>
                          <a:latin typeface="Georgia" panose="02040502050405020303" pitchFamily="18" charset="0"/>
                        </a:rPr>
                        <a:t>SK Český Brod  </a:t>
                      </a:r>
                    </a:p>
                  </a:txBody>
                  <a:tcPr marL="7564" marR="7564" marT="756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4227905257"/>
                  </a:ext>
                </a:extLst>
              </a:tr>
              <a:tr h="245361">
                <a:tc>
                  <a:txBody>
                    <a:bodyPr/>
                    <a:lstStyle/>
                    <a:p>
                      <a:pPr algn="ctr" fontAlgn="ctr"/>
                      <a:r>
                        <a:rPr lang="cs-CZ" sz="1100" b="0" i="0" u="none" strike="noStrike">
                          <a:solidFill>
                            <a:srgbClr val="000000"/>
                          </a:solidFill>
                          <a:effectLst/>
                          <a:latin typeface="Georgia" panose="02040502050405020303" pitchFamily="18" charset="0"/>
                        </a:rPr>
                        <a:t>26.10.2019 14:30</a:t>
                      </a:r>
                    </a:p>
                  </a:txBody>
                  <a:tcPr marL="7564" marR="7564" marT="756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effectLst/>
                          <a:latin typeface="Georgia" panose="02040502050405020303" pitchFamily="18" charset="0"/>
                        </a:rPr>
                        <a:t>FK Baník Souš  </a:t>
                      </a:r>
                    </a:p>
                  </a:txBody>
                  <a:tcPr marL="7564" marR="7564" marT="75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effectLst/>
                          <a:latin typeface="Georgia" panose="02040502050405020303" pitchFamily="18" charset="0"/>
                        </a:rPr>
                        <a:t>FK Ostrov </a:t>
                      </a:r>
                    </a:p>
                  </a:txBody>
                  <a:tcPr marL="7564" marR="7564" marT="756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3748126288"/>
                  </a:ext>
                </a:extLst>
              </a:tr>
              <a:tr h="245361">
                <a:tc>
                  <a:txBody>
                    <a:bodyPr/>
                    <a:lstStyle/>
                    <a:p>
                      <a:pPr algn="ctr" fontAlgn="ctr"/>
                      <a:r>
                        <a:rPr lang="cs-CZ" sz="1100" b="0" i="0" u="none" strike="noStrike">
                          <a:solidFill>
                            <a:srgbClr val="000000"/>
                          </a:solidFill>
                          <a:effectLst/>
                          <a:latin typeface="Georgia" panose="02040502050405020303" pitchFamily="18" charset="0"/>
                        </a:rPr>
                        <a:t>26.10.2019 14:30</a:t>
                      </a:r>
                    </a:p>
                  </a:txBody>
                  <a:tcPr marL="7564" marR="7564" marT="756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100" b="0" i="0" u="none" strike="noStrike">
                          <a:solidFill>
                            <a:srgbClr val="000000"/>
                          </a:solidFill>
                          <a:effectLst/>
                          <a:latin typeface="Georgia" panose="02040502050405020303" pitchFamily="18" charset="0"/>
                        </a:rPr>
                        <a:t>FK Arsenal Česká Lípa</a:t>
                      </a:r>
                    </a:p>
                  </a:txBody>
                  <a:tcPr marL="7564" marR="7564" marT="75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100" b="0" i="0" u="none" strike="noStrike">
                          <a:solidFill>
                            <a:srgbClr val="000000"/>
                          </a:solidFill>
                          <a:effectLst/>
                          <a:latin typeface="Georgia" panose="02040502050405020303" pitchFamily="18" charset="0"/>
                        </a:rPr>
                        <a:t>SK Slaný </a:t>
                      </a:r>
                    </a:p>
                  </a:txBody>
                  <a:tcPr marL="7564" marR="7564" marT="756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1206829704"/>
                  </a:ext>
                </a:extLst>
              </a:tr>
              <a:tr h="245361">
                <a:tc>
                  <a:txBody>
                    <a:bodyPr/>
                    <a:lstStyle/>
                    <a:p>
                      <a:pPr algn="ctr" fontAlgn="ctr"/>
                      <a:r>
                        <a:rPr lang="cs-CZ" sz="1100" b="0" i="0" u="none" strike="noStrike">
                          <a:solidFill>
                            <a:srgbClr val="000000"/>
                          </a:solidFill>
                          <a:effectLst/>
                          <a:latin typeface="Georgia" panose="02040502050405020303" pitchFamily="18" charset="0"/>
                        </a:rPr>
                        <a:t>26.10.2019 14:30</a:t>
                      </a:r>
                    </a:p>
                  </a:txBody>
                  <a:tcPr marL="7564" marR="7564" marT="756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effectLst/>
                          <a:latin typeface="Georgia" panose="02040502050405020303" pitchFamily="18" charset="0"/>
                        </a:rPr>
                        <a:t>MFK Dobříš </a:t>
                      </a:r>
                    </a:p>
                  </a:txBody>
                  <a:tcPr marL="7564" marR="7564" marT="75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effectLst/>
                          <a:latin typeface="Georgia" panose="02040502050405020303" pitchFamily="18" charset="0"/>
                        </a:rPr>
                        <a:t>FK SEKO LOUNY  </a:t>
                      </a:r>
                    </a:p>
                  </a:txBody>
                  <a:tcPr marL="7564" marR="7564" marT="756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3555299911"/>
                  </a:ext>
                </a:extLst>
              </a:tr>
              <a:tr h="245361">
                <a:tc gridSpan="3">
                  <a:txBody>
                    <a:bodyPr/>
                    <a:lstStyle/>
                    <a:p>
                      <a:pPr algn="ctr" fontAlgn="ctr"/>
                      <a:r>
                        <a:rPr lang="cs-CZ" sz="1600" b="1" i="0" u="none" strike="noStrike" dirty="0">
                          <a:solidFill>
                            <a:srgbClr val="184B81"/>
                          </a:solidFill>
                          <a:effectLst/>
                          <a:latin typeface="Georgia" panose="02040502050405020303" pitchFamily="18" charset="0"/>
                        </a:rPr>
                        <a:t>13. kolo </a:t>
                      </a:r>
                    </a:p>
                  </a:txBody>
                  <a:tcPr marL="7564" marR="7564" marT="756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3533838519"/>
                  </a:ext>
                </a:extLst>
              </a:tr>
              <a:tr h="245361">
                <a:tc>
                  <a:txBody>
                    <a:bodyPr/>
                    <a:lstStyle/>
                    <a:p>
                      <a:pPr algn="ctr" fontAlgn="ctr"/>
                      <a:r>
                        <a:rPr lang="cs-CZ" sz="1100" b="0" i="0" u="none" strike="noStrike">
                          <a:solidFill>
                            <a:srgbClr val="FF0000"/>
                          </a:solidFill>
                          <a:effectLst/>
                          <a:latin typeface="Georgia" panose="02040502050405020303" pitchFamily="18" charset="0"/>
                        </a:rPr>
                        <a:t>02.11.2019 10:15</a:t>
                      </a:r>
                    </a:p>
                  </a:txBody>
                  <a:tcPr marL="7564" marR="7564" marT="756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1100" b="1" i="0" u="none" strike="noStrike">
                          <a:solidFill>
                            <a:srgbClr val="FF0000"/>
                          </a:solidFill>
                          <a:effectLst/>
                          <a:latin typeface="Georgia" panose="02040502050405020303" pitchFamily="18" charset="0"/>
                        </a:rPr>
                        <a:t>SK Štětí </a:t>
                      </a:r>
                    </a:p>
                  </a:txBody>
                  <a:tcPr marL="7564" marR="7564" marT="75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1100" b="0" i="0" u="none" strike="noStrike" dirty="0">
                          <a:solidFill>
                            <a:srgbClr val="FF0000"/>
                          </a:solidFill>
                          <a:effectLst/>
                          <a:latin typeface="Georgia" panose="02040502050405020303" pitchFamily="18" charset="0"/>
                        </a:rPr>
                        <a:t>FK Arsenal Česká Lípa </a:t>
                      </a:r>
                    </a:p>
                  </a:txBody>
                  <a:tcPr marL="7564" marR="7564" marT="756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extLst>
                  <a:ext uri="{0D108BD9-81ED-4DB2-BD59-A6C34878D82A}">
                    <a16:rowId xmlns:a16="http://schemas.microsoft.com/office/drawing/2014/main" val="665948629"/>
                  </a:ext>
                </a:extLst>
              </a:tr>
              <a:tr h="245361">
                <a:tc>
                  <a:txBody>
                    <a:bodyPr/>
                    <a:lstStyle/>
                    <a:p>
                      <a:pPr algn="ctr" fontAlgn="ctr"/>
                      <a:r>
                        <a:rPr lang="cs-CZ" sz="1100" b="0" i="0" u="none" strike="noStrike">
                          <a:solidFill>
                            <a:srgbClr val="000000"/>
                          </a:solidFill>
                          <a:effectLst/>
                          <a:latin typeface="Georgia" panose="02040502050405020303" pitchFamily="18" charset="0"/>
                        </a:rPr>
                        <a:t>02.11.2019 10:15</a:t>
                      </a:r>
                    </a:p>
                  </a:txBody>
                  <a:tcPr marL="7564" marR="7564" marT="756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effectLst/>
                          <a:latin typeface="Georgia" panose="02040502050405020303" pitchFamily="18" charset="0"/>
                        </a:rPr>
                        <a:t>FK Neratovice-Byškovice  </a:t>
                      </a:r>
                    </a:p>
                  </a:txBody>
                  <a:tcPr marL="7564" marR="7564" marT="75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dirty="0">
                          <a:solidFill>
                            <a:srgbClr val="000000"/>
                          </a:solidFill>
                          <a:effectLst/>
                          <a:latin typeface="Georgia" panose="02040502050405020303" pitchFamily="18" charset="0"/>
                        </a:rPr>
                        <a:t>SK Aritma Praha </a:t>
                      </a:r>
                    </a:p>
                  </a:txBody>
                  <a:tcPr marL="7564" marR="7564" marT="756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2978773425"/>
                  </a:ext>
                </a:extLst>
              </a:tr>
              <a:tr h="245361">
                <a:tc>
                  <a:txBody>
                    <a:bodyPr/>
                    <a:lstStyle/>
                    <a:p>
                      <a:pPr algn="ctr" fontAlgn="ctr"/>
                      <a:r>
                        <a:rPr lang="cs-CZ" sz="1100" b="0" i="0" u="none" strike="noStrike">
                          <a:solidFill>
                            <a:srgbClr val="000000"/>
                          </a:solidFill>
                          <a:effectLst/>
                          <a:latin typeface="Georgia" panose="02040502050405020303" pitchFamily="18" charset="0"/>
                        </a:rPr>
                        <a:t>02.11.2019 14:00</a:t>
                      </a:r>
                    </a:p>
                  </a:txBody>
                  <a:tcPr marL="7564" marR="7564" marT="756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1100" b="0" i="0" u="none" strike="noStrike">
                          <a:solidFill>
                            <a:srgbClr val="000000"/>
                          </a:solidFill>
                          <a:effectLst/>
                          <a:latin typeface="Georgia" panose="02040502050405020303" pitchFamily="18" charset="0"/>
                        </a:rPr>
                        <a:t>FK Olympie Březová </a:t>
                      </a:r>
                    </a:p>
                  </a:txBody>
                  <a:tcPr marL="7564" marR="7564" marT="75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1100" b="0" i="0" u="none" strike="noStrike">
                          <a:solidFill>
                            <a:srgbClr val="000000"/>
                          </a:solidFill>
                          <a:effectLst/>
                          <a:latin typeface="Georgia" panose="02040502050405020303" pitchFamily="18" charset="0"/>
                        </a:rPr>
                        <a:t>FK Brandýs n.L. </a:t>
                      </a:r>
                    </a:p>
                  </a:txBody>
                  <a:tcPr marL="7564" marR="7564" marT="756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extLst>
                  <a:ext uri="{0D108BD9-81ED-4DB2-BD59-A6C34878D82A}">
                    <a16:rowId xmlns:a16="http://schemas.microsoft.com/office/drawing/2014/main" val="1522319779"/>
                  </a:ext>
                </a:extLst>
              </a:tr>
              <a:tr h="245361">
                <a:tc>
                  <a:txBody>
                    <a:bodyPr/>
                    <a:lstStyle/>
                    <a:p>
                      <a:pPr algn="ctr" fontAlgn="ctr"/>
                      <a:r>
                        <a:rPr lang="cs-CZ" sz="1100" b="0" i="0" u="none" strike="noStrike">
                          <a:solidFill>
                            <a:srgbClr val="000000"/>
                          </a:solidFill>
                          <a:effectLst/>
                          <a:latin typeface="Georgia" panose="02040502050405020303" pitchFamily="18" charset="0"/>
                        </a:rPr>
                        <a:t>02.11.2019 14:00</a:t>
                      </a:r>
                    </a:p>
                  </a:txBody>
                  <a:tcPr marL="7564" marR="7564" marT="756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effectLst/>
                          <a:latin typeface="Georgia" panose="02040502050405020303" pitchFamily="18" charset="0"/>
                        </a:rPr>
                        <a:t>SK Český Brod  </a:t>
                      </a:r>
                    </a:p>
                  </a:txBody>
                  <a:tcPr marL="7564" marR="7564" marT="75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effectLst/>
                          <a:latin typeface="Georgia" panose="02040502050405020303" pitchFamily="18" charset="0"/>
                        </a:rPr>
                        <a:t>FC CHOMUTOV,  </a:t>
                      </a:r>
                    </a:p>
                  </a:txBody>
                  <a:tcPr marL="7564" marR="7564" marT="756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2396344389"/>
                  </a:ext>
                </a:extLst>
              </a:tr>
              <a:tr h="245361">
                <a:tc>
                  <a:txBody>
                    <a:bodyPr/>
                    <a:lstStyle/>
                    <a:p>
                      <a:pPr algn="ctr" fontAlgn="ctr"/>
                      <a:r>
                        <a:rPr lang="cs-CZ" sz="1100" b="0" i="0" u="none" strike="noStrike">
                          <a:solidFill>
                            <a:srgbClr val="000000"/>
                          </a:solidFill>
                          <a:effectLst/>
                          <a:latin typeface="Georgia" panose="02040502050405020303" pitchFamily="18" charset="0"/>
                        </a:rPr>
                        <a:t>02.11.2019 14:00</a:t>
                      </a:r>
                    </a:p>
                  </a:txBody>
                  <a:tcPr marL="7564" marR="7564" marT="756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1100" b="0" i="0" u="none" strike="noStrike">
                          <a:solidFill>
                            <a:srgbClr val="000000"/>
                          </a:solidFill>
                          <a:effectLst/>
                          <a:latin typeface="Georgia" panose="02040502050405020303" pitchFamily="18" charset="0"/>
                        </a:rPr>
                        <a:t>FK Ostrov </a:t>
                      </a:r>
                    </a:p>
                  </a:txBody>
                  <a:tcPr marL="7564" marR="7564" marT="75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1100" b="0" i="0" u="none" strike="noStrike">
                          <a:solidFill>
                            <a:srgbClr val="000000"/>
                          </a:solidFill>
                          <a:effectLst/>
                          <a:latin typeface="Georgia" panose="02040502050405020303" pitchFamily="18" charset="0"/>
                        </a:rPr>
                        <a:t>TJ TATRAN Rakovník </a:t>
                      </a:r>
                    </a:p>
                  </a:txBody>
                  <a:tcPr marL="7564" marR="7564" marT="756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extLst>
                  <a:ext uri="{0D108BD9-81ED-4DB2-BD59-A6C34878D82A}">
                    <a16:rowId xmlns:a16="http://schemas.microsoft.com/office/drawing/2014/main" val="1231372850"/>
                  </a:ext>
                </a:extLst>
              </a:tr>
              <a:tr h="245361">
                <a:tc>
                  <a:txBody>
                    <a:bodyPr/>
                    <a:lstStyle/>
                    <a:p>
                      <a:pPr algn="ctr" fontAlgn="ctr"/>
                      <a:r>
                        <a:rPr lang="cs-CZ" sz="1100" b="0" i="0" u="none" strike="noStrike">
                          <a:solidFill>
                            <a:srgbClr val="000000"/>
                          </a:solidFill>
                          <a:effectLst/>
                          <a:latin typeface="Georgia" panose="02040502050405020303" pitchFamily="18" charset="0"/>
                        </a:rPr>
                        <a:t>02.11.2019 14:00</a:t>
                      </a:r>
                    </a:p>
                  </a:txBody>
                  <a:tcPr marL="7564" marR="7564" marT="756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dirty="0">
                          <a:solidFill>
                            <a:srgbClr val="000000"/>
                          </a:solidFill>
                          <a:effectLst/>
                          <a:latin typeface="Georgia" panose="02040502050405020303" pitchFamily="18" charset="0"/>
                        </a:rPr>
                        <a:t>SK Slaný </a:t>
                      </a:r>
                    </a:p>
                  </a:txBody>
                  <a:tcPr marL="7564" marR="7564" marT="75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effectLst/>
                          <a:latin typeface="Georgia" panose="02040502050405020303" pitchFamily="18" charset="0"/>
                        </a:rPr>
                        <a:t>MFK Dobříš </a:t>
                      </a:r>
                    </a:p>
                  </a:txBody>
                  <a:tcPr marL="7564" marR="7564" marT="756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3060224278"/>
                  </a:ext>
                </a:extLst>
              </a:tr>
              <a:tr h="245361">
                <a:tc>
                  <a:txBody>
                    <a:bodyPr/>
                    <a:lstStyle/>
                    <a:p>
                      <a:pPr algn="ctr" fontAlgn="ctr"/>
                      <a:r>
                        <a:rPr lang="cs-CZ" sz="1100" b="0" i="0" u="none" strike="noStrike">
                          <a:solidFill>
                            <a:srgbClr val="000000"/>
                          </a:solidFill>
                          <a:effectLst/>
                          <a:latin typeface="Georgia" panose="02040502050405020303" pitchFamily="18" charset="0"/>
                        </a:rPr>
                        <a:t>03.11.2019 10:15</a:t>
                      </a:r>
                    </a:p>
                  </a:txBody>
                  <a:tcPr marL="7564" marR="7564" marT="756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1100" b="0" i="0" u="none" strike="noStrike">
                          <a:solidFill>
                            <a:srgbClr val="000000"/>
                          </a:solidFill>
                          <a:effectLst/>
                          <a:latin typeface="Georgia" panose="02040502050405020303" pitchFamily="18" charset="0"/>
                        </a:rPr>
                        <a:t>FK Meteor Praha VIII </a:t>
                      </a:r>
                    </a:p>
                  </a:txBody>
                  <a:tcPr marL="7564" marR="7564" marT="75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1100" b="0" i="0" u="none" strike="noStrike">
                          <a:solidFill>
                            <a:srgbClr val="000000"/>
                          </a:solidFill>
                          <a:effectLst/>
                          <a:latin typeface="Georgia" panose="02040502050405020303" pitchFamily="18" charset="0"/>
                        </a:rPr>
                        <a:t>FK Baník Souš  </a:t>
                      </a:r>
                    </a:p>
                  </a:txBody>
                  <a:tcPr marL="7564" marR="7564" marT="756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extLst>
                  <a:ext uri="{0D108BD9-81ED-4DB2-BD59-A6C34878D82A}">
                    <a16:rowId xmlns:a16="http://schemas.microsoft.com/office/drawing/2014/main" val="3023648816"/>
                  </a:ext>
                </a:extLst>
              </a:tr>
              <a:tr h="245361">
                <a:tc>
                  <a:txBody>
                    <a:bodyPr/>
                    <a:lstStyle/>
                    <a:p>
                      <a:pPr algn="ctr" fontAlgn="ctr"/>
                      <a:r>
                        <a:rPr lang="cs-CZ" sz="1100" b="0" i="0" u="none" strike="noStrike" dirty="0">
                          <a:solidFill>
                            <a:srgbClr val="000000"/>
                          </a:solidFill>
                          <a:effectLst/>
                          <a:latin typeface="Georgia" panose="02040502050405020303" pitchFamily="18" charset="0"/>
                        </a:rPr>
                        <a:t>03.11.2019 14:00</a:t>
                      </a:r>
                    </a:p>
                  </a:txBody>
                  <a:tcPr marL="7564" marR="7564" marT="756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effectLst/>
                          <a:latin typeface="Georgia" panose="02040502050405020303" pitchFamily="18" charset="0"/>
                        </a:rPr>
                        <a:t>FK SEKO LOUNY  </a:t>
                      </a:r>
                    </a:p>
                  </a:txBody>
                  <a:tcPr marL="7564" marR="7564" marT="75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dirty="0">
                          <a:solidFill>
                            <a:srgbClr val="000000"/>
                          </a:solidFill>
                          <a:effectLst/>
                          <a:latin typeface="Georgia" panose="02040502050405020303" pitchFamily="18" charset="0"/>
                        </a:rPr>
                        <a:t>SK Kladno</a:t>
                      </a:r>
                    </a:p>
                  </a:txBody>
                  <a:tcPr marL="7564" marR="7564" marT="756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799820604"/>
                  </a:ext>
                </a:extLst>
              </a:tr>
            </a:tbl>
          </a:graphicData>
        </a:graphic>
      </p:graphicFrame>
      <p:sp>
        <p:nvSpPr>
          <p:cNvPr id="2" name="TextovéPole 1">
            <a:extLst>
              <a:ext uri="{FF2B5EF4-FFF2-40B4-BE49-F238E27FC236}">
                <a16:creationId xmlns:a16="http://schemas.microsoft.com/office/drawing/2014/main" id="{D8169443-DF6F-4A38-A421-A272FB8EBEE8}"/>
              </a:ext>
            </a:extLst>
          </p:cNvPr>
          <p:cNvSpPr txBox="1"/>
          <p:nvPr/>
        </p:nvSpPr>
        <p:spPr>
          <a:xfrm>
            <a:off x="5328568" y="91108"/>
            <a:ext cx="4705735" cy="707886"/>
          </a:xfrm>
          <a:prstGeom prst="rect">
            <a:avLst/>
          </a:prstGeom>
          <a:pattFill prst="wdUpDiag">
            <a:fgClr>
              <a:schemeClr val="accent1"/>
            </a:fgClr>
            <a:bgClr>
              <a:schemeClr val="bg1"/>
            </a:bgClr>
          </a:pattFill>
          <a:effectLst>
            <a:softEdge rad="215900"/>
          </a:effectLst>
        </p:spPr>
        <p:txBody>
          <a:bodyPr wrap="square" rtlCol="0">
            <a:spAutoFit/>
          </a:bodyPr>
          <a:lstStyle/>
          <a:p>
            <a:pPr algn="ctr"/>
            <a:r>
              <a:rPr lang="cs-CZ" sz="2000" dirty="0">
                <a:highlight>
                  <a:srgbClr val="00FFFF"/>
                </a:highlight>
                <a:latin typeface="Arial Black" panose="020B0A04020102020204" pitchFamily="34" charset="0"/>
              </a:rPr>
              <a:t>Starší žáci rozdělili osmnáctku na dvě půlky</a:t>
            </a:r>
          </a:p>
        </p:txBody>
      </p:sp>
    </p:spTree>
    <p:extLst>
      <p:ext uri="{BB962C8B-B14F-4D97-AF65-F5344CB8AC3E}">
        <p14:creationId xmlns:p14="http://schemas.microsoft.com/office/powerpoint/2010/main" val="6692800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ovéPole 8"/>
          <p:cNvSpPr txBox="1"/>
          <p:nvPr/>
        </p:nvSpPr>
        <p:spPr>
          <a:xfrm>
            <a:off x="1944192" y="7004456"/>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26</a:t>
            </a:r>
          </a:p>
        </p:txBody>
      </p:sp>
      <p:sp>
        <p:nvSpPr>
          <p:cNvPr id="10" name="TextovéPole 9"/>
          <p:cNvSpPr txBox="1"/>
          <p:nvPr/>
        </p:nvSpPr>
        <p:spPr>
          <a:xfrm>
            <a:off x="7731618" y="6946031"/>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19</a:t>
            </a:r>
          </a:p>
        </p:txBody>
      </p:sp>
      <p:graphicFrame>
        <p:nvGraphicFramePr>
          <p:cNvPr id="8" name="Tabulka 7">
            <a:extLst>
              <a:ext uri="{FF2B5EF4-FFF2-40B4-BE49-F238E27FC236}">
                <a16:creationId xmlns:a16="http://schemas.microsoft.com/office/drawing/2014/main" id="{87DE6250-C70B-41A2-AF6A-EF09F34865EC}"/>
              </a:ext>
            </a:extLst>
          </p:cNvPr>
          <p:cNvGraphicFramePr>
            <a:graphicFrameLocks noGrp="1"/>
          </p:cNvGraphicFramePr>
          <p:nvPr>
            <p:extLst>
              <p:ext uri="{D42A27DB-BD31-4B8C-83A1-F6EECF244321}">
                <p14:modId xmlns:p14="http://schemas.microsoft.com/office/powerpoint/2010/main" val="2836273676"/>
              </p:ext>
            </p:extLst>
          </p:nvPr>
        </p:nvGraphicFramePr>
        <p:xfrm>
          <a:off x="304736" y="163116"/>
          <a:ext cx="4392490" cy="3240752"/>
        </p:xfrm>
        <a:graphic>
          <a:graphicData uri="http://schemas.openxmlformats.org/drawingml/2006/table">
            <a:tbl>
              <a:tblPr/>
              <a:tblGrid>
                <a:gridCol w="1841163">
                  <a:extLst>
                    <a:ext uri="{9D8B030D-6E8A-4147-A177-3AD203B41FA5}">
                      <a16:colId xmlns:a16="http://schemas.microsoft.com/office/drawing/2014/main" val="4161032345"/>
                    </a:ext>
                  </a:extLst>
                </a:gridCol>
                <a:gridCol w="1696501">
                  <a:extLst>
                    <a:ext uri="{9D8B030D-6E8A-4147-A177-3AD203B41FA5}">
                      <a16:colId xmlns:a16="http://schemas.microsoft.com/office/drawing/2014/main" val="2457392354"/>
                    </a:ext>
                  </a:extLst>
                </a:gridCol>
                <a:gridCol w="854826">
                  <a:extLst>
                    <a:ext uri="{9D8B030D-6E8A-4147-A177-3AD203B41FA5}">
                      <a16:colId xmlns:a16="http://schemas.microsoft.com/office/drawing/2014/main" val="2705398177"/>
                    </a:ext>
                  </a:extLst>
                </a:gridCol>
              </a:tblGrid>
              <a:tr h="136623">
                <a:tc gridSpan="3">
                  <a:txBody>
                    <a:bodyPr/>
                    <a:lstStyle/>
                    <a:p>
                      <a:pPr algn="ctr" fontAlgn="ctr"/>
                      <a:r>
                        <a:rPr lang="cs-CZ" sz="1000" b="1" i="0" u="none" strike="noStrike" dirty="0">
                          <a:solidFill>
                            <a:srgbClr val="000000"/>
                          </a:solidFill>
                          <a:effectLst/>
                          <a:latin typeface="Arial" panose="020B0604020202020204" pitchFamily="34" charset="0"/>
                        </a:rPr>
                        <a:t>7. kolo 05.10.2019  okresní přebor Starší žáci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3684933754"/>
                  </a:ext>
                </a:extLst>
              </a:tr>
              <a:tr h="254616">
                <a:tc>
                  <a:txBody>
                    <a:bodyPr/>
                    <a:lstStyle/>
                    <a:p>
                      <a:pPr algn="ctr" fontAlgn="ctr"/>
                      <a:r>
                        <a:rPr lang="cs-CZ" sz="1000" b="1" i="0" u="none" strike="noStrike">
                          <a:solidFill>
                            <a:srgbClr val="000000"/>
                          </a:solidFill>
                          <a:effectLst/>
                          <a:latin typeface="Arial" panose="020B0604020202020204" pitchFamily="34" charset="0"/>
                        </a:rPr>
                        <a:t>TJ Sokol Straškov-Vodochody </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dirty="0">
                          <a:solidFill>
                            <a:srgbClr val="000000"/>
                          </a:solidFill>
                          <a:effectLst/>
                          <a:latin typeface="Arial" panose="020B0604020202020204" pitchFamily="34" charset="0"/>
                        </a:rPr>
                        <a:t>TJ Slavoj Sulejovice / Vchynice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Calibri" panose="020F0502020204030204" pitchFamily="34" charset="0"/>
                        </a:rPr>
                        <a:t>7:0</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693705800"/>
                  </a:ext>
                </a:extLst>
              </a:tr>
              <a:tr h="149043">
                <a:tc>
                  <a:txBody>
                    <a:bodyPr/>
                    <a:lstStyle/>
                    <a:p>
                      <a:pPr algn="ctr" fontAlgn="ctr"/>
                      <a:r>
                        <a:rPr lang="cs-CZ" sz="1000" b="1" i="0" u="none" strike="noStrike">
                          <a:solidFill>
                            <a:srgbClr val="000000"/>
                          </a:solidFill>
                          <a:effectLst/>
                          <a:latin typeface="Arial" panose="020B0604020202020204" pitchFamily="34" charset="0"/>
                        </a:rPr>
                        <a:t>SK Velemín</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dirty="0">
                          <a:solidFill>
                            <a:srgbClr val="000000"/>
                          </a:solidFill>
                          <a:effectLst/>
                          <a:latin typeface="Arial" panose="020B0604020202020204" pitchFamily="34" charset="0"/>
                        </a:rPr>
                        <a:t>FK Travčice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Calibri" panose="020F0502020204030204" pitchFamily="34" charset="0"/>
                        </a:rPr>
                        <a:t>2:3</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2786895898"/>
                  </a:ext>
                </a:extLst>
              </a:tr>
              <a:tr h="149043">
                <a:tc>
                  <a:txBody>
                    <a:bodyPr/>
                    <a:lstStyle/>
                    <a:p>
                      <a:pPr algn="ctr" fontAlgn="ctr"/>
                      <a:r>
                        <a:rPr lang="pl-PL" sz="1000" b="1" i="0" u="none" strike="noStrike">
                          <a:solidFill>
                            <a:srgbClr val="000000"/>
                          </a:solidFill>
                          <a:effectLst/>
                          <a:latin typeface="Arial" panose="020B0604020202020204" pitchFamily="34" charset="0"/>
                        </a:rPr>
                        <a:t>TJ Viktorie Budyně nad Ohří</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dirty="0">
                          <a:solidFill>
                            <a:srgbClr val="000000"/>
                          </a:solidFill>
                          <a:effectLst/>
                          <a:latin typeface="Arial" panose="020B0604020202020204" pitchFamily="34" charset="0"/>
                        </a:rPr>
                        <a:t>Sokol Velké Žernoseky</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Calibri" panose="020F0502020204030204" pitchFamily="34" charset="0"/>
                        </a:rPr>
                        <a:t>3:2 PK</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2529375182"/>
                  </a:ext>
                </a:extLst>
              </a:tr>
              <a:tr h="149043">
                <a:tc>
                  <a:txBody>
                    <a:bodyPr/>
                    <a:lstStyle/>
                    <a:p>
                      <a:pPr algn="ctr" fontAlgn="ctr"/>
                      <a:r>
                        <a:rPr lang="cs-CZ" sz="1000" b="1" i="0" u="none" strike="noStrike" dirty="0">
                          <a:solidFill>
                            <a:srgbClr val="000000"/>
                          </a:solidFill>
                          <a:effectLst/>
                          <a:latin typeface="Arial" panose="020B0604020202020204" pitchFamily="34" charset="0"/>
                        </a:rPr>
                        <a:t>FK </a:t>
                      </a:r>
                      <a:r>
                        <a:rPr lang="cs-CZ" sz="1000" b="1" i="0" u="none" strike="noStrike" dirty="0" err="1">
                          <a:solidFill>
                            <a:srgbClr val="000000"/>
                          </a:solidFill>
                          <a:effectLst/>
                          <a:latin typeface="Arial" panose="020B0604020202020204" pitchFamily="34" charset="0"/>
                        </a:rPr>
                        <a:t>Schoeller</a:t>
                      </a:r>
                      <a:r>
                        <a:rPr lang="cs-CZ" sz="1000" b="1" i="0" u="none" strike="noStrike" dirty="0">
                          <a:solidFill>
                            <a:srgbClr val="000000"/>
                          </a:solidFill>
                          <a:effectLst/>
                          <a:latin typeface="Arial" panose="020B0604020202020204" pitchFamily="34" charset="0"/>
                        </a:rPr>
                        <a:t> Křešice</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dirty="0">
                          <a:solidFill>
                            <a:srgbClr val="000000"/>
                          </a:solidFill>
                          <a:effectLst/>
                          <a:latin typeface="Arial" panose="020B0604020202020204" pitchFamily="34" charset="0"/>
                        </a:rPr>
                        <a:t>TJ Sokol Libochovany</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Calibri" panose="020F0502020204030204" pitchFamily="34" charset="0"/>
                        </a:rPr>
                        <a:t>0:5</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3247915717"/>
                  </a:ext>
                </a:extLst>
              </a:tr>
              <a:tr h="149043">
                <a:tc>
                  <a:txBody>
                    <a:bodyPr/>
                    <a:lstStyle/>
                    <a:p>
                      <a:pPr algn="ctr" fontAlgn="ctr"/>
                      <a:r>
                        <a:rPr lang="cs-CZ" sz="1000" b="1" i="0" u="none" strike="noStrike">
                          <a:solidFill>
                            <a:srgbClr val="000000"/>
                          </a:solidFill>
                          <a:effectLst/>
                          <a:latin typeface="Arial" panose="020B0604020202020204" pitchFamily="34" charset="0"/>
                        </a:rPr>
                        <a:t>FK Slavoj Třebenice</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dirty="0">
                          <a:solidFill>
                            <a:srgbClr val="000000"/>
                          </a:solidFill>
                          <a:effectLst/>
                          <a:latin typeface="Arial" panose="020B0604020202020204" pitchFamily="34" charset="0"/>
                        </a:rPr>
                        <a:t>TJ FC Dubany</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Calibri" panose="020F0502020204030204" pitchFamily="34" charset="0"/>
                        </a:rPr>
                        <a:t>3:2</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752605450"/>
                  </a:ext>
                </a:extLst>
              </a:tr>
              <a:tr h="149043">
                <a:tc>
                  <a:txBody>
                    <a:bodyPr/>
                    <a:lstStyle/>
                    <a:p>
                      <a:pPr algn="ctr" fontAlgn="ctr"/>
                      <a:r>
                        <a:rPr lang="cs-CZ" sz="1000" b="1" i="0" u="none" strike="noStrike">
                          <a:solidFill>
                            <a:srgbClr val="000000"/>
                          </a:solidFill>
                          <a:effectLst/>
                          <a:latin typeface="Arial" panose="020B0604020202020204" pitchFamily="34" charset="0"/>
                        </a:rPr>
                        <a:t>TJ Lovečkovice</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dirty="0">
                          <a:solidFill>
                            <a:srgbClr val="000000"/>
                          </a:solidFill>
                          <a:effectLst/>
                          <a:latin typeface="Arial" panose="020B0604020202020204" pitchFamily="34" charset="0"/>
                        </a:rPr>
                        <a:t>SK Štětí</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Calibri" panose="020F0502020204030204" pitchFamily="34" charset="0"/>
                        </a:rPr>
                        <a:t>0:18</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2967255711"/>
                  </a:ext>
                </a:extLst>
              </a:tr>
              <a:tr h="149043">
                <a:tc>
                  <a:txBody>
                    <a:bodyPr/>
                    <a:lstStyle/>
                    <a:p>
                      <a:pPr algn="ctr" fontAlgn="ctr"/>
                      <a:r>
                        <a:rPr lang="cs-CZ" sz="1000" b="1" i="0" u="none" strike="noStrike">
                          <a:solidFill>
                            <a:srgbClr val="000000"/>
                          </a:solidFill>
                          <a:effectLst/>
                          <a:latin typeface="Arial" panose="020B0604020202020204" pitchFamily="34" charset="0"/>
                        </a:rPr>
                        <a:t>T.J. Sokol Zahořany</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dirty="0">
                          <a:solidFill>
                            <a:srgbClr val="000000"/>
                          </a:solidFill>
                          <a:effectLst/>
                          <a:latin typeface="Arial" panose="020B0604020202020204" pitchFamily="34" charset="0"/>
                        </a:rPr>
                        <a:t>TJ Sokol Hoštka</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Calibri" panose="020F0502020204030204" pitchFamily="34" charset="0"/>
                        </a:rPr>
                        <a:t>2:9</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219826353"/>
                  </a:ext>
                </a:extLst>
              </a:tr>
              <a:tr h="155253">
                <a:tc>
                  <a:txBody>
                    <a:bodyPr/>
                    <a:lstStyle/>
                    <a:p>
                      <a:pPr algn="ctr" fontAlgn="ctr"/>
                      <a:r>
                        <a:rPr lang="cs-CZ" sz="1000" b="1" i="0" u="none" strike="noStrike">
                          <a:solidFill>
                            <a:srgbClr val="000000"/>
                          </a:solidFill>
                          <a:effectLst/>
                          <a:latin typeface="Arial" panose="020B0604020202020204" pitchFamily="34" charset="0"/>
                        </a:rPr>
                        <a:t>TJ Sokol Mšené Lázně</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dirty="0">
                          <a:solidFill>
                            <a:srgbClr val="000000"/>
                          </a:solidFill>
                          <a:effectLst/>
                          <a:latin typeface="Arial" panose="020B0604020202020204" pitchFamily="34" charset="0"/>
                        </a:rPr>
                        <a:t>SK Liběšice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Calibri" panose="020F0502020204030204" pitchFamily="34" charset="0"/>
                        </a:rPr>
                        <a:t>17.10.2019</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3642511601"/>
                  </a:ext>
                </a:extLst>
              </a:tr>
              <a:tr h="173884">
                <a:tc gridSpan="3">
                  <a:txBody>
                    <a:bodyPr/>
                    <a:lstStyle/>
                    <a:p>
                      <a:pPr algn="ctr" fontAlgn="ctr"/>
                      <a:r>
                        <a:rPr lang="cs-CZ" sz="1000" b="1" i="0" u="none" strike="noStrike" dirty="0">
                          <a:solidFill>
                            <a:srgbClr val="000000"/>
                          </a:solidFill>
                          <a:effectLst/>
                          <a:latin typeface="Arial" panose="020B0604020202020204" pitchFamily="34" charset="0"/>
                        </a:rPr>
                        <a:t>8. kolo 12.10.2019   Okresní přebor starší žáci</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3926900541"/>
                  </a:ext>
                </a:extLst>
              </a:tr>
              <a:tr h="149043">
                <a:tc>
                  <a:txBody>
                    <a:bodyPr/>
                    <a:lstStyle/>
                    <a:p>
                      <a:pPr algn="ctr" fontAlgn="ctr"/>
                      <a:r>
                        <a:rPr lang="cs-CZ" sz="1000" b="1" i="0" u="none" strike="noStrike" dirty="0">
                          <a:solidFill>
                            <a:srgbClr val="000000"/>
                          </a:solidFill>
                          <a:effectLst/>
                          <a:latin typeface="Arial" panose="020B0604020202020204" pitchFamily="34" charset="0"/>
                        </a:rPr>
                        <a:t>TJ Sokol </a:t>
                      </a:r>
                      <a:r>
                        <a:rPr lang="cs-CZ" sz="1000" b="1" i="0" u="none" strike="noStrike" dirty="0" err="1">
                          <a:solidFill>
                            <a:srgbClr val="000000"/>
                          </a:solidFill>
                          <a:effectLst/>
                          <a:latin typeface="Arial" panose="020B0604020202020204" pitchFamily="34" charset="0"/>
                        </a:rPr>
                        <a:t>Straškov</a:t>
                      </a:r>
                      <a:endParaRPr lang="cs-CZ" sz="1000" b="1" i="0" u="none" strike="noStrike" dirty="0">
                        <a:solidFill>
                          <a:srgbClr val="000000"/>
                        </a:solidFill>
                        <a:effectLst/>
                        <a:latin typeface="Arial" panose="020B0604020202020204" pitchFamily="34" charset="0"/>
                      </a:endParaRP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TJ Lovečkovice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dirty="0">
                          <a:solidFill>
                            <a:srgbClr val="000000"/>
                          </a:solidFill>
                          <a:effectLst/>
                          <a:latin typeface="Calibri" panose="020F0502020204030204" pitchFamily="34" charset="0"/>
                        </a:rPr>
                        <a:t> </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4154772651"/>
                  </a:ext>
                </a:extLst>
              </a:tr>
              <a:tr h="149043">
                <a:tc>
                  <a:txBody>
                    <a:bodyPr/>
                    <a:lstStyle/>
                    <a:p>
                      <a:pPr algn="ctr" fontAlgn="ctr"/>
                      <a:r>
                        <a:rPr lang="cs-CZ" sz="1000" b="1" i="0" u="none" strike="noStrike">
                          <a:solidFill>
                            <a:srgbClr val="000000"/>
                          </a:solidFill>
                          <a:effectLst/>
                          <a:latin typeface="Arial" panose="020B0604020202020204" pitchFamily="34" charset="0"/>
                        </a:rPr>
                        <a:t>Sokol Velké Žernoseky</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SK Velemín</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dirty="0">
                          <a:solidFill>
                            <a:srgbClr val="000000"/>
                          </a:solidFill>
                          <a:effectLst/>
                          <a:latin typeface="Calibri" panose="020F0502020204030204" pitchFamily="34" charset="0"/>
                        </a:rPr>
                        <a:t> 5:0</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3609461409"/>
                  </a:ext>
                </a:extLst>
              </a:tr>
              <a:tr h="149043">
                <a:tc>
                  <a:txBody>
                    <a:bodyPr/>
                    <a:lstStyle/>
                    <a:p>
                      <a:pPr algn="ctr" fontAlgn="ctr"/>
                      <a:r>
                        <a:rPr lang="cs-CZ" sz="1000" b="1" i="0" u="none" strike="noStrike">
                          <a:solidFill>
                            <a:srgbClr val="000000"/>
                          </a:solidFill>
                          <a:effectLst/>
                          <a:latin typeface="Arial" panose="020B0604020202020204" pitchFamily="34" charset="0"/>
                        </a:rPr>
                        <a:t>TJ Sokol Libochovany</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FK Slavoj Třebenice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dirty="0">
                          <a:solidFill>
                            <a:srgbClr val="000000"/>
                          </a:solidFill>
                          <a:effectLst/>
                          <a:latin typeface="Calibri" panose="020F0502020204030204" pitchFamily="34" charset="0"/>
                        </a:rPr>
                        <a:t>2:1 </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348744738"/>
                  </a:ext>
                </a:extLst>
              </a:tr>
              <a:tr h="201748">
                <a:tc>
                  <a:txBody>
                    <a:bodyPr/>
                    <a:lstStyle/>
                    <a:p>
                      <a:pPr algn="ctr" fontAlgn="ctr"/>
                      <a:r>
                        <a:rPr lang="cs-CZ" sz="1000" b="1" i="0" u="none" strike="noStrike">
                          <a:solidFill>
                            <a:srgbClr val="000000"/>
                          </a:solidFill>
                          <a:effectLst/>
                          <a:latin typeface="Arial" panose="020B0604020202020204" pitchFamily="34" charset="0"/>
                        </a:rPr>
                        <a:t>TJ FC Dubany</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pl-PL" sz="1000" b="1" i="0" u="none" strike="noStrike" dirty="0">
                          <a:solidFill>
                            <a:srgbClr val="000000"/>
                          </a:solidFill>
                          <a:effectLst/>
                          <a:latin typeface="Arial" panose="020B0604020202020204" pitchFamily="34" charset="0"/>
                        </a:rPr>
                        <a:t>TJ Viktorie Budyně</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dirty="0">
                          <a:solidFill>
                            <a:srgbClr val="000000"/>
                          </a:solidFill>
                          <a:effectLst/>
                          <a:latin typeface="Calibri" panose="020F0502020204030204" pitchFamily="34" charset="0"/>
                        </a:rPr>
                        <a:t> 5:2</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347730122"/>
                  </a:ext>
                </a:extLst>
              </a:tr>
              <a:tr h="149043">
                <a:tc>
                  <a:txBody>
                    <a:bodyPr/>
                    <a:lstStyle/>
                    <a:p>
                      <a:pPr algn="ctr" fontAlgn="ctr"/>
                      <a:r>
                        <a:rPr lang="cs-CZ" sz="1000" b="1" i="0" u="none" strike="noStrike">
                          <a:solidFill>
                            <a:srgbClr val="000000"/>
                          </a:solidFill>
                          <a:effectLst/>
                          <a:latin typeface="Arial" panose="020B0604020202020204" pitchFamily="34" charset="0"/>
                        </a:rPr>
                        <a:t>TJ Sokol Hoštka</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FK Schoeller Křešice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dirty="0">
                          <a:solidFill>
                            <a:srgbClr val="000000"/>
                          </a:solidFill>
                          <a:effectLst/>
                          <a:latin typeface="Calibri" panose="020F0502020204030204" pitchFamily="34" charset="0"/>
                        </a:rPr>
                        <a:t>13:0 </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2858951473"/>
                  </a:ext>
                </a:extLst>
              </a:tr>
              <a:tr h="254616">
                <a:tc>
                  <a:txBody>
                    <a:bodyPr/>
                    <a:lstStyle/>
                    <a:p>
                      <a:pPr algn="ctr" fontAlgn="ctr"/>
                      <a:r>
                        <a:rPr lang="cs-CZ" sz="1000" b="1" i="0" u="none" strike="noStrike">
                          <a:solidFill>
                            <a:srgbClr val="000000"/>
                          </a:solidFill>
                          <a:effectLst/>
                          <a:latin typeface="Arial" panose="020B0604020202020204" pitchFamily="34" charset="0"/>
                        </a:rPr>
                        <a:t>TJ Slavoj Sulejovice / Vchynice </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SK Liběšice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dirty="0">
                          <a:solidFill>
                            <a:srgbClr val="000000"/>
                          </a:solidFill>
                          <a:effectLst/>
                          <a:latin typeface="Calibri" panose="020F0502020204030204" pitchFamily="34" charset="0"/>
                        </a:rPr>
                        <a:t> 1:4</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2603559173"/>
                  </a:ext>
                </a:extLst>
              </a:tr>
              <a:tr h="149043">
                <a:tc>
                  <a:txBody>
                    <a:bodyPr/>
                    <a:lstStyle/>
                    <a:p>
                      <a:pPr algn="ctr" fontAlgn="ctr"/>
                      <a:r>
                        <a:rPr lang="cs-CZ" sz="1000" b="1" i="0" u="none" strike="noStrike">
                          <a:solidFill>
                            <a:srgbClr val="000000"/>
                          </a:solidFill>
                          <a:effectLst/>
                          <a:latin typeface="Arial" panose="020B0604020202020204" pitchFamily="34" charset="0"/>
                        </a:rPr>
                        <a:t>FK Travčice</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TJ Sokol Mšené Lázně</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dirty="0">
                          <a:solidFill>
                            <a:srgbClr val="000000"/>
                          </a:solidFill>
                          <a:effectLst/>
                          <a:latin typeface="Calibri" panose="020F0502020204030204" pitchFamily="34" charset="0"/>
                        </a:rPr>
                        <a:t> 1:3</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719524616"/>
                  </a:ext>
                </a:extLst>
              </a:tr>
              <a:tr h="155253">
                <a:tc>
                  <a:txBody>
                    <a:bodyPr/>
                    <a:lstStyle/>
                    <a:p>
                      <a:pPr algn="ctr" fontAlgn="ctr"/>
                      <a:r>
                        <a:rPr lang="cs-CZ" sz="1000" b="1" i="0" u="none" strike="noStrike">
                          <a:solidFill>
                            <a:srgbClr val="000000"/>
                          </a:solidFill>
                          <a:effectLst/>
                          <a:latin typeface="Arial" panose="020B0604020202020204" pitchFamily="34" charset="0"/>
                        </a:rPr>
                        <a:t>SK Štětí</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T.J. Sokol Zahořany</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dirty="0">
                          <a:solidFill>
                            <a:srgbClr val="000000"/>
                          </a:solidFill>
                          <a:effectLst/>
                          <a:latin typeface="Calibri" panose="020F0502020204030204" pitchFamily="34" charset="0"/>
                        </a:rPr>
                        <a:t> 17:0</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2671283553"/>
                  </a:ext>
                </a:extLst>
              </a:tr>
            </a:tbl>
          </a:graphicData>
        </a:graphic>
      </p:graphicFrame>
      <p:graphicFrame>
        <p:nvGraphicFramePr>
          <p:cNvPr id="11" name="Tabulka 10">
            <a:extLst>
              <a:ext uri="{FF2B5EF4-FFF2-40B4-BE49-F238E27FC236}">
                <a16:creationId xmlns:a16="http://schemas.microsoft.com/office/drawing/2014/main" id="{4757360B-71D8-4E50-ADBC-3201589B8530}"/>
              </a:ext>
            </a:extLst>
          </p:cNvPr>
          <p:cNvGraphicFramePr>
            <a:graphicFrameLocks noGrp="1"/>
          </p:cNvGraphicFramePr>
          <p:nvPr>
            <p:extLst>
              <p:ext uri="{D42A27DB-BD31-4B8C-83A1-F6EECF244321}">
                <p14:modId xmlns:p14="http://schemas.microsoft.com/office/powerpoint/2010/main" val="2626969160"/>
              </p:ext>
            </p:extLst>
          </p:nvPr>
        </p:nvGraphicFramePr>
        <p:xfrm>
          <a:off x="163325" y="3547489"/>
          <a:ext cx="4533901" cy="3357910"/>
        </p:xfrm>
        <a:graphic>
          <a:graphicData uri="http://schemas.openxmlformats.org/drawingml/2006/table">
            <a:tbl>
              <a:tblPr/>
              <a:tblGrid>
                <a:gridCol w="215147">
                  <a:extLst>
                    <a:ext uri="{9D8B030D-6E8A-4147-A177-3AD203B41FA5}">
                      <a16:colId xmlns:a16="http://schemas.microsoft.com/office/drawing/2014/main" val="938102620"/>
                    </a:ext>
                  </a:extLst>
                </a:gridCol>
                <a:gridCol w="253114">
                  <a:extLst>
                    <a:ext uri="{9D8B030D-6E8A-4147-A177-3AD203B41FA5}">
                      <a16:colId xmlns:a16="http://schemas.microsoft.com/office/drawing/2014/main" val="3406899097"/>
                    </a:ext>
                  </a:extLst>
                </a:gridCol>
                <a:gridCol w="1699026">
                  <a:extLst>
                    <a:ext uri="{9D8B030D-6E8A-4147-A177-3AD203B41FA5}">
                      <a16:colId xmlns:a16="http://schemas.microsoft.com/office/drawing/2014/main" val="486277660"/>
                    </a:ext>
                  </a:extLst>
                </a:gridCol>
                <a:gridCol w="332212">
                  <a:extLst>
                    <a:ext uri="{9D8B030D-6E8A-4147-A177-3AD203B41FA5}">
                      <a16:colId xmlns:a16="http://schemas.microsoft.com/office/drawing/2014/main" val="1296801747"/>
                    </a:ext>
                  </a:extLst>
                </a:gridCol>
                <a:gridCol w="227802">
                  <a:extLst>
                    <a:ext uri="{9D8B030D-6E8A-4147-A177-3AD203B41FA5}">
                      <a16:colId xmlns:a16="http://schemas.microsoft.com/office/drawing/2014/main" val="4123442622"/>
                    </a:ext>
                  </a:extLst>
                </a:gridCol>
                <a:gridCol w="180344">
                  <a:extLst>
                    <a:ext uri="{9D8B030D-6E8A-4147-A177-3AD203B41FA5}">
                      <a16:colId xmlns:a16="http://schemas.microsoft.com/office/drawing/2014/main" val="2595796986"/>
                    </a:ext>
                  </a:extLst>
                </a:gridCol>
                <a:gridCol w="180344">
                  <a:extLst>
                    <a:ext uri="{9D8B030D-6E8A-4147-A177-3AD203B41FA5}">
                      <a16:colId xmlns:a16="http://schemas.microsoft.com/office/drawing/2014/main" val="1618595154"/>
                    </a:ext>
                  </a:extLst>
                </a:gridCol>
                <a:gridCol w="240458">
                  <a:extLst>
                    <a:ext uri="{9D8B030D-6E8A-4147-A177-3AD203B41FA5}">
                      <a16:colId xmlns:a16="http://schemas.microsoft.com/office/drawing/2014/main" val="1531646209"/>
                    </a:ext>
                  </a:extLst>
                </a:gridCol>
                <a:gridCol w="645440">
                  <a:extLst>
                    <a:ext uri="{9D8B030D-6E8A-4147-A177-3AD203B41FA5}">
                      <a16:colId xmlns:a16="http://schemas.microsoft.com/office/drawing/2014/main" val="2792724924"/>
                    </a:ext>
                  </a:extLst>
                </a:gridCol>
                <a:gridCol w="294245">
                  <a:extLst>
                    <a:ext uri="{9D8B030D-6E8A-4147-A177-3AD203B41FA5}">
                      <a16:colId xmlns:a16="http://schemas.microsoft.com/office/drawing/2014/main" val="1630373497"/>
                    </a:ext>
                  </a:extLst>
                </a:gridCol>
                <a:gridCol w="265769">
                  <a:extLst>
                    <a:ext uri="{9D8B030D-6E8A-4147-A177-3AD203B41FA5}">
                      <a16:colId xmlns:a16="http://schemas.microsoft.com/office/drawing/2014/main" val="898443447"/>
                    </a:ext>
                  </a:extLst>
                </a:gridCol>
              </a:tblGrid>
              <a:tr h="167002">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556365479"/>
                  </a:ext>
                </a:extLst>
              </a:tr>
              <a:tr h="196234">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gridSpan="9">
                  <a:txBody>
                    <a:bodyPr/>
                    <a:lstStyle/>
                    <a:p>
                      <a:pPr algn="ctr" fontAlgn="ctr"/>
                      <a:r>
                        <a:rPr lang="cs-CZ" sz="1200" b="1" i="0" u="none" strike="noStrike" dirty="0">
                          <a:solidFill>
                            <a:srgbClr val="0000CC"/>
                          </a:solidFill>
                          <a:effectLst/>
                          <a:latin typeface="Calibri" panose="020F0502020204030204" pitchFamily="34" charset="0"/>
                        </a:rPr>
                        <a:t>Okresní přebor starších žáků 2019/2020  po 11. kolech</a:t>
                      </a:r>
                    </a:p>
                  </a:txBody>
                  <a:tcPr marL="9525" marR="9525" marT="9525" marB="0" anchor="ctr">
                    <a:lnL>
                      <a:noFill/>
                    </a:lnL>
                    <a:lnR>
                      <a:noFill/>
                    </a:lnR>
                    <a:lnT>
                      <a:noFill/>
                    </a:lnT>
                    <a:lnB>
                      <a:noFill/>
                    </a:lnB>
                    <a:solidFill>
                      <a:srgbClr val="D9D9D9"/>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307882343"/>
                  </a:ext>
                </a:extLst>
              </a:tr>
              <a:tr h="180691">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100" b="1" i="0" u="none" strike="noStrike">
                          <a:solidFill>
                            <a:srgbClr val="FF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l" fontAlgn="ctr"/>
                      <a:r>
                        <a:rPr lang="cs-CZ" sz="1100" b="1" i="0" u="none" strike="noStrike">
                          <a:solidFill>
                            <a:srgbClr val="FF0000"/>
                          </a:solidFill>
                          <a:effectLst/>
                          <a:latin typeface="Arial" panose="020B0604020202020204" pitchFamily="34" charset="0"/>
                        </a:rPr>
                        <a:t>SK Štětí, z.s.</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FF0000"/>
                          </a:solidFill>
                          <a:effectLst/>
                          <a:latin typeface="Arial" panose="020B0604020202020204" pitchFamily="34" charset="0"/>
                        </a:rPr>
                        <a:t>11</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FF0000"/>
                          </a:solidFill>
                          <a:effectLst/>
                          <a:latin typeface="Arial" panose="020B0604020202020204" pitchFamily="34" charset="0"/>
                        </a:rPr>
                        <a:t>9</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FF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FF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dirty="0">
                          <a:solidFill>
                            <a:srgbClr val="FF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FF0000"/>
                          </a:solidFill>
                          <a:effectLst/>
                          <a:latin typeface="Arial" panose="020B0604020202020204" pitchFamily="34" charset="0"/>
                        </a:rPr>
                        <a:t>117:8</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FF0000"/>
                          </a:solidFill>
                          <a:effectLst/>
                          <a:latin typeface="Arial" panose="020B0604020202020204" pitchFamily="34" charset="0"/>
                        </a:rPr>
                        <a:t>30</a:t>
                      </a:r>
                    </a:p>
                  </a:txBody>
                  <a:tcPr marL="9525" marR="9525" marT="9525" marB="0" anchor="ctr">
                    <a:lnL>
                      <a:noFill/>
                    </a:lnL>
                    <a:lnR>
                      <a:noFill/>
                    </a:lnR>
                    <a:lnT>
                      <a:noFill/>
                    </a:lnT>
                    <a:lnB>
                      <a:noFill/>
                    </a:lnB>
                    <a:solidFill>
                      <a:srgbClr val="CCFFFF"/>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3596804804"/>
                  </a:ext>
                </a:extLst>
              </a:tr>
              <a:tr h="167002">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99"/>
                    </a:solidFill>
                  </a:tcPr>
                </a:tc>
                <a:tc>
                  <a:txBody>
                    <a:bodyPr/>
                    <a:lstStyle/>
                    <a:p>
                      <a:pPr algn="l" fontAlgn="ctr"/>
                      <a:r>
                        <a:rPr lang="cs-CZ" sz="1000" b="1" i="0" u="none" strike="noStrike">
                          <a:solidFill>
                            <a:srgbClr val="000000"/>
                          </a:solidFill>
                          <a:effectLst/>
                          <a:latin typeface="Arial" panose="020B0604020202020204" pitchFamily="34" charset="0"/>
                        </a:rPr>
                        <a:t>TJ Sokol Hoštka, z.s</a:t>
                      </a:r>
                    </a:p>
                  </a:txBody>
                  <a:tcPr marL="9525" marR="9525" marT="9525" marB="0" anchor="ctr">
                    <a:lnL>
                      <a:noFill/>
                    </a:lnL>
                    <a:lnR>
                      <a:noFill/>
                    </a:lnR>
                    <a:lnT>
                      <a:noFill/>
                    </a:lnT>
                    <a:lnB>
                      <a:noFill/>
                    </a:lnB>
                    <a:solidFill>
                      <a:srgbClr val="CCFF99"/>
                    </a:solidFill>
                  </a:tcPr>
                </a:tc>
                <a:tc>
                  <a:txBody>
                    <a:bodyPr/>
                    <a:lstStyle/>
                    <a:p>
                      <a:pPr algn="ctr" fontAlgn="ctr"/>
                      <a:r>
                        <a:rPr lang="cs-CZ" sz="1000" b="1" i="0" u="none" strike="noStrike">
                          <a:solidFill>
                            <a:srgbClr val="000000"/>
                          </a:solidFill>
                          <a:effectLst/>
                          <a:latin typeface="Arial" panose="020B0604020202020204" pitchFamily="34" charset="0"/>
                        </a:rPr>
                        <a:t>11</a:t>
                      </a:r>
                    </a:p>
                  </a:txBody>
                  <a:tcPr marL="9525" marR="9525" marT="9525" marB="0" anchor="ctr">
                    <a:lnL>
                      <a:noFill/>
                    </a:lnL>
                    <a:lnR>
                      <a:noFill/>
                    </a:lnR>
                    <a:lnT>
                      <a:noFill/>
                    </a:lnT>
                    <a:lnB>
                      <a:noFill/>
                    </a:lnB>
                    <a:solidFill>
                      <a:srgbClr val="CCFF99"/>
                    </a:solidFill>
                  </a:tcPr>
                </a:tc>
                <a:tc>
                  <a:txBody>
                    <a:bodyPr/>
                    <a:lstStyle/>
                    <a:p>
                      <a:pPr algn="ctr" fontAlgn="ctr"/>
                      <a:r>
                        <a:rPr lang="cs-CZ" sz="10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CCFF99"/>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99"/>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99"/>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99"/>
                    </a:solidFill>
                  </a:tcPr>
                </a:tc>
                <a:tc>
                  <a:txBody>
                    <a:bodyPr/>
                    <a:lstStyle/>
                    <a:p>
                      <a:pPr algn="ctr" fontAlgn="ctr"/>
                      <a:r>
                        <a:rPr lang="cs-CZ" sz="1000" b="1" i="0" u="none" strike="noStrike">
                          <a:solidFill>
                            <a:srgbClr val="000000"/>
                          </a:solidFill>
                          <a:effectLst/>
                          <a:latin typeface="Arial" panose="020B0604020202020204" pitchFamily="34" charset="0"/>
                        </a:rPr>
                        <a:t>68:13</a:t>
                      </a:r>
                    </a:p>
                  </a:txBody>
                  <a:tcPr marL="9525" marR="9525" marT="9525" marB="0" anchor="ctr">
                    <a:lnL>
                      <a:noFill/>
                    </a:lnL>
                    <a:lnR>
                      <a:noFill/>
                    </a:lnR>
                    <a:lnT>
                      <a:noFill/>
                    </a:lnT>
                    <a:lnB>
                      <a:noFill/>
                    </a:lnB>
                    <a:solidFill>
                      <a:srgbClr val="CCFF99"/>
                    </a:solidFill>
                  </a:tcPr>
                </a:tc>
                <a:tc>
                  <a:txBody>
                    <a:bodyPr/>
                    <a:lstStyle/>
                    <a:p>
                      <a:pPr algn="ctr" fontAlgn="ctr"/>
                      <a:r>
                        <a:rPr lang="cs-CZ" sz="1000" b="1" i="0" u="none" strike="noStrike">
                          <a:solidFill>
                            <a:srgbClr val="000000"/>
                          </a:solidFill>
                          <a:effectLst/>
                          <a:latin typeface="Arial" panose="020B0604020202020204" pitchFamily="34" charset="0"/>
                        </a:rPr>
                        <a:t>30</a:t>
                      </a:r>
                    </a:p>
                  </a:txBody>
                  <a:tcPr marL="9525" marR="9525" marT="9525" marB="0" anchor="ctr">
                    <a:lnL>
                      <a:noFill/>
                    </a:lnL>
                    <a:lnR>
                      <a:noFill/>
                    </a:lnR>
                    <a:lnT>
                      <a:noFill/>
                    </a:lnT>
                    <a:lnB>
                      <a:noFill/>
                    </a:lnB>
                    <a:solidFill>
                      <a:srgbClr val="CCFF99"/>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472571395"/>
                  </a:ext>
                </a:extLst>
              </a:tr>
              <a:tr h="167002">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9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l" fontAlgn="ctr"/>
                      <a:r>
                        <a:rPr lang="cs-CZ" sz="900" b="1" i="0" u="none" strike="noStrike">
                          <a:solidFill>
                            <a:srgbClr val="000000"/>
                          </a:solidFill>
                          <a:effectLst/>
                          <a:latin typeface="Arial" panose="020B0604020202020204" pitchFamily="34" charset="0"/>
                        </a:rPr>
                        <a:t>SK Liběšice</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10</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67:10</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25</a:t>
                      </a:r>
                    </a:p>
                  </a:txBody>
                  <a:tcPr marL="9525" marR="9525" marT="9525" marB="0" anchor="ctr">
                    <a:lnL>
                      <a:noFill/>
                    </a:lnL>
                    <a:lnR>
                      <a:noFill/>
                    </a:lnR>
                    <a:lnT>
                      <a:noFill/>
                    </a:lnT>
                    <a:lnB>
                      <a:noFill/>
                    </a:lnB>
                    <a:solidFill>
                      <a:srgbClr val="CCFFFF"/>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3474267267"/>
                  </a:ext>
                </a:extLst>
              </a:tr>
              <a:tr h="267203">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9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CCFF99"/>
                    </a:solidFill>
                  </a:tcPr>
                </a:tc>
                <a:tc>
                  <a:txBody>
                    <a:bodyPr/>
                    <a:lstStyle/>
                    <a:p>
                      <a:pPr algn="l" fontAlgn="ctr"/>
                      <a:r>
                        <a:rPr lang="cs-CZ" sz="900" b="1" i="0" u="none" strike="noStrike">
                          <a:solidFill>
                            <a:srgbClr val="000000"/>
                          </a:solidFill>
                          <a:effectLst/>
                          <a:latin typeface="Arial" panose="020B0604020202020204" pitchFamily="34" charset="0"/>
                        </a:rPr>
                        <a:t>TJ Sokol Straškov Vodochody</a:t>
                      </a:r>
                    </a:p>
                  </a:txBody>
                  <a:tcPr marL="9525" marR="9525" marT="9525" marB="0" anchor="ctr">
                    <a:lnL>
                      <a:noFill/>
                    </a:lnL>
                    <a:lnR>
                      <a:noFill/>
                    </a:lnR>
                    <a:lnT>
                      <a:noFill/>
                    </a:lnT>
                    <a:lnB>
                      <a:noFill/>
                    </a:lnB>
                    <a:solidFill>
                      <a:srgbClr val="CCFF99"/>
                    </a:solidFill>
                  </a:tcPr>
                </a:tc>
                <a:tc>
                  <a:txBody>
                    <a:bodyPr/>
                    <a:lstStyle/>
                    <a:p>
                      <a:pPr algn="ctr" fontAlgn="ctr"/>
                      <a:r>
                        <a:rPr lang="cs-CZ" sz="900" b="1" i="0" u="none" strike="noStrike">
                          <a:solidFill>
                            <a:srgbClr val="000000"/>
                          </a:solidFill>
                          <a:effectLst/>
                          <a:latin typeface="Arial" panose="020B0604020202020204" pitchFamily="34" charset="0"/>
                        </a:rPr>
                        <a:t>10</a:t>
                      </a:r>
                    </a:p>
                  </a:txBody>
                  <a:tcPr marL="9525" marR="9525" marT="9525" marB="0" anchor="ctr">
                    <a:lnL>
                      <a:noFill/>
                    </a:lnL>
                    <a:lnR>
                      <a:noFill/>
                    </a:lnR>
                    <a:lnT>
                      <a:noFill/>
                    </a:lnT>
                    <a:lnB>
                      <a:noFill/>
                    </a:lnB>
                    <a:solidFill>
                      <a:srgbClr val="CCFF99"/>
                    </a:solidFill>
                  </a:tcPr>
                </a:tc>
                <a:tc>
                  <a:txBody>
                    <a:bodyPr/>
                    <a:lstStyle/>
                    <a:p>
                      <a:pPr algn="ctr" fontAlgn="ctr"/>
                      <a:r>
                        <a:rPr lang="cs-CZ" sz="9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CCFF99"/>
                    </a:solidFill>
                  </a:tcPr>
                </a:tc>
                <a:tc>
                  <a:txBody>
                    <a:bodyPr/>
                    <a:lstStyle/>
                    <a:p>
                      <a:pPr algn="ctr" fontAlgn="ctr"/>
                      <a:r>
                        <a:rPr lang="cs-CZ" sz="9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99"/>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99"/>
                    </a:solidFill>
                  </a:tcPr>
                </a:tc>
                <a:tc>
                  <a:txBody>
                    <a:bodyPr/>
                    <a:lstStyle/>
                    <a:p>
                      <a:pPr algn="ctr" fontAlgn="ctr"/>
                      <a:r>
                        <a:rPr lang="cs-CZ" sz="9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99"/>
                    </a:solidFill>
                  </a:tcPr>
                </a:tc>
                <a:tc>
                  <a:txBody>
                    <a:bodyPr/>
                    <a:lstStyle/>
                    <a:p>
                      <a:pPr algn="ctr" fontAlgn="ctr"/>
                      <a:r>
                        <a:rPr lang="cs-CZ" sz="900" b="1" i="0" u="none" strike="noStrike">
                          <a:solidFill>
                            <a:srgbClr val="000000"/>
                          </a:solidFill>
                          <a:effectLst/>
                          <a:latin typeface="Arial" panose="020B0604020202020204" pitchFamily="34" charset="0"/>
                        </a:rPr>
                        <a:t>70:12</a:t>
                      </a:r>
                    </a:p>
                  </a:txBody>
                  <a:tcPr marL="9525" marR="9525" marT="9525" marB="0" anchor="ctr">
                    <a:lnL>
                      <a:noFill/>
                    </a:lnL>
                    <a:lnR>
                      <a:noFill/>
                    </a:lnR>
                    <a:lnT>
                      <a:noFill/>
                    </a:lnT>
                    <a:lnB>
                      <a:noFill/>
                    </a:lnB>
                    <a:solidFill>
                      <a:srgbClr val="CCFF99"/>
                    </a:solidFill>
                  </a:tcPr>
                </a:tc>
                <a:tc>
                  <a:txBody>
                    <a:bodyPr/>
                    <a:lstStyle/>
                    <a:p>
                      <a:pPr algn="ctr" fontAlgn="ctr"/>
                      <a:r>
                        <a:rPr lang="cs-CZ" sz="900" b="1" i="0" u="none" strike="noStrike">
                          <a:solidFill>
                            <a:srgbClr val="000000"/>
                          </a:solidFill>
                          <a:effectLst/>
                          <a:latin typeface="Arial" panose="020B0604020202020204" pitchFamily="34" charset="0"/>
                        </a:rPr>
                        <a:t>23</a:t>
                      </a:r>
                    </a:p>
                  </a:txBody>
                  <a:tcPr marL="9525" marR="9525" marT="9525" marB="0" anchor="ctr">
                    <a:lnL>
                      <a:noFill/>
                    </a:lnL>
                    <a:lnR>
                      <a:noFill/>
                    </a:lnR>
                    <a:lnT>
                      <a:noFill/>
                    </a:lnT>
                    <a:lnB>
                      <a:noFill/>
                    </a:lnB>
                    <a:solidFill>
                      <a:srgbClr val="CCFF99"/>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173683805"/>
                  </a:ext>
                </a:extLst>
              </a:tr>
              <a:tr h="167002">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0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a:solidFill>
                            <a:srgbClr val="000000"/>
                          </a:solidFill>
                          <a:effectLst/>
                          <a:latin typeface="Arial" panose="020B0604020202020204" pitchFamily="34" charset="0"/>
                        </a:rPr>
                        <a:t>TJ Viktorie Budyně n.O.</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50:22</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22</a:t>
                      </a:r>
                    </a:p>
                  </a:txBody>
                  <a:tcPr marL="9525" marR="9525" marT="9525" marB="0" anchor="ctr">
                    <a:lnL>
                      <a:noFill/>
                    </a:lnL>
                    <a:lnR>
                      <a:noFill/>
                    </a:lnR>
                    <a:lnT>
                      <a:noFill/>
                    </a:lnT>
                    <a:lnB>
                      <a:noFill/>
                    </a:lnB>
                    <a:solidFill>
                      <a:srgbClr val="CCFFFF"/>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395771710"/>
                  </a:ext>
                </a:extLst>
              </a:tr>
              <a:tr h="167002">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0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CCFF99"/>
                    </a:solidFill>
                  </a:tcPr>
                </a:tc>
                <a:tc>
                  <a:txBody>
                    <a:bodyPr/>
                    <a:lstStyle/>
                    <a:p>
                      <a:pPr algn="l" fontAlgn="ctr"/>
                      <a:r>
                        <a:rPr lang="cs-CZ" sz="1000" b="1" i="0" u="none" strike="noStrike">
                          <a:solidFill>
                            <a:srgbClr val="000000"/>
                          </a:solidFill>
                          <a:effectLst/>
                          <a:latin typeface="Arial" panose="020B0604020202020204" pitchFamily="34" charset="0"/>
                        </a:rPr>
                        <a:t>TJ Sokol Libochovany</a:t>
                      </a:r>
                    </a:p>
                  </a:txBody>
                  <a:tcPr marL="9525" marR="9525" marT="9525" marB="0" anchor="ctr">
                    <a:lnL>
                      <a:noFill/>
                    </a:lnL>
                    <a:lnR>
                      <a:noFill/>
                    </a:lnR>
                    <a:lnT>
                      <a:noFill/>
                    </a:lnT>
                    <a:lnB>
                      <a:noFill/>
                    </a:lnB>
                    <a:solidFill>
                      <a:srgbClr val="CCFF99"/>
                    </a:solidFill>
                  </a:tcPr>
                </a:tc>
                <a:tc>
                  <a:txBody>
                    <a:bodyPr/>
                    <a:lstStyle/>
                    <a:p>
                      <a:pPr algn="ctr" fontAlgn="ctr"/>
                      <a:r>
                        <a:rPr lang="cs-CZ" sz="1000" b="1" i="0" u="none" strike="noStrike">
                          <a:solidFill>
                            <a:srgbClr val="000000"/>
                          </a:solidFill>
                          <a:effectLst/>
                          <a:latin typeface="Arial" panose="020B0604020202020204" pitchFamily="34" charset="0"/>
                        </a:rPr>
                        <a:t>11</a:t>
                      </a:r>
                    </a:p>
                  </a:txBody>
                  <a:tcPr marL="9525" marR="9525" marT="9525" marB="0" anchor="ctr">
                    <a:lnL>
                      <a:noFill/>
                    </a:lnL>
                    <a:lnR>
                      <a:noFill/>
                    </a:lnR>
                    <a:lnT>
                      <a:noFill/>
                    </a:lnT>
                    <a:lnB>
                      <a:noFill/>
                    </a:lnB>
                    <a:solidFill>
                      <a:srgbClr val="CCFF99"/>
                    </a:solidFill>
                  </a:tcPr>
                </a:tc>
                <a:tc>
                  <a:txBody>
                    <a:bodyPr/>
                    <a:lstStyle/>
                    <a:p>
                      <a:pPr algn="ctr" fontAlgn="ctr"/>
                      <a:r>
                        <a:rPr lang="cs-CZ" sz="10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CCFF99"/>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99"/>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99"/>
                    </a:solidFill>
                  </a:tcPr>
                </a:tc>
                <a:tc>
                  <a:txBody>
                    <a:bodyPr/>
                    <a:lstStyle/>
                    <a:p>
                      <a:pPr algn="ctr" fontAlgn="ctr"/>
                      <a:r>
                        <a:rPr lang="cs-CZ" sz="10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CCFF99"/>
                    </a:solidFill>
                  </a:tcPr>
                </a:tc>
                <a:tc>
                  <a:txBody>
                    <a:bodyPr/>
                    <a:lstStyle/>
                    <a:p>
                      <a:pPr algn="ctr" fontAlgn="ctr"/>
                      <a:r>
                        <a:rPr lang="cs-CZ" sz="1000" b="1" i="0" u="none" strike="noStrike">
                          <a:solidFill>
                            <a:srgbClr val="000000"/>
                          </a:solidFill>
                          <a:effectLst/>
                          <a:latin typeface="Arial" panose="020B0604020202020204" pitchFamily="34" charset="0"/>
                        </a:rPr>
                        <a:t>34:19</a:t>
                      </a:r>
                    </a:p>
                  </a:txBody>
                  <a:tcPr marL="9525" marR="9525" marT="9525" marB="0" anchor="ctr">
                    <a:lnL>
                      <a:noFill/>
                    </a:lnL>
                    <a:lnR>
                      <a:noFill/>
                    </a:lnR>
                    <a:lnT>
                      <a:noFill/>
                    </a:lnT>
                    <a:lnB>
                      <a:noFill/>
                    </a:lnB>
                    <a:solidFill>
                      <a:srgbClr val="CCFF99"/>
                    </a:solidFill>
                  </a:tcPr>
                </a:tc>
                <a:tc>
                  <a:txBody>
                    <a:bodyPr/>
                    <a:lstStyle/>
                    <a:p>
                      <a:pPr algn="ctr" fontAlgn="ctr"/>
                      <a:r>
                        <a:rPr lang="cs-CZ" sz="1000" b="1" i="0" u="none" strike="noStrike">
                          <a:solidFill>
                            <a:srgbClr val="000000"/>
                          </a:solidFill>
                          <a:effectLst/>
                          <a:latin typeface="Arial" panose="020B0604020202020204" pitchFamily="34" charset="0"/>
                        </a:rPr>
                        <a:t>21</a:t>
                      </a:r>
                    </a:p>
                  </a:txBody>
                  <a:tcPr marL="9525" marR="9525" marT="9525" marB="0" anchor="ctr">
                    <a:lnL>
                      <a:noFill/>
                    </a:lnL>
                    <a:lnR>
                      <a:noFill/>
                    </a:lnR>
                    <a:lnT>
                      <a:noFill/>
                    </a:lnT>
                    <a:lnB>
                      <a:noFill/>
                    </a:lnB>
                    <a:solidFill>
                      <a:srgbClr val="CCFF99"/>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2421027788"/>
                  </a:ext>
                </a:extLst>
              </a:tr>
              <a:tr h="167002">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0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a:solidFill>
                            <a:srgbClr val="000000"/>
                          </a:solidFill>
                          <a:effectLst/>
                          <a:latin typeface="Arial" panose="020B0604020202020204" pitchFamily="34" charset="0"/>
                        </a:rPr>
                        <a:t>FK Slavoj Třebenice</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48:17</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20</a:t>
                      </a:r>
                    </a:p>
                  </a:txBody>
                  <a:tcPr marL="9525" marR="9525" marT="9525" marB="0" anchor="ctr">
                    <a:lnL>
                      <a:noFill/>
                    </a:lnL>
                    <a:lnR>
                      <a:noFill/>
                    </a:lnR>
                    <a:lnT>
                      <a:noFill/>
                    </a:lnT>
                    <a:lnB>
                      <a:noFill/>
                    </a:lnB>
                    <a:solidFill>
                      <a:srgbClr val="CCFFFF"/>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710317946"/>
                  </a:ext>
                </a:extLst>
              </a:tr>
              <a:tr h="167002">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00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CCFF99"/>
                    </a:solidFill>
                  </a:tcPr>
                </a:tc>
                <a:tc>
                  <a:txBody>
                    <a:bodyPr/>
                    <a:lstStyle/>
                    <a:p>
                      <a:pPr algn="l" fontAlgn="ctr"/>
                      <a:r>
                        <a:rPr lang="cs-CZ" sz="1000" b="1" i="0" u="none" strike="noStrike">
                          <a:solidFill>
                            <a:srgbClr val="000000"/>
                          </a:solidFill>
                          <a:effectLst/>
                          <a:latin typeface="Arial" panose="020B0604020202020204" pitchFamily="34" charset="0"/>
                        </a:rPr>
                        <a:t>Sokol Velké Žernoseky</a:t>
                      </a:r>
                    </a:p>
                  </a:txBody>
                  <a:tcPr marL="9525" marR="9525" marT="9525" marB="0" anchor="ctr">
                    <a:lnL>
                      <a:noFill/>
                    </a:lnL>
                    <a:lnR>
                      <a:noFill/>
                    </a:lnR>
                    <a:lnT>
                      <a:noFill/>
                    </a:lnT>
                    <a:lnB>
                      <a:noFill/>
                    </a:lnB>
                    <a:solidFill>
                      <a:srgbClr val="CCFF99"/>
                    </a:solidFill>
                  </a:tcPr>
                </a:tc>
                <a:tc>
                  <a:txBody>
                    <a:bodyPr/>
                    <a:lstStyle/>
                    <a:p>
                      <a:pPr algn="ctr" fontAlgn="ctr"/>
                      <a:r>
                        <a:rPr lang="cs-CZ" sz="1000" b="1" i="0" u="none" strike="noStrike">
                          <a:solidFill>
                            <a:srgbClr val="000000"/>
                          </a:solidFill>
                          <a:effectLst/>
                          <a:latin typeface="Arial" panose="020B0604020202020204" pitchFamily="34" charset="0"/>
                        </a:rPr>
                        <a:t>11</a:t>
                      </a:r>
                    </a:p>
                  </a:txBody>
                  <a:tcPr marL="9525" marR="9525" marT="9525" marB="0" anchor="ctr">
                    <a:lnL>
                      <a:noFill/>
                    </a:lnL>
                    <a:lnR>
                      <a:noFill/>
                    </a:lnR>
                    <a:lnT>
                      <a:noFill/>
                    </a:lnT>
                    <a:lnB>
                      <a:noFill/>
                    </a:lnB>
                    <a:solidFill>
                      <a:srgbClr val="CCFF99"/>
                    </a:solidFill>
                  </a:tcPr>
                </a:tc>
                <a:tc>
                  <a:txBody>
                    <a:bodyPr/>
                    <a:lstStyle/>
                    <a:p>
                      <a:pPr algn="ctr" fontAlgn="ctr"/>
                      <a:r>
                        <a:rPr lang="cs-CZ" sz="10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CCFF99"/>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99"/>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99"/>
                    </a:solidFill>
                  </a:tcPr>
                </a:tc>
                <a:tc>
                  <a:txBody>
                    <a:bodyPr/>
                    <a:lstStyle/>
                    <a:p>
                      <a:pPr algn="ctr" fontAlgn="ctr"/>
                      <a:r>
                        <a:rPr lang="cs-CZ" sz="10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CCFF99"/>
                    </a:solidFill>
                  </a:tcPr>
                </a:tc>
                <a:tc>
                  <a:txBody>
                    <a:bodyPr/>
                    <a:lstStyle/>
                    <a:p>
                      <a:pPr algn="ctr" fontAlgn="ctr"/>
                      <a:r>
                        <a:rPr lang="cs-CZ" sz="1000" b="1" i="0" u="none" strike="noStrike">
                          <a:solidFill>
                            <a:srgbClr val="000000"/>
                          </a:solidFill>
                          <a:effectLst/>
                          <a:latin typeface="Arial" panose="020B0604020202020204" pitchFamily="34" charset="0"/>
                        </a:rPr>
                        <a:t>38:24</a:t>
                      </a:r>
                    </a:p>
                  </a:txBody>
                  <a:tcPr marL="9525" marR="9525" marT="9525" marB="0" anchor="ctr">
                    <a:lnL>
                      <a:noFill/>
                    </a:lnL>
                    <a:lnR>
                      <a:noFill/>
                    </a:lnR>
                    <a:lnT>
                      <a:noFill/>
                    </a:lnT>
                    <a:lnB>
                      <a:noFill/>
                    </a:lnB>
                    <a:solidFill>
                      <a:srgbClr val="CCFF99"/>
                    </a:solidFill>
                  </a:tcPr>
                </a:tc>
                <a:tc>
                  <a:txBody>
                    <a:bodyPr/>
                    <a:lstStyle/>
                    <a:p>
                      <a:pPr algn="ctr" fontAlgn="ctr"/>
                      <a:r>
                        <a:rPr lang="cs-CZ" sz="1000" b="1" i="0" u="none" strike="noStrike">
                          <a:solidFill>
                            <a:srgbClr val="000000"/>
                          </a:solidFill>
                          <a:effectLst/>
                          <a:latin typeface="Arial" panose="020B0604020202020204" pitchFamily="34" charset="0"/>
                        </a:rPr>
                        <a:t>19</a:t>
                      </a:r>
                    </a:p>
                  </a:txBody>
                  <a:tcPr marL="9525" marR="9525" marT="9525" marB="0" anchor="ctr">
                    <a:lnL>
                      <a:noFill/>
                    </a:lnL>
                    <a:lnR>
                      <a:noFill/>
                    </a:lnR>
                    <a:lnT>
                      <a:noFill/>
                    </a:lnT>
                    <a:lnB>
                      <a:noFill/>
                    </a:lnB>
                    <a:solidFill>
                      <a:srgbClr val="CCFF99"/>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345806918"/>
                  </a:ext>
                </a:extLst>
              </a:tr>
              <a:tr h="167002">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0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a:solidFill>
                            <a:srgbClr val="000000"/>
                          </a:solidFill>
                          <a:effectLst/>
                          <a:latin typeface="Arial" panose="020B0604020202020204" pitchFamily="34" charset="0"/>
                        </a:rPr>
                        <a:t>TJ Sokol Mšené Lázně</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33:42</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16</a:t>
                      </a:r>
                    </a:p>
                  </a:txBody>
                  <a:tcPr marL="9525" marR="9525" marT="9525" marB="0" anchor="ctr">
                    <a:lnL>
                      <a:noFill/>
                    </a:lnL>
                    <a:lnR>
                      <a:noFill/>
                    </a:lnR>
                    <a:lnT>
                      <a:noFill/>
                    </a:lnT>
                    <a:lnB>
                      <a:noFill/>
                    </a:lnB>
                    <a:solidFill>
                      <a:srgbClr val="CCFFFF"/>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354901102"/>
                  </a:ext>
                </a:extLst>
              </a:tr>
              <a:tr h="167002">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000" b="1" i="0" u="none" strike="noStrike">
                          <a:solidFill>
                            <a:srgbClr val="000000"/>
                          </a:solidFill>
                          <a:effectLst/>
                          <a:latin typeface="Arial" panose="020B0604020202020204" pitchFamily="34" charset="0"/>
                        </a:rPr>
                        <a:t>10.</a:t>
                      </a:r>
                    </a:p>
                  </a:txBody>
                  <a:tcPr marL="9525" marR="9525" marT="9525" marB="0" anchor="ctr">
                    <a:lnL>
                      <a:noFill/>
                    </a:lnL>
                    <a:lnR>
                      <a:noFill/>
                    </a:lnR>
                    <a:lnT>
                      <a:noFill/>
                    </a:lnT>
                    <a:lnB>
                      <a:noFill/>
                    </a:lnB>
                    <a:solidFill>
                      <a:srgbClr val="CCFF99"/>
                    </a:solidFill>
                  </a:tcPr>
                </a:tc>
                <a:tc>
                  <a:txBody>
                    <a:bodyPr/>
                    <a:lstStyle/>
                    <a:p>
                      <a:pPr algn="l" fontAlgn="ctr"/>
                      <a:r>
                        <a:rPr lang="cs-CZ" sz="1000" b="1" i="0" u="none" strike="noStrike">
                          <a:solidFill>
                            <a:srgbClr val="000000"/>
                          </a:solidFill>
                          <a:effectLst/>
                          <a:latin typeface="Arial" panose="020B0604020202020204" pitchFamily="34" charset="0"/>
                        </a:rPr>
                        <a:t>TJ FC Dubany</a:t>
                      </a:r>
                    </a:p>
                  </a:txBody>
                  <a:tcPr marL="9525" marR="9525" marT="9525" marB="0" anchor="ctr">
                    <a:lnL>
                      <a:noFill/>
                    </a:lnL>
                    <a:lnR>
                      <a:noFill/>
                    </a:lnR>
                    <a:lnT>
                      <a:noFill/>
                    </a:lnT>
                    <a:lnB>
                      <a:noFill/>
                    </a:lnB>
                    <a:solidFill>
                      <a:srgbClr val="CCFF99"/>
                    </a:solidFill>
                  </a:tcPr>
                </a:tc>
                <a:tc>
                  <a:txBody>
                    <a:bodyPr/>
                    <a:lstStyle/>
                    <a:p>
                      <a:pPr algn="ctr" fontAlgn="ctr"/>
                      <a:r>
                        <a:rPr lang="cs-CZ" sz="1000" b="1" i="0" u="none" strike="noStrike">
                          <a:solidFill>
                            <a:srgbClr val="000000"/>
                          </a:solidFill>
                          <a:effectLst/>
                          <a:latin typeface="Arial" panose="020B0604020202020204" pitchFamily="34" charset="0"/>
                        </a:rPr>
                        <a:t>11</a:t>
                      </a:r>
                    </a:p>
                  </a:txBody>
                  <a:tcPr marL="9525" marR="9525" marT="9525" marB="0" anchor="ctr">
                    <a:lnL>
                      <a:noFill/>
                    </a:lnL>
                    <a:lnR>
                      <a:noFill/>
                    </a:lnR>
                    <a:lnT>
                      <a:noFill/>
                    </a:lnT>
                    <a:lnB>
                      <a:noFill/>
                    </a:lnB>
                    <a:solidFill>
                      <a:srgbClr val="CCFF99"/>
                    </a:solidFill>
                  </a:tcPr>
                </a:tc>
                <a:tc>
                  <a:txBody>
                    <a:bodyPr/>
                    <a:lstStyle/>
                    <a:p>
                      <a:pPr algn="ctr" fontAlgn="ctr"/>
                      <a:r>
                        <a:rPr lang="cs-CZ" sz="10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CCFF99"/>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99"/>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99"/>
                    </a:solidFill>
                  </a:tcPr>
                </a:tc>
                <a:tc>
                  <a:txBody>
                    <a:bodyPr/>
                    <a:lstStyle/>
                    <a:p>
                      <a:pPr algn="ctr" fontAlgn="ctr"/>
                      <a:r>
                        <a:rPr lang="cs-CZ" sz="10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CCFF99"/>
                    </a:solidFill>
                  </a:tcPr>
                </a:tc>
                <a:tc>
                  <a:txBody>
                    <a:bodyPr/>
                    <a:lstStyle/>
                    <a:p>
                      <a:pPr algn="ctr" fontAlgn="ctr"/>
                      <a:r>
                        <a:rPr lang="cs-CZ" sz="1000" b="1" i="0" u="none" strike="noStrike">
                          <a:solidFill>
                            <a:srgbClr val="000000"/>
                          </a:solidFill>
                          <a:effectLst/>
                          <a:latin typeface="Arial" panose="020B0604020202020204" pitchFamily="34" charset="0"/>
                        </a:rPr>
                        <a:t>38:42</a:t>
                      </a:r>
                    </a:p>
                  </a:txBody>
                  <a:tcPr marL="9525" marR="9525" marT="9525" marB="0" anchor="ctr">
                    <a:lnL>
                      <a:noFill/>
                    </a:lnL>
                    <a:lnR>
                      <a:noFill/>
                    </a:lnR>
                    <a:lnT>
                      <a:noFill/>
                    </a:lnT>
                    <a:lnB>
                      <a:noFill/>
                    </a:lnB>
                    <a:solidFill>
                      <a:srgbClr val="CCFF99"/>
                    </a:solidFill>
                  </a:tcPr>
                </a:tc>
                <a:tc>
                  <a:txBody>
                    <a:bodyPr/>
                    <a:lstStyle/>
                    <a:p>
                      <a:pPr algn="ctr" fontAlgn="ctr"/>
                      <a:r>
                        <a:rPr lang="cs-CZ" sz="1000" b="1" i="0" u="none" strike="noStrike">
                          <a:solidFill>
                            <a:srgbClr val="000000"/>
                          </a:solidFill>
                          <a:effectLst/>
                          <a:latin typeface="Arial" panose="020B0604020202020204" pitchFamily="34" charset="0"/>
                        </a:rPr>
                        <a:t>15</a:t>
                      </a:r>
                    </a:p>
                  </a:txBody>
                  <a:tcPr marL="9525" marR="9525" marT="9525" marB="0" anchor="ctr">
                    <a:lnL>
                      <a:noFill/>
                    </a:lnL>
                    <a:lnR>
                      <a:noFill/>
                    </a:lnR>
                    <a:lnT>
                      <a:noFill/>
                    </a:lnT>
                    <a:lnB>
                      <a:noFill/>
                    </a:lnB>
                    <a:solidFill>
                      <a:srgbClr val="CCFF99"/>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741074309"/>
                  </a:ext>
                </a:extLst>
              </a:tr>
              <a:tr h="167002">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000" b="1" i="0" u="none" strike="noStrike">
                          <a:solidFill>
                            <a:srgbClr val="000000"/>
                          </a:solidFill>
                          <a:effectLst/>
                          <a:latin typeface="Arial" panose="020B0604020202020204" pitchFamily="34" charset="0"/>
                        </a:rPr>
                        <a:t>11.</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a:solidFill>
                            <a:srgbClr val="000000"/>
                          </a:solidFill>
                          <a:effectLst/>
                          <a:latin typeface="Arial" panose="020B0604020202020204" pitchFamily="34" charset="0"/>
                        </a:rPr>
                        <a:t>Sulejovice/Vchynice SD</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39:51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12</a:t>
                      </a:r>
                    </a:p>
                  </a:txBody>
                  <a:tcPr marL="9525" marR="9525" marT="9525" marB="0" anchor="ctr">
                    <a:lnL>
                      <a:noFill/>
                    </a:lnL>
                    <a:lnR>
                      <a:noFill/>
                    </a:lnR>
                    <a:lnT>
                      <a:noFill/>
                    </a:lnT>
                    <a:lnB>
                      <a:noFill/>
                    </a:lnB>
                    <a:solidFill>
                      <a:srgbClr val="CCFFFF"/>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3607410218"/>
                  </a:ext>
                </a:extLst>
              </a:tr>
              <a:tr h="167002">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000" b="1" i="0" u="none" strike="noStrike">
                          <a:solidFill>
                            <a:srgbClr val="000000"/>
                          </a:solidFill>
                          <a:effectLst/>
                          <a:latin typeface="Arial" panose="020B0604020202020204" pitchFamily="34" charset="0"/>
                        </a:rPr>
                        <a:t>12.</a:t>
                      </a:r>
                    </a:p>
                  </a:txBody>
                  <a:tcPr marL="9525" marR="9525" marT="9525" marB="0" anchor="ctr">
                    <a:lnL>
                      <a:noFill/>
                    </a:lnL>
                    <a:lnR>
                      <a:noFill/>
                    </a:lnR>
                    <a:lnT>
                      <a:noFill/>
                    </a:lnT>
                    <a:lnB>
                      <a:noFill/>
                    </a:lnB>
                    <a:solidFill>
                      <a:srgbClr val="CCFF99"/>
                    </a:solidFill>
                  </a:tcPr>
                </a:tc>
                <a:tc>
                  <a:txBody>
                    <a:bodyPr/>
                    <a:lstStyle/>
                    <a:p>
                      <a:pPr algn="l" fontAlgn="ctr"/>
                      <a:r>
                        <a:rPr lang="cs-CZ" sz="1000" b="1" i="0" u="none" strike="noStrike">
                          <a:solidFill>
                            <a:srgbClr val="000000"/>
                          </a:solidFill>
                          <a:effectLst/>
                          <a:latin typeface="Arial" panose="020B0604020202020204" pitchFamily="34" charset="0"/>
                        </a:rPr>
                        <a:t>FK Travčice</a:t>
                      </a:r>
                    </a:p>
                  </a:txBody>
                  <a:tcPr marL="9525" marR="9525" marT="9525" marB="0" anchor="ctr">
                    <a:lnL>
                      <a:noFill/>
                    </a:lnL>
                    <a:lnR>
                      <a:noFill/>
                    </a:lnR>
                    <a:lnT>
                      <a:noFill/>
                    </a:lnT>
                    <a:lnB>
                      <a:noFill/>
                    </a:lnB>
                    <a:solidFill>
                      <a:srgbClr val="CCFF99"/>
                    </a:solidFill>
                  </a:tcPr>
                </a:tc>
                <a:tc>
                  <a:txBody>
                    <a:bodyPr/>
                    <a:lstStyle/>
                    <a:p>
                      <a:pPr algn="ctr" fontAlgn="ctr"/>
                      <a:r>
                        <a:rPr lang="cs-CZ" sz="1000" b="1" i="0" u="none" strike="noStrike">
                          <a:solidFill>
                            <a:srgbClr val="000000"/>
                          </a:solidFill>
                          <a:effectLst/>
                          <a:latin typeface="Arial" panose="020B0604020202020204" pitchFamily="34" charset="0"/>
                        </a:rPr>
                        <a:t>11</a:t>
                      </a:r>
                    </a:p>
                  </a:txBody>
                  <a:tcPr marL="9525" marR="9525" marT="9525" marB="0" anchor="ctr">
                    <a:lnL>
                      <a:noFill/>
                    </a:lnL>
                    <a:lnR>
                      <a:noFill/>
                    </a:lnR>
                    <a:lnT>
                      <a:noFill/>
                    </a:lnT>
                    <a:lnB>
                      <a:noFill/>
                    </a:lnB>
                    <a:solidFill>
                      <a:srgbClr val="CCFF99"/>
                    </a:solidFill>
                  </a:tcPr>
                </a:tc>
                <a:tc>
                  <a:txBody>
                    <a:bodyPr/>
                    <a:lstStyle/>
                    <a:p>
                      <a:pPr algn="ctr" fontAlgn="ctr"/>
                      <a:r>
                        <a:rPr lang="cs-CZ" sz="10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CCFF99"/>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99"/>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99"/>
                    </a:solidFill>
                  </a:tcPr>
                </a:tc>
                <a:tc>
                  <a:txBody>
                    <a:bodyPr/>
                    <a:lstStyle/>
                    <a:p>
                      <a:pPr algn="ctr" fontAlgn="ctr"/>
                      <a:r>
                        <a:rPr lang="cs-CZ" sz="10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CCFF99"/>
                    </a:solidFill>
                  </a:tcPr>
                </a:tc>
                <a:tc>
                  <a:txBody>
                    <a:bodyPr/>
                    <a:lstStyle/>
                    <a:p>
                      <a:pPr algn="ctr" fontAlgn="ctr"/>
                      <a:r>
                        <a:rPr lang="cs-CZ" sz="1000" b="1" i="0" u="none" strike="noStrike">
                          <a:solidFill>
                            <a:srgbClr val="000000"/>
                          </a:solidFill>
                          <a:effectLst/>
                          <a:latin typeface="Arial" panose="020B0604020202020204" pitchFamily="34" charset="0"/>
                        </a:rPr>
                        <a:t>22:70</a:t>
                      </a:r>
                    </a:p>
                  </a:txBody>
                  <a:tcPr marL="9525" marR="9525" marT="9525" marB="0" anchor="ctr">
                    <a:lnL>
                      <a:noFill/>
                    </a:lnL>
                    <a:lnR>
                      <a:noFill/>
                    </a:lnR>
                    <a:lnT>
                      <a:noFill/>
                    </a:lnT>
                    <a:lnB>
                      <a:noFill/>
                    </a:lnB>
                    <a:solidFill>
                      <a:srgbClr val="CCFF99"/>
                    </a:solidFill>
                  </a:tcPr>
                </a:tc>
                <a:tc>
                  <a:txBody>
                    <a:bodyPr/>
                    <a:lstStyle/>
                    <a:p>
                      <a:pPr algn="ctr" fontAlgn="ctr"/>
                      <a:r>
                        <a:rPr lang="cs-CZ" sz="1000" b="1" i="0" u="none" strike="noStrike">
                          <a:solidFill>
                            <a:srgbClr val="000000"/>
                          </a:solidFill>
                          <a:effectLst/>
                          <a:latin typeface="Arial" panose="020B0604020202020204" pitchFamily="34" charset="0"/>
                        </a:rPr>
                        <a:t>12</a:t>
                      </a:r>
                    </a:p>
                  </a:txBody>
                  <a:tcPr marL="9525" marR="9525" marT="9525" marB="0" anchor="ctr">
                    <a:lnL>
                      <a:noFill/>
                    </a:lnL>
                    <a:lnR>
                      <a:noFill/>
                    </a:lnR>
                    <a:lnT>
                      <a:noFill/>
                    </a:lnT>
                    <a:lnB>
                      <a:noFill/>
                    </a:lnB>
                    <a:solidFill>
                      <a:srgbClr val="CCFF99"/>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3184127693"/>
                  </a:ext>
                </a:extLst>
              </a:tr>
              <a:tr h="167002">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000" b="1" i="0" u="none" strike="noStrike">
                          <a:solidFill>
                            <a:srgbClr val="000000"/>
                          </a:solidFill>
                          <a:effectLst/>
                          <a:latin typeface="Arial" panose="020B0604020202020204" pitchFamily="34" charset="0"/>
                        </a:rPr>
                        <a:t>13.</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a:solidFill>
                            <a:srgbClr val="000000"/>
                          </a:solidFill>
                          <a:effectLst/>
                          <a:latin typeface="Arial" panose="020B0604020202020204" pitchFamily="34" charset="0"/>
                        </a:rPr>
                        <a:t>FK SCHOELLER Křešice</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24:68</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CCFFFF"/>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3383459749"/>
                  </a:ext>
                </a:extLst>
              </a:tr>
              <a:tr h="208752">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100" b="1" i="0" u="none" strike="noStrike">
                          <a:solidFill>
                            <a:srgbClr val="000000"/>
                          </a:solidFill>
                          <a:effectLst/>
                          <a:latin typeface="Arial" panose="020B0604020202020204" pitchFamily="34" charset="0"/>
                        </a:rPr>
                        <a:t>14.</a:t>
                      </a:r>
                    </a:p>
                  </a:txBody>
                  <a:tcPr marL="9525" marR="9525" marT="9525" marB="0" anchor="ctr">
                    <a:lnL>
                      <a:noFill/>
                    </a:lnL>
                    <a:lnR>
                      <a:noFill/>
                    </a:lnR>
                    <a:lnT>
                      <a:noFill/>
                    </a:lnT>
                    <a:lnB>
                      <a:noFill/>
                    </a:lnB>
                    <a:solidFill>
                      <a:srgbClr val="CCFF99"/>
                    </a:solidFill>
                  </a:tcPr>
                </a:tc>
                <a:tc>
                  <a:txBody>
                    <a:bodyPr/>
                    <a:lstStyle/>
                    <a:p>
                      <a:pPr algn="l" fontAlgn="ctr"/>
                      <a:r>
                        <a:rPr lang="cs-CZ" sz="900" b="1" i="0" u="none" strike="noStrike">
                          <a:solidFill>
                            <a:srgbClr val="000000"/>
                          </a:solidFill>
                          <a:effectLst/>
                          <a:latin typeface="Arial" panose="020B0604020202020204" pitchFamily="34" charset="0"/>
                        </a:rPr>
                        <a:t>T.J. Sokol Zahořany</a:t>
                      </a:r>
                    </a:p>
                  </a:txBody>
                  <a:tcPr marL="9525" marR="9525" marT="9525" marB="0" anchor="ctr">
                    <a:lnL>
                      <a:noFill/>
                    </a:lnL>
                    <a:lnR>
                      <a:noFill/>
                    </a:lnR>
                    <a:lnT>
                      <a:noFill/>
                    </a:lnT>
                    <a:lnB>
                      <a:noFill/>
                    </a:lnB>
                    <a:solidFill>
                      <a:srgbClr val="CCFF99"/>
                    </a:solidFill>
                  </a:tcPr>
                </a:tc>
                <a:tc>
                  <a:txBody>
                    <a:bodyPr/>
                    <a:lstStyle/>
                    <a:p>
                      <a:pPr algn="ctr" fontAlgn="ctr"/>
                      <a:r>
                        <a:rPr lang="cs-CZ" sz="900" b="1" i="0" u="none" strike="noStrike">
                          <a:solidFill>
                            <a:srgbClr val="000000"/>
                          </a:solidFill>
                          <a:effectLst/>
                          <a:latin typeface="Arial" panose="020B0604020202020204" pitchFamily="34" charset="0"/>
                        </a:rPr>
                        <a:t>11</a:t>
                      </a:r>
                    </a:p>
                  </a:txBody>
                  <a:tcPr marL="9525" marR="9525" marT="9525" marB="0" anchor="ctr">
                    <a:lnL>
                      <a:noFill/>
                    </a:lnL>
                    <a:lnR>
                      <a:noFill/>
                    </a:lnR>
                    <a:lnT>
                      <a:noFill/>
                    </a:lnT>
                    <a:lnB>
                      <a:noFill/>
                    </a:lnB>
                    <a:solidFill>
                      <a:srgbClr val="CCFF99"/>
                    </a:solidFill>
                  </a:tcPr>
                </a:tc>
                <a:tc>
                  <a:txBody>
                    <a:bodyPr/>
                    <a:lstStyle/>
                    <a:p>
                      <a:pPr algn="ctr" fontAlgn="ctr"/>
                      <a:r>
                        <a:rPr lang="cs-CZ" sz="9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99"/>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99"/>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99"/>
                    </a:solidFill>
                  </a:tcPr>
                </a:tc>
                <a:tc>
                  <a:txBody>
                    <a:bodyPr/>
                    <a:lstStyle/>
                    <a:p>
                      <a:pPr algn="ctr" fontAlgn="ctr"/>
                      <a:r>
                        <a:rPr lang="cs-CZ" sz="900" b="1" i="0" u="none" strike="noStrike">
                          <a:solidFill>
                            <a:srgbClr val="000000"/>
                          </a:solidFill>
                          <a:effectLst/>
                          <a:latin typeface="Arial" panose="020B0604020202020204" pitchFamily="34" charset="0"/>
                        </a:rPr>
                        <a:t>10</a:t>
                      </a:r>
                    </a:p>
                  </a:txBody>
                  <a:tcPr marL="9525" marR="9525" marT="9525" marB="0" anchor="ctr">
                    <a:lnL>
                      <a:noFill/>
                    </a:lnL>
                    <a:lnR>
                      <a:noFill/>
                    </a:lnR>
                    <a:lnT>
                      <a:noFill/>
                    </a:lnT>
                    <a:lnB>
                      <a:noFill/>
                    </a:lnB>
                    <a:solidFill>
                      <a:srgbClr val="CCFF99"/>
                    </a:solidFill>
                  </a:tcPr>
                </a:tc>
                <a:tc>
                  <a:txBody>
                    <a:bodyPr/>
                    <a:lstStyle/>
                    <a:p>
                      <a:pPr algn="ctr" fontAlgn="ctr"/>
                      <a:r>
                        <a:rPr lang="cs-CZ" sz="900" b="1" i="0" u="none" strike="noStrike">
                          <a:solidFill>
                            <a:srgbClr val="000000"/>
                          </a:solidFill>
                          <a:effectLst/>
                          <a:latin typeface="Arial" panose="020B0604020202020204" pitchFamily="34" charset="0"/>
                        </a:rPr>
                        <a:t>14:79</a:t>
                      </a:r>
                    </a:p>
                  </a:txBody>
                  <a:tcPr marL="9525" marR="9525" marT="9525" marB="0" anchor="ctr">
                    <a:lnL>
                      <a:noFill/>
                    </a:lnL>
                    <a:lnR>
                      <a:noFill/>
                    </a:lnR>
                    <a:lnT>
                      <a:noFill/>
                    </a:lnT>
                    <a:lnB>
                      <a:noFill/>
                    </a:lnB>
                    <a:solidFill>
                      <a:srgbClr val="CCFF99"/>
                    </a:solidFill>
                  </a:tcPr>
                </a:tc>
                <a:tc>
                  <a:txBody>
                    <a:bodyPr/>
                    <a:lstStyle/>
                    <a:p>
                      <a:pPr algn="ctr" fontAlgn="ctr"/>
                      <a:r>
                        <a:rPr lang="cs-CZ" sz="9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99"/>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453066559"/>
                  </a:ext>
                </a:extLst>
              </a:tr>
              <a:tr h="167002">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900" b="1" i="0" u="none" strike="noStrike">
                          <a:solidFill>
                            <a:srgbClr val="000000"/>
                          </a:solidFill>
                          <a:effectLst/>
                          <a:latin typeface="Arial" panose="020B0604020202020204" pitchFamily="34" charset="0"/>
                        </a:rPr>
                        <a:t>15.</a:t>
                      </a:r>
                    </a:p>
                  </a:txBody>
                  <a:tcPr marL="9525" marR="9525" marT="9525" marB="0" anchor="ctr">
                    <a:lnL>
                      <a:noFill/>
                    </a:lnL>
                    <a:lnR>
                      <a:noFill/>
                    </a:lnR>
                    <a:lnT>
                      <a:noFill/>
                    </a:lnT>
                    <a:lnB>
                      <a:noFill/>
                    </a:lnB>
                    <a:solidFill>
                      <a:srgbClr val="CCFFFF"/>
                    </a:solidFill>
                  </a:tcPr>
                </a:tc>
                <a:tc>
                  <a:txBody>
                    <a:bodyPr/>
                    <a:lstStyle/>
                    <a:p>
                      <a:pPr algn="l" fontAlgn="ctr"/>
                      <a:r>
                        <a:rPr lang="cs-CZ" sz="900" b="1" i="0" u="none" strike="noStrike">
                          <a:solidFill>
                            <a:srgbClr val="000000"/>
                          </a:solidFill>
                          <a:effectLst/>
                          <a:latin typeface="Arial" panose="020B0604020202020204" pitchFamily="34" charset="0"/>
                        </a:rPr>
                        <a:t>TJ Lovečkovice</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10</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6:101</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62837769"/>
                  </a:ext>
                </a:extLst>
              </a:tr>
              <a:tr h="167002">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900" b="1" i="0" u="none" strike="noStrike">
                          <a:solidFill>
                            <a:srgbClr val="000000"/>
                          </a:solidFill>
                          <a:effectLst/>
                          <a:latin typeface="Arial" panose="020B0604020202020204" pitchFamily="34" charset="0"/>
                        </a:rPr>
                        <a:t>16.</a:t>
                      </a:r>
                    </a:p>
                  </a:txBody>
                  <a:tcPr marL="9525" marR="9525" marT="9525" marB="0" anchor="ctr">
                    <a:lnL>
                      <a:noFill/>
                    </a:lnL>
                    <a:lnR>
                      <a:noFill/>
                    </a:lnR>
                    <a:lnT>
                      <a:noFill/>
                    </a:lnT>
                    <a:lnB>
                      <a:noFill/>
                    </a:lnB>
                    <a:solidFill>
                      <a:srgbClr val="CCFF99"/>
                    </a:solidFill>
                  </a:tcPr>
                </a:tc>
                <a:tc>
                  <a:txBody>
                    <a:bodyPr/>
                    <a:lstStyle/>
                    <a:p>
                      <a:pPr algn="l" fontAlgn="ctr"/>
                      <a:r>
                        <a:rPr lang="cs-CZ" sz="900" b="1" i="0" u="none" strike="noStrike">
                          <a:solidFill>
                            <a:srgbClr val="000000"/>
                          </a:solidFill>
                          <a:effectLst/>
                          <a:latin typeface="Arial" panose="020B0604020202020204" pitchFamily="34" charset="0"/>
                        </a:rPr>
                        <a:t>SK Velemín</a:t>
                      </a:r>
                    </a:p>
                  </a:txBody>
                  <a:tcPr marL="9525" marR="9525" marT="9525" marB="0" anchor="ctr">
                    <a:lnL>
                      <a:noFill/>
                    </a:lnL>
                    <a:lnR>
                      <a:noFill/>
                    </a:lnR>
                    <a:lnT>
                      <a:noFill/>
                    </a:lnT>
                    <a:lnB>
                      <a:noFill/>
                    </a:lnB>
                    <a:solidFill>
                      <a:srgbClr val="CCFF99"/>
                    </a:solidFill>
                  </a:tcPr>
                </a:tc>
                <a:tc>
                  <a:txBody>
                    <a:bodyPr/>
                    <a:lstStyle/>
                    <a:p>
                      <a:pPr algn="ctr" fontAlgn="ctr"/>
                      <a:r>
                        <a:rPr lang="cs-CZ" sz="900" b="1" i="0" u="none" strike="noStrike">
                          <a:solidFill>
                            <a:srgbClr val="000000"/>
                          </a:solidFill>
                          <a:effectLst/>
                          <a:latin typeface="Arial" panose="020B0604020202020204" pitchFamily="34" charset="0"/>
                        </a:rPr>
                        <a:t>11</a:t>
                      </a:r>
                    </a:p>
                  </a:txBody>
                  <a:tcPr marL="9525" marR="9525" marT="9525" marB="0" anchor="ctr">
                    <a:lnL>
                      <a:noFill/>
                    </a:lnL>
                    <a:lnR>
                      <a:noFill/>
                    </a:lnR>
                    <a:lnT>
                      <a:noFill/>
                    </a:lnT>
                    <a:lnB>
                      <a:noFill/>
                    </a:lnB>
                    <a:solidFill>
                      <a:srgbClr val="CCFF99"/>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99"/>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99"/>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99"/>
                    </a:solidFill>
                  </a:tcPr>
                </a:tc>
                <a:tc>
                  <a:txBody>
                    <a:bodyPr/>
                    <a:lstStyle/>
                    <a:p>
                      <a:pPr algn="ctr" fontAlgn="ctr"/>
                      <a:r>
                        <a:rPr lang="cs-CZ" sz="900" b="1" i="0" u="none" strike="noStrike">
                          <a:solidFill>
                            <a:srgbClr val="000000"/>
                          </a:solidFill>
                          <a:effectLst/>
                          <a:latin typeface="Arial" panose="020B0604020202020204" pitchFamily="34" charset="0"/>
                        </a:rPr>
                        <a:t>11</a:t>
                      </a:r>
                    </a:p>
                  </a:txBody>
                  <a:tcPr marL="9525" marR="9525" marT="9525" marB="0" anchor="ctr">
                    <a:lnL>
                      <a:noFill/>
                    </a:lnL>
                    <a:lnR>
                      <a:noFill/>
                    </a:lnR>
                    <a:lnT>
                      <a:noFill/>
                    </a:lnT>
                    <a:lnB>
                      <a:noFill/>
                    </a:lnB>
                    <a:solidFill>
                      <a:srgbClr val="CCFF99"/>
                    </a:solidFill>
                  </a:tcPr>
                </a:tc>
                <a:tc>
                  <a:txBody>
                    <a:bodyPr/>
                    <a:lstStyle/>
                    <a:p>
                      <a:pPr algn="ctr" fontAlgn="ctr"/>
                      <a:r>
                        <a:rPr lang="cs-CZ" sz="900" b="1" i="0" u="none" strike="noStrike">
                          <a:solidFill>
                            <a:srgbClr val="000000"/>
                          </a:solidFill>
                          <a:effectLst/>
                          <a:latin typeface="Arial" panose="020B0604020202020204" pitchFamily="34" charset="0"/>
                        </a:rPr>
                        <a:t>11:101</a:t>
                      </a:r>
                    </a:p>
                  </a:txBody>
                  <a:tcPr marL="9525" marR="9525" marT="9525" marB="0" anchor="ctr">
                    <a:lnL>
                      <a:noFill/>
                    </a:lnL>
                    <a:lnR>
                      <a:noFill/>
                    </a:lnR>
                    <a:lnT>
                      <a:noFill/>
                    </a:lnT>
                    <a:lnB>
                      <a:noFill/>
                    </a:lnB>
                    <a:solidFill>
                      <a:srgbClr val="CCFF99"/>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99"/>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3891769804"/>
                  </a:ext>
                </a:extLst>
              </a:tr>
              <a:tr h="167002">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691750930"/>
                  </a:ext>
                </a:extLst>
              </a:tr>
            </a:tbl>
          </a:graphicData>
        </a:graphic>
      </p:graphicFrame>
      <p:graphicFrame>
        <p:nvGraphicFramePr>
          <p:cNvPr id="3" name="Tabulka 2">
            <a:extLst>
              <a:ext uri="{FF2B5EF4-FFF2-40B4-BE49-F238E27FC236}">
                <a16:creationId xmlns:a16="http://schemas.microsoft.com/office/drawing/2014/main" id="{813DC467-A3AF-41BD-9518-3618AA9BDFD8}"/>
              </a:ext>
            </a:extLst>
          </p:cNvPr>
          <p:cNvGraphicFramePr>
            <a:graphicFrameLocks noGrp="1"/>
          </p:cNvGraphicFramePr>
          <p:nvPr>
            <p:extLst>
              <p:ext uri="{D42A27DB-BD31-4B8C-83A1-F6EECF244321}">
                <p14:modId xmlns:p14="http://schemas.microsoft.com/office/powerpoint/2010/main" val="420096444"/>
              </p:ext>
            </p:extLst>
          </p:nvPr>
        </p:nvGraphicFramePr>
        <p:xfrm>
          <a:off x="5527862" y="91108"/>
          <a:ext cx="4533901" cy="6725222"/>
        </p:xfrm>
        <a:graphic>
          <a:graphicData uri="http://schemas.openxmlformats.org/drawingml/2006/table">
            <a:tbl>
              <a:tblPr/>
              <a:tblGrid>
                <a:gridCol w="545290">
                  <a:extLst>
                    <a:ext uri="{9D8B030D-6E8A-4147-A177-3AD203B41FA5}">
                      <a16:colId xmlns:a16="http://schemas.microsoft.com/office/drawing/2014/main" val="3831757801"/>
                    </a:ext>
                  </a:extLst>
                </a:gridCol>
                <a:gridCol w="1374977">
                  <a:extLst>
                    <a:ext uri="{9D8B030D-6E8A-4147-A177-3AD203B41FA5}">
                      <a16:colId xmlns:a16="http://schemas.microsoft.com/office/drawing/2014/main" val="2558707937"/>
                    </a:ext>
                  </a:extLst>
                </a:gridCol>
                <a:gridCol w="451275">
                  <a:extLst>
                    <a:ext uri="{9D8B030D-6E8A-4147-A177-3AD203B41FA5}">
                      <a16:colId xmlns:a16="http://schemas.microsoft.com/office/drawing/2014/main" val="1717112025"/>
                    </a:ext>
                  </a:extLst>
                </a:gridCol>
                <a:gridCol w="357259">
                  <a:extLst>
                    <a:ext uri="{9D8B030D-6E8A-4147-A177-3AD203B41FA5}">
                      <a16:colId xmlns:a16="http://schemas.microsoft.com/office/drawing/2014/main" val="875540557"/>
                    </a:ext>
                  </a:extLst>
                </a:gridCol>
                <a:gridCol w="451275">
                  <a:extLst>
                    <a:ext uri="{9D8B030D-6E8A-4147-A177-3AD203B41FA5}">
                      <a16:colId xmlns:a16="http://schemas.microsoft.com/office/drawing/2014/main" val="2065310879"/>
                    </a:ext>
                  </a:extLst>
                </a:gridCol>
                <a:gridCol w="451275">
                  <a:extLst>
                    <a:ext uri="{9D8B030D-6E8A-4147-A177-3AD203B41FA5}">
                      <a16:colId xmlns:a16="http://schemas.microsoft.com/office/drawing/2014/main" val="2502823049"/>
                    </a:ext>
                  </a:extLst>
                </a:gridCol>
                <a:gridCol w="451275">
                  <a:extLst>
                    <a:ext uri="{9D8B030D-6E8A-4147-A177-3AD203B41FA5}">
                      <a16:colId xmlns:a16="http://schemas.microsoft.com/office/drawing/2014/main" val="509963686"/>
                    </a:ext>
                  </a:extLst>
                </a:gridCol>
                <a:gridCol w="451275">
                  <a:extLst>
                    <a:ext uri="{9D8B030D-6E8A-4147-A177-3AD203B41FA5}">
                      <a16:colId xmlns:a16="http://schemas.microsoft.com/office/drawing/2014/main" val="682408271"/>
                    </a:ext>
                  </a:extLst>
                </a:gridCol>
              </a:tblGrid>
              <a:tr h="238891">
                <a:tc gridSpan="8">
                  <a:txBody>
                    <a:bodyPr/>
                    <a:lstStyle/>
                    <a:p>
                      <a:pPr algn="ctr" fontAlgn="ctr"/>
                      <a:r>
                        <a:rPr lang="cs-CZ" sz="1200" b="1" i="0" u="none" strike="noStrike" dirty="0">
                          <a:solidFill>
                            <a:srgbClr val="000000"/>
                          </a:solidFill>
                          <a:effectLst/>
                          <a:latin typeface="Arial" panose="020B0604020202020204" pitchFamily="34" charset="0"/>
                        </a:rPr>
                        <a:t>Divize Jak </a:t>
                      </a:r>
                      <a:r>
                        <a:rPr lang="cs-CZ" sz="1200" b="1" i="0" u="none" strike="noStrike" dirty="0" err="1">
                          <a:solidFill>
                            <a:srgbClr val="000000"/>
                          </a:solidFill>
                          <a:effectLst/>
                          <a:latin typeface="Arial" panose="020B0604020202020204" pitchFamily="34" charset="0"/>
                        </a:rPr>
                        <a:t>hrajou</a:t>
                      </a:r>
                      <a:r>
                        <a:rPr lang="cs-CZ" sz="1200" b="1" i="0" u="none" strike="noStrike" dirty="0">
                          <a:solidFill>
                            <a:srgbClr val="000000"/>
                          </a:solidFill>
                          <a:effectLst/>
                          <a:latin typeface="Arial" panose="020B0604020202020204" pitchFamily="34" charset="0"/>
                        </a:rPr>
                        <a:t> doma</a:t>
                      </a:r>
                    </a:p>
                  </a:txBody>
                  <a:tcPr marL="5877" marR="5877" marT="587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829049527"/>
                  </a:ext>
                </a:extLst>
              </a:tr>
              <a:tr h="188164">
                <a:tc>
                  <a:txBody>
                    <a:bodyPr/>
                    <a:lstStyle/>
                    <a:p>
                      <a:pPr algn="ctr" fontAlgn="ctr"/>
                      <a:r>
                        <a:rPr lang="cs-CZ" sz="900" b="1" i="0" u="none" strike="noStrike" dirty="0">
                          <a:solidFill>
                            <a:srgbClr val="000000"/>
                          </a:solidFill>
                          <a:effectLst/>
                          <a:latin typeface="Arial" panose="020B0604020202020204" pitchFamily="34" charset="0"/>
                        </a:rPr>
                        <a:t>1</a:t>
                      </a:r>
                    </a:p>
                  </a:txBody>
                  <a:tcPr marL="5877" marR="5877" marT="587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FK Baník Souš </a:t>
                      </a:r>
                    </a:p>
                  </a:txBody>
                  <a:tcPr marL="5877" marR="5877" marT="5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6</a:t>
                      </a:r>
                    </a:p>
                  </a:txBody>
                  <a:tcPr marL="5877" marR="5877" marT="5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5</a:t>
                      </a:r>
                    </a:p>
                  </a:txBody>
                  <a:tcPr marL="5877" marR="5877" marT="5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5877" marR="5877" marT="5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5877" marR="5877" marT="5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20:05</a:t>
                      </a:r>
                    </a:p>
                  </a:txBody>
                  <a:tcPr marL="5877" marR="5877" marT="5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17</a:t>
                      </a:r>
                    </a:p>
                  </a:txBody>
                  <a:tcPr marL="5877" marR="5877" marT="587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655952540"/>
                  </a:ext>
                </a:extLst>
              </a:tr>
              <a:tr h="188164">
                <a:tc>
                  <a:txBody>
                    <a:bodyPr/>
                    <a:lstStyle/>
                    <a:p>
                      <a:pPr algn="ctr" fontAlgn="ctr"/>
                      <a:r>
                        <a:rPr lang="cs-CZ" sz="900" b="1" i="0" u="none" strike="noStrike">
                          <a:solidFill>
                            <a:srgbClr val="000000"/>
                          </a:solidFill>
                          <a:effectLst/>
                          <a:latin typeface="Arial" panose="020B0604020202020204" pitchFamily="34" charset="0"/>
                        </a:rPr>
                        <a:t>2</a:t>
                      </a:r>
                    </a:p>
                  </a:txBody>
                  <a:tcPr marL="5877" marR="5877" marT="587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SK Český Brod </a:t>
                      </a:r>
                    </a:p>
                  </a:txBody>
                  <a:tcPr marL="5877" marR="5877" marT="5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5</a:t>
                      </a:r>
                    </a:p>
                  </a:txBody>
                  <a:tcPr marL="5877" marR="5877" marT="5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5</a:t>
                      </a:r>
                    </a:p>
                  </a:txBody>
                  <a:tcPr marL="5877" marR="5877" marT="5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5877" marR="5877" marT="5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5877" marR="5877" marT="5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12:04</a:t>
                      </a:r>
                    </a:p>
                  </a:txBody>
                  <a:tcPr marL="5877" marR="5877" marT="5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15</a:t>
                      </a:r>
                    </a:p>
                  </a:txBody>
                  <a:tcPr marL="5877" marR="5877" marT="587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697846053"/>
                  </a:ext>
                </a:extLst>
              </a:tr>
              <a:tr h="188164">
                <a:tc>
                  <a:txBody>
                    <a:bodyPr/>
                    <a:lstStyle/>
                    <a:p>
                      <a:pPr algn="ctr" fontAlgn="ctr"/>
                      <a:r>
                        <a:rPr lang="cs-CZ" sz="900" b="1" i="0" u="none" strike="noStrike">
                          <a:solidFill>
                            <a:srgbClr val="000000"/>
                          </a:solidFill>
                          <a:effectLst/>
                          <a:latin typeface="Arial" panose="020B0604020202020204" pitchFamily="34" charset="0"/>
                        </a:rPr>
                        <a:t>3</a:t>
                      </a:r>
                    </a:p>
                  </a:txBody>
                  <a:tcPr marL="5877" marR="5877" marT="587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FK Neratovice-Byškovice</a:t>
                      </a:r>
                    </a:p>
                  </a:txBody>
                  <a:tcPr marL="5877" marR="5877" marT="5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5</a:t>
                      </a:r>
                    </a:p>
                  </a:txBody>
                  <a:tcPr marL="5877" marR="5877" marT="5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3</a:t>
                      </a:r>
                    </a:p>
                  </a:txBody>
                  <a:tcPr marL="5877" marR="5877" marT="5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5877" marR="5877" marT="5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1</a:t>
                      </a:r>
                    </a:p>
                  </a:txBody>
                  <a:tcPr marL="5877" marR="5877" marT="5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15:04</a:t>
                      </a:r>
                    </a:p>
                  </a:txBody>
                  <a:tcPr marL="5877" marR="5877" marT="5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12</a:t>
                      </a:r>
                    </a:p>
                  </a:txBody>
                  <a:tcPr marL="5877" marR="5877" marT="587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164356680"/>
                  </a:ext>
                </a:extLst>
              </a:tr>
              <a:tr h="188164">
                <a:tc>
                  <a:txBody>
                    <a:bodyPr/>
                    <a:lstStyle/>
                    <a:p>
                      <a:pPr algn="ctr" fontAlgn="ctr"/>
                      <a:r>
                        <a:rPr lang="cs-CZ" sz="900" b="1" i="0" u="none" strike="noStrike">
                          <a:solidFill>
                            <a:srgbClr val="000000"/>
                          </a:solidFill>
                          <a:effectLst/>
                          <a:latin typeface="Arial" panose="020B0604020202020204" pitchFamily="34" charset="0"/>
                        </a:rPr>
                        <a:t>4</a:t>
                      </a:r>
                    </a:p>
                  </a:txBody>
                  <a:tcPr marL="5877" marR="5877" marT="587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FC CHOMUTOV s.r.o.</a:t>
                      </a:r>
                    </a:p>
                  </a:txBody>
                  <a:tcPr marL="5877" marR="5877" marT="5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5</a:t>
                      </a:r>
                    </a:p>
                  </a:txBody>
                  <a:tcPr marL="5877" marR="5877" marT="5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3</a:t>
                      </a:r>
                    </a:p>
                  </a:txBody>
                  <a:tcPr marL="5877" marR="5877" marT="5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5877" marR="5877" marT="5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1</a:t>
                      </a:r>
                    </a:p>
                  </a:txBody>
                  <a:tcPr marL="5877" marR="5877" marT="5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12:03</a:t>
                      </a:r>
                    </a:p>
                  </a:txBody>
                  <a:tcPr marL="5877" marR="5877" marT="5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12</a:t>
                      </a:r>
                    </a:p>
                  </a:txBody>
                  <a:tcPr marL="5877" marR="5877" marT="587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2037643480"/>
                  </a:ext>
                </a:extLst>
              </a:tr>
              <a:tr h="188164">
                <a:tc>
                  <a:txBody>
                    <a:bodyPr/>
                    <a:lstStyle/>
                    <a:p>
                      <a:pPr algn="ctr" fontAlgn="ctr"/>
                      <a:r>
                        <a:rPr lang="cs-CZ" sz="900" b="1" i="0" u="none" strike="noStrike">
                          <a:solidFill>
                            <a:srgbClr val="000000"/>
                          </a:solidFill>
                          <a:effectLst/>
                          <a:latin typeface="Arial" panose="020B0604020202020204" pitchFamily="34" charset="0"/>
                        </a:rPr>
                        <a:t>5</a:t>
                      </a:r>
                    </a:p>
                  </a:txBody>
                  <a:tcPr marL="5877" marR="5877" marT="587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FK Meteor Praha VIII </a:t>
                      </a:r>
                    </a:p>
                  </a:txBody>
                  <a:tcPr marL="5877" marR="5877" marT="5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4</a:t>
                      </a:r>
                    </a:p>
                  </a:txBody>
                  <a:tcPr marL="5877" marR="5877" marT="5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4</a:t>
                      </a:r>
                    </a:p>
                  </a:txBody>
                  <a:tcPr marL="5877" marR="5877" marT="5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dirty="0">
                          <a:solidFill>
                            <a:srgbClr val="000000"/>
                          </a:solidFill>
                          <a:effectLst/>
                          <a:latin typeface="Arial" panose="020B0604020202020204" pitchFamily="34" charset="0"/>
                        </a:rPr>
                        <a:t>0</a:t>
                      </a:r>
                    </a:p>
                  </a:txBody>
                  <a:tcPr marL="5877" marR="5877" marT="5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5877" marR="5877" marT="5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11:02</a:t>
                      </a:r>
                    </a:p>
                  </a:txBody>
                  <a:tcPr marL="5877" marR="5877" marT="5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12</a:t>
                      </a:r>
                    </a:p>
                  </a:txBody>
                  <a:tcPr marL="5877" marR="5877" marT="587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3834167671"/>
                  </a:ext>
                </a:extLst>
              </a:tr>
              <a:tr h="188164">
                <a:tc>
                  <a:txBody>
                    <a:bodyPr/>
                    <a:lstStyle/>
                    <a:p>
                      <a:pPr algn="ctr" fontAlgn="ctr"/>
                      <a:r>
                        <a:rPr lang="cs-CZ" sz="900" b="1" i="0" u="none" strike="noStrike">
                          <a:solidFill>
                            <a:srgbClr val="000000"/>
                          </a:solidFill>
                          <a:effectLst/>
                          <a:latin typeface="Arial" panose="020B0604020202020204" pitchFamily="34" charset="0"/>
                        </a:rPr>
                        <a:t>6</a:t>
                      </a:r>
                    </a:p>
                  </a:txBody>
                  <a:tcPr marL="5877" marR="5877" marT="587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FK Ostrov </a:t>
                      </a:r>
                    </a:p>
                  </a:txBody>
                  <a:tcPr marL="5877" marR="5877" marT="5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5</a:t>
                      </a:r>
                    </a:p>
                  </a:txBody>
                  <a:tcPr marL="5877" marR="5877" marT="5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dirty="0">
                          <a:solidFill>
                            <a:srgbClr val="000000"/>
                          </a:solidFill>
                          <a:effectLst/>
                          <a:latin typeface="Arial" panose="020B0604020202020204" pitchFamily="34" charset="0"/>
                        </a:rPr>
                        <a:t>3</a:t>
                      </a:r>
                    </a:p>
                  </a:txBody>
                  <a:tcPr marL="5877" marR="5877" marT="5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5877" marR="5877" marT="5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1</a:t>
                      </a:r>
                    </a:p>
                  </a:txBody>
                  <a:tcPr marL="5877" marR="5877" marT="5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17:10</a:t>
                      </a:r>
                    </a:p>
                  </a:txBody>
                  <a:tcPr marL="5877" marR="5877" marT="5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12</a:t>
                      </a:r>
                    </a:p>
                  </a:txBody>
                  <a:tcPr marL="5877" marR="5877" marT="587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214219244"/>
                  </a:ext>
                </a:extLst>
              </a:tr>
              <a:tr h="188164">
                <a:tc>
                  <a:txBody>
                    <a:bodyPr/>
                    <a:lstStyle/>
                    <a:p>
                      <a:pPr algn="ctr" fontAlgn="ctr"/>
                      <a:r>
                        <a:rPr lang="cs-CZ" sz="900" b="1" i="0" u="none" strike="noStrike">
                          <a:solidFill>
                            <a:srgbClr val="000000"/>
                          </a:solidFill>
                          <a:effectLst/>
                          <a:latin typeface="Arial" panose="020B0604020202020204" pitchFamily="34" charset="0"/>
                        </a:rPr>
                        <a:t>7</a:t>
                      </a:r>
                    </a:p>
                  </a:txBody>
                  <a:tcPr marL="5877" marR="5877" marT="587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FK Brandýs n.L.</a:t>
                      </a:r>
                    </a:p>
                  </a:txBody>
                  <a:tcPr marL="5877" marR="5877" marT="5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6</a:t>
                      </a:r>
                    </a:p>
                  </a:txBody>
                  <a:tcPr marL="5877" marR="5877" marT="5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1</a:t>
                      </a:r>
                    </a:p>
                  </a:txBody>
                  <a:tcPr marL="5877" marR="5877" marT="5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dirty="0">
                          <a:solidFill>
                            <a:srgbClr val="000000"/>
                          </a:solidFill>
                          <a:effectLst/>
                          <a:latin typeface="Arial" panose="020B0604020202020204" pitchFamily="34" charset="0"/>
                        </a:rPr>
                        <a:t>0</a:t>
                      </a:r>
                    </a:p>
                  </a:txBody>
                  <a:tcPr marL="5877" marR="5877" marT="5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dirty="0">
                          <a:solidFill>
                            <a:srgbClr val="000000"/>
                          </a:solidFill>
                          <a:effectLst/>
                          <a:latin typeface="Arial" panose="020B0604020202020204" pitchFamily="34" charset="0"/>
                        </a:rPr>
                        <a:t>4</a:t>
                      </a:r>
                    </a:p>
                  </a:txBody>
                  <a:tcPr marL="5877" marR="5877" marT="5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4:08</a:t>
                      </a:r>
                    </a:p>
                  </a:txBody>
                  <a:tcPr marL="5877" marR="5877" marT="5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7</a:t>
                      </a:r>
                    </a:p>
                  </a:txBody>
                  <a:tcPr marL="5877" marR="5877" marT="587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421875151"/>
                  </a:ext>
                </a:extLst>
              </a:tr>
              <a:tr h="238269">
                <a:tc>
                  <a:txBody>
                    <a:bodyPr/>
                    <a:lstStyle/>
                    <a:p>
                      <a:pPr algn="ctr" fontAlgn="ctr"/>
                      <a:r>
                        <a:rPr lang="cs-CZ" sz="1100" b="1" i="0" u="none" strike="noStrike">
                          <a:solidFill>
                            <a:srgbClr val="000000"/>
                          </a:solidFill>
                          <a:effectLst/>
                          <a:latin typeface="Arial" panose="020B0604020202020204" pitchFamily="34" charset="0"/>
                        </a:rPr>
                        <a:t>8</a:t>
                      </a:r>
                    </a:p>
                  </a:txBody>
                  <a:tcPr marL="5877" marR="5877" marT="587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SK Štětí </a:t>
                      </a:r>
                    </a:p>
                  </a:txBody>
                  <a:tcPr marL="5877" marR="5877" marT="5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4</a:t>
                      </a:r>
                    </a:p>
                  </a:txBody>
                  <a:tcPr marL="5877" marR="5877" marT="5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2</a:t>
                      </a:r>
                    </a:p>
                  </a:txBody>
                  <a:tcPr marL="5877" marR="5877" marT="5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0</a:t>
                      </a:r>
                    </a:p>
                  </a:txBody>
                  <a:tcPr marL="5877" marR="5877" marT="5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dirty="0">
                          <a:solidFill>
                            <a:srgbClr val="000000"/>
                          </a:solidFill>
                          <a:effectLst/>
                          <a:latin typeface="Arial" panose="020B0604020202020204" pitchFamily="34" charset="0"/>
                        </a:rPr>
                        <a:t>2</a:t>
                      </a:r>
                    </a:p>
                  </a:txBody>
                  <a:tcPr marL="5877" marR="5877" marT="5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dirty="0">
                          <a:solidFill>
                            <a:srgbClr val="000000"/>
                          </a:solidFill>
                          <a:effectLst/>
                          <a:latin typeface="Arial" panose="020B0604020202020204" pitchFamily="34" charset="0"/>
                        </a:rPr>
                        <a:t>10:06</a:t>
                      </a:r>
                    </a:p>
                  </a:txBody>
                  <a:tcPr marL="5877" marR="5877" marT="5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6</a:t>
                      </a:r>
                    </a:p>
                  </a:txBody>
                  <a:tcPr marL="5877" marR="5877" marT="587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92670531"/>
                  </a:ext>
                </a:extLst>
              </a:tr>
              <a:tr h="188164">
                <a:tc>
                  <a:txBody>
                    <a:bodyPr/>
                    <a:lstStyle/>
                    <a:p>
                      <a:pPr algn="ctr" fontAlgn="ctr"/>
                      <a:r>
                        <a:rPr lang="cs-CZ" sz="900" b="1" i="0" u="none" strike="noStrike">
                          <a:solidFill>
                            <a:srgbClr val="000000"/>
                          </a:solidFill>
                          <a:effectLst/>
                          <a:latin typeface="Arial" panose="020B0604020202020204" pitchFamily="34" charset="0"/>
                        </a:rPr>
                        <a:t>9</a:t>
                      </a:r>
                    </a:p>
                  </a:txBody>
                  <a:tcPr marL="5877" marR="5877" marT="587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FK Olympie Březová </a:t>
                      </a:r>
                    </a:p>
                  </a:txBody>
                  <a:tcPr marL="5877" marR="5877" marT="5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4</a:t>
                      </a:r>
                    </a:p>
                  </a:txBody>
                  <a:tcPr marL="5877" marR="5877" marT="5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1</a:t>
                      </a:r>
                    </a:p>
                  </a:txBody>
                  <a:tcPr marL="5877" marR="5877" marT="5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5877" marR="5877" marT="5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2</a:t>
                      </a:r>
                    </a:p>
                  </a:txBody>
                  <a:tcPr marL="5877" marR="5877" marT="5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7:05</a:t>
                      </a:r>
                    </a:p>
                  </a:txBody>
                  <a:tcPr marL="5877" marR="5877" marT="5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dirty="0">
                          <a:solidFill>
                            <a:srgbClr val="000000"/>
                          </a:solidFill>
                          <a:effectLst/>
                          <a:latin typeface="Arial" panose="020B0604020202020204" pitchFamily="34" charset="0"/>
                        </a:rPr>
                        <a:t>6</a:t>
                      </a:r>
                    </a:p>
                  </a:txBody>
                  <a:tcPr marL="5877" marR="5877" marT="587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594847164"/>
                  </a:ext>
                </a:extLst>
              </a:tr>
              <a:tr h="188164">
                <a:tc>
                  <a:txBody>
                    <a:bodyPr/>
                    <a:lstStyle/>
                    <a:p>
                      <a:pPr algn="ctr" fontAlgn="ctr"/>
                      <a:r>
                        <a:rPr lang="cs-CZ" sz="900" b="1" i="0" u="none" strike="noStrike">
                          <a:solidFill>
                            <a:srgbClr val="000000"/>
                          </a:solidFill>
                          <a:effectLst/>
                          <a:latin typeface="Arial" panose="020B0604020202020204" pitchFamily="34" charset="0"/>
                        </a:rPr>
                        <a:t>10</a:t>
                      </a:r>
                    </a:p>
                  </a:txBody>
                  <a:tcPr marL="5877" marR="5877" marT="587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SK Aritma Praha </a:t>
                      </a:r>
                    </a:p>
                  </a:txBody>
                  <a:tcPr marL="5877" marR="5877" marT="5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5</a:t>
                      </a:r>
                    </a:p>
                  </a:txBody>
                  <a:tcPr marL="5877" marR="5877" marT="5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2</a:t>
                      </a:r>
                    </a:p>
                  </a:txBody>
                  <a:tcPr marL="5877" marR="5877" marT="5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5877" marR="5877" marT="5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dirty="0">
                          <a:solidFill>
                            <a:srgbClr val="000000"/>
                          </a:solidFill>
                          <a:effectLst/>
                          <a:latin typeface="Arial" panose="020B0604020202020204" pitchFamily="34" charset="0"/>
                        </a:rPr>
                        <a:t>3</a:t>
                      </a:r>
                    </a:p>
                  </a:txBody>
                  <a:tcPr marL="5877" marR="5877" marT="5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4:04</a:t>
                      </a:r>
                    </a:p>
                  </a:txBody>
                  <a:tcPr marL="5877" marR="5877" marT="5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dirty="0">
                          <a:solidFill>
                            <a:srgbClr val="000000"/>
                          </a:solidFill>
                          <a:effectLst/>
                          <a:latin typeface="Arial" panose="020B0604020202020204" pitchFamily="34" charset="0"/>
                        </a:rPr>
                        <a:t>6</a:t>
                      </a:r>
                    </a:p>
                  </a:txBody>
                  <a:tcPr marL="5877" marR="5877" marT="587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2988510749"/>
                  </a:ext>
                </a:extLst>
              </a:tr>
              <a:tr h="188164">
                <a:tc>
                  <a:txBody>
                    <a:bodyPr/>
                    <a:lstStyle/>
                    <a:p>
                      <a:pPr algn="ctr" fontAlgn="ctr"/>
                      <a:r>
                        <a:rPr lang="cs-CZ" sz="900" b="1" i="0" u="none" strike="noStrike">
                          <a:solidFill>
                            <a:srgbClr val="000000"/>
                          </a:solidFill>
                          <a:effectLst/>
                          <a:latin typeface="Arial" panose="020B0604020202020204" pitchFamily="34" charset="0"/>
                        </a:rPr>
                        <a:t>11</a:t>
                      </a:r>
                    </a:p>
                  </a:txBody>
                  <a:tcPr marL="5877" marR="5877" marT="587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SK Kladno z. s.</a:t>
                      </a:r>
                    </a:p>
                  </a:txBody>
                  <a:tcPr marL="5877" marR="5877" marT="5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6</a:t>
                      </a:r>
                    </a:p>
                  </a:txBody>
                  <a:tcPr marL="5877" marR="5877" marT="5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2</a:t>
                      </a:r>
                    </a:p>
                  </a:txBody>
                  <a:tcPr marL="5877" marR="5877" marT="5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5877" marR="5877" marT="5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4</a:t>
                      </a:r>
                    </a:p>
                  </a:txBody>
                  <a:tcPr marL="5877" marR="5877" marT="5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8:09</a:t>
                      </a:r>
                    </a:p>
                  </a:txBody>
                  <a:tcPr marL="5877" marR="5877" marT="5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6</a:t>
                      </a:r>
                    </a:p>
                  </a:txBody>
                  <a:tcPr marL="5877" marR="5877" marT="587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291173713"/>
                  </a:ext>
                </a:extLst>
              </a:tr>
              <a:tr h="188164">
                <a:tc>
                  <a:txBody>
                    <a:bodyPr/>
                    <a:lstStyle/>
                    <a:p>
                      <a:pPr algn="ctr" fontAlgn="ctr"/>
                      <a:r>
                        <a:rPr lang="cs-CZ" sz="900" b="1" i="0" u="none" strike="noStrike">
                          <a:solidFill>
                            <a:srgbClr val="000000"/>
                          </a:solidFill>
                          <a:effectLst/>
                          <a:latin typeface="Arial" panose="020B0604020202020204" pitchFamily="34" charset="0"/>
                        </a:rPr>
                        <a:t>12</a:t>
                      </a:r>
                    </a:p>
                  </a:txBody>
                  <a:tcPr marL="5877" marR="5877" marT="587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FK Arsenal Česká Lípa</a:t>
                      </a:r>
                    </a:p>
                  </a:txBody>
                  <a:tcPr marL="5877" marR="5877" marT="5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6</a:t>
                      </a:r>
                    </a:p>
                  </a:txBody>
                  <a:tcPr marL="5877" marR="5877" marT="5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5877" marR="5877" marT="5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5877" marR="5877" marT="5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3</a:t>
                      </a:r>
                    </a:p>
                  </a:txBody>
                  <a:tcPr marL="5877" marR="5877" marT="5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dirty="0">
                          <a:solidFill>
                            <a:srgbClr val="000000"/>
                          </a:solidFill>
                          <a:effectLst/>
                          <a:latin typeface="Arial" panose="020B0604020202020204" pitchFamily="34" charset="0"/>
                        </a:rPr>
                        <a:t>4:08</a:t>
                      </a:r>
                    </a:p>
                  </a:txBody>
                  <a:tcPr marL="5877" marR="5877" marT="5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dirty="0">
                          <a:solidFill>
                            <a:srgbClr val="000000"/>
                          </a:solidFill>
                          <a:effectLst/>
                          <a:latin typeface="Arial" panose="020B0604020202020204" pitchFamily="34" charset="0"/>
                        </a:rPr>
                        <a:t>6</a:t>
                      </a:r>
                    </a:p>
                  </a:txBody>
                  <a:tcPr marL="5877" marR="5877" marT="587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3683357213"/>
                  </a:ext>
                </a:extLst>
              </a:tr>
              <a:tr h="188164">
                <a:tc>
                  <a:txBody>
                    <a:bodyPr/>
                    <a:lstStyle/>
                    <a:p>
                      <a:pPr algn="ctr" fontAlgn="ctr"/>
                      <a:r>
                        <a:rPr lang="cs-CZ" sz="900" b="1" i="0" u="none" strike="noStrike">
                          <a:solidFill>
                            <a:srgbClr val="000000"/>
                          </a:solidFill>
                          <a:effectLst/>
                          <a:latin typeface="Arial" panose="020B0604020202020204" pitchFamily="34" charset="0"/>
                        </a:rPr>
                        <a:t>13</a:t>
                      </a:r>
                    </a:p>
                  </a:txBody>
                  <a:tcPr marL="5877" marR="5877" marT="587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MFK Dobříš</a:t>
                      </a:r>
                    </a:p>
                  </a:txBody>
                  <a:tcPr marL="5877" marR="5877" marT="5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6</a:t>
                      </a:r>
                    </a:p>
                  </a:txBody>
                  <a:tcPr marL="5877" marR="5877" marT="5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1</a:t>
                      </a:r>
                    </a:p>
                  </a:txBody>
                  <a:tcPr marL="5877" marR="5877" marT="5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5877" marR="5877" marT="5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4</a:t>
                      </a:r>
                    </a:p>
                  </a:txBody>
                  <a:tcPr marL="5877" marR="5877" marT="5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10:17</a:t>
                      </a:r>
                    </a:p>
                  </a:txBody>
                  <a:tcPr marL="5877" marR="5877" marT="5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dirty="0">
                          <a:solidFill>
                            <a:srgbClr val="000000"/>
                          </a:solidFill>
                          <a:effectLst/>
                          <a:latin typeface="Arial" panose="020B0604020202020204" pitchFamily="34" charset="0"/>
                        </a:rPr>
                        <a:t>6</a:t>
                      </a:r>
                    </a:p>
                  </a:txBody>
                  <a:tcPr marL="5877" marR="5877" marT="587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948458445"/>
                  </a:ext>
                </a:extLst>
              </a:tr>
              <a:tr h="188164">
                <a:tc>
                  <a:txBody>
                    <a:bodyPr/>
                    <a:lstStyle/>
                    <a:p>
                      <a:pPr algn="ctr" fontAlgn="ctr"/>
                      <a:r>
                        <a:rPr lang="cs-CZ" sz="900" b="1" i="0" u="none" strike="noStrike">
                          <a:solidFill>
                            <a:srgbClr val="000000"/>
                          </a:solidFill>
                          <a:effectLst/>
                          <a:latin typeface="Arial" panose="020B0604020202020204" pitchFamily="34" charset="0"/>
                        </a:rPr>
                        <a:t>14</a:t>
                      </a:r>
                    </a:p>
                  </a:txBody>
                  <a:tcPr marL="5877" marR="5877" marT="587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FK SEKO LOUNY </a:t>
                      </a:r>
                    </a:p>
                  </a:txBody>
                  <a:tcPr marL="5877" marR="5877" marT="5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4</a:t>
                      </a:r>
                    </a:p>
                  </a:txBody>
                  <a:tcPr marL="5877" marR="5877" marT="5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5877" marR="5877" marT="5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5877" marR="5877" marT="5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2</a:t>
                      </a:r>
                    </a:p>
                  </a:txBody>
                  <a:tcPr marL="5877" marR="5877" marT="5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2:03</a:t>
                      </a:r>
                    </a:p>
                  </a:txBody>
                  <a:tcPr marL="5877" marR="5877" marT="5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dirty="0">
                          <a:solidFill>
                            <a:srgbClr val="000000"/>
                          </a:solidFill>
                          <a:effectLst/>
                          <a:latin typeface="Arial" panose="020B0604020202020204" pitchFamily="34" charset="0"/>
                        </a:rPr>
                        <a:t>5</a:t>
                      </a:r>
                    </a:p>
                  </a:txBody>
                  <a:tcPr marL="5877" marR="5877" marT="587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792310292"/>
                  </a:ext>
                </a:extLst>
              </a:tr>
              <a:tr h="188164">
                <a:tc>
                  <a:txBody>
                    <a:bodyPr/>
                    <a:lstStyle/>
                    <a:p>
                      <a:pPr algn="ctr" fontAlgn="ctr"/>
                      <a:r>
                        <a:rPr lang="cs-CZ" sz="900" b="1" i="0" u="none" strike="noStrike">
                          <a:solidFill>
                            <a:srgbClr val="000000"/>
                          </a:solidFill>
                          <a:effectLst/>
                          <a:latin typeface="Arial" panose="020B0604020202020204" pitchFamily="34" charset="0"/>
                        </a:rPr>
                        <a:t>15</a:t>
                      </a:r>
                    </a:p>
                  </a:txBody>
                  <a:tcPr marL="5877" marR="5877" marT="587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SK Slaný </a:t>
                      </a:r>
                    </a:p>
                  </a:txBody>
                  <a:tcPr marL="5877" marR="5877" marT="5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4</a:t>
                      </a:r>
                    </a:p>
                  </a:txBody>
                  <a:tcPr marL="5877" marR="5877" marT="5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5877" marR="5877" marT="5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5877" marR="5877" marT="5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4</a:t>
                      </a:r>
                    </a:p>
                  </a:txBody>
                  <a:tcPr marL="5877" marR="5877" marT="5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7:10</a:t>
                      </a:r>
                    </a:p>
                  </a:txBody>
                  <a:tcPr marL="5877" marR="5877" marT="5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dirty="0">
                          <a:solidFill>
                            <a:srgbClr val="000000"/>
                          </a:solidFill>
                          <a:effectLst/>
                          <a:latin typeface="Arial" panose="020B0604020202020204" pitchFamily="34" charset="0"/>
                        </a:rPr>
                        <a:t>2</a:t>
                      </a:r>
                    </a:p>
                  </a:txBody>
                  <a:tcPr marL="5877" marR="5877" marT="587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2396679261"/>
                  </a:ext>
                </a:extLst>
              </a:tr>
              <a:tr h="200912">
                <a:tc>
                  <a:txBody>
                    <a:bodyPr/>
                    <a:lstStyle/>
                    <a:p>
                      <a:pPr algn="ctr" fontAlgn="ctr"/>
                      <a:r>
                        <a:rPr lang="cs-CZ" sz="900" b="1" i="0" u="none" strike="noStrike">
                          <a:solidFill>
                            <a:srgbClr val="000000"/>
                          </a:solidFill>
                          <a:effectLst/>
                          <a:latin typeface="Arial" panose="020B0604020202020204" pitchFamily="34" charset="0"/>
                        </a:rPr>
                        <a:t>16</a:t>
                      </a:r>
                    </a:p>
                  </a:txBody>
                  <a:tcPr marL="5877" marR="5877" marT="587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TJ TATRAN Rakovník </a:t>
                      </a:r>
                    </a:p>
                  </a:txBody>
                  <a:tcPr marL="5877" marR="5877" marT="5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5</a:t>
                      </a:r>
                    </a:p>
                  </a:txBody>
                  <a:tcPr marL="5877" marR="5877" marT="5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5877" marR="5877" marT="5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5877" marR="5877" marT="5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5</a:t>
                      </a:r>
                    </a:p>
                  </a:txBody>
                  <a:tcPr marL="5877" marR="5877" marT="5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8:14</a:t>
                      </a:r>
                    </a:p>
                  </a:txBody>
                  <a:tcPr marL="5877" marR="5877" marT="5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dirty="0">
                          <a:solidFill>
                            <a:srgbClr val="000000"/>
                          </a:solidFill>
                          <a:effectLst/>
                          <a:latin typeface="Arial" panose="020B0604020202020204" pitchFamily="34" charset="0"/>
                        </a:rPr>
                        <a:t>1</a:t>
                      </a:r>
                    </a:p>
                  </a:txBody>
                  <a:tcPr marL="5877" marR="5877" marT="587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4175231445"/>
                  </a:ext>
                </a:extLst>
              </a:tr>
              <a:tr h="215327">
                <a:tc gridSpan="8">
                  <a:txBody>
                    <a:bodyPr/>
                    <a:lstStyle/>
                    <a:p>
                      <a:pPr algn="ctr" fontAlgn="ctr"/>
                      <a:r>
                        <a:rPr lang="cs-CZ" sz="1200" b="1" i="0" u="none" strike="noStrike" dirty="0">
                          <a:solidFill>
                            <a:srgbClr val="000000"/>
                          </a:solidFill>
                          <a:effectLst/>
                          <a:latin typeface="Arial" panose="020B0604020202020204" pitchFamily="34" charset="0"/>
                        </a:rPr>
                        <a:t>Divize Jak </a:t>
                      </a:r>
                      <a:r>
                        <a:rPr lang="cs-CZ" sz="1200" b="1" i="0" u="none" strike="noStrike" dirty="0" err="1">
                          <a:solidFill>
                            <a:srgbClr val="000000"/>
                          </a:solidFill>
                          <a:effectLst/>
                          <a:latin typeface="Arial" panose="020B0604020202020204" pitchFamily="34" charset="0"/>
                        </a:rPr>
                        <a:t>hrajou</a:t>
                      </a:r>
                      <a:r>
                        <a:rPr lang="cs-CZ" sz="1200" b="1" i="0" u="none" strike="noStrike" dirty="0">
                          <a:solidFill>
                            <a:srgbClr val="000000"/>
                          </a:solidFill>
                          <a:effectLst/>
                          <a:latin typeface="Arial" panose="020B0604020202020204" pitchFamily="34" charset="0"/>
                        </a:rPr>
                        <a:t> venku</a:t>
                      </a:r>
                    </a:p>
                  </a:txBody>
                  <a:tcPr marL="5877" marR="5877" marT="587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3820602371"/>
                  </a:ext>
                </a:extLst>
              </a:tr>
              <a:tr h="188164">
                <a:tc>
                  <a:txBody>
                    <a:bodyPr/>
                    <a:lstStyle/>
                    <a:p>
                      <a:pPr algn="ctr" fontAlgn="ctr"/>
                      <a:r>
                        <a:rPr lang="cs-CZ" sz="900" b="1" i="0" u="none" strike="noStrike" dirty="0">
                          <a:solidFill>
                            <a:srgbClr val="000000"/>
                          </a:solidFill>
                          <a:effectLst/>
                          <a:latin typeface="Arial" panose="020B0604020202020204" pitchFamily="34" charset="0"/>
                        </a:rPr>
                        <a:t>1</a:t>
                      </a:r>
                    </a:p>
                  </a:txBody>
                  <a:tcPr marL="5877" marR="5877" marT="587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SK Český Brod </a:t>
                      </a:r>
                    </a:p>
                  </a:txBody>
                  <a:tcPr marL="5877" marR="5877" marT="5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5</a:t>
                      </a:r>
                    </a:p>
                  </a:txBody>
                  <a:tcPr marL="5877" marR="5877" marT="5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4</a:t>
                      </a:r>
                    </a:p>
                  </a:txBody>
                  <a:tcPr marL="5877" marR="5877" marT="5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5877" marR="5877" marT="5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1</a:t>
                      </a:r>
                    </a:p>
                  </a:txBody>
                  <a:tcPr marL="5877" marR="5877" marT="5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5:01</a:t>
                      </a:r>
                    </a:p>
                  </a:txBody>
                  <a:tcPr marL="5877" marR="5877" marT="5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13</a:t>
                      </a:r>
                    </a:p>
                  </a:txBody>
                  <a:tcPr marL="5877" marR="5877" marT="587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308541352"/>
                  </a:ext>
                </a:extLst>
              </a:tr>
              <a:tr h="188164">
                <a:tc>
                  <a:txBody>
                    <a:bodyPr/>
                    <a:lstStyle/>
                    <a:p>
                      <a:pPr algn="ctr" fontAlgn="ctr"/>
                      <a:r>
                        <a:rPr lang="cs-CZ" sz="900" b="1" i="0" u="none" strike="noStrike">
                          <a:solidFill>
                            <a:srgbClr val="000000"/>
                          </a:solidFill>
                          <a:effectLst/>
                          <a:latin typeface="Arial" panose="020B0604020202020204" pitchFamily="34" charset="0"/>
                        </a:rPr>
                        <a:t>2</a:t>
                      </a:r>
                    </a:p>
                  </a:txBody>
                  <a:tcPr marL="5877" marR="5877" marT="587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dirty="0">
                          <a:solidFill>
                            <a:srgbClr val="000000"/>
                          </a:solidFill>
                          <a:effectLst/>
                          <a:latin typeface="Arial" panose="020B0604020202020204" pitchFamily="34" charset="0"/>
                        </a:rPr>
                        <a:t>SK Aritma Praha </a:t>
                      </a:r>
                    </a:p>
                  </a:txBody>
                  <a:tcPr marL="5877" marR="5877" marT="5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5</a:t>
                      </a:r>
                    </a:p>
                  </a:txBody>
                  <a:tcPr marL="5877" marR="5877" marT="5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4</a:t>
                      </a:r>
                    </a:p>
                  </a:txBody>
                  <a:tcPr marL="5877" marR="5877" marT="5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5877" marR="5877" marT="5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1</a:t>
                      </a:r>
                    </a:p>
                  </a:txBody>
                  <a:tcPr marL="5877" marR="5877" marT="5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7:03</a:t>
                      </a:r>
                    </a:p>
                  </a:txBody>
                  <a:tcPr marL="5877" marR="5877" marT="5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11</a:t>
                      </a:r>
                    </a:p>
                  </a:txBody>
                  <a:tcPr marL="5877" marR="5877" marT="587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3449315633"/>
                  </a:ext>
                </a:extLst>
              </a:tr>
              <a:tr h="188164">
                <a:tc>
                  <a:txBody>
                    <a:bodyPr/>
                    <a:lstStyle/>
                    <a:p>
                      <a:pPr algn="ctr" fontAlgn="ctr"/>
                      <a:r>
                        <a:rPr lang="cs-CZ" sz="900" b="1" i="0" u="none" strike="noStrike">
                          <a:solidFill>
                            <a:srgbClr val="000000"/>
                          </a:solidFill>
                          <a:effectLst/>
                          <a:latin typeface="Arial" panose="020B0604020202020204" pitchFamily="34" charset="0"/>
                        </a:rPr>
                        <a:t>3</a:t>
                      </a:r>
                    </a:p>
                  </a:txBody>
                  <a:tcPr marL="5877" marR="5877" marT="587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FK Baník Souš </a:t>
                      </a:r>
                    </a:p>
                  </a:txBody>
                  <a:tcPr marL="5877" marR="5877" marT="5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4</a:t>
                      </a:r>
                    </a:p>
                  </a:txBody>
                  <a:tcPr marL="5877" marR="5877" marT="5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3</a:t>
                      </a:r>
                    </a:p>
                  </a:txBody>
                  <a:tcPr marL="5877" marR="5877" marT="5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5877" marR="5877" marT="5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1</a:t>
                      </a:r>
                    </a:p>
                  </a:txBody>
                  <a:tcPr marL="5877" marR="5877" marT="5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7:03</a:t>
                      </a:r>
                    </a:p>
                  </a:txBody>
                  <a:tcPr marL="5877" marR="5877" marT="5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10</a:t>
                      </a:r>
                    </a:p>
                  </a:txBody>
                  <a:tcPr marL="5877" marR="5877" marT="587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3344433875"/>
                  </a:ext>
                </a:extLst>
              </a:tr>
              <a:tr h="188164">
                <a:tc>
                  <a:txBody>
                    <a:bodyPr/>
                    <a:lstStyle/>
                    <a:p>
                      <a:pPr algn="ctr" fontAlgn="ctr"/>
                      <a:r>
                        <a:rPr lang="cs-CZ" sz="900" b="1" i="0" u="none" strike="noStrike">
                          <a:solidFill>
                            <a:srgbClr val="000000"/>
                          </a:solidFill>
                          <a:effectLst/>
                          <a:latin typeface="Arial" panose="020B0604020202020204" pitchFamily="34" charset="0"/>
                        </a:rPr>
                        <a:t>4</a:t>
                      </a:r>
                    </a:p>
                  </a:txBody>
                  <a:tcPr marL="5877" marR="5877" marT="587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FK Olympie Březová </a:t>
                      </a:r>
                    </a:p>
                  </a:txBody>
                  <a:tcPr marL="5877" marR="5877" marT="5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6</a:t>
                      </a:r>
                    </a:p>
                  </a:txBody>
                  <a:tcPr marL="5877" marR="5877" marT="5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3</a:t>
                      </a:r>
                    </a:p>
                  </a:txBody>
                  <a:tcPr marL="5877" marR="5877" marT="5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5877" marR="5877" marT="5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3</a:t>
                      </a:r>
                    </a:p>
                  </a:txBody>
                  <a:tcPr marL="5877" marR="5877" marT="5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9:15</a:t>
                      </a:r>
                    </a:p>
                  </a:txBody>
                  <a:tcPr marL="5877" marR="5877" marT="5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10</a:t>
                      </a:r>
                    </a:p>
                  </a:txBody>
                  <a:tcPr marL="5877" marR="5877" marT="587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4244835420"/>
                  </a:ext>
                </a:extLst>
              </a:tr>
              <a:tr h="188164">
                <a:tc>
                  <a:txBody>
                    <a:bodyPr/>
                    <a:lstStyle/>
                    <a:p>
                      <a:pPr algn="ctr" fontAlgn="ctr"/>
                      <a:r>
                        <a:rPr lang="cs-CZ" sz="900" b="1" i="0" u="none" strike="noStrike">
                          <a:solidFill>
                            <a:srgbClr val="000000"/>
                          </a:solidFill>
                          <a:effectLst/>
                          <a:latin typeface="Arial" panose="020B0604020202020204" pitchFamily="34" charset="0"/>
                        </a:rPr>
                        <a:t>5</a:t>
                      </a:r>
                    </a:p>
                  </a:txBody>
                  <a:tcPr marL="5877" marR="5877" marT="587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SK Kladno z. s.</a:t>
                      </a:r>
                    </a:p>
                  </a:txBody>
                  <a:tcPr marL="5877" marR="5877" marT="5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4</a:t>
                      </a:r>
                    </a:p>
                  </a:txBody>
                  <a:tcPr marL="5877" marR="5877" marT="5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3</a:t>
                      </a:r>
                    </a:p>
                  </a:txBody>
                  <a:tcPr marL="5877" marR="5877" marT="5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5877" marR="5877" marT="5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1</a:t>
                      </a:r>
                    </a:p>
                  </a:txBody>
                  <a:tcPr marL="5877" marR="5877" marT="5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11:05</a:t>
                      </a:r>
                    </a:p>
                  </a:txBody>
                  <a:tcPr marL="5877" marR="5877" marT="5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9</a:t>
                      </a:r>
                    </a:p>
                  </a:txBody>
                  <a:tcPr marL="5877" marR="5877" marT="587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303483863"/>
                  </a:ext>
                </a:extLst>
              </a:tr>
              <a:tr h="188164">
                <a:tc>
                  <a:txBody>
                    <a:bodyPr/>
                    <a:lstStyle/>
                    <a:p>
                      <a:pPr algn="ctr" fontAlgn="ctr"/>
                      <a:r>
                        <a:rPr lang="cs-CZ" sz="900" b="1" i="0" u="none" strike="noStrike">
                          <a:solidFill>
                            <a:srgbClr val="000000"/>
                          </a:solidFill>
                          <a:effectLst/>
                          <a:latin typeface="Arial" panose="020B0604020202020204" pitchFamily="34" charset="0"/>
                        </a:rPr>
                        <a:t>6</a:t>
                      </a:r>
                    </a:p>
                  </a:txBody>
                  <a:tcPr marL="5877" marR="5877" marT="587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FK Meteor Praha VIII </a:t>
                      </a:r>
                    </a:p>
                  </a:txBody>
                  <a:tcPr marL="5877" marR="5877" marT="5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6</a:t>
                      </a:r>
                    </a:p>
                  </a:txBody>
                  <a:tcPr marL="5877" marR="5877" marT="5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dirty="0">
                          <a:solidFill>
                            <a:srgbClr val="000000"/>
                          </a:solidFill>
                          <a:effectLst/>
                          <a:latin typeface="Arial" panose="020B0604020202020204" pitchFamily="34" charset="0"/>
                        </a:rPr>
                        <a:t>3</a:t>
                      </a:r>
                    </a:p>
                  </a:txBody>
                  <a:tcPr marL="5877" marR="5877" marT="5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5877" marR="5877" marT="5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3</a:t>
                      </a:r>
                    </a:p>
                  </a:txBody>
                  <a:tcPr marL="5877" marR="5877" marT="5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9:13</a:t>
                      </a:r>
                    </a:p>
                  </a:txBody>
                  <a:tcPr marL="5877" marR="5877" marT="5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9</a:t>
                      </a:r>
                    </a:p>
                  </a:txBody>
                  <a:tcPr marL="5877" marR="5877" marT="587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2609297966"/>
                  </a:ext>
                </a:extLst>
              </a:tr>
              <a:tr h="188164">
                <a:tc>
                  <a:txBody>
                    <a:bodyPr/>
                    <a:lstStyle/>
                    <a:p>
                      <a:pPr algn="ctr" fontAlgn="ctr"/>
                      <a:r>
                        <a:rPr lang="cs-CZ" sz="900" b="1" i="0" u="none" strike="noStrike">
                          <a:solidFill>
                            <a:srgbClr val="000000"/>
                          </a:solidFill>
                          <a:effectLst/>
                          <a:latin typeface="Arial" panose="020B0604020202020204" pitchFamily="34" charset="0"/>
                        </a:rPr>
                        <a:t>7</a:t>
                      </a:r>
                    </a:p>
                  </a:txBody>
                  <a:tcPr marL="5877" marR="5877" marT="587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SK Slaný </a:t>
                      </a:r>
                    </a:p>
                  </a:txBody>
                  <a:tcPr marL="5877" marR="5877" marT="5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6</a:t>
                      </a:r>
                    </a:p>
                  </a:txBody>
                  <a:tcPr marL="5877" marR="5877" marT="5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3</a:t>
                      </a:r>
                    </a:p>
                  </a:txBody>
                  <a:tcPr marL="5877" marR="5877" marT="5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5877" marR="5877" marT="5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3</a:t>
                      </a:r>
                    </a:p>
                  </a:txBody>
                  <a:tcPr marL="5877" marR="5877" marT="5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8:11</a:t>
                      </a:r>
                    </a:p>
                  </a:txBody>
                  <a:tcPr marL="5877" marR="5877" marT="5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8</a:t>
                      </a:r>
                    </a:p>
                  </a:txBody>
                  <a:tcPr marL="5877" marR="5877" marT="587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4057174754"/>
                  </a:ext>
                </a:extLst>
              </a:tr>
              <a:tr h="188164">
                <a:tc>
                  <a:txBody>
                    <a:bodyPr/>
                    <a:lstStyle/>
                    <a:p>
                      <a:pPr algn="ctr" fontAlgn="ctr"/>
                      <a:r>
                        <a:rPr lang="cs-CZ" sz="900" b="1" i="0" u="none" strike="noStrike">
                          <a:solidFill>
                            <a:srgbClr val="000000"/>
                          </a:solidFill>
                          <a:effectLst/>
                          <a:latin typeface="Arial" panose="020B0604020202020204" pitchFamily="34" charset="0"/>
                        </a:rPr>
                        <a:t>8</a:t>
                      </a:r>
                    </a:p>
                  </a:txBody>
                  <a:tcPr marL="5877" marR="5877" marT="587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FK Ostrov </a:t>
                      </a:r>
                    </a:p>
                  </a:txBody>
                  <a:tcPr marL="5877" marR="5877" marT="5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5</a:t>
                      </a:r>
                    </a:p>
                  </a:txBody>
                  <a:tcPr marL="5877" marR="5877" marT="5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2</a:t>
                      </a:r>
                    </a:p>
                  </a:txBody>
                  <a:tcPr marL="5877" marR="5877" marT="5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dirty="0">
                          <a:solidFill>
                            <a:srgbClr val="000000"/>
                          </a:solidFill>
                          <a:effectLst/>
                          <a:latin typeface="Arial" panose="020B0604020202020204" pitchFamily="34" charset="0"/>
                        </a:rPr>
                        <a:t>0</a:t>
                      </a:r>
                    </a:p>
                  </a:txBody>
                  <a:tcPr marL="5877" marR="5877" marT="5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3</a:t>
                      </a:r>
                    </a:p>
                  </a:txBody>
                  <a:tcPr marL="5877" marR="5877" marT="5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10:10</a:t>
                      </a:r>
                    </a:p>
                  </a:txBody>
                  <a:tcPr marL="5877" marR="5877" marT="5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7</a:t>
                      </a:r>
                    </a:p>
                  </a:txBody>
                  <a:tcPr marL="5877" marR="5877" marT="587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3923083705"/>
                  </a:ext>
                </a:extLst>
              </a:tr>
              <a:tr h="188164">
                <a:tc>
                  <a:txBody>
                    <a:bodyPr/>
                    <a:lstStyle/>
                    <a:p>
                      <a:pPr algn="ctr" fontAlgn="ctr"/>
                      <a:r>
                        <a:rPr lang="cs-CZ" sz="900" b="1" i="0" u="none" strike="noStrike">
                          <a:solidFill>
                            <a:srgbClr val="000000"/>
                          </a:solidFill>
                          <a:effectLst/>
                          <a:latin typeface="Arial" panose="020B0604020202020204" pitchFamily="34" charset="0"/>
                        </a:rPr>
                        <a:t>9</a:t>
                      </a:r>
                    </a:p>
                  </a:txBody>
                  <a:tcPr marL="5877" marR="5877" marT="587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TJ TATRAN Rakovník </a:t>
                      </a:r>
                    </a:p>
                  </a:txBody>
                  <a:tcPr marL="5877" marR="5877" marT="5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5</a:t>
                      </a:r>
                    </a:p>
                  </a:txBody>
                  <a:tcPr marL="5877" marR="5877" marT="5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3</a:t>
                      </a:r>
                    </a:p>
                  </a:txBody>
                  <a:tcPr marL="5877" marR="5877" marT="5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dirty="0">
                          <a:solidFill>
                            <a:srgbClr val="000000"/>
                          </a:solidFill>
                          <a:effectLst/>
                          <a:latin typeface="Arial" panose="020B0604020202020204" pitchFamily="34" charset="0"/>
                        </a:rPr>
                        <a:t>0</a:t>
                      </a:r>
                    </a:p>
                  </a:txBody>
                  <a:tcPr marL="5877" marR="5877" marT="5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2</a:t>
                      </a:r>
                    </a:p>
                  </a:txBody>
                  <a:tcPr marL="5877" marR="5877" marT="5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6:12</a:t>
                      </a:r>
                    </a:p>
                  </a:txBody>
                  <a:tcPr marL="5877" marR="5877" marT="5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7</a:t>
                      </a:r>
                    </a:p>
                  </a:txBody>
                  <a:tcPr marL="5877" marR="5877" marT="587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119303387"/>
                  </a:ext>
                </a:extLst>
              </a:tr>
              <a:tr h="188164">
                <a:tc>
                  <a:txBody>
                    <a:bodyPr/>
                    <a:lstStyle/>
                    <a:p>
                      <a:pPr algn="ctr" fontAlgn="ctr"/>
                      <a:r>
                        <a:rPr lang="cs-CZ" sz="900" b="1" i="0" u="none" strike="noStrike">
                          <a:solidFill>
                            <a:srgbClr val="000000"/>
                          </a:solidFill>
                          <a:effectLst/>
                          <a:latin typeface="Arial" panose="020B0604020202020204" pitchFamily="34" charset="0"/>
                        </a:rPr>
                        <a:t>10</a:t>
                      </a:r>
                    </a:p>
                  </a:txBody>
                  <a:tcPr marL="5877" marR="5877" marT="587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FC CHOMUTOV s.r.o.</a:t>
                      </a:r>
                    </a:p>
                  </a:txBody>
                  <a:tcPr marL="5877" marR="5877" marT="5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5</a:t>
                      </a:r>
                    </a:p>
                  </a:txBody>
                  <a:tcPr marL="5877" marR="5877" marT="5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1</a:t>
                      </a:r>
                    </a:p>
                  </a:txBody>
                  <a:tcPr marL="5877" marR="5877" marT="5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5877" marR="5877" marT="5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4</a:t>
                      </a:r>
                    </a:p>
                  </a:txBody>
                  <a:tcPr marL="5877" marR="5877" marT="5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6:06</a:t>
                      </a:r>
                    </a:p>
                  </a:txBody>
                  <a:tcPr marL="5877" marR="5877" marT="5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6</a:t>
                      </a:r>
                    </a:p>
                  </a:txBody>
                  <a:tcPr marL="5877" marR="5877" marT="587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365134915"/>
                  </a:ext>
                </a:extLst>
              </a:tr>
              <a:tr h="188164">
                <a:tc>
                  <a:txBody>
                    <a:bodyPr/>
                    <a:lstStyle/>
                    <a:p>
                      <a:pPr algn="ctr" fontAlgn="ctr"/>
                      <a:r>
                        <a:rPr lang="cs-CZ" sz="900" b="1" i="0" u="none" strike="noStrike">
                          <a:solidFill>
                            <a:srgbClr val="000000"/>
                          </a:solidFill>
                          <a:effectLst/>
                          <a:latin typeface="Arial" panose="020B0604020202020204" pitchFamily="34" charset="0"/>
                        </a:rPr>
                        <a:t>11</a:t>
                      </a:r>
                    </a:p>
                  </a:txBody>
                  <a:tcPr marL="5877" marR="5877" marT="587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FK SEKO LOUNY </a:t>
                      </a:r>
                    </a:p>
                  </a:txBody>
                  <a:tcPr marL="5877" marR="5877" marT="5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6</a:t>
                      </a:r>
                    </a:p>
                  </a:txBody>
                  <a:tcPr marL="5877" marR="5877" marT="5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2</a:t>
                      </a:r>
                    </a:p>
                  </a:txBody>
                  <a:tcPr marL="5877" marR="5877" marT="5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5877" marR="5877" marT="5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dirty="0">
                          <a:solidFill>
                            <a:srgbClr val="000000"/>
                          </a:solidFill>
                          <a:effectLst/>
                          <a:latin typeface="Arial" panose="020B0604020202020204" pitchFamily="34" charset="0"/>
                        </a:rPr>
                        <a:t>4</a:t>
                      </a:r>
                    </a:p>
                  </a:txBody>
                  <a:tcPr marL="5877" marR="5877" marT="5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7:12</a:t>
                      </a:r>
                    </a:p>
                  </a:txBody>
                  <a:tcPr marL="5877" marR="5877" marT="5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5</a:t>
                      </a:r>
                    </a:p>
                  </a:txBody>
                  <a:tcPr marL="5877" marR="5877" marT="587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2958240984"/>
                  </a:ext>
                </a:extLst>
              </a:tr>
              <a:tr h="188164">
                <a:tc>
                  <a:txBody>
                    <a:bodyPr/>
                    <a:lstStyle/>
                    <a:p>
                      <a:pPr algn="ctr" fontAlgn="ctr"/>
                      <a:r>
                        <a:rPr lang="cs-CZ" sz="900" b="1" i="0" u="none" strike="noStrike">
                          <a:solidFill>
                            <a:srgbClr val="000000"/>
                          </a:solidFill>
                          <a:effectLst/>
                          <a:latin typeface="Arial" panose="020B0604020202020204" pitchFamily="34" charset="0"/>
                        </a:rPr>
                        <a:t>12</a:t>
                      </a:r>
                    </a:p>
                  </a:txBody>
                  <a:tcPr marL="5877" marR="5877" marT="587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FK Neratovice-Byškovice</a:t>
                      </a:r>
                    </a:p>
                  </a:txBody>
                  <a:tcPr marL="5877" marR="5877" marT="5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5</a:t>
                      </a:r>
                    </a:p>
                  </a:txBody>
                  <a:tcPr marL="5877" marR="5877" marT="5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1</a:t>
                      </a:r>
                    </a:p>
                  </a:txBody>
                  <a:tcPr marL="5877" marR="5877" marT="5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5877" marR="5877" marT="5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4</a:t>
                      </a:r>
                    </a:p>
                  </a:txBody>
                  <a:tcPr marL="5877" marR="5877" marT="5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3:05</a:t>
                      </a:r>
                    </a:p>
                  </a:txBody>
                  <a:tcPr marL="5877" marR="5877" marT="5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4</a:t>
                      </a:r>
                    </a:p>
                  </a:txBody>
                  <a:tcPr marL="5877" marR="5877" marT="587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2045802081"/>
                  </a:ext>
                </a:extLst>
              </a:tr>
              <a:tr h="191001">
                <a:tc>
                  <a:txBody>
                    <a:bodyPr/>
                    <a:lstStyle/>
                    <a:p>
                      <a:pPr algn="ctr" fontAlgn="ctr"/>
                      <a:r>
                        <a:rPr lang="cs-CZ" sz="1050" b="1" i="0" u="none" strike="noStrike">
                          <a:solidFill>
                            <a:srgbClr val="000000"/>
                          </a:solidFill>
                          <a:effectLst/>
                          <a:latin typeface="Arial" panose="020B0604020202020204" pitchFamily="34" charset="0"/>
                        </a:rPr>
                        <a:t>13</a:t>
                      </a:r>
                    </a:p>
                  </a:txBody>
                  <a:tcPr marL="5877" marR="5877" marT="587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50" b="1" i="0" u="none" strike="noStrike">
                          <a:solidFill>
                            <a:srgbClr val="000000"/>
                          </a:solidFill>
                          <a:effectLst/>
                          <a:latin typeface="Arial" panose="020B0604020202020204" pitchFamily="34" charset="0"/>
                        </a:rPr>
                        <a:t>SK Štětí </a:t>
                      </a:r>
                    </a:p>
                  </a:txBody>
                  <a:tcPr marL="5877" marR="5877" marT="5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50" b="1" i="0" u="none" strike="noStrike">
                          <a:solidFill>
                            <a:srgbClr val="000000"/>
                          </a:solidFill>
                          <a:effectLst/>
                          <a:latin typeface="Arial" panose="020B0604020202020204" pitchFamily="34" charset="0"/>
                        </a:rPr>
                        <a:t>6</a:t>
                      </a:r>
                    </a:p>
                  </a:txBody>
                  <a:tcPr marL="5877" marR="5877" marT="5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50" b="1" i="0" u="none" strike="noStrike">
                          <a:solidFill>
                            <a:srgbClr val="000000"/>
                          </a:solidFill>
                          <a:effectLst/>
                          <a:latin typeface="Arial" panose="020B0604020202020204" pitchFamily="34" charset="0"/>
                        </a:rPr>
                        <a:t>2</a:t>
                      </a:r>
                    </a:p>
                  </a:txBody>
                  <a:tcPr marL="5877" marR="5877" marT="5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50" b="1" i="0" u="none" strike="noStrike">
                          <a:solidFill>
                            <a:srgbClr val="000000"/>
                          </a:solidFill>
                          <a:effectLst/>
                          <a:latin typeface="Arial" panose="020B0604020202020204" pitchFamily="34" charset="0"/>
                        </a:rPr>
                        <a:t>0</a:t>
                      </a:r>
                    </a:p>
                  </a:txBody>
                  <a:tcPr marL="5877" marR="5877" marT="5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50" b="1" i="0" u="none" strike="noStrike">
                          <a:solidFill>
                            <a:srgbClr val="000000"/>
                          </a:solidFill>
                          <a:effectLst/>
                          <a:latin typeface="Arial" panose="020B0604020202020204" pitchFamily="34" charset="0"/>
                        </a:rPr>
                        <a:t>4</a:t>
                      </a:r>
                    </a:p>
                  </a:txBody>
                  <a:tcPr marL="5877" marR="5877" marT="5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50" b="1" i="0" u="none" strike="noStrike" dirty="0">
                          <a:solidFill>
                            <a:srgbClr val="000000"/>
                          </a:solidFill>
                          <a:effectLst/>
                          <a:latin typeface="Arial" panose="020B0604020202020204" pitchFamily="34" charset="0"/>
                        </a:rPr>
                        <a:t>9:22</a:t>
                      </a:r>
                    </a:p>
                  </a:txBody>
                  <a:tcPr marL="5877" marR="5877" marT="5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50" b="1" i="0" u="none" strike="noStrike">
                          <a:solidFill>
                            <a:srgbClr val="000000"/>
                          </a:solidFill>
                          <a:effectLst/>
                          <a:latin typeface="Arial" panose="020B0604020202020204" pitchFamily="34" charset="0"/>
                        </a:rPr>
                        <a:t>4</a:t>
                      </a:r>
                    </a:p>
                  </a:txBody>
                  <a:tcPr marL="5877" marR="5877" marT="587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03461369"/>
                  </a:ext>
                </a:extLst>
              </a:tr>
              <a:tr h="188164">
                <a:tc>
                  <a:txBody>
                    <a:bodyPr/>
                    <a:lstStyle/>
                    <a:p>
                      <a:pPr algn="ctr" fontAlgn="ctr"/>
                      <a:r>
                        <a:rPr lang="cs-CZ" sz="900" b="1" i="0" u="none" strike="noStrike">
                          <a:solidFill>
                            <a:srgbClr val="000000"/>
                          </a:solidFill>
                          <a:effectLst/>
                          <a:latin typeface="Arial" panose="020B0604020202020204" pitchFamily="34" charset="0"/>
                        </a:rPr>
                        <a:t>14</a:t>
                      </a:r>
                    </a:p>
                  </a:txBody>
                  <a:tcPr marL="5877" marR="5877" marT="587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FK Brandýs n.L.</a:t>
                      </a:r>
                    </a:p>
                  </a:txBody>
                  <a:tcPr marL="5877" marR="5877" marT="5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4</a:t>
                      </a:r>
                    </a:p>
                  </a:txBody>
                  <a:tcPr marL="5877" marR="5877" marT="5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1</a:t>
                      </a:r>
                    </a:p>
                  </a:txBody>
                  <a:tcPr marL="5877" marR="5877" marT="5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5877" marR="5877" marT="5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3</a:t>
                      </a:r>
                    </a:p>
                  </a:txBody>
                  <a:tcPr marL="5877" marR="5877" marT="5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4:07</a:t>
                      </a:r>
                    </a:p>
                  </a:txBody>
                  <a:tcPr marL="5877" marR="5877" marT="5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3</a:t>
                      </a:r>
                    </a:p>
                  </a:txBody>
                  <a:tcPr marL="5877" marR="5877" marT="587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2519313047"/>
                  </a:ext>
                </a:extLst>
              </a:tr>
              <a:tr h="188164">
                <a:tc>
                  <a:txBody>
                    <a:bodyPr/>
                    <a:lstStyle/>
                    <a:p>
                      <a:pPr algn="ctr" fontAlgn="ctr"/>
                      <a:r>
                        <a:rPr lang="cs-CZ" sz="900" b="1" i="0" u="none" strike="noStrike">
                          <a:solidFill>
                            <a:srgbClr val="000000"/>
                          </a:solidFill>
                          <a:effectLst/>
                          <a:latin typeface="Arial" panose="020B0604020202020204" pitchFamily="34" charset="0"/>
                        </a:rPr>
                        <a:t>15</a:t>
                      </a:r>
                    </a:p>
                  </a:txBody>
                  <a:tcPr marL="5877" marR="5877" marT="587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FK Arsenal Česká Lípa</a:t>
                      </a:r>
                    </a:p>
                  </a:txBody>
                  <a:tcPr marL="5877" marR="5877" marT="5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4</a:t>
                      </a:r>
                    </a:p>
                  </a:txBody>
                  <a:tcPr marL="5877" marR="5877" marT="5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1</a:t>
                      </a:r>
                    </a:p>
                  </a:txBody>
                  <a:tcPr marL="5877" marR="5877" marT="5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5877" marR="5877" marT="5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3</a:t>
                      </a:r>
                    </a:p>
                  </a:txBody>
                  <a:tcPr marL="5877" marR="5877" marT="5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dirty="0">
                          <a:solidFill>
                            <a:srgbClr val="000000"/>
                          </a:solidFill>
                          <a:effectLst/>
                          <a:latin typeface="Arial" panose="020B0604020202020204" pitchFamily="34" charset="0"/>
                        </a:rPr>
                        <a:t>9:14</a:t>
                      </a:r>
                    </a:p>
                  </a:txBody>
                  <a:tcPr marL="5877" marR="5877" marT="5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2</a:t>
                      </a:r>
                    </a:p>
                  </a:txBody>
                  <a:tcPr marL="5877" marR="5877" marT="587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3434783284"/>
                  </a:ext>
                </a:extLst>
              </a:tr>
              <a:tr h="188164">
                <a:tc>
                  <a:txBody>
                    <a:bodyPr/>
                    <a:lstStyle/>
                    <a:p>
                      <a:pPr algn="ctr" fontAlgn="ctr"/>
                      <a:r>
                        <a:rPr lang="cs-CZ" sz="900" b="1" i="0" u="none" strike="noStrike">
                          <a:solidFill>
                            <a:srgbClr val="000000"/>
                          </a:solidFill>
                          <a:effectLst/>
                          <a:latin typeface="Arial" panose="020B0604020202020204" pitchFamily="34" charset="0"/>
                        </a:rPr>
                        <a:t>16</a:t>
                      </a:r>
                    </a:p>
                  </a:txBody>
                  <a:tcPr marL="5877" marR="5877" marT="587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MFK Dobříš</a:t>
                      </a:r>
                    </a:p>
                  </a:txBody>
                  <a:tcPr marL="5877" marR="5877" marT="5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4</a:t>
                      </a:r>
                    </a:p>
                  </a:txBody>
                  <a:tcPr marL="5877" marR="5877" marT="5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5877" marR="5877" marT="5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5877" marR="5877" marT="5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4</a:t>
                      </a:r>
                    </a:p>
                  </a:txBody>
                  <a:tcPr marL="5877" marR="5877" marT="5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dirty="0">
                          <a:solidFill>
                            <a:srgbClr val="000000"/>
                          </a:solidFill>
                          <a:effectLst/>
                          <a:latin typeface="Arial" panose="020B0604020202020204" pitchFamily="34" charset="0"/>
                        </a:rPr>
                        <a:t>2:12</a:t>
                      </a:r>
                    </a:p>
                  </a:txBody>
                  <a:tcPr marL="5877" marR="5877" marT="5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dirty="0">
                          <a:solidFill>
                            <a:srgbClr val="000000"/>
                          </a:solidFill>
                          <a:effectLst/>
                          <a:latin typeface="Arial" panose="020B0604020202020204" pitchFamily="34" charset="0"/>
                        </a:rPr>
                        <a:t>1</a:t>
                      </a:r>
                    </a:p>
                  </a:txBody>
                  <a:tcPr marL="5877" marR="5877" marT="587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965845647"/>
                  </a:ext>
                </a:extLst>
              </a:tr>
            </a:tbl>
          </a:graphicData>
        </a:graphic>
      </p:graphicFrame>
    </p:spTree>
    <p:extLst>
      <p:ext uri="{BB962C8B-B14F-4D97-AF65-F5344CB8AC3E}">
        <p14:creationId xmlns:p14="http://schemas.microsoft.com/office/powerpoint/2010/main" val="29288012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ovéPole 14"/>
          <p:cNvSpPr txBox="1"/>
          <p:nvPr/>
        </p:nvSpPr>
        <p:spPr>
          <a:xfrm>
            <a:off x="1944192" y="7004456"/>
            <a:ext cx="178917"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2</a:t>
            </a:r>
          </a:p>
        </p:txBody>
      </p:sp>
      <p:sp>
        <p:nvSpPr>
          <p:cNvPr id="12" name="Rectangle 87"/>
          <p:cNvSpPr>
            <a:spLocks noChangeArrowheads="1"/>
          </p:cNvSpPr>
          <p:nvPr/>
        </p:nvSpPr>
        <p:spPr bwMode="auto">
          <a:xfrm>
            <a:off x="123525" y="96573"/>
            <a:ext cx="4678239" cy="930639"/>
          </a:xfrm>
          <a:prstGeom prst="rect">
            <a:avLst/>
          </a:prstGeom>
          <a:gradFill>
            <a:gsLst>
              <a:gs pos="84632">
                <a:schemeClr val="bg1"/>
              </a:gs>
              <a:gs pos="0">
                <a:srgbClr val="FFCC66"/>
              </a:gs>
              <a:gs pos="32000">
                <a:srgbClr val="FF66FF"/>
              </a:gs>
              <a:gs pos="100000">
                <a:schemeClr val="accent1">
                  <a:lumMod val="30000"/>
                  <a:lumOff val="70000"/>
                </a:schemeClr>
              </a:gs>
            </a:gsLst>
            <a:lin ang="5400000" scaled="1"/>
          </a:gradFill>
          <a:ln w="44450" cmpd="sng">
            <a:solidFill>
              <a:srgbClr val="FF5050"/>
            </a:solidFill>
            <a:prstDash val="sysDash"/>
            <a:headEnd/>
            <a:tailEnd/>
          </a:ln>
          <a:effectLst/>
        </p:spPr>
        <p:style>
          <a:lnRef idx="2">
            <a:schemeClr val="accent2"/>
          </a:lnRef>
          <a:fillRef idx="1">
            <a:schemeClr val="lt1"/>
          </a:fillRef>
          <a:effectRef idx="0">
            <a:schemeClr val="accent2"/>
          </a:effectRef>
          <a:fontRef idx="minor">
            <a:schemeClr val="dk1"/>
          </a:fontRef>
        </p:style>
        <p:txBody>
          <a:bodyPr wrap="square" lIns="0" tIns="0" rIns="0" bIns="0" numCol="1" spcCol="1116000" anchor="ctr" anchorCtr="0">
            <a:normAutofit lnSpcReduction="10000"/>
            <a:scene3d>
              <a:camera prst="orthographicFront"/>
              <a:lightRig rig="twoPt" dir="t"/>
            </a:scene3d>
            <a:sp3d contourW="38100">
              <a:extrusionClr>
                <a:schemeClr val="bg1"/>
              </a:extrusionClr>
              <a:contourClr>
                <a:schemeClr val="bg1"/>
              </a:contourClr>
            </a:sp3d>
          </a:bodyPr>
          <a:lstStyle/>
          <a:p>
            <a:pPr algn="ctr" eaLnBrk="0" hangingPunct="0">
              <a:defRPr/>
            </a:pPr>
            <a:r>
              <a:rPr lang="cs-CZ" sz="6600" dirty="0">
                <a:ln w="101600">
                  <a:solidFill>
                    <a:schemeClr val="tx1"/>
                  </a:solidFill>
                </a:ln>
                <a:solidFill>
                  <a:schemeClr val="accent2">
                    <a:lumMod val="50000"/>
                  </a:schemeClr>
                </a:solidFill>
                <a:latin typeface="KodchiangUPC" pitchFamily="18" charset="-34"/>
                <a:cs typeface="KodchiangUPC" pitchFamily="18" charset="-34"/>
              </a:rPr>
              <a:t> </a:t>
            </a:r>
            <a:r>
              <a:rPr lang="cs-CZ" sz="6000" i="1" dirty="0">
                <a:ln w="6350">
                  <a:solidFill>
                    <a:srgbClr val="FFFF00"/>
                  </a:solidFill>
                  <a:prstDash val="solid"/>
                </a:ln>
                <a:solidFill>
                  <a:srgbClr val="0000CC"/>
                </a:solidFill>
                <a:effectLst/>
                <a:latin typeface="Arial Rounded MT Bold" panose="020F0704030504030204" pitchFamily="34" charset="0"/>
                <a:ea typeface="Yu Mincho Demibold" panose="020B0400000000000000"/>
                <a:cs typeface="Arial" panose="020B0604020202020204" pitchFamily="34" charset="0"/>
              </a:rPr>
              <a:t>Vítáme</a:t>
            </a:r>
          </a:p>
        </p:txBody>
      </p:sp>
      <p:sp>
        <p:nvSpPr>
          <p:cNvPr id="13" name="Rectangle 129"/>
          <p:cNvSpPr>
            <a:spLocks noChangeArrowheads="1"/>
          </p:cNvSpPr>
          <p:nvPr/>
        </p:nvSpPr>
        <p:spPr bwMode="auto">
          <a:xfrm>
            <a:off x="114486" y="1675284"/>
            <a:ext cx="4662504" cy="1008112"/>
          </a:xfrm>
          <a:prstGeom prst="rect">
            <a:avLst/>
          </a:prstGeom>
          <a:pattFill prst="horzBrick">
            <a:fgClr>
              <a:srgbClr val="FF0066"/>
            </a:fgClr>
            <a:bgClr>
              <a:schemeClr val="bg1"/>
            </a:bgClr>
          </a:pattFill>
          <a:ln w="31750" cmpd="sng">
            <a:solidFill>
              <a:schemeClr val="tx1"/>
            </a:solidFill>
            <a:prstDash val="solid"/>
            <a:miter lim="800000"/>
            <a:headEnd/>
            <a:tailEnd/>
          </a:ln>
          <a:effectLst>
            <a:innerShdw blurRad="1168400" dir="1560000">
              <a:srgbClr val="FFFF00">
                <a:alpha val="50000"/>
              </a:srgbClr>
            </a:innerShdw>
          </a:effectLst>
        </p:spPr>
        <p:txBody>
          <a:bodyPr lIns="91425" tIns="45713" rIns="91425" bIns="45713" anchor="ctr"/>
          <a:lstStyle/>
          <a:p>
            <a:pPr algn="ctr" eaLnBrk="0" hangingPunct="0">
              <a:defRPr/>
            </a:pPr>
            <a:r>
              <a:rPr lang="cs-CZ" sz="6600" dirty="0">
                <a:ln w="3175">
                  <a:noFill/>
                </a:ln>
                <a:solidFill>
                  <a:srgbClr val="6600CC"/>
                </a:solidFill>
                <a:effectLst>
                  <a:outerShdw blurRad="38100" dist="38100" dir="2700000" algn="tl">
                    <a:srgbClr val="000000">
                      <a:alpha val="43137"/>
                    </a:srgbClr>
                  </a:outerShdw>
                </a:effectLst>
                <a:latin typeface="Modern No. 20" panose="02070704070505020303" pitchFamily="18" charset="0"/>
                <a:ea typeface="Ebrima" panose="02000000000000000000" pitchFamily="2" charset="0"/>
                <a:cs typeface="Arial" panose="020B0604020202020204" pitchFamily="34" charset="0"/>
              </a:rPr>
              <a:t>SK Štětí</a:t>
            </a:r>
          </a:p>
        </p:txBody>
      </p:sp>
      <p:sp>
        <p:nvSpPr>
          <p:cNvPr id="14" name="Text Box 148"/>
          <p:cNvSpPr txBox="1">
            <a:spLocks noChangeArrowheads="1"/>
          </p:cNvSpPr>
          <p:nvPr/>
        </p:nvSpPr>
        <p:spPr bwMode="auto">
          <a:xfrm>
            <a:off x="155241" y="4192671"/>
            <a:ext cx="4628264" cy="2739197"/>
          </a:xfrm>
          <a:prstGeom prst="rect">
            <a:avLst/>
          </a:prstGeom>
          <a:solidFill>
            <a:srgbClr val="FFFF00"/>
          </a:solidFill>
          <a:ln w="31750" cmpd="sng">
            <a:solidFill>
              <a:srgbClr val="0000CC"/>
            </a:solidFill>
            <a:prstDash val="sysDash"/>
            <a:miter lim="800000"/>
            <a:headEnd/>
            <a:tailEnd/>
          </a:ln>
          <a:effectLst>
            <a:innerShdw blurRad="63500" dist="50800" dir="10800000">
              <a:schemeClr val="accent1">
                <a:lumMod val="60000"/>
                <a:lumOff val="40000"/>
                <a:alpha val="50000"/>
              </a:schemeClr>
            </a:innerShdw>
            <a:softEdge rad="0"/>
          </a:effectLst>
          <a:scene3d>
            <a:camera prst="orthographicFront"/>
            <a:lightRig rig="threePt" dir="t"/>
          </a:scene3d>
          <a:sp3d contourW="12700">
            <a:bevelT w="0" h="19050" prst="relaxedInset"/>
            <a:bevelB prst="angle"/>
            <a:contourClr>
              <a:schemeClr val="accent2">
                <a:lumMod val="20000"/>
                <a:lumOff val="80000"/>
              </a:schemeClr>
            </a:contourClr>
          </a:sp3d>
        </p:spPr>
        <p:txBody>
          <a:bodyPr wrap="square" lIns="91425" tIns="45713" rIns="91425" bIns="45713">
            <a:spAutoFit/>
          </a:bodyPr>
          <a:lstStyle/>
          <a:p>
            <a:pPr algn="ctr" eaLnBrk="0" hangingPunct="0">
              <a:defRPr/>
            </a:pPr>
            <a:r>
              <a:rPr lang="cs-CZ" sz="2000" u="sng" dirty="0">
                <a:ln w="0"/>
                <a:solidFill>
                  <a:srgbClr val="6600CC"/>
                </a:solidFill>
                <a:effectLst>
                  <a:outerShdw blurRad="38100" dist="25400" dir="5400000" algn="ctr" rotWithShape="0">
                    <a:srgbClr val="6E747A">
                      <a:alpha val="43000"/>
                    </a:srgbClr>
                  </a:outerShdw>
                </a:effectLst>
                <a:latin typeface="Berlin Sans FB Demi" panose="020E0802020502020306" pitchFamily="34" charset="0"/>
                <a:ea typeface="GungsuhChe" pitchFamily="49" charset="-127"/>
                <a:cs typeface="Arial" panose="020B0604020202020204" pitchFamily="34" charset="0"/>
              </a:rPr>
              <a:t>Hlavního rozhodčího</a:t>
            </a:r>
          </a:p>
          <a:p>
            <a:pPr algn="ctr" eaLnBrk="0" hangingPunct="0">
              <a:defRPr/>
            </a:pPr>
            <a:r>
              <a:rPr lang="cs-CZ" sz="2800" dirty="0">
                <a:ln w="3175">
                  <a:noFill/>
                </a:ln>
                <a:solidFill>
                  <a:srgbClr val="FF0000"/>
                </a:solidFill>
                <a:effectLst>
                  <a:outerShdw blurRad="38100" dist="38100" dir="2700000" algn="tl">
                    <a:srgbClr val="000000">
                      <a:alpha val="43137"/>
                    </a:srgbClr>
                  </a:outerShdw>
                </a:effectLst>
                <a:latin typeface="Bookman Old Style" panose="02050604050505020204" pitchFamily="18" charset="0"/>
                <a:ea typeface="Verdana" panose="020B0604030504040204" pitchFamily="34" charset="0"/>
                <a:cs typeface="Arial" panose="020B0604020202020204" pitchFamily="34" charset="0"/>
              </a:rPr>
              <a:t>Helenu Šálkovou</a:t>
            </a:r>
          </a:p>
          <a:p>
            <a:pPr algn="ctr" eaLnBrk="0" hangingPunct="0">
              <a:defRPr/>
            </a:pPr>
            <a:r>
              <a:rPr lang="cs-CZ" sz="2000" u="sng" dirty="0">
                <a:ln w="19050">
                  <a:noFill/>
                </a:ln>
                <a:solidFill>
                  <a:srgbClr val="0033CC"/>
                </a:solidFill>
                <a:effectLst>
                  <a:outerShdw blurRad="38100" dist="38100" dir="2700000" algn="tl">
                    <a:srgbClr val="000000">
                      <a:alpha val="43137"/>
                    </a:srgbClr>
                  </a:outerShdw>
                </a:effectLst>
                <a:latin typeface="Berlin Sans FB Demi" panose="020E0802020502020306" pitchFamily="34" charset="0"/>
                <a:ea typeface="GungsuhChe" pitchFamily="49" charset="-127"/>
                <a:cs typeface="Arial" panose="020B0604020202020204" pitchFamily="34" charset="0"/>
              </a:rPr>
              <a:t>Asistenty hlavního rozhodčího</a:t>
            </a:r>
          </a:p>
          <a:p>
            <a:pPr algn="ctr" eaLnBrk="0" hangingPunct="0">
              <a:defRPr/>
            </a:pPr>
            <a:r>
              <a:rPr lang="cs-CZ" sz="2800" dirty="0">
                <a:ln w="3175">
                  <a:noFill/>
                </a:ln>
                <a:solidFill>
                  <a:srgbClr val="FF0000"/>
                </a:solidFill>
                <a:effectLst>
                  <a:outerShdw blurRad="38100" dist="38100" dir="2700000" algn="tl">
                    <a:srgbClr val="000000">
                      <a:alpha val="43137"/>
                    </a:srgbClr>
                  </a:outerShdw>
                </a:effectLst>
                <a:latin typeface="Bookman Old Style" panose="02050604050505020204" pitchFamily="18" charset="0"/>
                <a:ea typeface="Verdana" panose="020B0604030504040204" pitchFamily="34" charset="0"/>
                <a:cs typeface="Arial" panose="020B0604020202020204" pitchFamily="34" charset="0"/>
              </a:rPr>
              <a:t>Jana Kastla</a:t>
            </a:r>
          </a:p>
          <a:p>
            <a:pPr algn="ctr" eaLnBrk="0" hangingPunct="0">
              <a:defRPr/>
            </a:pPr>
            <a:r>
              <a:rPr lang="cs-CZ" sz="2800" dirty="0">
                <a:ln w="3175">
                  <a:noFill/>
                </a:ln>
                <a:solidFill>
                  <a:srgbClr val="FF0000"/>
                </a:solidFill>
                <a:effectLst>
                  <a:outerShdw blurRad="38100" dist="38100" dir="2700000" algn="tl">
                    <a:srgbClr val="000000">
                      <a:alpha val="43137"/>
                    </a:srgbClr>
                  </a:outerShdw>
                </a:effectLst>
                <a:latin typeface="Bookman Old Style" panose="02050604050505020204" pitchFamily="18" charset="0"/>
                <a:ea typeface="Verdana" panose="020B0604030504040204" pitchFamily="34" charset="0"/>
                <a:cs typeface="Arial" panose="020B0604020202020204" pitchFamily="34" charset="0"/>
              </a:rPr>
              <a:t>Tomáše Kyncla</a:t>
            </a:r>
          </a:p>
          <a:p>
            <a:pPr algn="ctr" eaLnBrk="0" hangingPunct="0">
              <a:defRPr/>
            </a:pPr>
            <a:r>
              <a:rPr lang="cs-CZ" sz="2000" u="sng" dirty="0">
                <a:ln w="19050">
                  <a:noFill/>
                </a:ln>
                <a:solidFill>
                  <a:srgbClr val="0033CC"/>
                </a:solidFill>
                <a:effectLst>
                  <a:outerShdw blurRad="38100" dist="38100" dir="2700000" algn="tl">
                    <a:srgbClr val="000000">
                      <a:alpha val="43137"/>
                    </a:srgbClr>
                  </a:outerShdw>
                </a:effectLst>
                <a:latin typeface="Berlin Sans FB Demi" panose="020E0802020502020306" pitchFamily="34" charset="0"/>
                <a:ea typeface="GungsuhChe" pitchFamily="49" charset="-127"/>
                <a:cs typeface="Arial" panose="020B0604020202020204" pitchFamily="34" charset="0"/>
              </a:rPr>
              <a:t>Delegáta FAČR</a:t>
            </a:r>
          </a:p>
          <a:p>
            <a:pPr eaLnBrk="0" hangingPunct="0">
              <a:defRPr/>
            </a:pPr>
            <a:r>
              <a:rPr lang="cs-CZ" sz="1800" dirty="0">
                <a:ln w="3175">
                  <a:noFill/>
                </a:ln>
                <a:effectLst>
                  <a:outerShdw blurRad="38100" dist="38100" dir="2700000" algn="tl">
                    <a:srgbClr val="000000">
                      <a:alpha val="43137"/>
                    </a:srgbClr>
                  </a:outerShdw>
                </a:effectLst>
                <a:latin typeface="Arial" panose="020B0604020202020204" pitchFamily="34" charset="0"/>
                <a:ea typeface="GungsuhChe" pitchFamily="49" charset="-127"/>
                <a:cs typeface="Arial" panose="020B0604020202020204" pitchFamily="34" charset="0"/>
              </a:rPr>
              <a:t>                  </a:t>
            </a:r>
            <a:r>
              <a:rPr lang="cs-CZ" sz="2800" dirty="0">
                <a:ln w="3175">
                  <a:noFill/>
                </a:ln>
                <a:solidFill>
                  <a:srgbClr val="FF0000"/>
                </a:solidFill>
                <a:effectLst>
                  <a:outerShdw blurRad="38100" dist="38100" dir="2700000" algn="tl">
                    <a:srgbClr val="000000">
                      <a:alpha val="43137"/>
                    </a:srgbClr>
                  </a:outerShdw>
                </a:effectLst>
                <a:latin typeface="Arial" panose="020B0604020202020204" pitchFamily="34" charset="0"/>
                <a:ea typeface="GungsuhChe" pitchFamily="49" charset="-127"/>
                <a:cs typeface="Arial" panose="020B0604020202020204" pitchFamily="34" charset="0"/>
              </a:rPr>
              <a:t>Jana Vydru</a:t>
            </a:r>
            <a:endParaRPr lang="cs-CZ" sz="3200" dirty="0">
              <a:ln w="3175">
                <a:noFill/>
              </a:ln>
              <a:solidFill>
                <a:srgbClr val="FF0000"/>
              </a:solidFill>
              <a:effectLst>
                <a:outerShdw blurRad="38100" dist="38100" dir="2700000" algn="tl">
                  <a:srgbClr val="000000">
                    <a:alpha val="43137"/>
                  </a:srgbClr>
                </a:outerShdw>
              </a:effectLst>
              <a:latin typeface="Bookman Old Style" panose="02050604050505020204" pitchFamily="18" charset="0"/>
              <a:ea typeface="Verdana" panose="020B0604030504040204" pitchFamily="34" charset="0"/>
              <a:cs typeface="Arial" panose="020B0604020202020204" pitchFamily="34" charset="0"/>
            </a:endParaRPr>
          </a:p>
        </p:txBody>
      </p:sp>
      <p:sp>
        <p:nvSpPr>
          <p:cNvPr id="16" name="TextovéPole 15"/>
          <p:cNvSpPr txBox="1"/>
          <p:nvPr/>
        </p:nvSpPr>
        <p:spPr>
          <a:xfrm>
            <a:off x="155241" y="1156419"/>
            <a:ext cx="4662504" cy="461665"/>
          </a:xfrm>
          <a:prstGeom prst="rect">
            <a:avLst/>
          </a:prstGeom>
          <a:blipFill>
            <a:blip r:embed="rId3"/>
            <a:tile tx="0" ty="0" sx="100000" sy="100000" flip="none" algn="tl"/>
          </a:blipFill>
          <a:ln w="44450" cap="rnd">
            <a:solidFill>
              <a:schemeClr val="tx1"/>
            </a:solidFill>
            <a:bevel/>
          </a:ln>
          <a:effectLst/>
        </p:spPr>
        <p:txBody>
          <a:bodyPr wrap="square" rtlCol="0">
            <a:spAutoFit/>
            <a:scene3d>
              <a:camera prst="orthographicFront"/>
              <a:lightRig rig="freezing" dir="t"/>
            </a:scene3d>
            <a:sp3d contourW="6350" prstMaterial="matte">
              <a:extrusionClr>
                <a:schemeClr val="bg1"/>
              </a:extrusionClr>
              <a:contourClr>
                <a:schemeClr val="bg1"/>
              </a:contourClr>
            </a:sp3d>
          </a:bodyPr>
          <a:lstStyle/>
          <a:p>
            <a:pPr algn="ctr" defTabSz="954088"/>
            <a:r>
              <a:rPr lang="cs-CZ" i="1" dirty="0">
                <a:effectLst/>
                <a:latin typeface="Lucida Console" panose="020B0609040504020204" pitchFamily="49" charset="0"/>
                <a:ea typeface="Tahoma" panose="020B0604030504040204" pitchFamily="34" charset="0"/>
                <a:cs typeface="Arial" panose="020B0604020202020204" pitchFamily="34" charset="0"/>
              </a:rPr>
              <a:t>Při příležitosti dnešního utkání Ústeckého přeboru funkcionáře, hráče a příznivce</a:t>
            </a:r>
          </a:p>
        </p:txBody>
      </p:sp>
      <p:sp>
        <p:nvSpPr>
          <p:cNvPr id="18" name="Rectangle 129"/>
          <p:cNvSpPr>
            <a:spLocks noChangeArrowheads="1"/>
          </p:cNvSpPr>
          <p:nvPr/>
        </p:nvSpPr>
        <p:spPr bwMode="auto">
          <a:xfrm>
            <a:off x="155243" y="2755404"/>
            <a:ext cx="4628264" cy="1331436"/>
          </a:xfrm>
          <a:prstGeom prst="rect">
            <a:avLst/>
          </a:prstGeom>
          <a:solidFill>
            <a:srgbClr val="CCECFF"/>
          </a:solidFill>
          <a:ln w="31750" cmpd="sng">
            <a:solidFill>
              <a:schemeClr val="tx1"/>
            </a:solidFill>
            <a:prstDash val="solid"/>
            <a:miter lim="800000"/>
            <a:headEnd/>
            <a:tailEnd/>
          </a:ln>
          <a:effectLst>
            <a:softEdge rad="0"/>
          </a:effectLst>
          <a:scene3d>
            <a:camera prst="orthographicFront"/>
            <a:lightRig rig="threePt" dir="t"/>
          </a:scene3d>
          <a:sp3d>
            <a:extrusionClr>
              <a:schemeClr val="bg1"/>
            </a:extrusionClr>
            <a:contourClr>
              <a:schemeClr val="bg1"/>
            </a:contourClr>
          </a:sp3d>
        </p:spPr>
        <p:txBody>
          <a:bodyPr wrap="square" lIns="91425" tIns="180000" rIns="91425" bIns="180000" anchor="ctr"/>
          <a:lstStyle/>
          <a:p>
            <a:pPr algn="ctr" eaLnBrk="0" hangingPunct="0">
              <a:spcBef>
                <a:spcPts val="0"/>
              </a:spcBef>
              <a:defRPr/>
            </a:pPr>
            <a:r>
              <a:rPr lang="cs-CZ" sz="5000" dirty="0">
                <a:ln w="22225">
                  <a:noFill/>
                  <a:prstDash val="solid"/>
                </a:ln>
                <a:solidFill>
                  <a:srgbClr val="009900"/>
                </a:solidFill>
                <a:effectLst>
                  <a:outerShdw blurRad="38100" dist="38100" dir="2700000" algn="tl">
                    <a:srgbClr val="000000">
                      <a:alpha val="43137"/>
                    </a:srgbClr>
                  </a:outerShdw>
                </a:effectLst>
                <a:latin typeface="Modern No. 20" panose="02070704070505020303" pitchFamily="18" charset="0"/>
                <a:ea typeface="Ebrima" panose="02000000000000000000" pitchFamily="2" charset="0"/>
                <a:cs typeface="Arial" panose="020B0604020202020204" pitchFamily="34" charset="0"/>
              </a:rPr>
              <a:t>SK Aritma Praha</a:t>
            </a:r>
          </a:p>
        </p:txBody>
      </p:sp>
      <p:sp>
        <p:nvSpPr>
          <p:cNvPr id="2" name="TextovéPole 1"/>
          <p:cNvSpPr txBox="1"/>
          <p:nvPr/>
        </p:nvSpPr>
        <p:spPr>
          <a:xfrm>
            <a:off x="5400576" y="1459260"/>
            <a:ext cx="4680520" cy="3662541"/>
          </a:xfrm>
          <a:prstGeom prst="rect">
            <a:avLst/>
          </a:prstGeom>
          <a:blipFill>
            <a:blip r:embed="rId4"/>
            <a:stretch>
              <a:fillRect/>
            </a:stretch>
          </a:blipFill>
          <a:ln w="60325">
            <a:solidFill>
              <a:srgbClr val="FF6600"/>
            </a:solidFill>
          </a:ln>
          <a:effectLst>
            <a:softEdge rad="0"/>
          </a:effectLst>
        </p:spPr>
        <p:txBody>
          <a:bodyPr wrap="square" rtlCol="0">
            <a:spAutoFit/>
          </a:bodyPr>
          <a:lstStyle/>
          <a:p>
            <a:pPr algn="ctr"/>
            <a:r>
              <a:rPr lang="cs-CZ" sz="4800" dirty="0">
                <a:ln>
                  <a:solidFill>
                    <a:srgbClr val="FFC000"/>
                  </a:solidFill>
                </a:ln>
                <a:solidFill>
                  <a:srgbClr val="FF0000"/>
                </a:solidFill>
                <a:effectLst>
                  <a:outerShdw blurRad="38100" dist="38100" dir="2700000" algn="tl">
                    <a:srgbClr val="000000">
                      <a:alpha val="43137"/>
                    </a:srgbClr>
                  </a:outerShdw>
                </a:effectLst>
                <a:latin typeface="Baskerville Old Face" panose="02020602080505020303" pitchFamily="18" charset="0"/>
              </a:rPr>
              <a:t>SK Štětí -</a:t>
            </a:r>
          </a:p>
          <a:p>
            <a:pPr algn="ctr"/>
            <a:r>
              <a:rPr lang="cs-CZ" sz="4800" dirty="0">
                <a:ln>
                  <a:solidFill>
                    <a:srgbClr val="FFC000"/>
                  </a:solidFill>
                </a:ln>
                <a:solidFill>
                  <a:srgbClr val="FF0000"/>
                </a:solidFill>
                <a:effectLst>
                  <a:outerShdw blurRad="38100" dist="38100" dir="2700000" algn="tl">
                    <a:srgbClr val="000000">
                      <a:alpha val="43137"/>
                    </a:srgbClr>
                  </a:outerShdw>
                </a:effectLst>
                <a:latin typeface="Baskerville Old Face" panose="02020602080505020303" pitchFamily="18" charset="0"/>
              </a:rPr>
              <a:t>FK Arsenal Česká Lípa</a:t>
            </a:r>
          </a:p>
          <a:p>
            <a:pPr algn="ctr"/>
            <a:r>
              <a:rPr lang="cs-CZ" sz="4400" dirty="0">
                <a:solidFill>
                  <a:srgbClr val="6600CC"/>
                </a:solidFill>
                <a:effectLst>
                  <a:outerShdw blurRad="38100" dist="38100" dir="2700000" algn="tl">
                    <a:srgbClr val="000000">
                      <a:alpha val="43137"/>
                    </a:srgbClr>
                  </a:outerShdw>
                </a:effectLst>
                <a:latin typeface="Baskerville Old Face" panose="02020602080505020303" pitchFamily="18" charset="0"/>
              </a:rPr>
              <a:t>sobota 2.11.2019 </a:t>
            </a:r>
          </a:p>
          <a:p>
            <a:pPr algn="ctr"/>
            <a:r>
              <a:rPr lang="cs-CZ" sz="4400" dirty="0">
                <a:solidFill>
                  <a:srgbClr val="6600CC"/>
                </a:solidFill>
                <a:effectLst>
                  <a:outerShdw blurRad="38100" dist="38100" dir="2700000" algn="tl">
                    <a:srgbClr val="000000">
                      <a:alpha val="43137"/>
                    </a:srgbClr>
                  </a:outerShdw>
                </a:effectLst>
                <a:latin typeface="Baskerville Old Face" panose="02020602080505020303" pitchFamily="18" charset="0"/>
              </a:rPr>
              <a:t>10:15 hod 13.kolo</a:t>
            </a:r>
          </a:p>
        </p:txBody>
      </p:sp>
      <p:pic>
        <p:nvPicPr>
          <p:cNvPr id="3" name="Obrázek 2" descr="&lt;strong&gt;Arsenal Česká Lípa&lt;/strong&gt; - Wikipedia"/>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20656" y="2987627"/>
            <a:ext cx="648072" cy="776336"/>
          </a:xfrm>
          <a:prstGeom prst="rect">
            <a:avLst/>
          </a:prstGeom>
        </p:spPr>
      </p:pic>
      <p:sp>
        <p:nvSpPr>
          <p:cNvPr id="4" name="Dvojitá vlna 3"/>
          <p:cNvSpPr/>
          <p:nvPr/>
        </p:nvSpPr>
        <p:spPr bwMode="auto">
          <a:xfrm>
            <a:off x="5400576" y="73279"/>
            <a:ext cx="4680520" cy="1280175"/>
          </a:xfrm>
          <a:prstGeom prst="doubleWave">
            <a:avLst/>
          </a:prstGeom>
          <a:blipFill>
            <a:blip r:embed="rId6"/>
            <a:stretch>
              <a:fillRect/>
            </a:stretch>
          </a:blipFill>
          <a:ln w="41275">
            <a:solidFill>
              <a:srgbClr val="FF66CC"/>
            </a:solidFill>
            <a:miter lim="800000"/>
            <a:headEnd/>
            <a:tailEnd/>
          </a:ln>
          <a:effectLst/>
        </p:spPr>
        <p:txBody>
          <a:bodyPr vert="horz" wrap="square" lIns="0" tIns="0" rIns="38088" bIns="39675"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cs-CZ" sz="6000" b="1" i="0" u="none" strike="noStrike" cap="none" normalizeH="0" baseline="0" dirty="0">
                <a:ln>
                  <a:noFill/>
                </a:ln>
                <a:solidFill>
                  <a:schemeClr val="bg1"/>
                </a:solidFill>
                <a:effectLst/>
                <a:latin typeface="Stencil" panose="040409050D0802020404" pitchFamily="82" charset="0"/>
                <a:cs typeface="Arial" pitchFamily="34" charset="0"/>
              </a:rPr>
              <a:t>POZVÁNKA</a:t>
            </a:r>
          </a:p>
        </p:txBody>
      </p:sp>
      <p:sp>
        <p:nvSpPr>
          <p:cNvPr id="5" name="TextovéPole 4"/>
          <p:cNvSpPr txBox="1"/>
          <p:nvPr/>
        </p:nvSpPr>
        <p:spPr>
          <a:xfrm>
            <a:off x="5400576" y="5278866"/>
            <a:ext cx="4680520" cy="1631216"/>
          </a:xfrm>
          <a:prstGeom prst="rect">
            <a:avLst/>
          </a:prstGeom>
          <a:solidFill>
            <a:srgbClr val="99FFCC"/>
          </a:solidFill>
          <a:effectLst>
            <a:glow rad="101600">
              <a:srgbClr val="FFFF66">
                <a:alpha val="40000"/>
              </a:srgbClr>
            </a:glow>
            <a:softEdge rad="241300"/>
          </a:effectLst>
        </p:spPr>
        <p:txBody>
          <a:bodyPr wrap="square" rtlCol="0">
            <a:spAutoFit/>
          </a:bodyPr>
          <a:lstStyle/>
          <a:p>
            <a:pPr algn="ctr"/>
            <a:r>
              <a:rPr lang="cs-CZ" sz="2000" dirty="0">
                <a:effectLst>
                  <a:glow rad="127000">
                    <a:srgbClr val="FFFF00"/>
                  </a:glow>
                </a:effectLst>
                <a:latin typeface="Arial Black" panose="020B0A04020102020204" pitchFamily="34" charset="0"/>
              </a:rPr>
              <a:t>Vzpomínka na poslední mistrovský zápas Českou Lípou</a:t>
            </a:r>
          </a:p>
          <a:p>
            <a:pPr algn="ctr"/>
            <a:r>
              <a:rPr lang="cs-CZ" sz="2200" dirty="0">
                <a:solidFill>
                  <a:srgbClr val="FF0066"/>
                </a:solidFill>
                <a:latin typeface="Arial Black" panose="020B0A04020102020204" pitchFamily="34" charset="0"/>
              </a:rPr>
              <a:t>SK Štětí-Vagónka Česká Lípa</a:t>
            </a:r>
          </a:p>
          <a:p>
            <a:pPr algn="ctr"/>
            <a:r>
              <a:rPr lang="cs-CZ" sz="2200" dirty="0">
                <a:solidFill>
                  <a:srgbClr val="FF0066"/>
                </a:solidFill>
                <a:latin typeface="Arial Black" panose="020B0A04020102020204" pitchFamily="34" charset="0"/>
              </a:rPr>
              <a:t>5:2   </a:t>
            </a:r>
            <a:r>
              <a:rPr lang="cs-CZ" sz="2000" dirty="0">
                <a:solidFill>
                  <a:srgbClr val="FF0066"/>
                </a:solidFill>
                <a:latin typeface="Arial Black" panose="020B0A04020102020204" pitchFamily="34" charset="0"/>
              </a:rPr>
              <a:t>18.3.1989  3.liga</a:t>
            </a:r>
          </a:p>
          <a:p>
            <a:r>
              <a:rPr lang="cs-CZ" sz="1600" u="sng" dirty="0">
                <a:latin typeface="Arial Black" panose="020B0A04020102020204" pitchFamily="34" charset="0"/>
              </a:rPr>
              <a:t>Branky: </a:t>
            </a:r>
            <a:r>
              <a:rPr lang="cs-CZ" sz="1600" dirty="0" err="1">
                <a:latin typeface="Arial Black" panose="020B0A04020102020204" pitchFamily="34" charset="0"/>
              </a:rPr>
              <a:t>M.Řízek</a:t>
            </a:r>
            <a:r>
              <a:rPr lang="cs-CZ" sz="1600" dirty="0">
                <a:latin typeface="Arial Black" panose="020B0A04020102020204" pitchFamily="34" charset="0"/>
              </a:rPr>
              <a:t> 2, </a:t>
            </a:r>
            <a:r>
              <a:rPr lang="cs-CZ" sz="1600" dirty="0" err="1">
                <a:latin typeface="Arial Black" panose="020B0A04020102020204" pitchFamily="34" charset="0"/>
              </a:rPr>
              <a:t>J.Kroupa</a:t>
            </a:r>
            <a:r>
              <a:rPr lang="cs-CZ" sz="1600" dirty="0">
                <a:latin typeface="Arial Black" panose="020B0A04020102020204" pitchFamily="34" charset="0"/>
              </a:rPr>
              <a:t> 2, </a:t>
            </a:r>
            <a:r>
              <a:rPr lang="cs-CZ" sz="1600" dirty="0" err="1">
                <a:latin typeface="Arial Black" panose="020B0A04020102020204" pitchFamily="34" charset="0"/>
              </a:rPr>
              <a:t>L.Líbal</a:t>
            </a:r>
            <a:r>
              <a:rPr lang="cs-CZ" sz="1600" dirty="0">
                <a:latin typeface="Arial Black" panose="020B0A04020102020204" pitchFamily="34" charset="0"/>
              </a:rPr>
              <a:t> 1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ovéPole 5"/>
          <p:cNvSpPr txBox="1"/>
          <p:nvPr/>
        </p:nvSpPr>
        <p:spPr>
          <a:xfrm>
            <a:off x="1944192" y="7004456"/>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20</a:t>
            </a:r>
          </a:p>
        </p:txBody>
      </p:sp>
      <p:sp>
        <p:nvSpPr>
          <p:cNvPr id="7" name="TextovéPole 6"/>
          <p:cNvSpPr txBox="1"/>
          <p:nvPr/>
        </p:nvSpPr>
        <p:spPr>
          <a:xfrm>
            <a:off x="7731618" y="7004456"/>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25</a:t>
            </a:r>
          </a:p>
        </p:txBody>
      </p:sp>
      <p:sp>
        <p:nvSpPr>
          <p:cNvPr id="10" name="Obdélník 9">
            <a:extLst>
              <a:ext uri="{FF2B5EF4-FFF2-40B4-BE49-F238E27FC236}">
                <a16:creationId xmlns:a16="http://schemas.microsoft.com/office/drawing/2014/main" id="{6E5A8B5A-2DEB-4772-9A88-7B6B2CAD780D}"/>
              </a:ext>
            </a:extLst>
          </p:cNvPr>
          <p:cNvSpPr/>
          <p:nvPr/>
        </p:nvSpPr>
        <p:spPr>
          <a:xfrm>
            <a:off x="5521987" y="1387252"/>
            <a:ext cx="4631117" cy="5526128"/>
          </a:xfrm>
          <a:prstGeom prst="rect">
            <a:avLst/>
          </a:prstGeom>
        </p:spPr>
        <p:txBody>
          <a:bodyPr wrap="square">
            <a:spAutoFit/>
          </a:bodyPr>
          <a:lstStyle/>
          <a:p>
            <a:pPr algn="ctr">
              <a:lnSpc>
                <a:spcPct val="107000"/>
              </a:lnSpc>
              <a:spcAft>
                <a:spcPts val="0"/>
              </a:spcAft>
            </a:pPr>
            <a:r>
              <a:rPr lang="cs-CZ" sz="2000" dirty="0">
                <a:highlight>
                  <a:srgbClr val="FFFF00"/>
                </a:highlight>
                <a:latin typeface="Arial Black" panose="020B0A04020102020204" pitchFamily="34" charset="0"/>
                <a:ea typeface="Calibri" panose="020F0502020204030204" pitchFamily="34" charset="0"/>
                <a:cs typeface="Arial" panose="020B0604020202020204" pitchFamily="34" charset="0"/>
              </a:rPr>
              <a:t>SK Štětí – TJ. Sokol Zahořany</a:t>
            </a:r>
            <a:endParaRPr lang="cs-CZ" sz="11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cs-CZ" sz="2000" dirty="0">
                <a:highlight>
                  <a:srgbClr val="FFFF00"/>
                </a:highlight>
                <a:latin typeface="Arial Black" panose="020B0A04020102020204" pitchFamily="34" charset="0"/>
                <a:ea typeface="Calibri" panose="020F0502020204030204" pitchFamily="34" charset="0"/>
                <a:cs typeface="Arial" panose="020B0604020202020204" pitchFamily="34" charset="0"/>
              </a:rPr>
              <a:t>17:0(8:0)</a:t>
            </a:r>
            <a:r>
              <a:rPr lang="cs-CZ" sz="1400" dirty="0">
                <a:highlight>
                  <a:srgbClr val="FFFF00"/>
                </a:highlight>
                <a:latin typeface="Arial Black" panose="020B0A04020102020204" pitchFamily="34" charset="0"/>
                <a:ea typeface="Calibri" panose="020F0502020204030204" pitchFamily="34" charset="0"/>
                <a:cs typeface="Arial" panose="020B0604020202020204" pitchFamily="34" charset="0"/>
              </a:rPr>
              <a:t>  </a:t>
            </a:r>
            <a:r>
              <a:rPr lang="cs-CZ" sz="1000" dirty="0">
                <a:highlight>
                  <a:srgbClr val="FFFF00"/>
                </a:highlight>
                <a:latin typeface="Arial Black" panose="020B0A04020102020204" pitchFamily="34" charset="0"/>
                <a:ea typeface="Calibri" panose="020F0502020204030204" pitchFamily="34" charset="0"/>
                <a:cs typeface="Arial" panose="020B0604020202020204" pitchFamily="34" charset="0"/>
              </a:rPr>
              <a:t>13.10.2019  12. hrané kolo okresní přebor</a:t>
            </a:r>
            <a:endParaRPr lang="cs-CZ" sz="8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cs-CZ" sz="1000" b="0" dirty="0">
                <a:latin typeface="Arial" panose="020B0604020202020204" pitchFamily="34" charset="0"/>
                <a:ea typeface="Calibri" panose="020F0502020204030204" pitchFamily="34" charset="0"/>
                <a:cs typeface="Arial" panose="020B0604020202020204" pitchFamily="34" charset="0"/>
              </a:rPr>
              <a:t>Postavení obou celků v tabulce a poslední dva výsledky našeho týmu, ve kterých nastřílel 37 branek, z nás dělalo super favorita utkání a naplňovat se to začalo hned v 1. minutě po brance Michaela Daňa. Následovalo to po minutách. 2. minuta Dragan </a:t>
            </a:r>
            <a:r>
              <a:rPr lang="cs-CZ" sz="1000" b="0" dirty="0" err="1">
                <a:latin typeface="Arial" panose="020B0604020202020204" pitchFamily="34" charset="0"/>
                <a:ea typeface="Calibri" panose="020F0502020204030204" pitchFamily="34" charset="0"/>
                <a:cs typeface="Arial" panose="020B0604020202020204" pitchFamily="34" charset="0"/>
              </a:rPr>
              <a:t>Kosorič</a:t>
            </a:r>
            <a:r>
              <a:rPr lang="cs-CZ" sz="1000" b="0" dirty="0">
                <a:latin typeface="Arial" panose="020B0604020202020204" pitchFamily="34" charset="0"/>
                <a:ea typeface="Calibri" panose="020F0502020204030204" pitchFamily="34" charset="0"/>
                <a:cs typeface="Arial" panose="020B0604020202020204" pitchFamily="34" charset="0"/>
              </a:rPr>
              <a:t> 2:0, 3. minuta vlastní gól Martin Černý 3:0, 4. minuta opět Michael Daňo 4:0. V 5. minutě jsme si vzali pauzu, ale v 6. minutě už to pokračovalo gólem Daniela </a:t>
            </a:r>
            <a:r>
              <a:rPr lang="cs-CZ" sz="1000" b="0" dirty="0" err="1">
                <a:latin typeface="Arial" panose="020B0604020202020204" pitchFamily="34" charset="0"/>
                <a:ea typeface="Calibri" panose="020F0502020204030204" pitchFamily="34" charset="0"/>
                <a:cs typeface="Arial" panose="020B0604020202020204" pitchFamily="34" charset="0"/>
              </a:rPr>
              <a:t>Hromeho</a:t>
            </a:r>
            <a:r>
              <a:rPr lang="cs-CZ" sz="1000" b="0" dirty="0">
                <a:latin typeface="Arial" panose="020B0604020202020204" pitchFamily="34" charset="0"/>
                <a:ea typeface="Calibri" panose="020F0502020204030204" pitchFamily="34" charset="0"/>
                <a:cs typeface="Arial" panose="020B0604020202020204" pitchFamily="34" charset="0"/>
              </a:rPr>
              <a:t> na 5:0. Druhou desetiminutovku utkání načal brankou na 6:0 Miroslav Volák.  Na hezkých 7:0 po zpětné přihrávce upravil Michael Daňo a završil tak svůj hattrick. Poločasový výsledek 8:0 určila branka Miroslava Voláka ve 33. minutě. Střelecký koncert po změně stran načal ve 41. minutě Daniel Hromy, který si hezky vyměnil míč s Petrem Hůrkou. Neuběhla ani minuta a po vlastním gólu, dnes od Martina Černého dokonce už druhý, to bylo 10:0 pro Štětí. 11:0 vejde do statistik jako gól Daniela </a:t>
            </a:r>
            <a:r>
              <a:rPr lang="cs-CZ" sz="1000" b="0" dirty="0" err="1">
                <a:latin typeface="Arial" panose="020B0604020202020204" pitchFamily="34" charset="0"/>
                <a:ea typeface="Calibri" panose="020F0502020204030204" pitchFamily="34" charset="0"/>
                <a:cs typeface="Arial" panose="020B0604020202020204" pitchFamily="34" charset="0"/>
              </a:rPr>
              <a:t>Hromeho</a:t>
            </a:r>
            <a:r>
              <a:rPr lang="cs-CZ" sz="1000" b="0" dirty="0">
                <a:latin typeface="Arial" panose="020B0604020202020204" pitchFamily="34" charset="0"/>
                <a:ea typeface="Calibri" panose="020F0502020204030204" pitchFamily="34" charset="0"/>
                <a:cs typeface="Arial" panose="020B0604020202020204" pitchFamily="34" charset="0"/>
              </a:rPr>
              <a:t>. Do listiny střelců gólem na 12:0 se zapsali i Michael </a:t>
            </a:r>
            <a:r>
              <a:rPr lang="cs-CZ" sz="1000" b="0" dirty="0" err="1">
                <a:latin typeface="Arial" panose="020B0604020202020204" pitchFamily="34" charset="0"/>
                <a:ea typeface="Calibri" panose="020F0502020204030204" pitchFamily="34" charset="0"/>
                <a:cs typeface="Arial" panose="020B0604020202020204" pitchFamily="34" charset="0"/>
              </a:rPr>
              <a:t>Miga</a:t>
            </a:r>
            <a:r>
              <a:rPr lang="cs-CZ" sz="1000" b="0" dirty="0">
                <a:latin typeface="Arial" panose="020B0604020202020204" pitchFamily="34" charset="0"/>
                <a:ea typeface="Calibri" panose="020F0502020204030204" pitchFamily="34" charset="0"/>
                <a:cs typeface="Arial" panose="020B0604020202020204" pitchFamily="34" charset="0"/>
              </a:rPr>
              <a:t> ve 46. minutě. Krásnou fotbalovou akci, které musela potěšit oko každého fanouška, představil centrem na hlavu Romana Chromého zakončeného brankou na 13:0, Miroslav Volák. Gólem na 14:0 se připomněl Petr Hůrka. Střela tvrdá, nechytatelná. V 67. minutě si na přihrávku u zadní tyčky počkal Michael </a:t>
            </a:r>
            <a:r>
              <a:rPr lang="cs-CZ" sz="1000" b="0" dirty="0" err="1">
                <a:latin typeface="Arial" panose="020B0604020202020204" pitchFamily="34" charset="0"/>
                <a:ea typeface="Calibri" panose="020F0502020204030204" pitchFamily="34" charset="0"/>
                <a:cs typeface="Arial" panose="020B0604020202020204" pitchFamily="34" charset="0"/>
              </a:rPr>
              <a:t>Miga</a:t>
            </a:r>
            <a:r>
              <a:rPr lang="cs-CZ" sz="1000" b="0" dirty="0">
                <a:latin typeface="Arial" panose="020B0604020202020204" pitchFamily="34" charset="0"/>
                <a:ea typeface="Calibri" panose="020F0502020204030204" pitchFamily="34" charset="0"/>
                <a:cs typeface="Arial" panose="020B0604020202020204" pitchFamily="34" charset="0"/>
              </a:rPr>
              <a:t> a s velkou radostí rozvlnil síť na 15:0. Dvorní nahrávač našeho týmu Miroslav Volák se velkou měrou postaral i o gól na 16:0, když přesně přihrál Petrovi Hůrkovi. O poslední branku celého utkání se postaral Daniel Hromy, který byl u míče dříve než brankář a upravil na konečných 17:0. Starší žáci jsou na 1.místě s lepším skórem před Hoštkou se ziskem 30 bodů.    </a:t>
            </a:r>
          </a:p>
          <a:p>
            <a:pPr>
              <a:lnSpc>
                <a:spcPct val="107000"/>
              </a:lnSpc>
              <a:spcAft>
                <a:spcPts val="0"/>
              </a:spcAft>
            </a:pPr>
            <a:r>
              <a:rPr lang="cs-CZ" sz="1000" b="0" u="sng" dirty="0">
                <a:latin typeface="Arial" panose="020B0604020202020204" pitchFamily="34" charset="0"/>
                <a:ea typeface="Calibri" panose="020F0502020204030204" pitchFamily="34" charset="0"/>
                <a:cs typeface="Arial" panose="020B0604020202020204" pitchFamily="34" charset="0"/>
              </a:rPr>
              <a:t>Branky:</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M.Daňo</a:t>
            </a:r>
            <a:r>
              <a:rPr lang="cs-CZ" sz="1000" b="0" dirty="0">
                <a:latin typeface="Arial" panose="020B0604020202020204" pitchFamily="34" charset="0"/>
                <a:ea typeface="Calibri" panose="020F0502020204030204" pitchFamily="34" charset="0"/>
                <a:cs typeface="Arial" panose="020B0604020202020204" pitchFamily="34" charset="0"/>
              </a:rPr>
              <a:t> 4, </a:t>
            </a:r>
            <a:r>
              <a:rPr lang="cs-CZ" sz="1000" b="0" dirty="0" err="1">
                <a:latin typeface="Arial" panose="020B0604020202020204" pitchFamily="34" charset="0"/>
                <a:ea typeface="Calibri" panose="020F0502020204030204" pitchFamily="34" charset="0"/>
                <a:cs typeface="Arial" panose="020B0604020202020204" pitchFamily="34" charset="0"/>
              </a:rPr>
              <a:t>D.Hromy</a:t>
            </a:r>
            <a:r>
              <a:rPr lang="cs-CZ" sz="1000" b="0" dirty="0">
                <a:latin typeface="Arial" panose="020B0604020202020204" pitchFamily="34" charset="0"/>
                <a:ea typeface="Calibri" panose="020F0502020204030204" pitchFamily="34" charset="0"/>
                <a:cs typeface="Arial" panose="020B0604020202020204" pitchFamily="34" charset="0"/>
              </a:rPr>
              <a:t> 4, </a:t>
            </a:r>
            <a:r>
              <a:rPr lang="cs-CZ" sz="1000" b="0" dirty="0" err="1">
                <a:latin typeface="Arial" panose="020B0604020202020204" pitchFamily="34" charset="0"/>
                <a:ea typeface="Calibri" panose="020F0502020204030204" pitchFamily="34" charset="0"/>
                <a:cs typeface="Arial" panose="020B0604020202020204" pitchFamily="34" charset="0"/>
              </a:rPr>
              <a:t>P.Hůrka</a:t>
            </a:r>
            <a:r>
              <a:rPr lang="cs-CZ" sz="1000" b="0" dirty="0">
                <a:latin typeface="Arial" panose="020B0604020202020204" pitchFamily="34" charset="0"/>
                <a:ea typeface="Calibri" panose="020F0502020204030204" pitchFamily="34" charset="0"/>
                <a:cs typeface="Arial" panose="020B0604020202020204" pitchFamily="34" charset="0"/>
              </a:rPr>
              <a:t> 2, </a:t>
            </a:r>
            <a:r>
              <a:rPr lang="cs-CZ" sz="1000" b="0" dirty="0" err="1">
                <a:latin typeface="Arial" panose="020B0604020202020204" pitchFamily="34" charset="0"/>
                <a:ea typeface="Calibri" panose="020F0502020204030204" pitchFamily="34" charset="0"/>
                <a:cs typeface="Arial" panose="020B0604020202020204" pitchFamily="34" charset="0"/>
              </a:rPr>
              <a:t>M.Volák</a:t>
            </a:r>
            <a:r>
              <a:rPr lang="cs-CZ" sz="1000" b="0" dirty="0">
                <a:latin typeface="Arial" panose="020B0604020202020204" pitchFamily="34" charset="0"/>
                <a:ea typeface="Calibri" panose="020F0502020204030204" pitchFamily="34" charset="0"/>
                <a:cs typeface="Arial" panose="020B0604020202020204" pitchFamily="34" charset="0"/>
              </a:rPr>
              <a:t> 2, R.Chromý1, </a:t>
            </a:r>
            <a:r>
              <a:rPr lang="cs-CZ" sz="1000" b="0" dirty="0" err="1">
                <a:latin typeface="Arial" panose="020B0604020202020204" pitchFamily="34" charset="0"/>
                <a:ea typeface="Calibri" panose="020F0502020204030204" pitchFamily="34" charset="0"/>
                <a:cs typeface="Arial" panose="020B0604020202020204" pitchFamily="34" charset="0"/>
              </a:rPr>
              <a:t>M.Miga</a:t>
            </a:r>
            <a:r>
              <a:rPr lang="cs-CZ" sz="1000" b="0" dirty="0">
                <a:latin typeface="Arial" panose="020B0604020202020204" pitchFamily="34" charset="0"/>
                <a:ea typeface="Calibri" panose="020F0502020204030204" pitchFamily="34" charset="0"/>
                <a:cs typeface="Arial" panose="020B0604020202020204" pitchFamily="34" charset="0"/>
              </a:rPr>
              <a:t> </a:t>
            </a:r>
          </a:p>
          <a:p>
            <a:pPr>
              <a:lnSpc>
                <a:spcPct val="107000"/>
              </a:lnSpc>
              <a:spcAft>
                <a:spcPts val="0"/>
              </a:spcAft>
            </a:pPr>
            <a:r>
              <a:rPr lang="cs-CZ" sz="1000" b="0" dirty="0">
                <a:latin typeface="Arial" panose="020B0604020202020204" pitchFamily="34" charset="0"/>
                <a:ea typeface="Calibri" panose="020F0502020204030204" pitchFamily="34" charset="0"/>
                <a:cs typeface="Arial" panose="020B0604020202020204" pitchFamily="34" charset="0"/>
              </a:rPr>
              <a:t>              1, </a:t>
            </a:r>
            <a:r>
              <a:rPr lang="cs-CZ" sz="1000" b="0" dirty="0" err="1">
                <a:latin typeface="Arial" panose="020B0604020202020204" pitchFamily="34" charset="0"/>
                <a:ea typeface="Calibri" panose="020F0502020204030204" pitchFamily="34" charset="0"/>
                <a:cs typeface="Arial" panose="020B0604020202020204" pitchFamily="34" charset="0"/>
              </a:rPr>
              <a:t>D.Kosorič</a:t>
            </a:r>
            <a:r>
              <a:rPr lang="cs-CZ" sz="1000" b="0" dirty="0">
                <a:latin typeface="Arial" panose="020B0604020202020204" pitchFamily="34" charset="0"/>
                <a:ea typeface="Calibri" panose="020F0502020204030204" pitchFamily="34" charset="0"/>
                <a:cs typeface="Arial" panose="020B0604020202020204" pitchFamily="34" charset="0"/>
              </a:rPr>
              <a:t> 1</a:t>
            </a:r>
          </a:p>
          <a:p>
            <a:pPr>
              <a:lnSpc>
                <a:spcPct val="107000"/>
              </a:lnSpc>
              <a:spcAft>
                <a:spcPts val="0"/>
              </a:spcAft>
            </a:pPr>
            <a:r>
              <a:rPr lang="cs-CZ" sz="1000" b="0" u="sng" dirty="0">
                <a:latin typeface="Arial" panose="020B0604020202020204" pitchFamily="34" charset="0"/>
                <a:ea typeface="Calibri" panose="020F0502020204030204" pitchFamily="34" charset="0"/>
                <a:cs typeface="Arial" panose="020B0604020202020204" pitchFamily="34" charset="0"/>
              </a:rPr>
              <a:t>Sestava:</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J.Chromý-J.Vejl</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A.Šabák</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R.Paďour</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J.Viktora</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R.Chromý</a:t>
            </a:r>
            <a:r>
              <a:rPr lang="cs-CZ" sz="1000" b="0" dirty="0">
                <a:latin typeface="Arial" panose="020B0604020202020204" pitchFamily="34" charset="0"/>
                <a:ea typeface="Calibri" panose="020F0502020204030204" pitchFamily="34" charset="0"/>
                <a:cs typeface="Arial" panose="020B0604020202020204" pitchFamily="34" charset="0"/>
              </a:rPr>
              <a:t>, </a:t>
            </a:r>
          </a:p>
          <a:p>
            <a:pPr>
              <a:lnSpc>
                <a:spcPct val="107000"/>
              </a:lnSpc>
              <a:spcAft>
                <a:spcPts val="0"/>
              </a:spcAft>
            </a:pP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P.Hůrka</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D.Hromy</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M.Miga</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L.Viktora</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M.Volák</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M.Daňo</a:t>
            </a:r>
            <a:r>
              <a:rPr lang="cs-CZ" sz="1000" b="0" dirty="0">
                <a:latin typeface="Arial" panose="020B0604020202020204" pitchFamily="34" charset="0"/>
                <a:ea typeface="Calibri" panose="020F0502020204030204" pitchFamily="34" charset="0"/>
                <a:cs typeface="Arial" panose="020B0604020202020204" pitchFamily="34" charset="0"/>
              </a:rPr>
              <a:t>, </a:t>
            </a:r>
          </a:p>
          <a:p>
            <a:pPr>
              <a:lnSpc>
                <a:spcPct val="107000"/>
              </a:lnSpc>
              <a:spcAft>
                <a:spcPts val="0"/>
              </a:spcAft>
            </a:pP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D.Kosorič</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P.Truníček</a:t>
            </a:r>
            <a:endParaRPr lang="cs-CZ" sz="1000" b="0"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cs-CZ" sz="1000" b="0" u="sng" dirty="0">
                <a:latin typeface="Arial" panose="020B0604020202020204" pitchFamily="34" charset="0"/>
                <a:ea typeface="Calibri" panose="020F0502020204030204" pitchFamily="34" charset="0"/>
                <a:cs typeface="Arial" panose="020B0604020202020204" pitchFamily="34" charset="0"/>
              </a:rPr>
              <a:t>Trenér:</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M.Hromy</a:t>
            </a:r>
            <a:endParaRPr lang="cs-CZ" sz="1000" b="0"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cs-CZ" sz="1000" b="0" u="sng" dirty="0">
                <a:latin typeface="Arial" panose="020B0604020202020204" pitchFamily="34" charset="0"/>
                <a:ea typeface="Calibri" panose="020F0502020204030204" pitchFamily="34" charset="0"/>
                <a:cs typeface="Arial" panose="020B0604020202020204" pitchFamily="34" charset="0"/>
              </a:rPr>
              <a:t>Rozhodčí:</a:t>
            </a:r>
            <a:r>
              <a:rPr lang="cs-CZ" sz="1000" b="0" dirty="0">
                <a:latin typeface="Arial" panose="020B0604020202020204" pitchFamily="34" charset="0"/>
                <a:ea typeface="Calibri" panose="020F0502020204030204" pitchFamily="34" charset="0"/>
                <a:cs typeface="Arial" panose="020B0604020202020204" pitchFamily="34" charset="0"/>
              </a:rPr>
              <a:t> Marek Šíma 40 diváků</a:t>
            </a:r>
            <a:endParaRPr lang="cs-CZ" sz="1000" b="0" dirty="0">
              <a:effectLst/>
              <a:latin typeface="Arial" panose="020B0604020202020204" pitchFamily="34" charset="0"/>
              <a:ea typeface="Calibri" panose="020F0502020204030204" pitchFamily="34" charset="0"/>
              <a:cs typeface="Arial" panose="020B0604020202020204" pitchFamily="34" charset="0"/>
            </a:endParaRPr>
          </a:p>
        </p:txBody>
      </p:sp>
      <p:sp>
        <p:nvSpPr>
          <p:cNvPr id="2" name="TextovéPole 1">
            <a:extLst>
              <a:ext uri="{FF2B5EF4-FFF2-40B4-BE49-F238E27FC236}">
                <a16:creationId xmlns:a16="http://schemas.microsoft.com/office/drawing/2014/main" id="{3C03528E-8AB7-4886-B98E-97C6681AD151}"/>
              </a:ext>
            </a:extLst>
          </p:cNvPr>
          <p:cNvSpPr txBox="1"/>
          <p:nvPr/>
        </p:nvSpPr>
        <p:spPr>
          <a:xfrm>
            <a:off x="5521987" y="91108"/>
            <a:ext cx="4631117" cy="1015663"/>
          </a:xfrm>
          <a:prstGeom prst="rect">
            <a:avLst/>
          </a:prstGeom>
          <a:blipFill>
            <a:blip r:embed="rId2">
              <a:extLst>
                <a:ext uri="{837473B0-CC2E-450A-ABE3-18F120FF3D39}">
                  <a1611:picAttrSrcUrl xmlns:a1611="http://schemas.microsoft.com/office/drawing/2016/11/main" xmlns="" r:id="rId3"/>
                </a:ext>
              </a:extLst>
            </a:blip>
            <a:stretch>
              <a:fillRect/>
            </a:stretch>
          </a:blipFill>
          <a:effectLst>
            <a:softEdge rad="0"/>
          </a:effectLst>
        </p:spPr>
        <p:txBody>
          <a:bodyPr wrap="square" rtlCol="0">
            <a:spAutoFit/>
          </a:bodyPr>
          <a:lstStyle/>
          <a:p>
            <a:pPr algn="ctr"/>
            <a:r>
              <a:rPr lang="cs-CZ" sz="2000" dirty="0">
                <a:solidFill>
                  <a:srgbClr val="FF0000"/>
                </a:solidFill>
                <a:latin typeface="Arial Black" panose="020B0A04020102020204" pitchFamily="34" charset="0"/>
              </a:rPr>
              <a:t>Starší žáci nedali soupeři šanci. Sympatický tým ze Zahořan porazili dvouciferným rozdílem   </a:t>
            </a:r>
          </a:p>
        </p:txBody>
      </p:sp>
      <p:sp>
        <p:nvSpPr>
          <p:cNvPr id="3" name="TextovéPole 2"/>
          <p:cNvSpPr txBox="1"/>
          <p:nvPr/>
        </p:nvSpPr>
        <p:spPr>
          <a:xfrm>
            <a:off x="143992" y="103208"/>
            <a:ext cx="4752528" cy="523220"/>
          </a:xfrm>
          <a:prstGeom prst="rect">
            <a:avLst/>
          </a:prstGeom>
          <a:solidFill>
            <a:schemeClr val="accent1">
              <a:lumMod val="60000"/>
              <a:lumOff val="40000"/>
            </a:schemeClr>
          </a:solidFill>
          <a:effectLst>
            <a:glow rad="101600">
              <a:srgbClr val="FFFF66">
                <a:alpha val="40000"/>
              </a:srgbClr>
            </a:glow>
            <a:softEdge rad="241300"/>
          </a:effectLst>
        </p:spPr>
        <p:txBody>
          <a:bodyPr wrap="square" rtlCol="0">
            <a:spAutoFit/>
          </a:bodyPr>
          <a:lstStyle/>
          <a:p>
            <a:pPr algn="ctr"/>
            <a:r>
              <a:rPr lang="cs-CZ" sz="2800" dirty="0" smtClean="0">
                <a:solidFill>
                  <a:srgbClr val="FF0000"/>
                </a:solidFill>
                <a:latin typeface="Arial Black" panose="020B0A04020102020204" pitchFamily="34" charset="0"/>
              </a:rPr>
              <a:t>Vzpomínka na Anglii</a:t>
            </a:r>
            <a:endParaRPr lang="cs-CZ" sz="2800" dirty="0" smtClean="0">
              <a:solidFill>
                <a:srgbClr val="FF0000"/>
              </a:solidFill>
              <a:latin typeface="Arial Black" panose="020B0A04020102020204" pitchFamily="34" charset="0"/>
            </a:endParaRPr>
          </a:p>
        </p:txBody>
      </p:sp>
      <p:pic>
        <p:nvPicPr>
          <p:cNvPr id="4" name="Obrázek 3"/>
          <p:cNvPicPr>
            <a:picLocks noChangeAspect="1"/>
          </p:cNvPicPr>
          <p:nvPr/>
        </p:nvPicPr>
        <p:blipFill>
          <a:blip r:embed="rId4"/>
          <a:stretch>
            <a:fillRect/>
          </a:stretch>
        </p:blipFill>
        <p:spPr>
          <a:xfrm>
            <a:off x="216012" y="726887"/>
            <a:ext cx="4608488" cy="759768"/>
          </a:xfrm>
          <a:prstGeom prst="rect">
            <a:avLst/>
          </a:prstGeom>
        </p:spPr>
      </p:pic>
      <p:pic>
        <p:nvPicPr>
          <p:cNvPr id="5" name="Obrázek 4"/>
          <p:cNvPicPr>
            <a:picLocks noChangeAspect="1"/>
          </p:cNvPicPr>
          <p:nvPr/>
        </p:nvPicPr>
        <p:blipFill>
          <a:blip r:embed="rId5"/>
          <a:stretch>
            <a:fillRect/>
          </a:stretch>
        </p:blipFill>
        <p:spPr>
          <a:xfrm>
            <a:off x="172178" y="1587114"/>
            <a:ext cx="4686884" cy="2119890"/>
          </a:xfrm>
          <a:prstGeom prst="rect">
            <a:avLst/>
          </a:prstGeom>
        </p:spPr>
      </p:pic>
      <p:pic>
        <p:nvPicPr>
          <p:cNvPr id="8" name="Obrázek 7"/>
          <p:cNvPicPr>
            <a:picLocks noChangeAspect="1"/>
          </p:cNvPicPr>
          <p:nvPr/>
        </p:nvPicPr>
        <p:blipFill>
          <a:blip r:embed="rId6"/>
          <a:stretch>
            <a:fillRect/>
          </a:stretch>
        </p:blipFill>
        <p:spPr>
          <a:xfrm>
            <a:off x="212034" y="3869830"/>
            <a:ext cx="4612466" cy="1207290"/>
          </a:xfrm>
          <a:prstGeom prst="rect">
            <a:avLst/>
          </a:prstGeom>
        </p:spPr>
      </p:pic>
      <p:pic>
        <p:nvPicPr>
          <p:cNvPr id="9" name="Obrázek 8"/>
          <p:cNvPicPr>
            <a:picLocks noChangeAspect="1"/>
          </p:cNvPicPr>
          <p:nvPr/>
        </p:nvPicPr>
        <p:blipFill>
          <a:blip r:embed="rId7"/>
          <a:stretch>
            <a:fillRect/>
          </a:stretch>
        </p:blipFill>
        <p:spPr>
          <a:xfrm>
            <a:off x="212034" y="5210510"/>
            <a:ext cx="2355396" cy="1660555"/>
          </a:xfrm>
          <a:prstGeom prst="rect">
            <a:avLst/>
          </a:prstGeom>
        </p:spPr>
      </p:pic>
      <p:pic>
        <p:nvPicPr>
          <p:cNvPr id="11" name="Obrázek 10"/>
          <p:cNvPicPr>
            <a:picLocks noChangeAspect="1"/>
          </p:cNvPicPr>
          <p:nvPr/>
        </p:nvPicPr>
        <p:blipFill>
          <a:blip r:embed="rId8"/>
          <a:stretch>
            <a:fillRect/>
          </a:stretch>
        </p:blipFill>
        <p:spPr>
          <a:xfrm>
            <a:off x="2952304" y="5428507"/>
            <a:ext cx="1629569" cy="1224559"/>
          </a:xfrm>
          <a:prstGeom prst="rect">
            <a:avLst/>
          </a:prstGeom>
        </p:spPr>
      </p:pic>
    </p:spTree>
    <p:extLst>
      <p:ext uri="{BB962C8B-B14F-4D97-AF65-F5344CB8AC3E}">
        <p14:creationId xmlns:p14="http://schemas.microsoft.com/office/powerpoint/2010/main" val="33548741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p:cNvSpPr txBox="1"/>
          <p:nvPr/>
        </p:nvSpPr>
        <p:spPr>
          <a:xfrm>
            <a:off x="1944192" y="7004456"/>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24</a:t>
            </a:r>
          </a:p>
        </p:txBody>
      </p:sp>
      <p:sp>
        <p:nvSpPr>
          <p:cNvPr id="6" name="TextovéPole 5"/>
          <p:cNvSpPr txBox="1"/>
          <p:nvPr/>
        </p:nvSpPr>
        <p:spPr>
          <a:xfrm>
            <a:off x="7731618" y="6946031"/>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21</a:t>
            </a:r>
          </a:p>
        </p:txBody>
      </p:sp>
      <p:graphicFrame>
        <p:nvGraphicFramePr>
          <p:cNvPr id="7" name="Tabulka 6">
            <a:extLst>
              <a:ext uri="{FF2B5EF4-FFF2-40B4-BE49-F238E27FC236}">
                <a16:creationId xmlns:a16="http://schemas.microsoft.com/office/drawing/2014/main" id="{479D23E2-5B74-426E-B2D9-99A47DEB7606}"/>
              </a:ext>
            </a:extLst>
          </p:cNvPr>
          <p:cNvGraphicFramePr>
            <a:graphicFrameLocks noGrp="1"/>
          </p:cNvGraphicFramePr>
          <p:nvPr>
            <p:extLst>
              <p:ext uri="{D42A27DB-BD31-4B8C-83A1-F6EECF244321}">
                <p14:modId xmlns:p14="http://schemas.microsoft.com/office/powerpoint/2010/main" val="3086209476"/>
              </p:ext>
            </p:extLst>
          </p:nvPr>
        </p:nvGraphicFramePr>
        <p:xfrm>
          <a:off x="143992" y="185417"/>
          <a:ext cx="4649316" cy="3366135"/>
        </p:xfrm>
        <a:graphic>
          <a:graphicData uri="http://schemas.openxmlformats.org/drawingml/2006/table">
            <a:tbl>
              <a:tblPr/>
              <a:tblGrid>
                <a:gridCol w="1036819">
                  <a:extLst>
                    <a:ext uri="{9D8B030D-6E8A-4147-A177-3AD203B41FA5}">
                      <a16:colId xmlns:a16="http://schemas.microsoft.com/office/drawing/2014/main" val="3867473798"/>
                    </a:ext>
                  </a:extLst>
                </a:gridCol>
                <a:gridCol w="1353322">
                  <a:extLst>
                    <a:ext uri="{9D8B030D-6E8A-4147-A177-3AD203B41FA5}">
                      <a16:colId xmlns:a16="http://schemas.microsoft.com/office/drawing/2014/main" val="1250267684"/>
                    </a:ext>
                  </a:extLst>
                </a:gridCol>
                <a:gridCol w="905853">
                  <a:extLst>
                    <a:ext uri="{9D8B030D-6E8A-4147-A177-3AD203B41FA5}">
                      <a16:colId xmlns:a16="http://schemas.microsoft.com/office/drawing/2014/main" val="1829304870"/>
                    </a:ext>
                  </a:extLst>
                </a:gridCol>
                <a:gridCol w="1353322">
                  <a:extLst>
                    <a:ext uri="{9D8B030D-6E8A-4147-A177-3AD203B41FA5}">
                      <a16:colId xmlns:a16="http://schemas.microsoft.com/office/drawing/2014/main" val="3842024160"/>
                    </a:ext>
                  </a:extLst>
                </a:gridCol>
              </a:tblGrid>
              <a:tr h="228600">
                <a:tc gridSpan="4">
                  <a:txBody>
                    <a:bodyPr/>
                    <a:lstStyle/>
                    <a:p>
                      <a:pPr algn="ctr" fontAlgn="ctr"/>
                      <a:r>
                        <a:rPr lang="cs-CZ" sz="1100" b="1" i="0" u="none" strike="noStrike" dirty="0">
                          <a:solidFill>
                            <a:srgbClr val="184B81"/>
                          </a:solidFill>
                          <a:effectLst/>
                          <a:latin typeface="Berlin Sans FB Demi" panose="020E0802020502020306" pitchFamily="34" charset="0"/>
                        </a:rPr>
                        <a:t>9. kolo Krajského přebor dorostu- výsledky </a:t>
                      </a:r>
                    </a:p>
                  </a:txBody>
                  <a:tcPr marL="9525" marR="9525" marT="9525" marB="0" anchor="ctr">
                    <a:lnL>
                      <a:noFill/>
                    </a:lnL>
                    <a:lnR>
                      <a:noFill/>
                    </a:lnR>
                    <a:lnT>
                      <a:noFill/>
                    </a:lnT>
                    <a:lnB>
                      <a:noFill/>
                    </a:lnB>
                    <a:solidFill>
                      <a:srgbClr val="EA9FF7"/>
                    </a:solidFill>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3149444960"/>
                  </a:ext>
                </a:extLst>
              </a:tr>
              <a:tr h="228600">
                <a:tc>
                  <a:txBody>
                    <a:bodyPr/>
                    <a:lstStyle/>
                    <a:p>
                      <a:pPr algn="ctr" fontAlgn="ctr"/>
                      <a:r>
                        <a:rPr lang="cs-CZ" sz="900" b="1" i="0" u="none" strike="noStrike">
                          <a:solidFill>
                            <a:srgbClr val="000000"/>
                          </a:solidFill>
                          <a:effectLst/>
                          <a:latin typeface="Arial" panose="020B0604020202020204" pitchFamily="34" charset="0"/>
                        </a:rPr>
                        <a:t>05.10.2019 10:00</a:t>
                      </a:r>
                    </a:p>
                  </a:txBody>
                  <a:tcPr marL="9525" marR="9525" marT="9525" marB="0" anchor="ctr">
                    <a:lnL>
                      <a:noFill/>
                    </a:lnL>
                    <a:lnR>
                      <a:noFill/>
                    </a:lnR>
                    <a:lnT>
                      <a:noFill/>
                    </a:lnT>
                    <a:lnB w="25400" cap="flat" cmpd="dbl" algn="ctr">
                      <a:solidFill>
                        <a:srgbClr val="000000"/>
                      </a:solidFill>
                      <a:prstDash val="solid"/>
                      <a:round/>
                      <a:headEnd type="none" w="med" len="med"/>
                      <a:tailEnd type="none" w="med" len="med"/>
                    </a:lnB>
                    <a:solidFill>
                      <a:srgbClr val="FFFF66"/>
                    </a:solidFill>
                  </a:tcPr>
                </a:tc>
                <a:tc>
                  <a:txBody>
                    <a:bodyPr/>
                    <a:lstStyle/>
                    <a:p>
                      <a:pPr algn="ctr" fontAlgn="ctr"/>
                      <a:r>
                        <a:rPr lang="cs-CZ" sz="900" b="1" i="0" u="none" strike="noStrike">
                          <a:solidFill>
                            <a:srgbClr val="000000"/>
                          </a:solidFill>
                          <a:effectLst/>
                          <a:latin typeface="Arial" panose="020B0604020202020204" pitchFamily="34" charset="0"/>
                        </a:rPr>
                        <a:t>TJ Krupka </a:t>
                      </a:r>
                    </a:p>
                  </a:txBody>
                  <a:tcPr marL="9525" marR="9525" marT="9525" marB="0" anchor="ctr">
                    <a:lnL>
                      <a:noFill/>
                    </a:lnL>
                    <a:lnR>
                      <a:noFill/>
                    </a:lnR>
                    <a:lnT>
                      <a:noFill/>
                    </a:lnT>
                    <a:lnB w="25400" cap="flat" cmpd="dbl" algn="ctr">
                      <a:solidFill>
                        <a:srgbClr val="000000"/>
                      </a:solidFill>
                      <a:prstDash val="solid"/>
                      <a:round/>
                      <a:headEnd type="none" w="med" len="med"/>
                      <a:tailEnd type="none" w="med" len="med"/>
                    </a:lnB>
                    <a:solidFill>
                      <a:srgbClr val="FFFF66"/>
                    </a:solidFill>
                  </a:tcPr>
                </a:tc>
                <a:tc>
                  <a:txBody>
                    <a:bodyPr/>
                    <a:lstStyle/>
                    <a:p>
                      <a:pPr algn="ctr" fontAlgn="ctr"/>
                      <a:r>
                        <a:rPr lang="cs-CZ" sz="1100" b="1" i="0" u="none" strike="noStrike" dirty="0">
                          <a:solidFill>
                            <a:srgbClr val="000000"/>
                          </a:solidFill>
                          <a:effectLst/>
                          <a:latin typeface="Arial" panose="020B0604020202020204" pitchFamily="34" charset="0"/>
                        </a:rPr>
                        <a:t>3:2 PK </a:t>
                      </a:r>
                    </a:p>
                  </a:txBody>
                  <a:tcPr marL="9525" marR="9525" marT="9525" marB="0" anchor="ctr">
                    <a:lnL>
                      <a:noFill/>
                    </a:lnL>
                    <a:lnR>
                      <a:noFill/>
                    </a:lnR>
                    <a:lnT>
                      <a:noFill/>
                    </a:lnT>
                    <a:lnB w="25400" cap="flat" cmpd="dbl" algn="ctr">
                      <a:solidFill>
                        <a:srgbClr val="000000"/>
                      </a:solidFill>
                      <a:prstDash val="solid"/>
                      <a:round/>
                      <a:headEnd type="none" w="med" len="med"/>
                      <a:tailEnd type="none" w="med" len="med"/>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FK Český Lev Neštěmice </a:t>
                      </a:r>
                    </a:p>
                  </a:txBody>
                  <a:tcPr marL="9525" marR="9525" marT="9525" marB="0" anchor="ctr">
                    <a:lnL>
                      <a:noFill/>
                    </a:lnL>
                    <a:lnR>
                      <a:noFill/>
                    </a:lnR>
                    <a:lnT>
                      <a:noFill/>
                    </a:lnT>
                    <a:lnB w="25400" cap="flat" cmpd="dbl" algn="ctr">
                      <a:solidFill>
                        <a:srgbClr val="000000"/>
                      </a:solidFill>
                      <a:prstDash val="solid"/>
                      <a:round/>
                      <a:headEnd type="none" w="med" len="med"/>
                      <a:tailEnd type="none" w="med" len="med"/>
                    </a:lnB>
                    <a:solidFill>
                      <a:srgbClr val="FFFF66"/>
                    </a:solidFill>
                  </a:tcPr>
                </a:tc>
                <a:extLst>
                  <a:ext uri="{0D108BD9-81ED-4DB2-BD59-A6C34878D82A}">
                    <a16:rowId xmlns:a16="http://schemas.microsoft.com/office/drawing/2014/main" val="4019241406"/>
                  </a:ext>
                </a:extLst>
              </a:tr>
              <a:tr h="228600">
                <a:tc>
                  <a:txBody>
                    <a:bodyPr/>
                    <a:lstStyle/>
                    <a:p>
                      <a:pPr algn="ctr" fontAlgn="ctr"/>
                      <a:r>
                        <a:rPr lang="cs-CZ" sz="900" b="1" i="0" u="none" strike="noStrike">
                          <a:solidFill>
                            <a:srgbClr val="000000"/>
                          </a:solidFill>
                          <a:effectLst/>
                          <a:latin typeface="Arial" panose="020B0604020202020204" pitchFamily="34" charset="0"/>
                        </a:rPr>
                        <a:t>05.10.2019 10:00</a:t>
                      </a:r>
                    </a:p>
                  </a:txBody>
                  <a:tcPr marL="9525" marR="9525" marT="9525"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66"/>
                    </a:solidFill>
                  </a:tcPr>
                </a:tc>
                <a:tc>
                  <a:txBody>
                    <a:bodyPr/>
                    <a:lstStyle/>
                    <a:p>
                      <a:pPr algn="ctr" fontAlgn="ctr"/>
                      <a:r>
                        <a:rPr lang="cs-CZ" sz="900" b="1" i="0" u="none" strike="noStrike">
                          <a:solidFill>
                            <a:srgbClr val="000000"/>
                          </a:solidFill>
                          <a:effectLst/>
                          <a:latin typeface="Arial" panose="020B0604020202020204" pitchFamily="34" charset="0"/>
                        </a:rPr>
                        <a:t>FK Litoměřicko </a:t>
                      </a:r>
                    </a:p>
                  </a:txBody>
                  <a:tcPr marL="9525" marR="9525" marT="9525"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66"/>
                    </a:solidFill>
                  </a:tcPr>
                </a:tc>
                <a:tc>
                  <a:txBody>
                    <a:bodyPr/>
                    <a:lstStyle/>
                    <a:p>
                      <a:pPr algn="ctr" fontAlgn="ctr"/>
                      <a:r>
                        <a:rPr lang="cs-CZ" sz="1100" b="1" i="0" u="none" strike="noStrike" dirty="0">
                          <a:solidFill>
                            <a:srgbClr val="000000"/>
                          </a:solidFill>
                          <a:effectLst/>
                          <a:latin typeface="Arial" panose="020B0604020202020204" pitchFamily="34" charset="0"/>
                        </a:rPr>
                        <a:t> 3:1</a:t>
                      </a:r>
                    </a:p>
                  </a:txBody>
                  <a:tcPr marL="9525" marR="9525" marT="9525"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FK JUNIOR Děčín </a:t>
                      </a:r>
                    </a:p>
                  </a:txBody>
                  <a:tcPr marL="9525" marR="9525" marT="9525"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66"/>
                    </a:solidFill>
                  </a:tcPr>
                </a:tc>
                <a:extLst>
                  <a:ext uri="{0D108BD9-81ED-4DB2-BD59-A6C34878D82A}">
                    <a16:rowId xmlns:a16="http://schemas.microsoft.com/office/drawing/2014/main" val="4046143063"/>
                  </a:ext>
                </a:extLst>
              </a:tr>
              <a:tr h="228600">
                <a:tc>
                  <a:txBody>
                    <a:bodyPr/>
                    <a:lstStyle/>
                    <a:p>
                      <a:pPr algn="ctr" fontAlgn="ctr"/>
                      <a:r>
                        <a:rPr lang="cs-CZ" sz="900" b="1" i="0" u="none" strike="noStrike">
                          <a:solidFill>
                            <a:srgbClr val="000000"/>
                          </a:solidFill>
                          <a:effectLst/>
                          <a:latin typeface="Arial" panose="020B0604020202020204" pitchFamily="34" charset="0"/>
                        </a:rPr>
                        <a:t>05.10.2019 10:00</a:t>
                      </a:r>
                    </a:p>
                  </a:txBody>
                  <a:tcPr marL="9525" marR="9525" marT="9525"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66"/>
                    </a:solidFill>
                  </a:tcPr>
                </a:tc>
                <a:tc>
                  <a:txBody>
                    <a:bodyPr/>
                    <a:lstStyle/>
                    <a:p>
                      <a:pPr algn="ctr" fontAlgn="ctr"/>
                      <a:r>
                        <a:rPr lang="cs-CZ" sz="900" b="1" i="0" u="none" strike="noStrike">
                          <a:solidFill>
                            <a:srgbClr val="000000"/>
                          </a:solidFill>
                          <a:effectLst/>
                          <a:latin typeface="Arial" panose="020B0604020202020204" pitchFamily="34" charset="0"/>
                        </a:rPr>
                        <a:t>SK Strupčice </a:t>
                      </a:r>
                    </a:p>
                  </a:txBody>
                  <a:tcPr marL="9525" marR="9525" marT="9525"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66"/>
                    </a:solidFill>
                  </a:tcPr>
                </a:tc>
                <a:tc>
                  <a:txBody>
                    <a:bodyPr/>
                    <a:lstStyle/>
                    <a:p>
                      <a:pPr algn="ctr" fontAlgn="ctr"/>
                      <a:r>
                        <a:rPr lang="cs-CZ" sz="1100" b="1" i="0" u="none" strike="noStrike" dirty="0">
                          <a:solidFill>
                            <a:srgbClr val="000000"/>
                          </a:solidFill>
                          <a:effectLst/>
                          <a:latin typeface="Arial" panose="020B0604020202020204" pitchFamily="34" charset="0"/>
                        </a:rPr>
                        <a:t>3:5 </a:t>
                      </a:r>
                    </a:p>
                  </a:txBody>
                  <a:tcPr marL="9525" marR="9525" marT="9525"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Proboštov </a:t>
                      </a:r>
                    </a:p>
                  </a:txBody>
                  <a:tcPr marL="9525" marR="9525" marT="9525"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66"/>
                    </a:solidFill>
                  </a:tcPr>
                </a:tc>
                <a:extLst>
                  <a:ext uri="{0D108BD9-81ED-4DB2-BD59-A6C34878D82A}">
                    <a16:rowId xmlns:a16="http://schemas.microsoft.com/office/drawing/2014/main" val="3437850705"/>
                  </a:ext>
                </a:extLst>
              </a:tr>
              <a:tr h="228600">
                <a:tc>
                  <a:txBody>
                    <a:bodyPr/>
                    <a:lstStyle/>
                    <a:p>
                      <a:pPr algn="ctr" fontAlgn="ctr"/>
                      <a:r>
                        <a:rPr lang="cs-CZ" sz="900" b="1" i="0" u="none" strike="noStrike">
                          <a:solidFill>
                            <a:srgbClr val="000000"/>
                          </a:solidFill>
                          <a:effectLst/>
                          <a:latin typeface="Arial" panose="020B0604020202020204" pitchFamily="34" charset="0"/>
                        </a:rPr>
                        <a:t>06.10.2019 10:00</a:t>
                      </a:r>
                    </a:p>
                  </a:txBody>
                  <a:tcPr marL="9525" marR="9525" marT="9525"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66"/>
                    </a:solidFill>
                  </a:tcPr>
                </a:tc>
                <a:tc>
                  <a:txBody>
                    <a:bodyPr/>
                    <a:lstStyle/>
                    <a:p>
                      <a:pPr algn="ctr" fontAlgn="ctr"/>
                      <a:r>
                        <a:rPr lang="cs-CZ" sz="900" b="1" i="0" u="none" strike="noStrike">
                          <a:solidFill>
                            <a:srgbClr val="000000"/>
                          </a:solidFill>
                          <a:effectLst/>
                          <a:latin typeface="Arial" panose="020B0604020202020204" pitchFamily="34" charset="0"/>
                        </a:rPr>
                        <a:t>ASK Lovosice </a:t>
                      </a:r>
                    </a:p>
                  </a:txBody>
                  <a:tcPr marL="9525" marR="9525" marT="9525"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66"/>
                    </a:solidFill>
                  </a:tcPr>
                </a:tc>
                <a:tc>
                  <a:txBody>
                    <a:bodyPr/>
                    <a:lstStyle/>
                    <a:p>
                      <a:pPr algn="ctr" fontAlgn="ctr"/>
                      <a:r>
                        <a:rPr lang="cs-CZ" sz="1100" b="1" i="0" u="none" strike="noStrike" dirty="0">
                          <a:solidFill>
                            <a:srgbClr val="000000"/>
                          </a:solidFill>
                          <a:effectLst/>
                          <a:latin typeface="Arial" panose="020B0604020202020204" pitchFamily="34" charset="0"/>
                        </a:rPr>
                        <a:t> 6:5</a:t>
                      </a:r>
                    </a:p>
                  </a:txBody>
                  <a:tcPr marL="9525" marR="9525" marT="9525"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TJ Vaňov/Libouchec </a:t>
                      </a:r>
                    </a:p>
                  </a:txBody>
                  <a:tcPr marL="9525" marR="9525" marT="9525"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66"/>
                    </a:solidFill>
                  </a:tcPr>
                </a:tc>
                <a:extLst>
                  <a:ext uri="{0D108BD9-81ED-4DB2-BD59-A6C34878D82A}">
                    <a16:rowId xmlns:a16="http://schemas.microsoft.com/office/drawing/2014/main" val="4259719957"/>
                  </a:ext>
                </a:extLst>
              </a:tr>
              <a:tr h="228600">
                <a:tc>
                  <a:txBody>
                    <a:bodyPr/>
                    <a:lstStyle/>
                    <a:p>
                      <a:pPr algn="ctr" fontAlgn="ctr"/>
                      <a:r>
                        <a:rPr lang="cs-CZ" sz="900" b="1" i="0" u="none" strike="noStrike">
                          <a:solidFill>
                            <a:srgbClr val="000000"/>
                          </a:solidFill>
                          <a:effectLst/>
                          <a:latin typeface="Arial" panose="020B0604020202020204" pitchFamily="34" charset="0"/>
                        </a:rPr>
                        <a:t>06.10.2019 10:00</a:t>
                      </a:r>
                    </a:p>
                  </a:txBody>
                  <a:tcPr marL="9525" marR="9525" marT="9525"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66"/>
                    </a:solidFill>
                  </a:tcPr>
                </a:tc>
                <a:tc>
                  <a:txBody>
                    <a:bodyPr/>
                    <a:lstStyle/>
                    <a:p>
                      <a:pPr algn="ctr" fontAlgn="ctr"/>
                      <a:r>
                        <a:rPr lang="cs-CZ" sz="900" b="1" i="0" u="none" strike="noStrike">
                          <a:solidFill>
                            <a:srgbClr val="000000"/>
                          </a:solidFill>
                          <a:effectLst/>
                          <a:latin typeface="Arial" panose="020B0604020202020204" pitchFamily="34" charset="0"/>
                        </a:rPr>
                        <a:t>FK Slavoj Žatec </a:t>
                      </a:r>
                    </a:p>
                  </a:txBody>
                  <a:tcPr marL="9525" marR="9525" marT="9525"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66"/>
                    </a:solidFill>
                  </a:tcPr>
                </a:tc>
                <a:tc>
                  <a:txBody>
                    <a:bodyPr/>
                    <a:lstStyle/>
                    <a:p>
                      <a:pPr algn="ctr" fontAlgn="ctr"/>
                      <a:r>
                        <a:rPr lang="cs-CZ" sz="1100" b="1" i="0" u="none" strike="noStrike" dirty="0">
                          <a:solidFill>
                            <a:srgbClr val="000000"/>
                          </a:solidFill>
                          <a:effectLst/>
                          <a:latin typeface="Arial" panose="020B0604020202020204" pitchFamily="34" charset="0"/>
                        </a:rPr>
                        <a:t>7:3 </a:t>
                      </a:r>
                    </a:p>
                  </a:txBody>
                  <a:tcPr marL="9525" marR="9525" marT="9525"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SK Štětí </a:t>
                      </a:r>
                    </a:p>
                  </a:txBody>
                  <a:tcPr marL="9525" marR="9525" marT="9525"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66"/>
                    </a:solidFill>
                  </a:tcPr>
                </a:tc>
                <a:extLst>
                  <a:ext uri="{0D108BD9-81ED-4DB2-BD59-A6C34878D82A}">
                    <a16:rowId xmlns:a16="http://schemas.microsoft.com/office/drawing/2014/main" val="3225147797"/>
                  </a:ext>
                </a:extLst>
              </a:tr>
              <a:tr h="228600">
                <a:tc>
                  <a:txBody>
                    <a:bodyPr/>
                    <a:lstStyle/>
                    <a:p>
                      <a:pPr algn="ctr" fontAlgn="ctr"/>
                      <a:r>
                        <a:rPr lang="cs-CZ" sz="900" b="1" i="0" u="none" strike="noStrike">
                          <a:solidFill>
                            <a:srgbClr val="000000"/>
                          </a:solidFill>
                          <a:effectLst/>
                          <a:latin typeface="Arial" panose="020B0604020202020204" pitchFamily="34" charset="0"/>
                        </a:rPr>
                        <a:t>06.10.2019 10:00</a:t>
                      </a:r>
                    </a:p>
                  </a:txBody>
                  <a:tcPr marL="9525" marR="9525" marT="9525" marB="0" anchor="ctr">
                    <a:lnL>
                      <a:noFill/>
                    </a:lnL>
                    <a:lnR>
                      <a:noFill/>
                    </a:lnR>
                    <a:lnT w="25400" cap="flat" cmpd="dbl" algn="ctr">
                      <a:solidFill>
                        <a:srgbClr val="000000"/>
                      </a:solidFill>
                      <a:prstDash val="solid"/>
                      <a:round/>
                      <a:headEnd type="none" w="med" len="med"/>
                      <a:tailEnd type="none" w="med" len="med"/>
                    </a:lnT>
                    <a:lnB>
                      <a:noFill/>
                    </a:lnB>
                    <a:solidFill>
                      <a:srgbClr val="FFFF66"/>
                    </a:solidFill>
                  </a:tcPr>
                </a:tc>
                <a:tc>
                  <a:txBody>
                    <a:bodyPr/>
                    <a:lstStyle/>
                    <a:p>
                      <a:pPr algn="ctr" fontAlgn="ctr"/>
                      <a:r>
                        <a:rPr lang="cs-CZ" sz="900" b="1" i="0" u="none" strike="noStrike">
                          <a:solidFill>
                            <a:srgbClr val="000000"/>
                          </a:solidFill>
                          <a:effectLst/>
                          <a:latin typeface="Arial" panose="020B0604020202020204" pitchFamily="34" charset="0"/>
                        </a:rPr>
                        <a:t>VOŠ a SOŠ Roudnice n.L. B </a:t>
                      </a:r>
                    </a:p>
                  </a:txBody>
                  <a:tcPr marL="9525" marR="9525" marT="9525" marB="0" anchor="ctr">
                    <a:lnL>
                      <a:noFill/>
                    </a:lnL>
                    <a:lnR>
                      <a:noFill/>
                    </a:lnR>
                    <a:lnT w="25400" cap="flat" cmpd="dbl" algn="ctr">
                      <a:solidFill>
                        <a:srgbClr val="000000"/>
                      </a:solidFill>
                      <a:prstDash val="solid"/>
                      <a:round/>
                      <a:headEnd type="none" w="med" len="med"/>
                      <a:tailEnd type="none" w="med" len="med"/>
                    </a:lnT>
                    <a:lnB>
                      <a:noFill/>
                    </a:lnB>
                    <a:solidFill>
                      <a:srgbClr val="FFFF66"/>
                    </a:solidFill>
                  </a:tcPr>
                </a:tc>
                <a:tc>
                  <a:txBody>
                    <a:bodyPr/>
                    <a:lstStyle/>
                    <a:p>
                      <a:pPr algn="ctr" fontAlgn="ctr"/>
                      <a:r>
                        <a:rPr lang="cs-CZ" sz="1100" b="1" i="0" u="none" strike="noStrike" dirty="0">
                          <a:solidFill>
                            <a:srgbClr val="000000"/>
                          </a:solidFill>
                          <a:effectLst/>
                          <a:latin typeface="Arial" panose="020B0604020202020204" pitchFamily="34" charset="0"/>
                        </a:rPr>
                        <a:t>1:7 </a:t>
                      </a:r>
                    </a:p>
                  </a:txBody>
                  <a:tcPr marL="9525" marR="9525" marT="9525" marB="0" anchor="ctr">
                    <a:lnL>
                      <a:noFill/>
                    </a:lnL>
                    <a:lnR>
                      <a:noFill/>
                    </a:lnR>
                    <a:lnT w="25400" cap="flat" cmpd="dbl" algn="ctr">
                      <a:solidFill>
                        <a:srgbClr val="000000"/>
                      </a:solidFill>
                      <a:prstDash val="solid"/>
                      <a:round/>
                      <a:headEnd type="none" w="med" len="med"/>
                      <a:tailEnd type="none" w="med" len="med"/>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FK Jiskra Velké Březno </a:t>
                      </a:r>
                    </a:p>
                  </a:txBody>
                  <a:tcPr marL="9525" marR="9525" marT="9525" marB="0" anchor="ctr">
                    <a:lnL>
                      <a:noFill/>
                    </a:lnL>
                    <a:lnR>
                      <a:noFill/>
                    </a:lnR>
                    <a:lnT w="25400" cap="flat" cmpd="dbl" algn="ctr">
                      <a:solidFill>
                        <a:srgbClr val="000000"/>
                      </a:solidFill>
                      <a:prstDash val="solid"/>
                      <a:round/>
                      <a:headEnd type="none" w="med" len="med"/>
                      <a:tailEnd type="none" w="med" len="med"/>
                    </a:lnT>
                    <a:lnB>
                      <a:noFill/>
                    </a:lnB>
                    <a:solidFill>
                      <a:srgbClr val="FFFF66"/>
                    </a:solidFill>
                  </a:tcPr>
                </a:tc>
                <a:extLst>
                  <a:ext uri="{0D108BD9-81ED-4DB2-BD59-A6C34878D82A}">
                    <a16:rowId xmlns:a16="http://schemas.microsoft.com/office/drawing/2014/main" val="3859755878"/>
                  </a:ext>
                </a:extLst>
              </a:tr>
              <a:tr h="228600">
                <a:tc gridSpan="4">
                  <a:txBody>
                    <a:bodyPr/>
                    <a:lstStyle/>
                    <a:p>
                      <a:pPr algn="ctr" fontAlgn="ctr"/>
                      <a:r>
                        <a:rPr lang="cs-CZ" sz="1100" b="1" i="0" u="none" strike="noStrike" dirty="0">
                          <a:solidFill>
                            <a:srgbClr val="184B81"/>
                          </a:solidFill>
                          <a:effectLst/>
                          <a:latin typeface="Berlin Sans FB Demi" panose="020E0802020502020306" pitchFamily="34" charset="0"/>
                        </a:rPr>
                        <a:t>10. kolo Krajského přebor dorostu - výsledky </a:t>
                      </a:r>
                    </a:p>
                  </a:txBody>
                  <a:tcPr marL="9525" marR="9525" marT="9525" marB="0" anchor="ctr">
                    <a:lnL>
                      <a:noFill/>
                    </a:lnL>
                    <a:lnR>
                      <a:noFill/>
                    </a:lnR>
                    <a:lnT>
                      <a:noFill/>
                    </a:lnT>
                    <a:lnB>
                      <a:noFill/>
                    </a:lnB>
                    <a:solidFill>
                      <a:srgbClr val="EA9FF7"/>
                    </a:solidFill>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507480357"/>
                  </a:ext>
                </a:extLst>
              </a:tr>
              <a:tr h="228600">
                <a:tc>
                  <a:txBody>
                    <a:bodyPr/>
                    <a:lstStyle/>
                    <a:p>
                      <a:pPr algn="ctr" fontAlgn="ctr"/>
                      <a:r>
                        <a:rPr lang="cs-CZ" sz="900" b="1" i="0" u="none" strike="noStrike" dirty="0">
                          <a:solidFill>
                            <a:srgbClr val="000000"/>
                          </a:solidFill>
                          <a:effectLst/>
                          <a:latin typeface="Arial" panose="020B0604020202020204" pitchFamily="34" charset="0"/>
                        </a:rPr>
                        <a:t>12.10.2019 10:00</a:t>
                      </a:r>
                    </a:p>
                  </a:txBody>
                  <a:tcPr marL="9525" marR="9525" marT="9525" marB="0" anchor="ctr">
                    <a:lnL>
                      <a:noFill/>
                    </a:lnL>
                    <a:lnR>
                      <a:noFill/>
                    </a:lnR>
                    <a:lnT>
                      <a:noFill/>
                    </a:lnT>
                    <a:lnB w="25400" cap="flat" cmpd="dbl" algn="ctr">
                      <a:solidFill>
                        <a:srgbClr val="000000"/>
                      </a:solidFill>
                      <a:prstDash val="solid"/>
                      <a:round/>
                      <a:headEnd type="none" w="med" len="med"/>
                      <a:tailEnd type="none" w="med" len="med"/>
                    </a:lnB>
                    <a:solidFill>
                      <a:srgbClr val="FFFF66"/>
                    </a:solidFill>
                  </a:tcPr>
                </a:tc>
                <a:tc>
                  <a:txBody>
                    <a:bodyPr/>
                    <a:lstStyle/>
                    <a:p>
                      <a:pPr algn="ctr" fontAlgn="ctr"/>
                      <a:r>
                        <a:rPr lang="cs-CZ" sz="900" b="1" i="0" u="none" strike="noStrike" dirty="0">
                          <a:solidFill>
                            <a:srgbClr val="000000"/>
                          </a:solidFill>
                          <a:effectLst/>
                          <a:latin typeface="Arial" panose="020B0604020202020204" pitchFamily="34" charset="0"/>
                        </a:rPr>
                        <a:t>FK Český Lev Neštěmice </a:t>
                      </a:r>
                    </a:p>
                  </a:txBody>
                  <a:tcPr marL="9525" marR="9525" marT="9525" marB="0" anchor="ctr">
                    <a:lnL>
                      <a:noFill/>
                    </a:lnL>
                    <a:lnR>
                      <a:noFill/>
                    </a:lnR>
                    <a:lnT>
                      <a:noFill/>
                    </a:lnT>
                    <a:lnB w="25400" cap="flat" cmpd="dbl" algn="ctr">
                      <a:solidFill>
                        <a:srgbClr val="000000"/>
                      </a:solidFill>
                      <a:prstDash val="solid"/>
                      <a:round/>
                      <a:headEnd type="none" w="med" len="med"/>
                      <a:tailEnd type="none" w="med" len="med"/>
                    </a:lnB>
                    <a:solidFill>
                      <a:srgbClr val="FFFF66"/>
                    </a:solidFill>
                  </a:tcPr>
                </a:tc>
                <a:tc>
                  <a:txBody>
                    <a:bodyPr/>
                    <a:lstStyle/>
                    <a:p>
                      <a:pPr algn="ctr" fontAlgn="ctr"/>
                      <a:r>
                        <a:rPr lang="cs-CZ" sz="1200" b="1" i="0" u="none" strike="noStrike" dirty="0">
                          <a:solidFill>
                            <a:srgbClr val="000000"/>
                          </a:solidFill>
                          <a:effectLst/>
                          <a:latin typeface="Arial" panose="020B0604020202020204" pitchFamily="34" charset="0"/>
                        </a:rPr>
                        <a:t>2:3 </a:t>
                      </a:r>
                    </a:p>
                  </a:txBody>
                  <a:tcPr marL="9525" marR="9525" marT="9525" marB="0" anchor="ctr">
                    <a:lnL>
                      <a:noFill/>
                    </a:lnL>
                    <a:lnR>
                      <a:noFill/>
                    </a:lnR>
                    <a:lnT>
                      <a:noFill/>
                    </a:lnT>
                    <a:lnB w="25400" cap="flat" cmpd="dbl" algn="ctr">
                      <a:solidFill>
                        <a:srgbClr val="000000"/>
                      </a:solidFill>
                      <a:prstDash val="solid"/>
                      <a:round/>
                      <a:headEnd type="none" w="med" len="med"/>
                      <a:tailEnd type="none" w="med" len="med"/>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FK Litoměřicko </a:t>
                      </a:r>
                    </a:p>
                  </a:txBody>
                  <a:tcPr marL="9525" marR="9525" marT="9525" marB="0" anchor="ctr">
                    <a:lnL>
                      <a:noFill/>
                    </a:lnL>
                    <a:lnR>
                      <a:noFill/>
                    </a:lnR>
                    <a:lnT>
                      <a:noFill/>
                    </a:lnT>
                    <a:lnB w="25400" cap="flat" cmpd="dbl" algn="ctr">
                      <a:solidFill>
                        <a:srgbClr val="000000"/>
                      </a:solidFill>
                      <a:prstDash val="solid"/>
                      <a:round/>
                      <a:headEnd type="none" w="med" len="med"/>
                      <a:tailEnd type="none" w="med" len="med"/>
                    </a:lnB>
                    <a:solidFill>
                      <a:srgbClr val="FFFF66"/>
                    </a:solidFill>
                  </a:tcPr>
                </a:tc>
                <a:extLst>
                  <a:ext uri="{0D108BD9-81ED-4DB2-BD59-A6C34878D82A}">
                    <a16:rowId xmlns:a16="http://schemas.microsoft.com/office/drawing/2014/main" val="3231391095"/>
                  </a:ext>
                </a:extLst>
              </a:tr>
              <a:tr h="228600">
                <a:tc>
                  <a:txBody>
                    <a:bodyPr/>
                    <a:lstStyle/>
                    <a:p>
                      <a:pPr algn="ctr" fontAlgn="ctr"/>
                      <a:r>
                        <a:rPr lang="cs-CZ" sz="900" b="1" i="0" u="none" strike="noStrike">
                          <a:solidFill>
                            <a:srgbClr val="000000"/>
                          </a:solidFill>
                          <a:effectLst/>
                          <a:latin typeface="Arial" panose="020B0604020202020204" pitchFamily="34" charset="0"/>
                        </a:rPr>
                        <a:t>12.10.2019 10:00</a:t>
                      </a:r>
                    </a:p>
                  </a:txBody>
                  <a:tcPr marL="9525" marR="9525" marT="9525"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66"/>
                    </a:solidFill>
                  </a:tcPr>
                </a:tc>
                <a:tc>
                  <a:txBody>
                    <a:bodyPr/>
                    <a:lstStyle/>
                    <a:p>
                      <a:pPr algn="ctr" fontAlgn="ctr"/>
                      <a:r>
                        <a:rPr lang="cs-CZ" sz="900" b="1" i="0" u="none" strike="noStrike">
                          <a:solidFill>
                            <a:srgbClr val="000000"/>
                          </a:solidFill>
                          <a:effectLst/>
                          <a:latin typeface="Arial" panose="020B0604020202020204" pitchFamily="34" charset="0"/>
                        </a:rPr>
                        <a:t>SK Strupčice </a:t>
                      </a:r>
                    </a:p>
                  </a:txBody>
                  <a:tcPr marL="9525" marR="9525" marT="9525"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66"/>
                    </a:solidFill>
                  </a:tcPr>
                </a:tc>
                <a:tc>
                  <a:txBody>
                    <a:bodyPr/>
                    <a:lstStyle/>
                    <a:p>
                      <a:pPr algn="ctr" fontAlgn="ctr"/>
                      <a:r>
                        <a:rPr lang="cs-CZ" sz="1200" b="1" i="0" u="none" strike="noStrike" dirty="0">
                          <a:solidFill>
                            <a:srgbClr val="000000"/>
                          </a:solidFill>
                          <a:effectLst/>
                          <a:latin typeface="Arial" panose="020B0604020202020204" pitchFamily="34" charset="0"/>
                        </a:rPr>
                        <a:t> 15:2</a:t>
                      </a:r>
                    </a:p>
                  </a:txBody>
                  <a:tcPr marL="9525" marR="9525" marT="9525"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ASK Lovosice </a:t>
                      </a:r>
                    </a:p>
                  </a:txBody>
                  <a:tcPr marL="9525" marR="9525" marT="9525"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66"/>
                    </a:solidFill>
                  </a:tcPr>
                </a:tc>
                <a:extLst>
                  <a:ext uri="{0D108BD9-81ED-4DB2-BD59-A6C34878D82A}">
                    <a16:rowId xmlns:a16="http://schemas.microsoft.com/office/drawing/2014/main" val="261782167"/>
                  </a:ext>
                </a:extLst>
              </a:tr>
              <a:tr h="228600">
                <a:tc>
                  <a:txBody>
                    <a:bodyPr/>
                    <a:lstStyle/>
                    <a:p>
                      <a:pPr algn="ctr" fontAlgn="ctr"/>
                      <a:r>
                        <a:rPr lang="cs-CZ" sz="900" b="1" i="0" u="none" strike="noStrike">
                          <a:solidFill>
                            <a:srgbClr val="000000"/>
                          </a:solidFill>
                          <a:effectLst/>
                          <a:latin typeface="Arial" panose="020B0604020202020204" pitchFamily="34" charset="0"/>
                        </a:rPr>
                        <a:t>12.10.2019 10:00</a:t>
                      </a:r>
                    </a:p>
                  </a:txBody>
                  <a:tcPr marL="9525" marR="9525" marT="9525"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66"/>
                    </a:solidFill>
                  </a:tcPr>
                </a:tc>
                <a:tc>
                  <a:txBody>
                    <a:bodyPr/>
                    <a:lstStyle/>
                    <a:p>
                      <a:pPr algn="ctr" fontAlgn="ctr"/>
                      <a:r>
                        <a:rPr lang="cs-CZ" sz="900" b="1" i="0" u="none" strike="noStrike">
                          <a:solidFill>
                            <a:srgbClr val="000000"/>
                          </a:solidFill>
                          <a:effectLst/>
                          <a:latin typeface="Arial" panose="020B0604020202020204" pitchFamily="34" charset="0"/>
                        </a:rPr>
                        <a:t>FK Jiskra Velké Březno </a:t>
                      </a:r>
                    </a:p>
                  </a:txBody>
                  <a:tcPr marL="9525" marR="9525" marT="9525"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66"/>
                    </a:solidFill>
                  </a:tcPr>
                </a:tc>
                <a:tc>
                  <a:txBody>
                    <a:bodyPr/>
                    <a:lstStyle/>
                    <a:p>
                      <a:pPr algn="ctr" fontAlgn="ctr"/>
                      <a:r>
                        <a:rPr lang="cs-CZ" sz="1200" b="1" i="0" u="none" strike="noStrike" dirty="0">
                          <a:solidFill>
                            <a:srgbClr val="000000"/>
                          </a:solidFill>
                          <a:effectLst/>
                          <a:latin typeface="Arial" panose="020B0604020202020204" pitchFamily="34" charset="0"/>
                        </a:rPr>
                        <a:t> 8:2</a:t>
                      </a:r>
                    </a:p>
                  </a:txBody>
                  <a:tcPr marL="9525" marR="9525" marT="9525"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TJ Krupka </a:t>
                      </a:r>
                    </a:p>
                  </a:txBody>
                  <a:tcPr marL="9525" marR="9525" marT="9525"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66"/>
                    </a:solidFill>
                  </a:tcPr>
                </a:tc>
                <a:extLst>
                  <a:ext uri="{0D108BD9-81ED-4DB2-BD59-A6C34878D82A}">
                    <a16:rowId xmlns:a16="http://schemas.microsoft.com/office/drawing/2014/main" val="2496126005"/>
                  </a:ext>
                </a:extLst>
              </a:tr>
              <a:tr h="228600">
                <a:tc>
                  <a:txBody>
                    <a:bodyPr/>
                    <a:lstStyle/>
                    <a:p>
                      <a:pPr algn="ctr" fontAlgn="ctr"/>
                      <a:r>
                        <a:rPr lang="cs-CZ" sz="900" b="1" i="0" u="none" strike="noStrike">
                          <a:solidFill>
                            <a:srgbClr val="000000"/>
                          </a:solidFill>
                          <a:effectLst/>
                          <a:latin typeface="Arial" panose="020B0604020202020204" pitchFamily="34" charset="0"/>
                        </a:rPr>
                        <a:t>12.10.2019 10:00</a:t>
                      </a:r>
                    </a:p>
                  </a:txBody>
                  <a:tcPr marL="9525" marR="9525" marT="9525"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66"/>
                    </a:solidFill>
                  </a:tcPr>
                </a:tc>
                <a:tc>
                  <a:txBody>
                    <a:bodyPr/>
                    <a:lstStyle/>
                    <a:p>
                      <a:pPr algn="ctr" fontAlgn="ctr"/>
                      <a:r>
                        <a:rPr lang="cs-CZ" sz="900" b="1" i="0" u="none" strike="noStrike">
                          <a:solidFill>
                            <a:srgbClr val="000000"/>
                          </a:solidFill>
                          <a:effectLst/>
                          <a:latin typeface="Arial" panose="020B0604020202020204" pitchFamily="34" charset="0"/>
                        </a:rPr>
                        <a:t>TJ Vaňov/Libouchec </a:t>
                      </a:r>
                    </a:p>
                  </a:txBody>
                  <a:tcPr marL="9525" marR="9525" marT="9525"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66"/>
                    </a:solidFill>
                  </a:tcPr>
                </a:tc>
                <a:tc>
                  <a:txBody>
                    <a:bodyPr/>
                    <a:lstStyle/>
                    <a:p>
                      <a:pPr algn="ctr" fontAlgn="ctr"/>
                      <a:r>
                        <a:rPr lang="cs-CZ" sz="1200" b="1" i="0" u="none" strike="noStrike" dirty="0">
                          <a:solidFill>
                            <a:srgbClr val="000000"/>
                          </a:solidFill>
                          <a:effectLst/>
                          <a:latin typeface="Arial" panose="020B0604020202020204" pitchFamily="34" charset="0"/>
                        </a:rPr>
                        <a:t>2:1 </a:t>
                      </a:r>
                    </a:p>
                  </a:txBody>
                  <a:tcPr marL="9525" marR="9525" marT="9525"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99FF99"/>
                    </a:solidFill>
                  </a:tcPr>
                </a:tc>
                <a:tc>
                  <a:txBody>
                    <a:bodyPr/>
                    <a:lstStyle/>
                    <a:p>
                      <a:pPr algn="ctr" fontAlgn="ctr"/>
                      <a:r>
                        <a:rPr lang="cs-CZ" sz="900" b="1" i="0" u="none" strike="noStrike" dirty="0">
                          <a:solidFill>
                            <a:srgbClr val="000000"/>
                          </a:solidFill>
                          <a:effectLst/>
                          <a:latin typeface="Arial" panose="020B0604020202020204" pitchFamily="34" charset="0"/>
                        </a:rPr>
                        <a:t>FK Slavoj Žatec </a:t>
                      </a:r>
                    </a:p>
                  </a:txBody>
                  <a:tcPr marL="9525" marR="9525" marT="9525"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66"/>
                    </a:solidFill>
                  </a:tcPr>
                </a:tc>
                <a:extLst>
                  <a:ext uri="{0D108BD9-81ED-4DB2-BD59-A6C34878D82A}">
                    <a16:rowId xmlns:a16="http://schemas.microsoft.com/office/drawing/2014/main" val="1585249658"/>
                  </a:ext>
                </a:extLst>
              </a:tr>
              <a:tr h="228600">
                <a:tc>
                  <a:txBody>
                    <a:bodyPr/>
                    <a:lstStyle/>
                    <a:p>
                      <a:pPr algn="ctr" fontAlgn="ctr"/>
                      <a:r>
                        <a:rPr lang="cs-CZ" sz="900" b="1" i="0" u="none" strike="noStrike">
                          <a:solidFill>
                            <a:srgbClr val="000000"/>
                          </a:solidFill>
                          <a:effectLst/>
                          <a:latin typeface="Arial" panose="020B0604020202020204" pitchFamily="34" charset="0"/>
                        </a:rPr>
                        <a:t>12.10.2019 10:30</a:t>
                      </a:r>
                    </a:p>
                  </a:txBody>
                  <a:tcPr marL="9525" marR="9525" marT="9525"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66"/>
                    </a:solidFill>
                  </a:tcPr>
                </a:tc>
                <a:tc>
                  <a:txBody>
                    <a:bodyPr/>
                    <a:lstStyle/>
                    <a:p>
                      <a:pPr algn="ctr" fontAlgn="ctr"/>
                      <a:r>
                        <a:rPr lang="cs-CZ" sz="900" b="1" i="0" u="none" strike="noStrike">
                          <a:solidFill>
                            <a:srgbClr val="000000"/>
                          </a:solidFill>
                          <a:effectLst/>
                          <a:latin typeface="Arial" panose="020B0604020202020204" pitchFamily="34" charset="0"/>
                        </a:rPr>
                        <a:t>SK Štětí </a:t>
                      </a:r>
                    </a:p>
                  </a:txBody>
                  <a:tcPr marL="9525" marR="9525" marT="9525"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66"/>
                    </a:solidFill>
                  </a:tcPr>
                </a:tc>
                <a:tc>
                  <a:txBody>
                    <a:bodyPr/>
                    <a:lstStyle/>
                    <a:p>
                      <a:pPr algn="ctr" fontAlgn="ctr"/>
                      <a:r>
                        <a:rPr lang="cs-CZ" sz="1200" b="1" i="0" u="none" strike="noStrike" dirty="0">
                          <a:solidFill>
                            <a:srgbClr val="000000"/>
                          </a:solidFill>
                          <a:effectLst/>
                          <a:latin typeface="Arial" panose="020B0604020202020204" pitchFamily="34" charset="0"/>
                        </a:rPr>
                        <a:t>0:5 </a:t>
                      </a:r>
                    </a:p>
                  </a:txBody>
                  <a:tcPr marL="9525" marR="9525" marT="9525"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FK Bílina </a:t>
                      </a:r>
                    </a:p>
                  </a:txBody>
                  <a:tcPr marL="9525" marR="9525" marT="9525"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66"/>
                    </a:solidFill>
                  </a:tcPr>
                </a:tc>
                <a:extLst>
                  <a:ext uri="{0D108BD9-81ED-4DB2-BD59-A6C34878D82A}">
                    <a16:rowId xmlns:a16="http://schemas.microsoft.com/office/drawing/2014/main" val="367720025"/>
                  </a:ext>
                </a:extLst>
              </a:tr>
              <a:tr h="228600">
                <a:tc>
                  <a:txBody>
                    <a:bodyPr/>
                    <a:lstStyle/>
                    <a:p>
                      <a:pPr algn="ctr" fontAlgn="ctr"/>
                      <a:r>
                        <a:rPr lang="cs-CZ" sz="900" b="1" i="0" u="none" strike="noStrike">
                          <a:solidFill>
                            <a:srgbClr val="000000"/>
                          </a:solidFill>
                          <a:effectLst/>
                          <a:latin typeface="Arial" panose="020B0604020202020204" pitchFamily="34" charset="0"/>
                        </a:rPr>
                        <a:t>13.10.2019 10:30</a:t>
                      </a:r>
                    </a:p>
                  </a:txBody>
                  <a:tcPr marL="9525" marR="9525" marT="9525" marB="0" anchor="ctr">
                    <a:lnL>
                      <a:noFill/>
                    </a:lnL>
                    <a:lnR>
                      <a:noFill/>
                    </a:lnR>
                    <a:lnT w="25400" cap="flat" cmpd="dbl" algn="ctr">
                      <a:solidFill>
                        <a:srgbClr val="000000"/>
                      </a:solidFill>
                      <a:prstDash val="solid"/>
                      <a:round/>
                      <a:headEnd type="none" w="med" len="med"/>
                      <a:tailEnd type="none" w="med" len="med"/>
                    </a:lnT>
                    <a:lnB>
                      <a:noFill/>
                    </a:lnB>
                    <a:solidFill>
                      <a:srgbClr val="FFFF66"/>
                    </a:solidFill>
                  </a:tcPr>
                </a:tc>
                <a:tc>
                  <a:txBody>
                    <a:bodyPr/>
                    <a:lstStyle/>
                    <a:p>
                      <a:pPr algn="ctr" fontAlgn="ctr"/>
                      <a:r>
                        <a:rPr lang="cs-CZ" sz="900" b="1" i="0" u="none" strike="noStrike" dirty="0">
                          <a:solidFill>
                            <a:srgbClr val="000000"/>
                          </a:solidFill>
                          <a:effectLst/>
                          <a:latin typeface="Arial" panose="020B0604020202020204" pitchFamily="34" charset="0"/>
                        </a:rPr>
                        <a:t>Proboštov </a:t>
                      </a:r>
                    </a:p>
                  </a:txBody>
                  <a:tcPr marL="9525" marR="9525" marT="9525" marB="0" anchor="ctr">
                    <a:lnL>
                      <a:noFill/>
                    </a:lnL>
                    <a:lnR>
                      <a:noFill/>
                    </a:lnR>
                    <a:lnT w="25400" cap="flat" cmpd="dbl" algn="ctr">
                      <a:solidFill>
                        <a:srgbClr val="000000"/>
                      </a:solidFill>
                      <a:prstDash val="solid"/>
                      <a:round/>
                      <a:headEnd type="none" w="med" len="med"/>
                      <a:tailEnd type="none" w="med" len="med"/>
                    </a:lnT>
                    <a:lnB>
                      <a:noFill/>
                    </a:lnB>
                    <a:solidFill>
                      <a:srgbClr val="FFFF66"/>
                    </a:solidFill>
                  </a:tcPr>
                </a:tc>
                <a:tc>
                  <a:txBody>
                    <a:bodyPr/>
                    <a:lstStyle/>
                    <a:p>
                      <a:pPr algn="ctr" fontAlgn="ctr"/>
                      <a:r>
                        <a:rPr lang="cs-CZ" sz="1200" b="1" i="0" u="none" strike="noStrike" dirty="0">
                          <a:solidFill>
                            <a:srgbClr val="000000"/>
                          </a:solidFill>
                          <a:effectLst/>
                          <a:latin typeface="Arial" panose="020B0604020202020204" pitchFamily="34" charset="0"/>
                        </a:rPr>
                        <a:t> 1:3</a:t>
                      </a:r>
                    </a:p>
                  </a:txBody>
                  <a:tcPr marL="9525" marR="9525" marT="9525" marB="0" anchor="ctr">
                    <a:lnL>
                      <a:noFill/>
                    </a:lnL>
                    <a:lnR>
                      <a:noFill/>
                    </a:lnR>
                    <a:lnT w="25400" cap="flat" cmpd="dbl" algn="ctr">
                      <a:solidFill>
                        <a:srgbClr val="000000"/>
                      </a:solidFill>
                      <a:prstDash val="solid"/>
                      <a:round/>
                      <a:headEnd type="none" w="med" len="med"/>
                      <a:tailEnd type="none" w="med" len="med"/>
                    </a:lnT>
                    <a:lnB>
                      <a:noFill/>
                    </a:lnB>
                    <a:solidFill>
                      <a:srgbClr val="99FF99"/>
                    </a:solidFill>
                  </a:tcPr>
                </a:tc>
                <a:tc>
                  <a:txBody>
                    <a:bodyPr/>
                    <a:lstStyle/>
                    <a:p>
                      <a:pPr algn="ctr" fontAlgn="ctr"/>
                      <a:r>
                        <a:rPr lang="cs-CZ" sz="900" b="1" i="0" u="none" strike="noStrike" dirty="0">
                          <a:solidFill>
                            <a:srgbClr val="000000"/>
                          </a:solidFill>
                          <a:effectLst/>
                          <a:latin typeface="Arial" panose="020B0604020202020204" pitchFamily="34" charset="0"/>
                        </a:rPr>
                        <a:t>FK JUNIOR Děčín </a:t>
                      </a:r>
                    </a:p>
                  </a:txBody>
                  <a:tcPr marL="9525" marR="9525" marT="9525" marB="0" anchor="ctr">
                    <a:lnL>
                      <a:noFill/>
                    </a:lnL>
                    <a:lnR>
                      <a:noFill/>
                    </a:lnR>
                    <a:lnT w="25400" cap="flat" cmpd="dbl" algn="ctr">
                      <a:solidFill>
                        <a:srgbClr val="000000"/>
                      </a:solidFill>
                      <a:prstDash val="solid"/>
                      <a:round/>
                      <a:headEnd type="none" w="med" len="med"/>
                      <a:tailEnd type="none" w="med" len="med"/>
                    </a:lnT>
                    <a:lnB>
                      <a:noFill/>
                    </a:lnB>
                    <a:solidFill>
                      <a:srgbClr val="FFFF66"/>
                    </a:solidFill>
                  </a:tcPr>
                </a:tc>
                <a:extLst>
                  <a:ext uri="{0D108BD9-81ED-4DB2-BD59-A6C34878D82A}">
                    <a16:rowId xmlns:a16="http://schemas.microsoft.com/office/drawing/2014/main" val="3567986953"/>
                  </a:ext>
                </a:extLst>
              </a:tr>
            </a:tbl>
          </a:graphicData>
        </a:graphic>
      </p:graphicFrame>
      <p:graphicFrame>
        <p:nvGraphicFramePr>
          <p:cNvPr id="8" name="Tabulka 7">
            <a:extLst>
              <a:ext uri="{FF2B5EF4-FFF2-40B4-BE49-F238E27FC236}">
                <a16:creationId xmlns:a16="http://schemas.microsoft.com/office/drawing/2014/main" id="{C20F2C78-99D5-488B-9E5A-9A1F0EA679B5}"/>
              </a:ext>
            </a:extLst>
          </p:cNvPr>
          <p:cNvGraphicFramePr>
            <a:graphicFrameLocks noGrp="1"/>
          </p:cNvGraphicFramePr>
          <p:nvPr>
            <p:extLst>
              <p:ext uri="{D42A27DB-BD31-4B8C-83A1-F6EECF244321}">
                <p14:modId xmlns:p14="http://schemas.microsoft.com/office/powerpoint/2010/main" val="2297997843"/>
              </p:ext>
            </p:extLst>
          </p:nvPr>
        </p:nvGraphicFramePr>
        <p:xfrm>
          <a:off x="209183" y="3960696"/>
          <a:ext cx="4584126" cy="2882644"/>
        </p:xfrm>
        <a:graphic>
          <a:graphicData uri="http://schemas.openxmlformats.org/drawingml/2006/table">
            <a:tbl>
              <a:tblPr/>
              <a:tblGrid>
                <a:gridCol w="225542">
                  <a:extLst>
                    <a:ext uri="{9D8B030D-6E8A-4147-A177-3AD203B41FA5}">
                      <a16:colId xmlns:a16="http://schemas.microsoft.com/office/drawing/2014/main" val="3243370640"/>
                    </a:ext>
                  </a:extLst>
                </a:gridCol>
                <a:gridCol w="225542">
                  <a:extLst>
                    <a:ext uri="{9D8B030D-6E8A-4147-A177-3AD203B41FA5}">
                      <a16:colId xmlns:a16="http://schemas.microsoft.com/office/drawing/2014/main" val="3979489070"/>
                    </a:ext>
                  </a:extLst>
                </a:gridCol>
                <a:gridCol w="2041148">
                  <a:extLst>
                    <a:ext uri="{9D8B030D-6E8A-4147-A177-3AD203B41FA5}">
                      <a16:colId xmlns:a16="http://schemas.microsoft.com/office/drawing/2014/main" val="2007853694"/>
                    </a:ext>
                  </a:extLst>
                </a:gridCol>
                <a:gridCol w="214264">
                  <a:extLst>
                    <a:ext uri="{9D8B030D-6E8A-4147-A177-3AD203B41FA5}">
                      <a16:colId xmlns:a16="http://schemas.microsoft.com/office/drawing/2014/main" val="3056498397"/>
                    </a:ext>
                  </a:extLst>
                </a:gridCol>
                <a:gridCol w="236818">
                  <a:extLst>
                    <a:ext uri="{9D8B030D-6E8A-4147-A177-3AD203B41FA5}">
                      <a16:colId xmlns:a16="http://schemas.microsoft.com/office/drawing/2014/main" val="4058663830"/>
                    </a:ext>
                  </a:extLst>
                </a:gridCol>
                <a:gridCol w="281926">
                  <a:extLst>
                    <a:ext uri="{9D8B030D-6E8A-4147-A177-3AD203B41FA5}">
                      <a16:colId xmlns:a16="http://schemas.microsoft.com/office/drawing/2014/main" val="3016283220"/>
                    </a:ext>
                  </a:extLst>
                </a:gridCol>
                <a:gridCol w="160698">
                  <a:extLst>
                    <a:ext uri="{9D8B030D-6E8A-4147-A177-3AD203B41FA5}">
                      <a16:colId xmlns:a16="http://schemas.microsoft.com/office/drawing/2014/main" val="1740461467"/>
                    </a:ext>
                  </a:extLst>
                </a:gridCol>
                <a:gridCol w="236818">
                  <a:extLst>
                    <a:ext uri="{9D8B030D-6E8A-4147-A177-3AD203B41FA5}">
                      <a16:colId xmlns:a16="http://schemas.microsoft.com/office/drawing/2014/main" val="1264822385"/>
                    </a:ext>
                  </a:extLst>
                </a:gridCol>
                <a:gridCol w="439805">
                  <a:extLst>
                    <a:ext uri="{9D8B030D-6E8A-4147-A177-3AD203B41FA5}">
                      <a16:colId xmlns:a16="http://schemas.microsoft.com/office/drawing/2014/main" val="1163864080"/>
                    </a:ext>
                  </a:extLst>
                </a:gridCol>
                <a:gridCol w="293204">
                  <a:extLst>
                    <a:ext uri="{9D8B030D-6E8A-4147-A177-3AD203B41FA5}">
                      <a16:colId xmlns:a16="http://schemas.microsoft.com/office/drawing/2014/main" val="3159043916"/>
                    </a:ext>
                  </a:extLst>
                </a:gridCol>
                <a:gridCol w="228361">
                  <a:extLst>
                    <a:ext uri="{9D8B030D-6E8A-4147-A177-3AD203B41FA5}">
                      <a16:colId xmlns:a16="http://schemas.microsoft.com/office/drawing/2014/main" val="4136698340"/>
                    </a:ext>
                  </a:extLst>
                </a:gridCol>
              </a:tblGrid>
              <a:tr h="164587">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3444579124"/>
                  </a:ext>
                </a:extLst>
              </a:tr>
              <a:tr h="216020">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gridSpan="9">
                  <a:txBody>
                    <a:bodyPr/>
                    <a:lstStyle/>
                    <a:p>
                      <a:pPr algn="ctr" fontAlgn="ctr"/>
                      <a:r>
                        <a:rPr lang="pl-PL" sz="1600" b="1" i="0" u="none" strike="noStrike" dirty="0">
                          <a:solidFill>
                            <a:srgbClr val="0000CC"/>
                          </a:solidFill>
                          <a:effectLst/>
                          <a:latin typeface="Calibri" panose="020F0502020204030204" pitchFamily="34" charset="0"/>
                        </a:rPr>
                        <a:t>Krajský přebor  dorostu  2019/2020  po 8. kolech</a:t>
                      </a:r>
                    </a:p>
                  </a:txBody>
                  <a:tcPr marL="9525" marR="9525" marT="9525" marB="0" anchor="ctr">
                    <a:lnL>
                      <a:noFill/>
                    </a:lnL>
                    <a:lnR>
                      <a:noFill/>
                    </a:lnR>
                    <a:lnT>
                      <a:noFill/>
                    </a:lnT>
                    <a:lnB>
                      <a:noFill/>
                    </a:lnB>
                    <a:solidFill>
                      <a:srgbClr val="D9D9D9"/>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239457672"/>
                  </a:ext>
                </a:extLst>
              </a:tr>
              <a:tr h="174874">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a:solidFill>
                            <a:srgbClr val="000000"/>
                          </a:solidFill>
                          <a:effectLst/>
                          <a:latin typeface="Arial" panose="020B0604020202020204" pitchFamily="34" charset="0"/>
                        </a:rPr>
                        <a:t>TJ Proboštov</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44:15</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18</a:t>
                      </a:r>
                    </a:p>
                  </a:txBody>
                  <a:tcPr marL="9525" marR="9525" marT="9525" marB="0" anchor="ctr">
                    <a:lnL>
                      <a:noFill/>
                    </a:lnL>
                    <a:lnR>
                      <a:noFill/>
                    </a:lnR>
                    <a:lnT>
                      <a:noFill/>
                    </a:lnT>
                    <a:lnB>
                      <a:noFill/>
                    </a:lnB>
                    <a:solidFill>
                      <a:srgbClr val="CCFFFF"/>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744182278"/>
                  </a:ext>
                </a:extLst>
              </a:tr>
              <a:tr h="164587">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9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99"/>
                    </a:solidFill>
                  </a:tcPr>
                </a:tc>
                <a:tc>
                  <a:txBody>
                    <a:bodyPr/>
                    <a:lstStyle/>
                    <a:p>
                      <a:pPr algn="l" fontAlgn="ctr"/>
                      <a:r>
                        <a:rPr lang="cs-CZ" sz="900" b="1" i="0" u="none" strike="noStrike">
                          <a:solidFill>
                            <a:srgbClr val="000000"/>
                          </a:solidFill>
                          <a:effectLst/>
                          <a:latin typeface="Arial" panose="020B0604020202020204" pitchFamily="34" charset="0"/>
                        </a:rPr>
                        <a:t>FK Bílina</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34:16</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18</a:t>
                      </a:r>
                    </a:p>
                  </a:txBody>
                  <a:tcPr marL="9525" marR="9525" marT="9525" marB="0" anchor="ctr">
                    <a:lnL>
                      <a:noFill/>
                    </a:lnL>
                    <a:lnR>
                      <a:noFill/>
                    </a:lnR>
                    <a:lnT>
                      <a:noFill/>
                    </a:lnT>
                    <a:lnB>
                      <a:noFill/>
                    </a:lnB>
                    <a:solidFill>
                      <a:srgbClr val="99FF99"/>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835418535"/>
                  </a:ext>
                </a:extLst>
              </a:tr>
              <a:tr h="164587">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9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l" fontAlgn="ctr"/>
                      <a:r>
                        <a:rPr lang="cs-CZ" sz="900" b="1" i="0" u="none" strike="noStrike">
                          <a:solidFill>
                            <a:srgbClr val="000000"/>
                          </a:solidFill>
                          <a:effectLst/>
                          <a:latin typeface="Arial" panose="020B0604020202020204" pitchFamily="34" charset="0"/>
                        </a:rPr>
                        <a:t>FK Litoměřicko, z.s.</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31:18</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17</a:t>
                      </a:r>
                    </a:p>
                  </a:txBody>
                  <a:tcPr marL="9525" marR="9525" marT="9525" marB="0" anchor="ctr">
                    <a:lnL>
                      <a:noFill/>
                    </a:lnL>
                    <a:lnR>
                      <a:noFill/>
                    </a:lnR>
                    <a:lnT>
                      <a:noFill/>
                    </a:lnT>
                    <a:lnB>
                      <a:noFill/>
                    </a:lnB>
                    <a:solidFill>
                      <a:srgbClr val="CCFFFF"/>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4069374995"/>
                  </a:ext>
                </a:extLst>
              </a:tr>
              <a:tr h="164587">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9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99FF99"/>
                    </a:solidFill>
                  </a:tcPr>
                </a:tc>
                <a:tc>
                  <a:txBody>
                    <a:bodyPr/>
                    <a:lstStyle/>
                    <a:p>
                      <a:pPr algn="l" fontAlgn="ctr"/>
                      <a:r>
                        <a:rPr lang="cs-CZ" sz="900" b="1" i="0" u="none" strike="noStrike">
                          <a:solidFill>
                            <a:srgbClr val="000000"/>
                          </a:solidFill>
                          <a:effectLst/>
                          <a:latin typeface="Arial" panose="020B0604020202020204" pitchFamily="34" charset="0"/>
                        </a:rPr>
                        <a:t>FK Jiskra Velké Březno</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45:23</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16</a:t>
                      </a:r>
                    </a:p>
                  </a:txBody>
                  <a:tcPr marL="9525" marR="9525" marT="9525" marB="0" anchor="ctr">
                    <a:lnL>
                      <a:noFill/>
                    </a:lnL>
                    <a:lnR>
                      <a:noFill/>
                    </a:lnR>
                    <a:lnT>
                      <a:noFill/>
                    </a:lnT>
                    <a:lnB>
                      <a:noFill/>
                    </a:lnB>
                    <a:solidFill>
                      <a:srgbClr val="99FF99"/>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831962637"/>
                  </a:ext>
                </a:extLst>
              </a:tr>
              <a:tr h="174874">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0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a:solidFill>
                            <a:srgbClr val="000000"/>
                          </a:solidFill>
                          <a:effectLst/>
                          <a:latin typeface="Arial" panose="020B0604020202020204" pitchFamily="34" charset="0"/>
                        </a:rPr>
                        <a:t>FK Slavoj Žatec z.s.</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23:15</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14</a:t>
                      </a:r>
                    </a:p>
                  </a:txBody>
                  <a:tcPr marL="9525" marR="9525" marT="9525" marB="0" anchor="ctr">
                    <a:lnL>
                      <a:noFill/>
                    </a:lnL>
                    <a:lnR>
                      <a:noFill/>
                    </a:lnR>
                    <a:lnT>
                      <a:noFill/>
                    </a:lnT>
                    <a:lnB>
                      <a:noFill/>
                    </a:lnB>
                    <a:solidFill>
                      <a:srgbClr val="CCFFFF"/>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2118635502"/>
                  </a:ext>
                </a:extLst>
              </a:tr>
              <a:tr h="174874">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0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99FF99"/>
                    </a:solidFill>
                  </a:tcPr>
                </a:tc>
                <a:tc>
                  <a:txBody>
                    <a:bodyPr/>
                    <a:lstStyle/>
                    <a:p>
                      <a:pPr algn="l" fontAlgn="ctr"/>
                      <a:r>
                        <a:rPr lang="cs-CZ" sz="1000" b="1" i="0" u="none" strike="noStrike">
                          <a:solidFill>
                            <a:srgbClr val="000000"/>
                          </a:solidFill>
                          <a:effectLst/>
                          <a:latin typeface="Arial" panose="020B0604020202020204" pitchFamily="34" charset="0"/>
                        </a:rPr>
                        <a:t>SK Strupčice</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45:25</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13</a:t>
                      </a:r>
                    </a:p>
                  </a:txBody>
                  <a:tcPr marL="9525" marR="9525" marT="9525" marB="0" anchor="ctr">
                    <a:lnL>
                      <a:noFill/>
                    </a:lnL>
                    <a:lnR>
                      <a:noFill/>
                    </a:lnR>
                    <a:lnT>
                      <a:noFill/>
                    </a:lnT>
                    <a:lnB>
                      <a:noFill/>
                    </a:lnB>
                    <a:solidFill>
                      <a:srgbClr val="99FF99"/>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2792929765"/>
                  </a:ext>
                </a:extLst>
              </a:tr>
              <a:tr h="174874">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0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99FF99"/>
                    </a:solidFill>
                  </a:tcPr>
                </a:tc>
                <a:tc>
                  <a:txBody>
                    <a:bodyPr/>
                    <a:lstStyle/>
                    <a:p>
                      <a:pPr algn="l" fontAlgn="ctr"/>
                      <a:r>
                        <a:rPr lang="cs-CZ" sz="1000" b="1" i="0" u="none" strike="noStrike">
                          <a:solidFill>
                            <a:srgbClr val="000000"/>
                          </a:solidFill>
                          <a:effectLst/>
                          <a:latin typeface="Arial" panose="020B0604020202020204" pitchFamily="34" charset="0"/>
                        </a:rPr>
                        <a:t>ASK Lovosice</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30:36</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13</a:t>
                      </a:r>
                    </a:p>
                  </a:txBody>
                  <a:tcPr marL="9525" marR="9525" marT="9525" marB="0" anchor="ctr">
                    <a:lnL>
                      <a:noFill/>
                    </a:lnL>
                    <a:lnR>
                      <a:noFill/>
                    </a:lnR>
                    <a:lnT>
                      <a:noFill/>
                    </a:lnT>
                    <a:lnB>
                      <a:noFill/>
                    </a:lnB>
                    <a:solidFill>
                      <a:srgbClr val="99FF99"/>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2335359348"/>
                  </a:ext>
                </a:extLst>
              </a:tr>
              <a:tr h="174874">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00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a:solidFill>
                            <a:srgbClr val="000000"/>
                          </a:solidFill>
                          <a:effectLst/>
                          <a:latin typeface="Arial" panose="020B0604020202020204" pitchFamily="34" charset="0"/>
                        </a:rPr>
                        <a:t>FK Junior Děčín</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43:27</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12</a:t>
                      </a:r>
                    </a:p>
                  </a:txBody>
                  <a:tcPr marL="9525" marR="9525" marT="9525" marB="0" anchor="ctr">
                    <a:lnL>
                      <a:noFill/>
                    </a:lnL>
                    <a:lnR>
                      <a:noFill/>
                    </a:lnR>
                    <a:lnT>
                      <a:noFill/>
                    </a:lnT>
                    <a:lnB>
                      <a:noFill/>
                    </a:lnB>
                    <a:solidFill>
                      <a:srgbClr val="CCFFFF"/>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283514171"/>
                  </a:ext>
                </a:extLst>
              </a:tr>
              <a:tr h="174874">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0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99FF99"/>
                    </a:solidFill>
                  </a:tcPr>
                </a:tc>
                <a:tc>
                  <a:txBody>
                    <a:bodyPr/>
                    <a:lstStyle/>
                    <a:p>
                      <a:pPr algn="l" fontAlgn="ctr"/>
                      <a:r>
                        <a:rPr lang="cs-CZ" sz="1000" b="1" i="0" u="none" strike="noStrike">
                          <a:solidFill>
                            <a:srgbClr val="000000"/>
                          </a:solidFill>
                          <a:effectLst/>
                          <a:latin typeface="Arial" panose="020B0604020202020204" pitchFamily="34" charset="0"/>
                        </a:rPr>
                        <a:t>TJ Vaňov/TJ Libouchec</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25:27</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11</a:t>
                      </a:r>
                    </a:p>
                  </a:txBody>
                  <a:tcPr marL="9525" marR="9525" marT="9525" marB="0" anchor="ctr">
                    <a:lnL>
                      <a:noFill/>
                    </a:lnL>
                    <a:lnR>
                      <a:noFill/>
                    </a:lnR>
                    <a:lnT>
                      <a:noFill/>
                    </a:lnT>
                    <a:lnB>
                      <a:noFill/>
                    </a:lnB>
                    <a:solidFill>
                      <a:srgbClr val="99FF99"/>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430036763"/>
                  </a:ext>
                </a:extLst>
              </a:tr>
              <a:tr h="174874">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000" b="1" i="0" u="none" strike="noStrike">
                          <a:solidFill>
                            <a:srgbClr val="000000"/>
                          </a:solidFill>
                          <a:effectLst/>
                          <a:latin typeface="Arial" panose="020B0604020202020204" pitchFamily="34" charset="0"/>
                        </a:rPr>
                        <a:t>10.</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a:solidFill>
                            <a:srgbClr val="000000"/>
                          </a:solidFill>
                          <a:effectLst/>
                          <a:latin typeface="Arial" panose="020B0604020202020204" pitchFamily="34" charset="0"/>
                        </a:rPr>
                        <a:t>FK Neštěmice, z.s.</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18:23</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CCFFFF"/>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403663997"/>
                  </a:ext>
                </a:extLst>
              </a:tr>
              <a:tr h="216020">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100" b="1" i="0" u="none" strike="noStrike">
                          <a:solidFill>
                            <a:srgbClr val="000000"/>
                          </a:solidFill>
                          <a:effectLst/>
                          <a:latin typeface="Arial" panose="020B0604020202020204" pitchFamily="34" charset="0"/>
                        </a:rPr>
                        <a:t>11.</a:t>
                      </a:r>
                    </a:p>
                  </a:txBody>
                  <a:tcPr marL="9525" marR="9525" marT="9525" marB="0" anchor="ctr">
                    <a:lnL>
                      <a:noFill/>
                    </a:lnL>
                    <a:lnR>
                      <a:noFill/>
                    </a:lnR>
                    <a:lnT>
                      <a:noFill/>
                    </a:lnT>
                    <a:lnB>
                      <a:noFill/>
                    </a:lnB>
                    <a:solidFill>
                      <a:srgbClr val="99FF99"/>
                    </a:solidFill>
                  </a:tcPr>
                </a:tc>
                <a:tc>
                  <a:txBody>
                    <a:bodyPr/>
                    <a:lstStyle/>
                    <a:p>
                      <a:pPr algn="l" fontAlgn="ctr"/>
                      <a:r>
                        <a:rPr lang="pl-PL" sz="900" b="1" i="0" u="none" strike="noStrike">
                          <a:solidFill>
                            <a:srgbClr val="000000"/>
                          </a:solidFill>
                          <a:effectLst/>
                          <a:latin typeface="Arial" panose="020B0604020202020204" pitchFamily="34" charset="0"/>
                        </a:rPr>
                        <a:t>VOŠ a SOŠ Roudnice nad Labem B</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21:44</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99"/>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381389603"/>
                  </a:ext>
                </a:extLst>
              </a:tr>
              <a:tr h="191332">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000" b="1" i="0" u="none" strike="noStrike" dirty="0">
                          <a:solidFill>
                            <a:schemeClr val="tx1"/>
                          </a:solidFill>
                          <a:effectLst/>
                          <a:latin typeface="Arial" panose="020B0604020202020204" pitchFamily="34" charset="0"/>
                        </a:rPr>
                        <a:t>12.</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dirty="0">
                          <a:solidFill>
                            <a:schemeClr val="tx1"/>
                          </a:solidFill>
                          <a:effectLst/>
                          <a:latin typeface="Arial" panose="020B0604020202020204" pitchFamily="34" charset="0"/>
                        </a:rPr>
                        <a:t>TJ Krupka</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dirty="0">
                          <a:solidFill>
                            <a:schemeClr val="tx1"/>
                          </a:solidFill>
                          <a:effectLst/>
                          <a:latin typeface="Arial" panose="020B0604020202020204" pitchFamily="34" charset="0"/>
                        </a:rPr>
                        <a:t>8</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dirty="0">
                          <a:solidFill>
                            <a:schemeClr val="tx1"/>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dirty="0">
                          <a:solidFill>
                            <a:schemeClr val="tx1"/>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dirty="0">
                          <a:solidFill>
                            <a:schemeClr val="tx1"/>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dirty="0">
                          <a:solidFill>
                            <a:schemeClr val="tx1"/>
                          </a:solidFill>
                          <a:effectLst/>
                          <a:latin typeface="Arial" panose="020B0604020202020204" pitchFamily="34" charset="0"/>
                        </a:rPr>
                        <a:t>7</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dirty="0">
                          <a:solidFill>
                            <a:schemeClr val="tx1"/>
                          </a:solidFill>
                          <a:effectLst/>
                          <a:latin typeface="Arial" panose="020B0604020202020204" pitchFamily="34" charset="0"/>
                        </a:rPr>
                        <a:t>12:69</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dirty="0">
                          <a:solidFill>
                            <a:schemeClr val="tx1"/>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3642360388"/>
                  </a:ext>
                </a:extLst>
              </a:tr>
              <a:tr h="174874">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050" b="1" i="0" u="none" strike="noStrike" dirty="0">
                          <a:solidFill>
                            <a:srgbClr val="FF0000"/>
                          </a:solidFill>
                          <a:effectLst/>
                          <a:latin typeface="Arial" panose="020B0604020202020204" pitchFamily="34" charset="0"/>
                        </a:rPr>
                        <a:t>13.</a:t>
                      </a:r>
                    </a:p>
                  </a:txBody>
                  <a:tcPr marL="9525" marR="9525" marT="9525" marB="0" anchor="ctr">
                    <a:lnL>
                      <a:noFill/>
                    </a:lnL>
                    <a:lnR>
                      <a:noFill/>
                    </a:lnR>
                    <a:lnT>
                      <a:noFill/>
                    </a:lnT>
                    <a:lnB>
                      <a:noFill/>
                    </a:lnB>
                    <a:solidFill>
                      <a:srgbClr val="99FF99"/>
                    </a:solidFill>
                  </a:tcPr>
                </a:tc>
                <a:tc>
                  <a:txBody>
                    <a:bodyPr/>
                    <a:lstStyle/>
                    <a:p>
                      <a:pPr algn="l" fontAlgn="ctr"/>
                      <a:r>
                        <a:rPr lang="cs-CZ" sz="1050" b="1" i="0" u="none" strike="noStrike" dirty="0">
                          <a:solidFill>
                            <a:srgbClr val="FF0000"/>
                          </a:solidFill>
                          <a:effectLst/>
                          <a:latin typeface="Arial" panose="020B0604020202020204" pitchFamily="34" charset="0"/>
                        </a:rPr>
                        <a:t>SK Štětí, </a:t>
                      </a:r>
                      <a:r>
                        <a:rPr lang="cs-CZ" sz="1050" b="1" i="0" u="none" strike="noStrike" dirty="0" err="1">
                          <a:solidFill>
                            <a:srgbClr val="FF0000"/>
                          </a:solidFill>
                          <a:effectLst/>
                          <a:latin typeface="Arial" panose="020B0604020202020204" pitchFamily="34" charset="0"/>
                        </a:rPr>
                        <a:t>z.s</a:t>
                      </a:r>
                      <a:r>
                        <a:rPr lang="cs-CZ" sz="1050" b="1" i="0" u="none" strike="noStrike" dirty="0">
                          <a:solidFill>
                            <a:srgbClr val="FF0000"/>
                          </a:solidFill>
                          <a:effectLst/>
                          <a:latin typeface="Arial" panose="020B0604020202020204" pitchFamily="34" charset="0"/>
                        </a:rPr>
                        <a:t>.</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dirty="0">
                          <a:solidFill>
                            <a:srgbClr val="FF0000"/>
                          </a:solidFill>
                          <a:effectLst/>
                          <a:latin typeface="Arial" panose="020B0604020202020204" pitchFamily="34" charset="0"/>
                        </a:rPr>
                        <a:t>7</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dirty="0">
                          <a:solidFill>
                            <a:srgbClr val="FF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dirty="0">
                          <a:solidFill>
                            <a:srgbClr val="FF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dirty="0">
                          <a:solidFill>
                            <a:srgbClr val="FF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dirty="0">
                          <a:solidFill>
                            <a:srgbClr val="FF0000"/>
                          </a:solidFill>
                          <a:effectLst/>
                          <a:latin typeface="Arial" panose="020B0604020202020204" pitchFamily="34" charset="0"/>
                        </a:rPr>
                        <a:t>7</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dirty="0">
                          <a:solidFill>
                            <a:srgbClr val="FF0000"/>
                          </a:solidFill>
                          <a:effectLst/>
                          <a:latin typeface="Arial" panose="020B0604020202020204" pitchFamily="34" charset="0"/>
                        </a:rPr>
                        <a:t>7:40</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dirty="0">
                          <a:solidFill>
                            <a:srgbClr val="FF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598683459"/>
                  </a:ext>
                </a:extLst>
              </a:tr>
              <a:tr h="164587">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442474139"/>
                  </a:ext>
                </a:extLst>
              </a:tr>
            </a:tbl>
          </a:graphicData>
        </a:graphic>
      </p:graphicFrame>
      <p:pic>
        <p:nvPicPr>
          <p:cNvPr id="2" name="Obrázek 1"/>
          <p:cNvPicPr>
            <a:picLocks noChangeAspect="1"/>
          </p:cNvPicPr>
          <p:nvPr/>
        </p:nvPicPr>
        <p:blipFill>
          <a:blip r:embed="rId2"/>
          <a:stretch>
            <a:fillRect/>
          </a:stretch>
        </p:blipFill>
        <p:spPr>
          <a:xfrm>
            <a:off x="5488774" y="379140"/>
            <a:ext cx="4727120" cy="3172412"/>
          </a:xfrm>
          <a:prstGeom prst="rect">
            <a:avLst/>
          </a:prstGeom>
        </p:spPr>
      </p:pic>
      <p:sp>
        <p:nvSpPr>
          <p:cNvPr id="3" name="TextovéPole 2"/>
          <p:cNvSpPr txBox="1"/>
          <p:nvPr/>
        </p:nvSpPr>
        <p:spPr>
          <a:xfrm>
            <a:off x="5715394" y="45522"/>
            <a:ext cx="4032448" cy="261610"/>
          </a:xfrm>
          <a:prstGeom prst="rect">
            <a:avLst/>
          </a:prstGeom>
          <a:solidFill>
            <a:schemeClr val="bg1">
              <a:lumMod val="85000"/>
            </a:schemeClr>
          </a:solidFill>
          <a:effectLst>
            <a:glow rad="101600">
              <a:srgbClr val="FFFF66">
                <a:alpha val="40000"/>
              </a:srgbClr>
            </a:glow>
            <a:softEdge rad="0"/>
          </a:effectLst>
        </p:spPr>
        <p:txBody>
          <a:bodyPr wrap="square" rtlCol="0">
            <a:spAutoFit/>
          </a:bodyPr>
          <a:lstStyle/>
          <a:p>
            <a:pPr algn="ctr"/>
            <a:r>
              <a:rPr lang="cs-CZ" sz="1100" dirty="0" smtClean="0">
                <a:latin typeface="Arial Black" panose="020B0A04020102020204" pitchFamily="34" charset="0"/>
              </a:rPr>
              <a:t>Z archivu</a:t>
            </a:r>
            <a:endParaRPr lang="cs-CZ" sz="1100" dirty="0" smtClean="0">
              <a:latin typeface="Arial Black" panose="020B0A04020102020204" pitchFamily="34" charset="0"/>
            </a:endParaRPr>
          </a:p>
        </p:txBody>
      </p:sp>
      <p:sp>
        <p:nvSpPr>
          <p:cNvPr id="4" name="Obdélník 3"/>
          <p:cNvSpPr/>
          <p:nvPr/>
        </p:nvSpPr>
        <p:spPr>
          <a:xfrm>
            <a:off x="5479812" y="2535889"/>
            <a:ext cx="4592322" cy="1015663"/>
          </a:xfrm>
          <a:prstGeom prst="rect">
            <a:avLst/>
          </a:prstGeom>
        </p:spPr>
        <p:txBody>
          <a:bodyPr wrap="square">
            <a:spAutoFit/>
          </a:bodyPr>
          <a:lstStyle/>
          <a:p>
            <a:r>
              <a:rPr lang="cs-CZ" sz="10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Štětí </a:t>
            </a:r>
            <a:r>
              <a:rPr lang="cs-CZ" sz="10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1976 B mužstvo dospělých</a:t>
            </a:r>
          </a:p>
          <a:p>
            <a:r>
              <a:rPr lang="cs-CZ" sz="1000" u="sng"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a:t>
            </a:r>
            <a:r>
              <a:rPr lang="cs-CZ" sz="1000" u="sng"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řada zleva:</a:t>
            </a:r>
            <a:r>
              <a:rPr lang="cs-CZ" sz="10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vedoucí </a:t>
            </a:r>
            <a:r>
              <a:rPr lang="cs-CZ" sz="10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Pilnaj</a:t>
            </a:r>
            <a:r>
              <a:rPr lang="cs-CZ" sz="10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Jaroslav, Hubáček Josef, Kratochvíl Petr, Lukáč Josef, </a:t>
            </a:r>
            <a:r>
              <a:rPr lang="cs-CZ" sz="10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Blín </a:t>
            </a:r>
            <a:r>
              <a:rPr lang="cs-CZ" sz="10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Stanislav, Vencálek Jiří, </a:t>
            </a:r>
            <a:r>
              <a:rPr lang="cs-CZ" sz="10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Kyznar</a:t>
            </a:r>
            <a:r>
              <a:rPr lang="cs-CZ" sz="10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Miloš, </a:t>
            </a:r>
            <a:r>
              <a:rPr lang="cs-CZ" sz="10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Kucler</a:t>
            </a:r>
            <a:r>
              <a:rPr lang="cs-CZ" sz="10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Lubomír, Zoubek Jiří, </a:t>
            </a:r>
            <a:r>
              <a:rPr lang="cs-CZ" sz="10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trenér </a:t>
            </a:r>
            <a:r>
              <a:rPr lang="cs-CZ" sz="10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Psota </a:t>
            </a:r>
            <a:r>
              <a:rPr lang="cs-CZ" sz="10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Ctibor </a:t>
            </a:r>
            <a:r>
              <a:rPr lang="cs-CZ" sz="1000" u="sng"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a:t>
            </a:r>
            <a:r>
              <a:rPr lang="cs-CZ" sz="1000" u="sng"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řada zleva:</a:t>
            </a:r>
            <a:r>
              <a:rPr lang="cs-CZ" sz="10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Beneš Jaroslav ml., </a:t>
            </a:r>
            <a:r>
              <a:rPr lang="cs-CZ" sz="10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Malecha</a:t>
            </a:r>
            <a:r>
              <a:rPr lang="cs-CZ" sz="10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Oldřich, Kukla Stanislav, Machek František, </a:t>
            </a:r>
            <a:r>
              <a:rPr lang="cs-CZ" sz="1000" dirty="0" err="1"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Brčák</a:t>
            </a:r>
            <a:r>
              <a:rPr lang="cs-CZ" sz="10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cs-CZ" sz="10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Pavol, </a:t>
            </a:r>
            <a:r>
              <a:rPr lang="cs-CZ" sz="10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Juriga</a:t>
            </a:r>
            <a:r>
              <a:rPr lang="cs-CZ" sz="10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Štefan, Hradecký František ml.</a:t>
            </a:r>
          </a:p>
        </p:txBody>
      </p:sp>
      <p:pic>
        <p:nvPicPr>
          <p:cNvPr id="9" name="Obrázek 8"/>
          <p:cNvPicPr>
            <a:picLocks noChangeAspect="1"/>
          </p:cNvPicPr>
          <p:nvPr/>
        </p:nvPicPr>
        <p:blipFill>
          <a:blip r:embed="rId3"/>
          <a:stretch>
            <a:fillRect/>
          </a:stretch>
        </p:blipFill>
        <p:spPr>
          <a:xfrm>
            <a:off x="5488774" y="3789899"/>
            <a:ext cx="4681849" cy="3053441"/>
          </a:xfrm>
          <a:prstGeom prst="rect">
            <a:avLst/>
          </a:prstGeom>
        </p:spPr>
      </p:pic>
    </p:spTree>
    <p:extLst>
      <p:ext uri="{BB962C8B-B14F-4D97-AF65-F5344CB8AC3E}">
        <p14:creationId xmlns:p14="http://schemas.microsoft.com/office/powerpoint/2010/main" val="39364443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p:cNvSpPr txBox="1"/>
          <p:nvPr/>
        </p:nvSpPr>
        <p:spPr>
          <a:xfrm>
            <a:off x="1944192" y="7004456"/>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22</a:t>
            </a:r>
          </a:p>
        </p:txBody>
      </p:sp>
      <p:sp>
        <p:nvSpPr>
          <p:cNvPr id="6" name="TextovéPole 5"/>
          <p:cNvSpPr txBox="1"/>
          <p:nvPr/>
        </p:nvSpPr>
        <p:spPr>
          <a:xfrm>
            <a:off x="7731618" y="6946031"/>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23</a:t>
            </a:r>
          </a:p>
        </p:txBody>
      </p:sp>
      <p:sp>
        <p:nvSpPr>
          <p:cNvPr id="4" name="Obdélník 3">
            <a:extLst>
              <a:ext uri="{FF2B5EF4-FFF2-40B4-BE49-F238E27FC236}">
                <a16:creationId xmlns:a16="http://schemas.microsoft.com/office/drawing/2014/main" id="{DCCF76B6-0E9B-4ED5-85D2-06B19B04B97C}"/>
              </a:ext>
            </a:extLst>
          </p:cNvPr>
          <p:cNvSpPr/>
          <p:nvPr/>
        </p:nvSpPr>
        <p:spPr>
          <a:xfrm>
            <a:off x="143992" y="1577849"/>
            <a:ext cx="4536504" cy="5361532"/>
          </a:xfrm>
          <a:prstGeom prst="rect">
            <a:avLst/>
          </a:prstGeom>
        </p:spPr>
        <p:txBody>
          <a:bodyPr wrap="square">
            <a:spAutoFit/>
          </a:bodyPr>
          <a:lstStyle/>
          <a:p>
            <a:pPr algn="ctr">
              <a:lnSpc>
                <a:spcPct val="107000"/>
              </a:lnSpc>
              <a:spcAft>
                <a:spcPts val="0"/>
              </a:spcAft>
            </a:pPr>
            <a:r>
              <a:rPr lang="cs-CZ" sz="3200" u="sng" dirty="0">
                <a:solidFill>
                  <a:srgbClr val="660033"/>
                </a:solidFill>
                <a:latin typeface="Arial Black" panose="020B0A04020102020204" pitchFamily="34" charset="0"/>
                <a:ea typeface="Calibri" panose="020F0502020204030204" pitchFamily="34" charset="0"/>
                <a:cs typeface="Times New Roman" panose="02020603050405020304" pitchFamily="18" charset="0"/>
              </a:rPr>
              <a:t>SK Štětí – FK Bílina</a:t>
            </a:r>
            <a:endParaRPr lang="cs-CZ" sz="1800" dirty="0">
              <a:solidFill>
                <a:srgbClr val="660033"/>
              </a:solidFill>
              <a:latin typeface="Arial Black" panose="020B0A0402010202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cs-CZ" sz="3200" u="sng" dirty="0">
                <a:solidFill>
                  <a:srgbClr val="660033"/>
                </a:solidFill>
                <a:latin typeface="Arial Black" panose="020B0A04020102020204" pitchFamily="34" charset="0"/>
                <a:ea typeface="Calibri" panose="020F0502020204030204" pitchFamily="34" charset="0"/>
                <a:cs typeface="Times New Roman" panose="02020603050405020304" pitchFamily="18" charset="0"/>
              </a:rPr>
              <a:t>0:5(0:3)    </a:t>
            </a:r>
          </a:p>
          <a:p>
            <a:pPr algn="ctr">
              <a:lnSpc>
                <a:spcPct val="107000"/>
              </a:lnSpc>
              <a:spcAft>
                <a:spcPts val="0"/>
              </a:spcAft>
            </a:pPr>
            <a:r>
              <a:rPr lang="cs-CZ" sz="1600" u="sng" dirty="0">
                <a:latin typeface="Arial" panose="020B0604020202020204" pitchFamily="34" charset="0"/>
                <a:ea typeface="Calibri" panose="020F0502020204030204" pitchFamily="34" charset="0"/>
                <a:cs typeface="Times New Roman" panose="02020603050405020304" pitchFamily="18" charset="0"/>
              </a:rPr>
              <a:t>12.10.2019   10.kolo Ústecký přebor dorost</a:t>
            </a:r>
            <a:endParaRPr lang="cs-CZ" sz="105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cs-CZ" sz="1000" dirty="0">
                <a:latin typeface="Arial" panose="020B0604020202020204" pitchFamily="34" charset="0"/>
                <a:ea typeface="Calibri" panose="020F0502020204030204" pitchFamily="34" charset="0"/>
                <a:cs typeface="Times New Roman" panose="02020603050405020304" pitchFamily="18" charset="0"/>
              </a:rPr>
              <a:t>Do Štětí přijel tým, který v dosavadním průběhu krajského přeboru dorostu utrpěl zatím jen jednu porážku a tím </a:t>
            </a:r>
            <a:r>
              <a:rPr lang="cs-CZ" sz="1000" dirty="0" smtClean="0">
                <a:latin typeface="Arial" panose="020B0604020202020204" pitchFamily="34" charset="0"/>
                <a:ea typeface="Calibri" panose="020F0502020204030204" pitchFamily="34" charset="0"/>
                <a:cs typeface="Times New Roman" panose="02020603050405020304" pitchFamily="18" charset="0"/>
              </a:rPr>
              <a:t>byla úloha </a:t>
            </a:r>
            <a:r>
              <a:rPr lang="cs-CZ" sz="1000" dirty="0">
                <a:latin typeface="Arial" panose="020B0604020202020204" pitchFamily="34" charset="0"/>
                <a:ea typeface="Calibri" panose="020F0502020204030204" pitchFamily="34" charset="0"/>
                <a:cs typeface="Times New Roman" panose="02020603050405020304" pitchFamily="18" charset="0"/>
              </a:rPr>
              <a:t>favorita v tomto utkání jasná. S výkonem svých svěřenců v prvních 20 minut byli trenéři  našeho týmu spokojeni. Hráči plnili to, co jim před utkáním naordinovali trenéři. Rychle přistupovali k soupeři a nedovolili mu přečíslení naší obrana. Bohužel ve 24. minutě si vybral špatnou chvilku štětský brankář a branku Lukáš </a:t>
            </a:r>
            <a:r>
              <a:rPr lang="cs-CZ" sz="1000" dirty="0" err="1">
                <a:latin typeface="Arial" panose="020B0604020202020204" pitchFamily="34" charset="0"/>
                <a:ea typeface="Calibri" panose="020F0502020204030204" pitchFamily="34" charset="0"/>
                <a:cs typeface="Times New Roman" panose="02020603050405020304" pitchFamily="18" charset="0"/>
              </a:rPr>
              <a:t>Magyarovi</a:t>
            </a:r>
            <a:r>
              <a:rPr lang="cs-CZ" sz="1000" dirty="0">
                <a:latin typeface="Arial" panose="020B0604020202020204" pitchFamily="34" charset="0"/>
                <a:ea typeface="Calibri" panose="020F0502020204030204" pitchFamily="34" charset="0"/>
                <a:cs typeface="Times New Roman" panose="02020603050405020304" pitchFamily="18" charset="0"/>
              </a:rPr>
              <a:t> na 1:0 usnadnil. Čisté svědomí nemá náš gólman ani při druhé brance v naší síti na 2:0. Se střelou Adama Koubka si měl poradit. Hosté se dostali do herní pohody a ještě před změnou stran zvýšil Marek Blažek po špatné malé domů na 3:0. Tříbrankový náskok určil i vývoj utkání po změně stran. Hosté hráli sebevědomě a našemu týmu začaly ubývat síly. Na některých hráčích s začalo projevovat tréninkové manko. Soupeř nelenil a ve druhé pětačtyřiceti minutovce přidal ještě 2 branky. Trenéři s výkonem naší jedenáctky byli velmi nespokojeni, hráči druhou půlku odchodili a neodvedli na hřišti všechno co v nich je. Za odměnou jim bylo naordinováno 5 koleček běhu kolem fotbalového hřiště, který odpovídají 5 inkasovaným brankám. </a:t>
            </a:r>
            <a:r>
              <a:rPr lang="cs-CZ" sz="1000" dirty="0" smtClean="0">
                <a:latin typeface="Arial" panose="020B0604020202020204" pitchFamily="34" charset="0"/>
                <a:ea typeface="Calibri" panose="020F0502020204030204" pitchFamily="34" charset="0"/>
                <a:cs typeface="Times New Roman" panose="02020603050405020304" pitchFamily="18" charset="0"/>
              </a:rPr>
              <a:t>Zůstáváme </a:t>
            </a:r>
            <a:r>
              <a:rPr lang="cs-CZ" sz="1000" dirty="0">
                <a:latin typeface="Arial" panose="020B0604020202020204" pitchFamily="34" charset="0"/>
                <a:ea typeface="Calibri" panose="020F0502020204030204" pitchFamily="34" charset="0"/>
                <a:cs typeface="Times New Roman" panose="02020603050405020304" pitchFamily="18" charset="0"/>
              </a:rPr>
              <a:t>na posledním místě bez zisku bodu. Za týden 20.10.2019 od 10:00 hrajeme derby proti VOŠ a SOŠ Roudnice </a:t>
            </a:r>
            <a:r>
              <a:rPr lang="cs-CZ" sz="1000" dirty="0" err="1">
                <a:latin typeface="Arial" panose="020B0604020202020204" pitchFamily="34" charset="0"/>
                <a:ea typeface="Calibri" panose="020F0502020204030204" pitchFamily="34" charset="0"/>
                <a:cs typeface="Times New Roman" panose="02020603050405020304" pitchFamily="18" charset="0"/>
              </a:rPr>
              <a:t>n.L.</a:t>
            </a:r>
            <a:r>
              <a:rPr lang="cs-CZ" sz="1000" dirty="0">
                <a:latin typeface="Arial" panose="020B0604020202020204" pitchFamily="34" charset="0"/>
                <a:ea typeface="Calibri" panose="020F0502020204030204" pitchFamily="34" charset="0"/>
                <a:cs typeface="Times New Roman" panose="02020603050405020304" pitchFamily="18" charset="0"/>
              </a:rPr>
              <a:t> B</a:t>
            </a:r>
            <a:endParaRPr lang="cs-CZ" sz="1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cs-CZ" sz="1000" u="sng" dirty="0">
                <a:latin typeface="Arial" panose="020B0604020202020204" pitchFamily="34" charset="0"/>
                <a:ea typeface="Calibri" panose="020F0502020204030204" pitchFamily="34" charset="0"/>
                <a:cs typeface="Times New Roman" panose="02020603050405020304" pitchFamily="18" charset="0"/>
              </a:rPr>
              <a:t>Sestava:</a:t>
            </a:r>
            <a:r>
              <a:rPr lang="cs-CZ" sz="1000" dirty="0">
                <a:latin typeface="Arial" panose="020B0604020202020204" pitchFamily="34" charset="0"/>
                <a:ea typeface="Calibri" panose="020F0502020204030204" pitchFamily="34" charset="0"/>
                <a:cs typeface="Times New Roman" panose="02020603050405020304" pitchFamily="18" charset="0"/>
              </a:rPr>
              <a:t> </a:t>
            </a:r>
            <a:r>
              <a:rPr lang="cs-CZ" sz="1000" dirty="0" err="1">
                <a:latin typeface="Arial" panose="020B0604020202020204" pitchFamily="34" charset="0"/>
                <a:ea typeface="Calibri" panose="020F0502020204030204" pitchFamily="34" charset="0"/>
                <a:cs typeface="Times New Roman" panose="02020603050405020304" pitchFamily="18" charset="0"/>
              </a:rPr>
              <a:t>L.Šrotýř-L.Kuča</a:t>
            </a:r>
            <a:r>
              <a:rPr lang="cs-CZ" sz="1000" dirty="0">
                <a:latin typeface="Arial" panose="020B0604020202020204" pitchFamily="34" charset="0"/>
                <a:ea typeface="Calibri" panose="020F0502020204030204" pitchFamily="34" charset="0"/>
                <a:cs typeface="Times New Roman" panose="02020603050405020304" pitchFamily="18" charset="0"/>
              </a:rPr>
              <a:t>, </a:t>
            </a:r>
            <a:r>
              <a:rPr lang="cs-CZ" sz="1000" dirty="0" err="1">
                <a:latin typeface="Arial" panose="020B0604020202020204" pitchFamily="34" charset="0"/>
                <a:ea typeface="Calibri" panose="020F0502020204030204" pitchFamily="34" charset="0"/>
                <a:cs typeface="Times New Roman" panose="02020603050405020304" pitchFamily="18" charset="0"/>
              </a:rPr>
              <a:t>V.Volák</a:t>
            </a:r>
            <a:r>
              <a:rPr lang="cs-CZ" sz="1000" dirty="0">
                <a:latin typeface="Arial" panose="020B0604020202020204" pitchFamily="34" charset="0"/>
                <a:ea typeface="Calibri" panose="020F0502020204030204" pitchFamily="34" charset="0"/>
                <a:cs typeface="Times New Roman" panose="02020603050405020304" pitchFamily="18" charset="0"/>
              </a:rPr>
              <a:t>, </a:t>
            </a:r>
            <a:r>
              <a:rPr lang="cs-CZ" sz="1000" dirty="0" err="1">
                <a:latin typeface="Arial" panose="020B0604020202020204" pitchFamily="34" charset="0"/>
                <a:ea typeface="Calibri" panose="020F0502020204030204" pitchFamily="34" charset="0"/>
                <a:cs typeface="Times New Roman" panose="02020603050405020304" pitchFamily="18" charset="0"/>
              </a:rPr>
              <a:t>M.Vaszi</a:t>
            </a:r>
            <a:r>
              <a:rPr lang="cs-CZ" sz="1000" dirty="0">
                <a:latin typeface="Arial" panose="020B0604020202020204" pitchFamily="34" charset="0"/>
                <a:ea typeface="Calibri" panose="020F0502020204030204" pitchFamily="34" charset="0"/>
                <a:cs typeface="Times New Roman" panose="02020603050405020304" pitchFamily="18" charset="0"/>
              </a:rPr>
              <a:t>, </a:t>
            </a:r>
            <a:r>
              <a:rPr lang="cs-CZ" sz="1000" dirty="0" err="1">
                <a:latin typeface="Arial" panose="020B0604020202020204" pitchFamily="34" charset="0"/>
                <a:ea typeface="Calibri" panose="020F0502020204030204" pitchFamily="34" charset="0"/>
                <a:cs typeface="Times New Roman" panose="02020603050405020304" pitchFamily="18" charset="0"/>
              </a:rPr>
              <a:t>D.Ivanič</a:t>
            </a:r>
            <a:r>
              <a:rPr lang="cs-CZ" sz="1000" dirty="0">
                <a:latin typeface="Arial" panose="020B0604020202020204" pitchFamily="34" charset="0"/>
                <a:ea typeface="Calibri" panose="020F0502020204030204" pitchFamily="34" charset="0"/>
                <a:cs typeface="Times New Roman" panose="02020603050405020304" pitchFamily="18" charset="0"/>
              </a:rPr>
              <a:t>, </a:t>
            </a:r>
            <a:r>
              <a:rPr lang="cs-CZ" sz="1000" dirty="0" err="1">
                <a:latin typeface="Arial" panose="020B0604020202020204" pitchFamily="34" charset="0"/>
                <a:ea typeface="Calibri" panose="020F0502020204030204" pitchFamily="34" charset="0"/>
                <a:cs typeface="Times New Roman" panose="02020603050405020304" pitchFamily="18" charset="0"/>
              </a:rPr>
              <a:t>O.Malecha</a:t>
            </a:r>
            <a:r>
              <a:rPr lang="cs-CZ" sz="1000" dirty="0">
                <a:latin typeface="Arial" panose="020B0604020202020204" pitchFamily="34" charset="0"/>
                <a:ea typeface="Calibri" panose="020F0502020204030204" pitchFamily="34" charset="0"/>
                <a:cs typeface="Times New Roman" panose="02020603050405020304" pitchFamily="18" charset="0"/>
              </a:rPr>
              <a:t>,    </a:t>
            </a:r>
          </a:p>
          <a:p>
            <a:pPr algn="just">
              <a:lnSpc>
                <a:spcPct val="107000"/>
              </a:lnSpc>
              <a:spcAft>
                <a:spcPts val="0"/>
              </a:spcAft>
            </a:pPr>
            <a:r>
              <a:rPr lang="cs-CZ" sz="1000" dirty="0">
                <a:latin typeface="Arial" panose="020B0604020202020204" pitchFamily="34" charset="0"/>
                <a:ea typeface="Calibri" panose="020F0502020204030204" pitchFamily="34" charset="0"/>
                <a:cs typeface="Times New Roman" panose="02020603050405020304" pitchFamily="18" charset="0"/>
              </a:rPr>
              <a:t>                 </a:t>
            </a:r>
            <a:r>
              <a:rPr lang="cs-CZ" sz="1000" dirty="0" err="1">
                <a:latin typeface="Arial" panose="020B0604020202020204" pitchFamily="34" charset="0"/>
                <a:ea typeface="Calibri" panose="020F0502020204030204" pitchFamily="34" charset="0"/>
                <a:cs typeface="Times New Roman" panose="02020603050405020304" pitchFamily="18" charset="0"/>
              </a:rPr>
              <a:t>F.Keltner</a:t>
            </a:r>
            <a:r>
              <a:rPr lang="cs-CZ" sz="1000" dirty="0">
                <a:latin typeface="Arial" panose="020B0604020202020204" pitchFamily="34" charset="0"/>
                <a:ea typeface="Calibri" panose="020F0502020204030204" pitchFamily="34" charset="0"/>
                <a:cs typeface="Times New Roman" panose="02020603050405020304" pitchFamily="18" charset="0"/>
              </a:rPr>
              <a:t>, </a:t>
            </a:r>
            <a:r>
              <a:rPr lang="cs-CZ" sz="1000" dirty="0" err="1">
                <a:latin typeface="Arial" panose="020B0604020202020204" pitchFamily="34" charset="0"/>
                <a:ea typeface="Calibri" panose="020F0502020204030204" pitchFamily="34" charset="0"/>
                <a:cs typeface="Times New Roman" panose="02020603050405020304" pitchFamily="18" charset="0"/>
              </a:rPr>
              <a:t>J.Daniluk</a:t>
            </a:r>
            <a:r>
              <a:rPr lang="cs-CZ" sz="1000" dirty="0">
                <a:latin typeface="Arial" panose="020B0604020202020204" pitchFamily="34" charset="0"/>
                <a:ea typeface="Calibri" panose="020F0502020204030204" pitchFamily="34" charset="0"/>
                <a:cs typeface="Times New Roman" panose="02020603050405020304" pitchFamily="18" charset="0"/>
              </a:rPr>
              <a:t>, </a:t>
            </a:r>
            <a:r>
              <a:rPr lang="cs-CZ" sz="1000" dirty="0" err="1">
                <a:latin typeface="Arial" panose="020B0604020202020204" pitchFamily="34" charset="0"/>
                <a:ea typeface="Calibri" panose="020F0502020204030204" pitchFamily="34" charset="0"/>
                <a:cs typeface="Times New Roman" panose="02020603050405020304" pitchFamily="18" charset="0"/>
              </a:rPr>
              <a:t>J.Pilař</a:t>
            </a:r>
            <a:r>
              <a:rPr lang="cs-CZ" sz="1000" dirty="0">
                <a:latin typeface="Arial" panose="020B0604020202020204" pitchFamily="34" charset="0"/>
                <a:ea typeface="Calibri" panose="020F0502020204030204" pitchFamily="34" charset="0"/>
                <a:cs typeface="Times New Roman" panose="02020603050405020304" pitchFamily="18" charset="0"/>
              </a:rPr>
              <a:t>, .Kabelka, </a:t>
            </a:r>
            <a:r>
              <a:rPr lang="cs-CZ" sz="1000" dirty="0" err="1">
                <a:latin typeface="Arial" panose="020B0604020202020204" pitchFamily="34" charset="0"/>
                <a:ea typeface="Calibri" panose="020F0502020204030204" pitchFamily="34" charset="0"/>
                <a:cs typeface="Times New Roman" panose="02020603050405020304" pitchFamily="18" charset="0"/>
              </a:rPr>
              <a:t>J.Šedivý</a:t>
            </a:r>
            <a:r>
              <a:rPr lang="cs-CZ" sz="1000" dirty="0">
                <a:latin typeface="Arial" panose="020B0604020202020204" pitchFamily="34" charset="0"/>
                <a:ea typeface="Calibri" panose="020F0502020204030204" pitchFamily="34" charset="0"/>
                <a:cs typeface="Times New Roman" panose="02020603050405020304" pitchFamily="18" charset="0"/>
              </a:rPr>
              <a:t>, </a:t>
            </a:r>
            <a:r>
              <a:rPr lang="cs-CZ" sz="1000" dirty="0" err="1">
                <a:latin typeface="Arial" panose="020B0604020202020204" pitchFamily="34" charset="0"/>
                <a:ea typeface="Calibri" panose="020F0502020204030204" pitchFamily="34" charset="0"/>
                <a:cs typeface="Times New Roman" panose="02020603050405020304" pitchFamily="18" charset="0"/>
              </a:rPr>
              <a:t>M.Miga</a:t>
            </a:r>
            <a:r>
              <a:rPr lang="cs-CZ" sz="1000" dirty="0">
                <a:latin typeface="Arial" panose="020B0604020202020204" pitchFamily="34" charset="0"/>
                <a:ea typeface="Calibri" panose="020F0502020204030204" pitchFamily="34" charset="0"/>
                <a:cs typeface="Times New Roman" panose="02020603050405020304" pitchFamily="18" charset="0"/>
              </a:rPr>
              <a:t>,  </a:t>
            </a:r>
          </a:p>
          <a:p>
            <a:pPr algn="just">
              <a:lnSpc>
                <a:spcPct val="107000"/>
              </a:lnSpc>
              <a:spcAft>
                <a:spcPts val="0"/>
              </a:spcAft>
            </a:pPr>
            <a:r>
              <a:rPr lang="cs-CZ" sz="1000" dirty="0">
                <a:latin typeface="Arial" panose="020B0604020202020204" pitchFamily="34" charset="0"/>
                <a:ea typeface="Calibri" panose="020F0502020204030204" pitchFamily="34" charset="0"/>
                <a:cs typeface="Times New Roman" panose="02020603050405020304" pitchFamily="18" charset="0"/>
              </a:rPr>
              <a:t>                 </a:t>
            </a:r>
            <a:r>
              <a:rPr lang="cs-CZ" sz="1000" dirty="0" err="1">
                <a:latin typeface="Arial" panose="020B0604020202020204" pitchFamily="34" charset="0"/>
                <a:ea typeface="Calibri" panose="020F0502020204030204" pitchFamily="34" charset="0"/>
                <a:cs typeface="Times New Roman" panose="02020603050405020304" pitchFamily="18" charset="0"/>
              </a:rPr>
              <a:t>A.Rubín</a:t>
            </a:r>
            <a:r>
              <a:rPr lang="cs-CZ" sz="1000" dirty="0">
                <a:latin typeface="Arial" panose="020B0604020202020204" pitchFamily="34" charset="0"/>
                <a:ea typeface="Calibri" panose="020F0502020204030204" pitchFamily="34" charset="0"/>
                <a:cs typeface="Times New Roman" panose="02020603050405020304" pitchFamily="18" charset="0"/>
              </a:rPr>
              <a:t>, </a:t>
            </a:r>
            <a:r>
              <a:rPr lang="cs-CZ" sz="1000" dirty="0" err="1">
                <a:latin typeface="Arial" panose="020B0604020202020204" pitchFamily="34" charset="0"/>
                <a:ea typeface="Calibri" panose="020F0502020204030204" pitchFamily="34" charset="0"/>
                <a:cs typeface="Times New Roman" panose="02020603050405020304" pitchFamily="18" charset="0"/>
              </a:rPr>
              <a:t>A.Šabák</a:t>
            </a:r>
            <a:endParaRPr lang="cs-CZ" sz="1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cs-CZ" sz="1000" u="sng" dirty="0">
                <a:latin typeface="Arial" panose="020B0604020202020204" pitchFamily="34" charset="0"/>
                <a:ea typeface="Calibri" panose="020F0502020204030204" pitchFamily="34" charset="0"/>
                <a:cs typeface="Times New Roman" panose="02020603050405020304" pitchFamily="18" charset="0"/>
              </a:rPr>
              <a:t>Trenér:</a:t>
            </a:r>
            <a:r>
              <a:rPr lang="cs-CZ" sz="1000" dirty="0">
                <a:latin typeface="Arial" panose="020B0604020202020204" pitchFamily="34" charset="0"/>
                <a:ea typeface="Calibri" panose="020F0502020204030204" pitchFamily="34" charset="0"/>
                <a:cs typeface="Times New Roman" panose="02020603050405020304" pitchFamily="18" charset="0"/>
              </a:rPr>
              <a:t> </a:t>
            </a:r>
            <a:r>
              <a:rPr lang="cs-CZ" sz="1000" dirty="0" err="1">
                <a:latin typeface="Arial" panose="020B0604020202020204" pitchFamily="34" charset="0"/>
                <a:ea typeface="Calibri" panose="020F0502020204030204" pitchFamily="34" charset="0"/>
                <a:cs typeface="Times New Roman" panose="02020603050405020304" pitchFamily="18" charset="0"/>
              </a:rPr>
              <a:t>F.Kučera</a:t>
            </a:r>
            <a:r>
              <a:rPr lang="cs-CZ" sz="1000" dirty="0">
                <a:latin typeface="Arial" panose="020B0604020202020204" pitchFamily="34" charset="0"/>
                <a:ea typeface="Calibri" panose="020F0502020204030204" pitchFamily="34" charset="0"/>
                <a:cs typeface="Times New Roman" panose="02020603050405020304" pitchFamily="18" charset="0"/>
              </a:rPr>
              <a:t>, </a:t>
            </a:r>
            <a:r>
              <a:rPr lang="cs-CZ" sz="1000" dirty="0" err="1">
                <a:latin typeface="Arial" panose="020B0604020202020204" pitchFamily="34" charset="0"/>
                <a:ea typeface="Calibri" panose="020F0502020204030204" pitchFamily="34" charset="0"/>
                <a:cs typeface="Times New Roman" panose="02020603050405020304" pitchFamily="18" charset="0"/>
              </a:rPr>
              <a:t>Š.Juriga</a:t>
            </a:r>
            <a:endParaRPr lang="cs-CZ" sz="1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cs-CZ" sz="1000" u="sng" dirty="0">
                <a:latin typeface="Arial" panose="020B0604020202020204" pitchFamily="34" charset="0"/>
                <a:ea typeface="Calibri" panose="020F0502020204030204" pitchFamily="34" charset="0"/>
                <a:cs typeface="Times New Roman" panose="02020603050405020304" pitchFamily="18" charset="0"/>
              </a:rPr>
              <a:t>Rozhodčí:</a:t>
            </a:r>
            <a:r>
              <a:rPr lang="cs-CZ" sz="1000" dirty="0">
                <a:latin typeface="Arial" panose="020B0604020202020204" pitchFamily="34" charset="0"/>
                <a:ea typeface="Calibri" panose="020F0502020204030204" pitchFamily="34" charset="0"/>
                <a:cs typeface="Times New Roman" panose="02020603050405020304" pitchFamily="18" charset="0"/>
              </a:rPr>
              <a:t> Pavel Dobrý     40 diváků</a:t>
            </a:r>
            <a:endParaRPr lang="cs-CZ"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ovéPole 6">
            <a:extLst>
              <a:ext uri="{FF2B5EF4-FFF2-40B4-BE49-F238E27FC236}">
                <a16:creationId xmlns:a16="http://schemas.microsoft.com/office/drawing/2014/main" id="{E0BFE8BE-F8D5-4E4E-A54D-4B296BA2DA8D}"/>
              </a:ext>
            </a:extLst>
          </p:cNvPr>
          <p:cNvSpPr txBox="1"/>
          <p:nvPr/>
        </p:nvSpPr>
        <p:spPr>
          <a:xfrm>
            <a:off x="143992" y="91108"/>
            <a:ext cx="4536504" cy="1384995"/>
          </a:xfrm>
          <a:prstGeom prst="rect">
            <a:avLst/>
          </a:prstGeom>
          <a:blipFill>
            <a:blip r:embed="rId2"/>
            <a:stretch>
              <a:fillRect/>
            </a:stretch>
          </a:blipFill>
          <a:effectLst>
            <a:glow rad="101600">
              <a:srgbClr val="FF66CC">
                <a:alpha val="40000"/>
              </a:srgbClr>
            </a:glow>
            <a:softEdge rad="546100"/>
          </a:effectLst>
        </p:spPr>
        <p:txBody>
          <a:bodyPr wrap="square" rtlCol="0">
            <a:spAutoFit/>
          </a:bodyPr>
          <a:lstStyle/>
          <a:p>
            <a:pPr algn="ctr"/>
            <a:r>
              <a:rPr lang="cs-CZ" sz="2800" dirty="0">
                <a:solidFill>
                  <a:schemeClr val="accent6">
                    <a:lumMod val="75000"/>
                  </a:schemeClr>
                </a:solidFill>
                <a:latin typeface="Georgia" panose="02040502050405020303" pitchFamily="18" charset="0"/>
              </a:rPr>
              <a:t>Trenéři byli spokojeni s výkonem jen v prvních 20 minutách</a:t>
            </a:r>
          </a:p>
        </p:txBody>
      </p:sp>
      <p:sp>
        <p:nvSpPr>
          <p:cNvPr id="8" name="Obdélník 7">
            <a:extLst>
              <a:ext uri="{FF2B5EF4-FFF2-40B4-BE49-F238E27FC236}">
                <a16:creationId xmlns:a16="http://schemas.microsoft.com/office/drawing/2014/main" id="{DEFAC6D2-4F61-42C1-B800-CBE92E273896}"/>
              </a:ext>
            </a:extLst>
          </p:cNvPr>
          <p:cNvSpPr/>
          <p:nvPr/>
        </p:nvSpPr>
        <p:spPr>
          <a:xfrm>
            <a:off x="5472584" y="1451140"/>
            <a:ext cx="4680520" cy="5652000"/>
          </a:xfrm>
          <a:prstGeom prst="rect">
            <a:avLst/>
          </a:prstGeom>
        </p:spPr>
        <p:txBody>
          <a:bodyPr wrap="square">
            <a:noAutofit/>
          </a:bodyPr>
          <a:lstStyle/>
          <a:p>
            <a:pPr algn="ctr">
              <a:lnSpc>
                <a:spcPct val="107000"/>
              </a:lnSpc>
              <a:spcAft>
                <a:spcPts val="0"/>
              </a:spcAft>
            </a:pPr>
            <a:r>
              <a:rPr lang="cs-CZ" sz="1600" dirty="0">
                <a:highlight>
                  <a:srgbClr val="00FF00"/>
                </a:highlight>
                <a:latin typeface="Arial Black" panose="020B0A04020102020204" pitchFamily="34" charset="0"/>
                <a:ea typeface="Calibri" panose="020F0502020204030204" pitchFamily="34" charset="0"/>
                <a:cs typeface="Arial" panose="020B0604020202020204" pitchFamily="34" charset="0"/>
              </a:rPr>
              <a:t>FK Slavoj Žatec - SK Štětí</a:t>
            </a:r>
            <a:endParaRPr lang="cs-CZ" sz="11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cs-CZ" sz="1600" dirty="0">
                <a:highlight>
                  <a:srgbClr val="00FF00"/>
                </a:highlight>
                <a:latin typeface="Arial Black" panose="020B0A04020102020204" pitchFamily="34" charset="0"/>
                <a:ea typeface="Calibri" panose="020F0502020204030204" pitchFamily="34" charset="0"/>
                <a:cs typeface="Arial" panose="020B0604020202020204" pitchFamily="34" charset="0"/>
              </a:rPr>
              <a:t>7:3(3:2)   6.10.2019   9. kolo</a:t>
            </a:r>
            <a:endParaRPr lang="cs-CZ" sz="1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cs-CZ" sz="1000" b="0" dirty="0">
                <a:latin typeface="Arial" panose="020B0604020202020204" pitchFamily="34" charset="0"/>
                <a:ea typeface="Calibri" panose="020F0502020204030204" pitchFamily="34" charset="0"/>
                <a:cs typeface="Arial" panose="020B0604020202020204" pitchFamily="34" charset="0"/>
              </a:rPr>
              <a:t>Nedělní cestování do dalekého Žatce na hřiště celku z horní poloviny tabulky mělo zajímavý dodatek. V půlce cesty se totiž zjistilo, že dresy zůstaly ve Štětí na hřišti. Vracet se již nešlo. Půjčili nám je v Žatci. Sice to nebylo zadarmo, ale měli jsme v čem nastoupit. Špatný den pokračoval hned po zahájení utkání. Uběhlo pár vteřin a už jsme tahali míč ze sítě. Štěstí, že  jsme se světlé chvilky, první v tento den, rychle dočkali i my, když Jakub </a:t>
            </a:r>
            <a:r>
              <a:rPr lang="cs-CZ" sz="1000" b="0" dirty="0" err="1">
                <a:latin typeface="Arial" panose="020B0604020202020204" pitchFamily="34" charset="0"/>
                <a:ea typeface="Calibri" panose="020F0502020204030204" pitchFamily="34" charset="0"/>
                <a:cs typeface="Arial" panose="020B0604020202020204" pitchFamily="34" charset="0"/>
              </a:rPr>
              <a:t>Daniluk</a:t>
            </a:r>
            <a:r>
              <a:rPr lang="cs-CZ" sz="1000" b="0" dirty="0">
                <a:latin typeface="Arial" panose="020B0604020202020204" pitchFamily="34" charset="0"/>
                <a:ea typeface="Calibri" panose="020F0502020204030204" pitchFamily="34" charset="0"/>
                <a:cs typeface="Arial" panose="020B0604020202020204" pitchFamily="34" charset="0"/>
              </a:rPr>
              <a:t> srovnal na 1:1. V 9. minutě vstoupil do hry rozhodčí, který posoudil zákrok našeho hráče na hranici vlastní šestnáctky jako nedovolený a ukázal na značku pokutového kopu. Tu proměnil Pavel Klíč na 2:1. Za další 2 minuty dostala naše loď další trhlinu, to když Aleš </a:t>
            </a:r>
            <a:r>
              <a:rPr lang="cs-CZ" sz="1000" b="0" dirty="0" err="1">
                <a:latin typeface="Arial" panose="020B0604020202020204" pitchFamily="34" charset="0"/>
                <a:ea typeface="Calibri" panose="020F0502020204030204" pitchFamily="34" charset="0"/>
                <a:cs typeface="Arial" panose="020B0604020202020204" pitchFamily="34" charset="0"/>
              </a:rPr>
              <a:t>Klocperk</a:t>
            </a:r>
            <a:r>
              <a:rPr lang="cs-CZ" sz="1000" b="0" dirty="0">
                <a:latin typeface="Arial" panose="020B0604020202020204" pitchFamily="34" charset="0"/>
                <a:ea typeface="Calibri" panose="020F0502020204030204" pitchFamily="34" charset="0"/>
                <a:cs typeface="Arial" panose="020B0604020202020204" pitchFamily="34" charset="0"/>
              </a:rPr>
              <a:t> zvýšil na 3:1.  Přitažlivé momenty z úvodu utkání v dalších minutách prvního poločasu ustoupily do pozadí a pozornost přinesla až 29. minuta, kdy se Tomáši Kabelkovi podařilo snížit na 2:3.  Tímto výsledkem skončila i 1. půle.  Druhá pro nás začala báječně. V 53. minutě se podařilo Oldřichovi </a:t>
            </a:r>
            <a:r>
              <a:rPr lang="cs-CZ" sz="1000" b="0" dirty="0" err="1">
                <a:latin typeface="Arial" panose="020B0604020202020204" pitchFamily="34" charset="0"/>
                <a:ea typeface="Calibri" panose="020F0502020204030204" pitchFamily="34" charset="0"/>
                <a:cs typeface="Arial" panose="020B0604020202020204" pitchFamily="34" charset="0"/>
              </a:rPr>
              <a:t>Malechovi</a:t>
            </a:r>
            <a:r>
              <a:rPr lang="cs-CZ" sz="1000" b="0" dirty="0">
                <a:latin typeface="Arial" panose="020B0604020202020204" pitchFamily="34" charset="0"/>
                <a:ea typeface="Calibri" panose="020F0502020204030204" pitchFamily="34" charset="0"/>
                <a:cs typeface="Arial" panose="020B0604020202020204" pitchFamily="34" charset="0"/>
              </a:rPr>
              <a:t> vyrovnat na 3:3 a obě mužstva stála opět na startovní čáře. Začínalo se znova. Do dalšího vývoje utkání vstoupila v 63. minutě druhá penalta nařízená proti našemu celku. Stejně jako v prvním případě se ji Pavlovi Klíčovi podařilo proměnit a domácí se tak ujali vedení 4:3. Gól v naší síti dostal domácí na koně a o 10. minut   později přehozením brankáře pojistili vedení na 5:3. Gól na 6:3 jsme inkasovali po nepřehledné situaci před naší brankou a čtvrtým gólem v zápase se o to zasloužil Pavel Klíč. Na úplném konci utkání jsme uzavřel celkové skóre 7:3, jeden z hráčů domácích s typicky fotbalovým jménem Jakub Plánička. </a:t>
            </a:r>
          </a:p>
          <a:p>
            <a:pPr algn="just">
              <a:lnSpc>
                <a:spcPct val="107000"/>
              </a:lnSpc>
              <a:spcAft>
                <a:spcPts val="0"/>
              </a:spcAft>
            </a:pPr>
            <a:r>
              <a:rPr lang="cs-CZ" sz="1000" b="0" dirty="0">
                <a:latin typeface="Arial" panose="020B0604020202020204" pitchFamily="34" charset="0"/>
                <a:ea typeface="Calibri" panose="020F0502020204030204" pitchFamily="34" charset="0"/>
                <a:cs typeface="Arial" panose="020B0604020202020204" pitchFamily="34" charset="0"/>
              </a:rPr>
              <a:t>Štefan </a:t>
            </a:r>
            <a:r>
              <a:rPr lang="cs-CZ" sz="1000" b="0" dirty="0" err="1">
                <a:latin typeface="Arial" panose="020B0604020202020204" pitchFamily="34" charset="0"/>
                <a:ea typeface="Calibri" panose="020F0502020204030204" pitchFamily="34" charset="0"/>
                <a:cs typeface="Arial" panose="020B0604020202020204" pitchFamily="34" charset="0"/>
              </a:rPr>
              <a:t>Juriga</a:t>
            </a:r>
            <a:r>
              <a:rPr lang="cs-CZ" sz="1000" b="0" dirty="0">
                <a:latin typeface="Arial" panose="020B0604020202020204" pitchFamily="34" charset="0"/>
                <a:ea typeface="Calibri" panose="020F0502020204030204" pitchFamily="34" charset="0"/>
                <a:cs typeface="Arial" panose="020B0604020202020204" pitchFamily="34" charset="0"/>
              </a:rPr>
              <a:t> – trenér SK Štětí:</a:t>
            </a:r>
          </a:p>
          <a:p>
            <a:pPr algn="just">
              <a:lnSpc>
                <a:spcPct val="107000"/>
              </a:lnSpc>
              <a:spcAft>
                <a:spcPts val="0"/>
              </a:spcAft>
            </a:pPr>
            <a:r>
              <a:rPr lang="cs-CZ" sz="1000" b="0" dirty="0">
                <a:latin typeface="Arial" panose="020B0604020202020204" pitchFamily="34" charset="0"/>
                <a:ea typeface="Calibri" panose="020F0502020204030204" pitchFamily="34" charset="0"/>
                <a:cs typeface="Arial" panose="020B0604020202020204" pitchFamily="34" charset="0"/>
              </a:rPr>
              <a:t>Zápasu by více slušel výsledek 5:3. Dlouho jsme drželi krok, ale když jsme inkasovali čtvrtý gól z penalty, tak jsme pak odpadli. Děláme moc chyb v rozehrávce a soupeři nás trestají. </a:t>
            </a:r>
          </a:p>
          <a:p>
            <a:pPr>
              <a:lnSpc>
                <a:spcPct val="107000"/>
              </a:lnSpc>
              <a:spcAft>
                <a:spcPts val="0"/>
              </a:spcAft>
            </a:pPr>
            <a:r>
              <a:rPr lang="cs-CZ" sz="1000" b="0" u="sng" dirty="0">
                <a:latin typeface="Arial" panose="020B0604020202020204" pitchFamily="34" charset="0"/>
                <a:ea typeface="Calibri" panose="020F0502020204030204" pitchFamily="34" charset="0"/>
                <a:cs typeface="Arial" panose="020B0604020202020204" pitchFamily="34" charset="0"/>
              </a:rPr>
              <a:t>Branky:</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J.Daniluk</a:t>
            </a:r>
            <a:r>
              <a:rPr lang="cs-CZ" sz="1000" b="0" dirty="0">
                <a:latin typeface="Arial" panose="020B0604020202020204" pitchFamily="34" charset="0"/>
                <a:ea typeface="Calibri" panose="020F0502020204030204" pitchFamily="34" charset="0"/>
                <a:cs typeface="Arial" panose="020B0604020202020204" pitchFamily="34" charset="0"/>
              </a:rPr>
              <a:t> 1, </a:t>
            </a:r>
            <a:r>
              <a:rPr lang="cs-CZ" sz="1000" b="0" dirty="0" err="1">
                <a:latin typeface="Arial" panose="020B0604020202020204" pitchFamily="34" charset="0"/>
                <a:ea typeface="Calibri" panose="020F0502020204030204" pitchFamily="34" charset="0"/>
                <a:cs typeface="Arial" panose="020B0604020202020204" pitchFamily="34" charset="0"/>
              </a:rPr>
              <a:t>T.Kabelka</a:t>
            </a:r>
            <a:r>
              <a:rPr lang="cs-CZ" sz="1000" b="0" dirty="0">
                <a:latin typeface="Arial" panose="020B0604020202020204" pitchFamily="34" charset="0"/>
                <a:ea typeface="Calibri" panose="020F0502020204030204" pitchFamily="34" charset="0"/>
                <a:cs typeface="Arial" panose="020B0604020202020204" pitchFamily="34" charset="0"/>
              </a:rPr>
              <a:t> 1, </a:t>
            </a:r>
            <a:r>
              <a:rPr lang="cs-CZ" sz="1000" b="0" dirty="0" err="1">
                <a:latin typeface="Arial" panose="020B0604020202020204" pitchFamily="34" charset="0"/>
                <a:ea typeface="Calibri" panose="020F0502020204030204" pitchFamily="34" charset="0"/>
                <a:cs typeface="Arial" panose="020B0604020202020204" pitchFamily="34" charset="0"/>
              </a:rPr>
              <a:t>O.Malecha</a:t>
            </a:r>
            <a:r>
              <a:rPr lang="cs-CZ" sz="1000" b="0" dirty="0">
                <a:latin typeface="Arial" panose="020B0604020202020204" pitchFamily="34" charset="0"/>
                <a:ea typeface="Calibri" panose="020F0502020204030204" pitchFamily="34" charset="0"/>
                <a:cs typeface="Arial" panose="020B0604020202020204" pitchFamily="34" charset="0"/>
              </a:rPr>
              <a:t> 1</a:t>
            </a:r>
          </a:p>
          <a:p>
            <a:pPr>
              <a:lnSpc>
                <a:spcPct val="107000"/>
              </a:lnSpc>
              <a:spcAft>
                <a:spcPts val="0"/>
              </a:spcAft>
            </a:pPr>
            <a:r>
              <a:rPr lang="cs-CZ" sz="1000" b="0" u="sng" dirty="0">
                <a:latin typeface="Arial" panose="020B0604020202020204" pitchFamily="34" charset="0"/>
                <a:ea typeface="Calibri" panose="020F0502020204030204" pitchFamily="34" charset="0"/>
                <a:cs typeface="Arial" panose="020B0604020202020204" pitchFamily="34" charset="0"/>
              </a:rPr>
              <a:t>Sestava:</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L.Šrotýř-L.Kuča</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V.Volák</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M.Vaszi</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D.Ivanič</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O.Malecha</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F.Keltber</a:t>
            </a:r>
            <a:r>
              <a:rPr lang="cs-CZ" sz="1000" b="0" dirty="0">
                <a:latin typeface="Arial" panose="020B0604020202020204" pitchFamily="34" charset="0"/>
                <a:ea typeface="Calibri" panose="020F0502020204030204" pitchFamily="34" charset="0"/>
                <a:cs typeface="Arial" panose="020B0604020202020204" pitchFamily="34" charset="0"/>
              </a:rPr>
              <a:t>, </a:t>
            </a:r>
          </a:p>
          <a:p>
            <a:pPr>
              <a:lnSpc>
                <a:spcPct val="107000"/>
              </a:lnSpc>
              <a:spcAft>
                <a:spcPts val="0"/>
              </a:spcAft>
            </a:pP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J.Daniluk</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J.Pilař</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T.Kabelka</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J.Šedivý</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M.Miga</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A.Rubín</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A.Šabák</a:t>
            </a:r>
            <a:endParaRPr lang="cs-CZ" sz="1000" b="0"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cs-CZ" sz="1000" b="0" u="sng" dirty="0">
                <a:latin typeface="Arial" panose="020B0604020202020204" pitchFamily="34" charset="0"/>
                <a:ea typeface="Calibri" panose="020F0502020204030204" pitchFamily="34" charset="0"/>
                <a:cs typeface="Arial" panose="020B0604020202020204" pitchFamily="34" charset="0"/>
              </a:rPr>
              <a:t>Trenér:</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Š.Juriga</a:t>
            </a:r>
            <a:endParaRPr lang="cs-CZ" sz="1000" b="0"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cs-CZ" sz="1000" b="0" u="sng" dirty="0">
                <a:latin typeface="Arial" panose="020B0604020202020204" pitchFamily="34" charset="0"/>
                <a:ea typeface="Calibri" panose="020F0502020204030204" pitchFamily="34" charset="0"/>
                <a:cs typeface="Arial" panose="020B0604020202020204" pitchFamily="34" charset="0"/>
              </a:rPr>
              <a:t>Rozhodčí:</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D.Průša</a:t>
            </a:r>
            <a:r>
              <a:rPr lang="cs-CZ" sz="1000" b="0" dirty="0">
                <a:latin typeface="Arial" panose="020B0604020202020204" pitchFamily="34" charset="0"/>
                <a:ea typeface="Calibri" panose="020F0502020204030204" pitchFamily="34" charset="0"/>
                <a:cs typeface="Arial" panose="020B0604020202020204" pitchFamily="34" charset="0"/>
              </a:rPr>
              <a:t>     40 diváků</a:t>
            </a:r>
          </a:p>
        </p:txBody>
      </p:sp>
      <p:sp>
        <p:nvSpPr>
          <p:cNvPr id="9" name="TextovéPole 8">
            <a:extLst>
              <a:ext uri="{FF2B5EF4-FFF2-40B4-BE49-F238E27FC236}">
                <a16:creationId xmlns:a16="http://schemas.microsoft.com/office/drawing/2014/main" id="{E7D3030E-F676-4C78-A177-02934579EF11}"/>
              </a:ext>
            </a:extLst>
          </p:cNvPr>
          <p:cNvSpPr txBox="1"/>
          <p:nvPr/>
        </p:nvSpPr>
        <p:spPr>
          <a:xfrm>
            <a:off x="5544594" y="163116"/>
            <a:ext cx="4608510" cy="1261884"/>
          </a:xfrm>
          <a:prstGeom prst="rect">
            <a:avLst/>
          </a:prstGeom>
          <a:blipFill>
            <a:blip r:embed="rId3">
              <a:extLst>
                <a:ext uri="{837473B0-CC2E-450A-ABE3-18F120FF3D39}">
                  <a1611:picAttrSrcUrl xmlns:a1611="http://schemas.microsoft.com/office/drawing/2016/11/main" xmlns="" r:id="rId4"/>
                </a:ext>
              </a:extLst>
            </a:blip>
            <a:stretch>
              <a:fillRect/>
            </a:stretch>
          </a:blipFill>
          <a:effectLst>
            <a:glow rad="101600">
              <a:srgbClr val="FFFF66">
                <a:alpha val="40000"/>
              </a:srgbClr>
            </a:glow>
            <a:softEdge rad="241300"/>
          </a:effectLst>
        </p:spPr>
        <p:txBody>
          <a:bodyPr wrap="square" rtlCol="0">
            <a:spAutoFit/>
          </a:bodyPr>
          <a:lstStyle/>
          <a:p>
            <a:pPr algn="ctr"/>
            <a:r>
              <a:rPr lang="cs-CZ" sz="1900" dirty="0">
                <a:solidFill>
                  <a:srgbClr val="D60093"/>
                </a:solidFill>
                <a:latin typeface="Arial Black" panose="020B0A04020102020204" pitchFamily="34" charset="0"/>
              </a:rPr>
              <a:t>Dorostenci měli špatný den, Zapomněli doma </a:t>
            </a:r>
            <a:r>
              <a:rPr lang="cs-CZ" sz="1900" dirty="0" smtClean="0">
                <a:solidFill>
                  <a:srgbClr val="D60093"/>
                </a:solidFill>
                <a:latin typeface="Arial Black" panose="020B0A04020102020204" pitchFamily="34" charset="0"/>
              </a:rPr>
              <a:t>dresy </a:t>
            </a:r>
            <a:r>
              <a:rPr lang="cs-CZ" sz="1900" dirty="0">
                <a:solidFill>
                  <a:srgbClr val="D60093"/>
                </a:solidFill>
                <a:latin typeface="Arial Black" panose="020B0A04020102020204" pitchFamily="34" charset="0"/>
              </a:rPr>
              <a:t>a navíc proti nim nařídil rozhodčí 2 penalty</a:t>
            </a:r>
          </a:p>
        </p:txBody>
      </p:sp>
    </p:spTree>
    <p:extLst>
      <p:ext uri="{BB962C8B-B14F-4D97-AF65-F5344CB8AC3E}">
        <p14:creationId xmlns:p14="http://schemas.microsoft.com/office/powerpoint/2010/main" val="11829564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ovéPole 9"/>
          <p:cNvSpPr txBox="1"/>
          <p:nvPr/>
        </p:nvSpPr>
        <p:spPr>
          <a:xfrm>
            <a:off x="1944192" y="7004456"/>
            <a:ext cx="432048"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42</a:t>
            </a:r>
          </a:p>
        </p:txBody>
      </p:sp>
      <p:sp>
        <p:nvSpPr>
          <p:cNvPr id="12" name="TextovéPole 11"/>
          <p:cNvSpPr txBox="1"/>
          <p:nvPr/>
        </p:nvSpPr>
        <p:spPr>
          <a:xfrm>
            <a:off x="7731618" y="7004456"/>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3</a:t>
            </a:r>
          </a:p>
        </p:txBody>
      </p:sp>
      <p:sp>
        <p:nvSpPr>
          <p:cNvPr id="11" name="TextovéPole 10"/>
          <p:cNvSpPr txBox="1"/>
          <p:nvPr/>
        </p:nvSpPr>
        <p:spPr>
          <a:xfrm>
            <a:off x="5472584" y="68451"/>
            <a:ext cx="4594415" cy="6617196"/>
          </a:xfrm>
          <a:prstGeom prst="rect">
            <a:avLst/>
          </a:prstGeom>
          <a:noFill/>
          <a:ln w="57150">
            <a:solidFill>
              <a:schemeClr val="accent2">
                <a:lumMod val="75000"/>
              </a:schemeClr>
            </a:solidFill>
            <a:prstDash val="dash"/>
          </a:ln>
          <a:effectLst>
            <a:innerShdw blurRad="114300">
              <a:prstClr val="black"/>
            </a:innerShdw>
          </a:effectLst>
        </p:spPr>
        <p:txBody>
          <a:bodyPr wrap="square" anchor="t" anchorCtr="0">
            <a:spAutoFit/>
            <a:scene3d>
              <a:camera prst="orthographicFront">
                <a:rot lat="0" lon="0" rev="0"/>
              </a:camera>
              <a:lightRig rig="threePt" dir="t"/>
            </a:scene3d>
            <a:sp3d extrusionH="50800">
              <a:bevelT w="25400" h="95250" prst="softRound"/>
              <a:bevelB w="19050" h="57150" prst="relaxedInset"/>
              <a:contourClr>
                <a:srgbClr val="FFFF00"/>
              </a:contourClr>
            </a:sp3d>
          </a:bodyPr>
          <a:lstStyle/>
          <a:p>
            <a:pPr algn="ctr" eaLnBrk="0" hangingPunct="0">
              <a:defRPr/>
            </a:pPr>
            <a:r>
              <a:rPr lang="cs-CZ" sz="3200" i="1" u="sng" dirty="0">
                <a:ln w="28575" cap="flat">
                  <a:noFill/>
                  <a:prstDash val="solid"/>
                  <a:round/>
                </a:ln>
                <a:solidFill>
                  <a:schemeClr val="accent6">
                    <a:lumMod val="50000"/>
                  </a:schemeClr>
                </a:solidFill>
                <a:effectLst>
                  <a:outerShdw blurRad="50800" dist="38100" dir="10800000" algn="r" rotWithShape="0">
                    <a:srgbClr val="FFC000">
                      <a:alpha val="40000"/>
                    </a:srgbClr>
                  </a:outerShdw>
                </a:effectLst>
                <a:latin typeface="Bahnschrift SemiBold Condensed" panose="020B0502040204020203" pitchFamily="34" charset="0"/>
                <a:ea typeface="Yu Gothic UI Semibold" panose="020B0700000000000000" pitchFamily="34" charset="-128"/>
                <a:cs typeface="Miriam" panose="020B0502050101010101" pitchFamily="34" charset="-79"/>
              </a:rPr>
              <a:t>Vážení sportovní přátelé</a:t>
            </a:r>
          </a:p>
          <a:p>
            <a:pPr algn="just" eaLnBrk="0" hangingPunct="0">
              <a:defRPr/>
            </a:pPr>
            <a:r>
              <a:rPr lang="cs-CZ" sz="1300" i="1" dirty="0">
                <a:latin typeface="Arial" pitchFamily="34" charset="0"/>
                <a:cs typeface="Arial" pitchFamily="34" charset="0"/>
              </a:rPr>
              <a:t>     páté vydání zpravodaje letošního ročníku divizní soutěže je připraveno. Všechny výsledky, které se urodily jsou zachyceny a pokud Vám nějaký utekl, tak věřte, že ho najdete tady. Přáli jsme si, abychom Vás vítali v rozjetém vítězném vlaku mužstva dospělých, který se nezastavil od utkání proti Lounům 14. září. Svoji cestu skončil před týdnem a moc slavně se z něho nevystupovalo. Prohra v Neratovicích 6:0 nás před týdnem hodně rychle vrátila do reality. Z 10. místa jsme se po bodových žních propadli na místo 13. Výkon týmu byl špatný a většina inkasovaných branek byla po školáckých chybách na vlastní polovině. Navíc jsme přišli o spoustu zraněných hráčů a kdo z nich se dal dohromady bude jasné až při nástupu do dnešního utkání. Vyloučen byl také po druhé žluté kartě Rudolf </a:t>
            </a:r>
            <a:r>
              <a:rPr lang="cs-CZ" sz="1300" i="1" dirty="0" err="1">
                <a:latin typeface="Arial" pitchFamily="34" charset="0"/>
                <a:cs typeface="Arial" pitchFamily="34" charset="0"/>
              </a:rPr>
              <a:t>Slanička</a:t>
            </a:r>
            <a:r>
              <a:rPr lang="cs-CZ" sz="1300" i="1" dirty="0">
                <a:latin typeface="Arial" pitchFamily="34" charset="0"/>
                <a:cs typeface="Arial" pitchFamily="34" charset="0"/>
              </a:rPr>
              <a:t>,  pro kterého je to již druhý stejný prohřešek v 10 utkáních soutěže. S tím dnešním utkáním zbývá do konce podzimní části 5 zápasů, z nichž 3 hrajeme doma. Ve hře je 15 bodů a každý získaný má pro nás cenu zlata.  Rozehrané soutěže má i 7 ostatních týmu SK Štětí. Jak si vedou Vám na této stránce prozrazovat nebudeme.  Najdete to na dalších stránkách. Kde je všechno dost podrobně popsáno.  Nyní se po přečtení první stránky zpravodaje pojďte soustředit na zápas s Aritmou.   Fanděte slušně a hlavně nahlas.</a:t>
            </a:r>
          </a:p>
          <a:p>
            <a:pPr algn="just" eaLnBrk="0" hangingPunct="0">
              <a:defRPr/>
            </a:pPr>
            <a:endParaRPr lang="cs-CZ" sz="1300" i="1" dirty="0">
              <a:latin typeface="Arial" pitchFamily="34" charset="0"/>
              <a:cs typeface="Arial" pitchFamily="34" charset="0"/>
            </a:endParaRPr>
          </a:p>
          <a:p>
            <a:pPr algn="just" eaLnBrk="0" hangingPunct="0">
              <a:defRPr/>
            </a:pPr>
            <a:r>
              <a:rPr lang="cs-CZ" sz="1300" i="1" dirty="0">
                <a:latin typeface="Arial" pitchFamily="34" charset="0"/>
                <a:cs typeface="Arial" pitchFamily="34" charset="0"/>
              </a:rPr>
              <a:t>                    </a:t>
            </a:r>
          </a:p>
          <a:p>
            <a:pPr algn="just" eaLnBrk="0" hangingPunct="0">
              <a:defRPr/>
            </a:pPr>
            <a:r>
              <a:rPr lang="cs-CZ" sz="1300" i="1" dirty="0">
                <a:latin typeface="Arial" pitchFamily="34" charset="0"/>
                <a:cs typeface="Arial" pitchFamily="34" charset="0"/>
              </a:rPr>
              <a:t>                                                            </a:t>
            </a:r>
            <a:r>
              <a:rPr lang="cs-CZ" sz="1400" i="1" dirty="0">
                <a:latin typeface="Algerian" panose="04020705040A02060702" pitchFamily="82" charset="0"/>
                <a:cs typeface="Arial" pitchFamily="34" charset="0"/>
              </a:rPr>
              <a:t>Štětí do toho</a:t>
            </a:r>
          </a:p>
          <a:p>
            <a:pPr algn="just" eaLnBrk="0" hangingPunct="0">
              <a:defRPr/>
            </a:pPr>
            <a:endParaRPr lang="cs-CZ" sz="1400" i="1" dirty="0">
              <a:latin typeface="Algerian" panose="04020705040A02060702" pitchFamily="82" charset="0"/>
              <a:cs typeface="Arial" pitchFamily="34" charset="0"/>
            </a:endParaRPr>
          </a:p>
          <a:p>
            <a:pPr algn="just" eaLnBrk="0" hangingPunct="0">
              <a:defRPr/>
            </a:pPr>
            <a:endParaRPr lang="cs-CZ" sz="1300" i="1" dirty="0">
              <a:latin typeface="Arial" pitchFamily="34" charset="0"/>
              <a:cs typeface="Arial" pitchFamily="34" charset="0"/>
            </a:endParaRPr>
          </a:p>
        </p:txBody>
      </p:sp>
      <p:sp>
        <p:nvSpPr>
          <p:cNvPr id="2" name="TextovéPole 1"/>
          <p:cNvSpPr txBox="1"/>
          <p:nvPr/>
        </p:nvSpPr>
        <p:spPr>
          <a:xfrm>
            <a:off x="143992" y="3530937"/>
            <a:ext cx="4608512" cy="3400931"/>
          </a:xfrm>
          <a:prstGeom prst="rect">
            <a:avLst/>
          </a:prstGeom>
          <a:blipFill>
            <a:blip r:embed="rId2"/>
            <a:stretch>
              <a:fillRect/>
            </a:stretch>
          </a:blipFill>
          <a:ln w="66675">
            <a:solidFill>
              <a:srgbClr val="0099FF"/>
            </a:solidFill>
          </a:ln>
          <a:effectLst>
            <a:softEdge rad="0"/>
          </a:effectLst>
        </p:spPr>
        <p:txBody>
          <a:bodyPr wrap="square" rtlCol="0">
            <a:spAutoFit/>
          </a:bodyPr>
          <a:lstStyle/>
          <a:p>
            <a:pPr algn="ctr"/>
            <a:r>
              <a:rPr lang="cs-CZ" sz="3600" dirty="0">
                <a:gradFill>
                  <a:gsLst>
                    <a:gs pos="22000">
                      <a:schemeClr val="tx1"/>
                    </a:gs>
                    <a:gs pos="58000">
                      <a:srgbClr val="FF0000"/>
                    </a:gs>
                  </a:gsLst>
                  <a:lin ang="5400000" scaled="1"/>
                </a:gradFill>
                <a:latin typeface="Elephant" panose="02020904090505020303" pitchFamily="18" charset="0"/>
              </a:rPr>
              <a:t>FK Brandýs </a:t>
            </a:r>
            <a:r>
              <a:rPr lang="cs-CZ" sz="3600" dirty="0" err="1">
                <a:gradFill>
                  <a:gsLst>
                    <a:gs pos="22000">
                      <a:schemeClr val="tx1"/>
                    </a:gs>
                    <a:gs pos="58000">
                      <a:srgbClr val="FF0000"/>
                    </a:gs>
                  </a:gsLst>
                  <a:lin ang="5400000" scaled="1"/>
                </a:gradFill>
                <a:latin typeface="Elephant" panose="02020904090505020303" pitchFamily="18" charset="0"/>
              </a:rPr>
              <a:t>n.L.</a:t>
            </a:r>
            <a:endParaRPr lang="cs-CZ" sz="3600" dirty="0">
              <a:gradFill>
                <a:gsLst>
                  <a:gs pos="22000">
                    <a:schemeClr val="tx1"/>
                  </a:gs>
                  <a:gs pos="58000">
                    <a:srgbClr val="FF0000"/>
                  </a:gs>
                </a:gsLst>
                <a:lin ang="5400000" scaled="1"/>
              </a:gradFill>
              <a:latin typeface="Elephant" panose="02020904090505020303" pitchFamily="18" charset="0"/>
            </a:endParaRPr>
          </a:p>
          <a:p>
            <a:pPr algn="ctr"/>
            <a:r>
              <a:rPr lang="cs-CZ" sz="1100" dirty="0">
                <a:gradFill>
                  <a:gsLst>
                    <a:gs pos="22000">
                      <a:schemeClr val="tx1"/>
                    </a:gs>
                    <a:gs pos="58000">
                      <a:srgbClr val="FF0000"/>
                    </a:gs>
                  </a:gsLst>
                  <a:lin ang="5400000" scaled="1"/>
                </a:gradFill>
                <a:latin typeface="Elephant" panose="02020904090505020303" pitchFamily="18" charset="0"/>
              </a:rPr>
              <a:t>-</a:t>
            </a:r>
          </a:p>
          <a:p>
            <a:pPr algn="ctr"/>
            <a:r>
              <a:rPr lang="cs-CZ" sz="3600" dirty="0">
                <a:gradFill>
                  <a:gsLst>
                    <a:gs pos="22000">
                      <a:schemeClr val="tx1"/>
                    </a:gs>
                    <a:gs pos="58000">
                      <a:srgbClr val="FF0000"/>
                    </a:gs>
                  </a:gsLst>
                  <a:lin ang="5400000" scaled="1"/>
                </a:gradFill>
                <a:latin typeface="Elephant" panose="02020904090505020303" pitchFamily="18" charset="0"/>
              </a:rPr>
              <a:t>SK Štětí</a:t>
            </a:r>
          </a:p>
          <a:p>
            <a:pPr algn="ctr"/>
            <a:r>
              <a:rPr lang="cs-CZ" sz="3200" dirty="0">
                <a:solidFill>
                  <a:srgbClr val="3333CC"/>
                </a:solidFill>
                <a:latin typeface="Elephant" panose="02020904090505020303" pitchFamily="18" charset="0"/>
              </a:rPr>
              <a:t>Sobota</a:t>
            </a:r>
            <a:r>
              <a:rPr lang="cs-CZ" sz="3600" dirty="0">
                <a:solidFill>
                  <a:srgbClr val="3333CC"/>
                </a:solidFill>
                <a:latin typeface="Elephant" panose="02020904090505020303" pitchFamily="18" charset="0"/>
              </a:rPr>
              <a:t> </a:t>
            </a:r>
            <a:r>
              <a:rPr lang="cs-CZ" sz="3200" dirty="0">
                <a:solidFill>
                  <a:srgbClr val="3333CC"/>
                </a:solidFill>
                <a:latin typeface="Elephant" panose="02020904090505020303" pitchFamily="18" charset="0"/>
              </a:rPr>
              <a:t>26.10.2019</a:t>
            </a:r>
          </a:p>
          <a:p>
            <a:pPr algn="ctr"/>
            <a:r>
              <a:rPr lang="cs-CZ" sz="3200" dirty="0">
                <a:solidFill>
                  <a:srgbClr val="3333CC"/>
                </a:solidFill>
                <a:latin typeface="Elephant" panose="02020904090505020303" pitchFamily="18" charset="0"/>
              </a:rPr>
              <a:t>10:15 hod</a:t>
            </a:r>
          </a:p>
          <a:p>
            <a:pPr algn="ctr"/>
            <a:r>
              <a:rPr lang="cs-CZ" sz="3200" dirty="0">
                <a:solidFill>
                  <a:srgbClr val="3333CC"/>
                </a:solidFill>
                <a:latin typeface="Elephant" panose="02020904090505020303" pitchFamily="18" charset="0"/>
              </a:rPr>
              <a:t>Autobus startuje </a:t>
            </a:r>
          </a:p>
          <a:p>
            <a:pPr algn="ctr"/>
            <a:r>
              <a:rPr lang="cs-CZ" sz="3200" dirty="0">
                <a:solidFill>
                  <a:srgbClr val="3333CC"/>
                </a:solidFill>
                <a:latin typeface="Elephant" panose="02020904090505020303" pitchFamily="18" charset="0"/>
              </a:rPr>
              <a:t>v 8:15 hod</a:t>
            </a:r>
          </a:p>
        </p:txBody>
      </p:sp>
      <p:sp>
        <p:nvSpPr>
          <p:cNvPr id="3" name="TextovéPole 2"/>
          <p:cNvSpPr txBox="1"/>
          <p:nvPr/>
        </p:nvSpPr>
        <p:spPr>
          <a:xfrm>
            <a:off x="143992" y="91106"/>
            <a:ext cx="4608512" cy="830997"/>
          </a:xfrm>
          <a:prstGeom prst="rect">
            <a:avLst/>
          </a:prstGeom>
          <a:pattFill prst="pct5">
            <a:fgClr>
              <a:schemeClr val="accent1"/>
            </a:fgClr>
            <a:bgClr>
              <a:schemeClr val="bg1"/>
            </a:bgClr>
          </a:pattFill>
          <a:ln w="38100">
            <a:solidFill>
              <a:srgbClr val="FF0066"/>
            </a:solidFill>
          </a:ln>
          <a:effectLst>
            <a:softEdge rad="0"/>
          </a:effectLst>
          <a:scene3d>
            <a:camera prst="orthographicFront">
              <a:rot lat="0" lon="600002" rev="0"/>
            </a:camera>
            <a:lightRig rig="threePt" dir="t"/>
          </a:scene3d>
        </p:spPr>
        <p:txBody>
          <a:bodyPr wrap="square" rtlCol="0">
            <a:spAutoFit/>
          </a:bodyPr>
          <a:lstStyle/>
          <a:p>
            <a:pPr algn="ctr"/>
            <a:r>
              <a:rPr lang="cs-CZ" sz="2400" dirty="0">
                <a:solidFill>
                  <a:srgbClr val="009999"/>
                </a:solidFill>
                <a:latin typeface="Arial Black" panose="020B0A04020102020204" pitchFamily="34" charset="0"/>
              </a:rPr>
              <a:t>Příští venkovní vystoupení mužstva dospělých.</a:t>
            </a:r>
          </a:p>
        </p:txBody>
      </p:sp>
      <p:pic>
        <p:nvPicPr>
          <p:cNvPr id="4" name="Obrázek 3"/>
          <p:cNvPicPr>
            <a:picLocks noChangeAspect="1"/>
          </p:cNvPicPr>
          <p:nvPr/>
        </p:nvPicPr>
        <p:blipFill>
          <a:blip r:embed="rId3"/>
          <a:stretch>
            <a:fillRect/>
          </a:stretch>
        </p:blipFill>
        <p:spPr>
          <a:xfrm>
            <a:off x="143992" y="1125538"/>
            <a:ext cx="4608511" cy="2277937"/>
          </a:xfrm>
          <a:prstGeom prst="rect">
            <a:avLst/>
          </a:prstGeom>
          <a:ln w="38100" cmpd="sng">
            <a:solidFill>
              <a:schemeClr val="accent1">
                <a:lumMod val="60000"/>
                <a:lumOff val="40000"/>
              </a:schemeClr>
            </a:solidFill>
            <a:prstDash val="lgDashDot"/>
          </a:ln>
        </p:spPr>
      </p:pic>
      <p:pic>
        <p:nvPicPr>
          <p:cNvPr id="5" name="Obrázek 4" descr="&lt;strong&gt;FK Brandýs nad Labem&lt;/strong&gt; – Wikipedi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32423" y="4123556"/>
            <a:ext cx="529583" cy="648072"/>
          </a:xfrm>
          <a:prstGeom prst="rect">
            <a:avLst/>
          </a:prstGeom>
        </p:spPr>
      </p:pic>
    </p:spTree>
    <p:extLst>
      <p:ext uri="{BB962C8B-B14F-4D97-AF65-F5344CB8AC3E}">
        <p14:creationId xmlns:p14="http://schemas.microsoft.com/office/powerpoint/2010/main" val="18548921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ovéPole 8"/>
          <p:cNvSpPr txBox="1"/>
          <p:nvPr/>
        </p:nvSpPr>
        <p:spPr>
          <a:xfrm>
            <a:off x="1944192" y="7004456"/>
            <a:ext cx="178917"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4</a:t>
            </a:r>
          </a:p>
        </p:txBody>
      </p:sp>
      <p:sp>
        <p:nvSpPr>
          <p:cNvPr id="10" name="TextovéPole 9"/>
          <p:cNvSpPr txBox="1"/>
          <p:nvPr/>
        </p:nvSpPr>
        <p:spPr>
          <a:xfrm>
            <a:off x="7731618" y="7004456"/>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41</a:t>
            </a:r>
          </a:p>
        </p:txBody>
      </p:sp>
      <p:sp>
        <p:nvSpPr>
          <p:cNvPr id="4" name="TextovéPole 3">
            <a:extLst>
              <a:ext uri="{FF2B5EF4-FFF2-40B4-BE49-F238E27FC236}">
                <a16:creationId xmlns:a16="http://schemas.microsoft.com/office/drawing/2014/main" id="{857CFDF1-2B21-45FA-877D-E567F776016C}"/>
              </a:ext>
            </a:extLst>
          </p:cNvPr>
          <p:cNvSpPr txBox="1"/>
          <p:nvPr/>
        </p:nvSpPr>
        <p:spPr>
          <a:xfrm>
            <a:off x="9144992" y="343019"/>
            <a:ext cx="45719" cy="400110"/>
          </a:xfrm>
          <a:prstGeom prst="rect">
            <a:avLst/>
          </a:prstGeom>
          <a:solidFill>
            <a:srgbClr val="99FFCC"/>
          </a:solidFill>
          <a:effectLst>
            <a:glow rad="101600">
              <a:srgbClr val="FFFF66">
                <a:alpha val="40000"/>
              </a:srgbClr>
            </a:glow>
            <a:softEdge rad="241300"/>
          </a:effectLst>
        </p:spPr>
        <p:txBody>
          <a:bodyPr wrap="square" rtlCol="0">
            <a:spAutoFit/>
          </a:bodyPr>
          <a:lstStyle/>
          <a:p>
            <a:pPr algn="ctr"/>
            <a:endParaRPr lang="cs-CZ" sz="2000" dirty="0">
              <a:latin typeface="Arial Black" panose="020B0A04020102020204" pitchFamily="34" charset="0"/>
            </a:endParaRPr>
          </a:p>
        </p:txBody>
      </p:sp>
      <p:graphicFrame>
        <p:nvGraphicFramePr>
          <p:cNvPr id="5" name="Tabulka 4">
            <a:extLst>
              <a:ext uri="{FF2B5EF4-FFF2-40B4-BE49-F238E27FC236}">
                <a16:creationId xmlns:a16="http://schemas.microsoft.com/office/drawing/2014/main" id="{98D10EE1-AC52-4D25-A22A-208A9A9D8217}"/>
              </a:ext>
            </a:extLst>
          </p:cNvPr>
          <p:cNvGraphicFramePr>
            <a:graphicFrameLocks noGrp="1"/>
          </p:cNvGraphicFramePr>
          <p:nvPr>
            <p:extLst>
              <p:ext uri="{D42A27DB-BD31-4B8C-83A1-F6EECF244321}">
                <p14:modId xmlns:p14="http://schemas.microsoft.com/office/powerpoint/2010/main" val="2226484985"/>
              </p:ext>
            </p:extLst>
          </p:nvPr>
        </p:nvGraphicFramePr>
        <p:xfrm>
          <a:off x="143992" y="1603276"/>
          <a:ext cx="4464497" cy="5288007"/>
        </p:xfrm>
        <a:graphic>
          <a:graphicData uri="http://schemas.openxmlformats.org/drawingml/2006/table">
            <a:tbl>
              <a:tblPr/>
              <a:tblGrid>
                <a:gridCol w="538456">
                  <a:extLst>
                    <a:ext uri="{9D8B030D-6E8A-4147-A177-3AD203B41FA5}">
                      <a16:colId xmlns:a16="http://schemas.microsoft.com/office/drawing/2014/main" val="3118406117"/>
                    </a:ext>
                  </a:extLst>
                </a:gridCol>
                <a:gridCol w="741400">
                  <a:extLst>
                    <a:ext uri="{9D8B030D-6E8A-4147-A177-3AD203B41FA5}">
                      <a16:colId xmlns:a16="http://schemas.microsoft.com/office/drawing/2014/main" val="3989126092"/>
                    </a:ext>
                  </a:extLst>
                </a:gridCol>
                <a:gridCol w="382457">
                  <a:extLst>
                    <a:ext uri="{9D8B030D-6E8A-4147-A177-3AD203B41FA5}">
                      <a16:colId xmlns:a16="http://schemas.microsoft.com/office/drawing/2014/main" val="3236949980"/>
                    </a:ext>
                  </a:extLst>
                </a:gridCol>
                <a:gridCol w="909898">
                  <a:extLst>
                    <a:ext uri="{9D8B030D-6E8A-4147-A177-3AD203B41FA5}">
                      <a16:colId xmlns:a16="http://schemas.microsoft.com/office/drawing/2014/main" val="2171252532"/>
                    </a:ext>
                  </a:extLst>
                </a:gridCol>
                <a:gridCol w="1102376">
                  <a:extLst>
                    <a:ext uri="{9D8B030D-6E8A-4147-A177-3AD203B41FA5}">
                      <a16:colId xmlns:a16="http://schemas.microsoft.com/office/drawing/2014/main" val="1577945264"/>
                    </a:ext>
                  </a:extLst>
                </a:gridCol>
                <a:gridCol w="789910">
                  <a:extLst>
                    <a:ext uri="{9D8B030D-6E8A-4147-A177-3AD203B41FA5}">
                      <a16:colId xmlns:a16="http://schemas.microsoft.com/office/drawing/2014/main" val="2581360566"/>
                    </a:ext>
                  </a:extLst>
                </a:gridCol>
              </a:tblGrid>
              <a:tr h="463682">
                <a:tc>
                  <a:txBody>
                    <a:bodyPr/>
                    <a:lstStyle/>
                    <a:p>
                      <a:pPr algn="ctr" fontAlgn="ctr"/>
                      <a:r>
                        <a:rPr lang="cs-CZ" sz="1200" b="1" i="0" u="none" strike="noStrike">
                          <a:solidFill>
                            <a:srgbClr val="000000"/>
                          </a:solidFill>
                          <a:effectLst/>
                          <a:latin typeface="Algerian" panose="04020705040A02060702" pitchFamily="82" charset="0"/>
                        </a:rPr>
                        <a:t>Den</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a:txBody>
                    <a:bodyPr/>
                    <a:lstStyle/>
                    <a:p>
                      <a:pPr algn="ctr" fontAlgn="ctr"/>
                      <a:r>
                        <a:rPr lang="cs-CZ" sz="1200" b="1" i="0" u="none" strike="noStrike">
                          <a:solidFill>
                            <a:srgbClr val="000000"/>
                          </a:solidFill>
                          <a:effectLst/>
                          <a:latin typeface="Algerian" panose="04020705040A02060702" pitchFamily="82" charset="0"/>
                        </a:rPr>
                        <a:t>Datum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a:txBody>
                    <a:bodyPr/>
                    <a:lstStyle/>
                    <a:p>
                      <a:pPr algn="ctr" fontAlgn="ctr"/>
                      <a:r>
                        <a:rPr lang="cs-CZ" sz="1200" b="1" i="0" u="none" strike="noStrike">
                          <a:solidFill>
                            <a:srgbClr val="000000"/>
                          </a:solidFill>
                          <a:effectLst/>
                          <a:latin typeface="Algerian" panose="04020705040A02060702" pitchFamily="82" charset="0"/>
                        </a:rPr>
                        <a:t>Čas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a:txBody>
                    <a:bodyPr/>
                    <a:lstStyle/>
                    <a:p>
                      <a:pPr algn="ctr" fontAlgn="ctr"/>
                      <a:r>
                        <a:rPr lang="cs-CZ" sz="1200" b="1" i="0" u="none" strike="noStrike" dirty="0">
                          <a:solidFill>
                            <a:srgbClr val="000000"/>
                          </a:solidFill>
                          <a:effectLst/>
                          <a:latin typeface="Algerian" panose="04020705040A02060702" pitchFamily="82" charset="0"/>
                        </a:rPr>
                        <a:t>Soupeř</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a:txBody>
                    <a:bodyPr/>
                    <a:lstStyle/>
                    <a:p>
                      <a:pPr algn="ctr" fontAlgn="ctr"/>
                      <a:r>
                        <a:rPr lang="cs-CZ" sz="1200" b="1" i="0" u="none" strike="noStrike">
                          <a:solidFill>
                            <a:srgbClr val="000000"/>
                          </a:solidFill>
                          <a:effectLst/>
                          <a:latin typeface="Algerian" panose="04020705040A02060702" pitchFamily="82" charset="0"/>
                        </a:rPr>
                        <a:t>Soutěž</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a:txBody>
                    <a:bodyPr/>
                    <a:lstStyle/>
                    <a:p>
                      <a:pPr algn="ctr" fontAlgn="ctr"/>
                      <a:r>
                        <a:rPr lang="cs-CZ" sz="1200" b="1" i="0" u="none" strike="noStrike">
                          <a:solidFill>
                            <a:srgbClr val="000000"/>
                          </a:solidFill>
                          <a:effectLst/>
                          <a:latin typeface="Algerian" panose="04020705040A02060702" pitchFamily="82" charset="0"/>
                        </a:rPr>
                        <a:t>Kategorie</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extLst>
                  <a:ext uri="{0D108BD9-81ED-4DB2-BD59-A6C34878D82A}">
                    <a16:rowId xmlns:a16="http://schemas.microsoft.com/office/drawing/2014/main" val="3303277698"/>
                  </a:ext>
                </a:extLst>
              </a:tr>
              <a:tr h="438575">
                <a:tc>
                  <a:txBody>
                    <a:bodyPr/>
                    <a:lstStyle/>
                    <a:p>
                      <a:pPr algn="ctr" fontAlgn="ctr"/>
                      <a:r>
                        <a:rPr lang="cs-CZ" sz="1100" b="1" i="0" u="none" strike="noStrike">
                          <a:solidFill>
                            <a:srgbClr val="000000"/>
                          </a:solidFill>
                          <a:effectLst/>
                          <a:latin typeface="Berlin Sans FB Demi" panose="020E0802020502020306" pitchFamily="34" charset="0"/>
                        </a:rPr>
                        <a:t>neděle</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100" b="1" i="0" u="none" strike="noStrike">
                          <a:solidFill>
                            <a:srgbClr val="000000"/>
                          </a:solidFill>
                          <a:effectLst/>
                          <a:latin typeface="Berlin Sans FB Demi" panose="020E0802020502020306" pitchFamily="34" charset="0"/>
                        </a:rPr>
                        <a:t>20.10.2019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100" b="1" i="0" u="none" strike="noStrike">
                          <a:solidFill>
                            <a:srgbClr val="000000"/>
                          </a:solidFill>
                          <a:effectLst/>
                          <a:latin typeface="Berlin Sans FB Demi" panose="020E0802020502020306" pitchFamily="34" charset="0"/>
                        </a:rPr>
                        <a:t>10:00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100" b="1" i="0" u="none" strike="noStrike">
                          <a:solidFill>
                            <a:srgbClr val="000000"/>
                          </a:solidFill>
                          <a:effectLst/>
                          <a:latin typeface="Berlin Sans FB Demi" panose="020E0802020502020306" pitchFamily="34" charset="0"/>
                        </a:rPr>
                        <a:t>TJ Viktorie Budyně n.O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100" b="1" i="0" u="none" strike="noStrike">
                          <a:solidFill>
                            <a:srgbClr val="000000"/>
                          </a:solidFill>
                          <a:effectLst/>
                          <a:latin typeface="Berlin Sans FB Demi" panose="020E0802020502020306" pitchFamily="34" charset="0"/>
                        </a:rPr>
                        <a:t>Okresní přebor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100" b="1" i="0" u="none" strike="noStrike">
                          <a:solidFill>
                            <a:srgbClr val="000000"/>
                          </a:solidFill>
                          <a:effectLst/>
                          <a:latin typeface="Berlin Sans FB Demi" panose="020E0802020502020306" pitchFamily="34" charset="0"/>
                        </a:rPr>
                        <a:t>Starší přípravka</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906101780"/>
                  </a:ext>
                </a:extLst>
              </a:tr>
              <a:tr h="438575">
                <a:tc>
                  <a:txBody>
                    <a:bodyPr/>
                    <a:lstStyle/>
                    <a:p>
                      <a:pPr algn="ctr" fontAlgn="ctr"/>
                      <a:r>
                        <a:rPr lang="cs-CZ" sz="1100" b="1" i="0" u="none" strike="noStrike">
                          <a:solidFill>
                            <a:srgbClr val="000000"/>
                          </a:solidFill>
                          <a:effectLst/>
                          <a:latin typeface="Berlin Sans FB Demi" panose="020E0802020502020306" pitchFamily="34" charset="0"/>
                        </a:rPr>
                        <a:t>sobota</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cs-CZ" sz="1100" b="1" i="0" u="none" strike="noStrike">
                          <a:solidFill>
                            <a:srgbClr val="000000"/>
                          </a:solidFill>
                          <a:effectLst/>
                          <a:latin typeface="Berlin Sans FB Demi" panose="020E0802020502020306" pitchFamily="34" charset="0"/>
                        </a:rPr>
                        <a:t>26.10.2019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cs-CZ" sz="1100" b="1" i="0" u="none" strike="noStrike">
                          <a:solidFill>
                            <a:srgbClr val="000000"/>
                          </a:solidFill>
                          <a:effectLst/>
                          <a:latin typeface="Berlin Sans FB Demi" panose="020E0802020502020306" pitchFamily="34" charset="0"/>
                        </a:rPr>
                        <a:t>10:00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cs-CZ" sz="1100" b="1" i="0" u="none" strike="noStrike">
                          <a:solidFill>
                            <a:srgbClr val="000000"/>
                          </a:solidFill>
                          <a:effectLst/>
                          <a:latin typeface="Berlin Sans FB Demi" panose="020E0802020502020306" pitchFamily="34" charset="0"/>
                        </a:rPr>
                        <a:t>TJ Krupka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cs-CZ" sz="1100" b="1" i="0" u="none" strike="noStrike">
                          <a:solidFill>
                            <a:srgbClr val="000000"/>
                          </a:solidFill>
                          <a:effectLst/>
                          <a:latin typeface="Berlin Sans FB Demi" panose="020E0802020502020306" pitchFamily="34" charset="0"/>
                        </a:rPr>
                        <a:t>Krajský přebor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cs-CZ" sz="1100" b="1" i="0" u="none" strike="noStrike">
                          <a:solidFill>
                            <a:srgbClr val="000000"/>
                          </a:solidFill>
                          <a:effectLst/>
                          <a:latin typeface="Berlin Sans FB Demi" panose="020E0802020502020306" pitchFamily="34" charset="0"/>
                        </a:rPr>
                        <a:t>Dorost</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3457045738"/>
                  </a:ext>
                </a:extLst>
              </a:tr>
              <a:tr h="438575">
                <a:tc>
                  <a:txBody>
                    <a:bodyPr/>
                    <a:lstStyle/>
                    <a:p>
                      <a:pPr algn="ctr" fontAlgn="ctr"/>
                      <a:r>
                        <a:rPr lang="cs-CZ" sz="1100" b="1" i="0" u="none" strike="noStrike">
                          <a:solidFill>
                            <a:srgbClr val="000000"/>
                          </a:solidFill>
                          <a:effectLst/>
                          <a:latin typeface="Berlin Sans FB Demi" panose="020E0802020502020306" pitchFamily="34" charset="0"/>
                        </a:rPr>
                        <a:t>neděle</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cs-CZ" sz="1100" b="1" i="0" u="none" strike="noStrike">
                          <a:solidFill>
                            <a:srgbClr val="000000"/>
                          </a:solidFill>
                          <a:effectLst/>
                          <a:latin typeface="Berlin Sans FB Demi" panose="020E0802020502020306" pitchFamily="34" charset="0"/>
                        </a:rPr>
                        <a:t>27.10.2019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cs-CZ" sz="1100" b="1" i="0" u="none" strike="noStrike">
                          <a:solidFill>
                            <a:srgbClr val="000000"/>
                          </a:solidFill>
                          <a:effectLst/>
                          <a:latin typeface="Berlin Sans FB Demi" panose="020E0802020502020306" pitchFamily="34" charset="0"/>
                        </a:rPr>
                        <a:t>10:00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cs-CZ" sz="1100" b="1" i="0" u="none" strike="noStrike">
                          <a:solidFill>
                            <a:srgbClr val="000000"/>
                          </a:solidFill>
                          <a:effectLst/>
                          <a:latin typeface="Berlin Sans FB Demi" panose="020E0802020502020306" pitchFamily="34" charset="0"/>
                        </a:rPr>
                        <a:t>FK Travčice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cs-CZ" sz="1100" b="1" i="0" u="none" strike="noStrike">
                          <a:solidFill>
                            <a:srgbClr val="000000"/>
                          </a:solidFill>
                          <a:effectLst/>
                          <a:latin typeface="Berlin Sans FB Demi" panose="020E0802020502020306" pitchFamily="34" charset="0"/>
                        </a:rPr>
                        <a:t>Okresní přebor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cs-CZ" sz="1100" b="1" i="0" u="none" strike="noStrike">
                          <a:solidFill>
                            <a:srgbClr val="000000"/>
                          </a:solidFill>
                          <a:effectLst/>
                          <a:latin typeface="Berlin Sans FB Demi" panose="020E0802020502020306" pitchFamily="34" charset="0"/>
                        </a:rPr>
                        <a:t>Starší žáci</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4227906655"/>
                  </a:ext>
                </a:extLst>
              </a:tr>
              <a:tr h="438575">
                <a:tc>
                  <a:txBody>
                    <a:bodyPr/>
                    <a:lstStyle/>
                    <a:p>
                      <a:pPr algn="ctr" fontAlgn="ctr"/>
                      <a:r>
                        <a:rPr lang="cs-CZ" sz="1100" b="1" i="0" u="none" strike="noStrike">
                          <a:solidFill>
                            <a:srgbClr val="000000"/>
                          </a:solidFill>
                          <a:effectLst/>
                          <a:latin typeface="Berlin Sans FB Demi" panose="020E0802020502020306" pitchFamily="34" charset="0"/>
                        </a:rPr>
                        <a:t>neděle</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fontAlgn="ctr"/>
                      <a:r>
                        <a:rPr lang="cs-CZ" sz="1100" b="1" i="0" u="none" strike="noStrike">
                          <a:solidFill>
                            <a:srgbClr val="000000"/>
                          </a:solidFill>
                          <a:effectLst/>
                          <a:latin typeface="Berlin Sans FB Demi" panose="020E0802020502020306" pitchFamily="34" charset="0"/>
                        </a:rPr>
                        <a:t>27.10.2019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fontAlgn="ctr"/>
                      <a:r>
                        <a:rPr lang="cs-CZ" sz="1100" b="1" i="0" u="none" strike="noStrike">
                          <a:solidFill>
                            <a:srgbClr val="000000"/>
                          </a:solidFill>
                          <a:effectLst/>
                          <a:latin typeface="Berlin Sans FB Demi" panose="020E0802020502020306" pitchFamily="34" charset="0"/>
                        </a:rPr>
                        <a:t>14:30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fontAlgn="ctr"/>
                      <a:r>
                        <a:rPr lang="cs-CZ" sz="1100" b="1" i="0" u="none" strike="noStrike">
                          <a:solidFill>
                            <a:srgbClr val="000000"/>
                          </a:solidFill>
                          <a:effectLst/>
                          <a:latin typeface="Berlin Sans FB Demi" panose="020E0802020502020306" pitchFamily="34" charset="0"/>
                        </a:rPr>
                        <a:t>FK BECHLÍN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fontAlgn="ctr"/>
                      <a:r>
                        <a:rPr lang="cs-CZ" sz="1100" b="1" i="0" u="none" strike="noStrike">
                          <a:solidFill>
                            <a:srgbClr val="000000"/>
                          </a:solidFill>
                          <a:effectLst/>
                          <a:latin typeface="Berlin Sans FB Demi" panose="020E0802020502020306" pitchFamily="34" charset="0"/>
                        </a:rPr>
                        <a:t>III. Třída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fontAlgn="ctr"/>
                      <a:r>
                        <a:rPr lang="cs-CZ" sz="1100" b="1" i="0" u="none" strike="noStrike">
                          <a:solidFill>
                            <a:srgbClr val="000000"/>
                          </a:solidFill>
                          <a:effectLst/>
                          <a:latin typeface="Berlin Sans FB Demi" panose="020E0802020502020306" pitchFamily="34" charset="0"/>
                        </a:rPr>
                        <a:t>Dospělí B</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3016986586"/>
                  </a:ext>
                </a:extLst>
              </a:tr>
              <a:tr h="438575">
                <a:tc>
                  <a:txBody>
                    <a:bodyPr/>
                    <a:lstStyle/>
                    <a:p>
                      <a:pPr algn="ctr" fontAlgn="ctr"/>
                      <a:r>
                        <a:rPr lang="cs-CZ" sz="1100" b="1" i="0" u="none" strike="sngStrike" dirty="0">
                          <a:solidFill>
                            <a:srgbClr val="000000"/>
                          </a:solidFill>
                          <a:effectLst/>
                          <a:latin typeface="Berlin Sans FB Demi" panose="020E0802020502020306" pitchFamily="34" charset="0"/>
                        </a:rPr>
                        <a:t>čtvrtek</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100" b="1" i="0" u="none" strike="sngStrike" dirty="0">
                          <a:solidFill>
                            <a:srgbClr val="000000"/>
                          </a:solidFill>
                          <a:effectLst/>
                          <a:latin typeface="Berlin Sans FB Demi" panose="020E0802020502020306" pitchFamily="34" charset="0"/>
                        </a:rPr>
                        <a:t>31.10.2019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100" b="1" i="0" u="none" strike="sngStrike" dirty="0">
                          <a:solidFill>
                            <a:srgbClr val="000000"/>
                          </a:solidFill>
                          <a:effectLst/>
                          <a:latin typeface="Berlin Sans FB Demi" panose="020E0802020502020306" pitchFamily="34" charset="0"/>
                        </a:rPr>
                        <a:t>15:00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100" b="1" i="0" u="none" strike="sngStrike" dirty="0">
                          <a:solidFill>
                            <a:srgbClr val="000000"/>
                          </a:solidFill>
                          <a:effectLst/>
                          <a:latin typeface="Berlin Sans FB Demi" panose="020E0802020502020306" pitchFamily="34" charset="0"/>
                        </a:rPr>
                        <a:t>SK Sokol Brozany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100" b="1" i="0" u="none" strike="sngStrike" dirty="0">
                          <a:solidFill>
                            <a:srgbClr val="000000"/>
                          </a:solidFill>
                          <a:effectLst/>
                          <a:latin typeface="Berlin Sans FB Demi" panose="020E0802020502020306" pitchFamily="34" charset="0"/>
                        </a:rPr>
                        <a:t>Okresní přebor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100" b="1" i="0" u="none" strike="sngStrike" dirty="0" err="1">
                          <a:solidFill>
                            <a:srgbClr val="000000"/>
                          </a:solidFill>
                          <a:effectLst/>
                          <a:latin typeface="Berlin Sans FB Demi" panose="020E0802020502020306" pitchFamily="34" charset="0"/>
                        </a:rPr>
                        <a:t>Minipřípravka</a:t>
                      </a:r>
                      <a:endParaRPr lang="cs-CZ" sz="1100" b="1" i="0" u="none" strike="sngStrike" dirty="0">
                        <a:solidFill>
                          <a:srgbClr val="000000"/>
                        </a:solidFill>
                        <a:effectLst/>
                        <a:latin typeface="Berlin Sans FB Demi" panose="020E0802020502020306" pitchFamily="34" charset="0"/>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1747780000"/>
                  </a:ext>
                </a:extLst>
              </a:tr>
              <a:tr h="438575">
                <a:tc>
                  <a:txBody>
                    <a:bodyPr/>
                    <a:lstStyle/>
                    <a:p>
                      <a:pPr algn="ctr" fontAlgn="ctr"/>
                      <a:r>
                        <a:rPr lang="cs-CZ" sz="1100" b="1" i="0" u="none" strike="noStrike">
                          <a:solidFill>
                            <a:srgbClr val="000000"/>
                          </a:solidFill>
                          <a:effectLst/>
                          <a:latin typeface="Berlin Sans FB Demi" panose="020E0802020502020306" pitchFamily="34" charset="0"/>
                        </a:rPr>
                        <a:t>sobota</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100" b="1" i="0" u="none" strike="noStrike">
                          <a:solidFill>
                            <a:srgbClr val="000000"/>
                          </a:solidFill>
                          <a:effectLst/>
                          <a:latin typeface="Berlin Sans FB Demi" panose="020E0802020502020306" pitchFamily="34" charset="0"/>
                        </a:rPr>
                        <a:t>02.11.2019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100" b="1" i="0" u="none" strike="noStrike">
                          <a:solidFill>
                            <a:srgbClr val="000000"/>
                          </a:solidFill>
                          <a:effectLst/>
                          <a:latin typeface="Berlin Sans FB Demi" panose="020E0802020502020306" pitchFamily="34" charset="0"/>
                        </a:rPr>
                        <a:t>10:15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100" b="1" i="0" u="none" strike="noStrike">
                          <a:solidFill>
                            <a:srgbClr val="000000"/>
                          </a:solidFill>
                          <a:effectLst/>
                          <a:latin typeface="Berlin Sans FB Demi" panose="020E0802020502020306" pitchFamily="34" charset="0"/>
                        </a:rPr>
                        <a:t>FK Arsenal Česká Lípa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100" b="1" i="0" u="none" strike="noStrike">
                          <a:solidFill>
                            <a:srgbClr val="000000"/>
                          </a:solidFill>
                          <a:effectLst/>
                          <a:latin typeface="Berlin Sans FB Demi" panose="020E0802020502020306" pitchFamily="34" charset="0"/>
                        </a:rPr>
                        <a:t>Divize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100" b="1" i="0" u="none" strike="noStrike">
                          <a:solidFill>
                            <a:srgbClr val="000000"/>
                          </a:solidFill>
                          <a:effectLst/>
                          <a:latin typeface="Berlin Sans FB Demi" panose="020E0802020502020306" pitchFamily="34" charset="0"/>
                        </a:rPr>
                        <a:t>Dospělí</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4141644611"/>
                  </a:ext>
                </a:extLst>
              </a:tr>
              <a:tr h="438575">
                <a:tc>
                  <a:txBody>
                    <a:bodyPr/>
                    <a:lstStyle/>
                    <a:p>
                      <a:pPr algn="ctr" fontAlgn="ctr"/>
                      <a:r>
                        <a:rPr lang="cs-CZ" sz="1100" b="1" i="0" u="none" strike="noStrike">
                          <a:solidFill>
                            <a:srgbClr val="000000"/>
                          </a:solidFill>
                          <a:effectLst/>
                          <a:latin typeface="Berlin Sans FB Demi" panose="020E0802020502020306" pitchFamily="34" charset="0"/>
                        </a:rPr>
                        <a:t>neděle</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100" b="1" i="0" u="none" strike="noStrike">
                          <a:solidFill>
                            <a:srgbClr val="000000"/>
                          </a:solidFill>
                          <a:effectLst/>
                          <a:latin typeface="Berlin Sans FB Demi" panose="020E0802020502020306" pitchFamily="34" charset="0"/>
                        </a:rPr>
                        <a:t>03.11.2019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100" b="1" i="0" u="none" strike="noStrike">
                          <a:solidFill>
                            <a:srgbClr val="000000"/>
                          </a:solidFill>
                          <a:effectLst/>
                          <a:latin typeface="Berlin Sans FB Demi" panose="020E0802020502020306" pitchFamily="34" charset="0"/>
                        </a:rPr>
                        <a:t>10:00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100" b="1" i="0" u="none" strike="noStrike">
                          <a:solidFill>
                            <a:srgbClr val="000000"/>
                          </a:solidFill>
                          <a:effectLst/>
                          <a:latin typeface="Berlin Sans FB Demi" panose="020E0802020502020306" pitchFamily="34" charset="0"/>
                        </a:rPr>
                        <a:t>FK Schoeller Křešice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100" b="1" i="0" u="none" strike="noStrike" dirty="0">
                          <a:solidFill>
                            <a:srgbClr val="000000"/>
                          </a:solidFill>
                          <a:effectLst/>
                          <a:latin typeface="Berlin Sans FB Demi" panose="020E0802020502020306" pitchFamily="34" charset="0"/>
                        </a:rPr>
                        <a:t>Okresní přebor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100" b="1" i="0" u="none" strike="noStrike">
                          <a:solidFill>
                            <a:srgbClr val="000000"/>
                          </a:solidFill>
                          <a:effectLst/>
                          <a:latin typeface="Berlin Sans FB Demi" panose="020E0802020502020306" pitchFamily="34" charset="0"/>
                        </a:rPr>
                        <a:t>Starší přípravka</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3448652239"/>
                  </a:ext>
                </a:extLst>
              </a:tr>
              <a:tr h="438575">
                <a:tc>
                  <a:txBody>
                    <a:bodyPr/>
                    <a:lstStyle/>
                    <a:p>
                      <a:pPr algn="ctr" fontAlgn="ctr"/>
                      <a:r>
                        <a:rPr lang="cs-CZ" sz="1100" b="1" i="0" u="none" strike="noStrike">
                          <a:solidFill>
                            <a:srgbClr val="000000"/>
                          </a:solidFill>
                          <a:effectLst/>
                          <a:latin typeface="Berlin Sans FB Demi" panose="020E0802020502020306" pitchFamily="34" charset="0"/>
                        </a:rPr>
                        <a:t>sobota</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cs-CZ" sz="1100" b="1" i="0" u="none" strike="noStrike">
                          <a:solidFill>
                            <a:srgbClr val="000000"/>
                          </a:solidFill>
                          <a:effectLst/>
                          <a:latin typeface="Berlin Sans FB Demi" panose="020E0802020502020306" pitchFamily="34" charset="0"/>
                        </a:rPr>
                        <a:t>09.11.2019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cs-CZ" sz="1100" b="1" i="0" u="none" strike="noStrike">
                          <a:solidFill>
                            <a:srgbClr val="000000"/>
                          </a:solidFill>
                          <a:effectLst/>
                          <a:latin typeface="Berlin Sans FB Demi" panose="020E0802020502020306" pitchFamily="34" charset="0"/>
                        </a:rPr>
                        <a:t>10:00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cs-CZ" sz="1100" b="1" i="0" u="none" strike="noStrike">
                          <a:solidFill>
                            <a:srgbClr val="000000"/>
                          </a:solidFill>
                          <a:effectLst/>
                          <a:latin typeface="Berlin Sans FB Demi" panose="020E0802020502020306" pitchFamily="34" charset="0"/>
                        </a:rPr>
                        <a:t>FK Junior Děčín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cs-CZ" sz="1100" b="1" i="0" u="none" strike="noStrike" dirty="0">
                          <a:solidFill>
                            <a:srgbClr val="000000"/>
                          </a:solidFill>
                          <a:effectLst/>
                          <a:latin typeface="Berlin Sans FB Demi" panose="020E0802020502020306" pitchFamily="34" charset="0"/>
                        </a:rPr>
                        <a:t>Krajský přebor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cs-CZ" sz="1100" b="1" i="0" u="none" strike="noStrike">
                          <a:solidFill>
                            <a:srgbClr val="000000"/>
                          </a:solidFill>
                          <a:effectLst/>
                          <a:latin typeface="Berlin Sans FB Demi" panose="020E0802020502020306" pitchFamily="34" charset="0"/>
                        </a:rPr>
                        <a:t>Dorost</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1593860713"/>
                  </a:ext>
                </a:extLst>
              </a:tr>
              <a:tr h="438575">
                <a:tc>
                  <a:txBody>
                    <a:bodyPr/>
                    <a:lstStyle/>
                    <a:p>
                      <a:pPr algn="ctr" fontAlgn="ctr"/>
                      <a:r>
                        <a:rPr lang="cs-CZ" sz="1100" b="1" i="0" u="none" strike="noStrike">
                          <a:solidFill>
                            <a:srgbClr val="000000"/>
                          </a:solidFill>
                          <a:effectLst/>
                          <a:latin typeface="Berlin Sans FB Demi" panose="020E0802020502020306" pitchFamily="34" charset="0"/>
                        </a:rPr>
                        <a:t>neděle</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cs-CZ" sz="1100" b="1" i="0" u="none" strike="noStrike">
                          <a:solidFill>
                            <a:srgbClr val="000000"/>
                          </a:solidFill>
                          <a:effectLst/>
                          <a:latin typeface="Berlin Sans FB Demi" panose="020E0802020502020306" pitchFamily="34" charset="0"/>
                        </a:rPr>
                        <a:t>10.11.2019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cs-CZ" sz="1100" b="1" i="0" u="none" strike="noStrike">
                          <a:solidFill>
                            <a:srgbClr val="000000"/>
                          </a:solidFill>
                          <a:effectLst/>
                          <a:latin typeface="Berlin Sans FB Demi" panose="020E0802020502020306" pitchFamily="34" charset="0"/>
                        </a:rPr>
                        <a:t>10:00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cs-CZ" sz="1100" b="1" i="0" u="none" strike="noStrike">
                          <a:solidFill>
                            <a:srgbClr val="000000"/>
                          </a:solidFill>
                          <a:effectLst/>
                          <a:latin typeface="Berlin Sans FB Demi" panose="020E0802020502020306" pitchFamily="34" charset="0"/>
                        </a:rPr>
                        <a:t>SK Velemín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cs-CZ" sz="1100" b="1" i="0" u="none" strike="noStrike">
                          <a:solidFill>
                            <a:srgbClr val="000000"/>
                          </a:solidFill>
                          <a:effectLst/>
                          <a:latin typeface="Berlin Sans FB Demi" panose="020E0802020502020306" pitchFamily="34" charset="0"/>
                        </a:rPr>
                        <a:t>Okresní přebor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cs-CZ" sz="1100" b="1" i="0" u="none" strike="noStrike">
                          <a:solidFill>
                            <a:srgbClr val="000000"/>
                          </a:solidFill>
                          <a:effectLst/>
                          <a:latin typeface="Berlin Sans FB Demi" panose="020E0802020502020306" pitchFamily="34" charset="0"/>
                        </a:rPr>
                        <a:t>Starší žáci</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2498958523"/>
                  </a:ext>
                </a:extLst>
              </a:tr>
              <a:tr h="438575">
                <a:tc>
                  <a:txBody>
                    <a:bodyPr/>
                    <a:lstStyle/>
                    <a:p>
                      <a:pPr algn="ctr" fontAlgn="ctr"/>
                      <a:r>
                        <a:rPr lang="cs-CZ" sz="1100" b="1" i="0" u="none" strike="noStrike">
                          <a:solidFill>
                            <a:srgbClr val="000000"/>
                          </a:solidFill>
                          <a:effectLst/>
                          <a:latin typeface="Berlin Sans FB Demi" panose="020E0802020502020306" pitchFamily="34" charset="0"/>
                        </a:rPr>
                        <a:t>neděle</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fontAlgn="ctr"/>
                      <a:r>
                        <a:rPr lang="cs-CZ" sz="1100" b="1" i="0" u="none" strike="noStrike">
                          <a:solidFill>
                            <a:srgbClr val="000000"/>
                          </a:solidFill>
                          <a:effectLst/>
                          <a:latin typeface="Berlin Sans FB Demi" panose="020E0802020502020306" pitchFamily="34" charset="0"/>
                        </a:rPr>
                        <a:t>10.11.2019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fontAlgn="ctr"/>
                      <a:r>
                        <a:rPr lang="cs-CZ" sz="1100" b="1" i="0" u="none" strike="noStrike">
                          <a:solidFill>
                            <a:srgbClr val="000000"/>
                          </a:solidFill>
                          <a:effectLst/>
                          <a:latin typeface="Berlin Sans FB Demi" panose="020E0802020502020306" pitchFamily="34" charset="0"/>
                        </a:rPr>
                        <a:t>14:00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fontAlgn="ctr"/>
                      <a:r>
                        <a:rPr lang="cs-CZ" sz="1100" b="1" i="0" u="none" strike="noStrike">
                          <a:solidFill>
                            <a:srgbClr val="000000"/>
                          </a:solidFill>
                          <a:effectLst/>
                          <a:latin typeface="Berlin Sans FB Demi" panose="020E0802020502020306" pitchFamily="34" charset="0"/>
                        </a:rPr>
                        <a:t>TJ Sokol Bříza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fontAlgn="ctr"/>
                      <a:r>
                        <a:rPr lang="cs-CZ" sz="1100" b="1" i="0" u="none" strike="noStrike">
                          <a:solidFill>
                            <a:srgbClr val="000000"/>
                          </a:solidFill>
                          <a:effectLst/>
                          <a:latin typeface="Berlin Sans FB Demi" panose="020E0802020502020306" pitchFamily="34" charset="0"/>
                        </a:rPr>
                        <a:t>III. Třída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fontAlgn="ctr"/>
                      <a:r>
                        <a:rPr lang="cs-CZ" sz="1100" b="1" i="0" u="none" strike="noStrike">
                          <a:solidFill>
                            <a:srgbClr val="000000"/>
                          </a:solidFill>
                          <a:effectLst/>
                          <a:latin typeface="Berlin Sans FB Demi" panose="020E0802020502020306" pitchFamily="34" charset="0"/>
                        </a:rPr>
                        <a:t>Dospělí B</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2866774599"/>
                  </a:ext>
                </a:extLst>
              </a:tr>
              <a:tr h="438575">
                <a:tc>
                  <a:txBody>
                    <a:bodyPr/>
                    <a:lstStyle/>
                    <a:p>
                      <a:pPr algn="ctr" fontAlgn="ctr"/>
                      <a:r>
                        <a:rPr lang="cs-CZ" sz="1100" b="1" i="0" u="none" strike="noStrike">
                          <a:solidFill>
                            <a:srgbClr val="000000"/>
                          </a:solidFill>
                          <a:effectLst/>
                          <a:latin typeface="Berlin Sans FB Demi" panose="020E0802020502020306" pitchFamily="34" charset="0"/>
                        </a:rPr>
                        <a:t>sobota</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100" b="1" i="0" u="none" strike="noStrike">
                          <a:solidFill>
                            <a:srgbClr val="000000"/>
                          </a:solidFill>
                          <a:effectLst/>
                          <a:latin typeface="Berlin Sans FB Demi" panose="020E0802020502020306" pitchFamily="34" charset="0"/>
                        </a:rPr>
                        <a:t>16.11.2019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100" b="1" i="0" u="none" strike="noStrike">
                          <a:solidFill>
                            <a:srgbClr val="000000"/>
                          </a:solidFill>
                          <a:effectLst/>
                          <a:latin typeface="Berlin Sans FB Demi" panose="020E0802020502020306" pitchFamily="34" charset="0"/>
                        </a:rPr>
                        <a:t>10:15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100" b="1" i="0" u="none" strike="noStrike">
                          <a:solidFill>
                            <a:srgbClr val="000000"/>
                          </a:solidFill>
                          <a:effectLst/>
                          <a:latin typeface="Berlin Sans FB Demi" panose="020E0802020502020306" pitchFamily="34" charset="0"/>
                        </a:rPr>
                        <a:t>SK Kladno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100" b="1" i="0" u="none" strike="noStrike">
                          <a:solidFill>
                            <a:srgbClr val="000000"/>
                          </a:solidFill>
                          <a:effectLst/>
                          <a:latin typeface="Berlin Sans FB Demi" panose="020E0802020502020306" pitchFamily="34" charset="0"/>
                        </a:rPr>
                        <a:t>Okresní přebor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100" b="1" i="0" u="none" strike="noStrike" dirty="0">
                          <a:solidFill>
                            <a:srgbClr val="000000"/>
                          </a:solidFill>
                          <a:effectLst/>
                          <a:latin typeface="Berlin Sans FB Demi" panose="020E0802020502020306" pitchFamily="34" charset="0"/>
                        </a:rPr>
                        <a:t>Dospělí</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2562529040"/>
                  </a:ext>
                </a:extLst>
              </a:tr>
            </a:tbl>
          </a:graphicData>
        </a:graphic>
      </p:graphicFrame>
      <p:sp>
        <p:nvSpPr>
          <p:cNvPr id="6" name="Obdélník: zkosené hrany 5">
            <a:extLst>
              <a:ext uri="{FF2B5EF4-FFF2-40B4-BE49-F238E27FC236}">
                <a16:creationId xmlns:a16="http://schemas.microsoft.com/office/drawing/2014/main" id="{AAD12E0B-F8DD-426C-BBD0-364A7B9A0BAC}"/>
              </a:ext>
            </a:extLst>
          </p:cNvPr>
          <p:cNvSpPr/>
          <p:nvPr/>
        </p:nvSpPr>
        <p:spPr bwMode="auto">
          <a:xfrm>
            <a:off x="143992" y="62143"/>
            <a:ext cx="4464497" cy="1361971"/>
          </a:xfrm>
          <a:prstGeom prst="bevel">
            <a:avLst/>
          </a:prstGeom>
          <a:gradFill>
            <a:gsLst>
              <a:gs pos="31000">
                <a:srgbClr val="FFCC00"/>
              </a:gs>
              <a:gs pos="100000">
                <a:schemeClr val="accent1">
                  <a:lumMod val="30000"/>
                  <a:lumOff val="70000"/>
                </a:schemeClr>
              </a:gs>
            </a:gsLst>
            <a:lin ang="5400000" scaled="1"/>
          </a:gradFill>
          <a:ln w="34925">
            <a:solidFill>
              <a:srgbClr val="6600CC"/>
            </a:solidFill>
            <a:miter lim="800000"/>
            <a:headEnd/>
            <a:tailEnd/>
          </a:ln>
          <a:effectLst/>
        </p:spPr>
        <p:txBody>
          <a:bodyPr vert="horz" wrap="square" lIns="0" tIns="0" rIns="38088" bIns="39675"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cs-CZ" sz="3200" b="1" i="0" u="none" strike="noStrike" cap="none" normalizeH="0" baseline="0" dirty="0">
                <a:ln>
                  <a:noFill/>
                </a:ln>
                <a:solidFill>
                  <a:srgbClr val="3333FF"/>
                </a:solidFill>
                <a:effectLst>
                  <a:outerShdw blurRad="38100" dist="38100" dir="2700000" algn="tl">
                    <a:srgbClr val="000000">
                      <a:alpha val="43137"/>
                    </a:srgbClr>
                  </a:outerShdw>
                </a:effectLst>
                <a:latin typeface="Imprint MT Shadow" panose="04020605060303030202" pitchFamily="82" charset="0"/>
                <a:cs typeface="Arial" pitchFamily="34" charset="0"/>
              </a:rPr>
              <a:t>Program ve Štětí do konce tohoto roku </a:t>
            </a:r>
          </a:p>
        </p:txBody>
      </p:sp>
      <p:graphicFrame>
        <p:nvGraphicFramePr>
          <p:cNvPr id="7" name="Tabulka 6">
            <a:extLst>
              <a:ext uri="{FF2B5EF4-FFF2-40B4-BE49-F238E27FC236}">
                <a16:creationId xmlns:a16="http://schemas.microsoft.com/office/drawing/2014/main" id="{A97FA0EF-4CB0-47C5-A11A-2385B19DBFD3}"/>
              </a:ext>
            </a:extLst>
          </p:cNvPr>
          <p:cNvGraphicFramePr>
            <a:graphicFrameLocks noGrp="1"/>
          </p:cNvGraphicFramePr>
          <p:nvPr>
            <p:extLst>
              <p:ext uri="{D42A27DB-BD31-4B8C-83A1-F6EECF244321}">
                <p14:modId xmlns:p14="http://schemas.microsoft.com/office/powerpoint/2010/main" val="3378315567"/>
              </p:ext>
            </p:extLst>
          </p:nvPr>
        </p:nvGraphicFramePr>
        <p:xfrm>
          <a:off x="5584368" y="121201"/>
          <a:ext cx="4470400" cy="3076575"/>
        </p:xfrm>
        <a:graphic>
          <a:graphicData uri="http://schemas.openxmlformats.org/drawingml/2006/table">
            <a:tbl>
              <a:tblPr/>
              <a:tblGrid>
                <a:gridCol w="1008112">
                  <a:extLst>
                    <a:ext uri="{9D8B030D-6E8A-4147-A177-3AD203B41FA5}">
                      <a16:colId xmlns:a16="http://schemas.microsoft.com/office/drawing/2014/main" val="3999108308"/>
                    </a:ext>
                  </a:extLst>
                </a:gridCol>
                <a:gridCol w="2576000">
                  <a:extLst>
                    <a:ext uri="{9D8B030D-6E8A-4147-A177-3AD203B41FA5}">
                      <a16:colId xmlns:a16="http://schemas.microsoft.com/office/drawing/2014/main" val="3106863754"/>
                    </a:ext>
                  </a:extLst>
                </a:gridCol>
                <a:gridCol w="886288">
                  <a:extLst>
                    <a:ext uri="{9D8B030D-6E8A-4147-A177-3AD203B41FA5}">
                      <a16:colId xmlns:a16="http://schemas.microsoft.com/office/drawing/2014/main" val="3018343157"/>
                    </a:ext>
                  </a:extLst>
                </a:gridCol>
              </a:tblGrid>
              <a:tr h="278765">
                <a:tc gridSpan="3">
                  <a:txBody>
                    <a:bodyPr/>
                    <a:lstStyle/>
                    <a:p>
                      <a:pPr algn="ctr" rtl="0" fontAlgn="ctr"/>
                      <a:r>
                        <a:rPr lang="cs-CZ" sz="1600" b="1" i="0" u="none" strike="noStrike" dirty="0">
                          <a:solidFill>
                            <a:srgbClr val="000000"/>
                          </a:solidFill>
                          <a:effectLst/>
                          <a:latin typeface="Comic Sans MS" panose="030F0702030302020204" pitchFamily="66" charset="0"/>
                        </a:rPr>
                        <a:t>Výsledky okresního přeboru staré gardy </a:t>
                      </a:r>
                    </a:p>
                  </a:txBody>
                  <a:tcPr marL="9525" marR="9525" marT="9525" marB="0" anchor="ctr">
                    <a:lnL>
                      <a:noFill/>
                    </a:lnL>
                    <a:lnR>
                      <a:noFill/>
                    </a:lnR>
                    <a:lnT>
                      <a:noFill/>
                    </a:lnT>
                    <a:lnB w="25400" cap="flat" cmpd="dbl" algn="ctr">
                      <a:solidFill>
                        <a:srgbClr val="000099"/>
                      </a:solidFill>
                      <a:prstDash val="solid"/>
                      <a:round/>
                      <a:headEnd type="none" w="med" len="med"/>
                      <a:tailEnd type="none" w="med" len="med"/>
                    </a:lnB>
                    <a:solidFill>
                      <a:srgbClr val="F1FEC6"/>
                    </a:solidFill>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851951367"/>
                  </a:ext>
                </a:extLst>
              </a:tr>
              <a:tr h="278765">
                <a:tc gridSpan="3">
                  <a:txBody>
                    <a:bodyPr/>
                    <a:lstStyle/>
                    <a:p>
                      <a:pPr algn="ctr" rtl="0" fontAlgn="ctr"/>
                      <a:r>
                        <a:rPr lang="cs-CZ" sz="1800" b="1" i="0" u="none" strike="noStrike" dirty="0">
                          <a:solidFill>
                            <a:srgbClr val="000000"/>
                          </a:solidFill>
                          <a:effectLst/>
                          <a:latin typeface="Georgia" panose="02040502050405020303" pitchFamily="18" charset="0"/>
                        </a:rPr>
                        <a:t>7.kolo</a:t>
                      </a:r>
                    </a:p>
                  </a:txBody>
                  <a:tcPr marL="9525" marR="9525" marT="9525" marB="0" anchor="ctr">
                    <a:lnL w="25400" cap="flat" cmpd="dbl" algn="ctr">
                      <a:solidFill>
                        <a:srgbClr val="000099"/>
                      </a:solidFill>
                      <a:prstDash val="solid"/>
                      <a:round/>
                      <a:headEnd type="none" w="med" len="med"/>
                      <a:tailEnd type="none" w="med" len="med"/>
                    </a:lnL>
                    <a:lnR w="25400" cap="flat" cmpd="dbl" algn="ctr">
                      <a:solidFill>
                        <a:srgbClr val="000099"/>
                      </a:solidFill>
                      <a:prstDash val="solid"/>
                      <a:round/>
                      <a:headEnd type="none" w="med" len="med"/>
                      <a:tailEnd type="none" w="med" len="med"/>
                    </a:lnR>
                    <a:lnT w="25400" cap="flat" cmpd="dbl" algn="ctr">
                      <a:solidFill>
                        <a:srgbClr val="000099"/>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336263949"/>
                  </a:ext>
                </a:extLst>
              </a:tr>
              <a:tr h="278765">
                <a:tc rowSpan="4">
                  <a:txBody>
                    <a:bodyPr/>
                    <a:lstStyle/>
                    <a:p>
                      <a:pPr algn="ctr" rtl="0" fontAlgn="ctr"/>
                      <a:r>
                        <a:rPr lang="cs-CZ" sz="1600" b="1" i="0" u="none" strike="noStrike" dirty="0">
                          <a:solidFill>
                            <a:srgbClr val="000000"/>
                          </a:solidFill>
                          <a:effectLst/>
                          <a:latin typeface="Georgia" panose="02040502050405020303" pitchFamily="18" charset="0"/>
                        </a:rPr>
                        <a:t>04.10.</a:t>
                      </a:r>
                    </a:p>
                    <a:p>
                      <a:pPr algn="ctr" rtl="0" fontAlgn="ctr"/>
                      <a:r>
                        <a:rPr lang="cs-CZ" sz="1600" b="1" i="0" u="none" strike="noStrike" dirty="0">
                          <a:solidFill>
                            <a:srgbClr val="000000"/>
                          </a:solidFill>
                          <a:effectLst/>
                          <a:latin typeface="Georgia" panose="02040502050405020303" pitchFamily="18" charset="0"/>
                        </a:rPr>
                        <a:t>2019</a:t>
                      </a:r>
                    </a:p>
                  </a:txBody>
                  <a:tcPr marL="9525" marR="9525" marT="9525" marB="0" anchor="ctr">
                    <a:lnL w="25400" cap="flat" cmpd="dbl" algn="ctr">
                      <a:solidFill>
                        <a:srgbClr val="000099"/>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99"/>
                      </a:solidFill>
                      <a:prstDash val="solid"/>
                      <a:round/>
                      <a:headEnd type="none" w="med" len="med"/>
                      <a:tailEnd type="none" w="med" len="med"/>
                    </a:lnB>
                    <a:solidFill>
                      <a:srgbClr val="FFFF00"/>
                    </a:solidFill>
                  </a:tcPr>
                </a:tc>
                <a:tc>
                  <a:txBody>
                    <a:bodyPr/>
                    <a:lstStyle/>
                    <a:p>
                      <a:pPr algn="ctr" rtl="0" fontAlgn="ctr"/>
                      <a:r>
                        <a:rPr lang="cs-CZ" sz="1400" b="1" i="0" u="none" strike="noStrike" dirty="0">
                          <a:solidFill>
                            <a:srgbClr val="000000"/>
                          </a:solidFill>
                          <a:effectLst/>
                          <a:latin typeface="Georgia" panose="02040502050405020303" pitchFamily="18" charset="0"/>
                        </a:rPr>
                        <a:t>České Kopisty - Bohušovice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400" b="1" i="0" u="none" strike="noStrike" dirty="0">
                          <a:solidFill>
                            <a:srgbClr val="000000"/>
                          </a:solidFill>
                          <a:effectLst/>
                          <a:latin typeface="Georgia" panose="02040502050405020303" pitchFamily="18" charset="0"/>
                        </a:rPr>
                        <a:t> 5:1</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99"/>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607205991"/>
                  </a:ext>
                </a:extLst>
              </a:tr>
              <a:tr h="278765">
                <a:tc vMerge="1">
                  <a:txBody>
                    <a:bodyPr/>
                    <a:lstStyle/>
                    <a:p>
                      <a:endParaRPr lang="cs-CZ"/>
                    </a:p>
                  </a:txBody>
                  <a:tcPr/>
                </a:tc>
                <a:tc>
                  <a:txBody>
                    <a:bodyPr/>
                    <a:lstStyle/>
                    <a:p>
                      <a:pPr algn="ctr" rtl="0" fontAlgn="ctr"/>
                      <a:r>
                        <a:rPr lang="cs-CZ" sz="1400" b="1" i="0" u="none" strike="noStrike" dirty="0">
                          <a:solidFill>
                            <a:srgbClr val="000000"/>
                          </a:solidFill>
                          <a:effectLst/>
                          <a:latin typeface="Georgia" panose="02040502050405020303" pitchFamily="18" charset="0"/>
                        </a:rPr>
                        <a:t>Malé Žernoseky - Štětí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400" b="1" i="0" u="none" strike="noStrike" dirty="0">
                          <a:solidFill>
                            <a:srgbClr val="000000"/>
                          </a:solidFill>
                          <a:effectLst/>
                          <a:latin typeface="Georgia" panose="02040502050405020303" pitchFamily="18" charset="0"/>
                        </a:rPr>
                        <a:t> 3:6</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99"/>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647764165"/>
                  </a:ext>
                </a:extLst>
              </a:tr>
              <a:tr h="278765">
                <a:tc vMerge="1">
                  <a:txBody>
                    <a:bodyPr/>
                    <a:lstStyle/>
                    <a:p>
                      <a:endParaRPr lang="cs-CZ"/>
                    </a:p>
                  </a:txBody>
                  <a:tcPr/>
                </a:tc>
                <a:tc>
                  <a:txBody>
                    <a:bodyPr/>
                    <a:lstStyle/>
                    <a:p>
                      <a:pPr algn="ctr" rtl="0" fontAlgn="ctr"/>
                      <a:r>
                        <a:rPr lang="cs-CZ" sz="1400" b="1" i="0" u="none" strike="noStrike" dirty="0">
                          <a:solidFill>
                            <a:srgbClr val="000000"/>
                          </a:solidFill>
                          <a:effectLst/>
                          <a:latin typeface="Georgia" panose="02040502050405020303" pitchFamily="18" charset="0"/>
                        </a:rPr>
                        <a:t>Žitenice - Libotenice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400" b="1" i="0" u="none" strike="noStrike" dirty="0">
                          <a:solidFill>
                            <a:srgbClr val="000000"/>
                          </a:solidFill>
                          <a:effectLst/>
                          <a:latin typeface="Georgia" panose="02040502050405020303" pitchFamily="18" charset="0"/>
                        </a:rPr>
                        <a:t>8:4 </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99"/>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158784307"/>
                  </a:ext>
                </a:extLst>
              </a:tr>
              <a:tr h="278765">
                <a:tc vMerge="1">
                  <a:txBody>
                    <a:bodyPr/>
                    <a:lstStyle/>
                    <a:p>
                      <a:endParaRPr lang="cs-CZ"/>
                    </a:p>
                  </a:txBody>
                  <a:tcPr/>
                </a:tc>
                <a:tc>
                  <a:txBody>
                    <a:bodyPr/>
                    <a:lstStyle/>
                    <a:p>
                      <a:pPr algn="ctr" rtl="0" fontAlgn="ctr"/>
                      <a:r>
                        <a:rPr lang="cs-CZ" sz="1400" b="1" i="0" u="none" strike="noStrike" dirty="0">
                          <a:solidFill>
                            <a:srgbClr val="000000"/>
                          </a:solidFill>
                          <a:effectLst/>
                          <a:latin typeface="Georgia" panose="02040502050405020303" pitchFamily="18" charset="0"/>
                        </a:rPr>
                        <a:t>Litoměřicko - </a:t>
                      </a:r>
                      <a:r>
                        <a:rPr lang="cs-CZ" sz="1400" b="1" i="0" u="none" strike="noStrike" dirty="0" err="1">
                          <a:solidFill>
                            <a:srgbClr val="000000"/>
                          </a:solidFill>
                          <a:effectLst/>
                          <a:latin typeface="Georgia" panose="02040502050405020303" pitchFamily="18" charset="0"/>
                        </a:rPr>
                        <a:t>Tigo</a:t>
                      </a:r>
                      <a:r>
                        <a:rPr lang="cs-CZ" sz="1400" b="1" i="0" u="none" strike="noStrike" dirty="0">
                          <a:solidFill>
                            <a:srgbClr val="000000"/>
                          </a:solidFill>
                          <a:effectLst/>
                          <a:latin typeface="Georgia" panose="02040502050405020303" pitchFamily="18" charset="0"/>
                        </a:rPr>
                        <a:t> 1996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99"/>
                      </a:solidFill>
                      <a:prstDash val="solid"/>
                      <a:round/>
                      <a:headEnd type="none" w="med" len="med"/>
                      <a:tailEnd type="none" w="med" len="med"/>
                    </a:lnB>
                    <a:solidFill>
                      <a:srgbClr val="FFFF00"/>
                    </a:solidFill>
                  </a:tcPr>
                </a:tc>
                <a:tc>
                  <a:txBody>
                    <a:bodyPr/>
                    <a:lstStyle/>
                    <a:p>
                      <a:pPr algn="ctr" rtl="0" fontAlgn="ctr"/>
                      <a:r>
                        <a:rPr lang="cs-CZ" sz="1400" b="1" i="0" u="none" strike="noStrike" dirty="0">
                          <a:solidFill>
                            <a:srgbClr val="000000"/>
                          </a:solidFill>
                          <a:effectLst/>
                          <a:latin typeface="Georgia" panose="02040502050405020303" pitchFamily="18" charset="0"/>
                        </a:rPr>
                        <a:t> 5:9</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99"/>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99"/>
                      </a:solidFill>
                      <a:prstDash val="solid"/>
                      <a:round/>
                      <a:headEnd type="none" w="med" len="med"/>
                      <a:tailEnd type="none" w="med" len="med"/>
                    </a:lnB>
                    <a:solidFill>
                      <a:srgbClr val="FFFF00"/>
                    </a:solidFill>
                  </a:tcPr>
                </a:tc>
                <a:extLst>
                  <a:ext uri="{0D108BD9-81ED-4DB2-BD59-A6C34878D82A}">
                    <a16:rowId xmlns:a16="http://schemas.microsoft.com/office/drawing/2014/main" val="3356672426"/>
                  </a:ext>
                </a:extLst>
              </a:tr>
              <a:tr h="278765">
                <a:tc gridSpan="3">
                  <a:txBody>
                    <a:bodyPr/>
                    <a:lstStyle/>
                    <a:p>
                      <a:pPr algn="ctr" rtl="0" fontAlgn="ctr"/>
                      <a:r>
                        <a:rPr lang="cs-CZ" sz="1800" b="1" i="0" u="none" strike="noStrike" dirty="0">
                          <a:solidFill>
                            <a:srgbClr val="000000"/>
                          </a:solidFill>
                          <a:effectLst/>
                          <a:latin typeface="Georgia" panose="02040502050405020303" pitchFamily="18" charset="0"/>
                        </a:rPr>
                        <a:t>8.kolo</a:t>
                      </a:r>
                    </a:p>
                  </a:txBody>
                  <a:tcPr marL="9525" marR="9525" marT="9525" marB="0" anchor="ctr">
                    <a:lnL w="25400" cap="flat" cmpd="dbl" algn="ctr">
                      <a:solidFill>
                        <a:srgbClr val="000099"/>
                      </a:solidFill>
                      <a:prstDash val="solid"/>
                      <a:round/>
                      <a:headEnd type="none" w="med" len="med"/>
                      <a:tailEnd type="none" w="med" len="med"/>
                    </a:lnL>
                    <a:lnR w="25400" cap="flat" cmpd="dbl" algn="ctr">
                      <a:solidFill>
                        <a:srgbClr val="000099"/>
                      </a:solidFill>
                      <a:prstDash val="solid"/>
                      <a:round/>
                      <a:headEnd type="none" w="med" len="med"/>
                      <a:tailEnd type="none" w="med" len="med"/>
                    </a:lnR>
                    <a:lnT w="25400" cap="flat" cmpd="dbl" algn="ctr">
                      <a:solidFill>
                        <a:srgbClr val="000099"/>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3288388765"/>
                  </a:ext>
                </a:extLst>
              </a:tr>
              <a:tr h="278765">
                <a:tc rowSpan="4">
                  <a:txBody>
                    <a:bodyPr/>
                    <a:lstStyle/>
                    <a:p>
                      <a:pPr algn="ctr" fontAlgn="ctr"/>
                      <a:r>
                        <a:rPr lang="cs-CZ" sz="1800" b="1" i="0" u="none" strike="noStrike" dirty="0">
                          <a:solidFill>
                            <a:srgbClr val="000000"/>
                          </a:solidFill>
                          <a:effectLst/>
                          <a:latin typeface="Georgia" panose="02040502050405020303" pitchFamily="18" charset="0"/>
                        </a:rPr>
                        <a:t>11.10.</a:t>
                      </a:r>
                    </a:p>
                    <a:p>
                      <a:pPr algn="ctr" fontAlgn="ctr"/>
                      <a:r>
                        <a:rPr lang="cs-CZ" sz="1800" b="1" i="0" u="none" strike="noStrike" dirty="0">
                          <a:solidFill>
                            <a:srgbClr val="000000"/>
                          </a:solidFill>
                          <a:effectLst/>
                          <a:latin typeface="Georgia" panose="02040502050405020303" pitchFamily="18" charset="0"/>
                        </a:rPr>
                        <a:t>2019</a:t>
                      </a:r>
                    </a:p>
                  </a:txBody>
                  <a:tcPr marL="9525" marR="9525" marT="9525" marB="0" anchor="ctr">
                    <a:lnL w="25400" cap="flat" cmpd="dbl" algn="ctr">
                      <a:solidFill>
                        <a:srgbClr val="000099"/>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99"/>
                      </a:solidFill>
                      <a:prstDash val="solid"/>
                      <a:round/>
                      <a:headEnd type="none" w="med" len="med"/>
                      <a:tailEnd type="none" w="med" len="med"/>
                    </a:lnB>
                    <a:solidFill>
                      <a:srgbClr val="CCFFFF"/>
                    </a:solidFill>
                  </a:tcPr>
                </a:tc>
                <a:tc>
                  <a:txBody>
                    <a:bodyPr/>
                    <a:lstStyle/>
                    <a:p>
                      <a:pPr algn="ctr" rtl="0" fontAlgn="ctr"/>
                      <a:r>
                        <a:rPr lang="cs-CZ" sz="1400" b="1" i="0" u="none" strike="noStrike" dirty="0">
                          <a:solidFill>
                            <a:srgbClr val="000000"/>
                          </a:solidFill>
                          <a:effectLst/>
                          <a:latin typeface="Georgia" panose="02040502050405020303" pitchFamily="18" charset="0"/>
                        </a:rPr>
                        <a:t>Bohušovice - </a:t>
                      </a:r>
                      <a:r>
                        <a:rPr lang="cs-CZ" sz="1400" b="1" i="0" u="none" strike="noStrike" dirty="0" err="1">
                          <a:solidFill>
                            <a:srgbClr val="000000"/>
                          </a:solidFill>
                          <a:effectLst/>
                          <a:latin typeface="Georgia" panose="02040502050405020303" pitchFamily="18" charset="0"/>
                        </a:rPr>
                        <a:t>Tigo</a:t>
                      </a:r>
                      <a:r>
                        <a:rPr lang="cs-CZ" sz="1400" b="1" i="0" u="none" strike="noStrike" dirty="0">
                          <a:solidFill>
                            <a:srgbClr val="000000"/>
                          </a:solidFill>
                          <a:effectLst/>
                          <a:latin typeface="Georgia" panose="02040502050405020303" pitchFamily="18" charset="0"/>
                        </a:rPr>
                        <a:t> 1996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400" b="1" i="0" u="none" strike="noStrike" dirty="0">
                          <a:solidFill>
                            <a:srgbClr val="000000"/>
                          </a:solidFill>
                          <a:effectLst/>
                          <a:latin typeface="Georgia" panose="02040502050405020303" pitchFamily="18" charset="0"/>
                        </a:rPr>
                        <a:t> 2:5</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99"/>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280555404"/>
                  </a:ext>
                </a:extLst>
              </a:tr>
              <a:tr h="278765">
                <a:tc vMerge="1">
                  <a:txBody>
                    <a:bodyPr/>
                    <a:lstStyle/>
                    <a:p>
                      <a:endParaRPr lang="cs-CZ"/>
                    </a:p>
                  </a:txBody>
                  <a:tcPr/>
                </a:tc>
                <a:tc>
                  <a:txBody>
                    <a:bodyPr/>
                    <a:lstStyle/>
                    <a:p>
                      <a:pPr algn="ctr" rtl="0" fontAlgn="ctr"/>
                      <a:r>
                        <a:rPr lang="cs-CZ" sz="1400" b="1" i="0" u="none" strike="noStrike" dirty="0">
                          <a:solidFill>
                            <a:srgbClr val="000000"/>
                          </a:solidFill>
                          <a:effectLst/>
                          <a:latin typeface="Georgia" panose="02040502050405020303" pitchFamily="18" charset="0"/>
                        </a:rPr>
                        <a:t>Libotenice - Litoměřicko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400" b="1" i="0" u="none" strike="noStrike" dirty="0">
                          <a:solidFill>
                            <a:srgbClr val="000000"/>
                          </a:solidFill>
                          <a:effectLst/>
                          <a:latin typeface="Georgia" panose="02040502050405020303" pitchFamily="18" charset="0"/>
                        </a:rPr>
                        <a:t> 4:1</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99"/>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3704518581"/>
                  </a:ext>
                </a:extLst>
              </a:tr>
              <a:tr h="278765">
                <a:tc vMerge="1">
                  <a:txBody>
                    <a:bodyPr/>
                    <a:lstStyle/>
                    <a:p>
                      <a:endParaRPr lang="cs-CZ"/>
                    </a:p>
                  </a:txBody>
                  <a:tcPr/>
                </a:tc>
                <a:tc>
                  <a:txBody>
                    <a:bodyPr/>
                    <a:lstStyle/>
                    <a:p>
                      <a:pPr algn="ctr" rtl="0" fontAlgn="ctr"/>
                      <a:r>
                        <a:rPr lang="cs-CZ" sz="1400" b="1" i="0" u="none" strike="noStrike" dirty="0">
                          <a:solidFill>
                            <a:srgbClr val="000000"/>
                          </a:solidFill>
                          <a:effectLst/>
                          <a:latin typeface="Georgia" panose="02040502050405020303" pitchFamily="18" charset="0"/>
                        </a:rPr>
                        <a:t>Štětí - Žitenice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400" b="1" i="0" u="none" strike="noStrike" dirty="0">
                          <a:solidFill>
                            <a:srgbClr val="000000"/>
                          </a:solidFill>
                          <a:effectLst/>
                          <a:latin typeface="Georgia" panose="02040502050405020303" pitchFamily="18" charset="0"/>
                        </a:rPr>
                        <a:t>0:7 </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99"/>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2696827680"/>
                  </a:ext>
                </a:extLst>
              </a:tr>
              <a:tr h="278765">
                <a:tc vMerge="1">
                  <a:txBody>
                    <a:bodyPr/>
                    <a:lstStyle/>
                    <a:p>
                      <a:endParaRPr lang="cs-CZ"/>
                    </a:p>
                  </a:txBody>
                  <a:tcPr/>
                </a:tc>
                <a:tc>
                  <a:txBody>
                    <a:bodyPr/>
                    <a:lstStyle/>
                    <a:p>
                      <a:pPr algn="ctr" rtl="0" fontAlgn="ctr"/>
                      <a:r>
                        <a:rPr lang="cs-CZ" sz="1400" b="1" i="0" u="none" strike="noStrike" dirty="0">
                          <a:solidFill>
                            <a:srgbClr val="000000"/>
                          </a:solidFill>
                          <a:effectLst/>
                          <a:latin typeface="Georgia" panose="02040502050405020303" pitchFamily="18" charset="0"/>
                        </a:rPr>
                        <a:t>České Kopisty - Lovosice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99"/>
                      </a:solidFill>
                      <a:prstDash val="solid"/>
                      <a:round/>
                      <a:headEnd type="none" w="med" len="med"/>
                      <a:tailEnd type="none" w="med" len="med"/>
                    </a:lnB>
                    <a:solidFill>
                      <a:srgbClr val="CCFFFF"/>
                    </a:solidFill>
                  </a:tcPr>
                </a:tc>
                <a:tc>
                  <a:txBody>
                    <a:bodyPr/>
                    <a:lstStyle/>
                    <a:p>
                      <a:pPr algn="ctr" rtl="0" fontAlgn="ctr"/>
                      <a:r>
                        <a:rPr lang="cs-CZ" sz="1400" b="1" i="0" u="none" strike="noStrike" dirty="0">
                          <a:solidFill>
                            <a:srgbClr val="000000"/>
                          </a:solidFill>
                          <a:effectLst/>
                          <a:latin typeface="Georgia" panose="02040502050405020303" pitchFamily="18" charset="0"/>
                        </a:rPr>
                        <a:t>3:6 </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99"/>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99"/>
                      </a:solidFill>
                      <a:prstDash val="solid"/>
                      <a:round/>
                      <a:headEnd type="none" w="med" len="med"/>
                      <a:tailEnd type="none" w="med" len="med"/>
                    </a:lnB>
                    <a:solidFill>
                      <a:srgbClr val="CCFFFF"/>
                    </a:solidFill>
                  </a:tcPr>
                </a:tc>
                <a:extLst>
                  <a:ext uri="{0D108BD9-81ED-4DB2-BD59-A6C34878D82A}">
                    <a16:rowId xmlns:a16="http://schemas.microsoft.com/office/drawing/2014/main" val="2805405190"/>
                  </a:ext>
                </a:extLst>
              </a:tr>
            </a:tbl>
          </a:graphicData>
        </a:graphic>
      </p:graphicFrame>
      <p:graphicFrame>
        <p:nvGraphicFramePr>
          <p:cNvPr id="8" name="Tabulka 7">
            <a:extLst>
              <a:ext uri="{FF2B5EF4-FFF2-40B4-BE49-F238E27FC236}">
                <a16:creationId xmlns:a16="http://schemas.microsoft.com/office/drawing/2014/main" id="{DD7EA109-948F-437F-AA83-A78651E736D6}"/>
              </a:ext>
            </a:extLst>
          </p:cNvPr>
          <p:cNvGraphicFramePr>
            <a:graphicFrameLocks noGrp="1"/>
          </p:cNvGraphicFramePr>
          <p:nvPr>
            <p:extLst>
              <p:ext uri="{D42A27DB-BD31-4B8C-83A1-F6EECF244321}">
                <p14:modId xmlns:p14="http://schemas.microsoft.com/office/powerpoint/2010/main" val="2187160598"/>
              </p:ext>
            </p:extLst>
          </p:nvPr>
        </p:nvGraphicFramePr>
        <p:xfrm>
          <a:off x="5570695" y="3368805"/>
          <a:ext cx="4448832" cy="3465749"/>
        </p:xfrm>
        <a:graphic>
          <a:graphicData uri="http://schemas.openxmlformats.org/drawingml/2006/table">
            <a:tbl>
              <a:tblPr/>
              <a:tblGrid>
                <a:gridCol w="199816">
                  <a:extLst>
                    <a:ext uri="{9D8B030D-6E8A-4147-A177-3AD203B41FA5}">
                      <a16:colId xmlns:a16="http://schemas.microsoft.com/office/drawing/2014/main" val="1568960808"/>
                    </a:ext>
                  </a:extLst>
                </a:gridCol>
                <a:gridCol w="223323">
                  <a:extLst>
                    <a:ext uri="{9D8B030D-6E8A-4147-A177-3AD203B41FA5}">
                      <a16:colId xmlns:a16="http://schemas.microsoft.com/office/drawing/2014/main" val="4006738490"/>
                    </a:ext>
                  </a:extLst>
                </a:gridCol>
                <a:gridCol w="1763077">
                  <a:extLst>
                    <a:ext uri="{9D8B030D-6E8A-4147-A177-3AD203B41FA5}">
                      <a16:colId xmlns:a16="http://schemas.microsoft.com/office/drawing/2014/main" val="1241254954"/>
                    </a:ext>
                  </a:extLst>
                </a:gridCol>
                <a:gridCol w="282092">
                  <a:extLst>
                    <a:ext uri="{9D8B030D-6E8A-4147-A177-3AD203B41FA5}">
                      <a16:colId xmlns:a16="http://schemas.microsoft.com/office/drawing/2014/main" val="2204529772"/>
                    </a:ext>
                  </a:extLst>
                </a:gridCol>
                <a:gridCol w="246831">
                  <a:extLst>
                    <a:ext uri="{9D8B030D-6E8A-4147-A177-3AD203B41FA5}">
                      <a16:colId xmlns:a16="http://schemas.microsoft.com/office/drawing/2014/main" val="3840495477"/>
                    </a:ext>
                  </a:extLst>
                </a:gridCol>
                <a:gridCol w="167492">
                  <a:extLst>
                    <a:ext uri="{9D8B030D-6E8A-4147-A177-3AD203B41FA5}">
                      <a16:colId xmlns:a16="http://schemas.microsoft.com/office/drawing/2014/main" val="3550784382"/>
                    </a:ext>
                  </a:extLst>
                </a:gridCol>
                <a:gridCol w="308539">
                  <a:extLst>
                    <a:ext uri="{9D8B030D-6E8A-4147-A177-3AD203B41FA5}">
                      <a16:colId xmlns:a16="http://schemas.microsoft.com/office/drawing/2014/main" val="525576147"/>
                    </a:ext>
                  </a:extLst>
                </a:gridCol>
                <a:gridCol w="693477">
                  <a:extLst>
                    <a:ext uri="{9D8B030D-6E8A-4147-A177-3AD203B41FA5}">
                      <a16:colId xmlns:a16="http://schemas.microsoft.com/office/drawing/2014/main" val="726943302"/>
                    </a:ext>
                  </a:extLst>
                </a:gridCol>
                <a:gridCol w="305600">
                  <a:extLst>
                    <a:ext uri="{9D8B030D-6E8A-4147-A177-3AD203B41FA5}">
                      <a16:colId xmlns:a16="http://schemas.microsoft.com/office/drawing/2014/main" val="766579327"/>
                    </a:ext>
                  </a:extLst>
                </a:gridCol>
                <a:gridCol w="258585">
                  <a:extLst>
                    <a:ext uri="{9D8B030D-6E8A-4147-A177-3AD203B41FA5}">
                      <a16:colId xmlns:a16="http://schemas.microsoft.com/office/drawing/2014/main" val="1306091058"/>
                    </a:ext>
                  </a:extLst>
                </a:gridCol>
              </a:tblGrid>
              <a:tr h="260770">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524901554"/>
                  </a:ext>
                </a:extLst>
              </a:tr>
              <a:tr h="260770">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gridSpan="8">
                  <a:txBody>
                    <a:bodyPr/>
                    <a:lstStyle/>
                    <a:p>
                      <a:pPr algn="ctr" fontAlgn="ctr"/>
                      <a:r>
                        <a:rPr lang="cs-CZ" sz="1800" b="1" i="0" u="none" strike="noStrike" dirty="0">
                          <a:solidFill>
                            <a:srgbClr val="0000CC"/>
                          </a:solidFill>
                          <a:effectLst/>
                          <a:latin typeface="Calibri" panose="020F0502020204030204" pitchFamily="34" charset="0"/>
                        </a:rPr>
                        <a:t>Stará garda </a:t>
                      </a:r>
                      <a:r>
                        <a:rPr lang="cs-CZ" sz="1800" b="1" i="0" u="none" strike="noStrike" dirty="0" err="1">
                          <a:solidFill>
                            <a:srgbClr val="0000CC"/>
                          </a:solidFill>
                          <a:effectLst/>
                          <a:latin typeface="Calibri" panose="020F0502020204030204" pitchFamily="34" charset="0"/>
                        </a:rPr>
                        <a:t>Sepap</a:t>
                      </a:r>
                      <a:r>
                        <a:rPr lang="cs-CZ" sz="1800" b="1" i="0" u="none" strike="noStrike" dirty="0">
                          <a:solidFill>
                            <a:srgbClr val="0000CC"/>
                          </a:solidFill>
                          <a:effectLst/>
                          <a:latin typeface="Calibri" panose="020F0502020204030204" pitchFamily="34" charset="0"/>
                        </a:rPr>
                        <a:t> Štětí Okr. přebor 2019/20 po 7 kolech</a:t>
                      </a:r>
                    </a:p>
                  </a:txBody>
                  <a:tcPr marL="9525" marR="9525" marT="9525" marB="0" anchor="ctr">
                    <a:lnL>
                      <a:noFill/>
                    </a:lnL>
                    <a:lnR>
                      <a:noFill/>
                    </a:lnR>
                    <a:lnT>
                      <a:noFill/>
                    </a:lnT>
                    <a:lnB>
                      <a:noFill/>
                    </a:lnB>
                    <a:solidFill>
                      <a:srgbClr val="D9D9D9"/>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algn="l" fontAlgn="b"/>
                      <a:r>
                        <a:rPr lang="cs-CZ" sz="11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2958064756"/>
                  </a:ext>
                </a:extLst>
              </a:tr>
              <a:tr h="260770">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1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l" fontAlgn="ctr"/>
                      <a:r>
                        <a:rPr lang="cs-CZ" sz="1100" b="1" i="0" u="none" strike="noStrike">
                          <a:solidFill>
                            <a:srgbClr val="000000"/>
                          </a:solidFill>
                          <a:effectLst/>
                          <a:latin typeface="Arial" panose="020B0604020202020204" pitchFamily="34" charset="0"/>
                        </a:rPr>
                        <a:t>TJ Žitenice, z.s.</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50:17</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21</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3001167604"/>
                  </a:ext>
                </a:extLst>
              </a:tr>
              <a:tr h="260770">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1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33"/>
                    </a:solidFill>
                  </a:tcPr>
                </a:tc>
                <a:tc>
                  <a:txBody>
                    <a:bodyPr/>
                    <a:lstStyle/>
                    <a:p>
                      <a:pPr algn="l" fontAlgn="ctr"/>
                      <a:r>
                        <a:rPr lang="cs-CZ" sz="1100" b="1" i="0" u="none" strike="noStrike">
                          <a:solidFill>
                            <a:srgbClr val="000000"/>
                          </a:solidFill>
                          <a:effectLst/>
                          <a:latin typeface="Arial" panose="020B0604020202020204" pitchFamily="34" charset="0"/>
                        </a:rPr>
                        <a:t>Tigo Nučnice 1996</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52:23</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15</a:t>
                      </a:r>
                    </a:p>
                  </a:txBody>
                  <a:tcPr marL="9525" marR="9525" marT="9525" marB="0" anchor="ctr">
                    <a:lnL>
                      <a:noFill/>
                    </a:lnL>
                    <a:lnR>
                      <a:noFill/>
                    </a:lnR>
                    <a:lnT>
                      <a:noFill/>
                    </a:lnT>
                    <a:lnB>
                      <a:noFill/>
                    </a:lnB>
                    <a:solidFill>
                      <a:srgbClr val="99FF33"/>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2449529174"/>
                  </a:ext>
                </a:extLst>
              </a:tr>
              <a:tr h="273808">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200" b="1" i="0" u="none" strike="noStrike">
                          <a:solidFill>
                            <a:srgbClr val="FF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l" fontAlgn="ctr"/>
                      <a:r>
                        <a:rPr lang="cs-CZ" sz="1200" b="1" i="0" u="none" strike="noStrike">
                          <a:solidFill>
                            <a:srgbClr val="FF0000"/>
                          </a:solidFill>
                          <a:effectLst/>
                          <a:latin typeface="Arial" panose="020B0604020202020204" pitchFamily="34" charset="0"/>
                        </a:rPr>
                        <a:t>Sepap Štětí</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FF0000"/>
                          </a:solidFill>
                          <a:effectLst/>
                          <a:latin typeface="Arial" panose="020B0604020202020204" pitchFamily="34" charset="0"/>
                        </a:rPr>
                        <a:t>6</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FF0000"/>
                          </a:solidFill>
                          <a:effectLst/>
                          <a:latin typeface="Arial" panose="020B0604020202020204" pitchFamily="34" charset="0"/>
                        </a:rPr>
                        <a:t>4</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FF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FF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FF0000"/>
                          </a:solidFill>
                          <a:effectLst/>
                          <a:latin typeface="Arial" panose="020B0604020202020204" pitchFamily="34" charset="0"/>
                        </a:rPr>
                        <a:t>22:14</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FF0000"/>
                          </a:solidFill>
                          <a:effectLst/>
                          <a:latin typeface="Arial" panose="020B0604020202020204" pitchFamily="34" charset="0"/>
                        </a:rPr>
                        <a:t>13</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947820570"/>
                  </a:ext>
                </a:extLst>
              </a:tr>
              <a:tr h="260770">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1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99FF33"/>
                    </a:solidFill>
                  </a:tcPr>
                </a:tc>
                <a:tc>
                  <a:txBody>
                    <a:bodyPr/>
                    <a:lstStyle/>
                    <a:p>
                      <a:pPr algn="l" fontAlgn="ctr"/>
                      <a:r>
                        <a:rPr lang="cs-CZ" sz="1100" b="1" i="0" u="none" strike="noStrike">
                          <a:solidFill>
                            <a:srgbClr val="000000"/>
                          </a:solidFill>
                          <a:effectLst/>
                          <a:latin typeface="Arial" panose="020B0604020202020204" pitchFamily="34" charset="0"/>
                        </a:rPr>
                        <a:t>Sokol Malé Žernoseky</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21:20</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99FF33"/>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927918638"/>
                  </a:ext>
                </a:extLst>
              </a:tr>
              <a:tr h="260770">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1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CCFFFF"/>
                    </a:solidFill>
                  </a:tcPr>
                </a:tc>
                <a:tc>
                  <a:txBody>
                    <a:bodyPr/>
                    <a:lstStyle/>
                    <a:p>
                      <a:pPr algn="l" fontAlgn="ctr"/>
                      <a:r>
                        <a:rPr lang="cs-CZ" sz="1100" b="1" i="0" u="none" strike="noStrike">
                          <a:solidFill>
                            <a:srgbClr val="000000"/>
                          </a:solidFill>
                          <a:effectLst/>
                          <a:latin typeface="Arial" panose="020B0604020202020204" pitchFamily="34" charset="0"/>
                        </a:rPr>
                        <a:t>SK Libotenice, z.s.</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25:27</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421963237"/>
                  </a:ext>
                </a:extLst>
              </a:tr>
              <a:tr h="260770">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1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99FF33"/>
                    </a:solidFill>
                  </a:tcPr>
                </a:tc>
                <a:tc>
                  <a:txBody>
                    <a:bodyPr/>
                    <a:lstStyle/>
                    <a:p>
                      <a:pPr algn="l" fontAlgn="ctr"/>
                      <a:r>
                        <a:rPr lang="cs-CZ" sz="1100" b="1" i="0" u="none" strike="noStrike">
                          <a:solidFill>
                            <a:srgbClr val="000000"/>
                          </a:solidFill>
                          <a:effectLst/>
                          <a:latin typeface="Arial" panose="020B0604020202020204" pitchFamily="34" charset="0"/>
                        </a:rPr>
                        <a:t>ASK Lovosice</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13:16</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99FF33"/>
                    </a:solidFill>
                  </a:tcPr>
                </a:tc>
                <a:tc>
                  <a:txBody>
                    <a:bodyPr/>
                    <a:lstStyle/>
                    <a:p>
                      <a:pPr algn="l" fontAlgn="b"/>
                      <a:r>
                        <a:rPr lang="cs-CZ" sz="1100" b="0" i="0" u="none" strike="noStrike">
                          <a:solidFill>
                            <a:srgbClr val="FF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3330747910"/>
                  </a:ext>
                </a:extLst>
              </a:tr>
              <a:tr h="273808">
                <a:tc>
                  <a:txBody>
                    <a:bodyPr/>
                    <a:lstStyle/>
                    <a:p>
                      <a:pPr algn="l" fontAlgn="b"/>
                      <a:r>
                        <a:rPr lang="cs-CZ" sz="1200" b="0" i="0" u="none" strike="noStrike">
                          <a:solidFill>
                            <a:srgbClr val="FF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1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CCFFFF"/>
                    </a:solidFill>
                  </a:tcPr>
                </a:tc>
                <a:tc>
                  <a:txBody>
                    <a:bodyPr/>
                    <a:lstStyle/>
                    <a:p>
                      <a:pPr algn="l" fontAlgn="ctr"/>
                      <a:r>
                        <a:rPr lang="cs-CZ" sz="1100" b="1" i="0" u="none" strike="noStrike">
                          <a:solidFill>
                            <a:srgbClr val="000000"/>
                          </a:solidFill>
                          <a:effectLst/>
                          <a:latin typeface="Arial" panose="020B0604020202020204" pitchFamily="34" charset="0"/>
                        </a:rPr>
                        <a:t>FK Litoměřicko, z.s.</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19:29</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711261392"/>
                  </a:ext>
                </a:extLst>
              </a:tr>
              <a:tr h="273808">
                <a:tc>
                  <a:txBody>
                    <a:bodyPr/>
                    <a:lstStyle/>
                    <a:p>
                      <a:pPr algn="l" fontAlgn="b"/>
                      <a:r>
                        <a:rPr lang="cs-CZ" sz="1200" b="0" i="0" u="none" strike="noStrike">
                          <a:solidFill>
                            <a:srgbClr val="FF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10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99FF66"/>
                    </a:solidFill>
                  </a:tcPr>
                </a:tc>
                <a:tc>
                  <a:txBody>
                    <a:bodyPr/>
                    <a:lstStyle/>
                    <a:p>
                      <a:pPr algn="l" fontAlgn="ctr"/>
                      <a:r>
                        <a:rPr lang="cs-CZ" sz="1100" b="1" i="0" u="none" strike="noStrike">
                          <a:solidFill>
                            <a:srgbClr val="000000"/>
                          </a:solidFill>
                          <a:effectLst/>
                          <a:latin typeface="Arial" panose="020B0604020202020204" pitchFamily="34" charset="0"/>
                        </a:rPr>
                        <a:t>TJ Sokol České Kopisty</a:t>
                      </a:r>
                    </a:p>
                  </a:txBody>
                  <a:tcPr marL="9525" marR="9525" marT="9525" marB="0" anchor="ctr">
                    <a:lnL>
                      <a:noFill/>
                    </a:lnL>
                    <a:lnR>
                      <a:noFill/>
                    </a:lnR>
                    <a:lnT>
                      <a:noFill/>
                    </a:lnT>
                    <a:lnB>
                      <a:noFill/>
                    </a:lnB>
                    <a:solidFill>
                      <a:srgbClr val="99FF66"/>
                    </a:solidFill>
                  </a:tcPr>
                </a:tc>
                <a:tc>
                  <a:txBody>
                    <a:bodyPr/>
                    <a:lstStyle/>
                    <a:p>
                      <a:pPr algn="ctr" fontAlgn="ctr"/>
                      <a:r>
                        <a:rPr lang="cs-CZ" sz="11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99FF66"/>
                    </a:solidFill>
                  </a:tcPr>
                </a:tc>
                <a:tc>
                  <a:txBody>
                    <a:bodyPr/>
                    <a:lstStyle/>
                    <a:p>
                      <a:pPr algn="ctr" fontAlgn="ctr"/>
                      <a:r>
                        <a:rPr lang="cs-CZ" sz="11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66"/>
                    </a:solidFill>
                  </a:tcPr>
                </a:tc>
                <a:tc>
                  <a:txBody>
                    <a:bodyPr/>
                    <a:lstStyle/>
                    <a:p>
                      <a:pPr algn="ctr" fontAlgn="ctr"/>
                      <a:r>
                        <a:rPr lang="cs-CZ" sz="11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66"/>
                    </a:solidFill>
                  </a:tcPr>
                </a:tc>
                <a:tc>
                  <a:txBody>
                    <a:bodyPr/>
                    <a:lstStyle/>
                    <a:p>
                      <a:pPr algn="ctr" fontAlgn="ctr"/>
                      <a:r>
                        <a:rPr lang="cs-CZ" sz="11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99FF66"/>
                    </a:solidFill>
                  </a:tcPr>
                </a:tc>
                <a:tc>
                  <a:txBody>
                    <a:bodyPr/>
                    <a:lstStyle/>
                    <a:p>
                      <a:pPr algn="ctr" fontAlgn="ctr"/>
                      <a:r>
                        <a:rPr lang="cs-CZ" sz="1100" b="1" i="0" u="none" strike="noStrike">
                          <a:solidFill>
                            <a:srgbClr val="000000"/>
                          </a:solidFill>
                          <a:effectLst/>
                          <a:latin typeface="Arial" panose="020B0604020202020204" pitchFamily="34" charset="0"/>
                        </a:rPr>
                        <a:t>17:37</a:t>
                      </a:r>
                    </a:p>
                  </a:txBody>
                  <a:tcPr marL="9525" marR="9525" marT="9525" marB="0" anchor="ctr">
                    <a:lnL>
                      <a:noFill/>
                    </a:lnL>
                    <a:lnR>
                      <a:noFill/>
                    </a:lnR>
                    <a:lnT>
                      <a:noFill/>
                    </a:lnT>
                    <a:lnB>
                      <a:noFill/>
                    </a:lnB>
                    <a:solidFill>
                      <a:srgbClr val="99FF66"/>
                    </a:solidFill>
                  </a:tcPr>
                </a:tc>
                <a:tc>
                  <a:txBody>
                    <a:bodyPr/>
                    <a:lstStyle/>
                    <a:p>
                      <a:pPr algn="ctr" fontAlgn="ctr"/>
                      <a:r>
                        <a:rPr lang="cs-CZ" sz="11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99FF66"/>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341640107"/>
                  </a:ext>
                </a:extLst>
              </a:tr>
              <a:tr h="260770">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1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CCFFFF"/>
                    </a:solidFill>
                  </a:tcPr>
                </a:tc>
                <a:tc>
                  <a:txBody>
                    <a:bodyPr/>
                    <a:lstStyle/>
                    <a:p>
                      <a:pPr algn="l" fontAlgn="ctr"/>
                      <a:r>
                        <a:rPr lang="cs-CZ" sz="1100" b="1" i="0" u="none" strike="noStrike">
                          <a:solidFill>
                            <a:srgbClr val="000000"/>
                          </a:solidFill>
                          <a:effectLst/>
                          <a:latin typeface="Arial" panose="020B0604020202020204" pitchFamily="34" charset="0"/>
                        </a:rPr>
                        <a:t>Slavoj Bohušovice n.O.</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12:48</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277194935"/>
                  </a:ext>
                </a:extLst>
              </a:tr>
              <a:tr h="260770">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598949435"/>
                  </a:ext>
                </a:extLst>
              </a:tr>
            </a:tbl>
          </a:graphicData>
        </a:graphic>
      </p:graphicFrame>
    </p:spTree>
    <p:extLst>
      <p:ext uri="{BB962C8B-B14F-4D97-AF65-F5344CB8AC3E}">
        <p14:creationId xmlns:p14="http://schemas.microsoft.com/office/powerpoint/2010/main" val="17106011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ovéPole 6"/>
          <p:cNvSpPr txBox="1"/>
          <p:nvPr/>
        </p:nvSpPr>
        <p:spPr>
          <a:xfrm>
            <a:off x="1944192" y="7004456"/>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40</a:t>
            </a:r>
          </a:p>
        </p:txBody>
      </p:sp>
      <p:sp>
        <p:nvSpPr>
          <p:cNvPr id="8" name="TextovéPole 7"/>
          <p:cNvSpPr txBox="1"/>
          <p:nvPr/>
        </p:nvSpPr>
        <p:spPr>
          <a:xfrm>
            <a:off x="7758663" y="7004456"/>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5</a:t>
            </a:r>
          </a:p>
        </p:txBody>
      </p:sp>
      <p:graphicFrame>
        <p:nvGraphicFramePr>
          <p:cNvPr id="6" name="Tabulka 5">
            <a:extLst>
              <a:ext uri="{FF2B5EF4-FFF2-40B4-BE49-F238E27FC236}">
                <a16:creationId xmlns:a16="http://schemas.microsoft.com/office/drawing/2014/main" id="{CA5EB8FD-BA50-4DC1-B588-E557AF3994F5}"/>
              </a:ext>
            </a:extLst>
          </p:cNvPr>
          <p:cNvGraphicFramePr>
            <a:graphicFrameLocks noGrp="1"/>
          </p:cNvGraphicFramePr>
          <p:nvPr>
            <p:extLst>
              <p:ext uri="{D42A27DB-BD31-4B8C-83A1-F6EECF244321}">
                <p14:modId xmlns:p14="http://schemas.microsoft.com/office/powerpoint/2010/main" val="2011702689"/>
              </p:ext>
            </p:extLst>
          </p:nvPr>
        </p:nvGraphicFramePr>
        <p:xfrm>
          <a:off x="5472585" y="883196"/>
          <a:ext cx="4720641" cy="5976662"/>
        </p:xfrm>
        <a:graphic>
          <a:graphicData uri="http://schemas.openxmlformats.org/drawingml/2006/table">
            <a:tbl>
              <a:tblPr/>
              <a:tblGrid>
                <a:gridCol w="600846">
                  <a:extLst>
                    <a:ext uri="{9D8B030D-6E8A-4147-A177-3AD203B41FA5}">
                      <a16:colId xmlns:a16="http://schemas.microsoft.com/office/drawing/2014/main" val="2797124616"/>
                    </a:ext>
                  </a:extLst>
                </a:gridCol>
                <a:gridCol w="758126">
                  <a:extLst>
                    <a:ext uri="{9D8B030D-6E8A-4147-A177-3AD203B41FA5}">
                      <a16:colId xmlns:a16="http://schemas.microsoft.com/office/drawing/2014/main" val="3359538149"/>
                    </a:ext>
                  </a:extLst>
                </a:gridCol>
                <a:gridCol w="455639">
                  <a:extLst>
                    <a:ext uri="{9D8B030D-6E8A-4147-A177-3AD203B41FA5}">
                      <a16:colId xmlns:a16="http://schemas.microsoft.com/office/drawing/2014/main" val="2972393046"/>
                    </a:ext>
                  </a:extLst>
                </a:gridCol>
                <a:gridCol w="1094028">
                  <a:extLst>
                    <a:ext uri="{9D8B030D-6E8A-4147-A177-3AD203B41FA5}">
                      <a16:colId xmlns:a16="http://schemas.microsoft.com/office/drawing/2014/main" val="2038802753"/>
                    </a:ext>
                  </a:extLst>
                </a:gridCol>
                <a:gridCol w="799876">
                  <a:extLst>
                    <a:ext uri="{9D8B030D-6E8A-4147-A177-3AD203B41FA5}">
                      <a16:colId xmlns:a16="http://schemas.microsoft.com/office/drawing/2014/main" val="3721302177"/>
                    </a:ext>
                  </a:extLst>
                </a:gridCol>
                <a:gridCol w="1012126">
                  <a:extLst>
                    <a:ext uri="{9D8B030D-6E8A-4147-A177-3AD203B41FA5}">
                      <a16:colId xmlns:a16="http://schemas.microsoft.com/office/drawing/2014/main" val="1930390906"/>
                    </a:ext>
                  </a:extLst>
                </a:gridCol>
              </a:tblGrid>
              <a:tr h="319910">
                <a:tc>
                  <a:txBody>
                    <a:bodyPr/>
                    <a:lstStyle/>
                    <a:p>
                      <a:pPr algn="ctr" fontAlgn="ctr"/>
                      <a:r>
                        <a:rPr lang="cs-CZ" sz="1200" b="1" i="0" u="none" strike="noStrike" dirty="0">
                          <a:solidFill>
                            <a:srgbClr val="000000"/>
                          </a:solidFill>
                          <a:effectLst/>
                          <a:latin typeface="Britannic Bold" panose="020B0903060703020204" pitchFamily="34" charset="0"/>
                        </a:rPr>
                        <a:t>Den</a:t>
                      </a:r>
                    </a:p>
                  </a:txBody>
                  <a:tcPr marL="6838" marR="6838" marT="6838" marB="0" anchor="ctr">
                    <a:lnL w="25400" cap="flat" cmpd="dbl" algn="ctr">
                      <a:solidFill>
                        <a:srgbClr val="3333CC"/>
                      </a:solidFill>
                      <a:prstDash val="solid"/>
                      <a:round/>
                      <a:headEnd type="none" w="med" len="med"/>
                      <a:tailEnd type="none" w="med" len="med"/>
                    </a:lnL>
                    <a:lnR w="6350" cap="flat" cmpd="sng" algn="ctr">
                      <a:solidFill>
                        <a:srgbClr val="3333CC"/>
                      </a:solidFill>
                      <a:prstDash val="solid"/>
                      <a:round/>
                      <a:headEnd type="none" w="med" len="med"/>
                      <a:tailEnd type="none" w="med" len="med"/>
                    </a:lnR>
                    <a:lnT w="25400" cap="flat" cmpd="dbl" algn="ctr">
                      <a:solidFill>
                        <a:srgbClr val="3333CC"/>
                      </a:solidFill>
                      <a:prstDash val="solid"/>
                      <a:round/>
                      <a:headEnd type="none" w="med" len="med"/>
                      <a:tailEnd type="none" w="med" len="med"/>
                    </a:lnT>
                    <a:lnB w="25400" cap="flat" cmpd="dbl" algn="ctr">
                      <a:solidFill>
                        <a:srgbClr val="3333CC"/>
                      </a:solidFill>
                      <a:prstDash val="solid"/>
                      <a:round/>
                      <a:headEnd type="none" w="med" len="med"/>
                      <a:tailEnd type="none" w="med" len="med"/>
                    </a:lnB>
                    <a:solidFill>
                      <a:srgbClr val="FFFF00"/>
                    </a:solidFill>
                  </a:tcPr>
                </a:tc>
                <a:tc>
                  <a:txBody>
                    <a:bodyPr/>
                    <a:lstStyle/>
                    <a:p>
                      <a:pPr algn="ctr" fontAlgn="ctr"/>
                      <a:r>
                        <a:rPr lang="cs-CZ" sz="1200" b="1" i="0" u="none" strike="noStrike" dirty="0">
                          <a:solidFill>
                            <a:srgbClr val="000000"/>
                          </a:solidFill>
                          <a:effectLst/>
                          <a:latin typeface="Britannic Bold" panose="020B0903060703020204" pitchFamily="34" charset="0"/>
                        </a:rPr>
                        <a:t>Datum</a:t>
                      </a:r>
                    </a:p>
                  </a:txBody>
                  <a:tcPr marL="6838" marR="6838" marT="6838" marB="0" anchor="ctr">
                    <a:lnL w="6350" cap="flat" cmpd="sng" algn="ctr">
                      <a:solidFill>
                        <a:srgbClr val="3333CC"/>
                      </a:solidFill>
                      <a:prstDash val="solid"/>
                      <a:round/>
                      <a:headEnd type="none" w="med" len="med"/>
                      <a:tailEnd type="none" w="med" len="med"/>
                    </a:lnL>
                    <a:lnR w="6350" cap="flat" cmpd="sng" algn="ctr">
                      <a:solidFill>
                        <a:srgbClr val="3333CC"/>
                      </a:solidFill>
                      <a:prstDash val="solid"/>
                      <a:round/>
                      <a:headEnd type="none" w="med" len="med"/>
                      <a:tailEnd type="none" w="med" len="med"/>
                    </a:lnR>
                    <a:lnT w="25400" cap="flat" cmpd="dbl" algn="ctr">
                      <a:solidFill>
                        <a:srgbClr val="3333CC"/>
                      </a:solidFill>
                      <a:prstDash val="solid"/>
                      <a:round/>
                      <a:headEnd type="none" w="med" len="med"/>
                      <a:tailEnd type="none" w="med" len="med"/>
                    </a:lnT>
                    <a:lnB w="25400" cap="flat" cmpd="dbl" algn="ctr">
                      <a:solidFill>
                        <a:srgbClr val="3333CC"/>
                      </a:solidFill>
                      <a:prstDash val="solid"/>
                      <a:round/>
                      <a:headEnd type="none" w="med" len="med"/>
                      <a:tailEnd type="none" w="med" len="med"/>
                    </a:lnB>
                    <a:solidFill>
                      <a:srgbClr val="FFFF00"/>
                    </a:solidFill>
                  </a:tcPr>
                </a:tc>
                <a:tc>
                  <a:txBody>
                    <a:bodyPr/>
                    <a:lstStyle/>
                    <a:p>
                      <a:pPr algn="ctr" fontAlgn="ctr"/>
                      <a:r>
                        <a:rPr lang="cs-CZ" sz="1200" b="1" i="0" u="none" strike="noStrike" dirty="0">
                          <a:solidFill>
                            <a:srgbClr val="000000"/>
                          </a:solidFill>
                          <a:effectLst/>
                          <a:latin typeface="Britannic Bold" panose="020B0903060703020204" pitchFamily="34" charset="0"/>
                        </a:rPr>
                        <a:t>Čas</a:t>
                      </a:r>
                    </a:p>
                  </a:txBody>
                  <a:tcPr marL="6838" marR="6838" marT="6838" marB="0" anchor="ctr">
                    <a:lnL w="6350" cap="flat" cmpd="sng" algn="ctr">
                      <a:solidFill>
                        <a:srgbClr val="3333CC"/>
                      </a:solidFill>
                      <a:prstDash val="solid"/>
                      <a:round/>
                      <a:headEnd type="none" w="med" len="med"/>
                      <a:tailEnd type="none" w="med" len="med"/>
                    </a:lnL>
                    <a:lnR w="6350" cap="flat" cmpd="sng" algn="ctr">
                      <a:solidFill>
                        <a:srgbClr val="3333CC"/>
                      </a:solidFill>
                      <a:prstDash val="solid"/>
                      <a:round/>
                      <a:headEnd type="none" w="med" len="med"/>
                      <a:tailEnd type="none" w="med" len="med"/>
                    </a:lnR>
                    <a:lnT w="25400" cap="flat" cmpd="dbl" algn="ctr">
                      <a:solidFill>
                        <a:srgbClr val="3333CC"/>
                      </a:solidFill>
                      <a:prstDash val="solid"/>
                      <a:round/>
                      <a:headEnd type="none" w="med" len="med"/>
                      <a:tailEnd type="none" w="med" len="med"/>
                    </a:lnT>
                    <a:lnB w="25400" cap="flat" cmpd="dbl" algn="ctr">
                      <a:solidFill>
                        <a:srgbClr val="3333CC"/>
                      </a:solidFill>
                      <a:prstDash val="solid"/>
                      <a:round/>
                      <a:headEnd type="none" w="med" len="med"/>
                      <a:tailEnd type="none" w="med" len="med"/>
                    </a:lnB>
                    <a:solidFill>
                      <a:srgbClr val="FFFF00"/>
                    </a:solidFill>
                  </a:tcPr>
                </a:tc>
                <a:tc>
                  <a:txBody>
                    <a:bodyPr/>
                    <a:lstStyle/>
                    <a:p>
                      <a:pPr algn="ctr" fontAlgn="ctr"/>
                      <a:r>
                        <a:rPr lang="cs-CZ" sz="1200" b="1" i="0" u="none" strike="noStrike" dirty="0">
                          <a:solidFill>
                            <a:srgbClr val="000000"/>
                          </a:solidFill>
                          <a:effectLst/>
                          <a:latin typeface="Britannic Bold" panose="020B0903060703020204" pitchFamily="34" charset="0"/>
                        </a:rPr>
                        <a:t>Soupeř</a:t>
                      </a:r>
                    </a:p>
                  </a:txBody>
                  <a:tcPr marL="6838" marR="6838" marT="6838" marB="0" anchor="ctr">
                    <a:lnL w="6350" cap="flat" cmpd="sng" algn="ctr">
                      <a:solidFill>
                        <a:srgbClr val="3333CC"/>
                      </a:solidFill>
                      <a:prstDash val="solid"/>
                      <a:round/>
                      <a:headEnd type="none" w="med" len="med"/>
                      <a:tailEnd type="none" w="med" len="med"/>
                    </a:lnL>
                    <a:lnR w="6350" cap="flat" cmpd="sng" algn="ctr">
                      <a:solidFill>
                        <a:srgbClr val="3333CC"/>
                      </a:solidFill>
                      <a:prstDash val="solid"/>
                      <a:round/>
                      <a:headEnd type="none" w="med" len="med"/>
                      <a:tailEnd type="none" w="med" len="med"/>
                    </a:lnR>
                    <a:lnT w="25400" cap="flat" cmpd="dbl" algn="ctr">
                      <a:solidFill>
                        <a:srgbClr val="3333CC"/>
                      </a:solidFill>
                      <a:prstDash val="solid"/>
                      <a:round/>
                      <a:headEnd type="none" w="med" len="med"/>
                      <a:tailEnd type="none" w="med" len="med"/>
                    </a:lnT>
                    <a:lnB w="25400" cap="flat" cmpd="dbl" algn="ctr">
                      <a:solidFill>
                        <a:srgbClr val="3333CC"/>
                      </a:solidFill>
                      <a:prstDash val="solid"/>
                      <a:round/>
                      <a:headEnd type="none" w="med" len="med"/>
                      <a:tailEnd type="none" w="med" len="med"/>
                    </a:lnB>
                    <a:solidFill>
                      <a:srgbClr val="FFFF00"/>
                    </a:solidFill>
                  </a:tcPr>
                </a:tc>
                <a:tc>
                  <a:txBody>
                    <a:bodyPr/>
                    <a:lstStyle/>
                    <a:p>
                      <a:pPr algn="ctr" fontAlgn="ctr"/>
                      <a:r>
                        <a:rPr lang="cs-CZ" sz="1200" b="1" i="0" u="none" strike="noStrike" dirty="0">
                          <a:solidFill>
                            <a:srgbClr val="000000"/>
                          </a:solidFill>
                          <a:effectLst/>
                          <a:latin typeface="Britannic Bold" panose="020B0903060703020204" pitchFamily="34" charset="0"/>
                        </a:rPr>
                        <a:t>Soutěž</a:t>
                      </a:r>
                    </a:p>
                  </a:txBody>
                  <a:tcPr marL="6838" marR="6838" marT="6838" marB="0" anchor="ctr">
                    <a:lnL w="6350" cap="flat" cmpd="sng" algn="ctr">
                      <a:solidFill>
                        <a:srgbClr val="3333CC"/>
                      </a:solidFill>
                      <a:prstDash val="solid"/>
                      <a:round/>
                      <a:headEnd type="none" w="med" len="med"/>
                      <a:tailEnd type="none" w="med" len="med"/>
                    </a:lnL>
                    <a:lnR w="6350" cap="flat" cmpd="sng" algn="ctr">
                      <a:solidFill>
                        <a:srgbClr val="3333CC"/>
                      </a:solidFill>
                      <a:prstDash val="solid"/>
                      <a:round/>
                      <a:headEnd type="none" w="med" len="med"/>
                      <a:tailEnd type="none" w="med" len="med"/>
                    </a:lnR>
                    <a:lnT w="25400" cap="flat" cmpd="dbl" algn="ctr">
                      <a:solidFill>
                        <a:srgbClr val="3333CC"/>
                      </a:solidFill>
                      <a:prstDash val="solid"/>
                      <a:round/>
                      <a:headEnd type="none" w="med" len="med"/>
                      <a:tailEnd type="none" w="med" len="med"/>
                    </a:lnT>
                    <a:lnB w="25400" cap="flat" cmpd="dbl" algn="ctr">
                      <a:solidFill>
                        <a:srgbClr val="3333CC"/>
                      </a:solidFill>
                      <a:prstDash val="solid"/>
                      <a:round/>
                      <a:headEnd type="none" w="med" len="med"/>
                      <a:tailEnd type="none" w="med" len="med"/>
                    </a:lnB>
                    <a:solidFill>
                      <a:srgbClr val="FFFF00"/>
                    </a:solidFill>
                  </a:tcPr>
                </a:tc>
                <a:tc>
                  <a:txBody>
                    <a:bodyPr/>
                    <a:lstStyle/>
                    <a:p>
                      <a:pPr algn="ctr" fontAlgn="ctr"/>
                      <a:r>
                        <a:rPr lang="cs-CZ" sz="1200" b="1" i="0" u="none" strike="noStrike" dirty="0">
                          <a:solidFill>
                            <a:srgbClr val="000000"/>
                          </a:solidFill>
                          <a:effectLst/>
                          <a:latin typeface="Britannic Bold" panose="020B0903060703020204" pitchFamily="34" charset="0"/>
                        </a:rPr>
                        <a:t>Kategorie</a:t>
                      </a:r>
                    </a:p>
                  </a:txBody>
                  <a:tcPr marL="6838" marR="6838" marT="6838" marB="0" anchor="ctr">
                    <a:lnL w="6350" cap="flat" cmpd="sng" algn="ctr">
                      <a:solidFill>
                        <a:srgbClr val="3333CC"/>
                      </a:solidFill>
                      <a:prstDash val="solid"/>
                      <a:round/>
                      <a:headEnd type="none" w="med" len="med"/>
                      <a:tailEnd type="none" w="med" len="med"/>
                    </a:lnL>
                    <a:lnR w="25400" cap="flat" cmpd="dbl" algn="ctr">
                      <a:solidFill>
                        <a:srgbClr val="3333CC"/>
                      </a:solidFill>
                      <a:prstDash val="solid"/>
                      <a:round/>
                      <a:headEnd type="none" w="med" len="med"/>
                      <a:tailEnd type="none" w="med" len="med"/>
                    </a:lnR>
                    <a:lnT w="25400" cap="flat" cmpd="dbl" algn="ctr">
                      <a:solidFill>
                        <a:srgbClr val="3333CC"/>
                      </a:solidFill>
                      <a:prstDash val="solid"/>
                      <a:round/>
                      <a:headEnd type="none" w="med" len="med"/>
                      <a:tailEnd type="none" w="med" len="med"/>
                    </a:lnT>
                    <a:lnB w="25400" cap="flat" cmpd="dbl" algn="ctr">
                      <a:solidFill>
                        <a:srgbClr val="3333CC"/>
                      </a:solidFill>
                      <a:prstDash val="solid"/>
                      <a:round/>
                      <a:headEnd type="none" w="med" len="med"/>
                      <a:tailEnd type="none" w="med" len="med"/>
                    </a:lnB>
                    <a:solidFill>
                      <a:srgbClr val="FFFF00"/>
                    </a:solidFill>
                  </a:tcPr>
                </a:tc>
                <a:extLst>
                  <a:ext uri="{0D108BD9-81ED-4DB2-BD59-A6C34878D82A}">
                    <a16:rowId xmlns:a16="http://schemas.microsoft.com/office/drawing/2014/main" val="838188776"/>
                  </a:ext>
                </a:extLst>
              </a:tr>
              <a:tr h="628528">
                <a:tc>
                  <a:txBody>
                    <a:bodyPr/>
                    <a:lstStyle/>
                    <a:p>
                      <a:pPr algn="ctr" fontAlgn="ctr"/>
                      <a:r>
                        <a:rPr lang="cs-CZ" sz="1000" b="1" i="0" u="none" strike="noStrike" dirty="0">
                          <a:solidFill>
                            <a:srgbClr val="000000"/>
                          </a:solidFill>
                          <a:effectLst/>
                          <a:latin typeface="Arial Black" panose="020B0A04020102020204" pitchFamily="34" charset="0"/>
                        </a:rPr>
                        <a:t>neděle</a:t>
                      </a:r>
                    </a:p>
                  </a:txBody>
                  <a:tcPr marL="6838" marR="6838" marT="6838" marB="0" anchor="ctr">
                    <a:lnL w="25400" cap="flat" cmpd="dbl" algn="ctr">
                      <a:solidFill>
                        <a:srgbClr val="3333CC"/>
                      </a:solidFill>
                      <a:prstDash val="solid"/>
                      <a:round/>
                      <a:headEnd type="none" w="med" len="med"/>
                      <a:tailEnd type="none" w="med" len="med"/>
                    </a:lnL>
                    <a:lnR w="6350" cap="flat" cmpd="sng" algn="ctr">
                      <a:solidFill>
                        <a:srgbClr val="3333CC"/>
                      </a:solidFill>
                      <a:prstDash val="solid"/>
                      <a:round/>
                      <a:headEnd type="none" w="med" len="med"/>
                      <a:tailEnd type="none" w="med" len="med"/>
                    </a:lnR>
                    <a:lnT w="25400" cap="flat" cmpd="dbl" algn="ctr">
                      <a:solidFill>
                        <a:srgbClr val="3333CC"/>
                      </a:solidFill>
                      <a:prstDash val="solid"/>
                      <a:round/>
                      <a:headEnd type="none" w="med" len="med"/>
                      <a:tailEnd type="none" w="med" len="med"/>
                    </a:lnT>
                    <a:lnB w="25400" cap="flat" cmpd="dbl" algn="ctr">
                      <a:solidFill>
                        <a:srgbClr val="3333CC"/>
                      </a:solidFill>
                      <a:prstDash val="solid"/>
                      <a:round/>
                      <a:headEnd type="none" w="med" len="med"/>
                      <a:tailEnd type="none" w="med" len="med"/>
                    </a:lnB>
                    <a:solidFill>
                      <a:srgbClr val="DBDBDB"/>
                    </a:solidFill>
                  </a:tcPr>
                </a:tc>
                <a:tc>
                  <a:txBody>
                    <a:bodyPr/>
                    <a:lstStyle/>
                    <a:p>
                      <a:pPr algn="ctr" fontAlgn="ctr"/>
                      <a:r>
                        <a:rPr lang="cs-CZ" sz="1000" b="1" i="0" u="none" strike="noStrike" dirty="0">
                          <a:solidFill>
                            <a:srgbClr val="000000"/>
                          </a:solidFill>
                          <a:effectLst/>
                          <a:latin typeface="Arial Black" panose="020B0A04020102020204" pitchFamily="34" charset="0"/>
                        </a:rPr>
                        <a:t>20.10.</a:t>
                      </a:r>
                    </a:p>
                    <a:p>
                      <a:pPr algn="ctr" fontAlgn="ctr"/>
                      <a:r>
                        <a:rPr lang="cs-CZ" sz="1000" b="1" i="0" u="none" strike="noStrike" dirty="0">
                          <a:solidFill>
                            <a:srgbClr val="000000"/>
                          </a:solidFill>
                          <a:effectLst/>
                          <a:latin typeface="Arial Black" panose="020B0A04020102020204" pitchFamily="34" charset="0"/>
                        </a:rPr>
                        <a:t>2019</a:t>
                      </a:r>
                    </a:p>
                  </a:txBody>
                  <a:tcPr marL="6838" marR="6838" marT="6838" marB="0" anchor="ctr">
                    <a:lnL w="6350" cap="flat" cmpd="sng" algn="ctr">
                      <a:solidFill>
                        <a:srgbClr val="3333CC"/>
                      </a:solidFill>
                      <a:prstDash val="solid"/>
                      <a:round/>
                      <a:headEnd type="none" w="med" len="med"/>
                      <a:tailEnd type="none" w="med" len="med"/>
                    </a:lnL>
                    <a:lnR w="6350" cap="flat" cmpd="sng" algn="ctr">
                      <a:solidFill>
                        <a:srgbClr val="3333CC"/>
                      </a:solidFill>
                      <a:prstDash val="solid"/>
                      <a:round/>
                      <a:headEnd type="none" w="med" len="med"/>
                      <a:tailEnd type="none" w="med" len="med"/>
                    </a:lnR>
                    <a:lnT w="25400" cap="flat" cmpd="dbl" algn="ctr">
                      <a:solidFill>
                        <a:srgbClr val="3333CC"/>
                      </a:solidFill>
                      <a:prstDash val="solid"/>
                      <a:round/>
                      <a:headEnd type="none" w="med" len="med"/>
                      <a:tailEnd type="none" w="med" len="med"/>
                    </a:lnT>
                    <a:lnB w="25400" cap="flat" cmpd="dbl" algn="ctr">
                      <a:solidFill>
                        <a:srgbClr val="3333CC"/>
                      </a:solidFill>
                      <a:prstDash val="solid"/>
                      <a:round/>
                      <a:headEnd type="none" w="med" len="med"/>
                      <a:tailEnd type="none" w="med" len="med"/>
                    </a:lnB>
                    <a:solidFill>
                      <a:srgbClr val="DBDBDB"/>
                    </a:solidFill>
                  </a:tcPr>
                </a:tc>
                <a:tc>
                  <a:txBody>
                    <a:bodyPr/>
                    <a:lstStyle/>
                    <a:p>
                      <a:pPr algn="ctr" fontAlgn="ctr"/>
                      <a:r>
                        <a:rPr lang="cs-CZ" sz="1000" b="1" i="0" u="none" strike="noStrike" dirty="0">
                          <a:solidFill>
                            <a:srgbClr val="000000"/>
                          </a:solidFill>
                          <a:effectLst/>
                          <a:latin typeface="Arial Black" panose="020B0A04020102020204" pitchFamily="34" charset="0"/>
                        </a:rPr>
                        <a:t>10:00</a:t>
                      </a:r>
                    </a:p>
                  </a:txBody>
                  <a:tcPr marL="6838" marR="6838" marT="6838" marB="0" anchor="ctr">
                    <a:lnL w="6350" cap="flat" cmpd="sng" algn="ctr">
                      <a:solidFill>
                        <a:srgbClr val="3333CC"/>
                      </a:solidFill>
                      <a:prstDash val="solid"/>
                      <a:round/>
                      <a:headEnd type="none" w="med" len="med"/>
                      <a:tailEnd type="none" w="med" len="med"/>
                    </a:lnL>
                    <a:lnR w="6350" cap="flat" cmpd="sng" algn="ctr">
                      <a:solidFill>
                        <a:srgbClr val="3333CC"/>
                      </a:solidFill>
                      <a:prstDash val="solid"/>
                      <a:round/>
                      <a:headEnd type="none" w="med" len="med"/>
                      <a:tailEnd type="none" w="med" len="med"/>
                    </a:lnR>
                    <a:lnT w="25400" cap="flat" cmpd="dbl" algn="ctr">
                      <a:solidFill>
                        <a:srgbClr val="3333CC"/>
                      </a:solidFill>
                      <a:prstDash val="solid"/>
                      <a:round/>
                      <a:headEnd type="none" w="med" len="med"/>
                      <a:tailEnd type="none" w="med" len="med"/>
                    </a:lnT>
                    <a:lnB w="25400" cap="flat" cmpd="dbl" algn="ctr">
                      <a:solidFill>
                        <a:srgbClr val="3333CC"/>
                      </a:solidFill>
                      <a:prstDash val="solid"/>
                      <a:round/>
                      <a:headEnd type="none" w="med" len="med"/>
                      <a:tailEnd type="none" w="med" len="med"/>
                    </a:lnB>
                    <a:solidFill>
                      <a:srgbClr val="DBDBDB"/>
                    </a:solidFill>
                  </a:tcPr>
                </a:tc>
                <a:tc>
                  <a:txBody>
                    <a:bodyPr/>
                    <a:lstStyle/>
                    <a:p>
                      <a:pPr algn="ctr" fontAlgn="ctr"/>
                      <a:r>
                        <a:rPr lang="pl-PL" sz="1000" b="1" i="0" u="none" strike="noStrike">
                          <a:solidFill>
                            <a:srgbClr val="000000"/>
                          </a:solidFill>
                          <a:effectLst/>
                          <a:latin typeface="Arial Black" panose="020B0A04020102020204" pitchFamily="34" charset="0"/>
                        </a:rPr>
                        <a:t>VOŠ a SOŠ Roudnice nad Labem B</a:t>
                      </a:r>
                    </a:p>
                  </a:txBody>
                  <a:tcPr marL="6838" marR="6838" marT="6838" marB="0" anchor="ctr">
                    <a:lnL w="6350" cap="flat" cmpd="sng" algn="ctr">
                      <a:solidFill>
                        <a:srgbClr val="3333CC"/>
                      </a:solidFill>
                      <a:prstDash val="solid"/>
                      <a:round/>
                      <a:headEnd type="none" w="med" len="med"/>
                      <a:tailEnd type="none" w="med" len="med"/>
                    </a:lnL>
                    <a:lnR w="6350" cap="flat" cmpd="sng" algn="ctr">
                      <a:solidFill>
                        <a:srgbClr val="3333CC"/>
                      </a:solidFill>
                      <a:prstDash val="solid"/>
                      <a:round/>
                      <a:headEnd type="none" w="med" len="med"/>
                      <a:tailEnd type="none" w="med" len="med"/>
                    </a:lnR>
                    <a:lnT w="25400" cap="flat" cmpd="dbl" algn="ctr">
                      <a:solidFill>
                        <a:srgbClr val="3333CC"/>
                      </a:solidFill>
                      <a:prstDash val="solid"/>
                      <a:round/>
                      <a:headEnd type="none" w="med" len="med"/>
                      <a:tailEnd type="none" w="med" len="med"/>
                    </a:lnT>
                    <a:lnB w="25400" cap="flat" cmpd="dbl" algn="ctr">
                      <a:solidFill>
                        <a:srgbClr val="3333CC"/>
                      </a:solidFill>
                      <a:prstDash val="solid"/>
                      <a:round/>
                      <a:headEnd type="none" w="med" len="med"/>
                      <a:tailEnd type="none" w="med" len="med"/>
                    </a:lnB>
                    <a:solidFill>
                      <a:srgbClr val="DBDBDB"/>
                    </a:solidFill>
                  </a:tcPr>
                </a:tc>
                <a:tc>
                  <a:txBody>
                    <a:bodyPr/>
                    <a:lstStyle/>
                    <a:p>
                      <a:pPr algn="ctr" fontAlgn="ctr"/>
                      <a:r>
                        <a:rPr lang="cs-CZ" sz="1000" b="1" i="0" u="none" strike="noStrike">
                          <a:solidFill>
                            <a:srgbClr val="000000"/>
                          </a:solidFill>
                          <a:effectLst/>
                          <a:latin typeface="Arial Black" panose="020B0A04020102020204" pitchFamily="34" charset="0"/>
                        </a:rPr>
                        <a:t>Krajský přebor</a:t>
                      </a:r>
                    </a:p>
                  </a:txBody>
                  <a:tcPr marL="6838" marR="6838" marT="6838" marB="0" anchor="ctr">
                    <a:lnL w="6350" cap="flat" cmpd="sng" algn="ctr">
                      <a:solidFill>
                        <a:srgbClr val="3333CC"/>
                      </a:solidFill>
                      <a:prstDash val="solid"/>
                      <a:round/>
                      <a:headEnd type="none" w="med" len="med"/>
                      <a:tailEnd type="none" w="med" len="med"/>
                    </a:lnL>
                    <a:lnR w="6350" cap="flat" cmpd="sng" algn="ctr">
                      <a:solidFill>
                        <a:srgbClr val="3333CC"/>
                      </a:solidFill>
                      <a:prstDash val="solid"/>
                      <a:round/>
                      <a:headEnd type="none" w="med" len="med"/>
                      <a:tailEnd type="none" w="med" len="med"/>
                    </a:lnR>
                    <a:lnT w="25400" cap="flat" cmpd="dbl" algn="ctr">
                      <a:solidFill>
                        <a:srgbClr val="3333CC"/>
                      </a:solidFill>
                      <a:prstDash val="solid"/>
                      <a:round/>
                      <a:headEnd type="none" w="med" len="med"/>
                      <a:tailEnd type="none" w="med" len="med"/>
                    </a:lnT>
                    <a:lnB w="25400" cap="flat" cmpd="dbl" algn="ctr">
                      <a:solidFill>
                        <a:srgbClr val="3333CC"/>
                      </a:solidFill>
                      <a:prstDash val="solid"/>
                      <a:round/>
                      <a:headEnd type="none" w="med" len="med"/>
                      <a:tailEnd type="none" w="med" len="med"/>
                    </a:lnB>
                    <a:solidFill>
                      <a:srgbClr val="DBDBDB"/>
                    </a:solidFill>
                  </a:tcPr>
                </a:tc>
                <a:tc>
                  <a:txBody>
                    <a:bodyPr/>
                    <a:lstStyle/>
                    <a:p>
                      <a:pPr algn="ctr" fontAlgn="ctr"/>
                      <a:r>
                        <a:rPr lang="cs-CZ" sz="1000" b="1" i="0" u="none" strike="noStrike">
                          <a:solidFill>
                            <a:srgbClr val="000000"/>
                          </a:solidFill>
                          <a:effectLst/>
                          <a:latin typeface="Arial Black" panose="020B0A04020102020204" pitchFamily="34" charset="0"/>
                        </a:rPr>
                        <a:t>Dorost</a:t>
                      </a:r>
                    </a:p>
                  </a:txBody>
                  <a:tcPr marL="6838" marR="6838" marT="6838" marB="0" anchor="ctr">
                    <a:lnL w="6350" cap="flat" cmpd="sng" algn="ctr">
                      <a:solidFill>
                        <a:srgbClr val="3333CC"/>
                      </a:solidFill>
                      <a:prstDash val="solid"/>
                      <a:round/>
                      <a:headEnd type="none" w="med" len="med"/>
                      <a:tailEnd type="none" w="med" len="med"/>
                    </a:lnL>
                    <a:lnR w="25400" cap="flat" cmpd="dbl" algn="ctr">
                      <a:solidFill>
                        <a:srgbClr val="3333CC"/>
                      </a:solidFill>
                      <a:prstDash val="solid"/>
                      <a:round/>
                      <a:headEnd type="none" w="med" len="med"/>
                      <a:tailEnd type="none" w="med" len="med"/>
                    </a:lnR>
                    <a:lnT w="25400" cap="flat" cmpd="dbl" algn="ctr">
                      <a:solidFill>
                        <a:srgbClr val="3333CC"/>
                      </a:solidFill>
                      <a:prstDash val="solid"/>
                      <a:round/>
                      <a:headEnd type="none" w="med" len="med"/>
                      <a:tailEnd type="none" w="med" len="med"/>
                    </a:lnT>
                    <a:lnB w="25400" cap="flat" cmpd="dbl" algn="ctr">
                      <a:solidFill>
                        <a:srgbClr val="3333CC"/>
                      </a:solidFill>
                      <a:prstDash val="solid"/>
                      <a:round/>
                      <a:headEnd type="none" w="med" len="med"/>
                      <a:tailEnd type="none" w="med" len="med"/>
                    </a:lnB>
                    <a:solidFill>
                      <a:srgbClr val="DBDBDB"/>
                    </a:solidFill>
                  </a:tcPr>
                </a:tc>
                <a:extLst>
                  <a:ext uri="{0D108BD9-81ED-4DB2-BD59-A6C34878D82A}">
                    <a16:rowId xmlns:a16="http://schemas.microsoft.com/office/drawing/2014/main" val="2716122615"/>
                  </a:ext>
                </a:extLst>
              </a:tr>
              <a:tr h="628528">
                <a:tc>
                  <a:txBody>
                    <a:bodyPr/>
                    <a:lstStyle/>
                    <a:p>
                      <a:pPr algn="ctr" fontAlgn="ctr"/>
                      <a:r>
                        <a:rPr lang="cs-CZ" sz="1000" b="1" i="0" u="none" strike="noStrike" dirty="0">
                          <a:solidFill>
                            <a:srgbClr val="000000"/>
                          </a:solidFill>
                          <a:effectLst/>
                          <a:latin typeface="Arial Black" panose="020B0A04020102020204" pitchFamily="34" charset="0"/>
                        </a:rPr>
                        <a:t>sobota</a:t>
                      </a:r>
                    </a:p>
                  </a:txBody>
                  <a:tcPr marL="6838" marR="6838" marT="6838" marB="0" anchor="ctr">
                    <a:lnL w="25400" cap="flat" cmpd="dbl" algn="ctr">
                      <a:solidFill>
                        <a:srgbClr val="3333CC"/>
                      </a:solidFill>
                      <a:prstDash val="solid"/>
                      <a:round/>
                      <a:headEnd type="none" w="med" len="med"/>
                      <a:tailEnd type="none" w="med" len="med"/>
                    </a:lnL>
                    <a:lnR w="6350" cap="flat" cmpd="sng" algn="ctr">
                      <a:solidFill>
                        <a:srgbClr val="3333CC"/>
                      </a:solidFill>
                      <a:prstDash val="solid"/>
                      <a:round/>
                      <a:headEnd type="none" w="med" len="med"/>
                      <a:tailEnd type="none" w="med" len="med"/>
                    </a:lnR>
                    <a:lnT w="25400" cap="flat" cmpd="dbl" algn="ctr">
                      <a:solidFill>
                        <a:srgbClr val="3333CC"/>
                      </a:solidFill>
                      <a:prstDash val="solid"/>
                      <a:round/>
                      <a:headEnd type="none" w="med" len="med"/>
                      <a:tailEnd type="none" w="med" len="med"/>
                    </a:lnT>
                    <a:lnB w="6350" cap="flat" cmpd="sng" algn="ctr">
                      <a:solidFill>
                        <a:srgbClr val="3333CC"/>
                      </a:solidFill>
                      <a:prstDash val="solid"/>
                      <a:round/>
                      <a:headEnd type="none" w="med" len="med"/>
                      <a:tailEnd type="none" w="med" len="med"/>
                    </a:lnB>
                  </a:tcPr>
                </a:tc>
                <a:tc>
                  <a:txBody>
                    <a:bodyPr/>
                    <a:lstStyle/>
                    <a:p>
                      <a:pPr algn="ctr" fontAlgn="ctr"/>
                      <a:r>
                        <a:rPr lang="cs-CZ" sz="1000" b="1" i="0" u="none" strike="noStrike" dirty="0">
                          <a:solidFill>
                            <a:srgbClr val="000000"/>
                          </a:solidFill>
                          <a:effectLst/>
                          <a:latin typeface="Arial Black" panose="020B0A04020102020204" pitchFamily="34" charset="0"/>
                        </a:rPr>
                        <a:t>26.10.</a:t>
                      </a:r>
                    </a:p>
                    <a:p>
                      <a:pPr algn="ctr" fontAlgn="ctr"/>
                      <a:r>
                        <a:rPr lang="cs-CZ" sz="1000" b="1" i="0" u="none" strike="noStrike" dirty="0">
                          <a:solidFill>
                            <a:srgbClr val="000000"/>
                          </a:solidFill>
                          <a:effectLst/>
                          <a:latin typeface="Arial Black" panose="020B0A04020102020204" pitchFamily="34" charset="0"/>
                        </a:rPr>
                        <a:t>2019</a:t>
                      </a:r>
                    </a:p>
                  </a:txBody>
                  <a:tcPr marL="6838" marR="6838" marT="6838" marB="0" anchor="ctr">
                    <a:lnL w="6350" cap="flat" cmpd="sng" algn="ctr">
                      <a:solidFill>
                        <a:srgbClr val="3333CC"/>
                      </a:solidFill>
                      <a:prstDash val="solid"/>
                      <a:round/>
                      <a:headEnd type="none" w="med" len="med"/>
                      <a:tailEnd type="none" w="med" len="med"/>
                    </a:lnL>
                    <a:lnR w="6350" cap="flat" cmpd="sng" algn="ctr">
                      <a:solidFill>
                        <a:srgbClr val="3333CC"/>
                      </a:solidFill>
                      <a:prstDash val="solid"/>
                      <a:round/>
                      <a:headEnd type="none" w="med" len="med"/>
                      <a:tailEnd type="none" w="med" len="med"/>
                    </a:lnR>
                    <a:lnT w="25400" cap="flat" cmpd="dbl" algn="ctr">
                      <a:solidFill>
                        <a:srgbClr val="3333CC"/>
                      </a:solidFill>
                      <a:prstDash val="solid"/>
                      <a:round/>
                      <a:headEnd type="none" w="med" len="med"/>
                      <a:tailEnd type="none" w="med" len="med"/>
                    </a:lnT>
                    <a:lnB w="6350" cap="flat" cmpd="sng" algn="ctr">
                      <a:solidFill>
                        <a:srgbClr val="3333CC"/>
                      </a:solidFill>
                      <a:prstDash val="solid"/>
                      <a:round/>
                      <a:headEnd type="none" w="med" len="med"/>
                      <a:tailEnd type="none" w="med" len="med"/>
                    </a:lnB>
                  </a:tcPr>
                </a:tc>
                <a:tc>
                  <a:txBody>
                    <a:bodyPr/>
                    <a:lstStyle/>
                    <a:p>
                      <a:pPr algn="ctr" fontAlgn="ctr"/>
                      <a:r>
                        <a:rPr lang="cs-CZ" sz="1000" b="1" i="0" u="none" strike="noStrike" dirty="0">
                          <a:solidFill>
                            <a:srgbClr val="000000"/>
                          </a:solidFill>
                          <a:effectLst/>
                          <a:latin typeface="Arial Black" panose="020B0A04020102020204" pitchFamily="34" charset="0"/>
                        </a:rPr>
                        <a:t>10:15</a:t>
                      </a:r>
                    </a:p>
                  </a:txBody>
                  <a:tcPr marL="6838" marR="6838" marT="6838" marB="0" anchor="ctr">
                    <a:lnL w="6350" cap="flat" cmpd="sng" algn="ctr">
                      <a:solidFill>
                        <a:srgbClr val="3333CC"/>
                      </a:solidFill>
                      <a:prstDash val="solid"/>
                      <a:round/>
                      <a:headEnd type="none" w="med" len="med"/>
                      <a:tailEnd type="none" w="med" len="med"/>
                    </a:lnL>
                    <a:lnR w="6350" cap="flat" cmpd="sng" algn="ctr">
                      <a:solidFill>
                        <a:srgbClr val="3333CC"/>
                      </a:solidFill>
                      <a:prstDash val="solid"/>
                      <a:round/>
                      <a:headEnd type="none" w="med" len="med"/>
                      <a:tailEnd type="none" w="med" len="med"/>
                    </a:lnR>
                    <a:lnT w="25400" cap="flat" cmpd="dbl" algn="ctr">
                      <a:solidFill>
                        <a:srgbClr val="3333CC"/>
                      </a:solidFill>
                      <a:prstDash val="solid"/>
                      <a:round/>
                      <a:headEnd type="none" w="med" len="med"/>
                      <a:tailEnd type="none" w="med" len="med"/>
                    </a:lnT>
                    <a:lnB w="6350" cap="flat" cmpd="sng" algn="ctr">
                      <a:solidFill>
                        <a:srgbClr val="3333CC"/>
                      </a:solidFill>
                      <a:prstDash val="solid"/>
                      <a:round/>
                      <a:headEnd type="none" w="med" len="med"/>
                      <a:tailEnd type="none" w="med" len="med"/>
                    </a:lnB>
                  </a:tcPr>
                </a:tc>
                <a:tc>
                  <a:txBody>
                    <a:bodyPr/>
                    <a:lstStyle/>
                    <a:p>
                      <a:pPr algn="ctr" fontAlgn="ctr"/>
                      <a:r>
                        <a:rPr lang="cs-CZ" sz="1000" b="1" i="0" u="none" strike="noStrike" dirty="0">
                          <a:solidFill>
                            <a:srgbClr val="000000"/>
                          </a:solidFill>
                          <a:effectLst/>
                          <a:latin typeface="Arial Black" panose="020B0A04020102020204" pitchFamily="34" charset="0"/>
                        </a:rPr>
                        <a:t>Fotbalový klub Brandýs </a:t>
                      </a:r>
                      <a:r>
                        <a:rPr lang="cs-CZ" sz="1000" b="1" i="0" u="none" strike="noStrike" dirty="0" err="1">
                          <a:solidFill>
                            <a:srgbClr val="000000"/>
                          </a:solidFill>
                          <a:effectLst/>
                          <a:latin typeface="Arial Black" panose="020B0A04020102020204" pitchFamily="34" charset="0"/>
                        </a:rPr>
                        <a:t>n.L.</a:t>
                      </a:r>
                      <a:endParaRPr lang="cs-CZ" sz="1000" b="1" i="0" u="none" strike="noStrike" dirty="0">
                        <a:solidFill>
                          <a:srgbClr val="000000"/>
                        </a:solidFill>
                        <a:effectLst/>
                        <a:latin typeface="Arial Black" panose="020B0A04020102020204" pitchFamily="34" charset="0"/>
                      </a:endParaRPr>
                    </a:p>
                  </a:txBody>
                  <a:tcPr marL="6838" marR="6838" marT="6838" marB="0" anchor="ctr">
                    <a:lnL w="6350" cap="flat" cmpd="sng" algn="ctr">
                      <a:solidFill>
                        <a:srgbClr val="3333CC"/>
                      </a:solidFill>
                      <a:prstDash val="solid"/>
                      <a:round/>
                      <a:headEnd type="none" w="med" len="med"/>
                      <a:tailEnd type="none" w="med" len="med"/>
                    </a:lnL>
                    <a:lnR w="6350" cap="flat" cmpd="sng" algn="ctr">
                      <a:solidFill>
                        <a:srgbClr val="3333CC"/>
                      </a:solidFill>
                      <a:prstDash val="solid"/>
                      <a:round/>
                      <a:headEnd type="none" w="med" len="med"/>
                      <a:tailEnd type="none" w="med" len="med"/>
                    </a:lnR>
                    <a:lnT w="25400" cap="flat" cmpd="dbl" algn="ctr">
                      <a:solidFill>
                        <a:srgbClr val="3333CC"/>
                      </a:solidFill>
                      <a:prstDash val="solid"/>
                      <a:round/>
                      <a:headEnd type="none" w="med" len="med"/>
                      <a:tailEnd type="none" w="med" len="med"/>
                    </a:lnT>
                    <a:lnB w="6350" cap="flat" cmpd="sng" algn="ctr">
                      <a:solidFill>
                        <a:srgbClr val="3333CC"/>
                      </a:solidFill>
                      <a:prstDash val="solid"/>
                      <a:round/>
                      <a:headEnd type="none" w="med" len="med"/>
                      <a:tailEnd type="none" w="med" len="med"/>
                    </a:lnB>
                  </a:tcPr>
                </a:tc>
                <a:tc>
                  <a:txBody>
                    <a:bodyPr/>
                    <a:lstStyle/>
                    <a:p>
                      <a:pPr algn="ctr" fontAlgn="ctr"/>
                      <a:r>
                        <a:rPr lang="cs-CZ" sz="1000" b="1" i="0" u="none" strike="noStrike" dirty="0">
                          <a:solidFill>
                            <a:srgbClr val="000000"/>
                          </a:solidFill>
                          <a:effectLst/>
                          <a:latin typeface="Arial Black" panose="020B0A04020102020204" pitchFamily="34" charset="0"/>
                        </a:rPr>
                        <a:t>Divize </a:t>
                      </a:r>
                    </a:p>
                  </a:txBody>
                  <a:tcPr marL="6838" marR="6838" marT="6838" marB="0" anchor="ctr">
                    <a:lnL w="6350" cap="flat" cmpd="sng" algn="ctr">
                      <a:solidFill>
                        <a:srgbClr val="3333CC"/>
                      </a:solidFill>
                      <a:prstDash val="solid"/>
                      <a:round/>
                      <a:headEnd type="none" w="med" len="med"/>
                      <a:tailEnd type="none" w="med" len="med"/>
                    </a:lnL>
                    <a:lnR w="6350" cap="flat" cmpd="sng" algn="ctr">
                      <a:solidFill>
                        <a:srgbClr val="3333CC"/>
                      </a:solidFill>
                      <a:prstDash val="solid"/>
                      <a:round/>
                      <a:headEnd type="none" w="med" len="med"/>
                      <a:tailEnd type="none" w="med" len="med"/>
                    </a:lnR>
                    <a:lnT w="25400" cap="flat" cmpd="dbl" algn="ctr">
                      <a:solidFill>
                        <a:srgbClr val="3333CC"/>
                      </a:solidFill>
                      <a:prstDash val="solid"/>
                      <a:round/>
                      <a:headEnd type="none" w="med" len="med"/>
                      <a:tailEnd type="none" w="med" len="med"/>
                    </a:lnT>
                    <a:lnB w="6350" cap="flat" cmpd="sng" algn="ctr">
                      <a:solidFill>
                        <a:srgbClr val="3333CC"/>
                      </a:solidFill>
                      <a:prstDash val="solid"/>
                      <a:round/>
                      <a:headEnd type="none" w="med" len="med"/>
                      <a:tailEnd type="none" w="med" len="med"/>
                    </a:lnB>
                  </a:tcPr>
                </a:tc>
                <a:tc>
                  <a:txBody>
                    <a:bodyPr/>
                    <a:lstStyle/>
                    <a:p>
                      <a:pPr algn="ctr" fontAlgn="ctr"/>
                      <a:r>
                        <a:rPr lang="cs-CZ" sz="1000" b="1" i="0" u="none" strike="noStrike">
                          <a:solidFill>
                            <a:srgbClr val="000000"/>
                          </a:solidFill>
                          <a:effectLst/>
                          <a:latin typeface="Arial Black" panose="020B0A04020102020204" pitchFamily="34" charset="0"/>
                        </a:rPr>
                        <a:t>Dospělí</a:t>
                      </a:r>
                    </a:p>
                  </a:txBody>
                  <a:tcPr marL="6838" marR="6838" marT="6838" marB="0" anchor="ctr">
                    <a:lnL w="6350" cap="flat" cmpd="sng" algn="ctr">
                      <a:solidFill>
                        <a:srgbClr val="3333CC"/>
                      </a:solidFill>
                      <a:prstDash val="solid"/>
                      <a:round/>
                      <a:headEnd type="none" w="med" len="med"/>
                      <a:tailEnd type="none" w="med" len="med"/>
                    </a:lnL>
                    <a:lnR w="25400" cap="flat" cmpd="dbl" algn="ctr">
                      <a:solidFill>
                        <a:srgbClr val="3333CC"/>
                      </a:solidFill>
                      <a:prstDash val="solid"/>
                      <a:round/>
                      <a:headEnd type="none" w="med" len="med"/>
                      <a:tailEnd type="none" w="med" len="med"/>
                    </a:lnR>
                    <a:lnT w="25400" cap="flat" cmpd="dbl" algn="ctr">
                      <a:solidFill>
                        <a:srgbClr val="3333CC"/>
                      </a:solidFill>
                      <a:prstDash val="solid"/>
                      <a:round/>
                      <a:headEnd type="none" w="med" len="med"/>
                      <a:tailEnd type="none" w="med" len="med"/>
                    </a:lnT>
                    <a:lnB w="6350" cap="flat" cmpd="sng" algn="ctr">
                      <a:solidFill>
                        <a:srgbClr val="3333CC"/>
                      </a:solidFill>
                      <a:prstDash val="solid"/>
                      <a:round/>
                      <a:headEnd type="none" w="med" len="med"/>
                      <a:tailEnd type="none" w="med" len="med"/>
                    </a:lnB>
                  </a:tcPr>
                </a:tc>
                <a:extLst>
                  <a:ext uri="{0D108BD9-81ED-4DB2-BD59-A6C34878D82A}">
                    <a16:rowId xmlns:a16="http://schemas.microsoft.com/office/drawing/2014/main" val="2350527277"/>
                  </a:ext>
                </a:extLst>
              </a:tr>
              <a:tr h="628528">
                <a:tc>
                  <a:txBody>
                    <a:bodyPr/>
                    <a:lstStyle/>
                    <a:p>
                      <a:pPr algn="ctr" fontAlgn="ctr"/>
                      <a:r>
                        <a:rPr lang="cs-CZ" sz="1000" b="1" i="0" u="none" strike="noStrike">
                          <a:solidFill>
                            <a:srgbClr val="000000"/>
                          </a:solidFill>
                          <a:effectLst/>
                          <a:latin typeface="Arial Black" panose="020B0A04020102020204" pitchFamily="34" charset="0"/>
                        </a:rPr>
                        <a:t>neděle</a:t>
                      </a:r>
                    </a:p>
                  </a:txBody>
                  <a:tcPr marL="6838" marR="6838" marT="6838" marB="0" anchor="ctr">
                    <a:lnL w="25400" cap="flat" cmpd="dbl" algn="ctr">
                      <a:solidFill>
                        <a:srgbClr val="3333CC"/>
                      </a:solidFill>
                      <a:prstDash val="solid"/>
                      <a:round/>
                      <a:headEnd type="none" w="med" len="med"/>
                      <a:tailEnd type="none" w="med" len="med"/>
                    </a:lnL>
                    <a:lnR w="6350" cap="flat" cmpd="sng" algn="ctr">
                      <a:solidFill>
                        <a:srgbClr val="3333CC"/>
                      </a:solidFill>
                      <a:prstDash val="solid"/>
                      <a:round/>
                      <a:headEnd type="none" w="med" len="med"/>
                      <a:tailEnd type="none" w="med" len="med"/>
                    </a:lnR>
                    <a:lnT w="6350" cap="flat" cmpd="sng" algn="ctr">
                      <a:solidFill>
                        <a:srgbClr val="3333CC"/>
                      </a:solidFill>
                      <a:prstDash val="solid"/>
                      <a:round/>
                      <a:headEnd type="none" w="med" len="med"/>
                      <a:tailEnd type="none" w="med" len="med"/>
                    </a:lnT>
                    <a:lnB w="25400" cap="flat" cmpd="dbl" algn="ctr">
                      <a:solidFill>
                        <a:srgbClr val="3333CC"/>
                      </a:solidFill>
                      <a:prstDash val="solid"/>
                      <a:round/>
                      <a:headEnd type="none" w="med" len="med"/>
                      <a:tailEnd type="none" w="med" len="med"/>
                    </a:lnB>
                  </a:tcPr>
                </a:tc>
                <a:tc>
                  <a:txBody>
                    <a:bodyPr/>
                    <a:lstStyle/>
                    <a:p>
                      <a:pPr algn="ctr" fontAlgn="ctr"/>
                      <a:r>
                        <a:rPr lang="cs-CZ" sz="1000" b="1" i="0" u="none" strike="noStrike" dirty="0">
                          <a:solidFill>
                            <a:srgbClr val="000000"/>
                          </a:solidFill>
                          <a:effectLst/>
                          <a:latin typeface="Arial Black" panose="020B0A04020102020204" pitchFamily="34" charset="0"/>
                        </a:rPr>
                        <a:t>27.10.</a:t>
                      </a:r>
                    </a:p>
                    <a:p>
                      <a:pPr algn="ctr" fontAlgn="ctr"/>
                      <a:r>
                        <a:rPr lang="cs-CZ" sz="1000" b="1" i="0" u="none" strike="noStrike" dirty="0">
                          <a:solidFill>
                            <a:srgbClr val="000000"/>
                          </a:solidFill>
                          <a:effectLst/>
                          <a:latin typeface="Arial Black" panose="020B0A04020102020204" pitchFamily="34" charset="0"/>
                        </a:rPr>
                        <a:t>2019</a:t>
                      </a:r>
                    </a:p>
                  </a:txBody>
                  <a:tcPr marL="6838" marR="6838" marT="6838" marB="0" anchor="ctr">
                    <a:lnL w="6350" cap="flat" cmpd="sng" algn="ctr">
                      <a:solidFill>
                        <a:srgbClr val="3333CC"/>
                      </a:solidFill>
                      <a:prstDash val="solid"/>
                      <a:round/>
                      <a:headEnd type="none" w="med" len="med"/>
                      <a:tailEnd type="none" w="med" len="med"/>
                    </a:lnL>
                    <a:lnR w="6350" cap="flat" cmpd="sng" algn="ctr">
                      <a:solidFill>
                        <a:srgbClr val="3333CC"/>
                      </a:solidFill>
                      <a:prstDash val="solid"/>
                      <a:round/>
                      <a:headEnd type="none" w="med" len="med"/>
                      <a:tailEnd type="none" w="med" len="med"/>
                    </a:lnR>
                    <a:lnT w="6350" cap="flat" cmpd="sng" algn="ctr">
                      <a:solidFill>
                        <a:srgbClr val="3333CC"/>
                      </a:solidFill>
                      <a:prstDash val="solid"/>
                      <a:round/>
                      <a:headEnd type="none" w="med" len="med"/>
                      <a:tailEnd type="none" w="med" len="med"/>
                    </a:lnT>
                    <a:lnB w="25400" cap="flat" cmpd="dbl" algn="ctr">
                      <a:solidFill>
                        <a:srgbClr val="3333CC"/>
                      </a:solidFill>
                      <a:prstDash val="solid"/>
                      <a:round/>
                      <a:headEnd type="none" w="med" len="med"/>
                      <a:tailEnd type="none" w="med" len="med"/>
                    </a:lnB>
                  </a:tcPr>
                </a:tc>
                <a:tc>
                  <a:txBody>
                    <a:bodyPr/>
                    <a:lstStyle/>
                    <a:p>
                      <a:pPr algn="ctr" fontAlgn="ctr"/>
                      <a:r>
                        <a:rPr lang="cs-CZ" sz="1000" b="1" i="0" u="none" strike="noStrike">
                          <a:solidFill>
                            <a:srgbClr val="000000"/>
                          </a:solidFill>
                          <a:effectLst/>
                          <a:latin typeface="Arial Black" panose="020B0A04020102020204" pitchFamily="34" charset="0"/>
                        </a:rPr>
                        <a:t>10:00</a:t>
                      </a:r>
                    </a:p>
                  </a:txBody>
                  <a:tcPr marL="6838" marR="6838" marT="6838" marB="0" anchor="ctr">
                    <a:lnL w="6350" cap="flat" cmpd="sng" algn="ctr">
                      <a:solidFill>
                        <a:srgbClr val="3333CC"/>
                      </a:solidFill>
                      <a:prstDash val="solid"/>
                      <a:round/>
                      <a:headEnd type="none" w="med" len="med"/>
                      <a:tailEnd type="none" w="med" len="med"/>
                    </a:lnL>
                    <a:lnR w="6350" cap="flat" cmpd="sng" algn="ctr">
                      <a:solidFill>
                        <a:srgbClr val="3333CC"/>
                      </a:solidFill>
                      <a:prstDash val="solid"/>
                      <a:round/>
                      <a:headEnd type="none" w="med" len="med"/>
                      <a:tailEnd type="none" w="med" len="med"/>
                    </a:lnR>
                    <a:lnT w="6350" cap="flat" cmpd="sng" algn="ctr">
                      <a:solidFill>
                        <a:srgbClr val="3333CC"/>
                      </a:solidFill>
                      <a:prstDash val="solid"/>
                      <a:round/>
                      <a:headEnd type="none" w="med" len="med"/>
                      <a:tailEnd type="none" w="med" len="med"/>
                    </a:lnT>
                    <a:lnB w="25400" cap="flat" cmpd="dbl" algn="ctr">
                      <a:solidFill>
                        <a:srgbClr val="3333CC"/>
                      </a:solidFill>
                      <a:prstDash val="solid"/>
                      <a:round/>
                      <a:headEnd type="none" w="med" len="med"/>
                      <a:tailEnd type="none" w="med" len="med"/>
                    </a:lnB>
                  </a:tcPr>
                </a:tc>
                <a:tc>
                  <a:txBody>
                    <a:bodyPr/>
                    <a:lstStyle/>
                    <a:p>
                      <a:pPr algn="ctr" fontAlgn="ctr"/>
                      <a:r>
                        <a:rPr lang="cs-CZ" sz="1000" b="1" i="0" u="none" strike="noStrike" dirty="0">
                          <a:solidFill>
                            <a:srgbClr val="000000"/>
                          </a:solidFill>
                          <a:effectLst/>
                          <a:latin typeface="Arial Black" panose="020B0A04020102020204" pitchFamily="34" charset="0"/>
                        </a:rPr>
                        <a:t>Slavoj Bohušovice </a:t>
                      </a:r>
                      <a:r>
                        <a:rPr lang="cs-CZ" sz="1000" b="1" i="0" u="none" strike="noStrike" dirty="0" err="1">
                          <a:solidFill>
                            <a:srgbClr val="000000"/>
                          </a:solidFill>
                          <a:effectLst/>
                          <a:latin typeface="Arial Black" panose="020B0A04020102020204" pitchFamily="34" charset="0"/>
                        </a:rPr>
                        <a:t>n.O</a:t>
                      </a:r>
                      <a:r>
                        <a:rPr lang="cs-CZ" sz="1000" b="1" i="0" u="none" strike="noStrike" dirty="0">
                          <a:solidFill>
                            <a:srgbClr val="000000"/>
                          </a:solidFill>
                          <a:effectLst/>
                          <a:latin typeface="Arial Black" panose="020B0A04020102020204" pitchFamily="34" charset="0"/>
                        </a:rPr>
                        <a:t>.</a:t>
                      </a:r>
                    </a:p>
                  </a:txBody>
                  <a:tcPr marL="6838" marR="6838" marT="6838" marB="0" anchor="ctr">
                    <a:lnL w="6350" cap="flat" cmpd="sng" algn="ctr">
                      <a:solidFill>
                        <a:srgbClr val="3333CC"/>
                      </a:solidFill>
                      <a:prstDash val="solid"/>
                      <a:round/>
                      <a:headEnd type="none" w="med" len="med"/>
                      <a:tailEnd type="none" w="med" len="med"/>
                    </a:lnL>
                    <a:lnR w="6350" cap="flat" cmpd="sng" algn="ctr">
                      <a:solidFill>
                        <a:srgbClr val="3333CC"/>
                      </a:solidFill>
                      <a:prstDash val="solid"/>
                      <a:round/>
                      <a:headEnd type="none" w="med" len="med"/>
                      <a:tailEnd type="none" w="med" len="med"/>
                    </a:lnR>
                    <a:lnT w="6350" cap="flat" cmpd="sng" algn="ctr">
                      <a:solidFill>
                        <a:srgbClr val="3333CC"/>
                      </a:solidFill>
                      <a:prstDash val="solid"/>
                      <a:round/>
                      <a:headEnd type="none" w="med" len="med"/>
                      <a:tailEnd type="none" w="med" len="med"/>
                    </a:lnT>
                    <a:lnB w="25400" cap="flat" cmpd="dbl" algn="ctr">
                      <a:solidFill>
                        <a:srgbClr val="3333CC"/>
                      </a:solidFill>
                      <a:prstDash val="solid"/>
                      <a:round/>
                      <a:headEnd type="none" w="med" len="med"/>
                      <a:tailEnd type="none" w="med" len="med"/>
                    </a:lnB>
                  </a:tcPr>
                </a:tc>
                <a:tc>
                  <a:txBody>
                    <a:bodyPr/>
                    <a:lstStyle/>
                    <a:p>
                      <a:pPr algn="ctr" fontAlgn="ctr"/>
                      <a:r>
                        <a:rPr lang="cs-CZ" sz="1000" b="1" i="0" u="none" strike="noStrike" dirty="0">
                          <a:solidFill>
                            <a:srgbClr val="000000"/>
                          </a:solidFill>
                          <a:effectLst/>
                          <a:latin typeface="Arial Black" panose="020B0A04020102020204" pitchFamily="34" charset="0"/>
                        </a:rPr>
                        <a:t>Okresní přebor</a:t>
                      </a:r>
                    </a:p>
                  </a:txBody>
                  <a:tcPr marL="6838" marR="6838" marT="6838" marB="0" anchor="ctr">
                    <a:lnL w="6350" cap="flat" cmpd="sng" algn="ctr">
                      <a:solidFill>
                        <a:srgbClr val="3333CC"/>
                      </a:solidFill>
                      <a:prstDash val="solid"/>
                      <a:round/>
                      <a:headEnd type="none" w="med" len="med"/>
                      <a:tailEnd type="none" w="med" len="med"/>
                    </a:lnL>
                    <a:lnR w="6350" cap="flat" cmpd="sng" algn="ctr">
                      <a:solidFill>
                        <a:srgbClr val="3333CC"/>
                      </a:solidFill>
                      <a:prstDash val="solid"/>
                      <a:round/>
                      <a:headEnd type="none" w="med" len="med"/>
                      <a:tailEnd type="none" w="med" len="med"/>
                    </a:lnR>
                    <a:lnT w="6350" cap="flat" cmpd="sng" algn="ctr">
                      <a:solidFill>
                        <a:srgbClr val="3333CC"/>
                      </a:solidFill>
                      <a:prstDash val="solid"/>
                      <a:round/>
                      <a:headEnd type="none" w="med" len="med"/>
                      <a:tailEnd type="none" w="med" len="med"/>
                    </a:lnT>
                    <a:lnB w="25400" cap="flat" cmpd="dbl" algn="ctr">
                      <a:solidFill>
                        <a:srgbClr val="3333CC"/>
                      </a:solidFill>
                      <a:prstDash val="solid"/>
                      <a:round/>
                      <a:headEnd type="none" w="med" len="med"/>
                      <a:tailEnd type="none" w="med" len="med"/>
                    </a:lnB>
                  </a:tcPr>
                </a:tc>
                <a:tc>
                  <a:txBody>
                    <a:bodyPr/>
                    <a:lstStyle/>
                    <a:p>
                      <a:pPr algn="ctr" fontAlgn="ctr"/>
                      <a:r>
                        <a:rPr lang="cs-CZ" sz="1000" b="1" i="0" u="none" strike="noStrike" dirty="0">
                          <a:solidFill>
                            <a:srgbClr val="000000"/>
                          </a:solidFill>
                          <a:effectLst/>
                          <a:latin typeface="Arial Black" panose="020B0A04020102020204" pitchFamily="34" charset="0"/>
                        </a:rPr>
                        <a:t>Starší přípravka</a:t>
                      </a:r>
                    </a:p>
                  </a:txBody>
                  <a:tcPr marL="6838" marR="6838" marT="6838" marB="0" anchor="ctr">
                    <a:lnL w="6350" cap="flat" cmpd="sng" algn="ctr">
                      <a:solidFill>
                        <a:srgbClr val="3333CC"/>
                      </a:solidFill>
                      <a:prstDash val="solid"/>
                      <a:round/>
                      <a:headEnd type="none" w="med" len="med"/>
                      <a:tailEnd type="none" w="med" len="med"/>
                    </a:lnL>
                    <a:lnR w="25400" cap="flat" cmpd="dbl" algn="ctr">
                      <a:solidFill>
                        <a:srgbClr val="3333CC"/>
                      </a:solidFill>
                      <a:prstDash val="solid"/>
                      <a:round/>
                      <a:headEnd type="none" w="med" len="med"/>
                      <a:tailEnd type="none" w="med" len="med"/>
                    </a:lnR>
                    <a:lnT w="6350" cap="flat" cmpd="sng" algn="ctr">
                      <a:solidFill>
                        <a:srgbClr val="3333CC"/>
                      </a:solidFill>
                      <a:prstDash val="solid"/>
                      <a:round/>
                      <a:headEnd type="none" w="med" len="med"/>
                      <a:tailEnd type="none" w="med" len="med"/>
                    </a:lnT>
                    <a:lnB w="25400" cap="flat" cmpd="dbl" algn="ctr">
                      <a:solidFill>
                        <a:srgbClr val="3333CC"/>
                      </a:solidFill>
                      <a:prstDash val="solid"/>
                      <a:round/>
                      <a:headEnd type="none" w="med" len="med"/>
                      <a:tailEnd type="none" w="med" len="med"/>
                    </a:lnB>
                  </a:tcPr>
                </a:tc>
                <a:extLst>
                  <a:ext uri="{0D108BD9-81ED-4DB2-BD59-A6C34878D82A}">
                    <a16:rowId xmlns:a16="http://schemas.microsoft.com/office/drawing/2014/main" val="808706987"/>
                  </a:ext>
                </a:extLst>
              </a:tr>
              <a:tr h="628528">
                <a:tc>
                  <a:txBody>
                    <a:bodyPr/>
                    <a:lstStyle/>
                    <a:p>
                      <a:pPr algn="ctr" fontAlgn="ctr"/>
                      <a:r>
                        <a:rPr lang="cs-CZ" sz="1000" b="1" i="0" u="none" strike="noStrike">
                          <a:solidFill>
                            <a:srgbClr val="000000"/>
                          </a:solidFill>
                          <a:effectLst/>
                          <a:latin typeface="Arial Black" panose="020B0A04020102020204" pitchFamily="34" charset="0"/>
                        </a:rPr>
                        <a:t>sobota</a:t>
                      </a:r>
                    </a:p>
                  </a:txBody>
                  <a:tcPr marL="6838" marR="6838" marT="6838" marB="0" anchor="ctr">
                    <a:lnL w="25400" cap="flat" cmpd="dbl" algn="ctr">
                      <a:solidFill>
                        <a:srgbClr val="3333CC"/>
                      </a:solidFill>
                      <a:prstDash val="solid"/>
                      <a:round/>
                      <a:headEnd type="none" w="med" len="med"/>
                      <a:tailEnd type="none" w="med" len="med"/>
                    </a:lnL>
                    <a:lnR w="6350" cap="flat" cmpd="sng" algn="ctr">
                      <a:solidFill>
                        <a:srgbClr val="3333CC"/>
                      </a:solidFill>
                      <a:prstDash val="solid"/>
                      <a:round/>
                      <a:headEnd type="none" w="med" len="med"/>
                      <a:tailEnd type="none" w="med" len="med"/>
                    </a:lnR>
                    <a:lnT w="25400" cap="flat" cmpd="dbl" algn="ctr">
                      <a:solidFill>
                        <a:srgbClr val="3333CC"/>
                      </a:solidFill>
                      <a:prstDash val="solid"/>
                      <a:round/>
                      <a:headEnd type="none" w="med" len="med"/>
                      <a:tailEnd type="none" w="med" len="med"/>
                    </a:lnT>
                    <a:lnB w="6350" cap="flat" cmpd="sng" algn="ctr">
                      <a:solidFill>
                        <a:srgbClr val="3333CC"/>
                      </a:solidFill>
                      <a:prstDash val="solid"/>
                      <a:round/>
                      <a:headEnd type="none" w="med" len="med"/>
                      <a:tailEnd type="none" w="med" len="med"/>
                    </a:lnB>
                    <a:solidFill>
                      <a:srgbClr val="DBDBDB"/>
                    </a:solidFill>
                  </a:tcPr>
                </a:tc>
                <a:tc>
                  <a:txBody>
                    <a:bodyPr/>
                    <a:lstStyle/>
                    <a:p>
                      <a:pPr algn="ctr" fontAlgn="ctr"/>
                      <a:r>
                        <a:rPr lang="cs-CZ" sz="1000" b="1" i="0" u="none" strike="noStrike" dirty="0">
                          <a:solidFill>
                            <a:srgbClr val="000000"/>
                          </a:solidFill>
                          <a:effectLst/>
                          <a:latin typeface="Arial Black" panose="020B0A04020102020204" pitchFamily="34" charset="0"/>
                        </a:rPr>
                        <a:t>02.11.</a:t>
                      </a:r>
                    </a:p>
                    <a:p>
                      <a:pPr algn="ctr" fontAlgn="ctr"/>
                      <a:r>
                        <a:rPr lang="cs-CZ" sz="1000" b="1" i="0" u="none" strike="noStrike" dirty="0">
                          <a:solidFill>
                            <a:srgbClr val="000000"/>
                          </a:solidFill>
                          <a:effectLst/>
                          <a:latin typeface="Arial Black" panose="020B0A04020102020204" pitchFamily="34" charset="0"/>
                        </a:rPr>
                        <a:t>2019</a:t>
                      </a:r>
                    </a:p>
                  </a:txBody>
                  <a:tcPr marL="6838" marR="6838" marT="6838" marB="0" anchor="ctr">
                    <a:lnL w="6350" cap="flat" cmpd="sng" algn="ctr">
                      <a:solidFill>
                        <a:srgbClr val="3333CC"/>
                      </a:solidFill>
                      <a:prstDash val="solid"/>
                      <a:round/>
                      <a:headEnd type="none" w="med" len="med"/>
                      <a:tailEnd type="none" w="med" len="med"/>
                    </a:lnL>
                    <a:lnR w="6350" cap="flat" cmpd="sng" algn="ctr">
                      <a:solidFill>
                        <a:srgbClr val="3333CC"/>
                      </a:solidFill>
                      <a:prstDash val="solid"/>
                      <a:round/>
                      <a:headEnd type="none" w="med" len="med"/>
                      <a:tailEnd type="none" w="med" len="med"/>
                    </a:lnR>
                    <a:lnT w="25400" cap="flat" cmpd="dbl" algn="ctr">
                      <a:solidFill>
                        <a:srgbClr val="3333CC"/>
                      </a:solidFill>
                      <a:prstDash val="solid"/>
                      <a:round/>
                      <a:headEnd type="none" w="med" len="med"/>
                      <a:tailEnd type="none" w="med" len="med"/>
                    </a:lnT>
                    <a:lnB w="6350" cap="flat" cmpd="sng" algn="ctr">
                      <a:solidFill>
                        <a:srgbClr val="3333CC"/>
                      </a:solidFill>
                      <a:prstDash val="solid"/>
                      <a:round/>
                      <a:headEnd type="none" w="med" len="med"/>
                      <a:tailEnd type="none" w="med" len="med"/>
                    </a:lnB>
                    <a:solidFill>
                      <a:srgbClr val="DBDBDB"/>
                    </a:solidFill>
                  </a:tcPr>
                </a:tc>
                <a:tc>
                  <a:txBody>
                    <a:bodyPr/>
                    <a:lstStyle/>
                    <a:p>
                      <a:pPr algn="ctr" fontAlgn="ctr"/>
                      <a:r>
                        <a:rPr lang="cs-CZ" sz="1000" b="1" i="0" u="none" strike="noStrike">
                          <a:solidFill>
                            <a:srgbClr val="000000"/>
                          </a:solidFill>
                          <a:effectLst/>
                          <a:latin typeface="Arial Black" panose="020B0A04020102020204" pitchFamily="34" charset="0"/>
                        </a:rPr>
                        <a:t>10:00</a:t>
                      </a:r>
                    </a:p>
                  </a:txBody>
                  <a:tcPr marL="6838" marR="6838" marT="6838" marB="0" anchor="ctr">
                    <a:lnL w="6350" cap="flat" cmpd="sng" algn="ctr">
                      <a:solidFill>
                        <a:srgbClr val="3333CC"/>
                      </a:solidFill>
                      <a:prstDash val="solid"/>
                      <a:round/>
                      <a:headEnd type="none" w="med" len="med"/>
                      <a:tailEnd type="none" w="med" len="med"/>
                    </a:lnL>
                    <a:lnR w="6350" cap="flat" cmpd="sng" algn="ctr">
                      <a:solidFill>
                        <a:srgbClr val="3333CC"/>
                      </a:solidFill>
                      <a:prstDash val="solid"/>
                      <a:round/>
                      <a:headEnd type="none" w="med" len="med"/>
                      <a:tailEnd type="none" w="med" len="med"/>
                    </a:lnR>
                    <a:lnT w="25400" cap="flat" cmpd="dbl" algn="ctr">
                      <a:solidFill>
                        <a:srgbClr val="3333CC"/>
                      </a:solidFill>
                      <a:prstDash val="solid"/>
                      <a:round/>
                      <a:headEnd type="none" w="med" len="med"/>
                      <a:tailEnd type="none" w="med" len="med"/>
                    </a:lnT>
                    <a:lnB w="6350" cap="flat" cmpd="sng" algn="ctr">
                      <a:solidFill>
                        <a:srgbClr val="3333CC"/>
                      </a:solidFill>
                      <a:prstDash val="solid"/>
                      <a:round/>
                      <a:headEnd type="none" w="med" len="med"/>
                      <a:tailEnd type="none" w="med" len="med"/>
                    </a:lnB>
                    <a:solidFill>
                      <a:srgbClr val="DBDBDB"/>
                    </a:solidFill>
                  </a:tcPr>
                </a:tc>
                <a:tc>
                  <a:txBody>
                    <a:bodyPr/>
                    <a:lstStyle/>
                    <a:p>
                      <a:pPr algn="ctr" fontAlgn="ctr"/>
                      <a:r>
                        <a:rPr lang="cs-CZ" sz="1000" b="1" i="0" u="none" strike="noStrike" dirty="0">
                          <a:solidFill>
                            <a:srgbClr val="000000"/>
                          </a:solidFill>
                          <a:effectLst/>
                          <a:latin typeface="Arial Black" panose="020B0A04020102020204" pitchFamily="34" charset="0"/>
                        </a:rPr>
                        <a:t>TJ Viktorie Budyně </a:t>
                      </a:r>
                      <a:r>
                        <a:rPr lang="cs-CZ" sz="1000" b="1" i="0" u="none" strike="noStrike" dirty="0" err="1">
                          <a:solidFill>
                            <a:srgbClr val="000000"/>
                          </a:solidFill>
                          <a:effectLst/>
                          <a:latin typeface="Arial Black" panose="020B0A04020102020204" pitchFamily="34" charset="0"/>
                        </a:rPr>
                        <a:t>n.O</a:t>
                      </a:r>
                      <a:r>
                        <a:rPr lang="cs-CZ" sz="1000" b="1" i="0" u="none" strike="noStrike" dirty="0">
                          <a:solidFill>
                            <a:srgbClr val="000000"/>
                          </a:solidFill>
                          <a:effectLst/>
                          <a:latin typeface="Arial Black" panose="020B0A04020102020204" pitchFamily="34" charset="0"/>
                        </a:rPr>
                        <a:t>.</a:t>
                      </a:r>
                    </a:p>
                  </a:txBody>
                  <a:tcPr marL="6838" marR="6838" marT="6838" marB="0" anchor="ctr">
                    <a:lnL w="6350" cap="flat" cmpd="sng" algn="ctr">
                      <a:solidFill>
                        <a:srgbClr val="3333CC"/>
                      </a:solidFill>
                      <a:prstDash val="solid"/>
                      <a:round/>
                      <a:headEnd type="none" w="med" len="med"/>
                      <a:tailEnd type="none" w="med" len="med"/>
                    </a:lnL>
                    <a:lnR w="6350" cap="flat" cmpd="sng" algn="ctr">
                      <a:solidFill>
                        <a:srgbClr val="3333CC"/>
                      </a:solidFill>
                      <a:prstDash val="solid"/>
                      <a:round/>
                      <a:headEnd type="none" w="med" len="med"/>
                      <a:tailEnd type="none" w="med" len="med"/>
                    </a:lnR>
                    <a:lnT w="25400" cap="flat" cmpd="dbl" algn="ctr">
                      <a:solidFill>
                        <a:srgbClr val="3333CC"/>
                      </a:solidFill>
                      <a:prstDash val="solid"/>
                      <a:round/>
                      <a:headEnd type="none" w="med" len="med"/>
                      <a:tailEnd type="none" w="med" len="med"/>
                    </a:lnT>
                    <a:lnB w="6350" cap="flat" cmpd="sng" algn="ctr">
                      <a:solidFill>
                        <a:srgbClr val="3333CC"/>
                      </a:solidFill>
                      <a:prstDash val="solid"/>
                      <a:round/>
                      <a:headEnd type="none" w="med" len="med"/>
                      <a:tailEnd type="none" w="med" len="med"/>
                    </a:lnB>
                    <a:solidFill>
                      <a:srgbClr val="DBDBDB"/>
                    </a:solidFill>
                  </a:tcPr>
                </a:tc>
                <a:tc>
                  <a:txBody>
                    <a:bodyPr/>
                    <a:lstStyle/>
                    <a:p>
                      <a:pPr algn="ctr" fontAlgn="ctr"/>
                      <a:r>
                        <a:rPr lang="cs-CZ" sz="1000" b="1" i="0" u="none" strike="noStrike" dirty="0">
                          <a:solidFill>
                            <a:srgbClr val="000000"/>
                          </a:solidFill>
                          <a:effectLst/>
                          <a:latin typeface="Arial Black" panose="020B0A04020102020204" pitchFamily="34" charset="0"/>
                        </a:rPr>
                        <a:t>Okresní přebor</a:t>
                      </a:r>
                    </a:p>
                  </a:txBody>
                  <a:tcPr marL="6838" marR="6838" marT="6838" marB="0" anchor="ctr">
                    <a:lnL w="6350" cap="flat" cmpd="sng" algn="ctr">
                      <a:solidFill>
                        <a:srgbClr val="3333CC"/>
                      </a:solidFill>
                      <a:prstDash val="solid"/>
                      <a:round/>
                      <a:headEnd type="none" w="med" len="med"/>
                      <a:tailEnd type="none" w="med" len="med"/>
                    </a:lnL>
                    <a:lnR w="6350" cap="flat" cmpd="sng" algn="ctr">
                      <a:solidFill>
                        <a:srgbClr val="3333CC"/>
                      </a:solidFill>
                      <a:prstDash val="solid"/>
                      <a:round/>
                      <a:headEnd type="none" w="med" len="med"/>
                      <a:tailEnd type="none" w="med" len="med"/>
                    </a:lnR>
                    <a:lnT w="25400" cap="flat" cmpd="dbl" algn="ctr">
                      <a:solidFill>
                        <a:srgbClr val="3333CC"/>
                      </a:solidFill>
                      <a:prstDash val="solid"/>
                      <a:round/>
                      <a:headEnd type="none" w="med" len="med"/>
                      <a:tailEnd type="none" w="med" len="med"/>
                    </a:lnT>
                    <a:lnB w="6350" cap="flat" cmpd="sng" algn="ctr">
                      <a:solidFill>
                        <a:srgbClr val="3333CC"/>
                      </a:solidFill>
                      <a:prstDash val="solid"/>
                      <a:round/>
                      <a:headEnd type="none" w="med" len="med"/>
                      <a:tailEnd type="none" w="med" len="med"/>
                    </a:lnB>
                    <a:solidFill>
                      <a:srgbClr val="DBDBDB"/>
                    </a:solidFill>
                  </a:tcPr>
                </a:tc>
                <a:tc>
                  <a:txBody>
                    <a:bodyPr/>
                    <a:lstStyle/>
                    <a:p>
                      <a:pPr algn="ctr" fontAlgn="ctr"/>
                      <a:r>
                        <a:rPr lang="cs-CZ" sz="1000" b="1" i="0" u="none" strike="noStrike">
                          <a:solidFill>
                            <a:srgbClr val="000000"/>
                          </a:solidFill>
                          <a:effectLst/>
                          <a:latin typeface="Arial Black" panose="020B0A04020102020204" pitchFamily="34" charset="0"/>
                        </a:rPr>
                        <a:t>Starší žáci</a:t>
                      </a:r>
                    </a:p>
                  </a:txBody>
                  <a:tcPr marL="6838" marR="6838" marT="6838" marB="0" anchor="ctr">
                    <a:lnL w="6350" cap="flat" cmpd="sng" algn="ctr">
                      <a:solidFill>
                        <a:srgbClr val="3333CC"/>
                      </a:solidFill>
                      <a:prstDash val="solid"/>
                      <a:round/>
                      <a:headEnd type="none" w="med" len="med"/>
                      <a:tailEnd type="none" w="med" len="med"/>
                    </a:lnL>
                    <a:lnR w="25400" cap="flat" cmpd="dbl" algn="ctr">
                      <a:solidFill>
                        <a:srgbClr val="3333CC"/>
                      </a:solidFill>
                      <a:prstDash val="solid"/>
                      <a:round/>
                      <a:headEnd type="none" w="med" len="med"/>
                      <a:tailEnd type="none" w="med" len="med"/>
                    </a:lnR>
                    <a:lnT w="25400" cap="flat" cmpd="dbl" algn="ctr">
                      <a:solidFill>
                        <a:srgbClr val="3333CC"/>
                      </a:solidFill>
                      <a:prstDash val="solid"/>
                      <a:round/>
                      <a:headEnd type="none" w="med" len="med"/>
                      <a:tailEnd type="none" w="med" len="med"/>
                    </a:lnT>
                    <a:lnB w="6350" cap="flat" cmpd="sng" algn="ctr">
                      <a:solidFill>
                        <a:srgbClr val="3333CC"/>
                      </a:solidFill>
                      <a:prstDash val="solid"/>
                      <a:round/>
                      <a:headEnd type="none" w="med" len="med"/>
                      <a:tailEnd type="none" w="med" len="med"/>
                    </a:lnB>
                    <a:solidFill>
                      <a:srgbClr val="DBDBDB"/>
                    </a:solidFill>
                  </a:tcPr>
                </a:tc>
                <a:extLst>
                  <a:ext uri="{0D108BD9-81ED-4DB2-BD59-A6C34878D82A}">
                    <a16:rowId xmlns:a16="http://schemas.microsoft.com/office/drawing/2014/main" val="4101981635"/>
                  </a:ext>
                </a:extLst>
              </a:tr>
              <a:tr h="628528">
                <a:tc>
                  <a:txBody>
                    <a:bodyPr/>
                    <a:lstStyle/>
                    <a:p>
                      <a:pPr algn="ctr" fontAlgn="ctr"/>
                      <a:r>
                        <a:rPr lang="cs-CZ" sz="1000" b="1" i="0" u="none" strike="noStrike">
                          <a:solidFill>
                            <a:srgbClr val="000000"/>
                          </a:solidFill>
                          <a:effectLst/>
                          <a:latin typeface="Arial Black" panose="020B0A04020102020204" pitchFamily="34" charset="0"/>
                        </a:rPr>
                        <a:t>neděle</a:t>
                      </a:r>
                    </a:p>
                  </a:txBody>
                  <a:tcPr marL="6838" marR="6838" marT="6838" marB="0" anchor="ctr">
                    <a:lnL w="25400" cap="flat" cmpd="dbl" algn="ctr">
                      <a:solidFill>
                        <a:srgbClr val="3333CC"/>
                      </a:solidFill>
                      <a:prstDash val="solid"/>
                      <a:round/>
                      <a:headEnd type="none" w="med" len="med"/>
                      <a:tailEnd type="none" w="med" len="med"/>
                    </a:lnL>
                    <a:lnR w="6350" cap="flat" cmpd="sng" algn="ctr">
                      <a:solidFill>
                        <a:srgbClr val="3333CC"/>
                      </a:solidFill>
                      <a:prstDash val="solid"/>
                      <a:round/>
                      <a:headEnd type="none" w="med" len="med"/>
                      <a:tailEnd type="none" w="med" len="med"/>
                    </a:lnR>
                    <a:lnT w="6350" cap="flat" cmpd="sng" algn="ctr">
                      <a:solidFill>
                        <a:srgbClr val="3333CC"/>
                      </a:solidFill>
                      <a:prstDash val="solid"/>
                      <a:round/>
                      <a:headEnd type="none" w="med" len="med"/>
                      <a:tailEnd type="none" w="med" len="med"/>
                    </a:lnT>
                    <a:lnB w="6350" cap="flat" cmpd="sng" algn="ctr">
                      <a:solidFill>
                        <a:srgbClr val="3333CC"/>
                      </a:solidFill>
                      <a:prstDash val="solid"/>
                      <a:round/>
                      <a:headEnd type="none" w="med" len="med"/>
                      <a:tailEnd type="none" w="med" len="med"/>
                    </a:lnB>
                    <a:solidFill>
                      <a:srgbClr val="DBDBDB"/>
                    </a:solidFill>
                  </a:tcPr>
                </a:tc>
                <a:tc>
                  <a:txBody>
                    <a:bodyPr/>
                    <a:lstStyle/>
                    <a:p>
                      <a:pPr algn="ctr" fontAlgn="ctr"/>
                      <a:r>
                        <a:rPr lang="cs-CZ" sz="1000" b="1" i="0" u="none" strike="noStrike" dirty="0">
                          <a:solidFill>
                            <a:srgbClr val="000000"/>
                          </a:solidFill>
                          <a:effectLst/>
                          <a:latin typeface="Arial Black" panose="020B0A04020102020204" pitchFamily="34" charset="0"/>
                        </a:rPr>
                        <a:t>03.11.</a:t>
                      </a:r>
                    </a:p>
                    <a:p>
                      <a:pPr algn="ctr" fontAlgn="ctr"/>
                      <a:r>
                        <a:rPr lang="cs-CZ" sz="1000" b="1" i="0" u="none" strike="noStrike" dirty="0">
                          <a:solidFill>
                            <a:srgbClr val="000000"/>
                          </a:solidFill>
                          <a:effectLst/>
                          <a:latin typeface="Arial Black" panose="020B0A04020102020204" pitchFamily="34" charset="0"/>
                        </a:rPr>
                        <a:t>2019</a:t>
                      </a:r>
                    </a:p>
                  </a:txBody>
                  <a:tcPr marL="6838" marR="6838" marT="6838" marB="0" anchor="ctr">
                    <a:lnL w="6350" cap="flat" cmpd="sng" algn="ctr">
                      <a:solidFill>
                        <a:srgbClr val="3333CC"/>
                      </a:solidFill>
                      <a:prstDash val="solid"/>
                      <a:round/>
                      <a:headEnd type="none" w="med" len="med"/>
                      <a:tailEnd type="none" w="med" len="med"/>
                    </a:lnL>
                    <a:lnR w="6350" cap="flat" cmpd="sng" algn="ctr">
                      <a:solidFill>
                        <a:srgbClr val="3333CC"/>
                      </a:solidFill>
                      <a:prstDash val="solid"/>
                      <a:round/>
                      <a:headEnd type="none" w="med" len="med"/>
                      <a:tailEnd type="none" w="med" len="med"/>
                    </a:lnR>
                    <a:lnT w="6350" cap="flat" cmpd="sng" algn="ctr">
                      <a:solidFill>
                        <a:srgbClr val="3333CC"/>
                      </a:solidFill>
                      <a:prstDash val="solid"/>
                      <a:round/>
                      <a:headEnd type="none" w="med" len="med"/>
                      <a:tailEnd type="none" w="med" len="med"/>
                    </a:lnT>
                    <a:lnB w="6350" cap="flat" cmpd="sng" algn="ctr">
                      <a:solidFill>
                        <a:srgbClr val="3333CC"/>
                      </a:solidFill>
                      <a:prstDash val="solid"/>
                      <a:round/>
                      <a:headEnd type="none" w="med" len="med"/>
                      <a:tailEnd type="none" w="med" len="med"/>
                    </a:lnB>
                    <a:solidFill>
                      <a:srgbClr val="DBDBDB"/>
                    </a:solidFill>
                  </a:tcPr>
                </a:tc>
                <a:tc>
                  <a:txBody>
                    <a:bodyPr/>
                    <a:lstStyle/>
                    <a:p>
                      <a:pPr algn="ctr" fontAlgn="ctr"/>
                      <a:r>
                        <a:rPr lang="cs-CZ" sz="1000" b="1" i="0" u="none" strike="noStrike">
                          <a:solidFill>
                            <a:srgbClr val="000000"/>
                          </a:solidFill>
                          <a:effectLst/>
                          <a:latin typeface="Arial Black" panose="020B0A04020102020204" pitchFamily="34" charset="0"/>
                        </a:rPr>
                        <a:t>10:00</a:t>
                      </a:r>
                    </a:p>
                  </a:txBody>
                  <a:tcPr marL="6838" marR="6838" marT="6838" marB="0" anchor="ctr">
                    <a:lnL w="6350" cap="flat" cmpd="sng" algn="ctr">
                      <a:solidFill>
                        <a:srgbClr val="3333CC"/>
                      </a:solidFill>
                      <a:prstDash val="solid"/>
                      <a:round/>
                      <a:headEnd type="none" w="med" len="med"/>
                      <a:tailEnd type="none" w="med" len="med"/>
                    </a:lnL>
                    <a:lnR w="6350" cap="flat" cmpd="sng" algn="ctr">
                      <a:solidFill>
                        <a:srgbClr val="3333CC"/>
                      </a:solidFill>
                      <a:prstDash val="solid"/>
                      <a:round/>
                      <a:headEnd type="none" w="med" len="med"/>
                      <a:tailEnd type="none" w="med" len="med"/>
                    </a:lnR>
                    <a:lnT w="6350" cap="flat" cmpd="sng" algn="ctr">
                      <a:solidFill>
                        <a:srgbClr val="3333CC"/>
                      </a:solidFill>
                      <a:prstDash val="solid"/>
                      <a:round/>
                      <a:headEnd type="none" w="med" len="med"/>
                      <a:tailEnd type="none" w="med" len="med"/>
                    </a:lnT>
                    <a:lnB w="6350" cap="flat" cmpd="sng" algn="ctr">
                      <a:solidFill>
                        <a:srgbClr val="3333CC"/>
                      </a:solidFill>
                      <a:prstDash val="solid"/>
                      <a:round/>
                      <a:headEnd type="none" w="med" len="med"/>
                      <a:tailEnd type="none" w="med" len="med"/>
                    </a:lnB>
                    <a:solidFill>
                      <a:srgbClr val="DBDBDB"/>
                    </a:solidFill>
                  </a:tcPr>
                </a:tc>
                <a:tc>
                  <a:txBody>
                    <a:bodyPr/>
                    <a:lstStyle/>
                    <a:p>
                      <a:pPr algn="ctr" fontAlgn="ctr"/>
                      <a:r>
                        <a:rPr lang="cs-CZ" sz="1000" b="1" i="0" u="none" strike="noStrike" dirty="0">
                          <a:solidFill>
                            <a:srgbClr val="000000"/>
                          </a:solidFill>
                          <a:effectLst/>
                          <a:latin typeface="Arial Black" panose="020B0A04020102020204" pitchFamily="34" charset="0"/>
                        </a:rPr>
                        <a:t>FK Litoměřicko</a:t>
                      </a:r>
                    </a:p>
                  </a:txBody>
                  <a:tcPr marL="6838" marR="6838" marT="6838" marB="0" anchor="ctr">
                    <a:lnL w="6350" cap="flat" cmpd="sng" algn="ctr">
                      <a:solidFill>
                        <a:srgbClr val="3333CC"/>
                      </a:solidFill>
                      <a:prstDash val="solid"/>
                      <a:round/>
                      <a:headEnd type="none" w="med" len="med"/>
                      <a:tailEnd type="none" w="med" len="med"/>
                    </a:lnL>
                    <a:lnR w="6350" cap="flat" cmpd="sng" algn="ctr">
                      <a:solidFill>
                        <a:srgbClr val="3333CC"/>
                      </a:solidFill>
                      <a:prstDash val="solid"/>
                      <a:round/>
                      <a:headEnd type="none" w="med" len="med"/>
                      <a:tailEnd type="none" w="med" len="med"/>
                    </a:lnR>
                    <a:lnT w="6350" cap="flat" cmpd="sng" algn="ctr">
                      <a:solidFill>
                        <a:srgbClr val="3333CC"/>
                      </a:solidFill>
                      <a:prstDash val="solid"/>
                      <a:round/>
                      <a:headEnd type="none" w="med" len="med"/>
                      <a:tailEnd type="none" w="med" len="med"/>
                    </a:lnT>
                    <a:lnB w="6350" cap="flat" cmpd="sng" algn="ctr">
                      <a:solidFill>
                        <a:srgbClr val="3333CC"/>
                      </a:solidFill>
                      <a:prstDash val="solid"/>
                      <a:round/>
                      <a:headEnd type="none" w="med" len="med"/>
                      <a:tailEnd type="none" w="med" len="med"/>
                    </a:lnB>
                    <a:solidFill>
                      <a:srgbClr val="DBDBDB"/>
                    </a:solidFill>
                  </a:tcPr>
                </a:tc>
                <a:tc>
                  <a:txBody>
                    <a:bodyPr/>
                    <a:lstStyle/>
                    <a:p>
                      <a:pPr algn="ctr" fontAlgn="ctr"/>
                      <a:r>
                        <a:rPr lang="cs-CZ" sz="1000" b="1" i="0" u="none" strike="noStrike" dirty="0">
                          <a:solidFill>
                            <a:srgbClr val="000000"/>
                          </a:solidFill>
                          <a:effectLst/>
                          <a:latin typeface="Arial Black" panose="020B0A04020102020204" pitchFamily="34" charset="0"/>
                        </a:rPr>
                        <a:t>Krajský přebor</a:t>
                      </a:r>
                    </a:p>
                  </a:txBody>
                  <a:tcPr marL="6838" marR="6838" marT="6838" marB="0" anchor="ctr">
                    <a:lnL w="6350" cap="flat" cmpd="sng" algn="ctr">
                      <a:solidFill>
                        <a:srgbClr val="3333CC"/>
                      </a:solidFill>
                      <a:prstDash val="solid"/>
                      <a:round/>
                      <a:headEnd type="none" w="med" len="med"/>
                      <a:tailEnd type="none" w="med" len="med"/>
                    </a:lnL>
                    <a:lnR w="6350" cap="flat" cmpd="sng" algn="ctr">
                      <a:solidFill>
                        <a:srgbClr val="3333CC"/>
                      </a:solidFill>
                      <a:prstDash val="solid"/>
                      <a:round/>
                      <a:headEnd type="none" w="med" len="med"/>
                      <a:tailEnd type="none" w="med" len="med"/>
                    </a:lnR>
                    <a:lnT w="6350" cap="flat" cmpd="sng" algn="ctr">
                      <a:solidFill>
                        <a:srgbClr val="3333CC"/>
                      </a:solidFill>
                      <a:prstDash val="solid"/>
                      <a:round/>
                      <a:headEnd type="none" w="med" len="med"/>
                      <a:tailEnd type="none" w="med" len="med"/>
                    </a:lnT>
                    <a:lnB w="6350" cap="flat" cmpd="sng" algn="ctr">
                      <a:solidFill>
                        <a:srgbClr val="3333CC"/>
                      </a:solidFill>
                      <a:prstDash val="solid"/>
                      <a:round/>
                      <a:headEnd type="none" w="med" len="med"/>
                      <a:tailEnd type="none" w="med" len="med"/>
                    </a:lnB>
                    <a:solidFill>
                      <a:srgbClr val="DBDBDB"/>
                    </a:solidFill>
                  </a:tcPr>
                </a:tc>
                <a:tc>
                  <a:txBody>
                    <a:bodyPr/>
                    <a:lstStyle/>
                    <a:p>
                      <a:pPr algn="ctr" fontAlgn="ctr"/>
                      <a:r>
                        <a:rPr lang="cs-CZ" sz="1000" b="1" i="0" u="none" strike="noStrike" dirty="0">
                          <a:solidFill>
                            <a:srgbClr val="000000"/>
                          </a:solidFill>
                          <a:effectLst/>
                          <a:latin typeface="Arial Black" panose="020B0A04020102020204" pitchFamily="34" charset="0"/>
                        </a:rPr>
                        <a:t>Dorost</a:t>
                      </a:r>
                    </a:p>
                  </a:txBody>
                  <a:tcPr marL="6838" marR="6838" marT="6838" marB="0" anchor="ctr">
                    <a:lnL w="6350" cap="flat" cmpd="sng" algn="ctr">
                      <a:solidFill>
                        <a:srgbClr val="3333CC"/>
                      </a:solidFill>
                      <a:prstDash val="solid"/>
                      <a:round/>
                      <a:headEnd type="none" w="med" len="med"/>
                      <a:tailEnd type="none" w="med" len="med"/>
                    </a:lnL>
                    <a:lnR w="25400" cap="flat" cmpd="dbl" algn="ctr">
                      <a:solidFill>
                        <a:srgbClr val="3333CC"/>
                      </a:solidFill>
                      <a:prstDash val="solid"/>
                      <a:round/>
                      <a:headEnd type="none" w="med" len="med"/>
                      <a:tailEnd type="none" w="med" len="med"/>
                    </a:lnR>
                    <a:lnT w="6350" cap="flat" cmpd="sng" algn="ctr">
                      <a:solidFill>
                        <a:srgbClr val="3333CC"/>
                      </a:solidFill>
                      <a:prstDash val="solid"/>
                      <a:round/>
                      <a:headEnd type="none" w="med" len="med"/>
                      <a:tailEnd type="none" w="med" len="med"/>
                    </a:lnT>
                    <a:lnB w="6350" cap="flat" cmpd="sng" algn="ctr">
                      <a:solidFill>
                        <a:srgbClr val="3333CC"/>
                      </a:solidFill>
                      <a:prstDash val="solid"/>
                      <a:round/>
                      <a:headEnd type="none" w="med" len="med"/>
                      <a:tailEnd type="none" w="med" len="med"/>
                    </a:lnB>
                    <a:solidFill>
                      <a:srgbClr val="DBDBDB"/>
                    </a:solidFill>
                  </a:tcPr>
                </a:tc>
                <a:extLst>
                  <a:ext uri="{0D108BD9-81ED-4DB2-BD59-A6C34878D82A}">
                    <a16:rowId xmlns:a16="http://schemas.microsoft.com/office/drawing/2014/main" val="1620216281"/>
                  </a:ext>
                </a:extLst>
              </a:tr>
              <a:tr h="628528">
                <a:tc>
                  <a:txBody>
                    <a:bodyPr/>
                    <a:lstStyle/>
                    <a:p>
                      <a:pPr algn="ctr" fontAlgn="ctr"/>
                      <a:r>
                        <a:rPr lang="cs-CZ" sz="1000" b="1" i="0" u="none" strike="noStrike">
                          <a:solidFill>
                            <a:srgbClr val="000000"/>
                          </a:solidFill>
                          <a:effectLst/>
                          <a:latin typeface="Arial Black" panose="020B0A04020102020204" pitchFamily="34" charset="0"/>
                        </a:rPr>
                        <a:t>neděle</a:t>
                      </a:r>
                    </a:p>
                  </a:txBody>
                  <a:tcPr marL="6838" marR="6838" marT="6838" marB="0" anchor="ctr">
                    <a:lnL w="25400" cap="flat" cmpd="dbl" algn="ctr">
                      <a:solidFill>
                        <a:srgbClr val="3333CC"/>
                      </a:solidFill>
                      <a:prstDash val="solid"/>
                      <a:round/>
                      <a:headEnd type="none" w="med" len="med"/>
                      <a:tailEnd type="none" w="med" len="med"/>
                    </a:lnL>
                    <a:lnR w="6350" cap="flat" cmpd="sng" algn="ctr">
                      <a:solidFill>
                        <a:srgbClr val="3333CC"/>
                      </a:solidFill>
                      <a:prstDash val="solid"/>
                      <a:round/>
                      <a:headEnd type="none" w="med" len="med"/>
                      <a:tailEnd type="none" w="med" len="med"/>
                    </a:lnR>
                    <a:lnT w="6350" cap="flat" cmpd="sng" algn="ctr">
                      <a:solidFill>
                        <a:srgbClr val="3333CC"/>
                      </a:solidFill>
                      <a:prstDash val="solid"/>
                      <a:round/>
                      <a:headEnd type="none" w="med" len="med"/>
                      <a:tailEnd type="none" w="med" len="med"/>
                    </a:lnT>
                    <a:lnB w="25400" cap="flat" cmpd="dbl" algn="ctr">
                      <a:solidFill>
                        <a:srgbClr val="3333CC"/>
                      </a:solidFill>
                      <a:prstDash val="solid"/>
                      <a:round/>
                      <a:headEnd type="none" w="med" len="med"/>
                      <a:tailEnd type="none" w="med" len="med"/>
                    </a:lnB>
                    <a:solidFill>
                      <a:srgbClr val="DBDBDB"/>
                    </a:solidFill>
                  </a:tcPr>
                </a:tc>
                <a:tc>
                  <a:txBody>
                    <a:bodyPr/>
                    <a:lstStyle/>
                    <a:p>
                      <a:pPr algn="ctr" fontAlgn="ctr"/>
                      <a:r>
                        <a:rPr lang="cs-CZ" sz="1000" b="1" i="0" u="none" strike="noStrike" dirty="0">
                          <a:solidFill>
                            <a:srgbClr val="000000"/>
                          </a:solidFill>
                          <a:effectLst/>
                          <a:latin typeface="Arial Black" panose="020B0A04020102020204" pitchFamily="34" charset="0"/>
                        </a:rPr>
                        <a:t>03.11.</a:t>
                      </a:r>
                    </a:p>
                    <a:p>
                      <a:pPr algn="ctr" fontAlgn="ctr"/>
                      <a:r>
                        <a:rPr lang="cs-CZ" sz="1000" b="1" i="0" u="none" strike="noStrike" dirty="0">
                          <a:solidFill>
                            <a:srgbClr val="000000"/>
                          </a:solidFill>
                          <a:effectLst/>
                          <a:latin typeface="Arial Black" panose="020B0A04020102020204" pitchFamily="34" charset="0"/>
                        </a:rPr>
                        <a:t>2019</a:t>
                      </a:r>
                    </a:p>
                  </a:txBody>
                  <a:tcPr marL="6838" marR="6838" marT="6838" marB="0" anchor="ctr">
                    <a:lnL w="6350" cap="flat" cmpd="sng" algn="ctr">
                      <a:solidFill>
                        <a:srgbClr val="3333CC"/>
                      </a:solidFill>
                      <a:prstDash val="solid"/>
                      <a:round/>
                      <a:headEnd type="none" w="med" len="med"/>
                      <a:tailEnd type="none" w="med" len="med"/>
                    </a:lnL>
                    <a:lnR w="6350" cap="flat" cmpd="sng" algn="ctr">
                      <a:solidFill>
                        <a:srgbClr val="3333CC"/>
                      </a:solidFill>
                      <a:prstDash val="solid"/>
                      <a:round/>
                      <a:headEnd type="none" w="med" len="med"/>
                      <a:tailEnd type="none" w="med" len="med"/>
                    </a:lnR>
                    <a:lnT w="6350" cap="flat" cmpd="sng" algn="ctr">
                      <a:solidFill>
                        <a:srgbClr val="3333CC"/>
                      </a:solidFill>
                      <a:prstDash val="solid"/>
                      <a:round/>
                      <a:headEnd type="none" w="med" len="med"/>
                      <a:tailEnd type="none" w="med" len="med"/>
                    </a:lnT>
                    <a:lnB w="25400" cap="flat" cmpd="dbl" algn="ctr">
                      <a:solidFill>
                        <a:srgbClr val="3333CC"/>
                      </a:solidFill>
                      <a:prstDash val="solid"/>
                      <a:round/>
                      <a:headEnd type="none" w="med" len="med"/>
                      <a:tailEnd type="none" w="med" len="med"/>
                    </a:lnB>
                    <a:solidFill>
                      <a:srgbClr val="DBDBDB"/>
                    </a:solidFill>
                  </a:tcPr>
                </a:tc>
                <a:tc>
                  <a:txBody>
                    <a:bodyPr/>
                    <a:lstStyle/>
                    <a:p>
                      <a:pPr algn="ctr" fontAlgn="ctr"/>
                      <a:r>
                        <a:rPr lang="cs-CZ" sz="1000" b="1" i="0" u="none" strike="noStrike">
                          <a:solidFill>
                            <a:srgbClr val="000000"/>
                          </a:solidFill>
                          <a:effectLst/>
                          <a:latin typeface="Arial Black" panose="020B0A04020102020204" pitchFamily="34" charset="0"/>
                        </a:rPr>
                        <a:t>14:00</a:t>
                      </a:r>
                    </a:p>
                  </a:txBody>
                  <a:tcPr marL="6838" marR="6838" marT="6838" marB="0" anchor="ctr">
                    <a:lnL w="6350" cap="flat" cmpd="sng" algn="ctr">
                      <a:solidFill>
                        <a:srgbClr val="3333CC"/>
                      </a:solidFill>
                      <a:prstDash val="solid"/>
                      <a:round/>
                      <a:headEnd type="none" w="med" len="med"/>
                      <a:tailEnd type="none" w="med" len="med"/>
                    </a:lnL>
                    <a:lnR w="6350" cap="flat" cmpd="sng" algn="ctr">
                      <a:solidFill>
                        <a:srgbClr val="3333CC"/>
                      </a:solidFill>
                      <a:prstDash val="solid"/>
                      <a:round/>
                      <a:headEnd type="none" w="med" len="med"/>
                      <a:tailEnd type="none" w="med" len="med"/>
                    </a:lnR>
                    <a:lnT w="6350" cap="flat" cmpd="sng" algn="ctr">
                      <a:solidFill>
                        <a:srgbClr val="3333CC"/>
                      </a:solidFill>
                      <a:prstDash val="solid"/>
                      <a:round/>
                      <a:headEnd type="none" w="med" len="med"/>
                      <a:tailEnd type="none" w="med" len="med"/>
                    </a:lnT>
                    <a:lnB w="25400" cap="flat" cmpd="dbl" algn="ctr">
                      <a:solidFill>
                        <a:srgbClr val="3333CC"/>
                      </a:solidFill>
                      <a:prstDash val="solid"/>
                      <a:round/>
                      <a:headEnd type="none" w="med" len="med"/>
                      <a:tailEnd type="none" w="med" len="med"/>
                    </a:lnB>
                    <a:solidFill>
                      <a:srgbClr val="DBDBDB"/>
                    </a:solidFill>
                  </a:tcPr>
                </a:tc>
                <a:tc>
                  <a:txBody>
                    <a:bodyPr/>
                    <a:lstStyle/>
                    <a:p>
                      <a:pPr algn="ctr" fontAlgn="ctr"/>
                      <a:r>
                        <a:rPr lang="cs-CZ" sz="1000" b="1" i="0" u="none" strike="noStrike">
                          <a:solidFill>
                            <a:srgbClr val="000000"/>
                          </a:solidFill>
                          <a:effectLst/>
                          <a:latin typeface="Arial Black" panose="020B0A04020102020204" pitchFamily="34" charset="0"/>
                        </a:rPr>
                        <a:t>T.J. Sokol Býčkovice </a:t>
                      </a:r>
                    </a:p>
                  </a:txBody>
                  <a:tcPr marL="6838" marR="6838" marT="6838" marB="0" anchor="ctr">
                    <a:lnL w="6350" cap="flat" cmpd="sng" algn="ctr">
                      <a:solidFill>
                        <a:srgbClr val="3333CC"/>
                      </a:solidFill>
                      <a:prstDash val="solid"/>
                      <a:round/>
                      <a:headEnd type="none" w="med" len="med"/>
                      <a:tailEnd type="none" w="med" len="med"/>
                    </a:lnL>
                    <a:lnR w="6350" cap="flat" cmpd="sng" algn="ctr">
                      <a:solidFill>
                        <a:srgbClr val="3333CC"/>
                      </a:solidFill>
                      <a:prstDash val="solid"/>
                      <a:round/>
                      <a:headEnd type="none" w="med" len="med"/>
                      <a:tailEnd type="none" w="med" len="med"/>
                    </a:lnR>
                    <a:lnT w="6350" cap="flat" cmpd="sng" algn="ctr">
                      <a:solidFill>
                        <a:srgbClr val="3333CC"/>
                      </a:solidFill>
                      <a:prstDash val="solid"/>
                      <a:round/>
                      <a:headEnd type="none" w="med" len="med"/>
                      <a:tailEnd type="none" w="med" len="med"/>
                    </a:lnT>
                    <a:lnB w="25400" cap="flat" cmpd="dbl" algn="ctr">
                      <a:solidFill>
                        <a:srgbClr val="3333CC"/>
                      </a:solidFill>
                      <a:prstDash val="solid"/>
                      <a:round/>
                      <a:headEnd type="none" w="med" len="med"/>
                      <a:tailEnd type="none" w="med" len="med"/>
                    </a:lnB>
                    <a:solidFill>
                      <a:srgbClr val="DBDBDB"/>
                    </a:solidFill>
                  </a:tcPr>
                </a:tc>
                <a:tc>
                  <a:txBody>
                    <a:bodyPr/>
                    <a:lstStyle/>
                    <a:p>
                      <a:pPr algn="ctr" fontAlgn="ctr"/>
                      <a:r>
                        <a:rPr lang="cs-CZ" sz="1000" b="1" i="0" u="none" strike="noStrike" dirty="0">
                          <a:solidFill>
                            <a:srgbClr val="000000"/>
                          </a:solidFill>
                          <a:effectLst/>
                          <a:latin typeface="Arial Black" panose="020B0A04020102020204" pitchFamily="34" charset="0"/>
                        </a:rPr>
                        <a:t>III. Třída</a:t>
                      </a:r>
                    </a:p>
                  </a:txBody>
                  <a:tcPr marL="6838" marR="6838" marT="6838" marB="0" anchor="ctr">
                    <a:lnL w="6350" cap="flat" cmpd="sng" algn="ctr">
                      <a:solidFill>
                        <a:srgbClr val="3333CC"/>
                      </a:solidFill>
                      <a:prstDash val="solid"/>
                      <a:round/>
                      <a:headEnd type="none" w="med" len="med"/>
                      <a:tailEnd type="none" w="med" len="med"/>
                    </a:lnL>
                    <a:lnR w="6350" cap="flat" cmpd="sng" algn="ctr">
                      <a:solidFill>
                        <a:srgbClr val="3333CC"/>
                      </a:solidFill>
                      <a:prstDash val="solid"/>
                      <a:round/>
                      <a:headEnd type="none" w="med" len="med"/>
                      <a:tailEnd type="none" w="med" len="med"/>
                    </a:lnR>
                    <a:lnT w="6350" cap="flat" cmpd="sng" algn="ctr">
                      <a:solidFill>
                        <a:srgbClr val="3333CC"/>
                      </a:solidFill>
                      <a:prstDash val="solid"/>
                      <a:round/>
                      <a:headEnd type="none" w="med" len="med"/>
                      <a:tailEnd type="none" w="med" len="med"/>
                    </a:lnT>
                    <a:lnB w="25400" cap="flat" cmpd="dbl" algn="ctr">
                      <a:solidFill>
                        <a:srgbClr val="3333CC"/>
                      </a:solidFill>
                      <a:prstDash val="solid"/>
                      <a:round/>
                      <a:headEnd type="none" w="med" len="med"/>
                      <a:tailEnd type="none" w="med" len="med"/>
                    </a:lnB>
                    <a:solidFill>
                      <a:srgbClr val="DBDBDB"/>
                    </a:solidFill>
                  </a:tcPr>
                </a:tc>
                <a:tc>
                  <a:txBody>
                    <a:bodyPr/>
                    <a:lstStyle/>
                    <a:p>
                      <a:pPr algn="ctr" fontAlgn="ctr"/>
                      <a:r>
                        <a:rPr lang="cs-CZ" sz="1000" b="1" i="0" u="none" strike="noStrike">
                          <a:solidFill>
                            <a:srgbClr val="000000"/>
                          </a:solidFill>
                          <a:effectLst/>
                          <a:latin typeface="Arial Black" panose="020B0A04020102020204" pitchFamily="34" charset="0"/>
                        </a:rPr>
                        <a:t>Dospělí B</a:t>
                      </a:r>
                    </a:p>
                  </a:txBody>
                  <a:tcPr marL="6838" marR="6838" marT="6838" marB="0" anchor="ctr">
                    <a:lnL w="6350" cap="flat" cmpd="sng" algn="ctr">
                      <a:solidFill>
                        <a:srgbClr val="3333CC"/>
                      </a:solidFill>
                      <a:prstDash val="solid"/>
                      <a:round/>
                      <a:headEnd type="none" w="med" len="med"/>
                      <a:tailEnd type="none" w="med" len="med"/>
                    </a:lnL>
                    <a:lnR w="25400" cap="flat" cmpd="dbl" algn="ctr">
                      <a:solidFill>
                        <a:srgbClr val="3333CC"/>
                      </a:solidFill>
                      <a:prstDash val="solid"/>
                      <a:round/>
                      <a:headEnd type="none" w="med" len="med"/>
                      <a:tailEnd type="none" w="med" len="med"/>
                    </a:lnR>
                    <a:lnT w="6350" cap="flat" cmpd="sng" algn="ctr">
                      <a:solidFill>
                        <a:srgbClr val="3333CC"/>
                      </a:solidFill>
                      <a:prstDash val="solid"/>
                      <a:round/>
                      <a:headEnd type="none" w="med" len="med"/>
                      <a:tailEnd type="none" w="med" len="med"/>
                    </a:lnT>
                    <a:lnB w="25400" cap="flat" cmpd="dbl" algn="ctr">
                      <a:solidFill>
                        <a:srgbClr val="3333CC"/>
                      </a:solidFill>
                      <a:prstDash val="solid"/>
                      <a:round/>
                      <a:headEnd type="none" w="med" len="med"/>
                      <a:tailEnd type="none" w="med" len="med"/>
                    </a:lnB>
                    <a:solidFill>
                      <a:srgbClr val="DBDBDB"/>
                    </a:solidFill>
                  </a:tcPr>
                </a:tc>
                <a:extLst>
                  <a:ext uri="{0D108BD9-81ED-4DB2-BD59-A6C34878D82A}">
                    <a16:rowId xmlns:a16="http://schemas.microsoft.com/office/drawing/2014/main" val="1661483147"/>
                  </a:ext>
                </a:extLst>
              </a:tr>
              <a:tr h="628528">
                <a:tc>
                  <a:txBody>
                    <a:bodyPr/>
                    <a:lstStyle/>
                    <a:p>
                      <a:pPr algn="ctr" fontAlgn="ctr"/>
                      <a:r>
                        <a:rPr lang="cs-CZ" sz="1000" b="1" i="0" u="none" strike="noStrike">
                          <a:solidFill>
                            <a:srgbClr val="000000"/>
                          </a:solidFill>
                          <a:effectLst/>
                          <a:latin typeface="Arial Black" panose="020B0A04020102020204" pitchFamily="34" charset="0"/>
                        </a:rPr>
                        <a:t>sobota</a:t>
                      </a:r>
                    </a:p>
                  </a:txBody>
                  <a:tcPr marL="6838" marR="6838" marT="6838" marB="0" anchor="ctr">
                    <a:lnL w="25400" cap="flat" cmpd="dbl" algn="ctr">
                      <a:solidFill>
                        <a:srgbClr val="3333CC"/>
                      </a:solidFill>
                      <a:prstDash val="solid"/>
                      <a:round/>
                      <a:headEnd type="none" w="med" len="med"/>
                      <a:tailEnd type="none" w="med" len="med"/>
                    </a:lnL>
                    <a:lnR w="6350" cap="flat" cmpd="sng" algn="ctr">
                      <a:solidFill>
                        <a:srgbClr val="3333CC"/>
                      </a:solidFill>
                      <a:prstDash val="solid"/>
                      <a:round/>
                      <a:headEnd type="none" w="med" len="med"/>
                      <a:tailEnd type="none" w="med" len="med"/>
                    </a:lnR>
                    <a:lnT w="25400" cap="flat" cmpd="dbl" algn="ctr">
                      <a:solidFill>
                        <a:srgbClr val="3333CC"/>
                      </a:solidFill>
                      <a:prstDash val="solid"/>
                      <a:round/>
                      <a:headEnd type="none" w="med" len="med"/>
                      <a:tailEnd type="none" w="med" len="med"/>
                    </a:lnT>
                    <a:lnB w="6350" cap="flat" cmpd="sng" algn="ctr">
                      <a:solidFill>
                        <a:srgbClr val="3333CC"/>
                      </a:solidFill>
                      <a:prstDash val="solid"/>
                      <a:round/>
                      <a:headEnd type="none" w="med" len="med"/>
                      <a:tailEnd type="none" w="med" len="med"/>
                    </a:lnB>
                  </a:tcPr>
                </a:tc>
                <a:tc>
                  <a:txBody>
                    <a:bodyPr/>
                    <a:lstStyle/>
                    <a:p>
                      <a:pPr algn="ctr" fontAlgn="ctr"/>
                      <a:r>
                        <a:rPr lang="cs-CZ" sz="1000" b="1" i="0" u="none" strike="noStrike" dirty="0">
                          <a:solidFill>
                            <a:srgbClr val="000000"/>
                          </a:solidFill>
                          <a:effectLst/>
                          <a:latin typeface="Arial Black" panose="020B0A04020102020204" pitchFamily="34" charset="0"/>
                        </a:rPr>
                        <a:t>09.11.</a:t>
                      </a:r>
                    </a:p>
                    <a:p>
                      <a:pPr algn="ctr" fontAlgn="ctr"/>
                      <a:r>
                        <a:rPr lang="cs-CZ" sz="1000" b="1" i="0" u="none" strike="noStrike" dirty="0">
                          <a:solidFill>
                            <a:srgbClr val="000000"/>
                          </a:solidFill>
                          <a:effectLst/>
                          <a:latin typeface="Arial Black" panose="020B0A04020102020204" pitchFamily="34" charset="0"/>
                        </a:rPr>
                        <a:t>2019</a:t>
                      </a:r>
                    </a:p>
                  </a:txBody>
                  <a:tcPr marL="6838" marR="6838" marT="6838" marB="0" anchor="ctr">
                    <a:lnL w="6350" cap="flat" cmpd="sng" algn="ctr">
                      <a:solidFill>
                        <a:srgbClr val="3333CC"/>
                      </a:solidFill>
                      <a:prstDash val="solid"/>
                      <a:round/>
                      <a:headEnd type="none" w="med" len="med"/>
                      <a:tailEnd type="none" w="med" len="med"/>
                    </a:lnL>
                    <a:lnR w="6350" cap="flat" cmpd="sng" algn="ctr">
                      <a:solidFill>
                        <a:srgbClr val="3333CC"/>
                      </a:solidFill>
                      <a:prstDash val="solid"/>
                      <a:round/>
                      <a:headEnd type="none" w="med" len="med"/>
                      <a:tailEnd type="none" w="med" len="med"/>
                    </a:lnR>
                    <a:lnT w="25400" cap="flat" cmpd="dbl" algn="ctr">
                      <a:solidFill>
                        <a:srgbClr val="3333CC"/>
                      </a:solidFill>
                      <a:prstDash val="solid"/>
                      <a:round/>
                      <a:headEnd type="none" w="med" len="med"/>
                      <a:tailEnd type="none" w="med" len="med"/>
                    </a:lnT>
                    <a:lnB w="6350" cap="flat" cmpd="sng" algn="ctr">
                      <a:solidFill>
                        <a:srgbClr val="3333CC"/>
                      </a:solidFill>
                      <a:prstDash val="solid"/>
                      <a:round/>
                      <a:headEnd type="none" w="med" len="med"/>
                      <a:tailEnd type="none" w="med" len="med"/>
                    </a:lnB>
                  </a:tcPr>
                </a:tc>
                <a:tc>
                  <a:txBody>
                    <a:bodyPr/>
                    <a:lstStyle/>
                    <a:p>
                      <a:pPr algn="ctr" fontAlgn="ctr"/>
                      <a:r>
                        <a:rPr lang="cs-CZ" sz="1000" b="1" i="0" u="none" strike="noStrike">
                          <a:solidFill>
                            <a:srgbClr val="000000"/>
                          </a:solidFill>
                          <a:effectLst/>
                          <a:latin typeface="Arial Black" panose="020B0A04020102020204" pitchFamily="34" charset="0"/>
                        </a:rPr>
                        <a:t>14:00</a:t>
                      </a:r>
                    </a:p>
                  </a:txBody>
                  <a:tcPr marL="6838" marR="6838" marT="6838" marB="0" anchor="ctr">
                    <a:lnL w="6350" cap="flat" cmpd="sng" algn="ctr">
                      <a:solidFill>
                        <a:srgbClr val="3333CC"/>
                      </a:solidFill>
                      <a:prstDash val="solid"/>
                      <a:round/>
                      <a:headEnd type="none" w="med" len="med"/>
                      <a:tailEnd type="none" w="med" len="med"/>
                    </a:lnL>
                    <a:lnR w="6350" cap="flat" cmpd="sng" algn="ctr">
                      <a:solidFill>
                        <a:srgbClr val="3333CC"/>
                      </a:solidFill>
                      <a:prstDash val="solid"/>
                      <a:round/>
                      <a:headEnd type="none" w="med" len="med"/>
                      <a:tailEnd type="none" w="med" len="med"/>
                    </a:lnR>
                    <a:lnT w="25400" cap="flat" cmpd="dbl" algn="ctr">
                      <a:solidFill>
                        <a:srgbClr val="3333CC"/>
                      </a:solidFill>
                      <a:prstDash val="solid"/>
                      <a:round/>
                      <a:headEnd type="none" w="med" len="med"/>
                      <a:tailEnd type="none" w="med" len="med"/>
                    </a:lnT>
                    <a:lnB w="6350" cap="flat" cmpd="sng" algn="ctr">
                      <a:solidFill>
                        <a:srgbClr val="3333CC"/>
                      </a:solidFill>
                      <a:prstDash val="solid"/>
                      <a:round/>
                      <a:headEnd type="none" w="med" len="med"/>
                      <a:tailEnd type="none" w="med" len="med"/>
                    </a:lnB>
                  </a:tcPr>
                </a:tc>
                <a:tc>
                  <a:txBody>
                    <a:bodyPr/>
                    <a:lstStyle/>
                    <a:p>
                      <a:pPr algn="ctr" fontAlgn="ctr"/>
                      <a:r>
                        <a:rPr lang="cs-CZ" sz="1000" b="1" i="0" u="none" strike="noStrike">
                          <a:solidFill>
                            <a:srgbClr val="000000"/>
                          </a:solidFill>
                          <a:effectLst/>
                          <a:latin typeface="Arial Black" panose="020B0A04020102020204" pitchFamily="34" charset="0"/>
                        </a:rPr>
                        <a:t>MFK Dobříš</a:t>
                      </a:r>
                    </a:p>
                  </a:txBody>
                  <a:tcPr marL="6838" marR="6838" marT="6838" marB="0" anchor="ctr">
                    <a:lnL w="6350" cap="flat" cmpd="sng" algn="ctr">
                      <a:solidFill>
                        <a:srgbClr val="3333CC"/>
                      </a:solidFill>
                      <a:prstDash val="solid"/>
                      <a:round/>
                      <a:headEnd type="none" w="med" len="med"/>
                      <a:tailEnd type="none" w="med" len="med"/>
                    </a:lnL>
                    <a:lnR w="6350" cap="flat" cmpd="sng" algn="ctr">
                      <a:solidFill>
                        <a:srgbClr val="3333CC"/>
                      </a:solidFill>
                      <a:prstDash val="solid"/>
                      <a:round/>
                      <a:headEnd type="none" w="med" len="med"/>
                      <a:tailEnd type="none" w="med" len="med"/>
                    </a:lnR>
                    <a:lnT w="25400" cap="flat" cmpd="dbl" algn="ctr">
                      <a:solidFill>
                        <a:srgbClr val="3333CC"/>
                      </a:solidFill>
                      <a:prstDash val="solid"/>
                      <a:round/>
                      <a:headEnd type="none" w="med" len="med"/>
                      <a:tailEnd type="none" w="med" len="med"/>
                    </a:lnT>
                    <a:lnB w="6350" cap="flat" cmpd="sng" algn="ctr">
                      <a:solidFill>
                        <a:srgbClr val="3333CC"/>
                      </a:solidFill>
                      <a:prstDash val="solid"/>
                      <a:round/>
                      <a:headEnd type="none" w="med" len="med"/>
                      <a:tailEnd type="none" w="med" len="med"/>
                    </a:lnB>
                  </a:tcPr>
                </a:tc>
                <a:tc>
                  <a:txBody>
                    <a:bodyPr/>
                    <a:lstStyle/>
                    <a:p>
                      <a:pPr algn="ctr" fontAlgn="ctr"/>
                      <a:r>
                        <a:rPr lang="cs-CZ" sz="1000" b="1" i="0" u="none" strike="noStrike" dirty="0">
                          <a:solidFill>
                            <a:srgbClr val="000000"/>
                          </a:solidFill>
                          <a:effectLst/>
                          <a:latin typeface="Arial Black" panose="020B0A04020102020204" pitchFamily="34" charset="0"/>
                        </a:rPr>
                        <a:t>Divize </a:t>
                      </a:r>
                    </a:p>
                  </a:txBody>
                  <a:tcPr marL="6838" marR="6838" marT="6838" marB="0" anchor="ctr">
                    <a:lnL w="6350" cap="flat" cmpd="sng" algn="ctr">
                      <a:solidFill>
                        <a:srgbClr val="3333CC"/>
                      </a:solidFill>
                      <a:prstDash val="solid"/>
                      <a:round/>
                      <a:headEnd type="none" w="med" len="med"/>
                      <a:tailEnd type="none" w="med" len="med"/>
                    </a:lnL>
                    <a:lnR w="6350" cap="flat" cmpd="sng" algn="ctr">
                      <a:solidFill>
                        <a:srgbClr val="3333CC"/>
                      </a:solidFill>
                      <a:prstDash val="solid"/>
                      <a:round/>
                      <a:headEnd type="none" w="med" len="med"/>
                      <a:tailEnd type="none" w="med" len="med"/>
                    </a:lnR>
                    <a:lnT w="25400" cap="flat" cmpd="dbl" algn="ctr">
                      <a:solidFill>
                        <a:srgbClr val="3333CC"/>
                      </a:solidFill>
                      <a:prstDash val="solid"/>
                      <a:round/>
                      <a:headEnd type="none" w="med" len="med"/>
                      <a:tailEnd type="none" w="med" len="med"/>
                    </a:lnT>
                    <a:lnB w="6350" cap="flat" cmpd="sng" algn="ctr">
                      <a:solidFill>
                        <a:srgbClr val="3333CC"/>
                      </a:solidFill>
                      <a:prstDash val="solid"/>
                      <a:round/>
                      <a:headEnd type="none" w="med" len="med"/>
                      <a:tailEnd type="none" w="med" len="med"/>
                    </a:lnB>
                  </a:tcPr>
                </a:tc>
                <a:tc>
                  <a:txBody>
                    <a:bodyPr/>
                    <a:lstStyle/>
                    <a:p>
                      <a:pPr algn="ctr" fontAlgn="ctr"/>
                      <a:r>
                        <a:rPr lang="cs-CZ" sz="1000" b="1" i="0" u="none" strike="noStrike" dirty="0">
                          <a:solidFill>
                            <a:srgbClr val="000000"/>
                          </a:solidFill>
                          <a:effectLst/>
                          <a:latin typeface="Arial Black" panose="020B0A04020102020204" pitchFamily="34" charset="0"/>
                        </a:rPr>
                        <a:t>Dospělí</a:t>
                      </a:r>
                    </a:p>
                  </a:txBody>
                  <a:tcPr marL="6838" marR="6838" marT="6838" marB="0" anchor="ctr">
                    <a:lnL w="6350" cap="flat" cmpd="sng" algn="ctr">
                      <a:solidFill>
                        <a:srgbClr val="3333CC"/>
                      </a:solidFill>
                      <a:prstDash val="solid"/>
                      <a:round/>
                      <a:headEnd type="none" w="med" len="med"/>
                      <a:tailEnd type="none" w="med" len="med"/>
                    </a:lnL>
                    <a:lnR w="25400" cap="flat" cmpd="dbl" algn="ctr">
                      <a:solidFill>
                        <a:srgbClr val="3333CC"/>
                      </a:solidFill>
                      <a:prstDash val="solid"/>
                      <a:round/>
                      <a:headEnd type="none" w="med" len="med"/>
                      <a:tailEnd type="none" w="med" len="med"/>
                    </a:lnR>
                    <a:lnT w="25400" cap="flat" cmpd="dbl" algn="ctr">
                      <a:solidFill>
                        <a:srgbClr val="3333CC"/>
                      </a:solidFill>
                      <a:prstDash val="solid"/>
                      <a:round/>
                      <a:headEnd type="none" w="med" len="med"/>
                      <a:tailEnd type="none" w="med" len="med"/>
                    </a:lnT>
                    <a:lnB w="6350" cap="flat" cmpd="sng" algn="ctr">
                      <a:solidFill>
                        <a:srgbClr val="3333CC"/>
                      </a:solidFill>
                      <a:prstDash val="solid"/>
                      <a:round/>
                      <a:headEnd type="none" w="med" len="med"/>
                      <a:tailEnd type="none" w="med" len="med"/>
                    </a:lnB>
                  </a:tcPr>
                </a:tc>
                <a:extLst>
                  <a:ext uri="{0D108BD9-81ED-4DB2-BD59-A6C34878D82A}">
                    <a16:rowId xmlns:a16="http://schemas.microsoft.com/office/drawing/2014/main" val="4152300544"/>
                  </a:ext>
                </a:extLst>
              </a:tr>
              <a:tr h="628528">
                <a:tc>
                  <a:txBody>
                    <a:bodyPr/>
                    <a:lstStyle/>
                    <a:p>
                      <a:pPr algn="ctr" fontAlgn="ctr"/>
                      <a:r>
                        <a:rPr lang="cs-CZ" sz="1000" b="1" i="0" u="none" strike="noStrike" dirty="0">
                          <a:solidFill>
                            <a:srgbClr val="000000"/>
                          </a:solidFill>
                          <a:effectLst/>
                          <a:latin typeface="Arial Black" panose="020B0A04020102020204" pitchFamily="34" charset="0"/>
                        </a:rPr>
                        <a:t>sobota</a:t>
                      </a:r>
                    </a:p>
                  </a:txBody>
                  <a:tcPr marL="6838" marR="6838" marT="6838" marB="0" anchor="ctr">
                    <a:lnL w="25400" cap="flat" cmpd="dbl" algn="ctr">
                      <a:solidFill>
                        <a:srgbClr val="3333CC"/>
                      </a:solidFill>
                      <a:prstDash val="solid"/>
                      <a:round/>
                      <a:headEnd type="none" w="med" len="med"/>
                      <a:tailEnd type="none" w="med" len="med"/>
                    </a:lnL>
                    <a:lnR w="6350" cap="flat" cmpd="sng" algn="ctr">
                      <a:solidFill>
                        <a:srgbClr val="3333CC"/>
                      </a:solidFill>
                      <a:prstDash val="solid"/>
                      <a:round/>
                      <a:headEnd type="none" w="med" len="med"/>
                      <a:tailEnd type="none" w="med" len="med"/>
                    </a:lnR>
                    <a:lnT w="6350" cap="flat" cmpd="sng" algn="ctr">
                      <a:solidFill>
                        <a:srgbClr val="3333CC"/>
                      </a:solidFill>
                      <a:prstDash val="solid"/>
                      <a:round/>
                      <a:headEnd type="none" w="med" len="med"/>
                      <a:tailEnd type="none" w="med" len="med"/>
                    </a:lnT>
                    <a:lnB w="25400" cap="flat" cmpd="dbl" algn="ctr">
                      <a:solidFill>
                        <a:srgbClr val="3333CC"/>
                      </a:solidFill>
                      <a:prstDash val="solid"/>
                      <a:round/>
                      <a:headEnd type="none" w="med" len="med"/>
                      <a:tailEnd type="none" w="med" len="med"/>
                    </a:lnB>
                  </a:tcPr>
                </a:tc>
                <a:tc>
                  <a:txBody>
                    <a:bodyPr/>
                    <a:lstStyle/>
                    <a:p>
                      <a:pPr algn="ctr" fontAlgn="ctr"/>
                      <a:r>
                        <a:rPr lang="cs-CZ" sz="1000" b="1" i="0" u="none" strike="noStrike" dirty="0">
                          <a:solidFill>
                            <a:srgbClr val="000000"/>
                          </a:solidFill>
                          <a:effectLst/>
                          <a:latin typeface="Arial Black" panose="020B0A04020102020204" pitchFamily="34" charset="0"/>
                        </a:rPr>
                        <a:t>9.11.</a:t>
                      </a:r>
                    </a:p>
                    <a:p>
                      <a:pPr algn="ctr" fontAlgn="ctr"/>
                      <a:r>
                        <a:rPr lang="cs-CZ" sz="1000" b="1" i="0" u="none" strike="noStrike" dirty="0">
                          <a:solidFill>
                            <a:srgbClr val="000000"/>
                          </a:solidFill>
                          <a:effectLst/>
                          <a:latin typeface="Arial Black" panose="020B0A04020102020204" pitchFamily="34" charset="0"/>
                        </a:rPr>
                        <a:t>2019</a:t>
                      </a:r>
                    </a:p>
                  </a:txBody>
                  <a:tcPr marL="6838" marR="6838" marT="6838" marB="0" anchor="ctr">
                    <a:lnL w="6350" cap="flat" cmpd="sng" algn="ctr">
                      <a:solidFill>
                        <a:srgbClr val="3333CC"/>
                      </a:solidFill>
                      <a:prstDash val="solid"/>
                      <a:round/>
                      <a:headEnd type="none" w="med" len="med"/>
                      <a:tailEnd type="none" w="med" len="med"/>
                    </a:lnL>
                    <a:lnR w="6350" cap="flat" cmpd="sng" algn="ctr">
                      <a:solidFill>
                        <a:srgbClr val="3333CC"/>
                      </a:solidFill>
                      <a:prstDash val="solid"/>
                      <a:round/>
                      <a:headEnd type="none" w="med" len="med"/>
                      <a:tailEnd type="none" w="med" len="med"/>
                    </a:lnR>
                    <a:lnT w="6350" cap="flat" cmpd="sng" algn="ctr">
                      <a:solidFill>
                        <a:srgbClr val="3333CC"/>
                      </a:solidFill>
                      <a:prstDash val="solid"/>
                      <a:round/>
                      <a:headEnd type="none" w="med" len="med"/>
                      <a:tailEnd type="none" w="med" len="med"/>
                    </a:lnT>
                    <a:lnB w="25400" cap="flat" cmpd="dbl" algn="ctr">
                      <a:solidFill>
                        <a:srgbClr val="3333CC"/>
                      </a:solidFill>
                      <a:prstDash val="solid"/>
                      <a:round/>
                      <a:headEnd type="none" w="med" len="med"/>
                      <a:tailEnd type="none" w="med" len="med"/>
                    </a:lnB>
                  </a:tcPr>
                </a:tc>
                <a:tc>
                  <a:txBody>
                    <a:bodyPr/>
                    <a:lstStyle/>
                    <a:p>
                      <a:pPr algn="ctr" fontAlgn="ctr"/>
                      <a:r>
                        <a:rPr lang="cs-CZ" sz="1000" b="1" i="0" u="none" strike="noStrike">
                          <a:solidFill>
                            <a:srgbClr val="000000"/>
                          </a:solidFill>
                          <a:effectLst/>
                          <a:latin typeface="Arial Black" panose="020B0A04020102020204" pitchFamily="34" charset="0"/>
                        </a:rPr>
                        <a:t>10:00</a:t>
                      </a:r>
                    </a:p>
                  </a:txBody>
                  <a:tcPr marL="6838" marR="6838" marT="6838" marB="0" anchor="ctr">
                    <a:lnL w="6350" cap="flat" cmpd="sng" algn="ctr">
                      <a:solidFill>
                        <a:srgbClr val="3333CC"/>
                      </a:solidFill>
                      <a:prstDash val="solid"/>
                      <a:round/>
                      <a:headEnd type="none" w="med" len="med"/>
                      <a:tailEnd type="none" w="med" len="med"/>
                    </a:lnL>
                    <a:lnR w="6350" cap="flat" cmpd="sng" algn="ctr">
                      <a:solidFill>
                        <a:srgbClr val="3333CC"/>
                      </a:solidFill>
                      <a:prstDash val="solid"/>
                      <a:round/>
                      <a:headEnd type="none" w="med" len="med"/>
                      <a:tailEnd type="none" w="med" len="med"/>
                    </a:lnR>
                    <a:lnT w="6350" cap="flat" cmpd="sng" algn="ctr">
                      <a:solidFill>
                        <a:srgbClr val="3333CC"/>
                      </a:solidFill>
                      <a:prstDash val="solid"/>
                      <a:round/>
                      <a:headEnd type="none" w="med" len="med"/>
                      <a:tailEnd type="none" w="med" len="med"/>
                    </a:lnT>
                    <a:lnB w="25400" cap="flat" cmpd="dbl" algn="ctr">
                      <a:solidFill>
                        <a:srgbClr val="3333CC"/>
                      </a:solidFill>
                      <a:prstDash val="solid"/>
                      <a:round/>
                      <a:headEnd type="none" w="med" len="med"/>
                      <a:tailEnd type="none" w="med" len="med"/>
                    </a:lnB>
                  </a:tcPr>
                </a:tc>
                <a:tc>
                  <a:txBody>
                    <a:bodyPr/>
                    <a:lstStyle/>
                    <a:p>
                      <a:pPr algn="ctr" fontAlgn="ctr"/>
                      <a:r>
                        <a:rPr lang="cs-CZ" sz="1000" b="1" i="0" u="none" strike="noStrike">
                          <a:solidFill>
                            <a:srgbClr val="000000"/>
                          </a:solidFill>
                          <a:effectLst/>
                          <a:latin typeface="Arial Black" panose="020B0A04020102020204" pitchFamily="34" charset="0"/>
                        </a:rPr>
                        <a:t>SK Libotenice</a:t>
                      </a:r>
                    </a:p>
                  </a:txBody>
                  <a:tcPr marL="6838" marR="6838" marT="6838" marB="0" anchor="ctr">
                    <a:lnL w="6350" cap="flat" cmpd="sng" algn="ctr">
                      <a:solidFill>
                        <a:srgbClr val="3333CC"/>
                      </a:solidFill>
                      <a:prstDash val="solid"/>
                      <a:round/>
                      <a:headEnd type="none" w="med" len="med"/>
                      <a:tailEnd type="none" w="med" len="med"/>
                    </a:lnL>
                    <a:lnR w="6350" cap="flat" cmpd="sng" algn="ctr">
                      <a:solidFill>
                        <a:srgbClr val="3333CC"/>
                      </a:solidFill>
                      <a:prstDash val="solid"/>
                      <a:round/>
                      <a:headEnd type="none" w="med" len="med"/>
                      <a:tailEnd type="none" w="med" len="med"/>
                    </a:lnR>
                    <a:lnT w="6350" cap="flat" cmpd="sng" algn="ctr">
                      <a:solidFill>
                        <a:srgbClr val="3333CC"/>
                      </a:solidFill>
                      <a:prstDash val="solid"/>
                      <a:round/>
                      <a:headEnd type="none" w="med" len="med"/>
                      <a:tailEnd type="none" w="med" len="med"/>
                    </a:lnT>
                    <a:lnB w="25400" cap="flat" cmpd="dbl" algn="ctr">
                      <a:solidFill>
                        <a:srgbClr val="3333CC"/>
                      </a:solidFill>
                      <a:prstDash val="solid"/>
                      <a:round/>
                      <a:headEnd type="none" w="med" len="med"/>
                      <a:tailEnd type="none" w="med" len="med"/>
                    </a:lnB>
                  </a:tcPr>
                </a:tc>
                <a:tc>
                  <a:txBody>
                    <a:bodyPr/>
                    <a:lstStyle/>
                    <a:p>
                      <a:pPr algn="ctr" fontAlgn="ctr"/>
                      <a:r>
                        <a:rPr lang="cs-CZ" sz="1000" b="1" i="0" u="none" strike="noStrike">
                          <a:solidFill>
                            <a:srgbClr val="000000"/>
                          </a:solidFill>
                          <a:effectLst/>
                          <a:latin typeface="Arial Black" panose="020B0A04020102020204" pitchFamily="34" charset="0"/>
                        </a:rPr>
                        <a:t>Okresní přebor</a:t>
                      </a:r>
                    </a:p>
                  </a:txBody>
                  <a:tcPr marL="6838" marR="6838" marT="6838" marB="0" anchor="ctr">
                    <a:lnL w="6350" cap="flat" cmpd="sng" algn="ctr">
                      <a:solidFill>
                        <a:srgbClr val="3333CC"/>
                      </a:solidFill>
                      <a:prstDash val="solid"/>
                      <a:round/>
                      <a:headEnd type="none" w="med" len="med"/>
                      <a:tailEnd type="none" w="med" len="med"/>
                    </a:lnL>
                    <a:lnR w="6350" cap="flat" cmpd="sng" algn="ctr">
                      <a:solidFill>
                        <a:srgbClr val="3333CC"/>
                      </a:solidFill>
                      <a:prstDash val="solid"/>
                      <a:round/>
                      <a:headEnd type="none" w="med" len="med"/>
                      <a:tailEnd type="none" w="med" len="med"/>
                    </a:lnR>
                    <a:lnT w="6350" cap="flat" cmpd="sng" algn="ctr">
                      <a:solidFill>
                        <a:srgbClr val="3333CC"/>
                      </a:solidFill>
                      <a:prstDash val="solid"/>
                      <a:round/>
                      <a:headEnd type="none" w="med" len="med"/>
                      <a:tailEnd type="none" w="med" len="med"/>
                    </a:lnT>
                    <a:lnB w="25400" cap="flat" cmpd="dbl" algn="ctr">
                      <a:solidFill>
                        <a:srgbClr val="3333CC"/>
                      </a:solidFill>
                      <a:prstDash val="solid"/>
                      <a:round/>
                      <a:headEnd type="none" w="med" len="med"/>
                      <a:tailEnd type="none" w="med" len="med"/>
                    </a:lnB>
                  </a:tcPr>
                </a:tc>
                <a:tc>
                  <a:txBody>
                    <a:bodyPr/>
                    <a:lstStyle/>
                    <a:p>
                      <a:pPr algn="ctr" fontAlgn="ctr"/>
                      <a:r>
                        <a:rPr lang="cs-CZ" sz="1000" b="1" i="0" u="none" strike="noStrike" dirty="0">
                          <a:solidFill>
                            <a:srgbClr val="000000"/>
                          </a:solidFill>
                          <a:effectLst/>
                          <a:latin typeface="Arial Black" panose="020B0A04020102020204" pitchFamily="34" charset="0"/>
                        </a:rPr>
                        <a:t>Starší přípravka</a:t>
                      </a:r>
                    </a:p>
                  </a:txBody>
                  <a:tcPr marL="6838" marR="6838" marT="6838" marB="0" anchor="ctr">
                    <a:lnL w="6350" cap="flat" cmpd="sng" algn="ctr">
                      <a:solidFill>
                        <a:srgbClr val="3333CC"/>
                      </a:solidFill>
                      <a:prstDash val="solid"/>
                      <a:round/>
                      <a:headEnd type="none" w="med" len="med"/>
                      <a:tailEnd type="none" w="med" len="med"/>
                    </a:lnL>
                    <a:lnR w="25400" cap="flat" cmpd="dbl" algn="ctr">
                      <a:solidFill>
                        <a:srgbClr val="3333CC"/>
                      </a:solidFill>
                      <a:prstDash val="solid"/>
                      <a:round/>
                      <a:headEnd type="none" w="med" len="med"/>
                      <a:tailEnd type="none" w="med" len="med"/>
                    </a:lnR>
                    <a:lnT w="6350" cap="flat" cmpd="sng" algn="ctr">
                      <a:solidFill>
                        <a:srgbClr val="3333CC"/>
                      </a:solidFill>
                      <a:prstDash val="solid"/>
                      <a:round/>
                      <a:headEnd type="none" w="med" len="med"/>
                      <a:tailEnd type="none" w="med" len="med"/>
                    </a:lnT>
                    <a:lnB w="25400" cap="flat" cmpd="dbl" algn="ctr">
                      <a:solidFill>
                        <a:srgbClr val="3333CC"/>
                      </a:solidFill>
                      <a:prstDash val="solid"/>
                      <a:round/>
                      <a:headEnd type="none" w="med" len="med"/>
                      <a:tailEnd type="none" w="med" len="med"/>
                    </a:lnB>
                  </a:tcPr>
                </a:tc>
                <a:extLst>
                  <a:ext uri="{0D108BD9-81ED-4DB2-BD59-A6C34878D82A}">
                    <a16:rowId xmlns:a16="http://schemas.microsoft.com/office/drawing/2014/main" val="838695110"/>
                  </a:ext>
                </a:extLst>
              </a:tr>
              <a:tr h="628528">
                <a:tc>
                  <a:txBody>
                    <a:bodyPr/>
                    <a:lstStyle/>
                    <a:p>
                      <a:pPr algn="ctr" fontAlgn="ctr"/>
                      <a:r>
                        <a:rPr lang="cs-CZ" sz="1000" b="1" i="0" u="none" strike="noStrike">
                          <a:solidFill>
                            <a:srgbClr val="000000"/>
                          </a:solidFill>
                          <a:effectLst/>
                          <a:latin typeface="Arial Black" panose="020B0A04020102020204" pitchFamily="34" charset="0"/>
                        </a:rPr>
                        <a:t>neděle</a:t>
                      </a:r>
                    </a:p>
                  </a:txBody>
                  <a:tcPr marL="6838" marR="6838" marT="6838" marB="0" anchor="ctr">
                    <a:lnL w="25400" cap="flat" cmpd="dbl" algn="ctr">
                      <a:solidFill>
                        <a:srgbClr val="3333CC"/>
                      </a:solidFill>
                      <a:prstDash val="solid"/>
                      <a:round/>
                      <a:headEnd type="none" w="med" len="med"/>
                      <a:tailEnd type="none" w="med" len="med"/>
                    </a:lnL>
                    <a:lnR w="6350" cap="flat" cmpd="sng" algn="ctr">
                      <a:solidFill>
                        <a:srgbClr val="3333CC"/>
                      </a:solidFill>
                      <a:prstDash val="solid"/>
                      <a:round/>
                      <a:headEnd type="none" w="med" len="med"/>
                      <a:tailEnd type="none" w="med" len="med"/>
                    </a:lnR>
                    <a:lnT w="25400" cap="flat" cmpd="dbl" algn="ctr">
                      <a:solidFill>
                        <a:srgbClr val="3333CC"/>
                      </a:solidFill>
                      <a:prstDash val="solid"/>
                      <a:round/>
                      <a:headEnd type="none" w="med" len="med"/>
                      <a:tailEnd type="none" w="med" len="med"/>
                    </a:lnT>
                    <a:lnB w="25400" cap="flat" cmpd="dbl" algn="ctr">
                      <a:solidFill>
                        <a:srgbClr val="3333CC"/>
                      </a:solidFill>
                      <a:prstDash val="solid"/>
                      <a:round/>
                      <a:headEnd type="none" w="med" len="med"/>
                      <a:tailEnd type="none" w="med" len="med"/>
                    </a:lnB>
                    <a:solidFill>
                      <a:srgbClr val="DBDBDB"/>
                    </a:solidFill>
                  </a:tcPr>
                </a:tc>
                <a:tc>
                  <a:txBody>
                    <a:bodyPr/>
                    <a:lstStyle/>
                    <a:p>
                      <a:pPr algn="ctr" fontAlgn="ctr"/>
                      <a:r>
                        <a:rPr lang="cs-CZ" sz="1000" b="1" i="0" u="none" strike="noStrike" dirty="0">
                          <a:solidFill>
                            <a:srgbClr val="000000"/>
                          </a:solidFill>
                          <a:effectLst/>
                          <a:latin typeface="Arial Black" panose="020B0A04020102020204" pitchFamily="34" charset="0"/>
                        </a:rPr>
                        <a:t>17.11.</a:t>
                      </a:r>
                    </a:p>
                    <a:p>
                      <a:pPr algn="ctr" fontAlgn="ctr"/>
                      <a:r>
                        <a:rPr lang="cs-CZ" sz="1000" b="1" i="0" u="none" strike="noStrike" dirty="0">
                          <a:solidFill>
                            <a:srgbClr val="000000"/>
                          </a:solidFill>
                          <a:effectLst/>
                          <a:latin typeface="Arial Black" panose="020B0A04020102020204" pitchFamily="34" charset="0"/>
                        </a:rPr>
                        <a:t>2019</a:t>
                      </a:r>
                    </a:p>
                  </a:txBody>
                  <a:tcPr marL="6838" marR="6838" marT="6838" marB="0" anchor="ctr">
                    <a:lnL w="6350" cap="flat" cmpd="sng" algn="ctr">
                      <a:solidFill>
                        <a:srgbClr val="3333CC"/>
                      </a:solidFill>
                      <a:prstDash val="solid"/>
                      <a:round/>
                      <a:headEnd type="none" w="med" len="med"/>
                      <a:tailEnd type="none" w="med" len="med"/>
                    </a:lnL>
                    <a:lnR w="6350" cap="flat" cmpd="sng" algn="ctr">
                      <a:solidFill>
                        <a:srgbClr val="3333CC"/>
                      </a:solidFill>
                      <a:prstDash val="solid"/>
                      <a:round/>
                      <a:headEnd type="none" w="med" len="med"/>
                      <a:tailEnd type="none" w="med" len="med"/>
                    </a:lnR>
                    <a:lnT w="25400" cap="flat" cmpd="dbl" algn="ctr">
                      <a:solidFill>
                        <a:srgbClr val="3333CC"/>
                      </a:solidFill>
                      <a:prstDash val="solid"/>
                      <a:round/>
                      <a:headEnd type="none" w="med" len="med"/>
                      <a:tailEnd type="none" w="med" len="med"/>
                    </a:lnT>
                    <a:lnB w="25400" cap="flat" cmpd="dbl" algn="ctr">
                      <a:solidFill>
                        <a:srgbClr val="3333CC"/>
                      </a:solidFill>
                      <a:prstDash val="solid"/>
                      <a:round/>
                      <a:headEnd type="none" w="med" len="med"/>
                      <a:tailEnd type="none" w="med" len="med"/>
                    </a:lnB>
                    <a:solidFill>
                      <a:srgbClr val="DBDBDB"/>
                    </a:solidFill>
                  </a:tcPr>
                </a:tc>
                <a:tc>
                  <a:txBody>
                    <a:bodyPr/>
                    <a:lstStyle/>
                    <a:p>
                      <a:pPr algn="ctr" fontAlgn="ctr"/>
                      <a:r>
                        <a:rPr lang="cs-CZ" sz="1000" b="1" i="0" u="none" strike="noStrike">
                          <a:solidFill>
                            <a:srgbClr val="000000"/>
                          </a:solidFill>
                          <a:effectLst/>
                          <a:latin typeface="Arial Black" panose="020B0A04020102020204" pitchFamily="34" charset="0"/>
                        </a:rPr>
                        <a:t>10:00</a:t>
                      </a:r>
                    </a:p>
                  </a:txBody>
                  <a:tcPr marL="6838" marR="6838" marT="6838" marB="0" anchor="ctr">
                    <a:lnL w="6350" cap="flat" cmpd="sng" algn="ctr">
                      <a:solidFill>
                        <a:srgbClr val="3333CC"/>
                      </a:solidFill>
                      <a:prstDash val="solid"/>
                      <a:round/>
                      <a:headEnd type="none" w="med" len="med"/>
                      <a:tailEnd type="none" w="med" len="med"/>
                    </a:lnL>
                    <a:lnR w="6350" cap="flat" cmpd="sng" algn="ctr">
                      <a:solidFill>
                        <a:srgbClr val="3333CC"/>
                      </a:solidFill>
                      <a:prstDash val="solid"/>
                      <a:round/>
                      <a:headEnd type="none" w="med" len="med"/>
                      <a:tailEnd type="none" w="med" len="med"/>
                    </a:lnR>
                    <a:lnT w="25400" cap="flat" cmpd="dbl" algn="ctr">
                      <a:solidFill>
                        <a:srgbClr val="3333CC"/>
                      </a:solidFill>
                      <a:prstDash val="solid"/>
                      <a:round/>
                      <a:headEnd type="none" w="med" len="med"/>
                      <a:tailEnd type="none" w="med" len="med"/>
                    </a:lnT>
                    <a:lnB w="25400" cap="flat" cmpd="dbl" algn="ctr">
                      <a:solidFill>
                        <a:srgbClr val="3333CC"/>
                      </a:solidFill>
                      <a:prstDash val="solid"/>
                      <a:round/>
                      <a:headEnd type="none" w="med" len="med"/>
                      <a:tailEnd type="none" w="med" len="med"/>
                    </a:lnB>
                    <a:solidFill>
                      <a:srgbClr val="DBDBDB"/>
                    </a:solidFill>
                  </a:tcPr>
                </a:tc>
                <a:tc>
                  <a:txBody>
                    <a:bodyPr/>
                    <a:lstStyle/>
                    <a:p>
                      <a:pPr algn="ctr" fontAlgn="ctr"/>
                      <a:r>
                        <a:rPr lang="cs-CZ" sz="1000" b="1" i="0" u="none" strike="noStrike">
                          <a:solidFill>
                            <a:srgbClr val="000000"/>
                          </a:solidFill>
                          <a:effectLst/>
                          <a:latin typeface="Arial Black" panose="020B0A04020102020204" pitchFamily="34" charset="0"/>
                        </a:rPr>
                        <a:t>FK Neštěmice</a:t>
                      </a:r>
                    </a:p>
                  </a:txBody>
                  <a:tcPr marL="6838" marR="6838" marT="6838" marB="0" anchor="ctr">
                    <a:lnL w="6350" cap="flat" cmpd="sng" algn="ctr">
                      <a:solidFill>
                        <a:srgbClr val="3333CC"/>
                      </a:solidFill>
                      <a:prstDash val="solid"/>
                      <a:round/>
                      <a:headEnd type="none" w="med" len="med"/>
                      <a:tailEnd type="none" w="med" len="med"/>
                    </a:lnL>
                    <a:lnR w="6350" cap="flat" cmpd="sng" algn="ctr">
                      <a:solidFill>
                        <a:srgbClr val="3333CC"/>
                      </a:solidFill>
                      <a:prstDash val="solid"/>
                      <a:round/>
                      <a:headEnd type="none" w="med" len="med"/>
                      <a:tailEnd type="none" w="med" len="med"/>
                    </a:lnR>
                    <a:lnT w="25400" cap="flat" cmpd="dbl" algn="ctr">
                      <a:solidFill>
                        <a:srgbClr val="3333CC"/>
                      </a:solidFill>
                      <a:prstDash val="solid"/>
                      <a:round/>
                      <a:headEnd type="none" w="med" len="med"/>
                      <a:tailEnd type="none" w="med" len="med"/>
                    </a:lnT>
                    <a:lnB w="25400" cap="flat" cmpd="dbl" algn="ctr">
                      <a:solidFill>
                        <a:srgbClr val="3333CC"/>
                      </a:solidFill>
                      <a:prstDash val="solid"/>
                      <a:round/>
                      <a:headEnd type="none" w="med" len="med"/>
                      <a:tailEnd type="none" w="med" len="med"/>
                    </a:lnB>
                    <a:solidFill>
                      <a:srgbClr val="DBDBDB"/>
                    </a:solidFill>
                  </a:tcPr>
                </a:tc>
                <a:tc>
                  <a:txBody>
                    <a:bodyPr/>
                    <a:lstStyle/>
                    <a:p>
                      <a:pPr algn="ctr" fontAlgn="ctr"/>
                      <a:r>
                        <a:rPr lang="cs-CZ" sz="1000" b="1" i="0" u="none" strike="noStrike">
                          <a:solidFill>
                            <a:srgbClr val="000000"/>
                          </a:solidFill>
                          <a:effectLst/>
                          <a:latin typeface="Arial Black" panose="020B0A04020102020204" pitchFamily="34" charset="0"/>
                        </a:rPr>
                        <a:t>Krajský přebor</a:t>
                      </a:r>
                    </a:p>
                  </a:txBody>
                  <a:tcPr marL="6838" marR="6838" marT="6838" marB="0" anchor="ctr">
                    <a:lnL w="6350" cap="flat" cmpd="sng" algn="ctr">
                      <a:solidFill>
                        <a:srgbClr val="3333CC"/>
                      </a:solidFill>
                      <a:prstDash val="solid"/>
                      <a:round/>
                      <a:headEnd type="none" w="med" len="med"/>
                      <a:tailEnd type="none" w="med" len="med"/>
                    </a:lnL>
                    <a:lnR w="6350" cap="flat" cmpd="sng" algn="ctr">
                      <a:solidFill>
                        <a:srgbClr val="3333CC"/>
                      </a:solidFill>
                      <a:prstDash val="solid"/>
                      <a:round/>
                      <a:headEnd type="none" w="med" len="med"/>
                      <a:tailEnd type="none" w="med" len="med"/>
                    </a:lnR>
                    <a:lnT w="25400" cap="flat" cmpd="dbl" algn="ctr">
                      <a:solidFill>
                        <a:srgbClr val="3333CC"/>
                      </a:solidFill>
                      <a:prstDash val="solid"/>
                      <a:round/>
                      <a:headEnd type="none" w="med" len="med"/>
                      <a:tailEnd type="none" w="med" len="med"/>
                    </a:lnT>
                    <a:lnB w="25400" cap="flat" cmpd="dbl" algn="ctr">
                      <a:solidFill>
                        <a:srgbClr val="3333CC"/>
                      </a:solidFill>
                      <a:prstDash val="solid"/>
                      <a:round/>
                      <a:headEnd type="none" w="med" len="med"/>
                      <a:tailEnd type="none" w="med" len="med"/>
                    </a:lnB>
                    <a:solidFill>
                      <a:srgbClr val="DBDBDB"/>
                    </a:solidFill>
                  </a:tcPr>
                </a:tc>
                <a:tc>
                  <a:txBody>
                    <a:bodyPr/>
                    <a:lstStyle/>
                    <a:p>
                      <a:pPr algn="ctr" fontAlgn="ctr"/>
                      <a:r>
                        <a:rPr lang="cs-CZ" sz="1000" b="1" i="0" u="none" strike="noStrike" dirty="0">
                          <a:solidFill>
                            <a:srgbClr val="000000"/>
                          </a:solidFill>
                          <a:effectLst/>
                          <a:latin typeface="Arial Black" panose="020B0A04020102020204" pitchFamily="34" charset="0"/>
                        </a:rPr>
                        <a:t>Dorost</a:t>
                      </a:r>
                    </a:p>
                  </a:txBody>
                  <a:tcPr marL="6838" marR="6838" marT="6838" marB="0" anchor="ctr">
                    <a:lnL w="6350" cap="flat" cmpd="sng" algn="ctr">
                      <a:solidFill>
                        <a:srgbClr val="3333CC"/>
                      </a:solidFill>
                      <a:prstDash val="solid"/>
                      <a:round/>
                      <a:headEnd type="none" w="med" len="med"/>
                      <a:tailEnd type="none" w="med" len="med"/>
                    </a:lnL>
                    <a:lnR w="25400" cap="flat" cmpd="dbl" algn="ctr">
                      <a:solidFill>
                        <a:srgbClr val="3333CC"/>
                      </a:solidFill>
                      <a:prstDash val="solid"/>
                      <a:round/>
                      <a:headEnd type="none" w="med" len="med"/>
                      <a:tailEnd type="none" w="med" len="med"/>
                    </a:lnR>
                    <a:lnT w="25400" cap="flat" cmpd="dbl" algn="ctr">
                      <a:solidFill>
                        <a:srgbClr val="3333CC"/>
                      </a:solidFill>
                      <a:prstDash val="solid"/>
                      <a:round/>
                      <a:headEnd type="none" w="med" len="med"/>
                      <a:tailEnd type="none" w="med" len="med"/>
                    </a:lnT>
                    <a:lnB w="25400" cap="flat" cmpd="dbl" algn="ctr">
                      <a:solidFill>
                        <a:srgbClr val="3333CC"/>
                      </a:solidFill>
                      <a:prstDash val="solid"/>
                      <a:round/>
                      <a:headEnd type="none" w="med" len="med"/>
                      <a:tailEnd type="none" w="med" len="med"/>
                    </a:lnB>
                    <a:solidFill>
                      <a:srgbClr val="DBDBDB"/>
                    </a:solidFill>
                  </a:tcPr>
                </a:tc>
                <a:extLst>
                  <a:ext uri="{0D108BD9-81ED-4DB2-BD59-A6C34878D82A}">
                    <a16:rowId xmlns:a16="http://schemas.microsoft.com/office/drawing/2014/main" val="1715906996"/>
                  </a:ext>
                </a:extLst>
              </a:tr>
            </a:tbl>
          </a:graphicData>
        </a:graphic>
      </p:graphicFrame>
      <p:sp>
        <p:nvSpPr>
          <p:cNvPr id="9" name="TextovéPole 8">
            <a:extLst>
              <a:ext uri="{FF2B5EF4-FFF2-40B4-BE49-F238E27FC236}">
                <a16:creationId xmlns:a16="http://schemas.microsoft.com/office/drawing/2014/main" id="{F144DFE9-A98E-48D7-8EBE-1A6A0666E862}"/>
              </a:ext>
            </a:extLst>
          </p:cNvPr>
          <p:cNvSpPr txBox="1"/>
          <p:nvPr/>
        </p:nvSpPr>
        <p:spPr>
          <a:xfrm>
            <a:off x="5512705" y="55976"/>
            <a:ext cx="4680520" cy="646331"/>
          </a:xfrm>
          <a:prstGeom prst="rect">
            <a:avLst/>
          </a:prstGeom>
          <a:solidFill>
            <a:srgbClr val="FF99FF"/>
          </a:solidFill>
          <a:effectLst>
            <a:innerShdw blurRad="63500" dist="1600200" dir="10800000">
              <a:srgbClr val="FFFF99">
                <a:alpha val="49804"/>
              </a:srgbClr>
            </a:innerShdw>
            <a:softEdge rad="0"/>
          </a:effectLst>
        </p:spPr>
        <p:txBody>
          <a:bodyPr wrap="square" rtlCol="0">
            <a:spAutoFit/>
          </a:bodyPr>
          <a:lstStyle/>
          <a:p>
            <a:pPr algn="ctr"/>
            <a:r>
              <a:rPr lang="cs-CZ" sz="3600" dirty="0">
                <a:solidFill>
                  <a:srgbClr val="3333FF"/>
                </a:solidFill>
                <a:latin typeface="Cooper Black" panose="0208090404030B020404" pitchFamily="18" charset="0"/>
              </a:rPr>
              <a:t>Zápasy u soupeřů</a:t>
            </a:r>
            <a:r>
              <a:rPr lang="cs-CZ" sz="3600" dirty="0">
                <a:latin typeface="Cooper Black" panose="0208090404030B020404" pitchFamily="18" charset="0"/>
              </a:rPr>
              <a:t> </a:t>
            </a:r>
          </a:p>
        </p:txBody>
      </p:sp>
      <p:sp>
        <p:nvSpPr>
          <p:cNvPr id="10" name="Obdélník 9">
            <a:extLst>
              <a:ext uri="{FF2B5EF4-FFF2-40B4-BE49-F238E27FC236}">
                <a16:creationId xmlns:a16="http://schemas.microsoft.com/office/drawing/2014/main" id="{1B216500-304C-461B-9C70-9131977EDC15}"/>
              </a:ext>
            </a:extLst>
          </p:cNvPr>
          <p:cNvSpPr/>
          <p:nvPr/>
        </p:nvSpPr>
        <p:spPr>
          <a:xfrm>
            <a:off x="71984" y="1784210"/>
            <a:ext cx="4680520" cy="5319790"/>
          </a:xfrm>
          <a:prstGeom prst="rect">
            <a:avLst/>
          </a:prstGeom>
        </p:spPr>
        <p:txBody>
          <a:bodyPr wrap="square">
            <a:spAutoFit/>
          </a:bodyPr>
          <a:lstStyle/>
          <a:p>
            <a:pPr algn="ctr">
              <a:lnSpc>
                <a:spcPct val="107000"/>
              </a:lnSpc>
              <a:spcAft>
                <a:spcPts val="0"/>
              </a:spcAft>
            </a:pPr>
            <a:r>
              <a:rPr lang="cs-CZ" sz="1600" dirty="0">
                <a:solidFill>
                  <a:srgbClr val="FF0000"/>
                </a:solidFill>
                <a:highlight>
                  <a:srgbClr val="C0C0C0"/>
                </a:highlight>
                <a:latin typeface="Arial Black" panose="020B0A04020102020204" pitchFamily="34" charset="0"/>
                <a:ea typeface="Calibri" panose="020F0502020204030204" pitchFamily="34" charset="0"/>
                <a:cs typeface="Arial" panose="020B0604020202020204" pitchFamily="34" charset="0"/>
              </a:rPr>
              <a:t>SK Sokol Malé Žernoseky -  </a:t>
            </a:r>
            <a:r>
              <a:rPr lang="cs-CZ" sz="1600" dirty="0" err="1">
                <a:solidFill>
                  <a:srgbClr val="FF0000"/>
                </a:solidFill>
                <a:highlight>
                  <a:srgbClr val="C0C0C0"/>
                </a:highlight>
                <a:latin typeface="Arial Black" panose="020B0A04020102020204" pitchFamily="34" charset="0"/>
                <a:ea typeface="Calibri" panose="020F0502020204030204" pitchFamily="34" charset="0"/>
                <a:cs typeface="Arial" panose="020B0604020202020204" pitchFamily="34" charset="0"/>
              </a:rPr>
              <a:t>Sepap</a:t>
            </a:r>
            <a:r>
              <a:rPr lang="cs-CZ" sz="1600" dirty="0">
                <a:solidFill>
                  <a:srgbClr val="FF0000"/>
                </a:solidFill>
                <a:highlight>
                  <a:srgbClr val="C0C0C0"/>
                </a:highlight>
                <a:latin typeface="Arial Black" panose="020B0A04020102020204" pitchFamily="34" charset="0"/>
                <a:ea typeface="Calibri" panose="020F0502020204030204" pitchFamily="34" charset="0"/>
                <a:cs typeface="Arial" panose="020B0604020202020204" pitchFamily="34" charset="0"/>
              </a:rPr>
              <a:t> Štětí</a:t>
            </a:r>
            <a:endParaRPr lang="cs-CZ" sz="11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cs-CZ" sz="1600" dirty="0">
                <a:solidFill>
                  <a:srgbClr val="FF0000"/>
                </a:solidFill>
                <a:highlight>
                  <a:srgbClr val="C0C0C0"/>
                </a:highlight>
                <a:latin typeface="Arial Black" panose="020B0A04020102020204" pitchFamily="34" charset="0"/>
                <a:ea typeface="Calibri" panose="020F0502020204030204" pitchFamily="34" charset="0"/>
                <a:cs typeface="Arial" panose="020B0604020202020204" pitchFamily="34" charset="0"/>
              </a:rPr>
              <a:t>3:6(1:3)  7. kolo 4.10.2019</a:t>
            </a:r>
            <a:endParaRPr lang="cs-CZ" sz="11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cs-CZ" sz="1100" dirty="0">
                <a:latin typeface="Arial" panose="020B0604020202020204" pitchFamily="34" charset="0"/>
                <a:ea typeface="Calibri" panose="020F0502020204030204" pitchFamily="34" charset="0"/>
                <a:cs typeface="Times New Roman" panose="02020603050405020304" pitchFamily="18" charset="0"/>
              </a:rPr>
              <a:t>Před týdnem přišla stará garda o domácí zápas s Lovosicemi, které nám nahlásily velkou nemocnost a tak se na hřiště  Malých </a:t>
            </a:r>
            <a:r>
              <a:rPr lang="cs-CZ" sz="1100" dirty="0" err="1">
                <a:latin typeface="Arial" panose="020B0604020202020204" pitchFamily="34" charset="0"/>
                <a:ea typeface="Calibri" panose="020F0502020204030204" pitchFamily="34" charset="0"/>
                <a:cs typeface="Times New Roman" panose="02020603050405020304" pitchFamily="18" charset="0"/>
              </a:rPr>
              <a:t>Žernosek</a:t>
            </a:r>
            <a:r>
              <a:rPr lang="cs-CZ" sz="1100" dirty="0">
                <a:latin typeface="Arial" panose="020B0604020202020204" pitchFamily="34" charset="0"/>
                <a:ea typeface="Calibri" panose="020F0502020204030204" pitchFamily="34" charset="0"/>
                <a:cs typeface="Times New Roman" panose="02020603050405020304" pitchFamily="18" charset="0"/>
              </a:rPr>
              <a:t>, které  v dosavadních 4 zápasech 3x vyhrály, odjíždělo po delší zápasové pauze. V úvodu to bylo na hře také znát. Domácí si v rychlém sledu za sebou vypracovali  3 slibné příležitosti a podařilo se jim také  vstřelit vedoucí branku na 1:0.  Štětské mužstvo ale pomalu zvyšovalo obrátky a velmi rychle se vracelo do hry.  Josef Jonák trefil tyčku a Jan Čermák označkoval břevno. Vyrovnat na 1:1 se ale podařilo až Tomáši </a:t>
            </a:r>
            <a:r>
              <a:rPr lang="cs-CZ" sz="1100" dirty="0" err="1">
                <a:latin typeface="Arial" panose="020B0604020202020204" pitchFamily="34" charset="0"/>
                <a:ea typeface="Calibri" panose="020F0502020204030204" pitchFamily="34" charset="0"/>
                <a:cs typeface="Times New Roman" panose="02020603050405020304" pitchFamily="18" charset="0"/>
              </a:rPr>
              <a:t>Flodrovi</a:t>
            </a:r>
            <a:r>
              <a:rPr lang="cs-CZ" sz="1100" dirty="0">
                <a:latin typeface="Arial" panose="020B0604020202020204" pitchFamily="34" charset="0"/>
                <a:ea typeface="Calibri" panose="020F0502020204030204" pitchFamily="34" charset="0"/>
                <a:cs typeface="Times New Roman" panose="02020603050405020304" pitchFamily="18" charset="0"/>
              </a:rPr>
              <a:t>. Pokračovali jsme v dobrém výkonu a ještě do poločasu se nám podařilo náskok navýšit na 3:1.  Utkání to ale vůbec lehké nebylo. Hrál se rychlý fotbal a nebyl čas  na oddech. Domácí spoléhali na střelecké schopnosti Tomáše Jandy, na kterého možná mnozí vzpomínají z dob jeho ligové slávy ať už to bylo ve Zlíně nebo Teplicích. Po změně stran nám ale podařilo náskok navýšit až na 5:1 a to už jsme pomalu začínali tušit, že nás vítězství v důležitém zápase nemine. S přibývajícím časem se na hřiště rychle vkrádala tma a fotbalový míč přestával být vidět. Dalším vstřeleným gólům na obou stranách to ale nezabránilo ba naopak spíše pomohlo. Na příznivý vývoj utkání v náš prospěch to ale vliv nemělo o čemž svědčí konečný výsledek 6:3 pro Štětí. </a:t>
            </a:r>
            <a:endParaRPr lang="cs-CZ"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cs-CZ" sz="1100" u="sng" dirty="0">
                <a:latin typeface="Arial" panose="020B0604020202020204" pitchFamily="34" charset="0"/>
                <a:ea typeface="Calibri" panose="020F0502020204030204" pitchFamily="34" charset="0"/>
                <a:cs typeface="Times New Roman" panose="02020603050405020304" pitchFamily="18" charset="0"/>
              </a:rPr>
              <a:t>Branky</a:t>
            </a:r>
            <a:r>
              <a:rPr lang="cs-CZ" sz="1100" dirty="0">
                <a:latin typeface="Arial" panose="020B0604020202020204" pitchFamily="34" charset="0"/>
                <a:ea typeface="Calibri" panose="020F0502020204030204" pitchFamily="34" charset="0"/>
                <a:cs typeface="Times New Roman" panose="02020603050405020304" pitchFamily="18" charset="0"/>
              </a:rPr>
              <a:t>: </a:t>
            </a:r>
            <a:r>
              <a:rPr lang="cs-CZ" sz="1100" dirty="0" err="1">
                <a:latin typeface="Arial" panose="020B0604020202020204" pitchFamily="34" charset="0"/>
                <a:ea typeface="Calibri" panose="020F0502020204030204" pitchFamily="34" charset="0"/>
                <a:cs typeface="Times New Roman" panose="02020603050405020304" pitchFamily="18" charset="0"/>
              </a:rPr>
              <a:t>T.Flodr</a:t>
            </a:r>
            <a:r>
              <a:rPr lang="cs-CZ" sz="1100" dirty="0">
                <a:latin typeface="Arial" panose="020B0604020202020204" pitchFamily="34" charset="0"/>
                <a:ea typeface="Calibri" panose="020F0502020204030204" pitchFamily="34" charset="0"/>
                <a:cs typeface="Times New Roman" panose="02020603050405020304" pitchFamily="18" charset="0"/>
              </a:rPr>
              <a:t> 3, </a:t>
            </a:r>
            <a:r>
              <a:rPr lang="cs-CZ" sz="1100" dirty="0" err="1">
                <a:latin typeface="Arial" panose="020B0604020202020204" pitchFamily="34" charset="0"/>
                <a:ea typeface="Calibri" panose="020F0502020204030204" pitchFamily="34" charset="0"/>
                <a:cs typeface="Times New Roman" panose="02020603050405020304" pitchFamily="18" charset="0"/>
              </a:rPr>
              <a:t>J.Jonák</a:t>
            </a:r>
            <a:r>
              <a:rPr lang="cs-CZ" sz="1100" dirty="0">
                <a:latin typeface="Arial" panose="020B0604020202020204" pitchFamily="34" charset="0"/>
                <a:ea typeface="Calibri" panose="020F0502020204030204" pitchFamily="34" charset="0"/>
                <a:cs typeface="Times New Roman" panose="02020603050405020304" pitchFamily="18" charset="0"/>
              </a:rPr>
              <a:t> 2, </a:t>
            </a:r>
            <a:r>
              <a:rPr lang="cs-CZ" sz="1100" dirty="0" err="1">
                <a:latin typeface="Arial" panose="020B0604020202020204" pitchFamily="34" charset="0"/>
                <a:ea typeface="Calibri" panose="020F0502020204030204" pitchFamily="34" charset="0"/>
                <a:cs typeface="Times New Roman" panose="02020603050405020304" pitchFamily="18" charset="0"/>
              </a:rPr>
              <a:t>P.Čermák</a:t>
            </a:r>
            <a:r>
              <a:rPr lang="cs-CZ" sz="1100" dirty="0">
                <a:latin typeface="Arial" panose="020B0604020202020204" pitchFamily="34" charset="0"/>
                <a:ea typeface="Calibri" panose="020F0502020204030204" pitchFamily="34" charset="0"/>
                <a:cs typeface="Times New Roman" panose="02020603050405020304" pitchFamily="18" charset="0"/>
              </a:rPr>
              <a:t> 1</a:t>
            </a:r>
            <a:endParaRPr lang="cs-CZ"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cs-CZ" sz="1100" u="sng" dirty="0">
                <a:latin typeface="Arial" panose="020B0604020202020204" pitchFamily="34" charset="0"/>
                <a:ea typeface="Calibri" panose="020F0502020204030204" pitchFamily="34" charset="0"/>
                <a:cs typeface="Times New Roman" panose="02020603050405020304" pitchFamily="18" charset="0"/>
              </a:rPr>
              <a:t>Sestava:</a:t>
            </a:r>
            <a:r>
              <a:rPr lang="cs-CZ" sz="1100" dirty="0">
                <a:latin typeface="Arial" panose="020B0604020202020204" pitchFamily="34" charset="0"/>
                <a:ea typeface="Calibri" panose="020F0502020204030204" pitchFamily="34" charset="0"/>
                <a:cs typeface="Times New Roman" panose="02020603050405020304" pitchFamily="18" charset="0"/>
              </a:rPr>
              <a:t> </a:t>
            </a:r>
            <a:r>
              <a:rPr lang="cs-CZ" sz="1100" dirty="0" err="1">
                <a:latin typeface="Arial" panose="020B0604020202020204" pitchFamily="34" charset="0"/>
                <a:ea typeface="Calibri" panose="020F0502020204030204" pitchFamily="34" charset="0"/>
                <a:cs typeface="Times New Roman" panose="02020603050405020304" pitchFamily="18" charset="0"/>
              </a:rPr>
              <a:t>J.Suchitra-P.Kindl</a:t>
            </a:r>
            <a:r>
              <a:rPr lang="cs-CZ" sz="1100" dirty="0">
                <a:latin typeface="Arial" panose="020B0604020202020204" pitchFamily="34" charset="0"/>
                <a:ea typeface="Calibri" panose="020F0502020204030204" pitchFamily="34" charset="0"/>
                <a:cs typeface="Times New Roman" panose="02020603050405020304" pitchFamily="18" charset="0"/>
              </a:rPr>
              <a:t>, </a:t>
            </a:r>
            <a:r>
              <a:rPr lang="cs-CZ" sz="1100" dirty="0" err="1">
                <a:latin typeface="Arial" panose="020B0604020202020204" pitchFamily="34" charset="0"/>
                <a:ea typeface="Calibri" panose="020F0502020204030204" pitchFamily="34" charset="0"/>
                <a:cs typeface="Times New Roman" panose="02020603050405020304" pitchFamily="18" charset="0"/>
              </a:rPr>
              <a:t>J.Tyle</a:t>
            </a:r>
            <a:r>
              <a:rPr lang="cs-CZ" sz="1100" dirty="0">
                <a:latin typeface="Arial" panose="020B0604020202020204" pitchFamily="34" charset="0"/>
                <a:ea typeface="Calibri" panose="020F0502020204030204" pitchFamily="34" charset="0"/>
                <a:cs typeface="Times New Roman" panose="02020603050405020304" pitchFamily="18" charset="0"/>
              </a:rPr>
              <a:t>, </a:t>
            </a:r>
            <a:r>
              <a:rPr lang="cs-CZ" sz="1100" dirty="0" err="1">
                <a:latin typeface="Arial" panose="020B0604020202020204" pitchFamily="34" charset="0"/>
                <a:ea typeface="Calibri" panose="020F0502020204030204" pitchFamily="34" charset="0"/>
                <a:cs typeface="Times New Roman" panose="02020603050405020304" pitchFamily="18" charset="0"/>
              </a:rPr>
              <a:t>J.Jonák</a:t>
            </a:r>
            <a:r>
              <a:rPr lang="cs-CZ" sz="1100" dirty="0">
                <a:latin typeface="Arial" panose="020B0604020202020204" pitchFamily="34" charset="0"/>
                <a:ea typeface="Calibri" panose="020F0502020204030204" pitchFamily="34" charset="0"/>
                <a:cs typeface="Times New Roman" panose="02020603050405020304" pitchFamily="18" charset="0"/>
              </a:rPr>
              <a:t>, </a:t>
            </a:r>
            <a:r>
              <a:rPr lang="cs-CZ" sz="1100" dirty="0" err="1">
                <a:latin typeface="Arial" panose="020B0604020202020204" pitchFamily="34" charset="0"/>
                <a:ea typeface="Calibri" panose="020F0502020204030204" pitchFamily="34" charset="0"/>
                <a:cs typeface="Times New Roman" panose="02020603050405020304" pitchFamily="18" charset="0"/>
              </a:rPr>
              <a:t>R.Páviš</a:t>
            </a:r>
            <a:r>
              <a:rPr lang="cs-CZ" sz="1100" dirty="0">
                <a:latin typeface="Arial" panose="020B0604020202020204" pitchFamily="34" charset="0"/>
                <a:ea typeface="Calibri" panose="020F0502020204030204" pitchFamily="34" charset="0"/>
                <a:cs typeface="Times New Roman" panose="02020603050405020304" pitchFamily="18" charset="0"/>
              </a:rPr>
              <a:t>, </a:t>
            </a:r>
            <a:r>
              <a:rPr lang="cs-CZ" sz="1100" dirty="0" err="1">
                <a:latin typeface="Arial" panose="020B0604020202020204" pitchFamily="34" charset="0"/>
                <a:ea typeface="Calibri" panose="020F0502020204030204" pitchFamily="34" charset="0"/>
                <a:cs typeface="Times New Roman" panose="02020603050405020304" pitchFamily="18" charset="0"/>
              </a:rPr>
              <a:t>J.Arazim</a:t>
            </a:r>
            <a:r>
              <a:rPr lang="cs-CZ" sz="1100" dirty="0">
                <a:latin typeface="Arial" panose="020B0604020202020204" pitchFamily="34" charset="0"/>
                <a:ea typeface="Calibri" panose="020F0502020204030204" pitchFamily="34" charset="0"/>
                <a:cs typeface="Times New Roman" panose="02020603050405020304" pitchFamily="18" charset="0"/>
              </a:rPr>
              <a:t>, </a:t>
            </a:r>
          </a:p>
          <a:p>
            <a:pPr>
              <a:lnSpc>
                <a:spcPct val="107000"/>
              </a:lnSpc>
              <a:spcAft>
                <a:spcPts val="0"/>
              </a:spcAft>
            </a:pPr>
            <a:r>
              <a:rPr lang="cs-CZ" sz="1100" dirty="0">
                <a:latin typeface="Arial" panose="020B0604020202020204" pitchFamily="34" charset="0"/>
                <a:ea typeface="Calibri" panose="020F0502020204030204" pitchFamily="34" charset="0"/>
                <a:cs typeface="Times New Roman" panose="02020603050405020304" pitchFamily="18" charset="0"/>
              </a:rPr>
              <a:t>                </a:t>
            </a:r>
            <a:r>
              <a:rPr lang="cs-CZ" sz="1100" dirty="0" err="1">
                <a:latin typeface="Arial" panose="020B0604020202020204" pitchFamily="34" charset="0"/>
                <a:ea typeface="Calibri" panose="020F0502020204030204" pitchFamily="34" charset="0"/>
                <a:cs typeface="Times New Roman" panose="02020603050405020304" pitchFamily="18" charset="0"/>
              </a:rPr>
              <a:t>J.Čermák</a:t>
            </a:r>
            <a:r>
              <a:rPr lang="cs-CZ" sz="1100" dirty="0">
                <a:latin typeface="Arial" panose="020B0604020202020204" pitchFamily="34" charset="0"/>
                <a:ea typeface="Calibri" panose="020F0502020204030204" pitchFamily="34" charset="0"/>
                <a:cs typeface="Times New Roman" panose="02020603050405020304" pitchFamily="18" charset="0"/>
              </a:rPr>
              <a:t>, </a:t>
            </a:r>
            <a:r>
              <a:rPr lang="cs-CZ" sz="1100" dirty="0" err="1">
                <a:latin typeface="Arial" panose="020B0604020202020204" pitchFamily="34" charset="0"/>
                <a:ea typeface="Calibri" panose="020F0502020204030204" pitchFamily="34" charset="0"/>
                <a:cs typeface="Times New Roman" panose="02020603050405020304" pitchFamily="18" charset="0"/>
              </a:rPr>
              <a:t>D.Jerman</a:t>
            </a:r>
            <a:r>
              <a:rPr lang="cs-CZ" sz="1100" dirty="0">
                <a:latin typeface="Arial" panose="020B0604020202020204" pitchFamily="34" charset="0"/>
                <a:ea typeface="Calibri" panose="020F0502020204030204" pitchFamily="34" charset="0"/>
                <a:cs typeface="Times New Roman" panose="02020603050405020304" pitchFamily="18" charset="0"/>
              </a:rPr>
              <a:t>, </a:t>
            </a:r>
            <a:r>
              <a:rPr lang="cs-CZ" sz="1100" dirty="0" err="1">
                <a:latin typeface="Arial" panose="020B0604020202020204" pitchFamily="34" charset="0"/>
                <a:ea typeface="Calibri" panose="020F0502020204030204" pitchFamily="34" charset="0"/>
                <a:cs typeface="Times New Roman" panose="02020603050405020304" pitchFamily="18" charset="0"/>
              </a:rPr>
              <a:t>M.Hamšík</a:t>
            </a:r>
            <a:r>
              <a:rPr lang="cs-CZ" sz="1100" dirty="0">
                <a:latin typeface="Arial" panose="020B0604020202020204" pitchFamily="34" charset="0"/>
                <a:ea typeface="Calibri" panose="020F0502020204030204" pitchFamily="34" charset="0"/>
                <a:cs typeface="Times New Roman" panose="02020603050405020304" pitchFamily="18" charset="0"/>
              </a:rPr>
              <a:t>, </a:t>
            </a:r>
            <a:r>
              <a:rPr lang="cs-CZ" sz="1100" dirty="0" err="1">
                <a:latin typeface="Arial" panose="020B0604020202020204" pitchFamily="34" charset="0"/>
                <a:ea typeface="Calibri" panose="020F0502020204030204" pitchFamily="34" charset="0"/>
                <a:cs typeface="Times New Roman" panose="02020603050405020304" pitchFamily="18" charset="0"/>
              </a:rPr>
              <a:t>T.Flodr</a:t>
            </a:r>
            <a:r>
              <a:rPr lang="cs-CZ" sz="1100" dirty="0">
                <a:latin typeface="Arial" panose="020B0604020202020204" pitchFamily="34" charset="0"/>
                <a:ea typeface="Calibri" panose="020F0502020204030204" pitchFamily="34" charset="0"/>
                <a:cs typeface="Times New Roman" panose="02020603050405020304" pitchFamily="18" charset="0"/>
              </a:rPr>
              <a:t>, </a:t>
            </a:r>
            <a:r>
              <a:rPr lang="cs-CZ" sz="1100" dirty="0" err="1">
                <a:latin typeface="Arial" panose="020B0604020202020204" pitchFamily="34" charset="0"/>
                <a:ea typeface="Calibri" panose="020F0502020204030204" pitchFamily="34" charset="0"/>
                <a:cs typeface="Times New Roman" panose="02020603050405020304" pitchFamily="18" charset="0"/>
              </a:rPr>
              <a:t>P.Čermák</a:t>
            </a:r>
            <a:r>
              <a:rPr lang="cs-CZ" sz="1100" dirty="0">
                <a:latin typeface="Arial" panose="020B0604020202020204" pitchFamily="34" charset="0"/>
                <a:ea typeface="Calibri" panose="020F0502020204030204" pitchFamily="34" charset="0"/>
                <a:cs typeface="Times New Roman" panose="02020603050405020304" pitchFamily="18" charset="0"/>
              </a:rPr>
              <a:t>, </a:t>
            </a:r>
          </a:p>
          <a:p>
            <a:pPr>
              <a:lnSpc>
                <a:spcPct val="107000"/>
              </a:lnSpc>
              <a:spcAft>
                <a:spcPts val="0"/>
              </a:spcAft>
            </a:pPr>
            <a:r>
              <a:rPr lang="cs-CZ" sz="1100" dirty="0">
                <a:latin typeface="Arial" panose="020B0604020202020204" pitchFamily="34" charset="0"/>
                <a:ea typeface="Calibri" panose="020F0502020204030204" pitchFamily="34" charset="0"/>
                <a:cs typeface="Times New Roman" panose="02020603050405020304" pitchFamily="18" charset="0"/>
              </a:rPr>
              <a:t>                 </a:t>
            </a:r>
            <a:r>
              <a:rPr lang="cs-CZ" sz="1100" dirty="0" err="1">
                <a:latin typeface="Arial" panose="020B0604020202020204" pitchFamily="34" charset="0"/>
                <a:ea typeface="Calibri" panose="020F0502020204030204" pitchFamily="34" charset="0"/>
                <a:cs typeface="Times New Roman" panose="02020603050405020304" pitchFamily="18" charset="0"/>
              </a:rPr>
              <a:t>P.Kratochvíl</a:t>
            </a:r>
            <a:r>
              <a:rPr lang="cs-CZ" sz="1100" dirty="0">
                <a:latin typeface="Arial" panose="020B0604020202020204" pitchFamily="34" charset="0"/>
                <a:ea typeface="Calibri" panose="020F0502020204030204" pitchFamily="34" charset="0"/>
                <a:cs typeface="Times New Roman" panose="02020603050405020304" pitchFamily="18" charset="0"/>
              </a:rPr>
              <a:t>, </a:t>
            </a:r>
            <a:r>
              <a:rPr lang="cs-CZ" sz="1100" dirty="0" err="1">
                <a:latin typeface="Arial" panose="020B0604020202020204" pitchFamily="34" charset="0"/>
                <a:ea typeface="Calibri" panose="020F0502020204030204" pitchFamily="34" charset="0"/>
                <a:cs typeface="Times New Roman" panose="02020603050405020304" pitchFamily="18" charset="0"/>
              </a:rPr>
              <a:t>R.Morávek</a:t>
            </a:r>
            <a:r>
              <a:rPr lang="cs-CZ" sz="1100" dirty="0">
                <a:latin typeface="Arial" panose="020B0604020202020204" pitchFamily="34" charset="0"/>
                <a:ea typeface="Calibri" panose="020F0502020204030204" pitchFamily="34" charset="0"/>
                <a:cs typeface="Times New Roman" panose="02020603050405020304" pitchFamily="18" charset="0"/>
              </a:rPr>
              <a:t> </a:t>
            </a:r>
            <a:endParaRPr lang="cs-CZ"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cs-CZ" sz="1100" u="sng" dirty="0">
                <a:latin typeface="Arial" panose="020B0604020202020204" pitchFamily="34" charset="0"/>
                <a:ea typeface="Calibri" panose="020F0502020204030204" pitchFamily="34" charset="0"/>
                <a:cs typeface="Times New Roman" panose="02020603050405020304" pitchFamily="18" charset="0"/>
              </a:rPr>
              <a:t>Manager:</a:t>
            </a:r>
            <a:r>
              <a:rPr lang="cs-CZ" sz="1100" dirty="0">
                <a:latin typeface="Arial" panose="020B0604020202020204" pitchFamily="34" charset="0"/>
                <a:ea typeface="Calibri" panose="020F0502020204030204" pitchFamily="34" charset="0"/>
                <a:cs typeface="Times New Roman" panose="02020603050405020304" pitchFamily="18" charset="0"/>
              </a:rPr>
              <a:t> </a:t>
            </a:r>
            <a:r>
              <a:rPr lang="cs-CZ" sz="1100" dirty="0" err="1">
                <a:latin typeface="Arial" panose="020B0604020202020204" pitchFamily="34" charset="0"/>
                <a:ea typeface="Calibri" panose="020F0502020204030204" pitchFamily="34" charset="0"/>
                <a:cs typeface="Times New Roman" panose="02020603050405020304" pitchFamily="18" charset="0"/>
              </a:rPr>
              <a:t>M.Šťastný</a:t>
            </a:r>
            <a:endParaRPr lang="cs-CZ" sz="1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ovéPole 10">
            <a:extLst>
              <a:ext uri="{FF2B5EF4-FFF2-40B4-BE49-F238E27FC236}">
                <a16:creationId xmlns:a16="http://schemas.microsoft.com/office/drawing/2014/main" id="{7E2D8C3E-DCB8-4C79-8E70-47A03A248648}"/>
              </a:ext>
            </a:extLst>
          </p:cNvPr>
          <p:cNvSpPr txBox="1"/>
          <p:nvPr/>
        </p:nvSpPr>
        <p:spPr>
          <a:xfrm>
            <a:off x="71984" y="57088"/>
            <a:ext cx="4680520" cy="1384995"/>
          </a:xfrm>
          <a:prstGeom prst="rect">
            <a:avLst/>
          </a:prstGeom>
          <a:solidFill>
            <a:schemeClr val="bg1"/>
          </a:solidFill>
          <a:ln w="47625">
            <a:solidFill>
              <a:schemeClr val="accent1"/>
            </a:solidFill>
          </a:ln>
          <a:effectLst>
            <a:innerShdw blurRad="63500" dist="698500" dir="18900000">
              <a:srgbClr val="FF3399">
                <a:alpha val="50000"/>
              </a:srgbClr>
            </a:innerShdw>
            <a:softEdge rad="0"/>
          </a:effectLst>
        </p:spPr>
        <p:txBody>
          <a:bodyPr wrap="square" rtlCol="0">
            <a:prstTxWarp prst="textCanUp">
              <a:avLst/>
            </a:prstTxWarp>
            <a:spAutoFit/>
          </a:bodyPr>
          <a:lstStyle/>
          <a:p>
            <a:pPr algn="ctr"/>
            <a:r>
              <a:rPr lang="cs-CZ" sz="2400" dirty="0">
                <a:solidFill>
                  <a:srgbClr val="3333CC"/>
                </a:solidFill>
                <a:latin typeface="Colonna MT" panose="04020805060202030203" pitchFamily="82" charset="0"/>
              </a:rPr>
              <a:t>Stará garda udržela neporazitelnost a i po tomto utkání drží 2. místo. Přišla o něj až v dalším zápase </a:t>
            </a:r>
          </a:p>
        </p:txBody>
      </p:sp>
    </p:spTree>
    <p:extLst>
      <p:ext uri="{BB962C8B-B14F-4D97-AF65-F5344CB8AC3E}">
        <p14:creationId xmlns:p14="http://schemas.microsoft.com/office/powerpoint/2010/main" val="14738586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ovéPole 5"/>
          <p:cNvSpPr txBox="1"/>
          <p:nvPr/>
        </p:nvSpPr>
        <p:spPr>
          <a:xfrm>
            <a:off x="1944192" y="7004456"/>
            <a:ext cx="178917"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6</a:t>
            </a:r>
          </a:p>
        </p:txBody>
      </p:sp>
      <p:sp>
        <p:nvSpPr>
          <p:cNvPr id="7" name="TextovéPole 6"/>
          <p:cNvSpPr txBox="1"/>
          <p:nvPr/>
        </p:nvSpPr>
        <p:spPr>
          <a:xfrm>
            <a:off x="7731618" y="6946031"/>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39</a:t>
            </a:r>
          </a:p>
        </p:txBody>
      </p:sp>
      <p:sp>
        <p:nvSpPr>
          <p:cNvPr id="8" name="Obdélník 7">
            <a:extLst>
              <a:ext uri="{FF2B5EF4-FFF2-40B4-BE49-F238E27FC236}">
                <a16:creationId xmlns:a16="http://schemas.microsoft.com/office/drawing/2014/main" id="{F9312A65-8002-4E44-B46F-B3D8565904E2}"/>
              </a:ext>
            </a:extLst>
          </p:cNvPr>
          <p:cNvSpPr/>
          <p:nvPr/>
        </p:nvSpPr>
        <p:spPr>
          <a:xfrm>
            <a:off x="99819" y="70726"/>
            <a:ext cx="4608512" cy="954107"/>
          </a:xfrm>
          <a:prstGeom prst="rect">
            <a:avLst/>
          </a:prstGeom>
          <a:blipFill>
            <a:blip r:embed="rId2"/>
            <a:stretch>
              <a:fillRect/>
            </a:stretch>
          </a:blipFill>
        </p:spPr>
        <p:txBody>
          <a:bodyPr wrap="square" lIns="91440" tIns="45720" rIns="91440" bIns="45720">
            <a:spAutoFit/>
          </a:bodyPr>
          <a:lstStyle/>
          <a:p>
            <a:pPr algn="ctr"/>
            <a:r>
              <a:rPr lang="cs-CZ" sz="2800" b="1" cap="none" spc="0" dirty="0">
                <a:ln w="12700">
                  <a:solidFill>
                    <a:schemeClr val="accent1"/>
                  </a:solidFill>
                  <a:prstDash val="solid"/>
                </a:ln>
                <a:solidFill>
                  <a:srgbClr val="FF0000"/>
                </a:solidFill>
                <a:effectLst>
                  <a:outerShdw blurRad="38100" dist="38100" dir="2700000" algn="tl">
                    <a:srgbClr val="000000">
                      <a:alpha val="43137"/>
                    </a:srgbClr>
                  </a:outerShdw>
                </a:effectLst>
                <a:highlight>
                  <a:srgbClr val="FFFF00"/>
                </a:highlight>
              </a:rPr>
              <a:t>Historie SK Aritma Praha</a:t>
            </a:r>
          </a:p>
          <a:p>
            <a:pPr algn="ctr"/>
            <a:r>
              <a:rPr lang="cs-CZ" sz="2800" dirty="0">
                <a:ln w="12700">
                  <a:solidFill>
                    <a:schemeClr val="accent1"/>
                  </a:solidFill>
                  <a:prstDash val="solid"/>
                </a:ln>
                <a:solidFill>
                  <a:srgbClr val="FF0000"/>
                </a:solidFill>
                <a:effectLst>
                  <a:outerShdw blurRad="38100" dist="38100" dir="2700000" algn="tl">
                    <a:srgbClr val="000000">
                      <a:alpha val="43137"/>
                    </a:srgbClr>
                  </a:outerShdw>
                </a:effectLst>
                <a:highlight>
                  <a:srgbClr val="00FF00"/>
                </a:highlight>
              </a:rPr>
              <a:t>www.aritma.cz</a:t>
            </a:r>
            <a:r>
              <a:rPr lang="cs-CZ" sz="2800" b="1" cap="none" spc="0" dirty="0">
                <a:ln w="12700">
                  <a:solidFill>
                    <a:schemeClr val="accent1"/>
                  </a:solidFill>
                  <a:prstDash val="solid"/>
                </a:ln>
                <a:solidFill>
                  <a:srgbClr val="FF0000"/>
                </a:solidFill>
                <a:effectLst>
                  <a:outerShdw blurRad="38100" dist="38100" dir="2700000" algn="tl">
                    <a:srgbClr val="000000">
                      <a:alpha val="43137"/>
                    </a:srgbClr>
                  </a:outerShdw>
                </a:effectLst>
                <a:highlight>
                  <a:srgbClr val="00FF00"/>
                </a:highlight>
              </a:rPr>
              <a:t>   </a:t>
            </a:r>
          </a:p>
        </p:txBody>
      </p:sp>
      <p:sp>
        <p:nvSpPr>
          <p:cNvPr id="9" name="Obdélník 8">
            <a:extLst>
              <a:ext uri="{FF2B5EF4-FFF2-40B4-BE49-F238E27FC236}">
                <a16:creationId xmlns:a16="http://schemas.microsoft.com/office/drawing/2014/main" id="{CC9A5D16-4935-4A73-8117-699B7B36B139}"/>
              </a:ext>
            </a:extLst>
          </p:cNvPr>
          <p:cNvSpPr/>
          <p:nvPr/>
        </p:nvSpPr>
        <p:spPr>
          <a:xfrm>
            <a:off x="71984" y="1473848"/>
            <a:ext cx="4608512" cy="2816156"/>
          </a:xfrm>
          <a:prstGeom prst="rect">
            <a:avLst/>
          </a:prstGeom>
        </p:spPr>
        <p:txBody>
          <a:bodyPr wrap="square">
            <a:spAutoFit/>
          </a:bodyPr>
          <a:lstStyle/>
          <a:p>
            <a:pPr algn="just"/>
            <a:r>
              <a:rPr lang="cs-CZ" dirty="0">
                <a:solidFill>
                  <a:srgbClr val="000000"/>
                </a:solidFill>
                <a:latin typeface="Arial" panose="020B0604020202020204" pitchFamily="34" charset="0"/>
              </a:rPr>
              <a:t>       </a:t>
            </a:r>
            <a:r>
              <a:rPr lang="cs-CZ" sz="1100" dirty="0">
                <a:solidFill>
                  <a:srgbClr val="000000"/>
                </a:solidFill>
                <a:latin typeface="Arial" panose="020B0604020202020204" pitchFamily="34" charset="0"/>
                <a:cs typeface="Arial" panose="020B0604020202020204" pitchFamily="34" charset="0"/>
              </a:rPr>
              <a:t>SK Aritma je pokračovatelem klubů SK Veleslavín a Dynama Vokovice. Klub byl založen v roce 1908. V současné době má 1.100 členů sdružených v oddílech kopané, košíkové, atletiky, tenisu, ASPV, turistiky, odbíjené.</a:t>
            </a:r>
          </a:p>
          <a:p>
            <a:pPr algn="just"/>
            <a:r>
              <a:rPr lang="cs-CZ" sz="1100" dirty="0">
                <a:solidFill>
                  <a:srgbClr val="000000"/>
                </a:solidFill>
                <a:latin typeface="Arial" panose="020B0604020202020204" pitchFamily="34" charset="0"/>
                <a:cs typeface="Arial" panose="020B0604020202020204" pitchFamily="34" charset="0"/>
              </a:rPr>
              <a:t> </a:t>
            </a:r>
            <a:r>
              <a:rPr lang="cs-CZ" sz="1100" dirty="0">
                <a:latin typeface="Arial" panose="020B0604020202020204" pitchFamily="34" charset="0"/>
                <a:cs typeface="Arial" panose="020B0604020202020204" pitchFamily="34" charset="0"/>
              </a:rPr>
              <a:t> Oddíl kopané má mužstva všech věkových kategorií od přípravek po starou gardu. Muži hrají DIVIZI, dorosty, starší a mladší žáci hrají vyšší soutěže řízené řídící komisí pro Čechy. ČDD U 19 a U17. ČDŽ U15 a U14 . ČLŽ U13 a U12. Ostatní mužstva různé pražské soutěže. </a:t>
            </a:r>
          </a:p>
          <a:p>
            <a:pPr algn="just"/>
            <a:r>
              <a:rPr lang="cs-CZ" sz="1100" b="0" dirty="0">
                <a:latin typeface="Arial" panose="020B0604020202020204" pitchFamily="34" charset="0"/>
                <a:cs typeface="Arial" panose="020B0604020202020204" pitchFamily="34" charset="0"/>
              </a:rPr>
              <a:t>       </a:t>
            </a:r>
            <a:r>
              <a:rPr lang="cs-CZ" sz="1100" dirty="0">
                <a:latin typeface="Arial" panose="020B0604020202020204" pitchFamily="34" charset="0"/>
                <a:cs typeface="Arial" panose="020B0604020202020204" pitchFamily="34" charset="0"/>
              </a:rPr>
              <a:t>Ze známějších fotbalistů zde působili sparťané: Tichý( stříbro z MS v Chile !!! ), </a:t>
            </a:r>
            <a:r>
              <a:rPr lang="cs-CZ" sz="1100" dirty="0" err="1">
                <a:latin typeface="Arial" panose="020B0604020202020204" pitchFamily="34" charset="0"/>
                <a:cs typeface="Arial" panose="020B0604020202020204" pitchFamily="34" charset="0"/>
              </a:rPr>
              <a:t>Gůra</a:t>
            </a:r>
            <a:r>
              <a:rPr lang="cs-CZ" sz="1100" dirty="0">
                <a:latin typeface="Arial" panose="020B0604020202020204" pitchFamily="34" charset="0"/>
                <a:cs typeface="Arial" panose="020B0604020202020204" pitchFamily="34" charset="0"/>
              </a:rPr>
              <a:t>, Svoboda, Mistr. slávisté: Růžička, Kolman, </a:t>
            </a:r>
            <a:r>
              <a:rPr lang="cs-CZ" sz="1100" dirty="0" err="1">
                <a:latin typeface="Arial" panose="020B0604020202020204" pitchFamily="34" charset="0"/>
                <a:cs typeface="Arial" panose="020B0604020202020204" pitchFamily="34" charset="0"/>
              </a:rPr>
              <a:t>Uldrych</a:t>
            </a:r>
            <a:r>
              <a:rPr lang="cs-CZ" sz="1100" dirty="0">
                <a:latin typeface="Arial" panose="020B0604020202020204" pitchFamily="34" charset="0"/>
                <a:cs typeface="Arial" panose="020B0604020202020204" pitchFamily="34" charset="0"/>
              </a:rPr>
              <a:t>, hráči Plzně Bican a Švejdík či bývalý trenér reprezentace Dušan </a:t>
            </a:r>
            <a:r>
              <a:rPr lang="cs-CZ" sz="1100" dirty="0" err="1">
                <a:latin typeface="Arial" panose="020B0604020202020204" pitchFamily="34" charset="0"/>
                <a:cs typeface="Arial" panose="020B0604020202020204" pitchFamily="34" charset="0"/>
              </a:rPr>
              <a:t>Uhrin</a:t>
            </a:r>
            <a:r>
              <a:rPr lang="cs-CZ" sz="1100" dirty="0">
                <a:latin typeface="Arial" panose="020B0604020202020204" pitchFamily="34" charset="0"/>
                <a:cs typeface="Arial" panose="020B0604020202020204" pitchFamily="34" charset="0"/>
              </a:rPr>
              <a:t>. Z těch mladších reprezentant Daniel Pudili pozdější vítěz poháru UEFA (dnešní Evropská liga) Radek </a:t>
            </a:r>
            <a:r>
              <a:rPr lang="cs-CZ" sz="1100" dirty="0" err="1">
                <a:latin typeface="Arial" panose="020B0604020202020204" pitchFamily="34" charset="0"/>
                <a:cs typeface="Arial" panose="020B0604020202020204" pitchFamily="34" charset="0"/>
              </a:rPr>
              <a:t>Šírl</a:t>
            </a:r>
            <a:r>
              <a:rPr lang="cs-CZ" sz="1100" dirty="0">
                <a:latin typeface="Arial" panose="020B0604020202020204" pitchFamily="34" charset="0"/>
                <a:cs typeface="Arial" panose="020B0604020202020204" pitchFamily="34" charset="0"/>
              </a:rPr>
              <a:t>. Sídlo klubu je na Praze 6, u koupaliště Džbán, na pokraji chráněné krajinné oblasti Šárka.</a:t>
            </a:r>
          </a:p>
        </p:txBody>
      </p:sp>
      <p:sp>
        <p:nvSpPr>
          <p:cNvPr id="10" name="TextovéPole 9">
            <a:extLst>
              <a:ext uri="{FF2B5EF4-FFF2-40B4-BE49-F238E27FC236}">
                <a16:creationId xmlns:a16="http://schemas.microsoft.com/office/drawing/2014/main" id="{DF09EBD0-041F-4019-B391-CE97C23F7A55}"/>
              </a:ext>
            </a:extLst>
          </p:cNvPr>
          <p:cNvSpPr txBox="1"/>
          <p:nvPr/>
        </p:nvSpPr>
        <p:spPr>
          <a:xfrm>
            <a:off x="71984" y="4421460"/>
            <a:ext cx="4608512" cy="369332"/>
          </a:xfrm>
          <a:prstGeom prst="rect">
            <a:avLst/>
          </a:prstGeom>
          <a:pattFill prst="dkHorz">
            <a:fgClr>
              <a:srgbClr val="99FFCC"/>
            </a:fgClr>
            <a:bgClr>
              <a:schemeClr val="bg1"/>
            </a:bgClr>
          </a:pattFill>
          <a:effectLst>
            <a:glow rad="101600">
              <a:srgbClr val="FFFF66">
                <a:alpha val="40000"/>
              </a:srgbClr>
            </a:glow>
            <a:softEdge rad="0"/>
          </a:effectLst>
        </p:spPr>
        <p:txBody>
          <a:bodyPr wrap="square" rtlCol="0">
            <a:spAutoFit/>
          </a:bodyPr>
          <a:lstStyle/>
          <a:p>
            <a:pPr algn="ctr"/>
            <a:r>
              <a:rPr lang="cs-CZ" sz="1800" dirty="0">
                <a:latin typeface="Aharoni" panose="02010803020104030203" pitchFamily="2" charset="-79"/>
                <a:cs typeface="Aharoni" panose="02010803020104030203" pitchFamily="2" charset="-79"/>
              </a:rPr>
              <a:t>Vzájemná bilance je celkem vyrovnaná</a:t>
            </a:r>
          </a:p>
        </p:txBody>
      </p:sp>
      <p:graphicFrame>
        <p:nvGraphicFramePr>
          <p:cNvPr id="11" name="Tabulka 10">
            <a:extLst>
              <a:ext uri="{FF2B5EF4-FFF2-40B4-BE49-F238E27FC236}">
                <a16:creationId xmlns:a16="http://schemas.microsoft.com/office/drawing/2014/main" id="{FD56CE47-7FA8-4D1C-ABD9-B4DD4BED2D21}"/>
              </a:ext>
            </a:extLst>
          </p:cNvPr>
          <p:cNvGraphicFramePr>
            <a:graphicFrameLocks noGrp="1"/>
          </p:cNvGraphicFramePr>
          <p:nvPr>
            <p:extLst>
              <p:ext uri="{D42A27DB-BD31-4B8C-83A1-F6EECF244321}">
                <p14:modId xmlns:p14="http://schemas.microsoft.com/office/powerpoint/2010/main" val="3314862915"/>
              </p:ext>
            </p:extLst>
          </p:nvPr>
        </p:nvGraphicFramePr>
        <p:xfrm>
          <a:off x="71984" y="4925516"/>
          <a:ext cx="4608512" cy="2026920"/>
        </p:xfrm>
        <a:graphic>
          <a:graphicData uri="http://schemas.openxmlformats.org/drawingml/2006/table">
            <a:tbl>
              <a:tblPr/>
              <a:tblGrid>
                <a:gridCol w="595778">
                  <a:extLst>
                    <a:ext uri="{9D8B030D-6E8A-4147-A177-3AD203B41FA5}">
                      <a16:colId xmlns:a16="http://schemas.microsoft.com/office/drawing/2014/main" val="4022450712"/>
                    </a:ext>
                  </a:extLst>
                </a:gridCol>
                <a:gridCol w="806052">
                  <a:extLst>
                    <a:ext uri="{9D8B030D-6E8A-4147-A177-3AD203B41FA5}">
                      <a16:colId xmlns:a16="http://schemas.microsoft.com/office/drawing/2014/main" val="2469512397"/>
                    </a:ext>
                  </a:extLst>
                </a:gridCol>
                <a:gridCol w="1296691">
                  <a:extLst>
                    <a:ext uri="{9D8B030D-6E8A-4147-A177-3AD203B41FA5}">
                      <a16:colId xmlns:a16="http://schemas.microsoft.com/office/drawing/2014/main" val="2822957089"/>
                    </a:ext>
                  </a:extLst>
                </a:gridCol>
                <a:gridCol w="1296691">
                  <a:extLst>
                    <a:ext uri="{9D8B030D-6E8A-4147-A177-3AD203B41FA5}">
                      <a16:colId xmlns:a16="http://schemas.microsoft.com/office/drawing/2014/main" val="241859970"/>
                    </a:ext>
                  </a:extLst>
                </a:gridCol>
                <a:gridCol w="613300">
                  <a:extLst>
                    <a:ext uri="{9D8B030D-6E8A-4147-A177-3AD203B41FA5}">
                      <a16:colId xmlns:a16="http://schemas.microsoft.com/office/drawing/2014/main" val="2460597705"/>
                    </a:ext>
                  </a:extLst>
                </a:gridCol>
              </a:tblGrid>
              <a:tr h="202565">
                <a:tc rowSpan="8">
                  <a:txBody>
                    <a:bodyPr/>
                    <a:lstStyle/>
                    <a:p>
                      <a:pPr algn="ctr" fontAlgn="ctr"/>
                      <a:r>
                        <a:rPr lang="cs-CZ" sz="1000" b="1" i="0" u="none" strike="noStrike">
                          <a:solidFill>
                            <a:srgbClr val="000000"/>
                          </a:solidFill>
                          <a:effectLst/>
                          <a:latin typeface="Arial" panose="020B0604020202020204" pitchFamily="34" charset="0"/>
                        </a:rPr>
                        <a:t>Divize sk.B</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effectLst/>
                          <a:latin typeface="Arial" panose="020B0604020202020204" pitchFamily="34" charset="0"/>
                        </a:rPr>
                        <a:t>26.08.1978</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cs-CZ" sz="1600" b="1" i="0" u="none" strike="noStrike" dirty="0">
                          <a:solidFill>
                            <a:srgbClr val="000000"/>
                          </a:solidFill>
                          <a:effectLst/>
                          <a:latin typeface="Arial" panose="020B0604020202020204" pitchFamily="34" charset="0"/>
                          <a:cs typeface="Arial" panose="020B0604020202020204" pitchFamily="34" charset="0"/>
                        </a:rPr>
                        <a:t>Aritma Praha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cs-CZ" sz="1600" b="1" i="0" u="none" strike="noStrike">
                          <a:solidFill>
                            <a:srgbClr val="000000"/>
                          </a:solidFill>
                          <a:effectLst/>
                          <a:latin typeface="Arial" panose="020B0604020202020204" pitchFamily="34" charset="0"/>
                          <a:cs typeface="Arial" panose="020B0604020202020204" pitchFamily="34" charset="0"/>
                        </a:rPr>
                        <a:t>SK Štětí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cs-CZ" sz="1600" b="1" i="0" u="none" strike="noStrike" dirty="0">
                          <a:solidFill>
                            <a:srgbClr val="000000"/>
                          </a:solidFill>
                          <a:effectLst/>
                          <a:latin typeface="Arial" panose="020B0604020202020204" pitchFamily="34" charset="0"/>
                          <a:cs typeface="Arial" panose="020B0604020202020204" pitchFamily="34" charset="0"/>
                        </a:rPr>
                        <a:t>3:0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530649896"/>
                  </a:ext>
                </a:extLst>
              </a:tr>
              <a:tr h="202565">
                <a:tc vMerge="1">
                  <a:txBody>
                    <a:bodyPr/>
                    <a:lstStyle/>
                    <a:p>
                      <a:endParaRPr lang="cs-CZ"/>
                    </a:p>
                  </a:txBody>
                  <a:tcPr/>
                </a:tc>
                <a:tc>
                  <a:txBody>
                    <a:bodyPr/>
                    <a:lstStyle/>
                    <a:p>
                      <a:pPr algn="ctr" fontAlgn="ctr"/>
                      <a:r>
                        <a:rPr lang="cs-CZ" sz="1000" b="1" i="0" u="none" strike="noStrike">
                          <a:solidFill>
                            <a:srgbClr val="000000"/>
                          </a:solidFill>
                          <a:effectLst/>
                          <a:latin typeface="Arial" panose="020B0604020202020204" pitchFamily="34" charset="0"/>
                        </a:rPr>
                        <a:t>24.03.1979</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cs-CZ" sz="1600" b="1" i="0" u="none" strike="noStrike" dirty="0">
                          <a:solidFill>
                            <a:srgbClr val="000000"/>
                          </a:solidFill>
                          <a:effectLst/>
                          <a:latin typeface="Arial" panose="020B0604020202020204" pitchFamily="34" charset="0"/>
                          <a:cs typeface="Arial" panose="020B0604020202020204" pitchFamily="34" charset="0"/>
                        </a:rPr>
                        <a:t>SK Štětí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cs-CZ" sz="1600" b="1" i="0" u="none" strike="noStrike">
                          <a:solidFill>
                            <a:srgbClr val="000000"/>
                          </a:solidFill>
                          <a:effectLst/>
                          <a:latin typeface="Arial" panose="020B0604020202020204" pitchFamily="34" charset="0"/>
                          <a:cs typeface="Arial" panose="020B0604020202020204" pitchFamily="34" charset="0"/>
                        </a:rPr>
                        <a:t>Aritma Praha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cs-CZ" sz="1600" b="1" i="0" u="none" strike="noStrike">
                          <a:solidFill>
                            <a:srgbClr val="000000"/>
                          </a:solidFill>
                          <a:effectLst/>
                          <a:latin typeface="Arial" panose="020B0604020202020204" pitchFamily="34" charset="0"/>
                          <a:cs typeface="Arial" panose="020B0604020202020204" pitchFamily="34" charset="0"/>
                        </a:rPr>
                        <a:t>2:0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818043536"/>
                  </a:ext>
                </a:extLst>
              </a:tr>
              <a:tr h="202565">
                <a:tc vMerge="1">
                  <a:txBody>
                    <a:bodyPr/>
                    <a:lstStyle/>
                    <a:p>
                      <a:endParaRPr lang="cs-CZ"/>
                    </a:p>
                  </a:txBody>
                  <a:tcPr/>
                </a:tc>
                <a:tc>
                  <a:txBody>
                    <a:bodyPr/>
                    <a:lstStyle/>
                    <a:p>
                      <a:pPr algn="ctr" fontAlgn="ctr"/>
                      <a:r>
                        <a:rPr lang="cs-CZ" sz="1000" b="1" i="0" u="none" strike="noStrike">
                          <a:solidFill>
                            <a:srgbClr val="000000"/>
                          </a:solidFill>
                          <a:effectLst/>
                          <a:latin typeface="Arial" panose="020B0604020202020204" pitchFamily="34" charset="0"/>
                        </a:rPr>
                        <a:t>02.10.1999</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600" b="1" i="0" u="none" strike="noStrike" dirty="0">
                          <a:solidFill>
                            <a:srgbClr val="000000"/>
                          </a:solidFill>
                          <a:effectLst/>
                          <a:latin typeface="Arial" panose="020B0604020202020204" pitchFamily="34" charset="0"/>
                          <a:cs typeface="Arial" panose="020B0604020202020204" pitchFamily="34" charset="0"/>
                        </a:rPr>
                        <a:t>Aritma Praha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600" b="1" i="0" u="none" strike="noStrike" dirty="0">
                          <a:solidFill>
                            <a:srgbClr val="000000"/>
                          </a:solidFill>
                          <a:effectLst/>
                          <a:latin typeface="Arial" panose="020B0604020202020204" pitchFamily="34" charset="0"/>
                          <a:cs typeface="Arial" panose="020B0604020202020204" pitchFamily="34" charset="0"/>
                        </a:rPr>
                        <a:t>SK Štětí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600" b="1" i="0" u="none" strike="noStrike">
                          <a:solidFill>
                            <a:srgbClr val="000000"/>
                          </a:solidFill>
                          <a:effectLst/>
                          <a:latin typeface="Arial" panose="020B0604020202020204" pitchFamily="34" charset="0"/>
                          <a:cs typeface="Arial" panose="020B0604020202020204" pitchFamily="34" charset="0"/>
                        </a:rPr>
                        <a:t>2:1</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3047423545"/>
                  </a:ext>
                </a:extLst>
              </a:tr>
              <a:tr h="202565">
                <a:tc vMerge="1">
                  <a:txBody>
                    <a:bodyPr/>
                    <a:lstStyle/>
                    <a:p>
                      <a:endParaRPr lang="cs-CZ"/>
                    </a:p>
                  </a:txBody>
                  <a:tcPr/>
                </a:tc>
                <a:tc>
                  <a:txBody>
                    <a:bodyPr/>
                    <a:lstStyle/>
                    <a:p>
                      <a:pPr algn="ctr" fontAlgn="ctr"/>
                      <a:r>
                        <a:rPr lang="cs-CZ" sz="1000" b="1" i="0" u="none" strike="noStrike">
                          <a:solidFill>
                            <a:srgbClr val="000000"/>
                          </a:solidFill>
                          <a:effectLst/>
                          <a:latin typeface="Arial" panose="020B0604020202020204" pitchFamily="34" charset="0"/>
                        </a:rPr>
                        <a:t>29.04.2000</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600" b="1" i="0" u="none" strike="noStrike">
                          <a:solidFill>
                            <a:srgbClr val="000000"/>
                          </a:solidFill>
                          <a:effectLst/>
                          <a:latin typeface="Arial" panose="020B0604020202020204" pitchFamily="34" charset="0"/>
                          <a:cs typeface="Arial" panose="020B0604020202020204" pitchFamily="34" charset="0"/>
                        </a:rPr>
                        <a:t>SK Štětí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600" b="1" i="0" u="none" strike="noStrike" dirty="0">
                          <a:solidFill>
                            <a:srgbClr val="000000"/>
                          </a:solidFill>
                          <a:effectLst/>
                          <a:latin typeface="Arial" panose="020B0604020202020204" pitchFamily="34" charset="0"/>
                          <a:cs typeface="Arial" panose="020B0604020202020204" pitchFamily="34" charset="0"/>
                        </a:rPr>
                        <a:t>Aritma Praha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600" b="1" i="0" u="none" strike="noStrike">
                          <a:solidFill>
                            <a:srgbClr val="000000"/>
                          </a:solidFill>
                          <a:effectLst/>
                          <a:latin typeface="Arial" panose="020B0604020202020204" pitchFamily="34" charset="0"/>
                          <a:cs typeface="Arial" panose="020B0604020202020204" pitchFamily="34" charset="0"/>
                        </a:rPr>
                        <a:t>1:0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262888459"/>
                  </a:ext>
                </a:extLst>
              </a:tr>
              <a:tr h="202565">
                <a:tc vMerge="1">
                  <a:txBody>
                    <a:bodyPr/>
                    <a:lstStyle/>
                    <a:p>
                      <a:endParaRPr lang="cs-CZ"/>
                    </a:p>
                  </a:txBody>
                  <a:tcPr/>
                </a:tc>
                <a:tc>
                  <a:txBody>
                    <a:bodyPr/>
                    <a:lstStyle/>
                    <a:p>
                      <a:pPr algn="ctr" fontAlgn="ctr"/>
                      <a:r>
                        <a:rPr lang="cs-CZ" sz="1000" b="1" i="0" u="none" strike="noStrike">
                          <a:solidFill>
                            <a:srgbClr val="000000"/>
                          </a:solidFill>
                          <a:effectLst/>
                          <a:latin typeface="Arial" panose="020B0604020202020204" pitchFamily="34" charset="0"/>
                        </a:rPr>
                        <a:t>21.10.2000</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cs-CZ" sz="1600" b="1" i="0" u="none" strike="noStrike">
                          <a:solidFill>
                            <a:srgbClr val="000000"/>
                          </a:solidFill>
                          <a:effectLst/>
                          <a:latin typeface="Arial" panose="020B0604020202020204" pitchFamily="34" charset="0"/>
                          <a:cs typeface="Arial" panose="020B0604020202020204" pitchFamily="34" charset="0"/>
                        </a:rPr>
                        <a:t>Aritma Praha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cs-CZ" sz="1600" b="1" i="0" u="none" strike="noStrike" dirty="0">
                          <a:solidFill>
                            <a:srgbClr val="000000"/>
                          </a:solidFill>
                          <a:effectLst/>
                          <a:latin typeface="Arial" panose="020B0604020202020204" pitchFamily="34" charset="0"/>
                          <a:cs typeface="Arial" panose="020B0604020202020204" pitchFamily="34" charset="0"/>
                        </a:rPr>
                        <a:t>SK Štětí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cs-CZ" sz="1600" b="1" i="0" u="none" strike="noStrike">
                          <a:solidFill>
                            <a:srgbClr val="000000"/>
                          </a:solidFill>
                          <a:effectLst/>
                          <a:latin typeface="Arial" panose="020B0604020202020204" pitchFamily="34" charset="0"/>
                          <a:cs typeface="Arial" panose="020B0604020202020204" pitchFamily="34" charset="0"/>
                        </a:rPr>
                        <a:t>1:0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813800778"/>
                  </a:ext>
                </a:extLst>
              </a:tr>
              <a:tr h="202565">
                <a:tc vMerge="1">
                  <a:txBody>
                    <a:bodyPr/>
                    <a:lstStyle/>
                    <a:p>
                      <a:endParaRPr lang="cs-CZ"/>
                    </a:p>
                  </a:txBody>
                  <a:tcPr/>
                </a:tc>
                <a:tc>
                  <a:txBody>
                    <a:bodyPr/>
                    <a:lstStyle/>
                    <a:p>
                      <a:pPr algn="ctr" fontAlgn="ctr"/>
                      <a:r>
                        <a:rPr lang="cs-CZ" sz="1000" b="1" i="0" u="none" strike="noStrike">
                          <a:solidFill>
                            <a:srgbClr val="000000"/>
                          </a:solidFill>
                          <a:effectLst/>
                          <a:latin typeface="Arial" panose="020B0604020202020204" pitchFamily="34" charset="0"/>
                        </a:rPr>
                        <a:t>26.05.2001</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cs-CZ" sz="1600" b="1" i="0" u="none" strike="noStrike">
                          <a:solidFill>
                            <a:srgbClr val="000000"/>
                          </a:solidFill>
                          <a:effectLst/>
                          <a:latin typeface="Arial" panose="020B0604020202020204" pitchFamily="34" charset="0"/>
                          <a:cs typeface="Arial" panose="020B0604020202020204" pitchFamily="34" charset="0"/>
                        </a:rPr>
                        <a:t>SK Štětí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cs-CZ" sz="1600" b="1" i="0" u="none" strike="noStrike" dirty="0">
                          <a:solidFill>
                            <a:srgbClr val="000000"/>
                          </a:solidFill>
                          <a:effectLst/>
                          <a:latin typeface="Arial" panose="020B0604020202020204" pitchFamily="34" charset="0"/>
                          <a:cs typeface="Arial" panose="020B0604020202020204" pitchFamily="34" charset="0"/>
                        </a:rPr>
                        <a:t>Aritma Praha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cs-CZ" sz="1600" b="1" i="0" u="none" strike="noStrike" dirty="0">
                          <a:solidFill>
                            <a:srgbClr val="000000"/>
                          </a:solidFill>
                          <a:effectLst/>
                          <a:latin typeface="Arial" panose="020B0604020202020204" pitchFamily="34" charset="0"/>
                          <a:cs typeface="Arial" panose="020B0604020202020204" pitchFamily="34" charset="0"/>
                        </a:rPr>
                        <a:t>4:1</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480624191"/>
                  </a:ext>
                </a:extLst>
              </a:tr>
              <a:tr h="202565">
                <a:tc vMerge="1">
                  <a:txBody>
                    <a:bodyPr/>
                    <a:lstStyle/>
                    <a:p>
                      <a:endParaRPr lang="cs-CZ"/>
                    </a:p>
                  </a:txBody>
                  <a:tcPr/>
                </a:tc>
                <a:tc>
                  <a:txBody>
                    <a:bodyPr/>
                    <a:lstStyle/>
                    <a:p>
                      <a:pPr algn="ctr" fontAlgn="ctr"/>
                      <a:r>
                        <a:rPr lang="cs-CZ" sz="1000" b="1" i="0" u="none" strike="noStrike">
                          <a:solidFill>
                            <a:srgbClr val="000000"/>
                          </a:solidFill>
                          <a:effectLst/>
                          <a:latin typeface="Arial" panose="020B0604020202020204" pitchFamily="34" charset="0"/>
                        </a:rPr>
                        <a:t>24.08.2013</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600" b="1" i="0" u="none" strike="noStrike">
                          <a:solidFill>
                            <a:srgbClr val="000000"/>
                          </a:solidFill>
                          <a:effectLst/>
                          <a:latin typeface="Arial" panose="020B0604020202020204" pitchFamily="34" charset="0"/>
                          <a:cs typeface="Arial" panose="020B0604020202020204" pitchFamily="34" charset="0"/>
                        </a:rPr>
                        <a:t>SK Štětí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600" b="1" i="0" u="none" strike="noStrike">
                          <a:solidFill>
                            <a:srgbClr val="000000"/>
                          </a:solidFill>
                          <a:effectLst/>
                          <a:latin typeface="Arial" panose="020B0604020202020204" pitchFamily="34" charset="0"/>
                          <a:cs typeface="Arial" panose="020B0604020202020204" pitchFamily="34" charset="0"/>
                        </a:rPr>
                        <a:t>Aritma Praha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600" b="1" i="0" u="none" strike="noStrike" dirty="0">
                          <a:solidFill>
                            <a:srgbClr val="000000"/>
                          </a:solidFill>
                          <a:effectLst/>
                          <a:latin typeface="Arial" panose="020B0604020202020204" pitchFamily="34" charset="0"/>
                          <a:cs typeface="Arial" panose="020B0604020202020204" pitchFamily="34" charset="0"/>
                        </a:rPr>
                        <a:t>3:3</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253816804"/>
                  </a:ext>
                </a:extLst>
              </a:tr>
              <a:tr h="202565">
                <a:tc vMerge="1">
                  <a:txBody>
                    <a:bodyPr/>
                    <a:lstStyle/>
                    <a:p>
                      <a:endParaRPr lang="cs-CZ"/>
                    </a:p>
                  </a:txBody>
                  <a:tcPr/>
                </a:tc>
                <a:tc>
                  <a:txBody>
                    <a:bodyPr/>
                    <a:lstStyle/>
                    <a:p>
                      <a:pPr algn="ctr" fontAlgn="ctr"/>
                      <a:r>
                        <a:rPr lang="cs-CZ" sz="1000" b="1" i="0" u="none" strike="noStrike">
                          <a:solidFill>
                            <a:srgbClr val="000000"/>
                          </a:solidFill>
                          <a:effectLst/>
                          <a:latin typeface="Arial" panose="020B0604020202020204" pitchFamily="34" charset="0"/>
                        </a:rPr>
                        <a:t>22.03.2014</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600" b="1" i="0" u="none" strike="noStrike">
                          <a:solidFill>
                            <a:srgbClr val="000000"/>
                          </a:solidFill>
                          <a:effectLst/>
                          <a:latin typeface="Arial" panose="020B0604020202020204" pitchFamily="34" charset="0"/>
                          <a:cs typeface="Arial" panose="020B0604020202020204" pitchFamily="34" charset="0"/>
                        </a:rPr>
                        <a:t>Aritma Praha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600" b="1" i="0" u="none" strike="noStrike">
                          <a:solidFill>
                            <a:srgbClr val="000000"/>
                          </a:solidFill>
                          <a:effectLst/>
                          <a:latin typeface="Arial" panose="020B0604020202020204" pitchFamily="34" charset="0"/>
                          <a:cs typeface="Arial" panose="020B0604020202020204" pitchFamily="34" charset="0"/>
                        </a:rPr>
                        <a:t>SK Štětí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600" b="1" i="0" u="none" strike="noStrike" dirty="0">
                          <a:solidFill>
                            <a:srgbClr val="000000"/>
                          </a:solidFill>
                          <a:effectLst/>
                          <a:latin typeface="Arial" panose="020B0604020202020204" pitchFamily="34" charset="0"/>
                          <a:cs typeface="Arial" panose="020B0604020202020204" pitchFamily="34" charset="0"/>
                        </a:rPr>
                        <a:t>2:3</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2860455229"/>
                  </a:ext>
                </a:extLst>
              </a:tr>
            </a:tbl>
          </a:graphicData>
        </a:graphic>
      </p:graphicFrame>
      <p:sp>
        <p:nvSpPr>
          <p:cNvPr id="4" name="Obdélník 3">
            <a:extLst>
              <a:ext uri="{FF2B5EF4-FFF2-40B4-BE49-F238E27FC236}">
                <a16:creationId xmlns:a16="http://schemas.microsoft.com/office/drawing/2014/main" id="{17498C64-7031-44A9-8870-8FC85E58DE25}"/>
              </a:ext>
            </a:extLst>
          </p:cNvPr>
          <p:cNvSpPr/>
          <p:nvPr/>
        </p:nvSpPr>
        <p:spPr>
          <a:xfrm>
            <a:off x="5400576" y="451148"/>
            <a:ext cx="4752527" cy="1869743"/>
          </a:xfrm>
          <a:prstGeom prst="rect">
            <a:avLst/>
          </a:prstGeom>
        </p:spPr>
        <p:txBody>
          <a:bodyPr wrap="square">
            <a:spAutoFit/>
          </a:bodyPr>
          <a:lstStyle/>
          <a:p>
            <a:pPr algn="just"/>
            <a:r>
              <a:rPr lang="cs-CZ" sz="1050" b="0" dirty="0">
                <a:latin typeface="Arial" panose="020B0604020202020204" pitchFamily="34" charset="0"/>
                <a:ea typeface="Calibri" panose="020F0502020204030204" pitchFamily="34" charset="0"/>
                <a:cs typeface="Times New Roman" panose="02020603050405020304" pitchFamily="18" charset="0"/>
              </a:rPr>
              <a:t>zápasu měl na kopačce čestný úspěch Pavel Čermák, který se ocitl sám před brankářem, ale branku minul. Výhrou 6:0 si Žitenice pojistili náskok na čele tabulky, naše mužstvo se po výhře TIGA v Bohušovicích propadlo na 3. místo, ale máme zápas k dobru. </a:t>
            </a:r>
          </a:p>
          <a:p>
            <a:pPr algn="just"/>
            <a:r>
              <a:rPr lang="cs-CZ" sz="1050" b="0" u="sng" dirty="0">
                <a:latin typeface="Arial" panose="020B0604020202020204" pitchFamily="34" charset="0"/>
                <a:cs typeface="Times New Roman" panose="02020603050405020304" pitchFamily="18" charset="0"/>
              </a:rPr>
              <a:t>Sestava </a:t>
            </a:r>
            <a:r>
              <a:rPr lang="cs-CZ" sz="1050" b="0" u="sng" dirty="0" err="1">
                <a:latin typeface="Arial" panose="020B0604020202020204" pitchFamily="34" charset="0"/>
                <a:cs typeface="Times New Roman" panose="02020603050405020304" pitchFamily="18" charset="0"/>
              </a:rPr>
              <a:t>Sepap</a:t>
            </a:r>
            <a:r>
              <a:rPr lang="cs-CZ" sz="1050" b="0" u="sng" dirty="0">
                <a:latin typeface="Arial" panose="020B0604020202020204" pitchFamily="34" charset="0"/>
                <a:cs typeface="Times New Roman" panose="02020603050405020304" pitchFamily="18" charset="0"/>
              </a:rPr>
              <a:t>: </a:t>
            </a:r>
            <a:r>
              <a:rPr lang="cs-CZ" sz="1050" b="0" dirty="0" err="1">
                <a:latin typeface="Arial" panose="020B0604020202020204" pitchFamily="34" charset="0"/>
                <a:cs typeface="Times New Roman" panose="02020603050405020304" pitchFamily="18" charset="0"/>
              </a:rPr>
              <a:t>R.Flór</a:t>
            </a:r>
            <a:r>
              <a:rPr lang="cs-CZ" sz="1050" b="0" dirty="0">
                <a:latin typeface="Arial" panose="020B0604020202020204" pitchFamily="34" charset="0"/>
                <a:cs typeface="Times New Roman" panose="02020603050405020304" pitchFamily="18" charset="0"/>
              </a:rPr>
              <a:t>(</a:t>
            </a:r>
            <a:r>
              <a:rPr lang="cs-CZ" sz="1050" b="0" dirty="0" err="1">
                <a:latin typeface="Arial" panose="020B0604020202020204" pitchFamily="34" charset="0"/>
                <a:cs typeface="Times New Roman" panose="02020603050405020304" pitchFamily="18" charset="0"/>
              </a:rPr>
              <a:t>J.Suchitra</a:t>
            </a:r>
            <a:r>
              <a:rPr lang="cs-CZ" sz="1050" b="0" dirty="0">
                <a:latin typeface="Arial" panose="020B0604020202020204" pitchFamily="34" charset="0"/>
                <a:cs typeface="Times New Roman" panose="02020603050405020304" pitchFamily="18" charset="0"/>
              </a:rPr>
              <a:t>)-</a:t>
            </a:r>
            <a:r>
              <a:rPr lang="cs-CZ" sz="1050" b="0" dirty="0" err="1">
                <a:latin typeface="Arial" panose="020B0604020202020204" pitchFamily="34" charset="0"/>
                <a:cs typeface="Times New Roman" panose="02020603050405020304" pitchFamily="18" charset="0"/>
              </a:rPr>
              <a:t>Z.Brzek</a:t>
            </a:r>
            <a:r>
              <a:rPr lang="cs-CZ" sz="1050" b="0" dirty="0">
                <a:latin typeface="Arial" panose="020B0604020202020204" pitchFamily="34" charset="0"/>
                <a:cs typeface="Times New Roman" panose="02020603050405020304" pitchFamily="18" charset="0"/>
              </a:rPr>
              <a:t>, </a:t>
            </a:r>
            <a:r>
              <a:rPr lang="cs-CZ" sz="1050" b="0" dirty="0" err="1">
                <a:latin typeface="Arial" panose="020B0604020202020204" pitchFamily="34" charset="0"/>
                <a:cs typeface="Times New Roman" panose="02020603050405020304" pitchFamily="18" charset="0"/>
              </a:rPr>
              <a:t>T.Burda</a:t>
            </a:r>
            <a:r>
              <a:rPr lang="cs-CZ" sz="1050" b="0" dirty="0">
                <a:latin typeface="Arial" panose="020B0604020202020204" pitchFamily="34" charset="0"/>
                <a:cs typeface="Times New Roman" panose="02020603050405020304" pitchFamily="18" charset="0"/>
              </a:rPr>
              <a:t>, </a:t>
            </a:r>
            <a:r>
              <a:rPr lang="cs-CZ" sz="1050" b="0" dirty="0" err="1">
                <a:latin typeface="Arial" panose="020B0604020202020204" pitchFamily="34" charset="0"/>
                <a:cs typeface="Times New Roman" panose="02020603050405020304" pitchFamily="18" charset="0"/>
              </a:rPr>
              <a:t>P.Čermák</a:t>
            </a:r>
            <a:r>
              <a:rPr lang="cs-CZ" sz="1050" b="0" dirty="0">
                <a:latin typeface="Arial" panose="020B0604020202020204" pitchFamily="34" charset="0"/>
                <a:cs typeface="Times New Roman" panose="02020603050405020304" pitchFamily="18" charset="0"/>
              </a:rPr>
              <a:t>, </a:t>
            </a:r>
            <a:r>
              <a:rPr lang="cs-CZ" sz="1050" b="0" dirty="0" err="1">
                <a:latin typeface="Arial" panose="020B0604020202020204" pitchFamily="34" charset="0"/>
                <a:cs typeface="Times New Roman" panose="02020603050405020304" pitchFamily="18" charset="0"/>
              </a:rPr>
              <a:t>J.Čermák</a:t>
            </a:r>
            <a:r>
              <a:rPr lang="cs-CZ" sz="1050" b="0" dirty="0">
                <a:latin typeface="Arial" panose="020B0604020202020204" pitchFamily="34" charset="0"/>
                <a:cs typeface="Times New Roman" panose="02020603050405020304" pitchFamily="18" charset="0"/>
              </a:rPr>
              <a:t>, </a:t>
            </a:r>
          </a:p>
          <a:p>
            <a:pPr algn="just"/>
            <a:r>
              <a:rPr lang="cs-CZ" sz="1050" b="0" dirty="0">
                <a:latin typeface="Arial" panose="020B0604020202020204" pitchFamily="34" charset="0"/>
                <a:cs typeface="Times New Roman" panose="02020603050405020304" pitchFamily="18" charset="0"/>
              </a:rPr>
              <a:t>             </a:t>
            </a:r>
            <a:r>
              <a:rPr lang="cs-CZ" sz="1050" b="0" dirty="0" err="1">
                <a:latin typeface="Arial" panose="020B0604020202020204" pitchFamily="34" charset="0"/>
                <a:cs typeface="Times New Roman" panose="02020603050405020304" pitchFamily="18" charset="0"/>
              </a:rPr>
              <a:t>M.Hamšík</a:t>
            </a:r>
            <a:r>
              <a:rPr lang="cs-CZ" sz="1050" b="0" dirty="0">
                <a:latin typeface="Arial" panose="020B0604020202020204" pitchFamily="34" charset="0"/>
                <a:cs typeface="Times New Roman" panose="02020603050405020304" pitchFamily="18" charset="0"/>
              </a:rPr>
              <a:t>, </a:t>
            </a:r>
            <a:r>
              <a:rPr lang="cs-CZ" sz="1050" b="0" dirty="0" err="1">
                <a:latin typeface="Arial" panose="020B0604020202020204" pitchFamily="34" charset="0"/>
                <a:cs typeface="Times New Roman" panose="02020603050405020304" pitchFamily="18" charset="0"/>
              </a:rPr>
              <a:t>D.Jerman</a:t>
            </a:r>
            <a:r>
              <a:rPr lang="cs-CZ" sz="1050" b="0" dirty="0">
                <a:latin typeface="Arial" panose="020B0604020202020204" pitchFamily="34" charset="0"/>
                <a:cs typeface="Times New Roman" panose="02020603050405020304" pitchFamily="18" charset="0"/>
              </a:rPr>
              <a:t>, </a:t>
            </a:r>
            <a:r>
              <a:rPr lang="cs-CZ" sz="1050" b="0" dirty="0" err="1">
                <a:latin typeface="Arial" panose="020B0604020202020204" pitchFamily="34" charset="0"/>
                <a:cs typeface="Times New Roman" panose="02020603050405020304" pitchFamily="18" charset="0"/>
              </a:rPr>
              <a:t>J.Jonák</a:t>
            </a:r>
            <a:r>
              <a:rPr lang="cs-CZ" sz="1050" b="0" dirty="0">
                <a:latin typeface="Arial" panose="020B0604020202020204" pitchFamily="34" charset="0"/>
                <a:cs typeface="Times New Roman" panose="02020603050405020304" pitchFamily="18" charset="0"/>
              </a:rPr>
              <a:t>, </a:t>
            </a:r>
            <a:r>
              <a:rPr lang="cs-CZ" sz="1050" b="0" dirty="0" err="1">
                <a:latin typeface="Arial" panose="020B0604020202020204" pitchFamily="34" charset="0"/>
                <a:cs typeface="Times New Roman" panose="02020603050405020304" pitchFamily="18" charset="0"/>
              </a:rPr>
              <a:t>P.Kratochvíl</a:t>
            </a:r>
            <a:r>
              <a:rPr lang="cs-CZ" sz="1050" b="0" dirty="0">
                <a:latin typeface="Arial" panose="020B0604020202020204" pitchFamily="34" charset="0"/>
                <a:cs typeface="Times New Roman" panose="02020603050405020304" pitchFamily="18" charset="0"/>
              </a:rPr>
              <a:t>, </a:t>
            </a:r>
            <a:r>
              <a:rPr lang="cs-CZ" sz="1050" b="0" dirty="0" err="1">
                <a:latin typeface="Arial" panose="020B0604020202020204" pitchFamily="34" charset="0"/>
                <a:cs typeface="Times New Roman" panose="02020603050405020304" pitchFamily="18" charset="0"/>
              </a:rPr>
              <a:t>R.Páviš</a:t>
            </a:r>
            <a:r>
              <a:rPr lang="cs-CZ" sz="1050" b="0" dirty="0">
                <a:latin typeface="Arial" panose="020B0604020202020204" pitchFamily="34" charset="0"/>
                <a:cs typeface="Times New Roman" panose="02020603050405020304" pitchFamily="18" charset="0"/>
              </a:rPr>
              <a:t>, </a:t>
            </a:r>
            <a:r>
              <a:rPr lang="cs-CZ" sz="1050" b="0" dirty="0" err="1">
                <a:latin typeface="Arial" panose="020B0604020202020204" pitchFamily="34" charset="0"/>
                <a:cs typeface="Times New Roman" panose="02020603050405020304" pitchFamily="18" charset="0"/>
              </a:rPr>
              <a:t>J.Tyle</a:t>
            </a:r>
            <a:r>
              <a:rPr lang="cs-CZ" sz="1050" b="0" dirty="0">
                <a:latin typeface="Arial" panose="020B0604020202020204" pitchFamily="34" charset="0"/>
                <a:cs typeface="Times New Roman" panose="02020603050405020304" pitchFamily="18" charset="0"/>
              </a:rPr>
              <a:t>, </a:t>
            </a:r>
            <a:r>
              <a:rPr lang="cs-CZ" sz="1050" b="0" dirty="0" err="1">
                <a:latin typeface="Arial" panose="020B0604020202020204" pitchFamily="34" charset="0"/>
                <a:cs typeface="Times New Roman" panose="02020603050405020304" pitchFamily="18" charset="0"/>
              </a:rPr>
              <a:t>M.Vála</a:t>
            </a:r>
            <a:r>
              <a:rPr lang="cs-CZ" sz="1050" b="0" dirty="0">
                <a:latin typeface="Arial" panose="020B0604020202020204" pitchFamily="34" charset="0"/>
                <a:cs typeface="Times New Roman" panose="02020603050405020304" pitchFamily="18" charset="0"/>
              </a:rPr>
              <a:t>, J .Vokoun, </a:t>
            </a:r>
            <a:r>
              <a:rPr lang="cs-CZ" sz="1050" b="0" dirty="0" err="1">
                <a:latin typeface="Arial" panose="020B0604020202020204" pitchFamily="34" charset="0"/>
                <a:cs typeface="Times New Roman" panose="02020603050405020304" pitchFamily="18" charset="0"/>
              </a:rPr>
              <a:t>P.Kindl</a:t>
            </a:r>
            <a:r>
              <a:rPr lang="cs-CZ" sz="1050" b="0" dirty="0">
                <a:latin typeface="Arial" panose="020B0604020202020204" pitchFamily="34" charset="0"/>
                <a:cs typeface="Times New Roman" panose="02020603050405020304" pitchFamily="18" charset="0"/>
              </a:rPr>
              <a:t>, </a:t>
            </a:r>
            <a:r>
              <a:rPr lang="cs-CZ" sz="1050" b="0" dirty="0" err="1">
                <a:latin typeface="Arial" panose="020B0604020202020204" pitchFamily="34" charset="0"/>
                <a:cs typeface="Times New Roman" panose="02020603050405020304" pitchFamily="18" charset="0"/>
              </a:rPr>
              <a:t>R.Morávek</a:t>
            </a:r>
            <a:endParaRPr lang="cs-CZ" sz="1050" b="0" dirty="0">
              <a:latin typeface="Arial" panose="020B0604020202020204" pitchFamily="34" charset="0"/>
              <a:cs typeface="Times New Roman" panose="02020603050405020304" pitchFamily="18" charset="0"/>
            </a:endParaRPr>
          </a:p>
          <a:p>
            <a:pPr algn="just"/>
            <a:r>
              <a:rPr lang="cs-CZ" sz="1050" b="0" u="sng" dirty="0">
                <a:latin typeface="Arial" panose="020B0604020202020204" pitchFamily="34" charset="0"/>
                <a:cs typeface="Times New Roman" panose="02020603050405020304" pitchFamily="18" charset="0"/>
              </a:rPr>
              <a:t>Manager:  </a:t>
            </a:r>
            <a:r>
              <a:rPr lang="cs-CZ" sz="1050" b="0" dirty="0" err="1">
                <a:latin typeface="Arial" panose="020B0604020202020204" pitchFamily="34" charset="0"/>
                <a:cs typeface="Times New Roman" panose="02020603050405020304" pitchFamily="18" charset="0"/>
              </a:rPr>
              <a:t>M.Šťastný</a:t>
            </a:r>
            <a:endParaRPr lang="cs-CZ" sz="1050" b="0" dirty="0">
              <a:latin typeface="Arial" panose="020B0604020202020204" pitchFamily="34" charset="0"/>
              <a:cs typeface="Times New Roman" panose="02020603050405020304" pitchFamily="18" charset="0"/>
            </a:endParaRPr>
          </a:p>
          <a:p>
            <a:pPr algn="just"/>
            <a:r>
              <a:rPr lang="cs-CZ" sz="1050" b="0" u="sng" dirty="0">
                <a:latin typeface="Arial" panose="020B0604020202020204" pitchFamily="34" charset="0"/>
                <a:cs typeface="Times New Roman" panose="02020603050405020304" pitchFamily="18" charset="0"/>
              </a:rPr>
              <a:t>Sestava Žitenice: </a:t>
            </a:r>
            <a:r>
              <a:rPr lang="cs-CZ" sz="1050" b="0" dirty="0" err="1">
                <a:latin typeface="Arial" panose="020B0604020202020204" pitchFamily="34" charset="0"/>
                <a:cs typeface="Times New Roman" panose="02020603050405020304" pitchFamily="18" charset="0"/>
              </a:rPr>
              <a:t>D.Zítka-J.Jeslínek</a:t>
            </a:r>
            <a:r>
              <a:rPr lang="cs-CZ" sz="1050" b="0" dirty="0">
                <a:latin typeface="Arial" panose="020B0604020202020204" pitchFamily="34" charset="0"/>
                <a:cs typeface="Times New Roman" panose="02020603050405020304" pitchFamily="18" charset="0"/>
              </a:rPr>
              <a:t>, </a:t>
            </a:r>
            <a:r>
              <a:rPr lang="cs-CZ" sz="1050" b="0" dirty="0" err="1">
                <a:latin typeface="Arial" panose="020B0604020202020204" pitchFamily="34" charset="0"/>
                <a:cs typeface="Times New Roman" panose="02020603050405020304" pitchFamily="18" charset="0"/>
              </a:rPr>
              <a:t>M.Muller</a:t>
            </a:r>
            <a:r>
              <a:rPr lang="cs-CZ" sz="1050" b="0" dirty="0">
                <a:latin typeface="Arial" panose="020B0604020202020204" pitchFamily="34" charset="0"/>
                <a:cs typeface="Times New Roman" panose="02020603050405020304" pitchFamily="18" charset="0"/>
              </a:rPr>
              <a:t>, </a:t>
            </a:r>
            <a:r>
              <a:rPr lang="cs-CZ" sz="1050" b="0" dirty="0" err="1">
                <a:latin typeface="Arial" panose="020B0604020202020204" pitchFamily="34" charset="0"/>
                <a:cs typeface="Times New Roman" panose="02020603050405020304" pitchFamily="18" charset="0"/>
              </a:rPr>
              <a:t>D.Tesařík</a:t>
            </a:r>
            <a:r>
              <a:rPr lang="cs-CZ" sz="1050" b="0" dirty="0">
                <a:latin typeface="Arial" panose="020B0604020202020204" pitchFamily="34" charset="0"/>
                <a:cs typeface="Times New Roman" panose="02020603050405020304" pitchFamily="18" charset="0"/>
              </a:rPr>
              <a:t>, </a:t>
            </a:r>
            <a:r>
              <a:rPr lang="cs-CZ" sz="1050" b="0" dirty="0" err="1">
                <a:latin typeface="Arial" panose="020B0604020202020204" pitchFamily="34" charset="0"/>
                <a:cs typeface="Times New Roman" panose="02020603050405020304" pitchFamily="18" charset="0"/>
              </a:rPr>
              <a:t>M.Macek</a:t>
            </a:r>
            <a:r>
              <a:rPr lang="cs-CZ" sz="1050" b="0" dirty="0">
                <a:latin typeface="Arial" panose="020B0604020202020204" pitchFamily="34" charset="0"/>
                <a:cs typeface="Times New Roman" panose="02020603050405020304" pitchFamily="18" charset="0"/>
              </a:rPr>
              <a:t>, </a:t>
            </a:r>
          </a:p>
          <a:p>
            <a:pPr algn="just"/>
            <a:r>
              <a:rPr lang="cs-CZ" sz="1050" b="0" dirty="0">
                <a:latin typeface="Arial" panose="020B0604020202020204" pitchFamily="34" charset="0"/>
                <a:cs typeface="Times New Roman" panose="02020603050405020304" pitchFamily="18" charset="0"/>
              </a:rPr>
              <a:t>                </a:t>
            </a:r>
            <a:r>
              <a:rPr lang="cs-CZ" sz="1050" b="0" dirty="0" err="1">
                <a:latin typeface="Arial" panose="020B0604020202020204" pitchFamily="34" charset="0"/>
                <a:cs typeface="Times New Roman" panose="02020603050405020304" pitchFamily="18" charset="0"/>
              </a:rPr>
              <a:t>L.Stracený</a:t>
            </a:r>
            <a:r>
              <a:rPr lang="cs-CZ" sz="1050" b="0" dirty="0">
                <a:latin typeface="Arial" panose="020B0604020202020204" pitchFamily="34" charset="0"/>
                <a:cs typeface="Times New Roman" panose="02020603050405020304" pitchFamily="18" charset="0"/>
              </a:rPr>
              <a:t>, </a:t>
            </a:r>
            <a:r>
              <a:rPr lang="cs-CZ" sz="1050" b="0" dirty="0" err="1">
                <a:latin typeface="Arial" panose="020B0604020202020204" pitchFamily="34" charset="0"/>
                <a:cs typeface="Times New Roman" panose="02020603050405020304" pitchFamily="18" charset="0"/>
              </a:rPr>
              <a:t>V.Koloušek</a:t>
            </a:r>
            <a:r>
              <a:rPr lang="cs-CZ" sz="1050" b="0" dirty="0">
                <a:latin typeface="Arial" panose="020B0604020202020204" pitchFamily="34" charset="0"/>
                <a:cs typeface="Times New Roman" panose="02020603050405020304" pitchFamily="18" charset="0"/>
              </a:rPr>
              <a:t>, </a:t>
            </a:r>
            <a:r>
              <a:rPr lang="cs-CZ" sz="1050" b="0" dirty="0" err="1">
                <a:latin typeface="Arial" panose="020B0604020202020204" pitchFamily="34" charset="0"/>
                <a:cs typeface="Times New Roman" panose="02020603050405020304" pitchFamily="18" charset="0"/>
              </a:rPr>
              <a:t>M.Vít</a:t>
            </a:r>
            <a:r>
              <a:rPr lang="cs-CZ" sz="1050" b="0" dirty="0">
                <a:latin typeface="Arial" panose="020B0604020202020204" pitchFamily="34" charset="0"/>
                <a:cs typeface="Times New Roman" panose="02020603050405020304" pitchFamily="18" charset="0"/>
              </a:rPr>
              <a:t>, </a:t>
            </a:r>
            <a:r>
              <a:rPr lang="cs-CZ" sz="1050" b="0" dirty="0" err="1">
                <a:latin typeface="Arial" panose="020B0604020202020204" pitchFamily="34" charset="0"/>
                <a:cs typeface="Times New Roman" panose="02020603050405020304" pitchFamily="18" charset="0"/>
              </a:rPr>
              <a:t>J.Štajner</a:t>
            </a:r>
            <a:r>
              <a:rPr lang="cs-CZ" sz="1050" b="0" dirty="0">
                <a:latin typeface="Arial" panose="020B0604020202020204" pitchFamily="34" charset="0"/>
                <a:cs typeface="Times New Roman" panose="02020603050405020304" pitchFamily="18" charset="0"/>
              </a:rPr>
              <a:t>, </a:t>
            </a:r>
            <a:r>
              <a:rPr lang="cs-CZ" sz="1050" b="0" dirty="0" err="1">
                <a:latin typeface="Arial" panose="020B0604020202020204" pitchFamily="34" charset="0"/>
                <a:cs typeface="Times New Roman" panose="02020603050405020304" pitchFamily="18" charset="0"/>
              </a:rPr>
              <a:t>J.Černý</a:t>
            </a:r>
            <a:r>
              <a:rPr lang="cs-CZ" sz="1050" b="0" dirty="0">
                <a:latin typeface="Arial" panose="020B0604020202020204" pitchFamily="34" charset="0"/>
                <a:cs typeface="Times New Roman" panose="02020603050405020304" pitchFamily="18" charset="0"/>
              </a:rPr>
              <a:t>, </a:t>
            </a:r>
            <a:r>
              <a:rPr lang="cs-CZ" sz="1050" b="0" dirty="0" err="1">
                <a:latin typeface="Arial" panose="020B0604020202020204" pitchFamily="34" charset="0"/>
                <a:cs typeface="Times New Roman" panose="02020603050405020304" pitchFamily="18" charset="0"/>
              </a:rPr>
              <a:t>P.Mráz</a:t>
            </a:r>
            <a:r>
              <a:rPr lang="cs-CZ" sz="1050" b="0" dirty="0">
                <a:latin typeface="Arial" panose="020B0604020202020204" pitchFamily="34" charset="0"/>
                <a:cs typeface="Times New Roman" panose="02020603050405020304" pitchFamily="18" charset="0"/>
              </a:rPr>
              <a:t>, </a:t>
            </a:r>
            <a:r>
              <a:rPr lang="cs-CZ" sz="1050" b="0" dirty="0" err="1">
                <a:latin typeface="Arial" panose="020B0604020202020204" pitchFamily="34" charset="0"/>
                <a:cs typeface="Times New Roman" panose="02020603050405020304" pitchFamily="18" charset="0"/>
              </a:rPr>
              <a:t>V.Budka</a:t>
            </a:r>
            <a:endParaRPr lang="cs-CZ" sz="1050" b="0" dirty="0">
              <a:latin typeface="Arial" panose="020B0604020202020204" pitchFamily="34" charset="0"/>
              <a:cs typeface="Times New Roman" panose="02020603050405020304" pitchFamily="18" charset="0"/>
            </a:endParaRPr>
          </a:p>
          <a:p>
            <a:pPr algn="just"/>
            <a:r>
              <a:rPr lang="cs-CZ" sz="1050" b="0" u="sng" dirty="0">
                <a:latin typeface="Arial" panose="020B0604020202020204" pitchFamily="34" charset="0"/>
                <a:cs typeface="Times New Roman" panose="02020603050405020304" pitchFamily="18" charset="0"/>
              </a:rPr>
              <a:t>Rozhodčí: </a:t>
            </a:r>
            <a:r>
              <a:rPr lang="cs-CZ" sz="1050" b="0" dirty="0" err="1">
                <a:latin typeface="Arial" panose="020B0604020202020204" pitchFamily="34" charset="0"/>
                <a:cs typeface="Times New Roman" panose="02020603050405020304" pitchFamily="18" charset="0"/>
              </a:rPr>
              <a:t>L.Kloub</a:t>
            </a:r>
            <a:r>
              <a:rPr lang="cs-CZ" sz="1050" b="0" dirty="0">
                <a:latin typeface="Arial" panose="020B0604020202020204" pitchFamily="34" charset="0"/>
                <a:cs typeface="Times New Roman" panose="02020603050405020304" pitchFamily="18" charset="0"/>
              </a:rPr>
              <a:t>   </a:t>
            </a:r>
            <a:endParaRPr lang="cs-CZ" sz="1050" dirty="0"/>
          </a:p>
        </p:txBody>
      </p:sp>
      <p:sp>
        <p:nvSpPr>
          <p:cNvPr id="5" name="TextovéPole 4">
            <a:extLst>
              <a:ext uri="{FF2B5EF4-FFF2-40B4-BE49-F238E27FC236}">
                <a16:creationId xmlns:a16="http://schemas.microsoft.com/office/drawing/2014/main" id="{7A47053A-B8CD-4088-8C53-527C02483477}"/>
              </a:ext>
            </a:extLst>
          </p:cNvPr>
          <p:cNvSpPr txBox="1"/>
          <p:nvPr/>
        </p:nvSpPr>
        <p:spPr>
          <a:xfrm>
            <a:off x="5400576" y="100980"/>
            <a:ext cx="4752528" cy="307777"/>
          </a:xfrm>
          <a:prstGeom prst="rect">
            <a:avLst/>
          </a:prstGeom>
          <a:pattFill prst="dashVert">
            <a:fgClr>
              <a:srgbClr val="99FFCC"/>
            </a:fgClr>
            <a:bgClr>
              <a:schemeClr val="bg1"/>
            </a:bgClr>
          </a:pattFill>
          <a:effectLst>
            <a:softEdge rad="0"/>
          </a:effectLst>
        </p:spPr>
        <p:txBody>
          <a:bodyPr wrap="square" rtlCol="0">
            <a:spAutoFit/>
          </a:bodyPr>
          <a:lstStyle/>
          <a:p>
            <a:pPr algn="ctr"/>
            <a:r>
              <a:rPr lang="cs-CZ" sz="1400" dirty="0">
                <a:latin typeface="Arial Black" panose="020B0A04020102020204" pitchFamily="34" charset="0"/>
              </a:rPr>
              <a:t>Pokračování </a:t>
            </a:r>
            <a:r>
              <a:rPr lang="cs-CZ" sz="1400" dirty="0" err="1">
                <a:latin typeface="Arial Black" panose="020B0A04020102020204" pitchFamily="34" charset="0"/>
              </a:rPr>
              <a:t>Sepap</a:t>
            </a:r>
            <a:r>
              <a:rPr lang="cs-CZ" sz="1400" dirty="0">
                <a:latin typeface="Arial Black" panose="020B0A04020102020204" pitchFamily="34" charset="0"/>
              </a:rPr>
              <a:t> Štětí – TJ Žitenice</a:t>
            </a:r>
          </a:p>
        </p:txBody>
      </p:sp>
      <p:pic>
        <p:nvPicPr>
          <p:cNvPr id="12" name="Obrázek 11">
            <a:extLst>
              <a:ext uri="{FF2B5EF4-FFF2-40B4-BE49-F238E27FC236}">
                <a16:creationId xmlns:a16="http://schemas.microsoft.com/office/drawing/2014/main" id="{37CBDD6A-B2C5-434E-BBDB-CCEC162FEC2B}"/>
              </a:ext>
            </a:extLst>
          </p:cNvPr>
          <p:cNvPicPr>
            <a:picLocks noChangeAspect="1"/>
          </p:cNvPicPr>
          <p:nvPr/>
        </p:nvPicPr>
        <p:blipFill>
          <a:blip r:embed="rId3"/>
          <a:stretch>
            <a:fillRect/>
          </a:stretch>
        </p:blipFill>
        <p:spPr>
          <a:xfrm>
            <a:off x="6755390" y="5188578"/>
            <a:ext cx="1741530" cy="1667071"/>
          </a:xfrm>
          <a:prstGeom prst="rect">
            <a:avLst/>
          </a:prstGeom>
          <a:ln w="28575">
            <a:solidFill>
              <a:schemeClr val="tx1"/>
            </a:solidFill>
          </a:ln>
        </p:spPr>
      </p:pic>
      <p:sp>
        <p:nvSpPr>
          <p:cNvPr id="14" name="TextovéPole 13">
            <a:extLst>
              <a:ext uri="{FF2B5EF4-FFF2-40B4-BE49-F238E27FC236}">
                <a16:creationId xmlns:a16="http://schemas.microsoft.com/office/drawing/2014/main" id="{1BF2291A-3D35-4A35-A7DE-69730E84EFA0}"/>
              </a:ext>
            </a:extLst>
          </p:cNvPr>
          <p:cNvSpPr txBox="1"/>
          <p:nvPr/>
        </p:nvSpPr>
        <p:spPr>
          <a:xfrm>
            <a:off x="5544591" y="2395364"/>
            <a:ext cx="4608512" cy="707886"/>
          </a:xfrm>
          <a:prstGeom prst="rect">
            <a:avLst/>
          </a:prstGeom>
          <a:gradFill>
            <a:gsLst>
              <a:gs pos="38000">
                <a:srgbClr val="FFFF00"/>
              </a:gs>
              <a:gs pos="71000">
                <a:srgbClr val="FF66CC"/>
              </a:gs>
            </a:gsLst>
            <a:lin ang="5400000" scaled="1"/>
          </a:gradFill>
          <a:effectLst>
            <a:softEdge rad="0"/>
          </a:effectLst>
        </p:spPr>
        <p:txBody>
          <a:bodyPr wrap="square" rtlCol="0">
            <a:spAutoFit/>
          </a:bodyPr>
          <a:lstStyle/>
          <a:p>
            <a:pPr algn="ctr"/>
            <a:r>
              <a:rPr lang="cs-CZ" sz="2000" dirty="0">
                <a:latin typeface="Arial Black" panose="020B0A04020102020204" pitchFamily="34" charset="0"/>
              </a:rPr>
              <a:t>Brankář TJ Žitenice </a:t>
            </a:r>
          </a:p>
          <a:p>
            <a:pPr algn="ctr"/>
            <a:r>
              <a:rPr lang="cs-CZ" sz="2000" dirty="0">
                <a:latin typeface="Arial Black" panose="020B0A04020102020204" pitchFamily="34" charset="0"/>
              </a:rPr>
              <a:t>Daniel Zítka</a:t>
            </a:r>
          </a:p>
        </p:txBody>
      </p:sp>
      <p:sp>
        <p:nvSpPr>
          <p:cNvPr id="18" name="Obdélník 17">
            <a:extLst>
              <a:ext uri="{FF2B5EF4-FFF2-40B4-BE49-F238E27FC236}">
                <a16:creationId xmlns:a16="http://schemas.microsoft.com/office/drawing/2014/main" id="{652D72BE-2ECB-4CD3-817F-4C84510E7CC3}"/>
              </a:ext>
            </a:extLst>
          </p:cNvPr>
          <p:cNvSpPr/>
          <p:nvPr/>
        </p:nvSpPr>
        <p:spPr>
          <a:xfrm>
            <a:off x="5432728" y="3249586"/>
            <a:ext cx="4752526" cy="1938992"/>
          </a:xfrm>
          <a:prstGeom prst="rect">
            <a:avLst/>
          </a:prstGeom>
        </p:spPr>
        <p:txBody>
          <a:bodyPr wrap="square">
            <a:spAutoFit/>
          </a:bodyPr>
          <a:lstStyle/>
          <a:p>
            <a:pPr algn="just"/>
            <a:r>
              <a:rPr lang="cs-CZ" sz="1000" dirty="0">
                <a:latin typeface="Arial" panose="020B0604020202020204" pitchFamily="34" charset="0"/>
                <a:cs typeface="Arial" panose="020B0604020202020204" pitchFamily="34" charset="0"/>
              </a:rPr>
              <a:t>V 10 letech začal hrát za TJ Baník Havířov, poté přesídlil do FK Viktoria Žižkov, o rok později přešel do FC Zlín a v roce 1997 do 1. FC Tatran Prešov. Hrál za belgický KSC </a:t>
            </a:r>
            <a:r>
              <a:rPr lang="cs-CZ" sz="1000" dirty="0" err="1">
                <a:latin typeface="Arial" panose="020B0604020202020204" pitchFamily="34" charset="0"/>
                <a:cs typeface="Arial" panose="020B0604020202020204" pitchFamily="34" charset="0"/>
              </a:rPr>
              <a:t>Lokeren</a:t>
            </a:r>
            <a:r>
              <a:rPr lang="cs-CZ" sz="1000" dirty="0">
                <a:latin typeface="Arial" panose="020B0604020202020204" pitchFamily="34" charset="0"/>
                <a:cs typeface="Arial" panose="020B0604020202020204" pitchFamily="34" charset="0"/>
              </a:rPr>
              <a:t>, odkud byl získán do bruselského </a:t>
            </a:r>
            <a:r>
              <a:rPr lang="cs-CZ" sz="1000" dirty="0" err="1">
                <a:latin typeface="Arial" panose="020B0604020202020204" pitchFamily="34" charset="0"/>
                <a:cs typeface="Arial" panose="020B0604020202020204" pitchFamily="34" charset="0"/>
              </a:rPr>
              <a:t>Anderlechtu</a:t>
            </a:r>
            <a:r>
              <a:rPr lang="cs-CZ" sz="1000" dirty="0">
                <a:latin typeface="Arial" panose="020B0604020202020204" pitchFamily="34" charset="0"/>
                <a:cs typeface="Arial" panose="020B0604020202020204" pitchFamily="34" charset="0"/>
              </a:rPr>
              <a:t>. Tam stabilně působil na místě brankářské jedničky, avšak v sezóně 2008/09 utrpěl vážné zranění, které jej vyřadilo ze hry na dlouhé měsíce. Do brány se vrátil až na konci sezóny 2009/10 na jediný zápas. S </a:t>
            </a:r>
            <a:r>
              <a:rPr lang="cs-CZ" sz="1000" dirty="0" err="1">
                <a:latin typeface="Arial" panose="020B0604020202020204" pitchFamily="34" charset="0"/>
                <a:cs typeface="Arial" panose="020B0604020202020204" pitchFamily="34" charset="0"/>
              </a:rPr>
              <a:t>Anderlechtem</a:t>
            </a:r>
            <a:r>
              <a:rPr lang="cs-CZ" sz="1000" dirty="0">
                <a:latin typeface="Arial" panose="020B0604020202020204" pitchFamily="34" charset="0"/>
                <a:cs typeface="Arial" panose="020B0604020202020204" pitchFamily="34" charset="0"/>
              </a:rPr>
              <a:t> vyhrál čtyřikrát ligový titul, jedenkrát belgický fotbalový pohár a dvakrát belgický </a:t>
            </a:r>
            <a:r>
              <a:rPr lang="cs-CZ" sz="1000" dirty="0" err="1">
                <a:latin typeface="Arial" panose="020B0604020202020204" pitchFamily="34" charset="0"/>
                <a:cs typeface="Arial" panose="020B0604020202020204" pitchFamily="34" charset="0"/>
              </a:rPr>
              <a:t>Superpohár.Působil</a:t>
            </a:r>
            <a:r>
              <a:rPr lang="cs-CZ" sz="1000" dirty="0">
                <a:latin typeface="Arial" panose="020B0604020202020204" pitchFamily="34" charset="0"/>
                <a:cs typeface="Arial" panose="020B0604020202020204" pitchFamily="34" charset="0"/>
              </a:rPr>
              <a:t> i v českém výběru U21 (2 zápasy, jeden v roce 1994 a druhý v roce 1996).Dne 21. listopadu 2007 odehrál svůj první zápas za seniorskou reprezentaci České republiky proti Kypru, vychytal výhru 2:0. Celkem nastoupil v letech 2007–2008 za český národní tým ve 3 zápasech.</a:t>
            </a:r>
          </a:p>
        </p:txBody>
      </p:sp>
    </p:spTree>
    <p:extLst>
      <p:ext uri="{BB962C8B-B14F-4D97-AF65-F5344CB8AC3E}">
        <p14:creationId xmlns:p14="http://schemas.microsoft.com/office/powerpoint/2010/main" val="29424026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ovéPole 8"/>
          <p:cNvSpPr txBox="1"/>
          <p:nvPr/>
        </p:nvSpPr>
        <p:spPr>
          <a:xfrm>
            <a:off x="1944192" y="7004456"/>
            <a:ext cx="432048"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38</a:t>
            </a:r>
          </a:p>
        </p:txBody>
      </p:sp>
      <p:sp>
        <p:nvSpPr>
          <p:cNvPr id="10" name="TextovéPole 9"/>
          <p:cNvSpPr txBox="1"/>
          <p:nvPr/>
        </p:nvSpPr>
        <p:spPr>
          <a:xfrm>
            <a:off x="7632824" y="6965361"/>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7</a:t>
            </a:r>
          </a:p>
        </p:txBody>
      </p:sp>
      <p:sp>
        <p:nvSpPr>
          <p:cNvPr id="4" name="TextovéPole 3">
            <a:extLst>
              <a:ext uri="{FF2B5EF4-FFF2-40B4-BE49-F238E27FC236}">
                <a16:creationId xmlns:a16="http://schemas.microsoft.com/office/drawing/2014/main" id="{D945EF9D-24E9-4420-BA7E-08BCF94A0B79}"/>
              </a:ext>
            </a:extLst>
          </p:cNvPr>
          <p:cNvSpPr txBox="1"/>
          <p:nvPr/>
        </p:nvSpPr>
        <p:spPr>
          <a:xfrm>
            <a:off x="5400576" y="58195"/>
            <a:ext cx="4608512" cy="864000"/>
          </a:xfrm>
          <a:prstGeom prst="rect">
            <a:avLst/>
          </a:prstGeom>
          <a:solidFill>
            <a:srgbClr val="99FF66"/>
          </a:solidFill>
          <a:ln w="34925">
            <a:solidFill>
              <a:schemeClr val="accent6">
                <a:lumMod val="75000"/>
              </a:schemeClr>
            </a:solidFill>
          </a:ln>
          <a:effectLst>
            <a:softEdge rad="0"/>
          </a:effectLst>
          <a:scene3d>
            <a:camera prst="orthographicFront">
              <a:rot lat="0" lon="299993" rev="0"/>
            </a:camera>
            <a:lightRig rig="threePt" dir="t"/>
          </a:scene3d>
        </p:spPr>
        <p:txBody>
          <a:bodyPr wrap="square" rtlCol="0">
            <a:prstTxWarp prst="textTriangle">
              <a:avLst/>
            </a:prstTxWarp>
            <a:spAutoFit/>
          </a:bodyPr>
          <a:lstStyle/>
          <a:p>
            <a:pPr algn="ctr"/>
            <a:r>
              <a:rPr lang="cs-CZ" sz="2000" dirty="0">
                <a:solidFill>
                  <a:srgbClr val="FF0000"/>
                </a:solidFill>
                <a:latin typeface="Arial Black" panose="020B0A04020102020204" pitchFamily="34" charset="0"/>
              </a:rPr>
              <a:t>Výsledky</a:t>
            </a:r>
          </a:p>
          <a:p>
            <a:pPr algn="ctr"/>
            <a:r>
              <a:rPr lang="cs-CZ" sz="2000" dirty="0">
                <a:solidFill>
                  <a:srgbClr val="FF0000"/>
                </a:solidFill>
                <a:latin typeface="Arial Black" panose="020B0A04020102020204" pitchFamily="34" charset="0"/>
              </a:rPr>
              <a:t> Aritmy </a:t>
            </a:r>
          </a:p>
        </p:txBody>
      </p:sp>
      <p:graphicFrame>
        <p:nvGraphicFramePr>
          <p:cNvPr id="5" name="Tabulka 4">
            <a:extLst>
              <a:ext uri="{FF2B5EF4-FFF2-40B4-BE49-F238E27FC236}">
                <a16:creationId xmlns:a16="http://schemas.microsoft.com/office/drawing/2014/main" id="{A4502642-2F7F-489E-A221-1A080D840133}"/>
              </a:ext>
            </a:extLst>
          </p:cNvPr>
          <p:cNvGraphicFramePr>
            <a:graphicFrameLocks noGrp="1"/>
          </p:cNvGraphicFramePr>
          <p:nvPr>
            <p:extLst>
              <p:ext uri="{D42A27DB-BD31-4B8C-83A1-F6EECF244321}">
                <p14:modId xmlns:p14="http://schemas.microsoft.com/office/powerpoint/2010/main" val="2117543413"/>
              </p:ext>
            </p:extLst>
          </p:nvPr>
        </p:nvGraphicFramePr>
        <p:xfrm>
          <a:off x="5508588" y="1099220"/>
          <a:ext cx="4608511" cy="2286000"/>
        </p:xfrm>
        <a:graphic>
          <a:graphicData uri="http://schemas.openxmlformats.org/drawingml/2006/table">
            <a:tbl>
              <a:tblPr/>
              <a:tblGrid>
                <a:gridCol w="653979">
                  <a:extLst>
                    <a:ext uri="{9D8B030D-6E8A-4147-A177-3AD203B41FA5}">
                      <a16:colId xmlns:a16="http://schemas.microsoft.com/office/drawing/2014/main" val="477884528"/>
                    </a:ext>
                  </a:extLst>
                </a:gridCol>
                <a:gridCol w="807256">
                  <a:extLst>
                    <a:ext uri="{9D8B030D-6E8A-4147-A177-3AD203B41FA5}">
                      <a16:colId xmlns:a16="http://schemas.microsoft.com/office/drawing/2014/main" val="820127370"/>
                    </a:ext>
                  </a:extLst>
                </a:gridCol>
                <a:gridCol w="2493297">
                  <a:extLst>
                    <a:ext uri="{9D8B030D-6E8A-4147-A177-3AD203B41FA5}">
                      <a16:colId xmlns:a16="http://schemas.microsoft.com/office/drawing/2014/main" val="1056198831"/>
                    </a:ext>
                  </a:extLst>
                </a:gridCol>
                <a:gridCol w="653979">
                  <a:extLst>
                    <a:ext uri="{9D8B030D-6E8A-4147-A177-3AD203B41FA5}">
                      <a16:colId xmlns:a16="http://schemas.microsoft.com/office/drawing/2014/main" val="3007879248"/>
                    </a:ext>
                  </a:extLst>
                </a:gridCol>
              </a:tblGrid>
              <a:tr h="228600">
                <a:tc>
                  <a:txBody>
                    <a:bodyPr/>
                    <a:lstStyle/>
                    <a:p>
                      <a:pPr algn="ctr" fontAlgn="ctr"/>
                      <a:r>
                        <a:rPr lang="cs-CZ" sz="1200" b="1" i="0" u="none" strike="noStrike">
                          <a:solidFill>
                            <a:srgbClr val="000000"/>
                          </a:solidFill>
                          <a:effectLst/>
                          <a:latin typeface="Calibri" panose="020F0502020204030204" pitchFamily="34" charset="0"/>
                        </a:rPr>
                        <a:t>1.</a:t>
                      </a:r>
                    </a:p>
                  </a:txBody>
                  <a:tcPr marL="9525" marR="9525" marT="9525" marB="0" anchor="ctr">
                    <a:lnL>
                      <a:noFill/>
                    </a:lnL>
                    <a:lnR w="25400" cap="flat" cmpd="dbl"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000000"/>
                          </a:solidFill>
                          <a:effectLst/>
                          <a:latin typeface="Calibri" panose="020F0502020204030204" pitchFamily="34" charset="0"/>
                        </a:rPr>
                        <a:t>10.08.2019</a:t>
                      </a:r>
                    </a:p>
                  </a:txBody>
                  <a:tcPr marL="9525" marR="9525" marT="952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000000"/>
                          </a:solidFill>
                          <a:effectLst/>
                          <a:latin typeface="Calibri" panose="020F0502020204030204" pitchFamily="34" charset="0"/>
                        </a:rPr>
                        <a:t>Česká Lípa - Aritma Praha</a:t>
                      </a:r>
                    </a:p>
                  </a:txBody>
                  <a:tcPr marL="9525" marR="9525" marT="952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000000"/>
                          </a:solidFill>
                          <a:effectLst/>
                          <a:latin typeface="Calibri" panose="020F0502020204030204" pitchFamily="34" charset="0"/>
                        </a:rPr>
                        <a:t>0:2</a:t>
                      </a:r>
                    </a:p>
                  </a:txBody>
                  <a:tcPr marL="9525" marR="9525" marT="9525" marB="0" anchor="ctr">
                    <a:lnL w="25400" cap="flat" cmpd="dbl" algn="ctr">
                      <a:solidFill>
                        <a:srgbClr val="000000"/>
                      </a:solidFill>
                      <a:prstDash val="solid"/>
                      <a:round/>
                      <a:headEnd type="none" w="med" len="med"/>
                      <a:tailEnd type="none" w="med" len="med"/>
                    </a:lnL>
                    <a:lnR>
                      <a:noFill/>
                    </a:lnR>
                    <a:lnT>
                      <a:noFill/>
                    </a:lnT>
                    <a:lnB w="25400" cap="flat" cmpd="dbl"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981516794"/>
                  </a:ext>
                </a:extLst>
              </a:tr>
              <a:tr h="228600">
                <a:tc>
                  <a:txBody>
                    <a:bodyPr/>
                    <a:lstStyle/>
                    <a:p>
                      <a:pPr algn="ctr" fontAlgn="ctr"/>
                      <a:r>
                        <a:rPr lang="cs-CZ" sz="1200" b="1" i="0" u="none" strike="noStrike">
                          <a:solidFill>
                            <a:srgbClr val="000000"/>
                          </a:solidFill>
                          <a:effectLst/>
                          <a:latin typeface="Calibri" panose="020F0502020204030204" pitchFamily="34" charset="0"/>
                        </a:rPr>
                        <a:t>2.</a:t>
                      </a:r>
                    </a:p>
                  </a:txBody>
                  <a:tcPr marL="9525" marR="9525" marT="9525" marB="0" anchor="ctr">
                    <a:lnL>
                      <a:noFill/>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00"/>
                    </a:solidFill>
                  </a:tcPr>
                </a:tc>
                <a:tc>
                  <a:txBody>
                    <a:bodyPr/>
                    <a:lstStyle/>
                    <a:p>
                      <a:pPr algn="ctr" fontAlgn="ctr"/>
                      <a:r>
                        <a:rPr lang="cs-CZ" sz="1200" b="1" i="0" u="none" strike="noStrike">
                          <a:solidFill>
                            <a:srgbClr val="000000"/>
                          </a:solidFill>
                          <a:effectLst/>
                          <a:latin typeface="Calibri" panose="020F0502020204030204" pitchFamily="34" charset="0"/>
                        </a:rPr>
                        <a:t>17.08.2019</a:t>
                      </a:r>
                    </a:p>
                  </a:txBody>
                  <a:tcPr marL="9525" marR="9525" marT="952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00"/>
                    </a:solidFill>
                  </a:tcPr>
                </a:tc>
                <a:tc>
                  <a:txBody>
                    <a:bodyPr/>
                    <a:lstStyle/>
                    <a:p>
                      <a:pPr algn="ctr" fontAlgn="ctr"/>
                      <a:r>
                        <a:rPr lang="cs-CZ" sz="1200" b="1" i="0" u="none" strike="noStrike" dirty="0">
                          <a:solidFill>
                            <a:srgbClr val="000000"/>
                          </a:solidFill>
                          <a:effectLst/>
                          <a:latin typeface="Calibri" panose="020F0502020204030204" pitchFamily="34" charset="0"/>
                        </a:rPr>
                        <a:t>Aritma Praha - Dobříš</a:t>
                      </a:r>
                    </a:p>
                  </a:txBody>
                  <a:tcPr marL="9525" marR="9525" marT="952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00"/>
                    </a:solidFill>
                  </a:tcPr>
                </a:tc>
                <a:tc>
                  <a:txBody>
                    <a:bodyPr/>
                    <a:lstStyle/>
                    <a:p>
                      <a:pPr algn="ctr" fontAlgn="ctr"/>
                      <a:r>
                        <a:rPr lang="cs-CZ" sz="1200" b="1" i="0" u="none" strike="noStrike">
                          <a:solidFill>
                            <a:srgbClr val="000000"/>
                          </a:solidFill>
                          <a:effectLst/>
                          <a:latin typeface="Calibri" panose="020F0502020204030204" pitchFamily="34" charset="0"/>
                        </a:rPr>
                        <a:t>2.0</a:t>
                      </a:r>
                    </a:p>
                  </a:txBody>
                  <a:tcPr marL="9525" marR="9525" marT="9525" marB="0" anchor="ctr">
                    <a:lnL w="25400" cap="flat" cmpd="dbl" algn="ctr">
                      <a:solidFill>
                        <a:srgbClr val="000000"/>
                      </a:solidFill>
                      <a:prstDash val="solid"/>
                      <a:round/>
                      <a:headEnd type="none" w="med" len="med"/>
                      <a:tailEnd type="none" w="med" len="med"/>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312561986"/>
                  </a:ext>
                </a:extLst>
              </a:tr>
              <a:tr h="228600">
                <a:tc>
                  <a:txBody>
                    <a:bodyPr/>
                    <a:lstStyle/>
                    <a:p>
                      <a:pPr algn="ctr" fontAlgn="ctr"/>
                      <a:r>
                        <a:rPr lang="cs-CZ" sz="1200" b="1" i="0" u="none" strike="noStrike">
                          <a:solidFill>
                            <a:srgbClr val="000000"/>
                          </a:solidFill>
                          <a:effectLst/>
                          <a:latin typeface="Calibri" panose="020F0502020204030204" pitchFamily="34" charset="0"/>
                        </a:rPr>
                        <a:t>3.</a:t>
                      </a:r>
                    </a:p>
                  </a:txBody>
                  <a:tcPr marL="9525" marR="9525" marT="9525" marB="0" anchor="ctr">
                    <a:lnL>
                      <a:noFill/>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000000"/>
                          </a:solidFill>
                          <a:effectLst/>
                          <a:latin typeface="Calibri" panose="020F0502020204030204" pitchFamily="34" charset="0"/>
                        </a:rPr>
                        <a:t>24.08.2019</a:t>
                      </a:r>
                    </a:p>
                  </a:txBody>
                  <a:tcPr marL="9525" marR="9525" marT="952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000000"/>
                          </a:solidFill>
                          <a:effectLst/>
                          <a:latin typeface="Calibri" panose="020F0502020204030204" pitchFamily="34" charset="0"/>
                        </a:rPr>
                        <a:t>Kladno - Aritma Praha</a:t>
                      </a:r>
                    </a:p>
                  </a:txBody>
                  <a:tcPr marL="9525" marR="9525" marT="952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000000"/>
                          </a:solidFill>
                          <a:effectLst/>
                          <a:latin typeface="Calibri" panose="020F0502020204030204" pitchFamily="34" charset="0"/>
                        </a:rPr>
                        <a:t>0:1</a:t>
                      </a:r>
                    </a:p>
                  </a:txBody>
                  <a:tcPr marL="9525" marR="9525" marT="9525" marB="0" anchor="ctr">
                    <a:lnL w="25400" cap="flat" cmpd="dbl" algn="ctr">
                      <a:solidFill>
                        <a:srgbClr val="000000"/>
                      </a:solidFill>
                      <a:prstDash val="solid"/>
                      <a:round/>
                      <a:headEnd type="none" w="med" len="med"/>
                      <a:tailEnd type="none" w="med" len="med"/>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784838316"/>
                  </a:ext>
                </a:extLst>
              </a:tr>
              <a:tr h="228600">
                <a:tc>
                  <a:txBody>
                    <a:bodyPr/>
                    <a:lstStyle/>
                    <a:p>
                      <a:pPr algn="ctr" fontAlgn="ctr"/>
                      <a:r>
                        <a:rPr lang="cs-CZ" sz="1200" b="1" i="0" u="none" strike="noStrike">
                          <a:solidFill>
                            <a:srgbClr val="000000"/>
                          </a:solidFill>
                          <a:effectLst/>
                          <a:latin typeface="Calibri" panose="020F0502020204030204" pitchFamily="34" charset="0"/>
                        </a:rPr>
                        <a:t>4.</a:t>
                      </a:r>
                    </a:p>
                  </a:txBody>
                  <a:tcPr marL="9525" marR="9525" marT="9525" marB="0" anchor="ctr">
                    <a:lnL>
                      <a:noFill/>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00"/>
                    </a:solidFill>
                  </a:tcPr>
                </a:tc>
                <a:tc>
                  <a:txBody>
                    <a:bodyPr/>
                    <a:lstStyle/>
                    <a:p>
                      <a:pPr algn="ctr" fontAlgn="ctr"/>
                      <a:r>
                        <a:rPr lang="cs-CZ" sz="1200" b="1" i="0" u="none" strike="noStrike">
                          <a:solidFill>
                            <a:srgbClr val="000000"/>
                          </a:solidFill>
                          <a:effectLst/>
                          <a:latin typeface="Calibri" panose="020F0502020204030204" pitchFamily="34" charset="0"/>
                        </a:rPr>
                        <a:t>31.08.2019</a:t>
                      </a:r>
                    </a:p>
                  </a:txBody>
                  <a:tcPr marL="9525" marR="9525" marT="952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00"/>
                    </a:solidFill>
                  </a:tcPr>
                </a:tc>
                <a:tc>
                  <a:txBody>
                    <a:bodyPr/>
                    <a:lstStyle/>
                    <a:p>
                      <a:pPr algn="ctr" fontAlgn="ctr"/>
                      <a:r>
                        <a:rPr lang="cs-CZ" sz="1200" b="1" i="0" u="none" strike="noStrike">
                          <a:solidFill>
                            <a:srgbClr val="000000"/>
                          </a:solidFill>
                          <a:effectLst/>
                          <a:latin typeface="Calibri" panose="020F0502020204030204" pitchFamily="34" charset="0"/>
                        </a:rPr>
                        <a:t>Aritma Praha - Souš</a:t>
                      </a:r>
                    </a:p>
                  </a:txBody>
                  <a:tcPr marL="9525" marR="9525" marT="952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00"/>
                    </a:solidFill>
                  </a:tcPr>
                </a:tc>
                <a:tc>
                  <a:txBody>
                    <a:bodyPr/>
                    <a:lstStyle/>
                    <a:p>
                      <a:pPr algn="ctr" fontAlgn="ctr"/>
                      <a:r>
                        <a:rPr lang="cs-CZ" sz="1200" b="1" i="0" u="none" strike="noStrike" dirty="0">
                          <a:solidFill>
                            <a:srgbClr val="000000"/>
                          </a:solidFill>
                          <a:effectLst/>
                          <a:latin typeface="Calibri" panose="020F0502020204030204" pitchFamily="34" charset="0"/>
                        </a:rPr>
                        <a:t>1:2</a:t>
                      </a:r>
                    </a:p>
                  </a:txBody>
                  <a:tcPr marL="9525" marR="9525" marT="9525" marB="0" anchor="ctr">
                    <a:lnL w="25400" cap="flat" cmpd="dbl" algn="ctr">
                      <a:solidFill>
                        <a:srgbClr val="000000"/>
                      </a:solidFill>
                      <a:prstDash val="solid"/>
                      <a:round/>
                      <a:headEnd type="none" w="med" len="med"/>
                      <a:tailEnd type="none" w="med" len="med"/>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41937994"/>
                  </a:ext>
                </a:extLst>
              </a:tr>
              <a:tr h="228600">
                <a:tc>
                  <a:txBody>
                    <a:bodyPr/>
                    <a:lstStyle/>
                    <a:p>
                      <a:pPr algn="ctr" fontAlgn="ctr"/>
                      <a:r>
                        <a:rPr lang="cs-CZ" sz="1200" b="1" i="0" u="none" strike="noStrike">
                          <a:solidFill>
                            <a:srgbClr val="000000"/>
                          </a:solidFill>
                          <a:effectLst/>
                          <a:latin typeface="Calibri" panose="020F0502020204030204" pitchFamily="34" charset="0"/>
                        </a:rPr>
                        <a:t>5.</a:t>
                      </a:r>
                    </a:p>
                  </a:txBody>
                  <a:tcPr marL="9525" marR="9525" marT="9525" marB="0" anchor="ctr">
                    <a:lnL>
                      <a:noFill/>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dirty="0">
                          <a:solidFill>
                            <a:srgbClr val="000000"/>
                          </a:solidFill>
                          <a:effectLst/>
                          <a:latin typeface="Calibri" panose="020F0502020204030204" pitchFamily="34" charset="0"/>
                        </a:rPr>
                        <a:t>07.09.2019</a:t>
                      </a:r>
                    </a:p>
                  </a:txBody>
                  <a:tcPr marL="9525" marR="9525" marT="952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000000"/>
                          </a:solidFill>
                          <a:effectLst/>
                          <a:latin typeface="Calibri" panose="020F0502020204030204" pitchFamily="34" charset="0"/>
                        </a:rPr>
                        <a:t>Tatran Rakovník - Aritma Praha</a:t>
                      </a:r>
                    </a:p>
                  </a:txBody>
                  <a:tcPr marL="9525" marR="9525" marT="952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000000"/>
                          </a:solidFill>
                          <a:effectLst/>
                          <a:latin typeface="Calibri" panose="020F0502020204030204" pitchFamily="34" charset="0"/>
                        </a:rPr>
                        <a:t>1.3</a:t>
                      </a:r>
                    </a:p>
                  </a:txBody>
                  <a:tcPr marL="9525" marR="9525" marT="9525" marB="0" anchor="ctr">
                    <a:lnL w="25400" cap="flat" cmpd="dbl" algn="ctr">
                      <a:solidFill>
                        <a:srgbClr val="000000"/>
                      </a:solidFill>
                      <a:prstDash val="solid"/>
                      <a:round/>
                      <a:headEnd type="none" w="med" len="med"/>
                      <a:tailEnd type="none" w="med" len="med"/>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569169839"/>
                  </a:ext>
                </a:extLst>
              </a:tr>
              <a:tr h="228600">
                <a:tc>
                  <a:txBody>
                    <a:bodyPr/>
                    <a:lstStyle/>
                    <a:p>
                      <a:pPr algn="ctr" fontAlgn="ctr"/>
                      <a:r>
                        <a:rPr lang="cs-CZ" sz="1200" b="1" i="0" u="none" strike="noStrike">
                          <a:solidFill>
                            <a:srgbClr val="000000"/>
                          </a:solidFill>
                          <a:effectLst/>
                          <a:latin typeface="Calibri" panose="020F0502020204030204" pitchFamily="34" charset="0"/>
                        </a:rPr>
                        <a:t>6.</a:t>
                      </a:r>
                    </a:p>
                  </a:txBody>
                  <a:tcPr marL="9525" marR="9525" marT="9525" marB="0" anchor="ctr">
                    <a:lnL>
                      <a:noFill/>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00"/>
                    </a:solidFill>
                  </a:tcPr>
                </a:tc>
                <a:tc>
                  <a:txBody>
                    <a:bodyPr/>
                    <a:lstStyle/>
                    <a:p>
                      <a:pPr algn="ctr" fontAlgn="ctr"/>
                      <a:r>
                        <a:rPr lang="cs-CZ" sz="1200" b="1" i="0" u="none" strike="noStrike">
                          <a:solidFill>
                            <a:srgbClr val="000000"/>
                          </a:solidFill>
                          <a:effectLst/>
                          <a:latin typeface="Calibri" panose="020F0502020204030204" pitchFamily="34" charset="0"/>
                        </a:rPr>
                        <a:t>14.09.2019</a:t>
                      </a:r>
                    </a:p>
                  </a:txBody>
                  <a:tcPr marL="9525" marR="9525" marT="952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00"/>
                    </a:solidFill>
                  </a:tcPr>
                </a:tc>
                <a:tc>
                  <a:txBody>
                    <a:bodyPr/>
                    <a:lstStyle/>
                    <a:p>
                      <a:pPr algn="ctr" fontAlgn="ctr"/>
                      <a:r>
                        <a:rPr lang="cs-CZ" sz="1200" b="1" i="0" u="none" strike="noStrike">
                          <a:solidFill>
                            <a:srgbClr val="000000"/>
                          </a:solidFill>
                          <a:effectLst/>
                          <a:latin typeface="Calibri" panose="020F0502020204030204" pitchFamily="34" charset="0"/>
                        </a:rPr>
                        <a:t>Aritma Praha - Český Brod</a:t>
                      </a:r>
                    </a:p>
                  </a:txBody>
                  <a:tcPr marL="9525" marR="9525" marT="952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00"/>
                    </a:solidFill>
                  </a:tcPr>
                </a:tc>
                <a:tc>
                  <a:txBody>
                    <a:bodyPr/>
                    <a:lstStyle/>
                    <a:p>
                      <a:pPr algn="ctr" fontAlgn="ctr"/>
                      <a:r>
                        <a:rPr lang="cs-CZ" sz="1200" b="1" i="0" u="none" strike="noStrike">
                          <a:solidFill>
                            <a:srgbClr val="000000"/>
                          </a:solidFill>
                          <a:effectLst/>
                          <a:latin typeface="Calibri" panose="020F0502020204030204" pitchFamily="34" charset="0"/>
                        </a:rPr>
                        <a:t>0:1</a:t>
                      </a:r>
                    </a:p>
                  </a:txBody>
                  <a:tcPr marL="9525" marR="9525" marT="9525" marB="0" anchor="ctr">
                    <a:lnL w="25400" cap="flat" cmpd="dbl" algn="ctr">
                      <a:solidFill>
                        <a:srgbClr val="000000"/>
                      </a:solidFill>
                      <a:prstDash val="solid"/>
                      <a:round/>
                      <a:headEnd type="none" w="med" len="med"/>
                      <a:tailEnd type="none" w="med" len="med"/>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4200880137"/>
                  </a:ext>
                </a:extLst>
              </a:tr>
              <a:tr h="228600">
                <a:tc>
                  <a:txBody>
                    <a:bodyPr/>
                    <a:lstStyle/>
                    <a:p>
                      <a:pPr algn="ctr" fontAlgn="ctr"/>
                      <a:r>
                        <a:rPr lang="cs-CZ" sz="1200" b="1" i="0" u="none" strike="noStrike">
                          <a:solidFill>
                            <a:srgbClr val="000000"/>
                          </a:solidFill>
                          <a:effectLst/>
                          <a:latin typeface="Calibri" panose="020F0502020204030204" pitchFamily="34" charset="0"/>
                        </a:rPr>
                        <a:t>7.</a:t>
                      </a:r>
                    </a:p>
                  </a:txBody>
                  <a:tcPr marL="9525" marR="9525" marT="9525" marB="0" anchor="ctr">
                    <a:lnL>
                      <a:noFill/>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000000"/>
                          </a:solidFill>
                          <a:effectLst/>
                          <a:latin typeface="Calibri" panose="020F0502020204030204" pitchFamily="34" charset="0"/>
                        </a:rPr>
                        <a:t>21.09.2019</a:t>
                      </a:r>
                    </a:p>
                  </a:txBody>
                  <a:tcPr marL="9525" marR="9525" marT="952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000000"/>
                          </a:solidFill>
                          <a:effectLst/>
                          <a:latin typeface="Calibri" panose="020F0502020204030204" pitchFamily="34" charset="0"/>
                        </a:rPr>
                        <a:t>Ostrov - Aritma Praha</a:t>
                      </a:r>
                    </a:p>
                  </a:txBody>
                  <a:tcPr marL="9525" marR="9525" marT="952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000000"/>
                          </a:solidFill>
                          <a:effectLst/>
                          <a:latin typeface="Calibri" panose="020F0502020204030204" pitchFamily="34" charset="0"/>
                        </a:rPr>
                        <a:t>2:1</a:t>
                      </a:r>
                    </a:p>
                  </a:txBody>
                  <a:tcPr marL="9525" marR="9525" marT="9525" marB="0" anchor="ctr">
                    <a:lnL w="25400" cap="flat" cmpd="dbl" algn="ctr">
                      <a:solidFill>
                        <a:srgbClr val="000000"/>
                      </a:solidFill>
                      <a:prstDash val="solid"/>
                      <a:round/>
                      <a:headEnd type="none" w="med" len="med"/>
                      <a:tailEnd type="none" w="med" len="med"/>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3216525260"/>
                  </a:ext>
                </a:extLst>
              </a:tr>
              <a:tr h="228600">
                <a:tc>
                  <a:txBody>
                    <a:bodyPr/>
                    <a:lstStyle/>
                    <a:p>
                      <a:pPr algn="ctr" fontAlgn="ctr"/>
                      <a:r>
                        <a:rPr lang="cs-CZ" sz="1200" b="1" i="0" u="none" strike="noStrike">
                          <a:solidFill>
                            <a:srgbClr val="000000"/>
                          </a:solidFill>
                          <a:effectLst/>
                          <a:latin typeface="Calibri" panose="020F0502020204030204" pitchFamily="34" charset="0"/>
                        </a:rPr>
                        <a:t>8.</a:t>
                      </a:r>
                    </a:p>
                  </a:txBody>
                  <a:tcPr marL="9525" marR="9525" marT="9525" marB="0" anchor="ctr">
                    <a:lnL>
                      <a:noFill/>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00"/>
                    </a:solidFill>
                  </a:tcPr>
                </a:tc>
                <a:tc>
                  <a:txBody>
                    <a:bodyPr/>
                    <a:lstStyle/>
                    <a:p>
                      <a:pPr algn="ctr" fontAlgn="ctr"/>
                      <a:r>
                        <a:rPr lang="cs-CZ" sz="1200" b="1" i="0" u="none" strike="noStrike">
                          <a:solidFill>
                            <a:srgbClr val="000000"/>
                          </a:solidFill>
                          <a:effectLst/>
                          <a:latin typeface="Calibri" panose="020F0502020204030204" pitchFamily="34" charset="0"/>
                        </a:rPr>
                        <a:t>28.09.2019</a:t>
                      </a:r>
                    </a:p>
                  </a:txBody>
                  <a:tcPr marL="9525" marR="9525" marT="952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00"/>
                    </a:solidFill>
                  </a:tcPr>
                </a:tc>
                <a:tc>
                  <a:txBody>
                    <a:bodyPr/>
                    <a:lstStyle/>
                    <a:p>
                      <a:pPr algn="ctr" fontAlgn="ctr"/>
                      <a:r>
                        <a:rPr lang="cs-CZ" sz="1200" b="1" i="0" u="none" strike="noStrike">
                          <a:solidFill>
                            <a:srgbClr val="000000"/>
                          </a:solidFill>
                          <a:effectLst/>
                          <a:latin typeface="Calibri" panose="020F0502020204030204" pitchFamily="34" charset="0"/>
                        </a:rPr>
                        <a:t>Aritma Praha - Meteor</a:t>
                      </a:r>
                    </a:p>
                  </a:txBody>
                  <a:tcPr marL="9525" marR="9525" marT="952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00"/>
                    </a:solidFill>
                  </a:tcPr>
                </a:tc>
                <a:tc>
                  <a:txBody>
                    <a:bodyPr/>
                    <a:lstStyle/>
                    <a:p>
                      <a:pPr algn="ctr" fontAlgn="ctr"/>
                      <a:r>
                        <a:rPr lang="cs-CZ" sz="1200" b="1" i="0" u="none" strike="noStrike">
                          <a:solidFill>
                            <a:srgbClr val="000000"/>
                          </a:solidFill>
                          <a:effectLst/>
                          <a:latin typeface="Calibri" panose="020F0502020204030204" pitchFamily="34" charset="0"/>
                        </a:rPr>
                        <a:t>0:1</a:t>
                      </a:r>
                    </a:p>
                  </a:txBody>
                  <a:tcPr marL="9525" marR="9525" marT="9525" marB="0" anchor="ctr">
                    <a:lnL w="25400" cap="flat" cmpd="dbl" algn="ctr">
                      <a:solidFill>
                        <a:srgbClr val="000000"/>
                      </a:solidFill>
                      <a:prstDash val="solid"/>
                      <a:round/>
                      <a:headEnd type="none" w="med" len="med"/>
                      <a:tailEnd type="none" w="med" len="med"/>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125810170"/>
                  </a:ext>
                </a:extLst>
              </a:tr>
              <a:tr h="228600">
                <a:tc>
                  <a:txBody>
                    <a:bodyPr/>
                    <a:lstStyle/>
                    <a:p>
                      <a:pPr algn="ctr" fontAlgn="ctr"/>
                      <a:r>
                        <a:rPr lang="cs-CZ" sz="1200" b="1" i="0" u="none" strike="noStrike">
                          <a:solidFill>
                            <a:srgbClr val="000000"/>
                          </a:solidFill>
                          <a:effectLst/>
                          <a:latin typeface="Calibri" panose="020F0502020204030204" pitchFamily="34" charset="0"/>
                        </a:rPr>
                        <a:t>9.</a:t>
                      </a:r>
                    </a:p>
                  </a:txBody>
                  <a:tcPr marL="9525" marR="9525" marT="9525" marB="0" anchor="ctr">
                    <a:lnL>
                      <a:noFill/>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000000"/>
                          </a:solidFill>
                          <a:effectLst/>
                          <a:latin typeface="Calibri" panose="020F0502020204030204" pitchFamily="34" charset="0"/>
                        </a:rPr>
                        <a:t>06.10.2019</a:t>
                      </a:r>
                    </a:p>
                  </a:txBody>
                  <a:tcPr marL="9525" marR="9525" marT="952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000000"/>
                          </a:solidFill>
                          <a:effectLst/>
                          <a:latin typeface="Calibri" panose="020F0502020204030204" pitchFamily="34" charset="0"/>
                        </a:rPr>
                        <a:t>Louny - Aritma Praha</a:t>
                      </a:r>
                    </a:p>
                  </a:txBody>
                  <a:tcPr marL="9525" marR="9525" marT="952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dirty="0">
                          <a:solidFill>
                            <a:srgbClr val="000000"/>
                          </a:solidFill>
                          <a:effectLst/>
                          <a:latin typeface="Calibri" panose="020F0502020204030204" pitchFamily="34" charset="0"/>
                        </a:rPr>
                        <a:t> 0:1 PK</a:t>
                      </a:r>
                    </a:p>
                  </a:txBody>
                  <a:tcPr marL="9525" marR="9525" marT="9525" marB="0" anchor="ctr">
                    <a:lnL w="25400" cap="flat" cmpd="dbl" algn="ctr">
                      <a:solidFill>
                        <a:srgbClr val="000000"/>
                      </a:solidFill>
                      <a:prstDash val="solid"/>
                      <a:round/>
                      <a:headEnd type="none" w="med" len="med"/>
                      <a:tailEnd type="none" w="med" len="med"/>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3980877123"/>
                  </a:ext>
                </a:extLst>
              </a:tr>
              <a:tr h="228600">
                <a:tc>
                  <a:txBody>
                    <a:bodyPr/>
                    <a:lstStyle/>
                    <a:p>
                      <a:pPr algn="ctr" fontAlgn="ctr"/>
                      <a:r>
                        <a:rPr lang="cs-CZ" sz="1200" b="1" i="0" u="none" strike="noStrike">
                          <a:solidFill>
                            <a:srgbClr val="000000"/>
                          </a:solidFill>
                          <a:effectLst/>
                          <a:latin typeface="Calibri" panose="020F0502020204030204" pitchFamily="34" charset="0"/>
                        </a:rPr>
                        <a:t>10.</a:t>
                      </a:r>
                    </a:p>
                  </a:txBody>
                  <a:tcPr marL="9525" marR="9525" marT="9525" marB="0" anchor="ctr">
                    <a:lnL>
                      <a:noFill/>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solidFill>
                      <a:srgbClr val="FFFF00"/>
                    </a:solidFill>
                  </a:tcPr>
                </a:tc>
                <a:tc>
                  <a:txBody>
                    <a:bodyPr/>
                    <a:lstStyle/>
                    <a:p>
                      <a:pPr algn="ctr" fontAlgn="ctr"/>
                      <a:r>
                        <a:rPr lang="cs-CZ" sz="1200" b="1" i="0" u="none" strike="noStrike">
                          <a:solidFill>
                            <a:srgbClr val="000000"/>
                          </a:solidFill>
                          <a:effectLst/>
                          <a:latin typeface="Calibri" panose="020F0502020204030204" pitchFamily="34" charset="0"/>
                        </a:rPr>
                        <a:t>12.10.2019</a:t>
                      </a:r>
                    </a:p>
                  </a:txBody>
                  <a:tcPr marL="9525" marR="9525" marT="952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solidFill>
                      <a:srgbClr val="FFFF00"/>
                    </a:solidFill>
                  </a:tcPr>
                </a:tc>
                <a:tc>
                  <a:txBody>
                    <a:bodyPr/>
                    <a:lstStyle/>
                    <a:p>
                      <a:pPr algn="ctr" fontAlgn="ctr"/>
                      <a:r>
                        <a:rPr lang="cs-CZ" sz="1200" b="1" i="0" u="none" strike="noStrike" dirty="0">
                          <a:solidFill>
                            <a:srgbClr val="000000"/>
                          </a:solidFill>
                          <a:effectLst/>
                          <a:latin typeface="Calibri" panose="020F0502020204030204" pitchFamily="34" charset="0"/>
                        </a:rPr>
                        <a:t>Aritma Praha - Slaný</a:t>
                      </a:r>
                    </a:p>
                  </a:txBody>
                  <a:tcPr marL="9525" marR="9525" marT="952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solidFill>
                      <a:srgbClr val="FFFF00"/>
                    </a:solidFill>
                  </a:tcPr>
                </a:tc>
                <a:tc>
                  <a:txBody>
                    <a:bodyPr/>
                    <a:lstStyle/>
                    <a:p>
                      <a:pPr algn="ctr" fontAlgn="ctr"/>
                      <a:r>
                        <a:rPr lang="cs-CZ" sz="1200" b="1" i="0" u="none" strike="noStrike" dirty="0">
                          <a:solidFill>
                            <a:srgbClr val="000000"/>
                          </a:solidFill>
                          <a:effectLst/>
                          <a:latin typeface="Calibri" panose="020F0502020204030204" pitchFamily="34" charset="0"/>
                        </a:rPr>
                        <a:t> 1:0</a:t>
                      </a:r>
                    </a:p>
                  </a:txBody>
                  <a:tcPr marL="9525" marR="9525" marT="9525" marB="0" anchor="ctr">
                    <a:lnL w="25400" cap="flat" cmpd="dbl" algn="ctr">
                      <a:solidFill>
                        <a:srgbClr val="000000"/>
                      </a:solidFill>
                      <a:prstDash val="solid"/>
                      <a:round/>
                      <a:headEnd type="none" w="med" len="med"/>
                      <a:tailEnd type="none" w="med" len="med"/>
                    </a:lnL>
                    <a:lnR>
                      <a:noFill/>
                    </a:lnR>
                    <a:lnT w="25400" cap="flat" cmpd="dbl" algn="ctr">
                      <a:solidFill>
                        <a:srgbClr val="000000"/>
                      </a:solidFill>
                      <a:prstDash val="solid"/>
                      <a:round/>
                      <a:headEnd type="none" w="med" len="med"/>
                      <a:tailEnd type="none" w="med" len="med"/>
                    </a:lnT>
                    <a:lnB>
                      <a:noFill/>
                    </a:lnB>
                    <a:solidFill>
                      <a:srgbClr val="FFFF00"/>
                    </a:solidFill>
                  </a:tcPr>
                </a:tc>
                <a:extLst>
                  <a:ext uri="{0D108BD9-81ED-4DB2-BD59-A6C34878D82A}">
                    <a16:rowId xmlns:a16="http://schemas.microsoft.com/office/drawing/2014/main" val="1026841309"/>
                  </a:ext>
                </a:extLst>
              </a:tr>
            </a:tbl>
          </a:graphicData>
        </a:graphic>
      </p:graphicFrame>
      <p:sp>
        <p:nvSpPr>
          <p:cNvPr id="7" name="Obdélník 6"/>
          <p:cNvSpPr/>
          <p:nvPr/>
        </p:nvSpPr>
        <p:spPr>
          <a:xfrm>
            <a:off x="142119" y="1711615"/>
            <a:ext cx="4607694" cy="5361468"/>
          </a:xfrm>
          <a:prstGeom prst="rect">
            <a:avLst/>
          </a:prstGeom>
        </p:spPr>
        <p:txBody>
          <a:bodyPr wrap="square">
            <a:spAutoFit/>
          </a:bodyPr>
          <a:lstStyle/>
          <a:p>
            <a:pPr algn="ctr">
              <a:lnSpc>
                <a:spcPct val="107000"/>
              </a:lnSpc>
              <a:spcAft>
                <a:spcPts val="0"/>
              </a:spcAft>
            </a:pPr>
            <a:r>
              <a:rPr lang="cs-CZ" sz="2000" dirty="0" err="1">
                <a:latin typeface="Arial Black" panose="020B0A04020102020204" pitchFamily="34" charset="0"/>
                <a:ea typeface="Calibri" panose="020F0502020204030204" pitchFamily="34" charset="0"/>
                <a:cs typeface="Arial" panose="020B0604020202020204" pitchFamily="34" charset="0"/>
              </a:rPr>
              <a:t>Sepap</a:t>
            </a:r>
            <a:r>
              <a:rPr lang="cs-CZ" sz="2000" dirty="0">
                <a:latin typeface="Arial Black" panose="020B0A04020102020204" pitchFamily="34" charset="0"/>
                <a:ea typeface="Calibri" panose="020F0502020204030204" pitchFamily="34" charset="0"/>
                <a:cs typeface="Arial" panose="020B0604020202020204" pitchFamily="34" charset="0"/>
              </a:rPr>
              <a:t> Štětí – TJ Žitenice</a:t>
            </a:r>
            <a:endParaRPr lang="cs-CZ"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cs-CZ" sz="2000" dirty="0">
                <a:latin typeface="Arial Black" panose="020B0A04020102020204" pitchFamily="34" charset="0"/>
                <a:ea typeface="Calibri" panose="020F0502020204030204" pitchFamily="34" charset="0"/>
                <a:cs typeface="Arial" panose="020B0604020202020204" pitchFamily="34" charset="0"/>
              </a:rPr>
              <a:t>0:6(0:5)     11.10.2019  8. kolo</a:t>
            </a:r>
            <a:endParaRPr lang="cs-CZ"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cs-CZ" sz="1000" b="0" dirty="0">
                <a:latin typeface="Arial" panose="020B0604020202020204" pitchFamily="34" charset="0"/>
                <a:ea typeface="Calibri" panose="020F0502020204030204" pitchFamily="34" charset="0"/>
                <a:cs typeface="Times New Roman" panose="02020603050405020304" pitchFamily="18" charset="0"/>
              </a:rPr>
              <a:t>Velkým tahákem pátečního odpoledne na fotbalovém stadionu ve Štětí bylo utkání okresního přeboru staré gardy, ve kterém se utkala mužstva na úplném vrcholu tabulky. Do Štětí přijely první Žitenice a naše mužstvo se chtělo pokusit o malý zázrak v podobě zisku nějakého toho bodu. Už před zápasem bylo při pohledu na sestavu hostů jasné, že do Štětí přijel tým, kde co jméno to skvělá fotbalová minulost. Stačí jen podívat Daniel Zítka a každý ví, že to jméno patří bývalému Českému reprezentačnímu brankáři. Krok s velkým favoritem jsme dokázali držet do 16.minutě. Už před tím ale stálo na naší straně hodně štěstí, jako třeba při střele Martina Mullera, který hrával 1. ligu v mnoha mužstev, jako třeba Slavia Praha, Viktorie Plzeň nebo Příbram, jehož pokus skončil těsně vedle. Vraťme se ale do 16. minuty, když s velkou lehkostí zakončoval Jaroslav Černý na 1:0. Tento hráč své fotbalové umění ukazoval také v mnoho prvoligových klubech, a komu se poštěstí říci, že hrával ze Slavii. Za další 2 minuty jsme po střele Pavla Mráze hráče, který kromě jiného hrál i v Rakousku, tahali balón ze sítě podruhé. Ve 20. minutě zvonila tyč naší branky, ale o minutu později už se míč zastavil až v naší síti. Zasloužil se o to Jiří Štajner. Zde není třeba moc připomínat, o koho jde. Kromě Slovanu Liberec hrával i </a:t>
            </a:r>
            <a:r>
              <a:rPr lang="cs-CZ" sz="1000" b="0" dirty="0" err="1">
                <a:latin typeface="Arial" panose="020B0604020202020204" pitchFamily="34" charset="0"/>
                <a:ea typeface="Calibri" panose="020F0502020204030204" pitchFamily="34" charset="0"/>
                <a:cs typeface="Times New Roman" panose="02020603050405020304" pitchFamily="18" charset="0"/>
              </a:rPr>
              <a:t>bundesligu</a:t>
            </a:r>
            <a:r>
              <a:rPr lang="cs-CZ" sz="1000" b="0" dirty="0">
                <a:latin typeface="Arial" panose="020B0604020202020204" pitchFamily="34" charset="0"/>
                <a:ea typeface="Calibri" panose="020F0502020204030204" pitchFamily="34" charset="0"/>
                <a:cs typeface="Times New Roman" panose="02020603050405020304" pitchFamily="18" charset="0"/>
              </a:rPr>
              <a:t> v Hannoveru. Do listiny střelců se v 1. poločase zapsal i Marek Vít, který upravil střelou do prázdné branky na 4:0. Výstavním průnikem přes 2 naše obránce a střelou do šibenice, se v úplném závěru poločasu představil Michal Macek. Kromě jiného má ve své historii účast na MS do 21let v Argentině. Hned po změně stran hlavičkoval Marek Vít těsně nad. V dalších minutách se ale zdálo, že získáváme převahu. Dostali jsme s několikrát hodně blízko na dostřel, ale mezi 3 tyče se z bezprostřední blízkosti trefil jen Jiří Vokoun, ale střelecký úhel mu předpisově zmenšil na začátku utkání zmiňovaný Daniel Zítka. Gól měl na své noze i Michal </a:t>
            </a:r>
            <a:r>
              <a:rPr lang="cs-CZ" sz="1000" b="0" dirty="0" err="1">
                <a:latin typeface="Arial" panose="020B0604020202020204" pitchFamily="34" charset="0"/>
                <a:ea typeface="Calibri" panose="020F0502020204030204" pitchFamily="34" charset="0"/>
                <a:cs typeface="Times New Roman" panose="02020603050405020304" pitchFamily="18" charset="0"/>
              </a:rPr>
              <a:t>Hamšík</a:t>
            </a:r>
            <a:r>
              <a:rPr lang="cs-CZ" sz="1000" b="0" dirty="0">
                <a:latin typeface="Arial" panose="020B0604020202020204" pitchFamily="34" charset="0"/>
                <a:ea typeface="Calibri" panose="020F0502020204030204" pitchFamily="34" charset="0"/>
                <a:cs typeface="Times New Roman" panose="02020603050405020304" pitchFamily="18" charset="0"/>
              </a:rPr>
              <a:t>, ale jeho projektilu z těžkého postavení chybělo více přesnosti. Ta nechyběla Marku Vítovi, který svým druhým gólem v utkání zvýšil na 6:0. V závěru</a:t>
            </a:r>
            <a:endParaRPr lang="cs-CZ" sz="1000" b="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ovéPole 1">
            <a:extLst>
              <a:ext uri="{FF2B5EF4-FFF2-40B4-BE49-F238E27FC236}">
                <a16:creationId xmlns:a16="http://schemas.microsoft.com/office/drawing/2014/main" id="{839543BE-FD2E-460D-B683-3D72F1910D09}"/>
              </a:ext>
            </a:extLst>
          </p:cNvPr>
          <p:cNvSpPr txBox="1"/>
          <p:nvPr/>
        </p:nvSpPr>
        <p:spPr>
          <a:xfrm>
            <a:off x="76544" y="65933"/>
            <a:ext cx="4738845" cy="1569660"/>
          </a:xfrm>
          <a:prstGeom prst="rect">
            <a:avLst/>
          </a:prstGeom>
          <a:solidFill>
            <a:schemeClr val="accent1">
              <a:lumMod val="60000"/>
              <a:lumOff val="40000"/>
            </a:schemeClr>
          </a:solidFill>
          <a:effectLst>
            <a:innerShdw blurRad="63500" dist="1079500">
              <a:srgbClr val="FFFF00">
                <a:alpha val="58000"/>
              </a:srgbClr>
            </a:innerShdw>
            <a:softEdge rad="0"/>
          </a:effectLst>
        </p:spPr>
        <p:txBody>
          <a:bodyPr wrap="square" rtlCol="0">
            <a:spAutoFit/>
          </a:bodyPr>
          <a:lstStyle/>
          <a:p>
            <a:pPr algn="ctr"/>
            <a:r>
              <a:rPr lang="cs-CZ" sz="2400" dirty="0">
                <a:latin typeface="Georgia Pro Cond Black" panose="02040A06050405020203" pitchFamily="18" charset="0"/>
              </a:rPr>
              <a:t>Šlágr okresního přeboru staré gardy lépe zvládli favorizovaní hosté. Jsme na 3. místě, ale zápas k dobru.  </a:t>
            </a:r>
          </a:p>
        </p:txBody>
      </p:sp>
      <p:sp>
        <p:nvSpPr>
          <p:cNvPr id="3" name="TextovéPole 2">
            <a:extLst>
              <a:ext uri="{FF2B5EF4-FFF2-40B4-BE49-F238E27FC236}">
                <a16:creationId xmlns:a16="http://schemas.microsoft.com/office/drawing/2014/main" id="{2575A57C-3831-442E-8E15-871D8CB15175}"/>
              </a:ext>
            </a:extLst>
          </p:cNvPr>
          <p:cNvSpPr txBox="1"/>
          <p:nvPr/>
        </p:nvSpPr>
        <p:spPr>
          <a:xfrm>
            <a:off x="5469435" y="3483290"/>
            <a:ext cx="4647664" cy="3384000"/>
          </a:xfrm>
          <a:prstGeom prst="rect">
            <a:avLst/>
          </a:prstGeom>
          <a:solidFill>
            <a:schemeClr val="bg1"/>
          </a:solidFill>
          <a:effectLst>
            <a:glow rad="101600">
              <a:srgbClr val="FFFF66">
                <a:alpha val="40000"/>
              </a:srgbClr>
            </a:glow>
            <a:softEdge rad="241300"/>
          </a:effectLst>
        </p:spPr>
        <p:txBody>
          <a:bodyPr wrap="square" rtlCol="0">
            <a:noAutofit/>
          </a:bodyPr>
          <a:lstStyle/>
          <a:p>
            <a:pPr algn="just"/>
            <a:r>
              <a:rPr lang="cs-CZ" sz="2000" dirty="0">
                <a:solidFill>
                  <a:schemeClr val="accent6">
                    <a:lumMod val="75000"/>
                  </a:schemeClr>
                </a:solidFill>
                <a:latin typeface="Arial Black" panose="020B0A04020102020204" pitchFamily="34" charset="0"/>
              </a:rPr>
              <a:t>Aritma Praha </a:t>
            </a:r>
            <a:r>
              <a:rPr lang="cs-CZ" sz="1400" dirty="0">
                <a:latin typeface="Arial Black" panose="020B0A04020102020204" pitchFamily="34" charset="0"/>
              </a:rPr>
              <a:t>je pravidelný účastník divizní soutěže, který často mění skupinu. V novém ročníku divizní soutěže tomu bylo také tak, když byla přeřazena ze A skupiny do B. Po 10. kolech je na 6. místě se ziskem 17 bodů. Dobrý základ získala již v prvních 3 kolech, kdy bodovala naplno. Pak doma prohrál se Souší, ale v dalším kole v Rakovníku si ztracené body vzala zpět. Útlum nastal v dalších 3 kolech, ve kterých vyšla úplně naprázdno. Poslední 3 kola už zase válí. 3 výhry z toho 2 v normální hrací době.</a:t>
            </a:r>
          </a:p>
          <a:p>
            <a:pPr algn="just"/>
            <a:r>
              <a:rPr lang="cs-CZ" sz="1400" dirty="0">
                <a:latin typeface="Arial Black" panose="020B0A04020102020204" pitchFamily="34" charset="0"/>
              </a:rPr>
              <a:t>    Nejlepší střelce má Aritma Praha hned a všichni jsou dvougólový. Daniel </a:t>
            </a:r>
            <a:r>
              <a:rPr lang="cs-CZ" sz="1400" dirty="0" err="1">
                <a:latin typeface="Arial Black" panose="020B0A04020102020204" pitchFamily="34" charset="0"/>
              </a:rPr>
              <a:t>Fmoch</a:t>
            </a:r>
            <a:r>
              <a:rPr lang="cs-CZ" sz="1400" dirty="0">
                <a:latin typeface="Arial Black" panose="020B0A04020102020204" pitchFamily="34" charset="0"/>
              </a:rPr>
              <a:t>, Marin </a:t>
            </a:r>
            <a:r>
              <a:rPr lang="cs-CZ" sz="1400" dirty="0" err="1">
                <a:latin typeface="Arial Black" panose="020B0A04020102020204" pitchFamily="34" charset="0"/>
              </a:rPr>
              <a:t>Glasnovič</a:t>
            </a:r>
            <a:r>
              <a:rPr lang="cs-CZ" sz="1400" dirty="0">
                <a:latin typeface="Arial Black" panose="020B0A04020102020204" pitchFamily="34" charset="0"/>
              </a:rPr>
              <a:t>, Petr Rys a Filip </a:t>
            </a:r>
            <a:r>
              <a:rPr lang="cs-CZ" sz="1400" dirty="0" err="1">
                <a:latin typeface="Arial Black" panose="020B0A04020102020204" pitchFamily="34" charset="0"/>
              </a:rPr>
              <a:t>Turbák</a:t>
            </a:r>
            <a:endParaRPr lang="cs-CZ" sz="1400" dirty="0">
              <a:latin typeface="Arial Black" panose="020B0A04020102020204" pitchFamily="34" charset="0"/>
            </a:endParaRPr>
          </a:p>
          <a:p>
            <a:pPr algn="just"/>
            <a:r>
              <a:rPr lang="cs-CZ" sz="2400" dirty="0">
                <a:latin typeface="Arial Black" panose="020B0A04020102020204" pitchFamily="34" charset="0"/>
              </a:rPr>
              <a:t>   	</a:t>
            </a:r>
          </a:p>
        </p:txBody>
      </p:sp>
    </p:spTree>
    <p:extLst>
      <p:ext uri="{BB962C8B-B14F-4D97-AF65-F5344CB8AC3E}">
        <p14:creationId xmlns:p14="http://schemas.microsoft.com/office/powerpoint/2010/main" val="11261709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ovéPole 10"/>
          <p:cNvSpPr txBox="1"/>
          <p:nvPr/>
        </p:nvSpPr>
        <p:spPr>
          <a:xfrm>
            <a:off x="1944192" y="7004456"/>
            <a:ext cx="178917"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8</a:t>
            </a:r>
          </a:p>
        </p:txBody>
      </p:sp>
      <p:sp>
        <p:nvSpPr>
          <p:cNvPr id="12" name="TextovéPole 11"/>
          <p:cNvSpPr txBox="1"/>
          <p:nvPr/>
        </p:nvSpPr>
        <p:spPr>
          <a:xfrm>
            <a:off x="7731618" y="6946031"/>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37</a:t>
            </a:r>
          </a:p>
        </p:txBody>
      </p:sp>
      <p:sp>
        <p:nvSpPr>
          <p:cNvPr id="2" name="Obdélník 1">
            <a:extLst>
              <a:ext uri="{FF2B5EF4-FFF2-40B4-BE49-F238E27FC236}">
                <a16:creationId xmlns:a16="http://schemas.microsoft.com/office/drawing/2014/main" id="{A420BD99-517A-4287-973F-A6C2CC941C9E}"/>
              </a:ext>
            </a:extLst>
          </p:cNvPr>
          <p:cNvSpPr/>
          <p:nvPr/>
        </p:nvSpPr>
        <p:spPr>
          <a:xfrm>
            <a:off x="5418048" y="773520"/>
            <a:ext cx="4774784" cy="6370334"/>
          </a:xfrm>
          <a:prstGeom prst="rect">
            <a:avLst/>
          </a:prstGeom>
        </p:spPr>
        <p:txBody>
          <a:bodyPr wrap="square">
            <a:spAutoFit/>
          </a:bodyPr>
          <a:lstStyle/>
          <a:p>
            <a:pPr algn="ctr">
              <a:lnSpc>
                <a:spcPct val="107000"/>
              </a:lnSpc>
              <a:spcAft>
                <a:spcPts val="0"/>
              </a:spcAft>
            </a:pPr>
            <a:r>
              <a:rPr lang="cs-CZ" sz="1400" dirty="0">
                <a:solidFill>
                  <a:srgbClr val="151515"/>
                </a:solidFill>
                <a:highlight>
                  <a:srgbClr val="00FFFF"/>
                </a:highlight>
                <a:latin typeface="Arial Black" panose="020B0A04020102020204" pitchFamily="34" charset="0"/>
                <a:ea typeface="Calibri" panose="020F0502020204030204" pitchFamily="34" charset="0"/>
                <a:cs typeface="Arial" panose="020B0604020202020204" pitchFamily="34" charset="0"/>
              </a:rPr>
              <a:t>TJ Sokol </a:t>
            </a:r>
            <a:r>
              <a:rPr lang="cs-CZ" sz="1400" dirty="0" err="1">
                <a:solidFill>
                  <a:srgbClr val="151515"/>
                </a:solidFill>
                <a:highlight>
                  <a:srgbClr val="00FFFF"/>
                </a:highlight>
                <a:latin typeface="Arial Black" panose="020B0A04020102020204" pitchFamily="34" charset="0"/>
                <a:ea typeface="Calibri" panose="020F0502020204030204" pitchFamily="34" charset="0"/>
                <a:cs typeface="Arial" panose="020B0604020202020204" pitchFamily="34" charset="0"/>
              </a:rPr>
              <a:t>Straškov</a:t>
            </a:r>
            <a:r>
              <a:rPr lang="cs-CZ" sz="1400" dirty="0">
                <a:solidFill>
                  <a:srgbClr val="151515"/>
                </a:solidFill>
                <a:highlight>
                  <a:srgbClr val="00FFFF"/>
                </a:highlight>
                <a:latin typeface="Arial Black" panose="020B0A04020102020204" pitchFamily="34" charset="0"/>
                <a:ea typeface="Calibri" panose="020F0502020204030204" pitchFamily="34" charset="0"/>
                <a:cs typeface="Arial" panose="020B0604020202020204" pitchFamily="34" charset="0"/>
              </a:rPr>
              <a:t>-Vodochody– SK Štětí B</a:t>
            </a:r>
            <a:endParaRPr lang="cs-CZ" sz="10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cs-CZ" sz="1800" dirty="0">
                <a:solidFill>
                  <a:srgbClr val="151515"/>
                </a:solidFill>
                <a:highlight>
                  <a:srgbClr val="00FFFF"/>
                </a:highlight>
                <a:latin typeface="Arial" panose="020B0604020202020204" pitchFamily="34" charset="0"/>
                <a:ea typeface="Calibri" panose="020F0502020204030204" pitchFamily="34" charset="0"/>
                <a:cs typeface="Arial" panose="020B0604020202020204" pitchFamily="34" charset="0"/>
              </a:rPr>
              <a:t>2:1(0:1)</a:t>
            </a:r>
            <a:r>
              <a:rPr lang="cs-CZ" sz="1000" dirty="0">
                <a:solidFill>
                  <a:srgbClr val="151515"/>
                </a:solidFill>
                <a:highlight>
                  <a:srgbClr val="00FFFF"/>
                </a:highlight>
                <a:latin typeface="Arial" panose="020B0604020202020204" pitchFamily="34" charset="0"/>
                <a:ea typeface="Calibri" panose="020F0502020204030204" pitchFamily="34" charset="0"/>
                <a:cs typeface="Arial" panose="020B0604020202020204" pitchFamily="34" charset="0"/>
              </a:rPr>
              <a:t>  8. hrané kolo 6.10.2019</a:t>
            </a:r>
            <a:endParaRPr lang="cs-CZ" sz="1000"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0"/>
              </a:spcAft>
            </a:pPr>
            <a:r>
              <a:rPr lang="cs-CZ" sz="1000" b="0" dirty="0">
                <a:latin typeface="Arial" panose="020B0604020202020204" pitchFamily="34" charset="0"/>
                <a:ea typeface="Calibri" panose="020F0502020204030204" pitchFamily="34" charset="0"/>
                <a:cs typeface="Arial" panose="020B0604020202020204" pitchFamily="34" charset="0"/>
              </a:rPr>
              <a:t>V 5. minutě jsme šli také po ukázkově  zahraném volném přímém kopu z kopačky Filipa Podhorského. Vymetení pavučinky mezi spojnicí tyče a břevna si řeklo o gól měsíce a škoda jen, že to někdo nezachytil na kameru. V 10. minutě mohl zvýšit náskok Koloman Horváth, který zakončoval z bezprostřední blízkosti branky, ale trefil jen Miloslava Sekeru v brance domácích. Do dobrých střeleckých příležitostí se začala dostávat i domácí jedenáctka  a především rychlé útoky dělaly naší obraně nemalé starosti, jako třeba v 17. minutě, kdy jen díky skvělému zákroku Josefa Horáčka v naší brance jsme drželi vedení 1:0 i nadále. Stejně tak stála fotbalová štěstěna na naší straně ve 28. minutě když se za naší obranu dostal věkem ještě dorostenec Martin </a:t>
            </a:r>
            <a:r>
              <a:rPr lang="cs-CZ" sz="1000" b="0" dirty="0" err="1">
                <a:latin typeface="Arial" panose="020B0604020202020204" pitchFamily="34" charset="0"/>
                <a:ea typeface="Calibri" panose="020F0502020204030204" pitchFamily="34" charset="0"/>
                <a:cs typeface="Arial" panose="020B0604020202020204" pitchFamily="34" charset="0"/>
              </a:rPr>
              <a:t>Čučka</a:t>
            </a:r>
            <a:r>
              <a:rPr lang="cs-CZ" sz="1000" b="0" dirty="0">
                <a:latin typeface="Arial" panose="020B0604020202020204" pitchFamily="34" charset="0"/>
                <a:ea typeface="Calibri" panose="020F0502020204030204" pitchFamily="34" charset="0"/>
                <a:cs typeface="Arial" panose="020B0604020202020204" pitchFamily="34" charset="0"/>
              </a:rPr>
              <a:t>, ale mušku přesnou neměl.  Hezkou spolupráci předvedla dvojice našeho týmu Koloman Horváth, Adam Brůža, ale druhý jmenovaný trefil jen dobře stojícího obránce. Ještě v úplném závěru mohl navýšit náskok po přehrávce od Adama Brůži Robert </a:t>
            </a:r>
            <a:r>
              <a:rPr lang="cs-CZ" sz="1000" b="0" dirty="0" err="1">
                <a:latin typeface="Arial" panose="020B0604020202020204" pitchFamily="34" charset="0"/>
                <a:ea typeface="Calibri" panose="020F0502020204030204" pitchFamily="34" charset="0"/>
                <a:cs typeface="Arial" panose="020B0604020202020204" pitchFamily="34" charset="0"/>
              </a:rPr>
              <a:t>Feko</a:t>
            </a:r>
            <a:r>
              <a:rPr lang="cs-CZ" sz="1000" b="0" dirty="0">
                <a:latin typeface="Arial" panose="020B0604020202020204" pitchFamily="34" charset="0"/>
                <a:ea typeface="Calibri" panose="020F0502020204030204" pitchFamily="34" charset="0"/>
                <a:cs typeface="Arial" panose="020B0604020202020204" pitchFamily="34" charset="0"/>
              </a:rPr>
              <a:t>, ale slabá střela neudělal domácímu gólmanovi velké starosti. Druhý poločas zahájil volným přímým kopem domácí Libor Pokorný, ale skončilo to faulem na našeho hráče. Hodně sporný moment se odehrál v 55. minutě, kdy jsme měli po faulu na našeho hráče v šestnáctce domácích kopat penaltu. Všichni už jen čekali až rozhodčí po zapískání dojde k brance </a:t>
            </a:r>
            <a:r>
              <a:rPr lang="cs-CZ" sz="1000" b="0" dirty="0" err="1">
                <a:latin typeface="Arial" panose="020B0604020202020204" pitchFamily="34" charset="0"/>
                <a:ea typeface="Calibri" panose="020F0502020204030204" pitchFamily="34" charset="0"/>
                <a:cs typeface="Arial" panose="020B0604020202020204" pitchFamily="34" charset="0"/>
              </a:rPr>
              <a:t>Straškova</a:t>
            </a:r>
            <a:r>
              <a:rPr lang="cs-CZ" sz="1000" b="0" dirty="0">
                <a:latin typeface="Arial" panose="020B0604020202020204" pitchFamily="34" charset="0"/>
                <a:ea typeface="Calibri" panose="020F0502020204030204" pitchFamily="34" charset="0"/>
                <a:cs typeface="Arial" panose="020B0604020202020204" pitchFamily="34" charset="0"/>
              </a:rPr>
              <a:t> a ukáže na značku pokutového kopu. Jaké však překvapení pro všechny diváky i hráče, když hlavní arbitr ukázal, že se bude zahrávat volný přímý kop 2 metry před pokutovým územím. Smířit se s tím musel i volný přímý kop zahrávající Kolman Horváth  a trefil jen prostředek branky, kde byl připravený brankář.  V 63. minutě zazlobili i domácí střelou z velké dálky, po které míč trochu zaplaval a náš brankář si hodně oddechl, že skončil nad břevno. Pomalu už jsme začínali kalkulovat, že by to mohlo skončit i naším hubeným vítězstvím, ale trvalo to jen do 78. minuty, když se mezi naší obrannou protáhl Pavel </a:t>
            </a:r>
            <a:r>
              <a:rPr lang="cs-CZ" sz="1000" b="0" dirty="0" err="1">
                <a:latin typeface="Arial" panose="020B0604020202020204" pitchFamily="34" charset="0"/>
                <a:ea typeface="Calibri" panose="020F0502020204030204" pitchFamily="34" charset="0"/>
                <a:cs typeface="Arial" panose="020B0604020202020204" pitchFamily="34" charset="0"/>
              </a:rPr>
              <a:t>Čučka</a:t>
            </a:r>
            <a:r>
              <a:rPr lang="cs-CZ" sz="1000" b="0" dirty="0">
                <a:latin typeface="Arial" panose="020B0604020202020204" pitchFamily="34" charset="0"/>
                <a:ea typeface="Calibri" panose="020F0502020204030204" pitchFamily="34" charset="0"/>
                <a:cs typeface="Arial" panose="020B0604020202020204" pitchFamily="34" charset="0"/>
              </a:rPr>
              <a:t> a vyrovnal na 1:1. Konec zlého snu to ale ještě nebyl, protože v 87. minutě zůstala zcela naše obrana zcela bez dozoru,  první pokus ještě brankář vyrazil, ale s dorážkou druhého </a:t>
            </a:r>
            <a:r>
              <a:rPr lang="cs-CZ" sz="1000" b="0" dirty="0" err="1">
                <a:latin typeface="Arial" panose="020B0604020202020204" pitchFamily="34" charset="0"/>
                <a:ea typeface="Calibri" panose="020F0502020204030204" pitchFamily="34" charset="0"/>
                <a:cs typeface="Arial" panose="020B0604020202020204" pitchFamily="34" charset="0"/>
              </a:rPr>
              <a:t>Čučky</a:t>
            </a:r>
            <a:r>
              <a:rPr lang="cs-CZ" sz="1000" b="0" dirty="0">
                <a:latin typeface="Arial" panose="020B0604020202020204" pitchFamily="34" charset="0"/>
                <a:ea typeface="Calibri" panose="020F0502020204030204" pitchFamily="34" charset="0"/>
                <a:cs typeface="Arial" panose="020B0604020202020204" pitchFamily="34" charset="0"/>
              </a:rPr>
              <a:t>, Martina na 2:1 už nic dělat nemohl. Ve 3. minutě nastavení se pak nepovedl volný přímý kop Filipovi Podhorskému a z vítězství, kterému jsme nebyli až tak daleko, nebylo </a:t>
            </a:r>
            <a:r>
              <a:rPr lang="cs-CZ" sz="1000" b="0" dirty="0" err="1">
                <a:latin typeface="Arial" panose="020B0604020202020204" pitchFamily="34" charset="0"/>
                <a:ea typeface="Calibri" panose="020F0502020204030204" pitchFamily="34" charset="0"/>
                <a:cs typeface="Arial" panose="020B0604020202020204" pitchFamily="34" charset="0"/>
              </a:rPr>
              <a:t>nakonce</a:t>
            </a:r>
            <a:r>
              <a:rPr lang="cs-CZ" sz="1000" b="0" dirty="0">
                <a:latin typeface="Arial" panose="020B0604020202020204" pitchFamily="34" charset="0"/>
                <a:ea typeface="Calibri" panose="020F0502020204030204" pitchFamily="34" charset="0"/>
                <a:cs typeface="Arial" panose="020B0604020202020204" pitchFamily="34" charset="0"/>
              </a:rPr>
              <a:t> nic.</a:t>
            </a:r>
          </a:p>
          <a:p>
            <a:pPr>
              <a:lnSpc>
                <a:spcPct val="107000"/>
              </a:lnSpc>
              <a:spcAft>
                <a:spcPts val="0"/>
              </a:spcAft>
            </a:pPr>
            <a:r>
              <a:rPr lang="cs-CZ" sz="1000" b="0" u="sng" dirty="0">
                <a:latin typeface="Arial" panose="020B0604020202020204" pitchFamily="34" charset="0"/>
                <a:ea typeface="Calibri" panose="020F0502020204030204" pitchFamily="34" charset="0"/>
                <a:cs typeface="Arial" panose="020B0604020202020204" pitchFamily="34" charset="0"/>
              </a:rPr>
              <a:t>Branky:</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F.Podhorský</a:t>
            </a:r>
            <a:r>
              <a:rPr lang="cs-CZ" sz="1000" b="0" dirty="0">
                <a:latin typeface="Arial" panose="020B0604020202020204" pitchFamily="34" charset="0"/>
                <a:ea typeface="Calibri" panose="020F0502020204030204" pitchFamily="34" charset="0"/>
                <a:cs typeface="Arial" panose="020B0604020202020204" pitchFamily="34" charset="0"/>
              </a:rPr>
              <a:t> 1</a:t>
            </a:r>
          </a:p>
          <a:p>
            <a:pPr>
              <a:lnSpc>
                <a:spcPct val="107000"/>
              </a:lnSpc>
              <a:spcAft>
                <a:spcPts val="0"/>
              </a:spcAft>
            </a:pPr>
            <a:r>
              <a:rPr lang="cs-CZ" sz="1000" b="0" u="sng" dirty="0">
                <a:latin typeface="Arial" panose="020B0604020202020204" pitchFamily="34" charset="0"/>
                <a:ea typeface="Calibri" panose="020F0502020204030204" pitchFamily="34" charset="0"/>
                <a:cs typeface="Arial" panose="020B0604020202020204" pitchFamily="34" charset="0"/>
              </a:rPr>
              <a:t>Sestava:</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J.Horáček</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J.Tichý</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J.Prieložný</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L.Jakl</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V.Guzy</a:t>
            </a:r>
            <a:r>
              <a:rPr lang="cs-CZ" sz="1000" b="0" dirty="0">
                <a:latin typeface="Arial" panose="020B0604020202020204" pitchFamily="34" charset="0"/>
                <a:ea typeface="Calibri" panose="020F0502020204030204" pitchFamily="34" charset="0"/>
                <a:cs typeface="Arial" panose="020B0604020202020204" pitchFamily="34" charset="0"/>
              </a:rPr>
              <a:t>(78.P.Střihavka)- </a:t>
            </a:r>
            <a:r>
              <a:rPr lang="cs-CZ" sz="1000" b="0" dirty="0" err="1">
                <a:latin typeface="Arial" panose="020B0604020202020204" pitchFamily="34" charset="0"/>
                <a:ea typeface="Calibri" panose="020F0502020204030204" pitchFamily="34" charset="0"/>
                <a:cs typeface="Arial" panose="020B0604020202020204" pitchFamily="34" charset="0"/>
              </a:rPr>
              <a:t>Š.Vála</a:t>
            </a:r>
            <a:r>
              <a:rPr lang="cs-CZ" sz="1000" b="0" dirty="0">
                <a:latin typeface="Arial" panose="020B0604020202020204" pitchFamily="34" charset="0"/>
                <a:ea typeface="Calibri" panose="020F0502020204030204" pitchFamily="34" charset="0"/>
                <a:cs typeface="Arial" panose="020B0604020202020204" pitchFamily="34" charset="0"/>
              </a:rPr>
              <a:t>, </a:t>
            </a:r>
          </a:p>
          <a:p>
            <a:pPr>
              <a:lnSpc>
                <a:spcPct val="107000"/>
              </a:lnSpc>
              <a:spcAft>
                <a:spcPts val="0"/>
              </a:spcAft>
            </a:pP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R.Feko</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F.Podhorský</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A.Brůža-L.Uřídil</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K.Horváth</a:t>
            </a:r>
            <a:r>
              <a:rPr lang="cs-CZ" sz="1000" b="0" dirty="0">
                <a:latin typeface="Arial" panose="020B0604020202020204" pitchFamily="34" charset="0"/>
                <a:ea typeface="Calibri" panose="020F0502020204030204" pitchFamily="34" charset="0"/>
                <a:cs typeface="Arial" panose="020B0604020202020204" pitchFamily="34" charset="0"/>
              </a:rPr>
              <a:t>(55.L.Brzek)      </a:t>
            </a:r>
          </a:p>
          <a:p>
            <a:pPr>
              <a:lnSpc>
                <a:spcPct val="107000"/>
              </a:lnSpc>
              <a:spcAft>
                <a:spcPts val="0"/>
              </a:spcAft>
            </a:pPr>
            <a:r>
              <a:rPr lang="cs-CZ" sz="1000" b="0" u="sng" dirty="0">
                <a:latin typeface="Arial" panose="020B0604020202020204" pitchFamily="34" charset="0"/>
                <a:ea typeface="Calibri" panose="020F0502020204030204" pitchFamily="34" charset="0"/>
                <a:cs typeface="Arial" panose="020B0604020202020204" pitchFamily="34" charset="0"/>
              </a:rPr>
              <a:t>Trenér:</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P.Minárik</a:t>
            </a:r>
            <a:r>
              <a:rPr lang="cs-CZ" sz="1000" b="0" dirty="0">
                <a:latin typeface="Arial" panose="020B0604020202020204" pitchFamily="34" charset="0"/>
                <a:ea typeface="Calibri" panose="020F0502020204030204" pitchFamily="34" charset="0"/>
                <a:cs typeface="Arial" panose="020B0604020202020204" pitchFamily="34" charset="0"/>
              </a:rPr>
              <a:t> sen.   </a:t>
            </a:r>
            <a:r>
              <a:rPr lang="cs-CZ" sz="1000" b="0" u="sng" dirty="0">
                <a:latin typeface="Arial" panose="020B0604020202020204" pitchFamily="34" charset="0"/>
                <a:ea typeface="Calibri" panose="020F0502020204030204" pitchFamily="34" charset="0"/>
                <a:cs typeface="Arial" panose="020B0604020202020204" pitchFamily="34" charset="0"/>
              </a:rPr>
              <a:t>Vedoucí:</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V.Švancar</a:t>
            </a:r>
            <a:endParaRPr lang="cs-CZ" sz="1000" b="0"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cs-CZ" sz="1000" b="0" u="sng" dirty="0">
                <a:latin typeface="Arial" panose="020B0604020202020204" pitchFamily="34" charset="0"/>
                <a:ea typeface="Calibri" panose="020F0502020204030204" pitchFamily="34" charset="0"/>
                <a:cs typeface="Arial" panose="020B0604020202020204" pitchFamily="34" charset="0"/>
              </a:rPr>
              <a:t>Rozhodčí:</a:t>
            </a:r>
            <a:r>
              <a:rPr lang="cs-CZ" sz="1000" b="0" dirty="0">
                <a:latin typeface="Arial" panose="020B0604020202020204" pitchFamily="34" charset="0"/>
                <a:ea typeface="Calibri" panose="020F0502020204030204" pitchFamily="34" charset="0"/>
                <a:cs typeface="Arial" panose="020B0604020202020204" pitchFamily="34" charset="0"/>
              </a:rPr>
              <a:t> Jiří Hanuš</a:t>
            </a:r>
          </a:p>
        </p:txBody>
      </p:sp>
      <p:sp>
        <p:nvSpPr>
          <p:cNvPr id="3" name="TextovéPole 2"/>
          <p:cNvSpPr txBox="1"/>
          <p:nvPr/>
        </p:nvSpPr>
        <p:spPr>
          <a:xfrm>
            <a:off x="143993" y="191879"/>
            <a:ext cx="4752527" cy="400110"/>
          </a:xfrm>
          <a:prstGeom prst="rect">
            <a:avLst/>
          </a:prstGeom>
          <a:blipFill>
            <a:blip r:embed="rId2">
              <a:extLst>
                <a:ext uri="{837473B0-CC2E-450A-ABE3-18F120FF3D39}">
                  <a1611:picAttrSrcUrl xmlns:a1611="http://schemas.microsoft.com/office/drawing/2016/11/main" xmlns="" r:id="rId3"/>
                </a:ext>
              </a:extLst>
            </a:blip>
            <a:stretch>
              <a:fillRect/>
            </a:stretch>
          </a:blipFill>
          <a:effectLst>
            <a:glow rad="101600">
              <a:srgbClr val="FF0000">
                <a:alpha val="40000"/>
              </a:srgbClr>
            </a:glow>
            <a:softEdge rad="0"/>
          </a:effectLst>
        </p:spPr>
        <p:txBody>
          <a:bodyPr wrap="square" rtlCol="0">
            <a:spAutoFit/>
          </a:bodyPr>
          <a:lstStyle/>
          <a:p>
            <a:pPr algn="ctr"/>
            <a:r>
              <a:rPr lang="cs-CZ" sz="2000" dirty="0">
                <a:latin typeface="Arial Black" panose="020B0A04020102020204" pitchFamily="34" charset="0"/>
              </a:rPr>
              <a:t>Kádr mužstva SK Aritma Praha</a:t>
            </a:r>
          </a:p>
        </p:txBody>
      </p:sp>
      <p:graphicFrame>
        <p:nvGraphicFramePr>
          <p:cNvPr id="4" name="Tabulka 3"/>
          <p:cNvGraphicFramePr>
            <a:graphicFrameLocks noGrp="1"/>
          </p:cNvGraphicFramePr>
          <p:nvPr>
            <p:extLst>
              <p:ext uri="{D42A27DB-BD31-4B8C-83A1-F6EECF244321}">
                <p14:modId xmlns:p14="http://schemas.microsoft.com/office/powerpoint/2010/main" val="739712724"/>
              </p:ext>
            </p:extLst>
          </p:nvPr>
        </p:nvGraphicFramePr>
        <p:xfrm>
          <a:off x="109929" y="2035324"/>
          <a:ext cx="4681119" cy="4901644"/>
        </p:xfrm>
        <a:graphic>
          <a:graphicData uri="http://schemas.openxmlformats.org/drawingml/2006/table">
            <a:tbl>
              <a:tblPr/>
              <a:tblGrid>
                <a:gridCol w="822123">
                  <a:extLst>
                    <a:ext uri="{9D8B030D-6E8A-4147-A177-3AD203B41FA5}">
                      <a16:colId xmlns:a16="http://schemas.microsoft.com/office/drawing/2014/main" val="2984525315"/>
                    </a:ext>
                  </a:extLst>
                </a:gridCol>
                <a:gridCol w="3858996">
                  <a:extLst>
                    <a:ext uri="{9D8B030D-6E8A-4147-A177-3AD203B41FA5}">
                      <a16:colId xmlns:a16="http://schemas.microsoft.com/office/drawing/2014/main" val="863716347"/>
                    </a:ext>
                  </a:extLst>
                </a:gridCol>
              </a:tblGrid>
              <a:tr h="188843">
                <a:tc>
                  <a:txBody>
                    <a:bodyPr/>
                    <a:lstStyle/>
                    <a:p>
                      <a:pPr algn="ctr" fontAlgn="ctr"/>
                      <a:r>
                        <a:rPr lang="cs-CZ" sz="1400" b="1" i="0" u="none" strike="noStrike" dirty="0">
                          <a:solidFill>
                            <a:schemeClr val="bg1"/>
                          </a:solidFill>
                          <a:effectLst/>
                          <a:latin typeface="Arial" panose="020B0604020202020204" pitchFamily="34" charset="0"/>
                        </a:rPr>
                        <a:t>1</a:t>
                      </a:r>
                    </a:p>
                  </a:txBody>
                  <a:tcPr marL="9442" marR="9442" marT="9442" marB="0" anchor="ctr">
                    <a:lnL>
                      <a:noFill/>
                    </a:lnL>
                    <a:lnR>
                      <a:noFill/>
                    </a:lnR>
                    <a:lnT>
                      <a:noFill/>
                    </a:lnT>
                    <a:lnB>
                      <a:noFill/>
                    </a:lnB>
                    <a:solidFill>
                      <a:srgbClr val="993366"/>
                    </a:solidFill>
                  </a:tcPr>
                </a:tc>
                <a:tc>
                  <a:txBody>
                    <a:bodyPr/>
                    <a:lstStyle/>
                    <a:p>
                      <a:pPr algn="l" fontAlgn="ctr"/>
                      <a:r>
                        <a:rPr lang="cs-CZ" sz="1400" b="1" i="0" u="none" strike="noStrike" dirty="0">
                          <a:solidFill>
                            <a:schemeClr val="bg1"/>
                          </a:solidFill>
                          <a:effectLst/>
                          <a:latin typeface="Arial" panose="020B0604020202020204" pitchFamily="34" charset="0"/>
                        </a:rPr>
                        <a:t>Roub David </a:t>
                      </a:r>
                    </a:p>
                  </a:txBody>
                  <a:tcPr marL="9442" marR="9442" marT="9442" marB="0" anchor="ctr">
                    <a:lnL>
                      <a:noFill/>
                    </a:lnL>
                    <a:lnR>
                      <a:noFill/>
                    </a:lnR>
                    <a:lnT>
                      <a:noFill/>
                    </a:lnT>
                    <a:lnB>
                      <a:noFill/>
                    </a:lnB>
                    <a:solidFill>
                      <a:srgbClr val="993366"/>
                    </a:solidFill>
                  </a:tcPr>
                </a:tc>
                <a:extLst>
                  <a:ext uri="{0D108BD9-81ED-4DB2-BD59-A6C34878D82A}">
                    <a16:rowId xmlns:a16="http://schemas.microsoft.com/office/drawing/2014/main" val="1619726556"/>
                  </a:ext>
                </a:extLst>
              </a:tr>
              <a:tr h="188843">
                <a:tc>
                  <a:txBody>
                    <a:bodyPr/>
                    <a:lstStyle/>
                    <a:p>
                      <a:pPr algn="ctr" fontAlgn="ctr"/>
                      <a:r>
                        <a:rPr lang="cs-CZ" sz="1400" b="1" i="0" u="none" strike="noStrike">
                          <a:solidFill>
                            <a:schemeClr val="bg1"/>
                          </a:solidFill>
                          <a:effectLst/>
                          <a:latin typeface="Arial" panose="020B0604020202020204" pitchFamily="34" charset="0"/>
                        </a:rPr>
                        <a:t>2</a:t>
                      </a:r>
                    </a:p>
                  </a:txBody>
                  <a:tcPr marL="9442" marR="9442" marT="9442" marB="0" anchor="ctr">
                    <a:lnL>
                      <a:noFill/>
                    </a:lnL>
                    <a:lnR>
                      <a:noFill/>
                    </a:lnR>
                    <a:lnT>
                      <a:noFill/>
                    </a:lnT>
                    <a:lnB>
                      <a:noFill/>
                    </a:lnB>
                    <a:solidFill>
                      <a:srgbClr val="993366"/>
                    </a:solidFill>
                  </a:tcPr>
                </a:tc>
                <a:tc>
                  <a:txBody>
                    <a:bodyPr/>
                    <a:lstStyle/>
                    <a:p>
                      <a:pPr algn="l" fontAlgn="ctr"/>
                      <a:r>
                        <a:rPr lang="cs-CZ" sz="1400" b="1" i="0" u="none" strike="noStrike" dirty="0" err="1">
                          <a:solidFill>
                            <a:schemeClr val="bg1"/>
                          </a:solidFill>
                          <a:effectLst/>
                          <a:latin typeface="Arial" panose="020B0604020202020204" pitchFamily="34" charset="0"/>
                        </a:rPr>
                        <a:t>Bedrna</a:t>
                      </a:r>
                      <a:r>
                        <a:rPr lang="cs-CZ" sz="1400" b="1" i="0" u="none" strike="noStrike" dirty="0">
                          <a:solidFill>
                            <a:schemeClr val="bg1"/>
                          </a:solidFill>
                          <a:effectLst/>
                          <a:latin typeface="Arial" panose="020B0604020202020204" pitchFamily="34" charset="0"/>
                        </a:rPr>
                        <a:t> Martin </a:t>
                      </a:r>
                    </a:p>
                  </a:txBody>
                  <a:tcPr marL="9442" marR="9442" marT="9442" marB="0" anchor="ctr">
                    <a:lnL>
                      <a:noFill/>
                    </a:lnL>
                    <a:lnR>
                      <a:noFill/>
                    </a:lnR>
                    <a:lnT>
                      <a:noFill/>
                    </a:lnT>
                    <a:lnB>
                      <a:noFill/>
                    </a:lnB>
                    <a:solidFill>
                      <a:srgbClr val="993366"/>
                    </a:solidFill>
                  </a:tcPr>
                </a:tc>
                <a:extLst>
                  <a:ext uri="{0D108BD9-81ED-4DB2-BD59-A6C34878D82A}">
                    <a16:rowId xmlns:a16="http://schemas.microsoft.com/office/drawing/2014/main" val="2161053639"/>
                  </a:ext>
                </a:extLst>
              </a:tr>
              <a:tr h="188843">
                <a:tc>
                  <a:txBody>
                    <a:bodyPr/>
                    <a:lstStyle/>
                    <a:p>
                      <a:pPr algn="ctr" fontAlgn="ctr"/>
                      <a:r>
                        <a:rPr lang="cs-CZ" sz="1400" b="1" i="0" u="none" strike="noStrike">
                          <a:solidFill>
                            <a:schemeClr val="bg1"/>
                          </a:solidFill>
                          <a:effectLst/>
                          <a:latin typeface="Arial" panose="020B0604020202020204" pitchFamily="34" charset="0"/>
                        </a:rPr>
                        <a:t>3</a:t>
                      </a:r>
                    </a:p>
                  </a:txBody>
                  <a:tcPr marL="9442" marR="9442" marT="9442" marB="0" anchor="ctr">
                    <a:lnL>
                      <a:noFill/>
                    </a:lnL>
                    <a:lnR>
                      <a:noFill/>
                    </a:lnR>
                    <a:lnT>
                      <a:noFill/>
                    </a:lnT>
                    <a:lnB>
                      <a:noFill/>
                    </a:lnB>
                    <a:solidFill>
                      <a:srgbClr val="993366"/>
                    </a:solidFill>
                  </a:tcPr>
                </a:tc>
                <a:tc>
                  <a:txBody>
                    <a:bodyPr/>
                    <a:lstStyle/>
                    <a:p>
                      <a:pPr algn="l" fontAlgn="ctr"/>
                      <a:r>
                        <a:rPr lang="cs-CZ" sz="1400" b="1" i="0" u="none" strike="noStrike">
                          <a:solidFill>
                            <a:schemeClr val="bg1"/>
                          </a:solidFill>
                          <a:effectLst/>
                          <a:latin typeface="Arial" panose="020B0604020202020204" pitchFamily="34" charset="0"/>
                        </a:rPr>
                        <a:t>Troníček Jakub  </a:t>
                      </a:r>
                    </a:p>
                  </a:txBody>
                  <a:tcPr marL="9442" marR="9442" marT="9442" marB="0" anchor="ctr">
                    <a:lnL>
                      <a:noFill/>
                    </a:lnL>
                    <a:lnR>
                      <a:noFill/>
                    </a:lnR>
                    <a:lnT>
                      <a:noFill/>
                    </a:lnT>
                    <a:lnB>
                      <a:noFill/>
                    </a:lnB>
                    <a:solidFill>
                      <a:srgbClr val="993366"/>
                    </a:solidFill>
                  </a:tcPr>
                </a:tc>
                <a:extLst>
                  <a:ext uri="{0D108BD9-81ED-4DB2-BD59-A6C34878D82A}">
                    <a16:rowId xmlns:a16="http://schemas.microsoft.com/office/drawing/2014/main" val="980647494"/>
                  </a:ext>
                </a:extLst>
              </a:tr>
              <a:tr h="188843">
                <a:tc>
                  <a:txBody>
                    <a:bodyPr/>
                    <a:lstStyle/>
                    <a:p>
                      <a:pPr algn="ctr" fontAlgn="ctr"/>
                      <a:r>
                        <a:rPr lang="cs-CZ" sz="1400" b="1" i="0" u="none" strike="noStrike">
                          <a:solidFill>
                            <a:schemeClr val="bg1"/>
                          </a:solidFill>
                          <a:effectLst/>
                          <a:latin typeface="Arial" panose="020B0604020202020204" pitchFamily="34" charset="0"/>
                        </a:rPr>
                        <a:t>4</a:t>
                      </a:r>
                    </a:p>
                  </a:txBody>
                  <a:tcPr marL="9442" marR="9442" marT="9442" marB="0" anchor="ctr">
                    <a:lnL>
                      <a:noFill/>
                    </a:lnL>
                    <a:lnR>
                      <a:noFill/>
                    </a:lnR>
                    <a:lnT>
                      <a:noFill/>
                    </a:lnT>
                    <a:lnB>
                      <a:noFill/>
                    </a:lnB>
                    <a:solidFill>
                      <a:srgbClr val="993366"/>
                    </a:solidFill>
                  </a:tcPr>
                </a:tc>
                <a:tc>
                  <a:txBody>
                    <a:bodyPr/>
                    <a:lstStyle/>
                    <a:p>
                      <a:pPr algn="l" fontAlgn="ctr"/>
                      <a:r>
                        <a:rPr lang="cs-CZ" sz="1400" b="1" i="0" u="none" strike="noStrike">
                          <a:solidFill>
                            <a:schemeClr val="bg1"/>
                          </a:solidFill>
                          <a:effectLst/>
                          <a:latin typeface="Arial" panose="020B0604020202020204" pitchFamily="34" charset="0"/>
                        </a:rPr>
                        <a:t>Frnoch Daniel </a:t>
                      </a:r>
                    </a:p>
                  </a:txBody>
                  <a:tcPr marL="9442" marR="9442" marT="9442" marB="0" anchor="ctr">
                    <a:lnL>
                      <a:noFill/>
                    </a:lnL>
                    <a:lnR>
                      <a:noFill/>
                    </a:lnR>
                    <a:lnT>
                      <a:noFill/>
                    </a:lnT>
                    <a:lnB>
                      <a:noFill/>
                    </a:lnB>
                    <a:solidFill>
                      <a:srgbClr val="993366"/>
                    </a:solidFill>
                  </a:tcPr>
                </a:tc>
                <a:extLst>
                  <a:ext uri="{0D108BD9-81ED-4DB2-BD59-A6C34878D82A}">
                    <a16:rowId xmlns:a16="http://schemas.microsoft.com/office/drawing/2014/main" val="1736582060"/>
                  </a:ext>
                </a:extLst>
              </a:tr>
              <a:tr h="188843">
                <a:tc>
                  <a:txBody>
                    <a:bodyPr/>
                    <a:lstStyle/>
                    <a:p>
                      <a:pPr algn="ctr" fontAlgn="ctr"/>
                      <a:r>
                        <a:rPr lang="cs-CZ" sz="1400" b="1" i="0" u="none" strike="noStrike">
                          <a:solidFill>
                            <a:schemeClr val="bg1"/>
                          </a:solidFill>
                          <a:effectLst/>
                          <a:latin typeface="Arial" panose="020B0604020202020204" pitchFamily="34" charset="0"/>
                        </a:rPr>
                        <a:t>5</a:t>
                      </a:r>
                    </a:p>
                  </a:txBody>
                  <a:tcPr marL="9442" marR="9442" marT="9442" marB="0" anchor="ctr">
                    <a:lnL>
                      <a:noFill/>
                    </a:lnL>
                    <a:lnR>
                      <a:noFill/>
                    </a:lnR>
                    <a:lnT>
                      <a:noFill/>
                    </a:lnT>
                    <a:lnB>
                      <a:noFill/>
                    </a:lnB>
                    <a:solidFill>
                      <a:srgbClr val="993366"/>
                    </a:solidFill>
                  </a:tcPr>
                </a:tc>
                <a:tc>
                  <a:txBody>
                    <a:bodyPr/>
                    <a:lstStyle/>
                    <a:p>
                      <a:pPr algn="l" fontAlgn="ctr"/>
                      <a:r>
                        <a:rPr lang="cs-CZ" sz="1400" b="1" i="0" u="none" strike="noStrike">
                          <a:solidFill>
                            <a:schemeClr val="bg1"/>
                          </a:solidFill>
                          <a:effectLst/>
                          <a:latin typeface="Arial" panose="020B0604020202020204" pitchFamily="34" charset="0"/>
                        </a:rPr>
                        <a:t>Ielitro Teodoro </a:t>
                      </a:r>
                    </a:p>
                  </a:txBody>
                  <a:tcPr marL="9442" marR="9442" marT="9442" marB="0" anchor="ctr">
                    <a:lnL>
                      <a:noFill/>
                    </a:lnL>
                    <a:lnR>
                      <a:noFill/>
                    </a:lnR>
                    <a:lnT>
                      <a:noFill/>
                    </a:lnT>
                    <a:lnB>
                      <a:noFill/>
                    </a:lnB>
                    <a:solidFill>
                      <a:srgbClr val="993366"/>
                    </a:solidFill>
                  </a:tcPr>
                </a:tc>
                <a:extLst>
                  <a:ext uri="{0D108BD9-81ED-4DB2-BD59-A6C34878D82A}">
                    <a16:rowId xmlns:a16="http://schemas.microsoft.com/office/drawing/2014/main" val="3456881656"/>
                  </a:ext>
                </a:extLst>
              </a:tr>
              <a:tr h="188843">
                <a:tc>
                  <a:txBody>
                    <a:bodyPr/>
                    <a:lstStyle/>
                    <a:p>
                      <a:pPr algn="ctr" fontAlgn="ctr"/>
                      <a:r>
                        <a:rPr lang="cs-CZ" sz="1400" b="1" i="0" u="none" strike="noStrike">
                          <a:solidFill>
                            <a:schemeClr val="bg1"/>
                          </a:solidFill>
                          <a:effectLst/>
                          <a:latin typeface="Arial" panose="020B0604020202020204" pitchFamily="34" charset="0"/>
                        </a:rPr>
                        <a:t>6</a:t>
                      </a:r>
                    </a:p>
                  </a:txBody>
                  <a:tcPr marL="9442" marR="9442" marT="9442" marB="0" anchor="ctr">
                    <a:lnL>
                      <a:noFill/>
                    </a:lnL>
                    <a:lnR>
                      <a:noFill/>
                    </a:lnR>
                    <a:lnT>
                      <a:noFill/>
                    </a:lnT>
                    <a:lnB>
                      <a:noFill/>
                    </a:lnB>
                    <a:solidFill>
                      <a:srgbClr val="993366"/>
                    </a:solidFill>
                  </a:tcPr>
                </a:tc>
                <a:tc>
                  <a:txBody>
                    <a:bodyPr/>
                    <a:lstStyle/>
                    <a:p>
                      <a:pPr algn="l" fontAlgn="ctr"/>
                      <a:r>
                        <a:rPr lang="cs-CZ" sz="1400" b="1" i="0" u="none" strike="noStrike">
                          <a:solidFill>
                            <a:schemeClr val="bg1"/>
                          </a:solidFill>
                          <a:effectLst/>
                          <a:latin typeface="Arial" panose="020B0604020202020204" pitchFamily="34" charset="0"/>
                        </a:rPr>
                        <a:t>Štohanzl Jan </a:t>
                      </a:r>
                    </a:p>
                  </a:txBody>
                  <a:tcPr marL="9442" marR="9442" marT="9442" marB="0" anchor="ctr">
                    <a:lnL>
                      <a:noFill/>
                    </a:lnL>
                    <a:lnR>
                      <a:noFill/>
                    </a:lnR>
                    <a:lnT>
                      <a:noFill/>
                    </a:lnT>
                    <a:lnB>
                      <a:noFill/>
                    </a:lnB>
                    <a:solidFill>
                      <a:srgbClr val="993366"/>
                    </a:solidFill>
                  </a:tcPr>
                </a:tc>
                <a:extLst>
                  <a:ext uri="{0D108BD9-81ED-4DB2-BD59-A6C34878D82A}">
                    <a16:rowId xmlns:a16="http://schemas.microsoft.com/office/drawing/2014/main" val="745377201"/>
                  </a:ext>
                </a:extLst>
              </a:tr>
              <a:tr h="188843">
                <a:tc>
                  <a:txBody>
                    <a:bodyPr/>
                    <a:lstStyle/>
                    <a:p>
                      <a:pPr algn="ctr" fontAlgn="ctr"/>
                      <a:r>
                        <a:rPr lang="cs-CZ" sz="1400" b="1" i="0" u="none" strike="noStrike">
                          <a:solidFill>
                            <a:schemeClr val="bg1"/>
                          </a:solidFill>
                          <a:effectLst/>
                          <a:latin typeface="Arial" panose="020B0604020202020204" pitchFamily="34" charset="0"/>
                        </a:rPr>
                        <a:t>7</a:t>
                      </a:r>
                    </a:p>
                  </a:txBody>
                  <a:tcPr marL="9442" marR="9442" marT="9442" marB="0" anchor="ctr">
                    <a:lnL>
                      <a:noFill/>
                    </a:lnL>
                    <a:lnR>
                      <a:noFill/>
                    </a:lnR>
                    <a:lnT>
                      <a:noFill/>
                    </a:lnT>
                    <a:lnB>
                      <a:noFill/>
                    </a:lnB>
                    <a:solidFill>
                      <a:srgbClr val="993366"/>
                    </a:solidFill>
                  </a:tcPr>
                </a:tc>
                <a:tc>
                  <a:txBody>
                    <a:bodyPr/>
                    <a:lstStyle/>
                    <a:p>
                      <a:pPr algn="l" fontAlgn="ctr"/>
                      <a:r>
                        <a:rPr lang="cs-CZ" sz="1400" b="1" i="0" u="none" strike="noStrike">
                          <a:solidFill>
                            <a:schemeClr val="bg1"/>
                          </a:solidFill>
                          <a:effectLst/>
                          <a:latin typeface="Arial" panose="020B0604020202020204" pitchFamily="34" charset="0"/>
                        </a:rPr>
                        <a:t>Macek Martin </a:t>
                      </a:r>
                    </a:p>
                  </a:txBody>
                  <a:tcPr marL="9442" marR="9442" marT="9442" marB="0" anchor="ctr">
                    <a:lnL>
                      <a:noFill/>
                    </a:lnL>
                    <a:lnR>
                      <a:noFill/>
                    </a:lnR>
                    <a:lnT>
                      <a:noFill/>
                    </a:lnT>
                    <a:lnB>
                      <a:noFill/>
                    </a:lnB>
                    <a:solidFill>
                      <a:srgbClr val="993366"/>
                    </a:solidFill>
                  </a:tcPr>
                </a:tc>
                <a:extLst>
                  <a:ext uri="{0D108BD9-81ED-4DB2-BD59-A6C34878D82A}">
                    <a16:rowId xmlns:a16="http://schemas.microsoft.com/office/drawing/2014/main" val="1749074900"/>
                  </a:ext>
                </a:extLst>
              </a:tr>
              <a:tr h="188843">
                <a:tc>
                  <a:txBody>
                    <a:bodyPr/>
                    <a:lstStyle/>
                    <a:p>
                      <a:pPr algn="ctr" fontAlgn="ctr"/>
                      <a:r>
                        <a:rPr lang="cs-CZ" sz="1400" b="1" i="0" u="none" strike="noStrike">
                          <a:solidFill>
                            <a:schemeClr val="bg1"/>
                          </a:solidFill>
                          <a:effectLst/>
                          <a:latin typeface="Arial" panose="020B0604020202020204" pitchFamily="34" charset="0"/>
                        </a:rPr>
                        <a:t>8</a:t>
                      </a:r>
                    </a:p>
                  </a:txBody>
                  <a:tcPr marL="9442" marR="9442" marT="9442" marB="0" anchor="ctr">
                    <a:lnL>
                      <a:noFill/>
                    </a:lnL>
                    <a:lnR>
                      <a:noFill/>
                    </a:lnR>
                    <a:lnT>
                      <a:noFill/>
                    </a:lnT>
                    <a:lnB>
                      <a:noFill/>
                    </a:lnB>
                    <a:solidFill>
                      <a:srgbClr val="993366"/>
                    </a:solidFill>
                  </a:tcPr>
                </a:tc>
                <a:tc>
                  <a:txBody>
                    <a:bodyPr/>
                    <a:lstStyle/>
                    <a:p>
                      <a:pPr algn="l" fontAlgn="ctr"/>
                      <a:r>
                        <a:rPr lang="cs-CZ" sz="1400" b="1" i="0" u="none" strike="noStrike" dirty="0" err="1">
                          <a:solidFill>
                            <a:schemeClr val="bg1"/>
                          </a:solidFill>
                          <a:effectLst/>
                          <a:latin typeface="Arial" panose="020B0604020202020204" pitchFamily="34" charset="0"/>
                        </a:rPr>
                        <a:t>Glasnovič</a:t>
                      </a:r>
                      <a:r>
                        <a:rPr lang="cs-CZ" sz="1400" b="1" i="0" u="none" strike="noStrike" dirty="0">
                          <a:solidFill>
                            <a:schemeClr val="bg1"/>
                          </a:solidFill>
                          <a:effectLst/>
                          <a:latin typeface="Arial" panose="020B0604020202020204" pitchFamily="34" charset="0"/>
                        </a:rPr>
                        <a:t> Marin </a:t>
                      </a:r>
                    </a:p>
                  </a:txBody>
                  <a:tcPr marL="9442" marR="9442" marT="9442" marB="0" anchor="ctr">
                    <a:lnL>
                      <a:noFill/>
                    </a:lnL>
                    <a:lnR>
                      <a:noFill/>
                    </a:lnR>
                    <a:lnT>
                      <a:noFill/>
                    </a:lnT>
                    <a:lnB>
                      <a:noFill/>
                    </a:lnB>
                    <a:solidFill>
                      <a:srgbClr val="993366"/>
                    </a:solidFill>
                  </a:tcPr>
                </a:tc>
                <a:extLst>
                  <a:ext uri="{0D108BD9-81ED-4DB2-BD59-A6C34878D82A}">
                    <a16:rowId xmlns:a16="http://schemas.microsoft.com/office/drawing/2014/main" val="2265670144"/>
                  </a:ext>
                </a:extLst>
              </a:tr>
              <a:tr h="188843">
                <a:tc>
                  <a:txBody>
                    <a:bodyPr/>
                    <a:lstStyle/>
                    <a:p>
                      <a:pPr algn="ctr" fontAlgn="ctr"/>
                      <a:r>
                        <a:rPr lang="cs-CZ" sz="1400" b="1" i="0" u="none" strike="noStrike">
                          <a:solidFill>
                            <a:schemeClr val="bg1"/>
                          </a:solidFill>
                          <a:effectLst/>
                          <a:latin typeface="Arial" panose="020B0604020202020204" pitchFamily="34" charset="0"/>
                        </a:rPr>
                        <a:t>9</a:t>
                      </a:r>
                    </a:p>
                  </a:txBody>
                  <a:tcPr marL="9442" marR="9442" marT="9442" marB="0" anchor="ctr">
                    <a:lnL>
                      <a:noFill/>
                    </a:lnL>
                    <a:lnR>
                      <a:noFill/>
                    </a:lnR>
                    <a:lnT>
                      <a:noFill/>
                    </a:lnT>
                    <a:lnB>
                      <a:noFill/>
                    </a:lnB>
                    <a:solidFill>
                      <a:srgbClr val="993366"/>
                    </a:solidFill>
                  </a:tcPr>
                </a:tc>
                <a:tc>
                  <a:txBody>
                    <a:bodyPr/>
                    <a:lstStyle/>
                    <a:p>
                      <a:pPr algn="l" fontAlgn="ctr"/>
                      <a:r>
                        <a:rPr lang="cs-CZ" sz="1400" b="1" i="0" u="none" strike="noStrike" dirty="0" err="1">
                          <a:solidFill>
                            <a:schemeClr val="bg1"/>
                          </a:solidFill>
                          <a:effectLst/>
                          <a:latin typeface="Arial" panose="020B0604020202020204" pitchFamily="34" charset="0"/>
                        </a:rPr>
                        <a:t>Modr</a:t>
                      </a:r>
                      <a:r>
                        <a:rPr lang="cs-CZ" sz="1400" b="1" i="0" u="none" strike="noStrike" dirty="0">
                          <a:solidFill>
                            <a:schemeClr val="bg1"/>
                          </a:solidFill>
                          <a:effectLst/>
                          <a:latin typeface="Arial" panose="020B0604020202020204" pitchFamily="34" charset="0"/>
                        </a:rPr>
                        <a:t> Tomáš </a:t>
                      </a:r>
                    </a:p>
                  </a:txBody>
                  <a:tcPr marL="9442" marR="9442" marT="9442" marB="0" anchor="ctr">
                    <a:lnL>
                      <a:noFill/>
                    </a:lnL>
                    <a:lnR>
                      <a:noFill/>
                    </a:lnR>
                    <a:lnT>
                      <a:noFill/>
                    </a:lnT>
                    <a:lnB>
                      <a:noFill/>
                    </a:lnB>
                    <a:solidFill>
                      <a:srgbClr val="993366"/>
                    </a:solidFill>
                  </a:tcPr>
                </a:tc>
                <a:extLst>
                  <a:ext uri="{0D108BD9-81ED-4DB2-BD59-A6C34878D82A}">
                    <a16:rowId xmlns:a16="http://schemas.microsoft.com/office/drawing/2014/main" val="1090309179"/>
                  </a:ext>
                </a:extLst>
              </a:tr>
              <a:tr h="188843">
                <a:tc>
                  <a:txBody>
                    <a:bodyPr/>
                    <a:lstStyle/>
                    <a:p>
                      <a:pPr algn="ctr" fontAlgn="ctr"/>
                      <a:r>
                        <a:rPr lang="cs-CZ" sz="1400" b="1" i="0" u="none" strike="noStrike">
                          <a:solidFill>
                            <a:schemeClr val="bg1"/>
                          </a:solidFill>
                          <a:effectLst/>
                          <a:latin typeface="Arial" panose="020B0604020202020204" pitchFamily="34" charset="0"/>
                        </a:rPr>
                        <a:t>10</a:t>
                      </a:r>
                    </a:p>
                  </a:txBody>
                  <a:tcPr marL="9442" marR="9442" marT="9442" marB="0" anchor="ctr">
                    <a:lnL>
                      <a:noFill/>
                    </a:lnL>
                    <a:lnR>
                      <a:noFill/>
                    </a:lnR>
                    <a:lnT>
                      <a:noFill/>
                    </a:lnT>
                    <a:lnB>
                      <a:noFill/>
                    </a:lnB>
                    <a:solidFill>
                      <a:srgbClr val="993366"/>
                    </a:solidFill>
                  </a:tcPr>
                </a:tc>
                <a:tc>
                  <a:txBody>
                    <a:bodyPr/>
                    <a:lstStyle/>
                    <a:p>
                      <a:pPr algn="l" fontAlgn="ctr"/>
                      <a:r>
                        <a:rPr lang="cs-CZ" sz="1400" b="1" i="0" u="none" strike="noStrike" dirty="0" err="1">
                          <a:solidFill>
                            <a:schemeClr val="bg1"/>
                          </a:solidFill>
                          <a:effectLst/>
                          <a:latin typeface="Arial" panose="020B0604020202020204" pitchFamily="34" charset="0"/>
                        </a:rPr>
                        <a:t>Turák</a:t>
                      </a:r>
                      <a:r>
                        <a:rPr lang="cs-CZ" sz="1400" b="1" i="0" u="none" strike="noStrike" dirty="0">
                          <a:solidFill>
                            <a:schemeClr val="bg1"/>
                          </a:solidFill>
                          <a:effectLst/>
                          <a:latin typeface="Arial" panose="020B0604020202020204" pitchFamily="34" charset="0"/>
                        </a:rPr>
                        <a:t> Robert </a:t>
                      </a:r>
                    </a:p>
                  </a:txBody>
                  <a:tcPr marL="9442" marR="9442" marT="9442" marB="0" anchor="ctr">
                    <a:lnL>
                      <a:noFill/>
                    </a:lnL>
                    <a:lnR>
                      <a:noFill/>
                    </a:lnR>
                    <a:lnT>
                      <a:noFill/>
                    </a:lnT>
                    <a:lnB>
                      <a:noFill/>
                    </a:lnB>
                    <a:solidFill>
                      <a:srgbClr val="993366"/>
                    </a:solidFill>
                  </a:tcPr>
                </a:tc>
                <a:extLst>
                  <a:ext uri="{0D108BD9-81ED-4DB2-BD59-A6C34878D82A}">
                    <a16:rowId xmlns:a16="http://schemas.microsoft.com/office/drawing/2014/main" val="2301858014"/>
                  </a:ext>
                </a:extLst>
              </a:tr>
              <a:tr h="188843">
                <a:tc>
                  <a:txBody>
                    <a:bodyPr/>
                    <a:lstStyle/>
                    <a:p>
                      <a:pPr algn="ctr" fontAlgn="ctr"/>
                      <a:r>
                        <a:rPr lang="cs-CZ" sz="1400" b="1" i="0" u="none" strike="noStrike">
                          <a:solidFill>
                            <a:schemeClr val="bg1"/>
                          </a:solidFill>
                          <a:effectLst/>
                          <a:latin typeface="Arial" panose="020B0604020202020204" pitchFamily="34" charset="0"/>
                        </a:rPr>
                        <a:t>11</a:t>
                      </a:r>
                    </a:p>
                  </a:txBody>
                  <a:tcPr marL="9442" marR="9442" marT="9442" marB="0" anchor="ctr">
                    <a:lnL>
                      <a:noFill/>
                    </a:lnL>
                    <a:lnR>
                      <a:noFill/>
                    </a:lnR>
                    <a:lnT>
                      <a:noFill/>
                    </a:lnT>
                    <a:lnB>
                      <a:noFill/>
                    </a:lnB>
                    <a:solidFill>
                      <a:srgbClr val="993366"/>
                    </a:solidFill>
                  </a:tcPr>
                </a:tc>
                <a:tc>
                  <a:txBody>
                    <a:bodyPr/>
                    <a:lstStyle/>
                    <a:p>
                      <a:pPr algn="l" fontAlgn="ctr"/>
                      <a:r>
                        <a:rPr lang="cs-CZ" sz="1400" b="1" i="0" u="none" strike="noStrike" dirty="0" err="1">
                          <a:solidFill>
                            <a:schemeClr val="bg1"/>
                          </a:solidFill>
                          <a:effectLst/>
                          <a:latin typeface="Arial" panose="020B0604020202020204" pitchFamily="34" charset="0"/>
                        </a:rPr>
                        <a:t>Turbák</a:t>
                      </a:r>
                      <a:r>
                        <a:rPr lang="cs-CZ" sz="1400" b="1" i="0" u="none" strike="noStrike" dirty="0">
                          <a:solidFill>
                            <a:schemeClr val="bg1"/>
                          </a:solidFill>
                          <a:effectLst/>
                          <a:latin typeface="Arial" panose="020B0604020202020204" pitchFamily="34" charset="0"/>
                        </a:rPr>
                        <a:t> Filip </a:t>
                      </a:r>
                    </a:p>
                  </a:txBody>
                  <a:tcPr marL="9442" marR="9442" marT="9442" marB="0" anchor="ctr">
                    <a:lnL>
                      <a:noFill/>
                    </a:lnL>
                    <a:lnR>
                      <a:noFill/>
                    </a:lnR>
                    <a:lnT>
                      <a:noFill/>
                    </a:lnT>
                    <a:lnB>
                      <a:noFill/>
                    </a:lnB>
                    <a:solidFill>
                      <a:srgbClr val="993366"/>
                    </a:solidFill>
                  </a:tcPr>
                </a:tc>
                <a:extLst>
                  <a:ext uri="{0D108BD9-81ED-4DB2-BD59-A6C34878D82A}">
                    <a16:rowId xmlns:a16="http://schemas.microsoft.com/office/drawing/2014/main" val="849289080"/>
                  </a:ext>
                </a:extLst>
              </a:tr>
              <a:tr h="188843">
                <a:tc>
                  <a:txBody>
                    <a:bodyPr/>
                    <a:lstStyle/>
                    <a:p>
                      <a:pPr algn="ctr" fontAlgn="ctr"/>
                      <a:r>
                        <a:rPr lang="cs-CZ" sz="1400" b="1" i="0" u="none" strike="noStrike">
                          <a:solidFill>
                            <a:schemeClr val="bg1"/>
                          </a:solidFill>
                          <a:effectLst/>
                          <a:latin typeface="Arial" panose="020B0604020202020204" pitchFamily="34" charset="0"/>
                        </a:rPr>
                        <a:t>12</a:t>
                      </a:r>
                    </a:p>
                  </a:txBody>
                  <a:tcPr marL="9442" marR="9442" marT="9442" marB="0" anchor="ctr">
                    <a:lnL>
                      <a:noFill/>
                    </a:lnL>
                    <a:lnR>
                      <a:noFill/>
                    </a:lnR>
                    <a:lnT>
                      <a:noFill/>
                    </a:lnT>
                    <a:lnB>
                      <a:noFill/>
                    </a:lnB>
                    <a:solidFill>
                      <a:srgbClr val="993366"/>
                    </a:solidFill>
                  </a:tcPr>
                </a:tc>
                <a:tc>
                  <a:txBody>
                    <a:bodyPr/>
                    <a:lstStyle/>
                    <a:p>
                      <a:pPr algn="l" fontAlgn="ctr"/>
                      <a:r>
                        <a:rPr lang="cs-CZ" sz="1400" b="1" i="0" u="none" strike="noStrike" dirty="0" err="1">
                          <a:solidFill>
                            <a:schemeClr val="bg1"/>
                          </a:solidFill>
                          <a:effectLst/>
                          <a:latin typeface="Arial" panose="020B0604020202020204" pitchFamily="34" charset="0"/>
                        </a:rPr>
                        <a:t>Podobský</a:t>
                      </a:r>
                      <a:r>
                        <a:rPr lang="cs-CZ" sz="1400" b="1" i="0" u="none" strike="noStrike" dirty="0">
                          <a:solidFill>
                            <a:schemeClr val="bg1"/>
                          </a:solidFill>
                          <a:effectLst/>
                          <a:latin typeface="Arial" panose="020B0604020202020204" pitchFamily="34" charset="0"/>
                        </a:rPr>
                        <a:t> Filip </a:t>
                      </a:r>
                    </a:p>
                  </a:txBody>
                  <a:tcPr marL="9442" marR="9442" marT="9442" marB="0" anchor="ctr">
                    <a:lnL>
                      <a:noFill/>
                    </a:lnL>
                    <a:lnR>
                      <a:noFill/>
                    </a:lnR>
                    <a:lnT>
                      <a:noFill/>
                    </a:lnT>
                    <a:lnB>
                      <a:noFill/>
                    </a:lnB>
                    <a:solidFill>
                      <a:srgbClr val="993366"/>
                    </a:solidFill>
                  </a:tcPr>
                </a:tc>
                <a:extLst>
                  <a:ext uri="{0D108BD9-81ED-4DB2-BD59-A6C34878D82A}">
                    <a16:rowId xmlns:a16="http://schemas.microsoft.com/office/drawing/2014/main" val="1100130511"/>
                  </a:ext>
                </a:extLst>
              </a:tr>
              <a:tr h="188843">
                <a:tc>
                  <a:txBody>
                    <a:bodyPr/>
                    <a:lstStyle/>
                    <a:p>
                      <a:pPr algn="ctr" fontAlgn="ctr"/>
                      <a:r>
                        <a:rPr lang="cs-CZ" sz="1400" b="1" i="0" u="none" strike="noStrike">
                          <a:solidFill>
                            <a:schemeClr val="bg1"/>
                          </a:solidFill>
                          <a:effectLst/>
                          <a:latin typeface="Arial" panose="020B0604020202020204" pitchFamily="34" charset="0"/>
                        </a:rPr>
                        <a:t>13</a:t>
                      </a:r>
                    </a:p>
                  </a:txBody>
                  <a:tcPr marL="9442" marR="9442" marT="9442" marB="0" anchor="ctr">
                    <a:lnL>
                      <a:noFill/>
                    </a:lnL>
                    <a:lnR>
                      <a:noFill/>
                    </a:lnR>
                    <a:lnT>
                      <a:noFill/>
                    </a:lnT>
                    <a:lnB>
                      <a:noFill/>
                    </a:lnB>
                    <a:solidFill>
                      <a:srgbClr val="993366"/>
                    </a:solidFill>
                  </a:tcPr>
                </a:tc>
                <a:tc>
                  <a:txBody>
                    <a:bodyPr/>
                    <a:lstStyle/>
                    <a:p>
                      <a:pPr algn="l" fontAlgn="ctr"/>
                      <a:r>
                        <a:rPr lang="cs-CZ" sz="1400" b="1" i="0" u="none" strike="noStrike" dirty="0">
                          <a:solidFill>
                            <a:schemeClr val="bg1"/>
                          </a:solidFill>
                          <a:effectLst/>
                          <a:latin typeface="Arial" panose="020B0604020202020204" pitchFamily="34" charset="0"/>
                        </a:rPr>
                        <a:t>Baran David </a:t>
                      </a:r>
                    </a:p>
                  </a:txBody>
                  <a:tcPr marL="9442" marR="9442" marT="9442" marB="0" anchor="ctr">
                    <a:lnL>
                      <a:noFill/>
                    </a:lnL>
                    <a:lnR>
                      <a:noFill/>
                    </a:lnR>
                    <a:lnT>
                      <a:noFill/>
                    </a:lnT>
                    <a:lnB>
                      <a:noFill/>
                    </a:lnB>
                    <a:solidFill>
                      <a:srgbClr val="993366"/>
                    </a:solidFill>
                  </a:tcPr>
                </a:tc>
                <a:extLst>
                  <a:ext uri="{0D108BD9-81ED-4DB2-BD59-A6C34878D82A}">
                    <a16:rowId xmlns:a16="http://schemas.microsoft.com/office/drawing/2014/main" val="3624320953"/>
                  </a:ext>
                </a:extLst>
              </a:tr>
              <a:tr h="188843">
                <a:tc>
                  <a:txBody>
                    <a:bodyPr/>
                    <a:lstStyle/>
                    <a:p>
                      <a:pPr algn="ctr" fontAlgn="ctr"/>
                      <a:r>
                        <a:rPr lang="cs-CZ" sz="1400" b="1" i="0" u="none" strike="noStrike">
                          <a:solidFill>
                            <a:schemeClr val="bg1"/>
                          </a:solidFill>
                          <a:effectLst/>
                          <a:latin typeface="Arial" panose="020B0604020202020204" pitchFamily="34" charset="0"/>
                        </a:rPr>
                        <a:t>14</a:t>
                      </a:r>
                    </a:p>
                  </a:txBody>
                  <a:tcPr marL="9442" marR="9442" marT="9442" marB="0" anchor="ctr">
                    <a:lnL>
                      <a:noFill/>
                    </a:lnL>
                    <a:lnR>
                      <a:noFill/>
                    </a:lnR>
                    <a:lnT>
                      <a:noFill/>
                    </a:lnT>
                    <a:lnB>
                      <a:noFill/>
                    </a:lnB>
                    <a:solidFill>
                      <a:srgbClr val="993366"/>
                    </a:solidFill>
                  </a:tcPr>
                </a:tc>
                <a:tc>
                  <a:txBody>
                    <a:bodyPr/>
                    <a:lstStyle/>
                    <a:p>
                      <a:pPr algn="l" fontAlgn="ctr"/>
                      <a:r>
                        <a:rPr lang="cs-CZ" sz="1400" b="1" i="0" u="none" strike="noStrike" dirty="0">
                          <a:solidFill>
                            <a:schemeClr val="bg1"/>
                          </a:solidFill>
                          <a:effectLst/>
                          <a:latin typeface="Arial" panose="020B0604020202020204" pitchFamily="34" charset="0"/>
                        </a:rPr>
                        <a:t>Kocour Daniel </a:t>
                      </a:r>
                    </a:p>
                  </a:txBody>
                  <a:tcPr marL="9442" marR="9442" marT="9442" marB="0" anchor="ctr">
                    <a:lnL>
                      <a:noFill/>
                    </a:lnL>
                    <a:lnR>
                      <a:noFill/>
                    </a:lnR>
                    <a:lnT>
                      <a:noFill/>
                    </a:lnT>
                    <a:lnB>
                      <a:noFill/>
                    </a:lnB>
                    <a:solidFill>
                      <a:srgbClr val="993366"/>
                    </a:solidFill>
                  </a:tcPr>
                </a:tc>
                <a:extLst>
                  <a:ext uri="{0D108BD9-81ED-4DB2-BD59-A6C34878D82A}">
                    <a16:rowId xmlns:a16="http://schemas.microsoft.com/office/drawing/2014/main" val="2046661407"/>
                  </a:ext>
                </a:extLst>
              </a:tr>
              <a:tr h="188843">
                <a:tc>
                  <a:txBody>
                    <a:bodyPr/>
                    <a:lstStyle/>
                    <a:p>
                      <a:pPr algn="ctr" fontAlgn="ctr"/>
                      <a:r>
                        <a:rPr lang="cs-CZ" sz="1400" b="1" i="0" u="none" strike="noStrike">
                          <a:solidFill>
                            <a:schemeClr val="bg1"/>
                          </a:solidFill>
                          <a:effectLst/>
                          <a:latin typeface="Arial" panose="020B0604020202020204" pitchFamily="34" charset="0"/>
                        </a:rPr>
                        <a:t>15</a:t>
                      </a:r>
                    </a:p>
                  </a:txBody>
                  <a:tcPr marL="9442" marR="9442" marT="9442" marB="0" anchor="ctr">
                    <a:lnL>
                      <a:noFill/>
                    </a:lnL>
                    <a:lnR>
                      <a:noFill/>
                    </a:lnR>
                    <a:lnT>
                      <a:noFill/>
                    </a:lnT>
                    <a:lnB>
                      <a:noFill/>
                    </a:lnB>
                    <a:solidFill>
                      <a:srgbClr val="993366"/>
                    </a:solidFill>
                  </a:tcPr>
                </a:tc>
                <a:tc>
                  <a:txBody>
                    <a:bodyPr/>
                    <a:lstStyle/>
                    <a:p>
                      <a:pPr algn="l" fontAlgn="ctr"/>
                      <a:r>
                        <a:rPr lang="cs-CZ" sz="1400" b="1" i="0" u="none" strike="noStrike" dirty="0">
                          <a:solidFill>
                            <a:schemeClr val="bg1"/>
                          </a:solidFill>
                          <a:effectLst/>
                          <a:latin typeface="Arial" panose="020B0604020202020204" pitchFamily="34" charset="0"/>
                        </a:rPr>
                        <a:t>Beneš Jan </a:t>
                      </a:r>
                    </a:p>
                  </a:txBody>
                  <a:tcPr marL="9442" marR="9442" marT="9442" marB="0" anchor="ctr">
                    <a:lnL>
                      <a:noFill/>
                    </a:lnL>
                    <a:lnR>
                      <a:noFill/>
                    </a:lnR>
                    <a:lnT>
                      <a:noFill/>
                    </a:lnT>
                    <a:lnB>
                      <a:noFill/>
                    </a:lnB>
                    <a:solidFill>
                      <a:srgbClr val="993366"/>
                    </a:solidFill>
                  </a:tcPr>
                </a:tc>
                <a:extLst>
                  <a:ext uri="{0D108BD9-81ED-4DB2-BD59-A6C34878D82A}">
                    <a16:rowId xmlns:a16="http://schemas.microsoft.com/office/drawing/2014/main" val="2010409497"/>
                  </a:ext>
                </a:extLst>
              </a:tr>
              <a:tr h="188843">
                <a:tc>
                  <a:txBody>
                    <a:bodyPr/>
                    <a:lstStyle/>
                    <a:p>
                      <a:pPr algn="ctr" fontAlgn="ctr"/>
                      <a:r>
                        <a:rPr lang="cs-CZ" sz="1400" b="1" i="0" u="none" strike="noStrike">
                          <a:solidFill>
                            <a:schemeClr val="bg1"/>
                          </a:solidFill>
                          <a:effectLst/>
                          <a:latin typeface="Arial" panose="020B0604020202020204" pitchFamily="34" charset="0"/>
                        </a:rPr>
                        <a:t>16</a:t>
                      </a:r>
                    </a:p>
                  </a:txBody>
                  <a:tcPr marL="9442" marR="9442" marT="9442" marB="0" anchor="ctr">
                    <a:lnL>
                      <a:noFill/>
                    </a:lnL>
                    <a:lnR>
                      <a:noFill/>
                    </a:lnR>
                    <a:lnT>
                      <a:noFill/>
                    </a:lnT>
                    <a:lnB>
                      <a:noFill/>
                    </a:lnB>
                    <a:solidFill>
                      <a:srgbClr val="993366"/>
                    </a:solidFill>
                  </a:tcPr>
                </a:tc>
                <a:tc>
                  <a:txBody>
                    <a:bodyPr/>
                    <a:lstStyle/>
                    <a:p>
                      <a:pPr algn="l" fontAlgn="ctr"/>
                      <a:r>
                        <a:rPr lang="cs-CZ" sz="1400" b="1" i="0" u="none" strike="noStrike" dirty="0" err="1">
                          <a:solidFill>
                            <a:schemeClr val="bg1"/>
                          </a:solidFill>
                          <a:effectLst/>
                          <a:latin typeface="Arial" panose="020B0604020202020204" pitchFamily="34" charset="0"/>
                        </a:rPr>
                        <a:t>Pivrnec</a:t>
                      </a:r>
                      <a:r>
                        <a:rPr lang="cs-CZ" sz="1400" b="1" i="0" u="none" strike="noStrike" dirty="0">
                          <a:solidFill>
                            <a:schemeClr val="bg1"/>
                          </a:solidFill>
                          <a:effectLst/>
                          <a:latin typeface="Arial" panose="020B0604020202020204" pitchFamily="34" charset="0"/>
                        </a:rPr>
                        <a:t> Michal </a:t>
                      </a:r>
                    </a:p>
                  </a:txBody>
                  <a:tcPr marL="9442" marR="9442" marT="9442" marB="0" anchor="ctr">
                    <a:lnL>
                      <a:noFill/>
                    </a:lnL>
                    <a:lnR>
                      <a:noFill/>
                    </a:lnR>
                    <a:lnT>
                      <a:noFill/>
                    </a:lnT>
                    <a:lnB>
                      <a:noFill/>
                    </a:lnB>
                    <a:solidFill>
                      <a:srgbClr val="993366"/>
                    </a:solidFill>
                  </a:tcPr>
                </a:tc>
                <a:extLst>
                  <a:ext uri="{0D108BD9-81ED-4DB2-BD59-A6C34878D82A}">
                    <a16:rowId xmlns:a16="http://schemas.microsoft.com/office/drawing/2014/main" val="575270078"/>
                  </a:ext>
                </a:extLst>
              </a:tr>
              <a:tr h="188843">
                <a:tc>
                  <a:txBody>
                    <a:bodyPr/>
                    <a:lstStyle/>
                    <a:p>
                      <a:pPr algn="ctr" fontAlgn="ctr"/>
                      <a:r>
                        <a:rPr lang="cs-CZ" sz="1400" b="1" i="0" u="none" strike="noStrike">
                          <a:solidFill>
                            <a:schemeClr val="bg1"/>
                          </a:solidFill>
                          <a:effectLst/>
                          <a:latin typeface="Arial" panose="020B0604020202020204" pitchFamily="34" charset="0"/>
                        </a:rPr>
                        <a:t>17</a:t>
                      </a:r>
                    </a:p>
                  </a:txBody>
                  <a:tcPr marL="9442" marR="9442" marT="9442" marB="0" anchor="ctr">
                    <a:lnL>
                      <a:noFill/>
                    </a:lnL>
                    <a:lnR>
                      <a:noFill/>
                    </a:lnR>
                    <a:lnT>
                      <a:noFill/>
                    </a:lnT>
                    <a:lnB>
                      <a:noFill/>
                    </a:lnB>
                    <a:solidFill>
                      <a:srgbClr val="993366"/>
                    </a:solidFill>
                  </a:tcPr>
                </a:tc>
                <a:tc>
                  <a:txBody>
                    <a:bodyPr/>
                    <a:lstStyle/>
                    <a:p>
                      <a:pPr algn="l" fontAlgn="ctr"/>
                      <a:r>
                        <a:rPr lang="cs-CZ" sz="1400" b="1" i="0" u="none" strike="noStrike" dirty="0">
                          <a:solidFill>
                            <a:schemeClr val="bg1"/>
                          </a:solidFill>
                          <a:effectLst/>
                          <a:latin typeface="Arial" panose="020B0604020202020204" pitchFamily="34" charset="0"/>
                        </a:rPr>
                        <a:t>Junek Jiří </a:t>
                      </a:r>
                    </a:p>
                  </a:txBody>
                  <a:tcPr marL="9442" marR="9442" marT="9442" marB="0" anchor="ctr">
                    <a:lnL>
                      <a:noFill/>
                    </a:lnL>
                    <a:lnR>
                      <a:noFill/>
                    </a:lnR>
                    <a:lnT>
                      <a:noFill/>
                    </a:lnT>
                    <a:lnB>
                      <a:noFill/>
                    </a:lnB>
                    <a:solidFill>
                      <a:srgbClr val="993366"/>
                    </a:solidFill>
                  </a:tcPr>
                </a:tc>
                <a:extLst>
                  <a:ext uri="{0D108BD9-81ED-4DB2-BD59-A6C34878D82A}">
                    <a16:rowId xmlns:a16="http://schemas.microsoft.com/office/drawing/2014/main" val="4087700634"/>
                  </a:ext>
                </a:extLst>
              </a:tr>
              <a:tr h="188843">
                <a:tc>
                  <a:txBody>
                    <a:bodyPr/>
                    <a:lstStyle/>
                    <a:p>
                      <a:pPr algn="ctr" fontAlgn="ctr"/>
                      <a:r>
                        <a:rPr lang="cs-CZ" sz="1400" b="1" i="0" u="none" strike="noStrike">
                          <a:solidFill>
                            <a:schemeClr val="bg1"/>
                          </a:solidFill>
                          <a:effectLst/>
                          <a:latin typeface="Arial" panose="020B0604020202020204" pitchFamily="34" charset="0"/>
                        </a:rPr>
                        <a:t>20</a:t>
                      </a:r>
                    </a:p>
                  </a:txBody>
                  <a:tcPr marL="9442" marR="9442" marT="9442" marB="0" anchor="ctr">
                    <a:lnL>
                      <a:noFill/>
                    </a:lnL>
                    <a:lnR>
                      <a:noFill/>
                    </a:lnR>
                    <a:lnT>
                      <a:noFill/>
                    </a:lnT>
                    <a:lnB>
                      <a:noFill/>
                    </a:lnB>
                    <a:solidFill>
                      <a:srgbClr val="993366"/>
                    </a:solidFill>
                  </a:tcPr>
                </a:tc>
                <a:tc>
                  <a:txBody>
                    <a:bodyPr/>
                    <a:lstStyle/>
                    <a:p>
                      <a:pPr algn="l" fontAlgn="ctr"/>
                      <a:r>
                        <a:rPr lang="cs-CZ" sz="1400" b="1" i="0" u="none" strike="noStrike" dirty="0">
                          <a:solidFill>
                            <a:schemeClr val="bg1"/>
                          </a:solidFill>
                          <a:effectLst/>
                          <a:latin typeface="Arial" panose="020B0604020202020204" pitchFamily="34" charset="0"/>
                        </a:rPr>
                        <a:t>Stareček Jan </a:t>
                      </a:r>
                    </a:p>
                  </a:txBody>
                  <a:tcPr marL="9442" marR="9442" marT="9442" marB="0" anchor="ctr">
                    <a:lnL>
                      <a:noFill/>
                    </a:lnL>
                    <a:lnR>
                      <a:noFill/>
                    </a:lnR>
                    <a:lnT>
                      <a:noFill/>
                    </a:lnT>
                    <a:lnB>
                      <a:noFill/>
                    </a:lnB>
                    <a:solidFill>
                      <a:srgbClr val="993366"/>
                    </a:solidFill>
                  </a:tcPr>
                </a:tc>
                <a:extLst>
                  <a:ext uri="{0D108BD9-81ED-4DB2-BD59-A6C34878D82A}">
                    <a16:rowId xmlns:a16="http://schemas.microsoft.com/office/drawing/2014/main" val="3669891407"/>
                  </a:ext>
                </a:extLst>
              </a:tr>
              <a:tr h="188843">
                <a:tc>
                  <a:txBody>
                    <a:bodyPr/>
                    <a:lstStyle/>
                    <a:p>
                      <a:pPr algn="ctr" fontAlgn="ctr"/>
                      <a:r>
                        <a:rPr lang="cs-CZ" sz="1400" b="1" i="0" u="none" strike="noStrike">
                          <a:solidFill>
                            <a:schemeClr val="bg1"/>
                          </a:solidFill>
                          <a:effectLst/>
                          <a:latin typeface="Arial" panose="020B0604020202020204" pitchFamily="34" charset="0"/>
                        </a:rPr>
                        <a:t> </a:t>
                      </a:r>
                    </a:p>
                  </a:txBody>
                  <a:tcPr marL="9442" marR="9442" marT="9442" marB="0" anchor="ctr">
                    <a:lnL>
                      <a:noFill/>
                    </a:lnL>
                    <a:lnR>
                      <a:noFill/>
                    </a:lnR>
                    <a:lnT>
                      <a:noFill/>
                    </a:lnT>
                    <a:lnB>
                      <a:noFill/>
                    </a:lnB>
                    <a:solidFill>
                      <a:srgbClr val="993366"/>
                    </a:solidFill>
                  </a:tcPr>
                </a:tc>
                <a:tc>
                  <a:txBody>
                    <a:bodyPr/>
                    <a:lstStyle/>
                    <a:p>
                      <a:pPr algn="l" fontAlgn="ctr"/>
                      <a:r>
                        <a:rPr lang="cs-CZ" sz="1400" b="1" i="0" u="none" strike="noStrike" dirty="0">
                          <a:solidFill>
                            <a:schemeClr val="bg1"/>
                          </a:solidFill>
                          <a:effectLst/>
                          <a:latin typeface="Arial" panose="020B0604020202020204" pitchFamily="34" charset="0"/>
                        </a:rPr>
                        <a:t>Vávra Pavel </a:t>
                      </a:r>
                    </a:p>
                  </a:txBody>
                  <a:tcPr marL="9442" marR="9442" marT="9442" marB="0" anchor="ctr">
                    <a:lnL>
                      <a:noFill/>
                    </a:lnL>
                    <a:lnR>
                      <a:noFill/>
                    </a:lnR>
                    <a:lnT>
                      <a:noFill/>
                    </a:lnT>
                    <a:lnB>
                      <a:noFill/>
                    </a:lnB>
                    <a:solidFill>
                      <a:srgbClr val="993366"/>
                    </a:solidFill>
                  </a:tcPr>
                </a:tc>
                <a:extLst>
                  <a:ext uri="{0D108BD9-81ED-4DB2-BD59-A6C34878D82A}">
                    <a16:rowId xmlns:a16="http://schemas.microsoft.com/office/drawing/2014/main" val="3500460998"/>
                  </a:ext>
                </a:extLst>
              </a:tr>
              <a:tr h="188843">
                <a:tc>
                  <a:txBody>
                    <a:bodyPr/>
                    <a:lstStyle/>
                    <a:p>
                      <a:pPr algn="ctr" fontAlgn="ctr"/>
                      <a:r>
                        <a:rPr lang="cs-CZ" sz="1400" b="1" i="0" u="none" strike="noStrike">
                          <a:solidFill>
                            <a:schemeClr val="bg1"/>
                          </a:solidFill>
                          <a:effectLst/>
                          <a:latin typeface="Arial" panose="020B0604020202020204" pitchFamily="34" charset="0"/>
                        </a:rPr>
                        <a:t> </a:t>
                      </a:r>
                    </a:p>
                  </a:txBody>
                  <a:tcPr marL="9442" marR="9442" marT="9442" marB="0" anchor="ctr">
                    <a:lnL>
                      <a:noFill/>
                    </a:lnL>
                    <a:lnR>
                      <a:noFill/>
                    </a:lnR>
                    <a:lnT>
                      <a:noFill/>
                    </a:lnT>
                    <a:lnB>
                      <a:noFill/>
                    </a:lnB>
                    <a:solidFill>
                      <a:srgbClr val="993366"/>
                    </a:solidFill>
                  </a:tcPr>
                </a:tc>
                <a:tc>
                  <a:txBody>
                    <a:bodyPr/>
                    <a:lstStyle/>
                    <a:p>
                      <a:pPr algn="l" fontAlgn="ctr"/>
                      <a:r>
                        <a:rPr lang="cs-CZ" sz="1400" b="1" i="0" u="none" strike="noStrike" dirty="0">
                          <a:solidFill>
                            <a:schemeClr val="bg1"/>
                          </a:solidFill>
                          <a:effectLst/>
                          <a:latin typeface="Arial" panose="020B0604020202020204" pitchFamily="34" charset="0"/>
                        </a:rPr>
                        <a:t>Franta Matyáš </a:t>
                      </a:r>
                    </a:p>
                  </a:txBody>
                  <a:tcPr marL="9442" marR="9442" marT="9442" marB="0" anchor="ctr">
                    <a:lnL>
                      <a:noFill/>
                    </a:lnL>
                    <a:lnR>
                      <a:noFill/>
                    </a:lnR>
                    <a:lnT>
                      <a:noFill/>
                    </a:lnT>
                    <a:lnB>
                      <a:noFill/>
                    </a:lnB>
                    <a:solidFill>
                      <a:srgbClr val="993366"/>
                    </a:solidFill>
                  </a:tcPr>
                </a:tc>
                <a:extLst>
                  <a:ext uri="{0D108BD9-81ED-4DB2-BD59-A6C34878D82A}">
                    <a16:rowId xmlns:a16="http://schemas.microsoft.com/office/drawing/2014/main" val="2293532936"/>
                  </a:ext>
                </a:extLst>
              </a:tr>
              <a:tr h="188843">
                <a:tc>
                  <a:txBody>
                    <a:bodyPr/>
                    <a:lstStyle/>
                    <a:p>
                      <a:pPr algn="ctr" fontAlgn="ctr"/>
                      <a:r>
                        <a:rPr lang="cs-CZ" sz="1400" b="1" i="0" u="none" strike="noStrike">
                          <a:solidFill>
                            <a:schemeClr val="bg1"/>
                          </a:solidFill>
                          <a:effectLst/>
                          <a:latin typeface="Arial" panose="020B0604020202020204" pitchFamily="34" charset="0"/>
                        </a:rPr>
                        <a:t> </a:t>
                      </a:r>
                    </a:p>
                  </a:txBody>
                  <a:tcPr marL="9442" marR="9442" marT="9442" marB="0" anchor="ctr">
                    <a:lnL>
                      <a:noFill/>
                    </a:lnL>
                    <a:lnR>
                      <a:noFill/>
                    </a:lnR>
                    <a:lnT>
                      <a:noFill/>
                    </a:lnT>
                    <a:lnB>
                      <a:noFill/>
                    </a:lnB>
                    <a:solidFill>
                      <a:srgbClr val="993366"/>
                    </a:solidFill>
                  </a:tcPr>
                </a:tc>
                <a:tc>
                  <a:txBody>
                    <a:bodyPr/>
                    <a:lstStyle/>
                    <a:p>
                      <a:pPr algn="l" fontAlgn="ctr"/>
                      <a:r>
                        <a:rPr lang="cs-CZ" sz="1400" b="1" i="0" u="none" strike="noStrike" dirty="0">
                          <a:solidFill>
                            <a:schemeClr val="bg1"/>
                          </a:solidFill>
                          <a:effectLst/>
                          <a:latin typeface="Arial" panose="020B0604020202020204" pitchFamily="34" charset="0"/>
                        </a:rPr>
                        <a:t>Polom Martin </a:t>
                      </a:r>
                    </a:p>
                  </a:txBody>
                  <a:tcPr marL="9442" marR="9442" marT="9442" marB="0" anchor="ctr">
                    <a:lnL>
                      <a:noFill/>
                    </a:lnL>
                    <a:lnR>
                      <a:noFill/>
                    </a:lnR>
                    <a:lnT>
                      <a:noFill/>
                    </a:lnT>
                    <a:lnB>
                      <a:noFill/>
                    </a:lnB>
                    <a:solidFill>
                      <a:srgbClr val="993366"/>
                    </a:solidFill>
                  </a:tcPr>
                </a:tc>
                <a:extLst>
                  <a:ext uri="{0D108BD9-81ED-4DB2-BD59-A6C34878D82A}">
                    <a16:rowId xmlns:a16="http://schemas.microsoft.com/office/drawing/2014/main" val="1752755992"/>
                  </a:ext>
                </a:extLst>
              </a:tr>
              <a:tr h="188843">
                <a:tc>
                  <a:txBody>
                    <a:bodyPr/>
                    <a:lstStyle/>
                    <a:p>
                      <a:pPr algn="ctr" fontAlgn="ctr"/>
                      <a:r>
                        <a:rPr lang="cs-CZ" sz="1400" b="1" i="0" u="none" strike="noStrike">
                          <a:solidFill>
                            <a:schemeClr val="bg1"/>
                          </a:solidFill>
                          <a:effectLst/>
                          <a:latin typeface="Arial" panose="020B0604020202020204" pitchFamily="34" charset="0"/>
                        </a:rPr>
                        <a:t> </a:t>
                      </a:r>
                    </a:p>
                  </a:txBody>
                  <a:tcPr marL="9442" marR="9442" marT="9442" marB="0" anchor="ctr">
                    <a:lnL>
                      <a:noFill/>
                    </a:lnL>
                    <a:lnR>
                      <a:noFill/>
                    </a:lnR>
                    <a:lnT>
                      <a:noFill/>
                    </a:lnT>
                    <a:lnB>
                      <a:noFill/>
                    </a:lnB>
                    <a:solidFill>
                      <a:srgbClr val="993366"/>
                    </a:solidFill>
                  </a:tcPr>
                </a:tc>
                <a:tc>
                  <a:txBody>
                    <a:bodyPr/>
                    <a:lstStyle/>
                    <a:p>
                      <a:pPr algn="l" fontAlgn="ctr"/>
                      <a:r>
                        <a:rPr lang="cs-CZ" sz="1400" b="1" i="0" u="none" strike="noStrike" dirty="0">
                          <a:solidFill>
                            <a:schemeClr val="bg1"/>
                          </a:solidFill>
                          <a:effectLst/>
                          <a:latin typeface="Arial" panose="020B0604020202020204" pitchFamily="34" charset="0"/>
                        </a:rPr>
                        <a:t>Rys Petr </a:t>
                      </a:r>
                    </a:p>
                  </a:txBody>
                  <a:tcPr marL="9442" marR="9442" marT="9442" marB="0" anchor="ctr">
                    <a:lnL>
                      <a:noFill/>
                    </a:lnL>
                    <a:lnR>
                      <a:noFill/>
                    </a:lnR>
                    <a:lnT>
                      <a:noFill/>
                    </a:lnT>
                    <a:lnB>
                      <a:noFill/>
                    </a:lnB>
                    <a:solidFill>
                      <a:srgbClr val="993366"/>
                    </a:solidFill>
                  </a:tcPr>
                </a:tc>
                <a:extLst>
                  <a:ext uri="{0D108BD9-81ED-4DB2-BD59-A6C34878D82A}">
                    <a16:rowId xmlns:a16="http://schemas.microsoft.com/office/drawing/2014/main" val="3219695319"/>
                  </a:ext>
                </a:extLst>
              </a:tr>
            </a:tbl>
          </a:graphicData>
        </a:graphic>
      </p:graphicFrame>
      <p:graphicFrame>
        <p:nvGraphicFramePr>
          <p:cNvPr id="5" name="Tabulka 4"/>
          <p:cNvGraphicFramePr>
            <a:graphicFrameLocks noGrp="1"/>
          </p:cNvGraphicFramePr>
          <p:nvPr>
            <p:extLst>
              <p:ext uri="{D42A27DB-BD31-4B8C-83A1-F6EECF244321}">
                <p14:modId xmlns:p14="http://schemas.microsoft.com/office/powerpoint/2010/main" val="388285093"/>
              </p:ext>
            </p:extLst>
          </p:nvPr>
        </p:nvGraphicFramePr>
        <p:xfrm>
          <a:off x="143994" y="738098"/>
          <a:ext cx="4612990" cy="1229738"/>
        </p:xfrm>
        <a:graphic>
          <a:graphicData uri="http://schemas.openxmlformats.org/drawingml/2006/table">
            <a:tbl>
              <a:tblPr/>
              <a:tblGrid>
                <a:gridCol w="4612990">
                  <a:extLst>
                    <a:ext uri="{9D8B030D-6E8A-4147-A177-3AD203B41FA5}">
                      <a16:colId xmlns:a16="http://schemas.microsoft.com/office/drawing/2014/main" val="3897941209"/>
                    </a:ext>
                  </a:extLst>
                </a:gridCol>
              </a:tblGrid>
              <a:tr h="614869">
                <a:tc>
                  <a:txBody>
                    <a:bodyPr/>
                    <a:lstStyle/>
                    <a:p>
                      <a:pPr algn="l" fontAlgn="ctr"/>
                      <a:r>
                        <a:rPr lang="cs-CZ" sz="2800" b="0" i="0" u="none" strike="noStrike" dirty="0">
                          <a:solidFill>
                            <a:schemeClr val="accent6">
                              <a:lumMod val="75000"/>
                            </a:schemeClr>
                          </a:solidFill>
                          <a:effectLst/>
                          <a:latin typeface="Arial Black" panose="020B0A04020102020204" pitchFamily="34" charset="0"/>
                        </a:rPr>
                        <a:t>Tomáš Kubr</a:t>
                      </a:r>
                    </a:p>
                  </a:txBody>
                  <a:tcPr marL="9525" marR="9525" marT="9525" marB="0" anchor="ctr">
                    <a:lnL>
                      <a:noFill/>
                    </a:lnL>
                    <a:lnR>
                      <a:noFill/>
                    </a:lnR>
                    <a:lnT>
                      <a:noFill/>
                    </a:lnT>
                    <a:lnB>
                      <a:noFill/>
                    </a:lnB>
                    <a:solidFill>
                      <a:srgbClr val="CCFF33"/>
                    </a:solidFill>
                  </a:tcPr>
                </a:tc>
                <a:extLst>
                  <a:ext uri="{0D108BD9-81ED-4DB2-BD59-A6C34878D82A}">
                    <a16:rowId xmlns:a16="http://schemas.microsoft.com/office/drawing/2014/main" val="4160862859"/>
                  </a:ext>
                </a:extLst>
              </a:tr>
              <a:tr h="614869">
                <a:tc>
                  <a:txBody>
                    <a:bodyPr/>
                    <a:lstStyle/>
                    <a:p>
                      <a:pPr algn="l" fontAlgn="ctr"/>
                      <a:r>
                        <a:rPr lang="cs-CZ" sz="2800" b="0" i="0" u="none" strike="noStrike" dirty="0">
                          <a:solidFill>
                            <a:schemeClr val="accent6">
                              <a:lumMod val="75000"/>
                            </a:schemeClr>
                          </a:solidFill>
                          <a:effectLst/>
                          <a:latin typeface="Arial Black" panose="020B0A04020102020204" pitchFamily="34" charset="0"/>
                        </a:rPr>
                        <a:t>Hlavní trenér</a:t>
                      </a:r>
                    </a:p>
                  </a:txBody>
                  <a:tcPr marL="9525" marR="9525" marT="9525" marB="0" anchor="ctr">
                    <a:lnL>
                      <a:noFill/>
                    </a:lnL>
                    <a:lnR>
                      <a:noFill/>
                    </a:lnR>
                    <a:lnT>
                      <a:noFill/>
                    </a:lnT>
                    <a:lnB>
                      <a:noFill/>
                    </a:lnB>
                    <a:solidFill>
                      <a:srgbClr val="CCFF33"/>
                    </a:solidFill>
                  </a:tcPr>
                </a:tc>
                <a:extLst>
                  <a:ext uri="{0D108BD9-81ED-4DB2-BD59-A6C34878D82A}">
                    <a16:rowId xmlns:a16="http://schemas.microsoft.com/office/drawing/2014/main" val="2215770806"/>
                  </a:ext>
                </a:extLst>
              </a:tr>
            </a:tbl>
          </a:graphicData>
        </a:graphic>
      </p:graphicFrame>
      <p:sp>
        <p:nvSpPr>
          <p:cNvPr id="7" name="TextovéPole 6">
            <a:extLst>
              <a:ext uri="{FF2B5EF4-FFF2-40B4-BE49-F238E27FC236}">
                <a16:creationId xmlns:a16="http://schemas.microsoft.com/office/drawing/2014/main" id="{E65F7728-5387-447F-8887-AE9304818D72}"/>
              </a:ext>
            </a:extLst>
          </p:cNvPr>
          <p:cNvSpPr txBox="1"/>
          <p:nvPr/>
        </p:nvSpPr>
        <p:spPr>
          <a:xfrm>
            <a:off x="5418048" y="191879"/>
            <a:ext cx="4752526" cy="400110"/>
          </a:xfrm>
          <a:prstGeom prst="rect">
            <a:avLst/>
          </a:prstGeom>
          <a:blipFill>
            <a:blip r:embed="rId4"/>
            <a:tile tx="0" ty="0" sx="100000" sy="100000" flip="none" algn="tl"/>
          </a:blipFill>
          <a:effectLst>
            <a:softEdge rad="0"/>
          </a:effectLst>
        </p:spPr>
        <p:txBody>
          <a:bodyPr wrap="square" rtlCol="0">
            <a:spAutoFit/>
          </a:bodyPr>
          <a:lstStyle/>
          <a:p>
            <a:pPr algn="ctr"/>
            <a:r>
              <a:rPr lang="cs-CZ" sz="2000" dirty="0">
                <a:solidFill>
                  <a:srgbClr val="0000FF"/>
                </a:solidFill>
                <a:latin typeface="Arial Black" panose="020B0A04020102020204" pitchFamily="34" charset="0"/>
              </a:rPr>
              <a:t>B mužstvo přišlo o body v závěru</a:t>
            </a:r>
          </a:p>
        </p:txBody>
      </p:sp>
      <p:pic>
        <p:nvPicPr>
          <p:cNvPr id="13" name="Obrázek 12" descr="Obsah obrázku fotbal, včelí plástev, hra, okno&#10;&#10;Popis byl vytvořen automaticky">
            <a:extLst>
              <a:ext uri="{FF2B5EF4-FFF2-40B4-BE49-F238E27FC236}">
                <a16:creationId xmlns:a16="http://schemas.microsoft.com/office/drawing/2014/main" id="{02A5DDB3-D307-4248-B9E3-90358A46E442}"/>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xmlns="" r:id="rId6"/>
              </a:ext>
            </a:extLst>
          </a:blip>
          <a:stretch>
            <a:fillRect/>
          </a:stretch>
        </p:blipFill>
        <p:spPr>
          <a:xfrm>
            <a:off x="2843240" y="3347864"/>
            <a:ext cx="1794085" cy="1794085"/>
          </a:xfrm>
          <a:prstGeom prst="rect">
            <a:avLst/>
          </a:prstGeom>
        </p:spPr>
      </p:pic>
    </p:spTree>
    <p:extLst>
      <p:ext uri="{BB962C8B-B14F-4D97-AF65-F5344CB8AC3E}">
        <p14:creationId xmlns:p14="http://schemas.microsoft.com/office/powerpoint/2010/main" val="38700918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ovéPole 9"/>
          <p:cNvSpPr txBox="1"/>
          <p:nvPr/>
        </p:nvSpPr>
        <p:spPr>
          <a:xfrm>
            <a:off x="1944192" y="7004456"/>
            <a:ext cx="432048"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36</a:t>
            </a:r>
          </a:p>
        </p:txBody>
      </p:sp>
      <p:sp>
        <p:nvSpPr>
          <p:cNvPr id="11" name="TextovéPole 10"/>
          <p:cNvSpPr txBox="1"/>
          <p:nvPr/>
        </p:nvSpPr>
        <p:spPr>
          <a:xfrm>
            <a:off x="7731618" y="7004456"/>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9</a:t>
            </a:r>
          </a:p>
        </p:txBody>
      </p:sp>
      <p:sp>
        <p:nvSpPr>
          <p:cNvPr id="2" name="Obdélník 1"/>
          <p:cNvSpPr/>
          <p:nvPr/>
        </p:nvSpPr>
        <p:spPr>
          <a:xfrm>
            <a:off x="5659258" y="2907162"/>
            <a:ext cx="4581317" cy="4307589"/>
          </a:xfrm>
          <a:prstGeom prst="rect">
            <a:avLst/>
          </a:prstGeom>
        </p:spPr>
        <p:txBody>
          <a:bodyPr wrap="square">
            <a:spAutoFit/>
          </a:bodyPr>
          <a:lstStyle/>
          <a:p>
            <a:pPr algn="ctr">
              <a:lnSpc>
                <a:spcPct val="107000"/>
              </a:lnSpc>
              <a:spcAft>
                <a:spcPts val="0"/>
              </a:spcAft>
            </a:pPr>
            <a:r>
              <a:rPr lang="cs-CZ" sz="1800" dirty="0">
                <a:highlight>
                  <a:srgbClr val="00FFFF"/>
                </a:highlight>
                <a:latin typeface="Arial Black" panose="020B0A04020102020204" pitchFamily="34" charset="0"/>
                <a:ea typeface="Calibri" panose="020F0502020204030204" pitchFamily="34" charset="0"/>
                <a:cs typeface="Arial" panose="020B0604020202020204" pitchFamily="34" charset="0"/>
              </a:rPr>
              <a:t>FK Neratovice </a:t>
            </a:r>
            <a:r>
              <a:rPr lang="cs-CZ" sz="1800" dirty="0" err="1">
                <a:highlight>
                  <a:srgbClr val="00FFFF"/>
                </a:highlight>
                <a:latin typeface="Arial Black" panose="020B0A04020102020204" pitchFamily="34" charset="0"/>
                <a:ea typeface="Calibri" panose="020F0502020204030204" pitchFamily="34" charset="0"/>
                <a:cs typeface="Arial" panose="020B0604020202020204" pitchFamily="34" charset="0"/>
              </a:rPr>
              <a:t>Byškovice</a:t>
            </a:r>
            <a:r>
              <a:rPr lang="cs-CZ" sz="1800" dirty="0">
                <a:highlight>
                  <a:srgbClr val="00FFFF"/>
                </a:highlight>
                <a:latin typeface="Arial Black" panose="020B0A04020102020204" pitchFamily="34" charset="0"/>
                <a:ea typeface="Calibri" panose="020F0502020204030204" pitchFamily="34" charset="0"/>
                <a:cs typeface="Arial" panose="020B0604020202020204" pitchFamily="34" charset="0"/>
              </a:rPr>
              <a:t> - SK Štětí</a:t>
            </a:r>
            <a:endParaRPr lang="cs-CZ" sz="11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cs-CZ" sz="1800" dirty="0" smtClean="0">
                <a:highlight>
                  <a:srgbClr val="00FFFF"/>
                </a:highlight>
                <a:latin typeface="Arial Black" panose="020B0A04020102020204" pitchFamily="34" charset="0"/>
                <a:ea typeface="Calibri" panose="020F0502020204030204" pitchFamily="34" charset="0"/>
                <a:cs typeface="Arial" panose="020B0604020202020204" pitchFamily="34" charset="0"/>
              </a:rPr>
              <a:t>6:0(2:0</a:t>
            </a:r>
            <a:r>
              <a:rPr lang="cs-CZ" sz="1800" dirty="0">
                <a:highlight>
                  <a:srgbClr val="00FFFF"/>
                </a:highlight>
                <a:latin typeface="Arial Black" panose="020B0A04020102020204" pitchFamily="34" charset="0"/>
                <a:ea typeface="Calibri" panose="020F0502020204030204" pitchFamily="34" charset="0"/>
                <a:cs typeface="Arial" panose="020B0604020202020204" pitchFamily="34" charset="0"/>
              </a:rPr>
              <a:t>)   12.10.2019   10.kolo</a:t>
            </a:r>
            <a:endParaRPr lang="cs-CZ" sz="1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cs-CZ" sz="1000" dirty="0">
                <a:latin typeface="Arial" panose="020B0604020202020204" pitchFamily="34" charset="0"/>
                <a:ea typeface="Calibri" panose="020F0502020204030204" pitchFamily="34" charset="0"/>
                <a:cs typeface="Arial" panose="020B0604020202020204" pitchFamily="34" charset="0"/>
              </a:rPr>
              <a:t>Černý den po čtyř zápasové bodové sklizni začal v Neratovicích ještě před zápasem, kdy nemohl po </a:t>
            </a:r>
            <a:r>
              <a:rPr lang="cs-CZ" sz="1000" dirty="0" err="1">
                <a:latin typeface="Arial" panose="020B0604020202020204" pitchFamily="34" charset="0"/>
                <a:ea typeface="Calibri" panose="020F0502020204030204" pitchFamily="34" charset="0"/>
                <a:cs typeface="Arial" panose="020B0604020202020204" pitchFamily="34" charset="0"/>
              </a:rPr>
              <a:t>futsalovém</a:t>
            </a:r>
            <a:r>
              <a:rPr lang="cs-CZ" sz="1000" dirty="0">
                <a:latin typeface="Arial" panose="020B0604020202020204" pitchFamily="34" charset="0"/>
                <a:ea typeface="Calibri" panose="020F0502020204030204" pitchFamily="34" charset="0"/>
                <a:cs typeface="Arial" panose="020B0604020202020204" pitchFamily="34" charset="0"/>
              </a:rPr>
              <a:t> zranění z předcházejícího večera, nastoupit z minulého kola proti Březové tříbrankový Jiří Vokoun a ke zraněným se přidal i David Brandejs. Další mrzutost pokračoval hned ve 3. minutě, kdy se do kličky předem odsouzené k zániku pustil Václav Sailer a pro Jakuba Moravce už nebyl velký problém dostat míč do prázdné branky na 1:0. V 8. minutě po dlouhém zranění navrátilec do naší sestavy František Svoboda fauloval blízko hranice šestnáctky a kopal se volný přímý kop. Míč trefil ruku jednoho z členů obranné zdi a kopala se penalta. Vyvolalo to velké diskuse, zda si chránil obličej nebo ne, ale rozhodčí měl od samého začátku jasno. Radek Hrdý, kterého známe i z jeho působení ve Štětí, ze značky pokutového kopu zvýšil na 2:0. Úvod zápasu jak vyšitý, ze kterého jsme se, jak ukázal další průběh utkání, už nevyhrabali. V 15. minutě musel navíc z důvodu svalového zranění odstoupit Jiří Vacek. Předcházel tomu ale faul na Davida Mencla. Ve 20. minutě přišel po uklouznutí ve středu hřiště o míč František Svoboda a ještě, že střela domácího hráče neskončila v síti. V polovině poločasu zahrával náš první roh Jakub Pícha a Jiří </a:t>
            </a:r>
            <a:r>
              <a:rPr lang="cs-CZ" sz="1000" dirty="0" err="1">
                <a:latin typeface="Arial" panose="020B0604020202020204" pitchFamily="34" charset="0"/>
                <a:ea typeface="Calibri" panose="020F0502020204030204" pitchFamily="34" charset="0"/>
                <a:cs typeface="Arial" panose="020B0604020202020204" pitchFamily="34" charset="0"/>
              </a:rPr>
              <a:t>Ransdorf</a:t>
            </a:r>
            <a:r>
              <a:rPr lang="cs-CZ" sz="1000" dirty="0">
                <a:latin typeface="Arial" panose="020B0604020202020204" pitchFamily="34" charset="0"/>
                <a:ea typeface="Calibri" panose="020F0502020204030204" pitchFamily="34" charset="0"/>
                <a:cs typeface="Arial" panose="020B0604020202020204" pitchFamily="34" charset="0"/>
              </a:rPr>
              <a:t>, který dostal hodně prostoru k zakončení, hlavičkoval těsně vedle. Ve 38. minutě autor prvního gólu Jakub Moravec zezadu hodně nevybíravě zasáhl nohy Rudolfa </a:t>
            </a:r>
            <a:r>
              <a:rPr lang="cs-CZ" sz="1000" dirty="0" err="1">
                <a:latin typeface="Arial" panose="020B0604020202020204" pitchFamily="34" charset="0"/>
                <a:ea typeface="Calibri" panose="020F0502020204030204" pitchFamily="34" charset="0"/>
                <a:cs typeface="Arial" panose="020B0604020202020204" pitchFamily="34" charset="0"/>
              </a:rPr>
              <a:t>Slaničky</a:t>
            </a:r>
            <a:r>
              <a:rPr lang="cs-CZ" sz="1000" dirty="0">
                <a:latin typeface="Arial" panose="020B0604020202020204" pitchFamily="34" charset="0"/>
                <a:ea typeface="Calibri" panose="020F0502020204030204" pitchFamily="34" charset="0"/>
                <a:cs typeface="Arial" panose="020B0604020202020204" pitchFamily="34" charset="0"/>
              </a:rPr>
              <a:t> a v utkání se poprvé žlutilo. Ve 41. minutě</a:t>
            </a:r>
          </a:p>
          <a:p>
            <a:pPr>
              <a:lnSpc>
                <a:spcPct val="107000"/>
              </a:lnSpc>
              <a:spcAft>
                <a:spcPts val="800"/>
              </a:spcAft>
            </a:pPr>
            <a:r>
              <a:rPr lang="cs-CZ" sz="1000" dirty="0">
                <a:latin typeface="Arial" panose="020B0604020202020204" pitchFamily="34" charset="0"/>
                <a:ea typeface="Calibri" panose="020F0502020204030204" pitchFamily="34" charset="0"/>
                <a:cs typeface="Arial" panose="020B0604020202020204" pitchFamily="34" charset="0"/>
              </a:rPr>
              <a:t>               </a:t>
            </a:r>
            <a:endParaRPr lang="cs-CZ" sz="1000" dirty="0">
              <a:effectLst/>
              <a:latin typeface="Arial" panose="020B0604020202020204" pitchFamily="34" charset="0"/>
              <a:ea typeface="Calibri" panose="020F0502020204030204" pitchFamily="34" charset="0"/>
              <a:cs typeface="Arial" panose="020B0604020202020204" pitchFamily="34" charset="0"/>
            </a:endParaRPr>
          </a:p>
        </p:txBody>
      </p:sp>
      <p:sp>
        <p:nvSpPr>
          <p:cNvPr id="3" name="TextovéPole 2"/>
          <p:cNvSpPr txBox="1"/>
          <p:nvPr/>
        </p:nvSpPr>
        <p:spPr>
          <a:xfrm>
            <a:off x="5472583" y="91108"/>
            <a:ext cx="4653325" cy="2569934"/>
          </a:xfrm>
          <a:prstGeom prst="rect">
            <a:avLst/>
          </a:prstGeom>
          <a:pattFill prst="dashDnDiag">
            <a:fgClr>
              <a:srgbClr val="D60093"/>
            </a:fgClr>
            <a:bgClr>
              <a:schemeClr val="bg1"/>
            </a:bgClr>
          </a:pattFill>
          <a:effectLst>
            <a:glow rad="101600">
              <a:srgbClr val="FFFF66">
                <a:alpha val="40000"/>
              </a:srgbClr>
            </a:glow>
            <a:softEdge rad="0"/>
          </a:effectLst>
        </p:spPr>
        <p:txBody>
          <a:bodyPr wrap="square" rtlCol="0">
            <a:spAutoFit/>
          </a:bodyPr>
          <a:lstStyle/>
          <a:p>
            <a:pPr algn="ctr"/>
            <a:r>
              <a:rPr lang="cs-CZ" sz="2300" dirty="0">
                <a:solidFill>
                  <a:schemeClr val="accent6">
                    <a:lumMod val="50000"/>
                  </a:schemeClr>
                </a:solidFill>
                <a:latin typeface="Arial Black" panose="020B0A04020102020204" pitchFamily="34" charset="0"/>
              </a:rPr>
              <a:t>Debakl mužstvo dospělých se začal rodit od prvních minut utkání. Velké množství na chyb, zranění a téměř žádná střela mezi 3 tyče byly hlavními důvody porážky</a:t>
            </a:r>
          </a:p>
        </p:txBody>
      </p:sp>
      <p:graphicFrame>
        <p:nvGraphicFramePr>
          <p:cNvPr id="7" name="Tabulka 6"/>
          <p:cNvGraphicFramePr>
            <a:graphicFrameLocks noGrp="1"/>
          </p:cNvGraphicFramePr>
          <p:nvPr>
            <p:extLst>
              <p:ext uri="{D42A27DB-BD31-4B8C-83A1-F6EECF244321}">
                <p14:modId xmlns:p14="http://schemas.microsoft.com/office/powerpoint/2010/main" val="2677360494"/>
              </p:ext>
            </p:extLst>
          </p:nvPr>
        </p:nvGraphicFramePr>
        <p:xfrm>
          <a:off x="99180" y="91108"/>
          <a:ext cx="4627841" cy="2945120"/>
        </p:xfrm>
        <a:graphic>
          <a:graphicData uri="http://schemas.openxmlformats.org/drawingml/2006/table">
            <a:tbl>
              <a:tblPr/>
              <a:tblGrid>
                <a:gridCol w="211680">
                  <a:extLst>
                    <a:ext uri="{9D8B030D-6E8A-4147-A177-3AD203B41FA5}">
                      <a16:colId xmlns:a16="http://schemas.microsoft.com/office/drawing/2014/main" val="4283290423"/>
                    </a:ext>
                  </a:extLst>
                </a:gridCol>
                <a:gridCol w="402191">
                  <a:extLst>
                    <a:ext uri="{9D8B030D-6E8A-4147-A177-3AD203B41FA5}">
                      <a16:colId xmlns:a16="http://schemas.microsoft.com/office/drawing/2014/main" val="747171540"/>
                    </a:ext>
                  </a:extLst>
                </a:gridCol>
                <a:gridCol w="1608762">
                  <a:extLst>
                    <a:ext uri="{9D8B030D-6E8A-4147-A177-3AD203B41FA5}">
                      <a16:colId xmlns:a16="http://schemas.microsoft.com/office/drawing/2014/main" val="4170622188"/>
                    </a:ext>
                  </a:extLst>
                </a:gridCol>
                <a:gridCol w="338687">
                  <a:extLst>
                    <a:ext uri="{9D8B030D-6E8A-4147-A177-3AD203B41FA5}">
                      <a16:colId xmlns:a16="http://schemas.microsoft.com/office/drawing/2014/main" val="1872229419"/>
                    </a:ext>
                  </a:extLst>
                </a:gridCol>
                <a:gridCol w="328103">
                  <a:extLst>
                    <a:ext uri="{9D8B030D-6E8A-4147-A177-3AD203B41FA5}">
                      <a16:colId xmlns:a16="http://schemas.microsoft.com/office/drawing/2014/main" val="3040651191"/>
                    </a:ext>
                  </a:extLst>
                </a:gridCol>
                <a:gridCol w="211680">
                  <a:extLst>
                    <a:ext uri="{9D8B030D-6E8A-4147-A177-3AD203B41FA5}">
                      <a16:colId xmlns:a16="http://schemas.microsoft.com/office/drawing/2014/main" val="4091776108"/>
                    </a:ext>
                  </a:extLst>
                </a:gridCol>
                <a:gridCol w="211680">
                  <a:extLst>
                    <a:ext uri="{9D8B030D-6E8A-4147-A177-3AD203B41FA5}">
                      <a16:colId xmlns:a16="http://schemas.microsoft.com/office/drawing/2014/main" val="4006504850"/>
                    </a:ext>
                  </a:extLst>
                </a:gridCol>
                <a:gridCol w="211680">
                  <a:extLst>
                    <a:ext uri="{9D8B030D-6E8A-4147-A177-3AD203B41FA5}">
                      <a16:colId xmlns:a16="http://schemas.microsoft.com/office/drawing/2014/main" val="2851036092"/>
                    </a:ext>
                  </a:extLst>
                </a:gridCol>
                <a:gridCol w="529198">
                  <a:extLst>
                    <a:ext uri="{9D8B030D-6E8A-4147-A177-3AD203B41FA5}">
                      <a16:colId xmlns:a16="http://schemas.microsoft.com/office/drawing/2014/main" val="3259858590"/>
                    </a:ext>
                  </a:extLst>
                </a:gridCol>
                <a:gridCol w="341333">
                  <a:extLst>
                    <a:ext uri="{9D8B030D-6E8A-4147-A177-3AD203B41FA5}">
                      <a16:colId xmlns:a16="http://schemas.microsoft.com/office/drawing/2014/main" val="4022988736"/>
                    </a:ext>
                  </a:extLst>
                </a:gridCol>
                <a:gridCol w="232847">
                  <a:extLst>
                    <a:ext uri="{9D8B030D-6E8A-4147-A177-3AD203B41FA5}">
                      <a16:colId xmlns:a16="http://schemas.microsoft.com/office/drawing/2014/main" val="1944147624"/>
                    </a:ext>
                  </a:extLst>
                </a:gridCol>
              </a:tblGrid>
              <a:tr h="152400">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2288062166"/>
                  </a:ext>
                </a:extLst>
              </a:tr>
              <a:tr h="152400">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gridSpan="9">
                  <a:txBody>
                    <a:bodyPr/>
                    <a:lstStyle/>
                    <a:p>
                      <a:pPr algn="ctr" fontAlgn="ctr"/>
                      <a:r>
                        <a:rPr lang="pl-PL" sz="1600" b="1" i="0" u="none" strike="noStrike" dirty="0">
                          <a:solidFill>
                            <a:srgbClr val="0000CC"/>
                          </a:solidFill>
                          <a:effectLst/>
                          <a:latin typeface="Calibri" panose="020F0502020204030204" pitchFamily="34" charset="0"/>
                        </a:rPr>
                        <a:t>III. Třída dospělých  2019/2020  po 8. kolech</a:t>
                      </a:r>
                    </a:p>
                  </a:txBody>
                  <a:tcPr marL="9525" marR="9525" marT="9525" marB="0" anchor="ctr">
                    <a:lnL>
                      <a:noFill/>
                    </a:lnL>
                    <a:lnR>
                      <a:noFill/>
                    </a:lnR>
                    <a:lnT>
                      <a:noFill/>
                    </a:lnT>
                    <a:lnB>
                      <a:noFill/>
                    </a:lnB>
                    <a:solidFill>
                      <a:srgbClr val="D9D9D9"/>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583028148"/>
                  </a:ext>
                </a:extLst>
              </a:tr>
              <a:tr h="152400">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dirty="0">
                          <a:solidFill>
                            <a:srgbClr val="000000"/>
                          </a:solidFill>
                          <a:effectLst/>
                          <a:latin typeface="Arial" panose="020B0604020202020204" pitchFamily="34" charset="0"/>
                        </a:rPr>
                        <a:t>FK POLEPY</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39:11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27</a:t>
                      </a:r>
                    </a:p>
                  </a:txBody>
                  <a:tcPr marL="9525" marR="9525" marT="9525" marB="0" anchor="ctr">
                    <a:lnL>
                      <a:noFill/>
                    </a:lnL>
                    <a:lnR>
                      <a:noFill/>
                    </a:lnR>
                    <a:lnT>
                      <a:noFill/>
                    </a:lnT>
                    <a:lnB>
                      <a:noFill/>
                    </a:lnB>
                    <a:solidFill>
                      <a:srgbClr val="CCFFFF"/>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929585804"/>
                  </a:ext>
                </a:extLst>
              </a:tr>
              <a:tr h="152390">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9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99"/>
                    </a:solidFill>
                  </a:tcPr>
                </a:tc>
                <a:tc>
                  <a:txBody>
                    <a:bodyPr/>
                    <a:lstStyle/>
                    <a:p>
                      <a:pPr algn="l" fontAlgn="ctr"/>
                      <a:r>
                        <a:rPr lang="cs-CZ" sz="900" b="1" i="0" u="none" strike="noStrike">
                          <a:solidFill>
                            <a:srgbClr val="000000"/>
                          </a:solidFill>
                          <a:effectLst/>
                          <a:latin typeface="Arial" panose="020B0604020202020204" pitchFamily="34" charset="0"/>
                        </a:rPr>
                        <a:t>TJ Sokol Mšené Lázně</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29:9</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21</a:t>
                      </a:r>
                    </a:p>
                  </a:txBody>
                  <a:tcPr marL="9525" marR="9525" marT="9525" marB="0" anchor="ctr">
                    <a:lnL>
                      <a:noFill/>
                    </a:lnL>
                    <a:lnR>
                      <a:noFill/>
                    </a:lnR>
                    <a:lnT>
                      <a:noFill/>
                    </a:lnT>
                    <a:lnB>
                      <a:noFill/>
                    </a:lnB>
                    <a:solidFill>
                      <a:srgbClr val="99FF99"/>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2826643533"/>
                  </a:ext>
                </a:extLst>
              </a:tr>
              <a:tr h="152400">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9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l" fontAlgn="ctr"/>
                      <a:r>
                        <a:rPr lang="cs-CZ" sz="900" b="1" i="0" u="none" strike="noStrike" dirty="0">
                          <a:solidFill>
                            <a:srgbClr val="000000"/>
                          </a:solidFill>
                          <a:effectLst/>
                          <a:latin typeface="Arial" panose="020B0604020202020204" pitchFamily="34" charset="0"/>
                        </a:rPr>
                        <a:t>FK BECHLÍN</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27:15</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18</a:t>
                      </a:r>
                    </a:p>
                  </a:txBody>
                  <a:tcPr marL="9525" marR="9525" marT="9525" marB="0" anchor="ctr">
                    <a:lnL>
                      <a:noFill/>
                    </a:lnL>
                    <a:lnR>
                      <a:noFill/>
                    </a:lnR>
                    <a:lnT>
                      <a:noFill/>
                    </a:lnT>
                    <a:lnB>
                      <a:noFill/>
                    </a:lnB>
                    <a:solidFill>
                      <a:srgbClr val="CCFFFF"/>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4112258317"/>
                  </a:ext>
                </a:extLst>
              </a:tr>
              <a:tr h="152400">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9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99FF99"/>
                    </a:solidFill>
                  </a:tcPr>
                </a:tc>
                <a:tc>
                  <a:txBody>
                    <a:bodyPr/>
                    <a:lstStyle/>
                    <a:p>
                      <a:pPr algn="l" fontAlgn="ctr"/>
                      <a:r>
                        <a:rPr lang="cs-CZ" sz="900" b="1" i="0" u="none" strike="noStrike" dirty="0">
                          <a:solidFill>
                            <a:srgbClr val="000000"/>
                          </a:solidFill>
                          <a:effectLst/>
                          <a:latin typeface="Arial" panose="020B0604020202020204" pitchFamily="34" charset="0"/>
                        </a:rPr>
                        <a:t>SK SAHARA Vědomice</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24:25</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17</a:t>
                      </a:r>
                    </a:p>
                  </a:txBody>
                  <a:tcPr marL="9525" marR="9525" marT="9525" marB="0" anchor="ctr">
                    <a:lnL>
                      <a:noFill/>
                    </a:lnL>
                    <a:lnR>
                      <a:noFill/>
                    </a:lnR>
                    <a:lnT>
                      <a:noFill/>
                    </a:lnT>
                    <a:lnB>
                      <a:noFill/>
                    </a:lnB>
                    <a:solidFill>
                      <a:srgbClr val="99FF99"/>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501076488"/>
                  </a:ext>
                </a:extLst>
              </a:tr>
              <a:tr h="152400">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0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dirty="0">
                          <a:solidFill>
                            <a:srgbClr val="000000"/>
                          </a:solidFill>
                          <a:effectLst/>
                          <a:latin typeface="Arial" panose="020B0604020202020204" pitchFamily="34" charset="0"/>
                        </a:rPr>
                        <a:t>TJ Sokol Hoštka</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dirty="0">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25:17</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16</a:t>
                      </a:r>
                    </a:p>
                  </a:txBody>
                  <a:tcPr marL="9525" marR="9525" marT="9525" marB="0" anchor="ctr">
                    <a:lnL>
                      <a:noFill/>
                    </a:lnL>
                    <a:lnR>
                      <a:noFill/>
                    </a:lnR>
                    <a:lnT>
                      <a:noFill/>
                    </a:lnT>
                    <a:lnB>
                      <a:noFill/>
                    </a:lnB>
                    <a:solidFill>
                      <a:srgbClr val="CCFFFF"/>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3234652353"/>
                  </a:ext>
                </a:extLst>
              </a:tr>
              <a:tr h="152400">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0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99FF99"/>
                    </a:solidFill>
                  </a:tcPr>
                </a:tc>
                <a:tc>
                  <a:txBody>
                    <a:bodyPr/>
                    <a:lstStyle/>
                    <a:p>
                      <a:pPr algn="l" fontAlgn="ctr"/>
                      <a:r>
                        <a:rPr lang="cs-CZ" sz="1000" b="1" i="0" u="none" strike="noStrike">
                          <a:solidFill>
                            <a:srgbClr val="000000"/>
                          </a:solidFill>
                          <a:effectLst/>
                          <a:latin typeface="Arial" panose="020B0604020202020204" pitchFamily="34" charset="0"/>
                        </a:rPr>
                        <a:t>TJ Sokol Račice</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dirty="0">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19:15</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15</a:t>
                      </a:r>
                    </a:p>
                  </a:txBody>
                  <a:tcPr marL="9525" marR="9525" marT="9525" marB="0" anchor="ctr">
                    <a:lnL>
                      <a:noFill/>
                    </a:lnL>
                    <a:lnR>
                      <a:noFill/>
                    </a:lnR>
                    <a:lnT>
                      <a:noFill/>
                    </a:lnT>
                    <a:lnB>
                      <a:noFill/>
                    </a:lnB>
                    <a:solidFill>
                      <a:srgbClr val="99FF99"/>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691623289"/>
                  </a:ext>
                </a:extLst>
              </a:tr>
              <a:tr h="152400">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0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99FF99"/>
                    </a:solidFill>
                  </a:tcPr>
                </a:tc>
                <a:tc>
                  <a:txBody>
                    <a:bodyPr/>
                    <a:lstStyle/>
                    <a:p>
                      <a:pPr algn="l" fontAlgn="ctr"/>
                      <a:r>
                        <a:rPr lang="cs-CZ" sz="1000" b="1" i="0" u="none" strike="noStrike">
                          <a:solidFill>
                            <a:srgbClr val="000000"/>
                          </a:solidFill>
                          <a:effectLst/>
                          <a:latin typeface="Arial" panose="020B0604020202020204" pitchFamily="34" charset="0"/>
                        </a:rPr>
                        <a:t>TJ Sokol Straškov Vodochody</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19:21</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15</a:t>
                      </a:r>
                    </a:p>
                  </a:txBody>
                  <a:tcPr marL="9525" marR="9525" marT="9525" marB="0" anchor="ctr">
                    <a:lnL>
                      <a:noFill/>
                    </a:lnL>
                    <a:lnR>
                      <a:noFill/>
                    </a:lnR>
                    <a:lnT>
                      <a:noFill/>
                    </a:lnT>
                    <a:lnB>
                      <a:noFill/>
                    </a:lnB>
                    <a:solidFill>
                      <a:srgbClr val="99FF99"/>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3717702004"/>
                  </a:ext>
                </a:extLst>
              </a:tr>
              <a:tr h="152400">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00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dirty="0">
                          <a:solidFill>
                            <a:srgbClr val="000000"/>
                          </a:solidFill>
                          <a:effectLst/>
                          <a:latin typeface="Arial" panose="020B0604020202020204" pitchFamily="34" charset="0"/>
                        </a:rPr>
                        <a:t>FK Lounky Chodouny</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17:14</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14</a:t>
                      </a:r>
                    </a:p>
                  </a:txBody>
                  <a:tcPr marL="9525" marR="9525" marT="9525" marB="0" anchor="ctr">
                    <a:lnL>
                      <a:noFill/>
                    </a:lnL>
                    <a:lnR>
                      <a:noFill/>
                    </a:lnR>
                    <a:lnT>
                      <a:noFill/>
                    </a:lnT>
                    <a:lnB>
                      <a:noFill/>
                    </a:lnB>
                    <a:solidFill>
                      <a:srgbClr val="CCFFFF"/>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301383259"/>
                  </a:ext>
                </a:extLst>
              </a:tr>
              <a:tr h="152400">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0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99FF99"/>
                    </a:solidFill>
                  </a:tcPr>
                </a:tc>
                <a:tc>
                  <a:txBody>
                    <a:bodyPr/>
                    <a:lstStyle/>
                    <a:p>
                      <a:pPr algn="l" fontAlgn="ctr"/>
                      <a:r>
                        <a:rPr lang="cs-CZ" sz="1000" b="1" i="0" u="none" strike="noStrike" dirty="0">
                          <a:solidFill>
                            <a:srgbClr val="000000"/>
                          </a:solidFill>
                          <a:effectLst/>
                          <a:latin typeface="Arial" panose="020B0604020202020204" pitchFamily="34" charset="0"/>
                        </a:rPr>
                        <a:t>Sportovní klub Židovice</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22:21</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12</a:t>
                      </a:r>
                    </a:p>
                  </a:txBody>
                  <a:tcPr marL="9525" marR="9525" marT="9525" marB="0" anchor="ctr">
                    <a:lnL>
                      <a:noFill/>
                    </a:lnL>
                    <a:lnR>
                      <a:noFill/>
                    </a:lnR>
                    <a:lnT>
                      <a:noFill/>
                    </a:lnT>
                    <a:lnB>
                      <a:noFill/>
                    </a:lnB>
                    <a:solidFill>
                      <a:srgbClr val="99FF99"/>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797490312"/>
                  </a:ext>
                </a:extLst>
              </a:tr>
              <a:tr h="152400">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000" b="1" i="0" u="none" strike="noStrike">
                          <a:solidFill>
                            <a:srgbClr val="000000"/>
                          </a:solidFill>
                          <a:effectLst/>
                          <a:latin typeface="Arial" panose="020B0604020202020204" pitchFamily="34" charset="0"/>
                        </a:rPr>
                        <a:t>10.</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dirty="0">
                          <a:solidFill>
                            <a:srgbClr val="000000"/>
                          </a:solidFill>
                          <a:effectLst/>
                          <a:latin typeface="Arial" panose="020B0604020202020204" pitchFamily="34" charset="0"/>
                        </a:rPr>
                        <a:t>T.J. Sokol Býčkovice</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24:21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10</a:t>
                      </a:r>
                    </a:p>
                  </a:txBody>
                  <a:tcPr marL="9525" marR="9525" marT="9525" marB="0" anchor="ctr">
                    <a:lnL>
                      <a:noFill/>
                    </a:lnL>
                    <a:lnR>
                      <a:noFill/>
                    </a:lnR>
                    <a:lnT>
                      <a:noFill/>
                    </a:lnT>
                    <a:lnB>
                      <a:noFill/>
                    </a:lnB>
                    <a:solidFill>
                      <a:srgbClr val="CCFFFF"/>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3837851370"/>
                  </a:ext>
                </a:extLst>
              </a:tr>
              <a:tr h="152400">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100" b="1" i="0" u="none" strike="noStrike">
                          <a:solidFill>
                            <a:srgbClr val="000000"/>
                          </a:solidFill>
                          <a:effectLst/>
                          <a:latin typeface="Arial" panose="020B0604020202020204" pitchFamily="34" charset="0"/>
                        </a:rPr>
                        <a:t>11.</a:t>
                      </a:r>
                    </a:p>
                  </a:txBody>
                  <a:tcPr marL="9525" marR="9525" marT="9525" marB="0" anchor="ctr">
                    <a:lnL>
                      <a:noFill/>
                    </a:lnL>
                    <a:lnR>
                      <a:noFill/>
                    </a:lnR>
                    <a:lnT>
                      <a:noFill/>
                    </a:lnT>
                    <a:lnB>
                      <a:noFill/>
                    </a:lnB>
                    <a:solidFill>
                      <a:srgbClr val="99FF99"/>
                    </a:solidFill>
                  </a:tcPr>
                </a:tc>
                <a:tc>
                  <a:txBody>
                    <a:bodyPr/>
                    <a:lstStyle/>
                    <a:p>
                      <a:pPr algn="l" fontAlgn="ctr"/>
                      <a:r>
                        <a:rPr lang="cs-CZ" sz="900" b="1" i="0" u="none" strike="noStrike" dirty="0">
                          <a:solidFill>
                            <a:srgbClr val="000000"/>
                          </a:solidFill>
                          <a:effectLst/>
                          <a:latin typeface="Arial" panose="020B0604020202020204" pitchFamily="34" charset="0"/>
                        </a:rPr>
                        <a:t>TJ </a:t>
                      </a:r>
                      <a:r>
                        <a:rPr lang="cs-CZ" sz="900" b="1" i="0" u="none" strike="noStrike" dirty="0" err="1">
                          <a:solidFill>
                            <a:srgbClr val="000000"/>
                          </a:solidFill>
                          <a:effectLst/>
                          <a:latin typeface="Arial" panose="020B0604020202020204" pitchFamily="34" charset="0"/>
                        </a:rPr>
                        <a:t>Podřipan</a:t>
                      </a:r>
                      <a:r>
                        <a:rPr lang="cs-CZ" sz="900" b="1" i="0" u="none" strike="noStrike" dirty="0">
                          <a:solidFill>
                            <a:srgbClr val="000000"/>
                          </a:solidFill>
                          <a:effectLst/>
                          <a:latin typeface="Arial" panose="020B0604020202020204" pitchFamily="34" charset="0"/>
                        </a:rPr>
                        <a:t> </a:t>
                      </a:r>
                      <a:r>
                        <a:rPr lang="cs-CZ" sz="900" b="1" i="0" u="none" strike="noStrike" dirty="0" err="1">
                          <a:solidFill>
                            <a:srgbClr val="000000"/>
                          </a:solidFill>
                          <a:effectLst/>
                          <a:latin typeface="Arial" panose="020B0604020202020204" pitchFamily="34" charset="0"/>
                        </a:rPr>
                        <a:t>Rovné„B</a:t>
                      </a:r>
                      <a:r>
                        <a:rPr lang="cs-CZ" sz="900" b="1" i="0" u="none" strike="noStrike" dirty="0">
                          <a:solidFill>
                            <a:srgbClr val="000000"/>
                          </a:solidFill>
                          <a:effectLst/>
                          <a:latin typeface="Arial" panose="020B0604020202020204" pitchFamily="34" charset="0"/>
                        </a:rPr>
                        <a:t>“</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11:23</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99FF99"/>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875685224"/>
                  </a:ext>
                </a:extLst>
              </a:tr>
              <a:tr h="152400">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900" b="1" i="0" u="none" strike="noStrike">
                          <a:solidFill>
                            <a:srgbClr val="000000"/>
                          </a:solidFill>
                          <a:effectLst/>
                          <a:latin typeface="Arial" panose="020B0604020202020204" pitchFamily="34" charset="0"/>
                        </a:rPr>
                        <a:t>12.</a:t>
                      </a:r>
                    </a:p>
                  </a:txBody>
                  <a:tcPr marL="9525" marR="9525" marT="9525" marB="0" anchor="ctr">
                    <a:lnL>
                      <a:noFill/>
                    </a:lnL>
                    <a:lnR>
                      <a:noFill/>
                    </a:lnR>
                    <a:lnT>
                      <a:noFill/>
                    </a:lnT>
                    <a:lnB>
                      <a:noFill/>
                    </a:lnB>
                    <a:solidFill>
                      <a:srgbClr val="CCFFFF"/>
                    </a:solidFill>
                  </a:tcPr>
                </a:tc>
                <a:tc>
                  <a:txBody>
                    <a:bodyPr/>
                    <a:lstStyle/>
                    <a:p>
                      <a:pPr algn="l" fontAlgn="ctr"/>
                      <a:r>
                        <a:rPr lang="cs-CZ" sz="900" b="1" i="0" u="none" strike="noStrike" dirty="0">
                          <a:solidFill>
                            <a:srgbClr val="000000"/>
                          </a:solidFill>
                          <a:effectLst/>
                          <a:latin typeface="Arial" panose="020B0604020202020204" pitchFamily="34" charset="0"/>
                        </a:rPr>
                        <a:t>SK Viktorie Kleneč</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11:22</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CCFFFF"/>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2246483570"/>
                  </a:ext>
                </a:extLst>
              </a:tr>
              <a:tr h="152400">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000" b="1" i="0" u="none" strike="noStrike">
                          <a:solidFill>
                            <a:srgbClr val="FF0000"/>
                          </a:solidFill>
                          <a:effectLst/>
                          <a:latin typeface="Arial" panose="020B0604020202020204" pitchFamily="34" charset="0"/>
                        </a:rPr>
                        <a:t>13.</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dirty="0">
                          <a:solidFill>
                            <a:srgbClr val="FF0000"/>
                          </a:solidFill>
                          <a:effectLst/>
                          <a:latin typeface="Arial" panose="020B0604020202020204" pitchFamily="34" charset="0"/>
                        </a:rPr>
                        <a:t>SK Štětí B </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FF0000"/>
                          </a:solidFill>
                          <a:effectLst/>
                          <a:latin typeface="Arial" panose="020B0604020202020204" pitchFamily="34" charset="0"/>
                        </a:rPr>
                        <a:t>9</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FF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FF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FF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FF0000"/>
                          </a:solidFill>
                          <a:effectLst/>
                          <a:latin typeface="Arial" panose="020B0604020202020204" pitchFamily="34" charset="0"/>
                        </a:rPr>
                        <a:t>7</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FF0000"/>
                          </a:solidFill>
                          <a:effectLst/>
                          <a:latin typeface="Arial" panose="020B0604020202020204" pitchFamily="34" charset="0"/>
                        </a:rPr>
                        <a:t>14:36</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FF0000"/>
                          </a:solidFill>
                          <a:effectLst/>
                          <a:latin typeface="Arial" panose="020B0604020202020204" pitchFamily="34" charset="0"/>
                        </a:rPr>
                        <a:t>6</a:t>
                      </a:r>
                    </a:p>
                  </a:txBody>
                  <a:tcPr marL="9525" marR="9525" marT="9525" marB="0" anchor="ctr">
                    <a:lnL>
                      <a:noFill/>
                    </a:lnL>
                    <a:lnR>
                      <a:noFill/>
                    </a:lnR>
                    <a:lnT>
                      <a:noFill/>
                    </a:lnT>
                    <a:lnB>
                      <a:noFill/>
                    </a:lnB>
                    <a:solidFill>
                      <a:srgbClr val="CCFFFF"/>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927248299"/>
                  </a:ext>
                </a:extLst>
              </a:tr>
              <a:tr h="152400">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900" b="1" i="0" u="none" strike="noStrike">
                          <a:solidFill>
                            <a:srgbClr val="000000"/>
                          </a:solidFill>
                          <a:effectLst/>
                          <a:latin typeface="Arial" panose="020B0604020202020204" pitchFamily="34" charset="0"/>
                        </a:rPr>
                        <a:t>14.</a:t>
                      </a:r>
                    </a:p>
                  </a:txBody>
                  <a:tcPr marL="9525" marR="9525" marT="9525" marB="0" anchor="ctr">
                    <a:lnL>
                      <a:noFill/>
                    </a:lnL>
                    <a:lnR>
                      <a:noFill/>
                    </a:lnR>
                    <a:lnT>
                      <a:noFill/>
                    </a:lnT>
                    <a:lnB>
                      <a:noFill/>
                    </a:lnB>
                    <a:solidFill>
                      <a:srgbClr val="99FF99"/>
                    </a:solidFill>
                  </a:tcPr>
                </a:tc>
                <a:tc>
                  <a:txBody>
                    <a:bodyPr/>
                    <a:lstStyle/>
                    <a:p>
                      <a:pPr algn="l" fontAlgn="ctr"/>
                      <a:r>
                        <a:rPr lang="cs-CZ" sz="900" b="1" i="0" u="none" strike="noStrike" dirty="0">
                          <a:solidFill>
                            <a:srgbClr val="000000"/>
                          </a:solidFill>
                          <a:effectLst/>
                          <a:latin typeface="Arial" panose="020B0604020202020204" pitchFamily="34" charset="0"/>
                        </a:rPr>
                        <a:t>TJ Sokol Bříza</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7:38</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230414105"/>
                  </a:ext>
                </a:extLst>
              </a:tr>
              <a:tr h="152400">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146456204"/>
                  </a:ext>
                </a:extLst>
              </a:tr>
            </a:tbl>
          </a:graphicData>
        </a:graphic>
      </p:graphicFrame>
      <p:pic>
        <p:nvPicPr>
          <p:cNvPr id="4" name="Obrázek 3">
            <a:extLst>
              <a:ext uri="{FF2B5EF4-FFF2-40B4-BE49-F238E27FC236}">
                <a16:creationId xmlns:a16="http://schemas.microsoft.com/office/drawing/2014/main" id="{1E657B03-C806-4885-8BA3-64398A44F153}"/>
              </a:ext>
            </a:extLst>
          </p:cNvPr>
          <p:cNvPicPr>
            <a:picLocks noChangeAspect="1"/>
          </p:cNvPicPr>
          <p:nvPr/>
        </p:nvPicPr>
        <p:blipFill>
          <a:blip r:embed="rId2"/>
          <a:stretch>
            <a:fillRect/>
          </a:stretch>
        </p:blipFill>
        <p:spPr>
          <a:xfrm>
            <a:off x="99180" y="3187452"/>
            <a:ext cx="4725332" cy="3672408"/>
          </a:xfrm>
          <a:prstGeom prst="rect">
            <a:avLst/>
          </a:prstGeom>
        </p:spPr>
      </p:pic>
    </p:spTree>
    <p:extLst>
      <p:ext uri="{BB962C8B-B14F-4D97-AF65-F5344CB8AC3E}">
        <p14:creationId xmlns:p14="http://schemas.microsoft.com/office/powerpoint/2010/main" val="397069902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ýchozí návrh">
  <a:themeElements>
    <a:clrScheme name="Výchozí návrh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Výchozí návrh">
      <a:majorFont>
        <a:latin typeface="Times New Roman"/>
        <a:ea typeface=""/>
        <a:cs typeface=""/>
      </a:majorFont>
      <a:minorFont>
        <a:latin typeface="Times New Roman"/>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blipFill>
          <a:blip xmlns:r="http://schemas.openxmlformats.org/officeDocument/2006/relationships" r:embed="rId1"/>
          <a:stretch>
            <a:fillRect/>
          </a:stretch>
        </a:blipFill>
        <a:ln w="9525">
          <a:noFill/>
          <a:miter lim="800000"/>
          <a:headEnd/>
          <a:tailEnd/>
        </a:ln>
        <a:effectLst/>
      </a:spPr>
      <a:bodyPr vert="horz" wrap="square" lIns="0" tIns="0" rIns="38088" bIns="39675" numCol="1" anchor="ctr"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sz="900" b="1" i="0" u="none" strike="noStrike" cap="none" normalizeH="0" baseline="0" dirty="0" smtClean="0">
            <a:ln>
              <a:noFill/>
            </a:ln>
            <a:solidFill>
              <a:srgbClr val="FFFFFF"/>
            </a:solidFill>
            <a:effectLst/>
            <a:latin typeface="Arial" pitchFamily="34" charset="0"/>
            <a:cs typeface="Arial"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outerShdw dist="45791" dir="2021404" algn="ctr" rotWithShape="0">
            <a:srgbClr val="9999FF"/>
          </a:outerShdw>
        </a:effectLst>
      </a:spPr>
      <a:bodyPr vert="horz" wrap="none" lIns="0" tIns="0" rIns="0" bIns="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cs-CZ" sz="1200" b="1" i="0" u="none" strike="noStrike" cap="none" normalizeH="0" baseline="0" smtClean="0">
            <a:ln>
              <a:noFill/>
            </a:ln>
            <a:solidFill>
              <a:schemeClr val="tx1"/>
            </a:solidFill>
            <a:effectLst>
              <a:outerShdw blurRad="38100" dist="38100" dir="2700000" algn="tl">
                <a:srgbClr val="000000">
                  <a:alpha val="43137"/>
                </a:srgbClr>
              </a:outerShdw>
            </a:effectLst>
            <a:latin typeface="Arial Rounded MT Bold" pitchFamily="34" charset="0"/>
          </a:defRPr>
        </a:defPPr>
      </a:lstStyle>
    </a:lnDef>
    <a:txDef>
      <a:spPr>
        <a:solidFill>
          <a:srgbClr val="99FFCC"/>
        </a:solidFill>
        <a:effectLst>
          <a:glow rad="101600">
            <a:srgbClr val="FFFF66">
              <a:alpha val="40000"/>
            </a:srgbClr>
          </a:glow>
          <a:softEdge rad="241300"/>
        </a:effectLst>
      </a:spPr>
      <a:bodyPr wrap="square" rtlCol="0">
        <a:spAutoFit/>
      </a:bodyPr>
      <a:lstStyle>
        <a:defPPr algn="ctr">
          <a:defRPr sz="2000" dirty="0" smtClean="0">
            <a:latin typeface="Arial Black" panose="020B0A04020102020204" pitchFamily="34" charset="0"/>
          </a:defRPr>
        </a:defPPr>
      </a:lstStyle>
    </a:txDef>
  </a:objectDefaults>
  <a:extraClrSchemeLst>
    <a:extraClrScheme>
      <a:clrScheme name="Výchozí návrh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Výchozí návrh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Výchozí návrh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Výchozí návrh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Výchozí návrh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Výchozí návrh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Výchozí návrh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iv sady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ady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webextensions/_rels/taskpanes.xml.rels><?xml version="1.0" encoding="UTF-8" standalone="yes"?>
<Relationships xmlns="http://schemas.openxmlformats.org/package/2006/relationships"><Relationship Id="rId3" Type="http://schemas.microsoft.com/office/2011/relationships/webextension" Target="webextension3.xml"/><Relationship Id="rId2" Type="http://schemas.microsoft.com/office/2011/relationships/webextension" Target="webextension2.xml"/><Relationship Id="rId1" Type="http://schemas.microsoft.com/office/2011/relationships/webextension" Target="webextension1.xml"/><Relationship Id="rId6" Type="http://schemas.microsoft.com/office/2011/relationships/webextension" Target="webextension6.xml"/><Relationship Id="rId5" Type="http://schemas.microsoft.com/office/2011/relationships/webextension" Target="webextension5.xml"/><Relationship Id="rId4" Type="http://schemas.microsoft.com/office/2011/relationships/webextension" Target="webextension4.xml"/></Relationships>
</file>

<file path=ppt/webextensions/taskpanes.xml><?xml version="1.0" encoding="utf-8"?>
<wetp:taskpanes xmlns:wetp="http://schemas.microsoft.com/office/webextensions/taskpanes/2010/11">
  <wetp:taskpane dockstate="right" visibility="0" width="350" row="4">
    <wetp:webextensionref xmlns:r="http://schemas.openxmlformats.org/officeDocument/2006/relationships" r:id="rId1"/>
  </wetp:taskpane>
  <wetp:taskpane dockstate="right" visibility="0" width="350" row="4">
    <wetp:webextensionref xmlns:r="http://schemas.openxmlformats.org/officeDocument/2006/relationships" r:id="rId2"/>
  </wetp:taskpane>
  <wetp:taskpane dockstate="right" visibility="0" width="350" row="5">
    <wetp:webextensionref xmlns:r="http://schemas.openxmlformats.org/officeDocument/2006/relationships" r:id="rId3"/>
  </wetp:taskpane>
  <wetp:taskpane dockstate="right" visibility="0" width="350" row="6">
    <wetp:webextensionref xmlns:r="http://schemas.openxmlformats.org/officeDocument/2006/relationships" r:id="rId4"/>
  </wetp:taskpane>
  <wetp:taskpane dockstate="right" visibility="0" width="350" row="7">
    <wetp:webextensionref xmlns:r="http://schemas.openxmlformats.org/officeDocument/2006/relationships" r:id="rId5"/>
  </wetp:taskpane>
  <wetp:taskpane dockstate="right" visibility="0" width="350" row="3">
    <wetp:webextensionref xmlns:r="http://schemas.openxmlformats.org/officeDocument/2006/relationships" r:id="rId6"/>
  </wetp:taskpane>
</wetp:taskpanes>
</file>

<file path=ppt/webextensions/webextension1.xml><?xml version="1.0" encoding="utf-8"?>
<we:webextension xmlns:we="http://schemas.microsoft.com/office/webextensions/webextension/2010/11" id="{475B91A8-6E46-426A-9707-2262F9DA1466}">
  <we:reference id="wa104380121" version="2.0.0.0" store="cs-CZ" storeType="OMEX"/>
  <we:alternateReferences>
    <we:reference id="WA104380121" version="2.0.0.0" store="WA104380121" storeType="OMEX"/>
  </we:alternateReferences>
  <we:properties/>
  <we:bindings/>
  <we:snapshot xmlns:r="http://schemas.openxmlformats.org/officeDocument/2006/relationships"/>
</we:webextension>
</file>

<file path=ppt/webextensions/webextension2.xml><?xml version="1.0" encoding="utf-8"?>
<we:webextension xmlns:we="http://schemas.microsoft.com/office/webextensions/webextension/2010/11" id="{167A753F-66AA-4724-8520-F8EFCF212C5A}">
  <we:reference id="wa104178141" version="3.9.11.1" store="cs-CZ" storeType="OMEX"/>
  <we:alternateReferences>
    <we:reference id="WA104178141" version="3.9.11.1" store="WA104178141" storeType="OMEX"/>
  </we:alternateReferences>
  <we:properties/>
  <we:bindings/>
  <we:snapshot xmlns:r="http://schemas.openxmlformats.org/officeDocument/2006/relationships"/>
</we:webextension>
</file>

<file path=ppt/webextensions/webextension3.xml><?xml version="1.0" encoding="utf-8"?>
<we:webextension xmlns:we="http://schemas.microsoft.com/office/webextensions/webextension/2010/11" id="{62AB1FFC-DB39-43F4-9F5C-1C25464A3EE9}">
  <we:reference id="wa104380317" version="1.0.0.0" store="cs-CZ" storeType="OMEX"/>
  <we:alternateReferences>
    <we:reference id="WA104380317" version="1.0.0.0" store="WA104380317" storeType="OMEX"/>
  </we:alternateReferences>
  <we:properties/>
  <we:bindings/>
  <we:snapshot xmlns:r="http://schemas.openxmlformats.org/officeDocument/2006/relationships"/>
</we:webextension>
</file>

<file path=ppt/webextensions/webextension4.xml><?xml version="1.0" encoding="utf-8"?>
<we:webextension xmlns:we="http://schemas.microsoft.com/office/webextensions/webextension/2010/11" id="{243B770F-8C12-4926-A20A-C65321F450E0}">
  <we:reference id="wa104380162" version="1.0.1.0" store="cs-CZ" storeType="OMEX"/>
  <we:alternateReferences>
    <we:reference id="WA104380162" version="1.0.1.0" store="WA104380162" storeType="OMEX"/>
  </we:alternateReferences>
  <we:properties/>
  <we:bindings/>
  <we:snapshot xmlns:r="http://schemas.openxmlformats.org/officeDocument/2006/relationships"/>
</we:webextension>
</file>

<file path=ppt/webextensions/webextension5.xml><?xml version="1.0" encoding="utf-8"?>
<we:webextension xmlns:we="http://schemas.microsoft.com/office/webextensions/webextension/2010/11" id="{E2A4739D-7E32-41D0-A5DF-C3FA12595487}">
  <we:reference id="wa104380510" version="1.0.0.3" store="cs-CZ" storeType="OMEX"/>
  <we:alternateReferences>
    <we:reference id="WA104380510" version="1.0.0.3" store="WA104380510" storeType="OMEX"/>
  </we:alternateReferences>
  <we:properties/>
  <we:bindings/>
  <we:snapshot xmlns:r="http://schemas.openxmlformats.org/officeDocument/2006/relationships"/>
</we:webextension>
</file>

<file path=ppt/webextensions/webextension6.xml><?xml version="1.0" encoding="utf-8"?>
<we:webextension xmlns:we="http://schemas.microsoft.com/office/webextensions/webextension/2010/11" id="{040C81F9-9116-4A3C-A58F-264ECAB51127}">
  <we:reference id="wa104380907" version="1.0.0.0" store="cs-CZ" storeType="OMEX"/>
  <we:alternateReferences>
    <we:reference id="wa104380907" version="1.0.0.0" store="wa104380907"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Organic</Template>
  <TotalTime>120</TotalTime>
  <Words>4251</Words>
  <Application>Microsoft Office PowerPoint</Application>
  <PresentationFormat>Vlastní</PresentationFormat>
  <Paragraphs>2238</Paragraphs>
  <Slides>22</Slides>
  <Notes>2</Notes>
  <HiddenSlides>0</HiddenSlides>
  <MMClips>0</MMClips>
  <ScaleCrop>false</ScaleCrop>
  <HeadingPairs>
    <vt:vector size="6" baseType="variant">
      <vt:variant>
        <vt:lpstr>Použitá písma</vt:lpstr>
      </vt:variant>
      <vt:variant>
        <vt:i4>43</vt:i4>
      </vt:variant>
      <vt:variant>
        <vt:lpstr>Motiv</vt:lpstr>
      </vt:variant>
      <vt:variant>
        <vt:i4>1</vt:i4>
      </vt:variant>
      <vt:variant>
        <vt:lpstr>Nadpisy snímků</vt:lpstr>
      </vt:variant>
      <vt:variant>
        <vt:i4>22</vt:i4>
      </vt:variant>
    </vt:vector>
  </HeadingPairs>
  <TitlesOfParts>
    <vt:vector size="66" baseType="lpstr">
      <vt:lpstr>Yu Gothic UI Light</vt:lpstr>
      <vt:lpstr>Yu Gothic UI Semibold</vt:lpstr>
      <vt:lpstr>Aharoni</vt:lpstr>
      <vt:lpstr>Albertus MT</vt:lpstr>
      <vt:lpstr>Algerian</vt:lpstr>
      <vt:lpstr>Arial</vt:lpstr>
      <vt:lpstr>Arial Black</vt:lpstr>
      <vt:lpstr>Arial Rounded MT Bold</vt:lpstr>
      <vt:lpstr>Bahnschrift SemiBold Condensed</vt:lpstr>
      <vt:lpstr>Baskerville Old Face</vt:lpstr>
      <vt:lpstr>Berlin Sans FB Demi</vt:lpstr>
      <vt:lpstr>Bernard MT Condensed</vt:lpstr>
      <vt:lpstr>Bookman Old Style</vt:lpstr>
      <vt:lpstr>Britannic Bold</vt:lpstr>
      <vt:lpstr>Calibri</vt:lpstr>
      <vt:lpstr>Colonna MT</vt:lpstr>
      <vt:lpstr>Comic Sans MS</vt:lpstr>
      <vt:lpstr>Cooper Black</vt:lpstr>
      <vt:lpstr>Copperplate Gothic Bold</vt:lpstr>
      <vt:lpstr>Ebrima</vt:lpstr>
      <vt:lpstr>Elephant</vt:lpstr>
      <vt:lpstr>FangSong</vt:lpstr>
      <vt:lpstr>Georgia</vt:lpstr>
      <vt:lpstr>Georgia Pro Cond Black</vt:lpstr>
      <vt:lpstr>Gungsuh</vt:lpstr>
      <vt:lpstr>GungsuhChe</vt:lpstr>
      <vt:lpstr>Harrington</vt:lpstr>
      <vt:lpstr>Imprint MT Shadow</vt:lpstr>
      <vt:lpstr>Khmer UI</vt:lpstr>
      <vt:lpstr>KodchiangUPC</vt:lpstr>
      <vt:lpstr>Lucida Console</vt:lpstr>
      <vt:lpstr>Microsoft PhagsPa</vt:lpstr>
      <vt:lpstr>Miriam</vt:lpstr>
      <vt:lpstr>Modern No. 20</vt:lpstr>
      <vt:lpstr>Mongolian Baiti</vt:lpstr>
      <vt:lpstr>PT Sans</vt:lpstr>
      <vt:lpstr>Rockwell Nova Extra Bold</vt:lpstr>
      <vt:lpstr>Stencil</vt:lpstr>
      <vt:lpstr>STHupo</vt:lpstr>
      <vt:lpstr>Tahoma</vt:lpstr>
      <vt:lpstr>Times New Roman</vt:lpstr>
      <vt:lpstr>Verdana</vt:lpstr>
      <vt:lpstr>Yu Mincho Demibold</vt:lpstr>
      <vt:lpstr>Výchozí návrh</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Company>Frantschach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Bez nadpisu</dc:title>
  <dc:creator>Pavel Čermák</dc:creator>
  <cp:lastModifiedBy>plisek</cp:lastModifiedBy>
  <cp:revision>23055</cp:revision>
  <cp:lastPrinted>2017-10-26T04:05:10Z</cp:lastPrinted>
  <dcterms:created xsi:type="dcterms:W3CDTF">2001-03-12T13:44:53Z</dcterms:created>
  <dcterms:modified xsi:type="dcterms:W3CDTF">2019-10-15T17:58:42Z</dcterms:modified>
</cp:coreProperties>
</file>