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webextensions/webextension5.xml" ContentType="application/vnd.ms-office.webextension+xml"/>
  <Override PartName="/ppt/webextensions/webextension6.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258" r:id="rId2"/>
    <p:sldId id="323" r:id="rId3"/>
    <p:sldId id="324" r:id="rId4"/>
    <p:sldId id="325" r:id="rId5"/>
    <p:sldId id="326" r:id="rId6"/>
    <p:sldId id="327" r:id="rId7"/>
    <p:sldId id="328" r:id="rId8"/>
    <p:sldId id="329" r:id="rId9"/>
    <p:sldId id="330" r:id="rId10"/>
    <p:sldId id="331" r:id="rId11"/>
    <p:sldId id="332" r:id="rId12"/>
    <p:sldId id="333" r:id="rId13"/>
    <p:sldId id="334" r:id="rId14"/>
    <p:sldId id="335" r:id="rId15"/>
  </p:sldIdLst>
  <p:sldSz cx="10225088"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371" userDrawn="1">
          <p15:clr>
            <a:srgbClr val="A4A3A4"/>
          </p15:clr>
        </p15:guide>
        <p15:guide id="2" pos="3221"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FF00"/>
    <a:srgbClr val="33CC33"/>
    <a:srgbClr val="FFCCCC"/>
    <a:srgbClr val="FF9933"/>
    <a:srgbClr val="006600"/>
    <a:srgbClr val="FFFF66"/>
    <a:srgbClr val="CCFF99"/>
    <a:srgbClr val="0033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2C8C85-51F0-491E-9774-3900AFEF0FD7}" styleName="Světlý styl 2 – zvýraznění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Světlý styl 2 – zvýraznění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6D9F66E-5EB9-4882-86FB-DCBF35E3C3E4}" styleName="Střední styl 4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Styl s motivem 1 – zvýraznění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48" autoAdjust="0"/>
    <p:restoredTop sz="95455" autoAdjust="0"/>
  </p:normalViewPr>
  <p:slideViewPr>
    <p:cSldViewPr>
      <p:cViewPr>
        <p:scale>
          <a:sx n="84" d="100"/>
          <a:sy n="84" d="100"/>
        </p:scale>
        <p:origin x="1116" y="48"/>
      </p:cViewPr>
      <p:guideLst>
        <p:guide orient="horz" pos="2371"/>
        <p:guide pos="32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444" y="-10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dirty="0"/>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dirty="0"/>
          </a:p>
        </p:txBody>
      </p:sp>
      <p:sp>
        <p:nvSpPr>
          <p:cNvPr id="20484" name="Rectangle 4"/>
          <p:cNvSpPr>
            <a:spLocks noGrp="1" noRot="1" noChangeAspect="1" noChangeArrowheads="1" noTextEdit="1"/>
          </p:cNvSpPr>
          <p:nvPr>
            <p:ph type="sldImg" idx="2"/>
          </p:nvPr>
        </p:nvSpPr>
        <p:spPr bwMode="auto">
          <a:xfrm>
            <a:off x="771525" y="742950"/>
            <a:ext cx="525780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1</a:t>
            </a:fld>
            <a:endParaRPr lang="cs-CZ" dirty="0"/>
          </a:p>
        </p:txBody>
      </p:sp>
      <p:sp>
        <p:nvSpPr>
          <p:cNvPr id="22531" name="Rectangle 2"/>
          <p:cNvSpPr>
            <a:spLocks noGrp="1" noRot="1" noChangeAspect="1" noChangeArrowheads="1" noTextEdit="1"/>
          </p:cNvSpPr>
          <p:nvPr>
            <p:ph type="sldImg"/>
          </p:nvPr>
        </p:nvSpPr>
        <p:spPr>
          <a:xfrm>
            <a:off x="771525" y="742950"/>
            <a:ext cx="5257800" cy="3722688"/>
          </a:xfrm>
          <a:ln/>
        </p:spPr>
      </p:sp>
      <p:sp>
        <p:nvSpPr>
          <p:cNvPr id="22532" name="Rectangle 3"/>
          <p:cNvSpPr>
            <a:spLocks noGrp="1" noChangeArrowheads="1"/>
          </p:cNvSpPr>
          <p:nvPr>
            <p:ph type="body" idx="1"/>
          </p:nvPr>
        </p:nvSpPr>
        <p:spPr>
          <a:noFill/>
          <a:ln/>
        </p:spPr>
        <p:txBody>
          <a:bodyPr/>
          <a:lstStyle/>
          <a:p>
            <a:pPr eaLnBrk="1" hangingPunct="1"/>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2</a:t>
            </a:fld>
            <a:endParaRPr lang="cs-C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a:t>
            </a:r>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4</a:t>
            </a:fld>
            <a:endParaRPr lang="cs-CZ" dirty="0"/>
          </a:p>
        </p:txBody>
      </p:sp>
    </p:spTree>
    <p:extLst>
      <p:ext uri="{BB962C8B-B14F-4D97-AF65-F5344CB8AC3E}">
        <p14:creationId xmlns:p14="http://schemas.microsoft.com/office/powerpoint/2010/main" val="2188037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12</a:t>
            </a:fld>
            <a:endParaRPr lang="cs-CZ" dirty="0"/>
          </a:p>
        </p:txBody>
      </p:sp>
    </p:spTree>
    <p:extLst>
      <p:ext uri="{BB962C8B-B14F-4D97-AF65-F5344CB8AC3E}">
        <p14:creationId xmlns:p14="http://schemas.microsoft.com/office/powerpoint/2010/main" val="2381194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66883" y="2249491"/>
            <a:ext cx="8691325" cy="1550987"/>
          </a:xfrm>
        </p:spPr>
        <p:txBody>
          <a:bodyPr/>
          <a:lstStyle/>
          <a:p>
            <a:r>
              <a:rPr lang="cs-CZ"/>
              <a:t>Klepnutím lze upravit styl předlohy nadpisů.</a:t>
            </a:r>
          </a:p>
        </p:txBody>
      </p:sp>
      <p:sp>
        <p:nvSpPr>
          <p:cNvPr id="3" name="Podnadpis 2"/>
          <p:cNvSpPr>
            <a:spLocks noGrp="1"/>
          </p:cNvSpPr>
          <p:nvPr>
            <p:ph type="subTitle" idx="1"/>
          </p:nvPr>
        </p:nvSpPr>
        <p:spPr>
          <a:xfrm>
            <a:off x="1533763" y="4102101"/>
            <a:ext cx="7157562"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285378" y="642938"/>
            <a:ext cx="2172830" cy="57912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766883" y="642938"/>
            <a:ext cx="6367011" cy="57912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66883" y="642938"/>
            <a:ext cx="8691325" cy="579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66883" y="642938"/>
            <a:ext cx="8691325" cy="1206500"/>
          </a:xfrm>
        </p:spPr>
        <p:txBody>
          <a:bodyPr/>
          <a:lstStyle/>
          <a:p>
            <a:r>
              <a:rPr lang="cs-CZ"/>
              <a:t>Klepnutím lze upravit styl předlohy nadpisů.</a:t>
            </a:r>
          </a:p>
        </p:txBody>
      </p:sp>
      <p:sp>
        <p:nvSpPr>
          <p:cNvPr id="3" name="Zástupný symbol pro obsah 2"/>
          <p:cNvSpPr>
            <a:spLocks noGrp="1"/>
          </p:cNvSpPr>
          <p:nvPr>
            <p:ph sz="half" idx="1"/>
          </p:nvPr>
        </p:nvSpPr>
        <p:spPr>
          <a:xfrm>
            <a:off x="766884" y="2090738"/>
            <a:ext cx="4269921"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88289" y="2090738"/>
            <a:ext cx="4269921"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5188289" y="4338638"/>
            <a:ext cx="4269921"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endParaRPr lang="cs-CZ" dirty="0"/>
          </a:p>
        </p:txBody>
      </p:sp>
      <p:sp>
        <p:nvSpPr>
          <p:cNvPr id="7"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07909" y="4651378"/>
            <a:ext cx="8691325" cy="14382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807909" y="3068641"/>
            <a:ext cx="8691325"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766884"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88289"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1256" y="290513"/>
            <a:ext cx="9202579" cy="12065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511256" y="1620841"/>
            <a:ext cx="4517658"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511256" y="2295528"/>
            <a:ext cx="4517658"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94598" y="1620841"/>
            <a:ext cx="4519237"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5194598" y="2295528"/>
            <a:ext cx="4519237"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1256" y="288925"/>
            <a:ext cx="3364180" cy="12255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998516" y="288928"/>
            <a:ext cx="5715319"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11256" y="1514478"/>
            <a:ext cx="336418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03991" y="5067300"/>
            <a:ext cx="6135053" cy="59848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003991" y="646114"/>
            <a:ext cx="6135053"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a:p>
        </p:txBody>
      </p:sp>
      <p:sp>
        <p:nvSpPr>
          <p:cNvPr id="4" name="Zástupný symbol pro text 3"/>
          <p:cNvSpPr>
            <a:spLocks noGrp="1"/>
          </p:cNvSpPr>
          <p:nvPr>
            <p:ph type="body" sz="half" idx="2"/>
          </p:nvPr>
        </p:nvSpPr>
        <p:spPr>
          <a:xfrm>
            <a:off x="2003991" y="5665788"/>
            <a:ext cx="6135053"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66883" y="642938"/>
            <a:ext cx="8691325"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a:t>Klepnutím lze upravit styl předlohy nadpisů.</a:t>
            </a:r>
          </a:p>
        </p:txBody>
      </p:sp>
      <p:sp>
        <p:nvSpPr>
          <p:cNvPr id="10243" name="Rectangle 3"/>
          <p:cNvSpPr>
            <a:spLocks noGrp="1" noChangeArrowheads="1"/>
          </p:cNvSpPr>
          <p:nvPr>
            <p:ph type="body" idx="1"/>
          </p:nvPr>
        </p:nvSpPr>
        <p:spPr bwMode="auto">
          <a:xfrm>
            <a:off x="766883" y="2090738"/>
            <a:ext cx="8691325"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766884"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dirty="0"/>
          </a:p>
        </p:txBody>
      </p:sp>
      <p:sp>
        <p:nvSpPr>
          <p:cNvPr id="1029" name="Rectangle 5"/>
          <p:cNvSpPr>
            <a:spLocks noGrp="1" noChangeArrowheads="1"/>
          </p:cNvSpPr>
          <p:nvPr>
            <p:ph type="ftr" sz="quarter" idx="3"/>
          </p:nvPr>
        </p:nvSpPr>
        <p:spPr bwMode="auto">
          <a:xfrm>
            <a:off x="3493573" y="6596063"/>
            <a:ext cx="323794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dirty="0"/>
          </a:p>
        </p:txBody>
      </p:sp>
      <p:sp>
        <p:nvSpPr>
          <p:cNvPr id="1030" name="Rectangle 6"/>
          <p:cNvSpPr>
            <a:spLocks noGrp="1" noChangeArrowheads="1"/>
          </p:cNvSpPr>
          <p:nvPr>
            <p:ph type="sldNum" sz="quarter" idx="4"/>
          </p:nvPr>
        </p:nvSpPr>
        <p:spPr bwMode="auto">
          <a:xfrm>
            <a:off x="7327982"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izolace-beran.cz/index.php?lg=cz" TargetMode="External"/><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games.espn.com/ffl/clubhouse?leagueId=184719&amp;teamId=10&amp;seasonId=2017"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en/abstract-colorful-background-1900586/" TargetMode="External"/><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8" descr="Home page">
            <a:hlinkClick r:id="rId3"/>
          </p:cNvPr>
          <p:cNvPicPr>
            <a:picLocks noChangeAspect="1" noChangeArrowheads="1"/>
          </p:cNvPicPr>
          <p:nvPr/>
        </p:nvPicPr>
        <p:blipFill>
          <a:blip r:embed="rId4"/>
          <a:srcRect/>
          <a:stretch>
            <a:fillRect/>
          </a:stretch>
        </p:blipFill>
        <p:spPr bwMode="auto">
          <a:xfrm>
            <a:off x="165687" y="46040"/>
            <a:ext cx="9468" cy="9525"/>
          </a:xfrm>
          <a:prstGeom prst="rect">
            <a:avLst/>
          </a:prstGeom>
          <a:noFill/>
          <a:ln w="9525">
            <a:noFill/>
            <a:miter lim="800000"/>
            <a:headEnd/>
            <a:tailEnd/>
          </a:ln>
        </p:spPr>
      </p:pic>
      <p:sp>
        <p:nvSpPr>
          <p:cNvPr id="21" name="Rectangle 1279"/>
          <p:cNvSpPr>
            <a:spLocks noChangeArrowheads="1"/>
          </p:cNvSpPr>
          <p:nvPr/>
        </p:nvSpPr>
        <p:spPr bwMode="auto">
          <a:xfrm>
            <a:off x="154839" y="62846"/>
            <a:ext cx="4608512" cy="504825"/>
          </a:xfrm>
          <a:prstGeom prst="rect">
            <a:avLst/>
          </a:prstGeom>
          <a:solidFill>
            <a:srgbClr val="FF3300"/>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2018</a:t>
            </a:r>
          </a:p>
        </p:txBody>
      </p:sp>
      <p:sp>
        <p:nvSpPr>
          <p:cNvPr id="22" name="Rectangle 1280"/>
          <p:cNvSpPr>
            <a:spLocks noChangeArrowheads="1"/>
          </p:cNvSpPr>
          <p:nvPr/>
        </p:nvSpPr>
        <p:spPr bwMode="auto">
          <a:xfrm>
            <a:off x="143992" y="2035324"/>
            <a:ext cx="4608512" cy="431800"/>
          </a:xfrm>
          <a:prstGeom prst="rect">
            <a:avLst/>
          </a:prstGeom>
          <a:solidFill>
            <a:srgbClr val="FF3300"/>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2018</a:t>
            </a:r>
            <a:endParaRPr lang="cs-CZ" sz="2400" b="0" dirty="0">
              <a:latin typeface="Times New Roman" pitchFamily="18" charset="0"/>
            </a:endParaRPr>
          </a:p>
        </p:txBody>
      </p:sp>
      <p:sp>
        <p:nvSpPr>
          <p:cNvPr id="25" name="Rectangle 1278"/>
          <p:cNvSpPr>
            <a:spLocks noChangeArrowheads="1"/>
          </p:cNvSpPr>
          <p:nvPr/>
        </p:nvSpPr>
        <p:spPr bwMode="auto">
          <a:xfrm>
            <a:off x="143992" y="2611388"/>
            <a:ext cx="4608512" cy="4572000"/>
          </a:xfrm>
          <a:prstGeom prst="rect">
            <a:avLst/>
          </a:prstGeom>
          <a:pattFill prst="wdDnDiag">
            <a:fgClr>
              <a:srgbClr val="66FF33"/>
            </a:fgClr>
            <a:bgClr>
              <a:schemeClr val="bg1"/>
            </a:bgClr>
          </a:pattFill>
          <a:ln w="28575">
            <a:solidFill>
              <a:srgbClr val="CC00CC">
                <a:alpha val="98824"/>
              </a:srgbClr>
            </a:solidFill>
            <a:miter lim="800000"/>
            <a:headEnd/>
            <a:tailEnd/>
          </a:ln>
        </p:spPr>
        <p:txBody>
          <a:bodyPr lIns="91425" tIns="45713" rIns="91425" bIns="45713"/>
          <a:lstStyle/>
          <a:p>
            <a:pPr algn="ctr" eaLnBrk="0" hangingPunct="0">
              <a:defRPr/>
            </a:pPr>
            <a:r>
              <a:rPr lang="cs-CZ" sz="2100" dirty="0">
                <a:solidFill>
                  <a:srgbClr val="000099"/>
                </a:solidFill>
                <a:effectLst>
                  <a:outerShdw blurRad="38100" dist="38100" dir="2700000" algn="tl">
                    <a:srgbClr val="000000">
                      <a:alpha val="43137"/>
                    </a:srgbClr>
                  </a:outerShdw>
                </a:effectLst>
                <a:latin typeface="Century Gothic" pitchFamily="34" charset="0"/>
                <a:cs typeface="Arial" pitchFamily="34" charset="0"/>
              </a:rPr>
              <a:t>FORNAXA –TĚSNĚNÍ, spol.   s r.o.</a:t>
            </a:r>
          </a:p>
          <a:p>
            <a:pPr algn="ctr" eaLnBrk="0" hangingPunct="0">
              <a:defRPr/>
            </a:pPr>
            <a:r>
              <a:rPr lang="cs-CZ" sz="2100" dirty="0">
                <a:solidFill>
                  <a:srgbClr val="000099"/>
                </a:solidFill>
                <a:effectLst>
                  <a:outerShdw blurRad="38100" dist="38100" dir="2700000" algn="tl">
                    <a:srgbClr val="000000">
                      <a:alpha val="43137"/>
                    </a:srgbClr>
                  </a:outerShdw>
                </a:effectLst>
                <a:latin typeface="Century Gothic" pitchFamily="34" charset="0"/>
                <a:cs typeface="Arial" pitchFamily="34" charset="0"/>
              </a:rPr>
              <a:t>Dům dětí a mládeže Štětí</a:t>
            </a:r>
          </a:p>
          <a:p>
            <a:pPr algn="ctr" eaLnBrk="0" hangingPunct="0">
              <a:defRPr/>
            </a:pPr>
            <a:r>
              <a:rPr lang="cs-CZ" sz="2100" dirty="0">
                <a:solidFill>
                  <a:srgbClr val="000099"/>
                </a:solidFill>
                <a:effectLst>
                  <a:outerShdw blurRad="38100" dist="38100" dir="2700000" algn="tl">
                    <a:srgbClr val="000000">
                      <a:alpha val="43137"/>
                    </a:srgbClr>
                  </a:outerShdw>
                </a:effectLst>
                <a:latin typeface="Century Gothic" pitchFamily="34" charset="0"/>
                <a:cs typeface="Arial" pitchFamily="34" charset="0"/>
              </a:rPr>
              <a:t>VOLEMAN - autobusová přeprava</a:t>
            </a:r>
          </a:p>
          <a:p>
            <a:pPr algn="ctr" eaLnBrk="0" hangingPunct="0">
              <a:defRPr/>
            </a:pPr>
            <a:r>
              <a:rPr lang="cs-CZ" sz="2100" dirty="0">
                <a:solidFill>
                  <a:srgbClr val="000099"/>
                </a:solidFill>
                <a:effectLst>
                  <a:outerShdw blurRad="38100" dist="38100" dir="2700000" algn="tl">
                    <a:srgbClr val="000000">
                      <a:alpha val="43137"/>
                    </a:srgbClr>
                  </a:outerShdw>
                </a:effectLst>
                <a:latin typeface="Century Gothic" pitchFamily="34" charset="0"/>
                <a:cs typeface="Arial" pitchFamily="34" charset="0"/>
              </a:rPr>
              <a:t>Ahlfit s.r.o.</a:t>
            </a:r>
          </a:p>
          <a:p>
            <a:pPr algn="ctr" eaLnBrk="0" hangingPunct="0">
              <a:defRPr/>
            </a:pPr>
            <a:r>
              <a:rPr lang="cs-CZ" sz="2100" dirty="0">
                <a:solidFill>
                  <a:srgbClr val="000099"/>
                </a:solidFill>
                <a:effectLst>
                  <a:outerShdw blurRad="38100" dist="38100" dir="2700000" algn="tl">
                    <a:srgbClr val="000000">
                      <a:alpha val="43137"/>
                    </a:srgbClr>
                  </a:outerShdw>
                </a:effectLst>
                <a:latin typeface="Century Gothic" pitchFamily="34" charset="0"/>
                <a:cs typeface="Arial" pitchFamily="34" charset="0"/>
              </a:rPr>
              <a:t>Izolace Beran s.r.o.</a:t>
            </a:r>
          </a:p>
          <a:p>
            <a:pPr algn="ctr" eaLnBrk="0" hangingPunct="0">
              <a:defRPr/>
            </a:pPr>
            <a:r>
              <a:rPr lang="cs-CZ" sz="2100" dirty="0">
                <a:solidFill>
                  <a:srgbClr val="000099"/>
                </a:solidFill>
                <a:effectLst>
                  <a:outerShdw blurRad="38100" dist="38100" dir="2700000" algn="tl">
                    <a:srgbClr val="000000">
                      <a:alpha val="43137"/>
                    </a:srgbClr>
                  </a:outerShdw>
                </a:effectLst>
                <a:latin typeface="Century Gothic" pitchFamily="34" charset="0"/>
                <a:cs typeface="Arial" pitchFamily="34" charset="0"/>
              </a:rPr>
              <a:t>POKORNÝ, spol. s r.o.</a:t>
            </a:r>
          </a:p>
          <a:p>
            <a:pPr algn="ctr" eaLnBrk="0" hangingPunct="0">
              <a:defRPr/>
            </a:pPr>
            <a:r>
              <a:rPr lang="cs-CZ" sz="2100" dirty="0">
                <a:solidFill>
                  <a:srgbClr val="000099"/>
                </a:solidFill>
                <a:effectLst>
                  <a:outerShdw blurRad="38100" dist="38100" dir="2700000" algn="tl">
                    <a:srgbClr val="000000">
                      <a:alpha val="43137"/>
                    </a:srgbClr>
                  </a:outerShdw>
                </a:effectLst>
                <a:latin typeface="Century Gothic" pitchFamily="34" charset="0"/>
                <a:cs typeface="Arial" pitchFamily="34" charset="0"/>
              </a:rPr>
              <a:t>STAVEBNÍ STROJE A DOPRAVA s.r.o. </a:t>
            </a:r>
          </a:p>
          <a:p>
            <a:pPr algn="ctr" eaLnBrk="0" hangingPunct="0">
              <a:defRPr/>
            </a:pPr>
            <a:r>
              <a:rPr lang="cs-CZ" sz="2100" dirty="0">
                <a:solidFill>
                  <a:srgbClr val="000099"/>
                </a:solidFill>
                <a:effectLst>
                  <a:outerShdw blurRad="38100" dist="38100" dir="2700000" algn="tl">
                    <a:srgbClr val="000000">
                      <a:alpha val="43137"/>
                    </a:srgbClr>
                  </a:outerShdw>
                </a:effectLst>
                <a:latin typeface="Century Gothic" pitchFamily="34" charset="0"/>
                <a:cs typeface="Arial" pitchFamily="34" charset="0"/>
              </a:rPr>
              <a:t>JT-Service s.r.o.</a:t>
            </a:r>
          </a:p>
          <a:p>
            <a:pPr algn="ctr" eaLnBrk="0" hangingPunct="0">
              <a:defRPr/>
            </a:pPr>
            <a:r>
              <a:rPr lang="cs-CZ" sz="2100" dirty="0" err="1">
                <a:solidFill>
                  <a:srgbClr val="000099"/>
                </a:solidFill>
                <a:effectLst>
                  <a:outerShdw blurRad="38100" dist="38100" dir="2700000" algn="tl">
                    <a:srgbClr val="000000">
                      <a:alpha val="43137"/>
                    </a:srgbClr>
                  </a:outerShdw>
                </a:effectLst>
                <a:latin typeface="Century Gothic" pitchFamily="34" charset="0"/>
                <a:cs typeface="Arial" pitchFamily="34" charset="0"/>
              </a:rPr>
              <a:t>Průmstav</a:t>
            </a:r>
            <a:r>
              <a:rPr lang="cs-CZ" sz="2100" dirty="0">
                <a:solidFill>
                  <a:srgbClr val="000099"/>
                </a:solidFill>
                <a:effectLst>
                  <a:outerShdw blurRad="38100" dist="38100" dir="2700000" algn="tl">
                    <a:srgbClr val="000000">
                      <a:alpha val="43137"/>
                    </a:srgbClr>
                  </a:outerShdw>
                </a:effectLst>
                <a:latin typeface="Century Gothic" pitchFamily="34" charset="0"/>
                <a:cs typeface="Arial" pitchFamily="34" charset="0"/>
              </a:rPr>
              <a:t> Štětí a.s.</a:t>
            </a:r>
          </a:p>
          <a:p>
            <a:pPr algn="ctr" eaLnBrk="0" hangingPunct="0">
              <a:defRPr/>
            </a:pPr>
            <a:r>
              <a:rPr lang="cs-CZ" sz="2100" dirty="0">
                <a:solidFill>
                  <a:srgbClr val="000099"/>
                </a:solidFill>
                <a:effectLst>
                  <a:outerShdw blurRad="38100" dist="38100" dir="2700000" algn="tl">
                    <a:srgbClr val="000000">
                      <a:alpha val="43137"/>
                    </a:srgbClr>
                  </a:outerShdw>
                </a:effectLst>
                <a:latin typeface="Century Gothic" pitchFamily="34" charset="0"/>
              </a:rPr>
              <a:t>D</a:t>
            </a:r>
            <a:r>
              <a:rPr lang="en-GB" sz="2100" dirty="0">
                <a:solidFill>
                  <a:srgbClr val="000099"/>
                </a:solidFill>
                <a:effectLst>
                  <a:outerShdw blurRad="38100" dist="38100" dir="2700000" algn="tl">
                    <a:srgbClr val="000000">
                      <a:alpha val="43137"/>
                    </a:srgbClr>
                  </a:outerShdw>
                </a:effectLst>
                <a:latin typeface="Century Gothic" pitchFamily="34" charset="0"/>
              </a:rPr>
              <a:t>EKRA Industrial s.r.o. </a:t>
            </a:r>
            <a:endParaRPr lang="cs-CZ" sz="2100" dirty="0">
              <a:solidFill>
                <a:srgbClr val="000099"/>
              </a:solidFill>
              <a:effectLst>
                <a:outerShdw blurRad="38100" dist="38100" dir="2700000" algn="tl">
                  <a:srgbClr val="000000">
                    <a:alpha val="43137"/>
                  </a:srgbClr>
                </a:outerShdw>
              </a:effectLst>
              <a:latin typeface="Century Gothic" pitchFamily="34" charset="0"/>
            </a:endParaRPr>
          </a:p>
          <a:p>
            <a:pPr algn="ctr" eaLnBrk="0" hangingPunct="0">
              <a:defRPr/>
            </a:pPr>
            <a:r>
              <a:rPr lang="cs-CZ" sz="2100" dirty="0">
                <a:solidFill>
                  <a:srgbClr val="000099"/>
                </a:solidFill>
                <a:effectLst>
                  <a:outerShdw blurRad="38100" dist="38100" dir="2700000" algn="tl">
                    <a:srgbClr val="000000">
                      <a:alpha val="43137"/>
                    </a:srgbClr>
                  </a:outerShdw>
                </a:effectLst>
                <a:latin typeface="Century Gothic" pitchFamily="34" charset="0"/>
                <a:cs typeface="Arial" pitchFamily="34" charset="0"/>
              </a:rPr>
              <a:t>INDUSTRIAL CZ, spol. s r.o.</a:t>
            </a:r>
          </a:p>
          <a:p>
            <a:pPr algn="ctr" eaLnBrk="0" hangingPunct="0">
              <a:defRPr/>
            </a:pPr>
            <a:r>
              <a:rPr lang="cs-CZ" sz="2100" dirty="0">
                <a:solidFill>
                  <a:srgbClr val="000099"/>
                </a:solidFill>
                <a:effectLst>
                  <a:outerShdw blurRad="38100" dist="38100" dir="2700000" algn="tl">
                    <a:srgbClr val="000000">
                      <a:alpha val="43137"/>
                    </a:srgbClr>
                  </a:outerShdw>
                </a:effectLst>
                <a:latin typeface="Century Gothic" pitchFamily="34" charset="0"/>
                <a:cs typeface="Arial" pitchFamily="34" charset="0"/>
              </a:rPr>
              <a:t>Unistroj s.r.o.</a:t>
            </a:r>
          </a:p>
          <a:p>
            <a:pPr algn="ctr" eaLnBrk="0" hangingPunct="0">
              <a:defRPr/>
            </a:pPr>
            <a:r>
              <a:rPr lang="cs-CZ" sz="2100" dirty="0">
                <a:solidFill>
                  <a:srgbClr val="000099"/>
                </a:solidFill>
                <a:effectLst>
                  <a:outerShdw blurRad="38100" dist="38100" dir="2700000" algn="tl">
                    <a:srgbClr val="000000">
                      <a:alpha val="43137"/>
                    </a:srgbClr>
                  </a:outerShdw>
                </a:effectLst>
                <a:latin typeface="Century Gothic" pitchFamily="34" charset="0"/>
                <a:cs typeface="Arial" pitchFamily="34" charset="0"/>
              </a:rPr>
              <a:t>GEAR SERVICE s.r.o.</a:t>
            </a:r>
          </a:p>
        </p:txBody>
      </p:sp>
      <p:sp>
        <p:nvSpPr>
          <p:cNvPr id="13" name="Rectangle 1339"/>
          <p:cNvSpPr>
            <a:spLocks noChangeArrowheads="1"/>
          </p:cNvSpPr>
          <p:nvPr/>
        </p:nvSpPr>
        <p:spPr bwMode="auto">
          <a:xfrm>
            <a:off x="165687" y="595164"/>
            <a:ext cx="4586817" cy="1440160"/>
          </a:xfrm>
          <a:prstGeom prst="rect">
            <a:avLst/>
          </a:prstGeom>
          <a:solidFill>
            <a:srgbClr val="00FFCC"/>
          </a:solidFill>
          <a:ln w="8001" algn="ctr">
            <a:solidFill>
              <a:schemeClr val="tx1"/>
            </a:solidFill>
            <a:miter lim="800000"/>
            <a:headEnd/>
            <a:tailEnd/>
          </a:ln>
          <a:effectLst/>
        </p:spPr>
        <p:txBody>
          <a:bodyPr wrap="square" lIns="89986" tIns="46792" rIns="89986" bIns="46792" anchor="ctr">
            <a:spAutoFit/>
          </a:bodyPr>
          <a:lstStyle/>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p:txBody>
      </p:sp>
      <p:pic>
        <p:nvPicPr>
          <p:cNvPr id="24" name="Picture 1341"/>
          <p:cNvPicPr>
            <a:picLocks noChangeAspect="1" noChangeArrowheads="1"/>
          </p:cNvPicPr>
          <p:nvPr/>
        </p:nvPicPr>
        <p:blipFill>
          <a:blip r:embed="rId5" cstate="print"/>
          <a:srcRect/>
          <a:stretch>
            <a:fillRect/>
          </a:stretch>
        </p:blipFill>
        <p:spPr bwMode="auto">
          <a:xfrm>
            <a:off x="1656160" y="790233"/>
            <a:ext cx="1069432" cy="1080000"/>
          </a:xfrm>
          <a:prstGeom prst="rect">
            <a:avLst/>
          </a:prstGeom>
          <a:noFill/>
          <a:ln w="9525">
            <a:noFill/>
            <a:miter lim="800000"/>
            <a:headEnd/>
            <a:tailEnd/>
          </a:ln>
        </p:spPr>
      </p:pic>
      <p:sp>
        <p:nvSpPr>
          <p:cNvPr id="15" name="Text Box 6"/>
          <p:cNvSpPr txBox="1">
            <a:spLocks noChangeArrowheads="1"/>
          </p:cNvSpPr>
          <p:nvPr/>
        </p:nvSpPr>
        <p:spPr bwMode="auto">
          <a:xfrm>
            <a:off x="5373612" y="4139583"/>
            <a:ext cx="4779492" cy="2792285"/>
          </a:xfrm>
          <a:prstGeom prst="rect">
            <a:avLst/>
          </a:prstGeom>
          <a:blipFill>
            <a:blip r:embed="rId6"/>
            <a:stretch>
              <a:fillRect/>
            </a:stretch>
          </a:blipFill>
          <a:ln w="73025" cap="rnd" cmpd="sng">
            <a:solidFill>
              <a:schemeClr val="tx1"/>
            </a:solidFill>
            <a:prstDash val="solid"/>
            <a:miter lim="800000"/>
            <a:headEnd/>
            <a:tailEnd/>
          </a:ln>
          <a:effectLst/>
        </p:spPr>
        <p:txBody>
          <a:bodyPr wrap="square" lIns="0" tIns="108000" rIns="0" bIns="36000" anchor="ctr" anchorCtr="0">
            <a:spAutoFit/>
            <a:scene3d>
              <a:camera prst="orthographicFront"/>
              <a:lightRig rig="threePt" dir="t"/>
            </a:scene3d>
            <a:sp3d contourW="12700" prstMaterial="matte">
              <a:extrusionClr>
                <a:schemeClr val="bg1"/>
              </a:extrusionClr>
              <a:contourClr>
                <a:schemeClr val="tx1"/>
              </a:contourClr>
            </a:sp3d>
          </a:bodyPr>
          <a:lstStyle/>
          <a:p>
            <a:pPr algn="ctr" eaLnBrk="0" hangingPunct="0">
              <a:defRPr/>
            </a:pPr>
            <a:r>
              <a:rPr lang="cs-CZ" sz="2400" dirty="0">
                <a:ln w="28575" cap="rnd" cmpd="dbl">
                  <a:noFill/>
                  <a:bevel/>
                </a:ln>
                <a:effectLst/>
                <a:latin typeface="Rockwell Nova Extra Bold" panose="02060903020205020403" pitchFamily="18" charset="0"/>
                <a:ea typeface="Gungsuh" pitchFamily="18" charset="-127"/>
                <a:cs typeface="Arial" panose="020B0604020202020204" pitchFamily="34" charset="0"/>
              </a:rPr>
              <a:t> </a:t>
            </a:r>
            <a:r>
              <a:rPr lang="cs-CZ" sz="3600" b="0" dirty="0">
                <a:ln w="38100">
                  <a:solidFill>
                    <a:schemeClr val="bg1"/>
                  </a:solidFill>
                </a:ln>
                <a:solidFill>
                  <a:srgbClr val="A50021"/>
                </a:solidFill>
                <a:effectLst>
                  <a:outerShdw blurRad="38100" dist="19050" dir="2700000" algn="tl" rotWithShape="0">
                    <a:schemeClr val="dk1">
                      <a:alpha val="40000"/>
                    </a:schemeClr>
                  </a:outerShdw>
                </a:effectLst>
                <a:latin typeface="Arial Black" panose="020B0A04020102020204" pitchFamily="34" charset="0"/>
                <a:ea typeface="Gungsuh" pitchFamily="18" charset="-127"/>
                <a:cs typeface="Arial" panose="020B0604020202020204" pitchFamily="34" charset="0"/>
              </a:rPr>
              <a:t>7.</a:t>
            </a:r>
            <a:endParaRPr lang="cs-CZ" sz="3200" b="0" dirty="0">
              <a:ln w="38100">
                <a:solidFill>
                  <a:schemeClr val="bg1"/>
                </a:solidFill>
              </a:ln>
              <a:solidFill>
                <a:srgbClr val="A50021"/>
              </a:solidFill>
              <a:effectLst/>
              <a:latin typeface="Arial Black" panose="020B0A04020102020204" pitchFamily="34" charset="0"/>
              <a:ea typeface="STHupo" panose="020B0503020204020204" pitchFamily="2" charset="-122"/>
              <a:cs typeface="Arial" panose="020B0604020202020204" pitchFamily="34" charset="0"/>
            </a:endParaRPr>
          </a:p>
          <a:p>
            <a:pPr algn="ctr" eaLnBrk="0" hangingPunct="0">
              <a:defRPr/>
            </a:pPr>
            <a:r>
              <a:rPr lang="cs-CZ" sz="4000" b="0" dirty="0">
                <a:ln w="38100" cap="rnd" cmpd="dbl">
                  <a:solidFill>
                    <a:schemeClr val="bg1"/>
                  </a:solidFill>
                  <a:bevel/>
                </a:ln>
                <a:solidFill>
                  <a:srgbClr val="A50021"/>
                </a:solidFill>
                <a:effectLst/>
                <a:latin typeface="Snap ITC" panose="04040A07060A02020202" pitchFamily="82" charset="0"/>
                <a:ea typeface="STHupo" panose="020B0503020204020204" pitchFamily="2" charset="-122"/>
                <a:cs typeface="Arial" panose="020B0604020202020204" pitchFamily="34" charset="0"/>
              </a:rPr>
              <a:t>TJ </a:t>
            </a:r>
          </a:p>
          <a:p>
            <a:pPr algn="ctr" eaLnBrk="0" hangingPunct="0">
              <a:defRPr/>
            </a:pPr>
            <a:r>
              <a:rPr lang="cs-CZ" sz="4800" b="0" dirty="0">
                <a:ln w="38100" cap="rnd" cmpd="dbl">
                  <a:solidFill>
                    <a:schemeClr val="bg1"/>
                  </a:solidFill>
                  <a:bevel/>
                </a:ln>
                <a:solidFill>
                  <a:srgbClr val="A50021"/>
                </a:solidFill>
                <a:effectLst/>
                <a:latin typeface="Snap ITC" panose="04040A07060A02020202" pitchFamily="82" charset="0"/>
                <a:ea typeface="STHupo" panose="020B0503020204020204" pitchFamily="2" charset="-122"/>
                <a:cs typeface="Arial" panose="020B0604020202020204" pitchFamily="34" charset="0"/>
              </a:rPr>
              <a:t>Sokol </a:t>
            </a:r>
          </a:p>
          <a:p>
            <a:pPr algn="ctr" eaLnBrk="0" hangingPunct="0">
              <a:defRPr/>
            </a:pPr>
            <a:r>
              <a:rPr lang="cs-CZ" sz="4800" b="0" dirty="0">
                <a:ln w="38100" cap="rnd" cmpd="dbl">
                  <a:solidFill>
                    <a:schemeClr val="bg1"/>
                  </a:solidFill>
                  <a:bevel/>
                </a:ln>
                <a:solidFill>
                  <a:srgbClr val="A50021"/>
                </a:solidFill>
                <a:effectLst/>
                <a:latin typeface="Snap ITC" panose="04040A07060A02020202" pitchFamily="82" charset="0"/>
                <a:ea typeface="STHupo" panose="020B0503020204020204" pitchFamily="2" charset="-122"/>
                <a:cs typeface="Arial" panose="020B0604020202020204" pitchFamily="34" charset="0"/>
              </a:rPr>
              <a:t>Horní Jiřetín</a:t>
            </a:r>
          </a:p>
        </p:txBody>
      </p:sp>
      <p:sp>
        <p:nvSpPr>
          <p:cNvPr id="16" name="TextovéPole 15"/>
          <p:cNvSpPr txBox="1"/>
          <p:nvPr/>
        </p:nvSpPr>
        <p:spPr>
          <a:xfrm>
            <a:off x="5373612" y="2431540"/>
            <a:ext cx="4779492" cy="1548000"/>
          </a:xfrm>
          <a:prstGeom prst="rect">
            <a:avLst/>
          </a:prstGeom>
          <a:blipFill>
            <a:blip r:embed="rId7"/>
            <a:stretch>
              <a:fillRect/>
            </a:stretch>
          </a:blipFill>
          <a:ln w="50800" cap="rnd" cmpd="sng">
            <a:solidFill>
              <a:schemeClr val="tx1"/>
            </a:solidFill>
            <a:prstDash val="solid"/>
            <a:miter lim="800000"/>
          </a:ln>
          <a:effectLst/>
          <a:scene3d>
            <a:camera prst="orthographicFront"/>
            <a:lightRig rig="threePt" dir="t"/>
          </a:scene3d>
          <a:sp3d>
            <a:contourClr>
              <a:schemeClr val="accent1">
                <a:lumMod val="40000"/>
                <a:lumOff val="60000"/>
              </a:schemeClr>
            </a:contourClr>
          </a:sp3d>
        </p:spPr>
        <p:txBody>
          <a:bodyPr wrap="square" rtlCol="0" anchor="ctr">
            <a:noAutofit/>
            <a:sp3d contourW="12700">
              <a:extrusionClr>
                <a:schemeClr val="bg1"/>
              </a:extrusionClr>
              <a:contourClr>
                <a:srgbClr val="FFFFFF"/>
              </a:contourClr>
            </a:sp3d>
          </a:bodyPr>
          <a:lstStyle/>
          <a:p>
            <a:pPr algn="ctr"/>
            <a:r>
              <a:rPr lang="cs-CZ" sz="4400" dirty="0">
                <a:ln w="19050">
                  <a:noFill/>
                </a:ln>
                <a:solidFill>
                  <a:srgbClr val="2C216D"/>
                </a:solidFill>
                <a:effectLst/>
                <a:latin typeface="Rockwell Condensed" panose="02060603050405020104" pitchFamily="18" charset="0"/>
                <a:ea typeface="FangSong" pitchFamily="49" charset="-122"/>
                <a:cs typeface="Arial" panose="020B0604020202020204" pitchFamily="34" charset="0"/>
              </a:rPr>
              <a:t>27.10.2018 sobota    </a:t>
            </a:r>
          </a:p>
          <a:p>
            <a:pPr algn="ctr"/>
            <a:r>
              <a:rPr lang="cs-CZ" sz="4400">
                <a:ln w="19050">
                  <a:noFill/>
                </a:ln>
                <a:solidFill>
                  <a:srgbClr val="2C216D"/>
                </a:solidFill>
                <a:effectLst/>
                <a:latin typeface="Rockwell Condensed" panose="02060603050405020104" pitchFamily="18" charset="0"/>
                <a:ea typeface="FangSong" pitchFamily="49" charset="-122"/>
                <a:cs typeface="Arial" panose="020B0604020202020204" pitchFamily="34" charset="0"/>
              </a:rPr>
              <a:t>10:15 </a:t>
            </a:r>
            <a:r>
              <a:rPr lang="cs-CZ" sz="4400" dirty="0">
                <a:ln w="19050">
                  <a:noFill/>
                </a:ln>
                <a:solidFill>
                  <a:srgbClr val="2C216D"/>
                </a:solidFill>
                <a:effectLst/>
                <a:latin typeface="Rockwell Condensed" panose="02060603050405020104" pitchFamily="18" charset="0"/>
                <a:ea typeface="FangSong" pitchFamily="49" charset="-122"/>
                <a:cs typeface="Arial" panose="020B0604020202020204" pitchFamily="34" charset="0"/>
              </a:rPr>
              <a:t>hod 12. kolo</a:t>
            </a:r>
          </a:p>
        </p:txBody>
      </p:sp>
      <p:sp>
        <p:nvSpPr>
          <p:cNvPr id="17" name="AutoShape 3" descr="ů§"/>
          <p:cNvSpPr>
            <a:spLocks noChangeArrowheads="1"/>
          </p:cNvSpPr>
          <p:nvPr/>
        </p:nvSpPr>
        <p:spPr bwMode="auto">
          <a:xfrm>
            <a:off x="5370566" y="91108"/>
            <a:ext cx="4752528" cy="1127576"/>
          </a:xfrm>
          <a:prstGeom prst="flowChartAlternateProcess">
            <a:avLst/>
          </a:prstGeom>
          <a:solidFill>
            <a:srgbClr val="CC0099"/>
          </a:solidFill>
          <a:ln w="50800" cap="flat" cmpd="sng">
            <a:solidFill>
              <a:schemeClr val="tx1"/>
            </a:solidFill>
            <a:prstDash val="solid"/>
            <a:bevel/>
            <a:headEnd/>
            <a:tailEnd/>
          </a:ln>
          <a:effectLst/>
          <a:scene3d>
            <a:camera prst="orthographicFront"/>
            <a:lightRig rig="threePt" dir="t"/>
          </a:scene3d>
          <a:sp3d>
            <a:bevelT w="0" h="0" prst="relaxedInset"/>
          </a:sp3d>
        </p:spPr>
        <p:txBody>
          <a:bodyPr wrap="none" lIns="0" tIns="45713" rIns="91425" bIns="45713" anchor="ctr">
            <a:sp3d/>
          </a:bodyPr>
          <a:lstStyle/>
          <a:p>
            <a:pPr algn="ctr" eaLnBrk="0" hangingPunct="0">
              <a:defRPr/>
            </a:pPr>
            <a:r>
              <a:rPr lang="cs-CZ" sz="3200" dirty="0">
                <a:ln w="19050" cap="rnd">
                  <a:solidFill>
                    <a:schemeClr val="accent1"/>
                  </a:solidFill>
                  <a:miter lim="800000"/>
                </a:ln>
                <a:latin typeface="Khmer UI" pitchFamily="34" charset="0"/>
                <a:cs typeface="Khmer UI" pitchFamily="34" charset="0"/>
              </a:rPr>
              <a:t> </a:t>
            </a:r>
            <a:r>
              <a:rPr lang="cs-CZ" sz="3200" dirty="0">
                <a:ln w="9525" cap="rnd">
                  <a:noFill/>
                  <a:miter lim="800000"/>
                </a:ln>
                <a:solidFill>
                  <a:srgbClr val="FFFF00"/>
                </a:solidFill>
                <a:effectLst>
                  <a:outerShdw blurRad="38100" dist="38100" dir="2700000" algn="tl">
                    <a:srgbClr val="000000">
                      <a:alpha val="43137"/>
                    </a:srgbClr>
                  </a:outerShdw>
                </a:effectLst>
                <a:latin typeface="Arial Black" panose="020B0A04020102020204" pitchFamily="34" charset="0"/>
                <a:ea typeface="STHupo" panose="02010800040101010101" pitchFamily="2" charset="-122"/>
                <a:cs typeface="Arial" panose="020B0604020202020204" pitchFamily="34" charset="0"/>
              </a:rPr>
              <a:t>Fotbalový zpravodaj</a:t>
            </a:r>
          </a:p>
          <a:p>
            <a:pPr algn="ctr" eaLnBrk="0" hangingPunct="0">
              <a:defRPr/>
            </a:pPr>
            <a:r>
              <a:rPr lang="cs-CZ" sz="3200" dirty="0">
                <a:ln w="9525" cap="rnd">
                  <a:noFill/>
                  <a:miter lim="800000"/>
                </a:ln>
                <a:solidFill>
                  <a:srgbClr val="FFFF00"/>
                </a:solidFill>
                <a:effectLst>
                  <a:outerShdw blurRad="38100" dist="38100" dir="2700000" algn="tl">
                    <a:srgbClr val="000000">
                      <a:alpha val="43137"/>
                    </a:srgbClr>
                  </a:outerShdw>
                </a:effectLst>
                <a:latin typeface="Arial Black" panose="020B0A04020102020204" pitchFamily="34" charset="0"/>
                <a:ea typeface="STHupo" panose="02010800040101010101" pitchFamily="2" charset="-122"/>
                <a:cs typeface="Arial" panose="020B0604020202020204" pitchFamily="34" charset="0"/>
              </a:rPr>
              <a:t>SK Štětí, z.s.</a:t>
            </a:r>
          </a:p>
        </p:txBody>
      </p:sp>
      <p:sp>
        <p:nvSpPr>
          <p:cNvPr id="18" name="TextovéPole 17"/>
          <p:cNvSpPr txBox="1">
            <a:spLocks noChangeArrowheads="1"/>
          </p:cNvSpPr>
          <p:nvPr/>
        </p:nvSpPr>
        <p:spPr bwMode="auto">
          <a:xfrm>
            <a:off x="5400576" y="6931868"/>
            <a:ext cx="4579198" cy="338554"/>
          </a:xfrm>
          <a:prstGeom prst="rect">
            <a:avLst/>
          </a:prstGeom>
          <a:noFill/>
          <a:ln w="9525">
            <a:noFill/>
            <a:miter lim="800000"/>
            <a:headEnd/>
            <a:tailEnd/>
          </a:ln>
        </p:spPr>
        <p:txBody>
          <a:bodyPr wrap="square">
            <a:spAutoFit/>
          </a:bodyPr>
          <a:lstStyle/>
          <a:p>
            <a:pPr algn="ctr"/>
            <a:r>
              <a:rPr lang="cs-CZ" sz="1600" dirty="0"/>
              <a:t>www.stetimondifotbal.cz</a:t>
            </a:r>
          </a:p>
        </p:txBody>
      </p:sp>
      <p:sp>
        <p:nvSpPr>
          <p:cNvPr id="19" name="TextovéPole 18"/>
          <p:cNvSpPr txBox="1"/>
          <p:nvPr/>
        </p:nvSpPr>
        <p:spPr>
          <a:xfrm>
            <a:off x="5373612" y="1325697"/>
            <a:ext cx="4749482" cy="1005848"/>
          </a:xfrm>
          <a:prstGeom prst="rect">
            <a:avLst/>
          </a:prstGeom>
          <a:pattFill prst="shingle">
            <a:fgClr>
              <a:schemeClr val="accent1"/>
            </a:fgClr>
            <a:bgClr>
              <a:schemeClr val="bg1"/>
            </a:bgClr>
          </a:pattFill>
          <a:ln w="44450" cmpd="sng">
            <a:solidFill>
              <a:schemeClr val="tx1"/>
            </a:solidFill>
            <a:prstDash val="dash"/>
            <a:miter lim="800000"/>
          </a:ln>
          <a:effectLst>
            <a:innerShdw blurRad="63500" dist="50800" dir="10800000">
              <a:srgbClr val="FF3399">
                <a:alpha val="49804"/>
              </a:srgbClr>
            </a:innerShdw>
          </a:effectLst>
          <a:scene3d>
            <a:camera prst="orthographicFront"/>
            <a:lightRig rig="threePt" dir="t"/>
          </a:scene3d>
          <a:sp3d contourW="6350" prstMaterial="matte">
            <a:bevelT w="0" h="0" prst="coolSlant"/>
            <a:extrusionClr>
              <a:srgbClr val="CC00CC"/>
            </a:extrusionClr>
            <a:contourClr>
              <a:schemeClr val="bg1"/>
            </a:contourClr>
          </a:sp3d>
        </p:spPr>
        <p:txBody>
          <a:bodyPr wrap="square" lIns="108000" tIns="36000" rtlCol="0" anchor="ctr">
            <a:spAutoFit/>
          </a:bodyPr>
          <a:lstStyle/>
          <a:p>
            <a:pPr algn="ctr"/>
            <a:r>
              <a:rPr lang="cs-CZ" sz="3200" dirty="0">
                <a:ln w="19050" cap="sq">
                  <a:noFill/>
                  <a:prstDash val="solid"/>
                  <a:miter lim="800000"/>
                </a:ln>
                <a:solidFill>
                  <a:srgbClr val="800080"/>
                </a:solidFill>
                <a:latin typeface="Constantia" panose="02030602050306030303" pitchFamily="18" charset="0"/>
                <a:ea typeface="Microsoft YaHei UI" panose="020B0503020204020204" pitchFamily="34" charset="-122"/>
                <a:cs typeface="Arial" panose="020B0604020202020204" pitchFamily="34" charset="0"/>
              </a:rPr>
              <a:t>Sezóna 2018/2019</a:t>
            </a:r>
          </a:p>
          <a:p>
            <a:pPr algn="ctr"/>
            <a:r>
              <a:rPr lang="cs-CZ" sz="2800" dirty="0">
                <a:ln w="19050" cap="sq">
                  <a:noFill/>
                  <a:prstDash val="solid"/>
                  <a:miter lim="800000"/>
                </a:ln>
                <a:solidFill>
                  <a:srgbClr val="800080"/>
                </a:solidFill>
                <a:effectLst>
                  <a:outerShdw blurRad="38100" dist="38100" dir="2700000" algn="tl">
                    <a:srgbClr val="000000">
                      <a:alpha val="43137"/>
                    </a:srgbClr>
                  </a:outerShdw>
                </a:effectLst>
                <a:latin typeface="Constantia" panose="02030602050306030303" pitchFamily="18" charset="0"/>
                <a:ea typeface="Microsoft YaHei UI" panose="020B0503020204020204" pitchFamily="34" charset="-122"/>
                <a:cs typeface="Arial" panose="020B0604020202020204" pitchFamily="34" charset="0"/>
              </a:rPr>
              <a:t>Ústecký přebor Podzim</a:t>
            </a:r>
          </a:p>
        </p:txBody>
      </p:sp>
      <p:pic>
        <p:nvPicPr>
          <p:cNvPr id="20" name="Obrázek 19" descr="Vector Logos, &lt;strong&gt;Logo&lt;/strong&gt; Templates Free Download | seek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16600" y="4332604"/>
            <a:ext cx="665870" cy="674271"/>
          </a:xfrm>
          <a:prstGeom prst="rect">
            <a:avLst/>
          </a:prstGeom>
          <a:noFill/>
          <a:ln>
            <a:noFill/>
          </a:ln>
        </p:spPr>
      </p:pic>
      <p:pic>
        <p:nvPicPr>
          <p:cNvPr id="2" name="Obrázek 1" descr="&lt;strong&gt;Sokol&lt;/strong&gt; &lt;strong&gt;Horní&lt;/strong&gt; &lt;strong&gt;Jiřetín&lt;/strong&gt;"/>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00976" y="4411588"/>
            <a:ext cx="694756" cy="59528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a:extLst>
              <a:ext uri="{FF2B5EF4-FFF2-40B4-BE49-F238E27FC236}">
                <a16:creationId xmlns:a16="http://schemas.microsoft.com/office/drawing/2014/main" id="{AEFE373F-3F4B-4E40-8FB6-6ACC8C5398AE}"/>
              </a:ext>
            </a:extLst>
          </p:cNvPr>
          <p:cNvSpPr txBox="1"/>
          <p:nvPr/>
        </p:nvSpPr>
        <p:spPr>
          <a:xfrm>
            <a:off x="5441504" y="171274"/>
            <a:ext cx="4661224" cy="1138773"/>
          </a:xfrm>
          <a:prstGeom prst="rect">
            <a:avLst/>
          </a:prstGeom>
          <a:pattFill prst="ltVert">
            <a:fgClr>
              <a:srgbClr val="99FFCC"/>
            </a:fgClr>
            <a:bgClr>
              <a:schemeClr val="bg1"/>
            </a:bgClr>
          </a:pattFill>
          <a:effectLst>
            <a:glow rad="101600">
              <a:schemeClr val="accent1">
                <a:lumMod val="40000"/>
                <a:lumOff val="60000"/>
                <a:alpha val="40000"/>
              </a:schemeClr>
            </a:glow>
            <a:softEdge rad="241300"/>
          </a:effectLst>
        </p:spPr>
        <p:txBody>
          <a:bodyPr wrap="square" rtlCol="0">
            <a:spAutoFit/>
          </a:bodyPr>
          <a:lstStyle/>
          <a:p>
            <a:pPr algn="ctr"/>
            <a:r>
              <a:rPr lang="cs-CZ" sz="2000" dirty="0">
                <a:latin typeface="Arial" panose="020B0604020202020204" pitchFamily="34" charset="0"/>
                <a:cs typeface="Arial" panose="020B0604020202020204" pitchFamily="34" charset="0"/>
              </a:rPr>
              <a:t>Starší žáci</a:t>
            </a:r>
            <a:r>
              <a:rPr lang="cs-CZ" sz="1600" dirty="0">
                <a:latin typeface="Arial" panose="020B0604020202020204" pitchFamily="34" charset="0"/>
                <a:cs typeface="Arial" panose="020B0604020202020204" pitchFamily="34" charset="0"/>
              </a:rPr>
              <a:t> 21. října v </a:t>
            </a:r>
            <a:r>
              <a:rPr lang="cs-CZ" sz="1600" dirty="0" err="1">
                <a:latin typeface="Arial" panose="020B0604020202020204" pitchFamily="34" charset="0"/>
                <a:cs typeface="Arial" panose="020B0604020202020204" pitchFamily="34" charset="0"/>
              </a:rPr>
              <a:t>Pokraticích</a:t>
            </a:r>
            <a:r>
              <a:rPr lang="cs-CZ" sz="1600" dirty="0">
                <a:latin typeface="Arial" panose="020B0604020202020204" pitchFamily="34" charset="0"/>
                <a:cs typeface="Arial" panose="020B0604020202020204" pitchFamily="34" charset="0"/>
              </a:rPr>
              <a:t> proti FK Litoměřicku B. Do konce podzimu 3 kola. V ústeckém přeboru patří starším žákům 6. místo</a:t>
            </a:r>
          </a:p>
        </p:txBody>
      </p:sp>
      <p:pic>
        <p:nvPicPr>
          <p:cNvPr id="8" name="Obrázek 7">
            <a:extLst>
              <a:ext uri="{FF2B5EF4-FFF2-40B4-BE49-F238E27FC236}">
                <a16:creationId xmlns:a16="http://schemas.microsoft.com/office/drawing/2014/main" id="{DD12D1C9-BDFA-4026-9025-B39F0BFE365C}"/>
              </a:ext>
            </a:extLst>
          </p:cNvPr>
          <p:cNvPicPr>
            <a:picLocks noChangeAspect="1"/>
          </p:cNvPicPr>
          <p:nvPr/>
        </p:nvPicPr>
        <p:blipFill>
          <a:blip r:embed="rId2"/>
          <a:stretch>
            <a:fillRect/>
          </a:stretch>
        </p:blipFill>
        <p:spPr>
          <a:xfrm>
            <a:off x="5466955" y="1245673"/>
            <a:ext cx="4642508" cy="2321256"/>
          </a:xfrm>
          <a:prstGeom prst="rect">
            <a:avLst/>
          </a:prstGeom>
          <a:ln w="31750">
            <a:solidFill>
              <a:srgbClr val="FF9933"/>
            </a:solidFill>
          </a:ln>
        </p:spPr>
      </p:pic>
      <p:pic>
        <p:nvPicPr>
          <p:cNvPr id="4" name="Obrázek 3">
            <a:extLst>
              <a:ext uri="{FF2B5EF4-FFF2-40B4-BE49-F238E27FC236}">
                <a16:creationId xmlns:a16="http://schemas.microsoft.com/office/drawing/2014/main" id="{3967FA52-0EA1-4F9B-BEC4-5B62C8B7F4DC}"/>
              </a:ext>
            </a:extLst>
          </p:cNvPr>
          <p:cNvPicPr>
            <a:picLocks noChangeAspect="1"/>
          </p:cNvPicPr>
          <p:nvPr/>
        </p:nvPicPr>
        <p:blipFill>
          <a:blip r:embed="rId3"/>
          <a:stretch>
            <a:fillRect/>
          </a:stretch>
        </p:blipFill>
        <p:spPr>
          <a:xfrm>
            <a:off x="5424107" y="4478185"/>
            <a:ext cx="4343219" cy="2321256"/>
          </a:xfrm>
          <a:prstGeom prst="rect">
            <a:avLst/>
          </a:prstGeom>
          <a:ln w="31750">
            <a:solidFill>
              <a:srgbClr val="FF9933"/>
            </a:solidFill>
          </a:ln>
        </p:spPr>
      </p:pic>
      <p:sp>
        <p:nvSpPr>
          <p:cNvPr id="12" name="TextovéPole 11">
            <a:extLst>
              <a:ext uri="{FF2B5EF4-FFF2-40B4-BE49-F238E27FC236}">
                <a16:creationId xmlns:a16="http://schemas.microsoft.com/office/drawing/2014/main" id="{06BEDFDE-E25F-488B-B583-88D3238EB028}"/>
              </a:ext>
            </a:extLst>
          </p:cNvPr>
          <p:cNvSpPr txBox="1"/>
          <p:nvPr/>
        </p:nvSpPr>
        <p:spPr>
          <a:xfrm>
            <a:off x="5441504" y="3841320"/>
            <a:ext cx="4661224" cy="615553"/>
          </a:xfrm>
          <a:prstGeom prst="rect">
            <a:avLst/>
          </a:prstGeom>
          <a:solidFill>
            <a:srgbClr val="FFFF00"/>
          </a:solidFill>
          <a:effectLst>
            <a:glow rad="101600">
              <a:schemeClr val="accent1">
                <a:lumMod val="40000"/>
                <a:lumOff val="60000"/>
                <a:alpha val="40000"/>
              </a:schemeClr>
            </a:glow>
            <a:softEdge rad="241300"/>
          </a:effectLst>
        </p:spPr>
        <p:txBody>
          <a:bodyPr wrap="square" rtlCol="0">
            <a:spAutoFit/>
          </a:bodyPr>
          <a:lstStyle/>
          <a:p>
            <a:pPr algn="ctr"/>
            <a:r>
              <a:rPr lang="cs-CZ" sz="1400" dirty="0">
                <a:latin typeface="Arial" panose="020B0604020202020204" pitchFamily="34" charset="0"/>
                <a:cs typeface="Arial" panose="020B0604020202020204" pitchFamily="34" charset="0"/>
              </a:rPr>
              <a:t>Stejní soupeři na stejném místě, jen kategorie je jiná. </a:t>
            </a:r>
            <a:r>
              <a:rPr lang="cs-CZ" sz="2000" dirty="0">
                <a:latin typeface="Arial" panose="020B0604020202020204" pitchFamily="34" charset="0"/>
                <a:cs typeface="Arial" panose="020B0604020202020204" pitchFamily="34" charset="0"/>
              </a:rPr>
              <a:t>Mladší žáci</a:t>
            </a:r>
            <a:r>
              <a:rPr lang="cs-CZ" sz="1400" dirty="0">
                <a:latin typeface="Arial" panose="020B0604020202020204" pitchFamily="34" charset="0"/>
                <a:cs typeface="Arial" panose="020B0604020202020204" pitchFamily="34" charset="0"/>
              </a:rPr>
              <a:t>. </a:t>
            </a:r>
            <a:r>
              <a:rPr lang="cs-CZ" dirty="0">
                <a:latin typeface="Arial" panose="020B0604020202020204" pitchFamily="34" charset="0"/>
                <a:cs typeface="Arial" panose="020B0604020202020204" pitchFamily="34" charset="0"/>
              </a:rPr>
              <a:t>V přeboru se drží na krásném 3. místě </a:t>
            </a:r>
            <a:endParaRPr lang="cs-CZ" sz="1050" dirty="0">
              <a:latin typeface="Arial" panose="020B0604020202020204" pitchFamily="34" charset="0"/>
              <a:cs typeface="Arial" panose="020B0604020202020204" pitchFamily="34" charset="0"/>
            </a:endParaRPr>
          </a:p>
        </p:txBody>
      </p:sp>
      <p:pic>
        <p:nvPicPr>
          <p:cNvPr id="2" name="Obráze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272" y="743247"/>
            <a:ext cx="4534165" cy="3022776"/>
          </a:xfrm>
          <a:prstGeom prst="rect">
            <a:avLst/>
          </a:prstGeom>
          <a:ln w="19050">
            <a:solidFill>
              <a:schemeClr val="accent6">
                <a:lumMod val="50000"/>
              </a:schemeClr>
            </a:solidFill>
          </a:ln>
        </p:spPr>
      </p:pic>
      <p:pic>
        <p:nvPicPr>
          <p:cNvPr id="3" name="Obráze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497" y="4035488"/>
            <a:ext cx="4507349" cy="3004899"/>
          </a:xfrm>
          <a:prstGeom prst="rect">
            <a:avLst/>
          </a:prstGeom>
          <a:ln w="19050">
            <a:solidFill>
              <a:schemeClr val="accent6">
                <a:lumMod val="50000"/>
              </a:schemeClr>
            </a:solidFill>
          </a:ln>
        </p:spPr>
      </p:pic>
      <p:sp>
        <p:nvSpPr>
          <p:cNvPr id="5" name="TextovéPole 4"/>
          <p:cNvSpPr txBox="1"/>
          <p:nvPr/>
        </p:nvSpPr>
        <p:spPr>
          <a:xfrm>
            <a:off x="143272" y="263547"/>
            <a:ext cx="5616624" cy="276999"/>
          </a:xfrm>
          <a:prstGeom prst="rect">
            <a:avLst/>
          </a:prstGeom>
          <a:solidFill>
            <a:srgbClr val="99FFCC"/>
          </a:solidFill>
          <a:effectLst>
            <a:glow rad="101600">
              <a:srgbClr val="FFFF66">
                <a:alpha val="40000"/>
              </a:srgbClr>
            </a:glow>
            <a:softEdge rad="241300"/>
          </a:effectLst>
        </p:spPr>
        <p:txBody>
          <a:bodyPr wrap="square" rtlCol="0">
            <a:spAutoFit/>
          </a:bodyPr>
          <a:lstStyle/>
          <a:p>
            <a:pPr algn="ctr"/>
            <a:endParaRPr lang="cs-CZ" dirty="0" smtClean="0">
              <a:latin typeface="Arial" panose="020B0604020202020204" pitchFamily="34" charset="0"/>
              <a:cs typeface="Arial" panose="020B0604020202020204" pitchFamily="34" charset="0"/>
            </a:endParaRPr>
          </a:p>
        </p:txBody>
      </p:sp>
      <p:sp>
        <p:nvSpPr>
          <p:cNvPr id="6" name="Obdélník 5"/>
          <p:cNvSpPr/>
          <p:nvPr/>
        </p:nvSpPr>
        <p:spPr>
          <a:xfrm>
            <a:off x="216000" y="102141"/>
            <a:ext cx="4461437" cy="461665"/>
          </a:xfrm>
          <a:prstGeom prst="rect">
            <a:avLst/>
          </a:prstGeom>
          <a:solidFill>
            <a:schemeClr val="accent6">
              <a:lumMod val="20000"/>
              <a:lumOff val="80000"/>
            </a:schemeClr>
          </a:solidFill>
        </p:spPr>
        <p:txBody>
          <a:bodyPr wrap="square">
            <a:spAutoFit/>
          </a:bodyPr>
          <a:lstStyle/>
          <a:p>
            <a:pPr algn="ctr"/>
            <a:r>
              <a:rPr lang="cs-CZ" dirty="0">
                <a:latin typeface="Arial" panose="020B0604020202020204" pitchFamily="34" charset="0"/>
                <a:cs typeface="Arial" panose="020B0604020202020204" pitchFamily="34" charset="0"/>
              </a:rPr>
              <a:t>SK Štětí-FK Litoměřicko </a:t>
            </a:r>
            <a:r>
              <a:rPr lang="cs-CZ" dirty="0" smtClean="0">
                <a:latin typeface="Arial" panose="020B0604020202020204" pitchFamily="34" charset="0"/>
                <a:cs typeface="Arial" panose="020B0604020202020204" pitchFamily="34" charset="0"/>
              </a:rPr>
              <a:t>B 4:2 21.10.2018 </a:t>
            </a:r>
          </a:p>
          <a:p>
            <a:pPr algn="ctr"/>
            <a:r>
              <a:rPr lang="cs-CZ" dirty="0" smtClean="0">
                <a:latin typeface="Arial" panose="020B0604020202020204" pitchFamily="34" charset="0"/>
                <a:cs typeface="Arial" panose="020B0604020202020204" pitchFamily="34" charset="0"/>
              </a:rPr>
              <a:t>Foto: Zuzana </a:t>
            </a:r>
            <a:r>
              <a:rPr lang="cs-CZ" dirty="0" err="1" smtClean="0">
                <a:latin typeface="Arial" panose="020B0604020202020204" pitchFamily="34" charset="0"/>
                <a:cs typeface="Arial" panose="020B0604020202020204" pitchFamily="34" charset="0"/>
              </a:rPr>
              <a:t>Ransdorfová</a:t>
            </a:r>
            <a:r>
              <a:rPr lang="cs-CZ" dirty="0" smtClean="0">
                <a:latin typeface="Arial" panose="020B0604020202020204" pitchFamily="34" charset="0"/>
                <a:cs typeface="Arial" panose="020B0604020202020204" pitchFamily="34" charset="0"/>
              </a:rPr>
              <a:t> </a:t>
            </a:r>
            <a:endParaRPr lang="cs-CZ" dirty="0">
              <a:latin typeface="Arial" panose="020B0604020202020204" pitchFamily="34" charset="0"/>
              <a:cs typeface="Arial" panose="020B0604020202020204" pitchFamily="34" charset="0"/>
            </a:endParaRPr>
          </a:p>
        </p:txBody>
      </p:sp>
      <p:sp>
        <p:nvSpPr>
          <p:cNvPr id="13" name="TextovéPole 12"/>
          <p:cNvSpPr txBox="1"/>
          <p:nvPr/>
        </p:nvSpPr>
        <p:spPr>
          <a:xfrm>
            <a:off x="1944192"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10</a:t>
            </a:r>
            <a:endParaRPr lang="cs-CZ" sz="800" dirty="0">
              <a:latin typeface="Bookman Old Style" pitchFamily="18" charset="0"/>
            </a:endParaRPr>
          </a:p>
        </p:txBody>
      </p:sp>
      <p:sp>
        <p:nvSpPr>
          <p:cNvPr id="14" name="TextovéPole 13"/>
          <p:cNvSpPr txBox="1"/>
          <p:nvPr/>
        </p:nvSpPr>
        <p:spPr>
          <a:xfrm>
            <a:off x="7272783" y="6988146"/>
            <a:ext cx="322933"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19</a:t>
            </a:r>
            <a:endParaRPr lang="cs-CZ" sz="800" dirty="0">
              <a:latin typeface="Bookman Old Style" pitchFamily="18" charset="0"/>
            </a:endParaRPr>
          </a:p>
        </p:txBody>
      </p:sp>
    </p:spTree>
    <p:extLst>
      <p:ext uri="{BB962C8B-B14F-4D97-AF65-F5344CB8AC3E}">
        <p14:creationId xmlns:p14="http://schemas.microsoft.com/office/powerpoint/2010/main" val="369195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603DE634-7BCC-4F85-8132-E169B7DAFEFC}"/>
              </a:ext>
            </a:extLst>
          </p:cNvPr>
          <p:cNvSpPr txBox="1"/>
          <p:nvPr/>
        </p:nvSpPr>
        <p:spPr>
          <a:xfrm>
            <a:off x="5529371" y="1498431"/>
            <a:ext cx="4638954" cy="5493812"/>
          </a:xfrm>
          <a:prstGeom prst="rect">
            <a:avLst/>
          </a:prstGeom>
          <a:pattFill prst="dashHorz">
            <a:fgClr>
              <a:srgbClr val="FFFF00"/>
            </a:fgClr>
            <a:bgClr>
              <a:schemeClr val="bg1"/>
            </a:bgClr>
          </a:pattFill>
          <a:effectLst>
            <a:softEdge rad="241300"/>
          </a:effectLst>
        </p:spPr>
        <p:txBody>
          <a:bodyPr wrap="square" rtlCol="0">
            <a:spAutoFit/>
          </a:bodyPr>
          <a:lstStyle/>
          <a:p>
            <a:pPr algn="ctr"/>
            <a:r>
              <a:rPr lang="cs-CZ" sz="1400" dirty="0"/>
              <a:t>FK </a:t>
            </a:r>
            <a:r>
              <a:rPr lang="cs-CZ" sz="1400" dirty="0" err="1"/>
              <a:t>Tatran</a:t>
            </a:r>
            <a:r>
              <a:rPr lang="cs-CZ" sz="1400" dirty="0"/>
              <a:t> Kadaň</a:t>
            </a:r>
            <a:r>
              <a:rPr lang="cs-CZ" sz="1400" b="0" dirty="0"/>
              <a:t> - </a:t>
            </a:r>
            <a:r>
              <a:rPr lang="cs-CZ" sz="1400" dirty="0"/>
              <a:t>TJ Spartak Perštejn  3:1 (1:1</a:t>
            </a:r>
            <a:r>
              <a:rPr lang="cs-CZ" sz="1400" dirty="0">
                <a:sym typeface="Wingdings" panose="05000000000000000000" pitchFamily="2" charset="2"/>
              </a:rPr>
              <a:t>)</a:t>
            </a:r>
          </a:p>
          <a:p>
            <a:pPr algn="just"/>
            <a:r>
              <a:rPr lang="cs-CZ" sz="1100" b="0" dirty="0">
                <a:latin typeface="Arial" panose="020B0604020202020204" pitchFamily="34" charset="0"/>
                <a:cs typeface="Arial" panose="020B0604020202020204" pitchFamily="34" charset="0"/>
              </a:rPr>
              <a:t>rozhodující góly dali domácí v 91. a v 93. minutě.</a:t>
            </a:r>
          </a:p>
          <a:p>
            <a:pPr algn="ctr"/>
            <a:r>
              <a:rPr lang="cs-CZ" sz="1400" dirty="0"/>
              <a:t>ASK Lovosice</a:t>
            </a:r>
            <a:r>
              <a:rPr lang="cs-CZ" sz="1400" b="0" dirty="0"/>
              <a:t> - </a:t>
            </a:r>
            <a:r>
              <a:rPr lang="cs-CZ" sz="1400" dirty="0"/>
              <a:t>SK TRATEC Vilémov  1:0 PK</a:t>
            </a:r>
          </a:p>
          <a:p>
            <a:pPr algn="just"/>
            <a:r>
              <a:rPr lang="cs-CZ" b="0" dirty="0">
                <a:latin typeface="Arial" panose="020B0604020202020204" pitchFamily="34" charset="0"/>
                <a:cs typeface="Arial" panose="020B0604020202020204" pitchFamily="34" charset="0"/>
              </a:rPr>
              <a:t>v 1. poločase byly lepší hosté, ve 2. se hra vyrovnala, ale žádné branky se diváci nedočkali. Ze 4 penalt proměnil Vilémov jen jednu.</a:t>
            </a:r>
            <a:endParaRPr lang="cs-CZ" sz="1800" dirty="0"/>
          </a:p>
          <a:p>
            <a:pPr algn="ctr"/>
            <a:r>
              <a:rPr lang="cs-CZ" sz="1400" dirty="0"/>
              <a:t>TJ Krupka</a:t>
            </a:r>
            <a:r>
              <a:rPr lang="cs-CZ" sz="1400" b="0" dirty="0"/>
              <a:t> - </a:t>
            </a:r>
            <a:r>
              <a:rPr lang="cs-CZ" sz="1400" dirty="0"/>
              <a:t>SK </a:t>
            </a:r>
            <a:r>
              <a:rPr lang="cs-CZ" sz="1400" dirty="0" err="1"/>
              <a:t>Brná</a:t>
            </a:r>
            <a:r>
              <a:rPr lang="cs-CZ" sz="1400" dirty="0"/>
              <a:t> 2:1 PK (0:0)</a:t>
            </a:r>
          </a:p>
          <a:p>
            <a:pPr algn="just"/>
            <a:r>
              <a:rPr lang="cs-CZ" sz="1100" b="0" dirty="0">
                <a:latin typeface="Arial" panose="020B0604020202020204" pitchFamily="34" charset="0"/>
                <a:cs typeface="Arial" panose="020B0604020202020204" pitchFamily="34" charset="0"/>
              </a:rPr>
              <a:t>domácí vyrovnali 4 minuty před koncem z penalty. Rozhodující penaltu neproměnil brankář </a:t>
            </a:r>
            <a:r>
              <a:rPr lang="cs-CZ" sz="1100" b="0" dirty="0" err="1">
                <a:latin typeface="Arial" panose="020B0604020202020204" pitchFamily="34" charset="0"/>
                <a:cs typeface="Arial" panose="020B0604020202020204" pitchFamily="34" charset="0"/>
              </a:rPr>
              <a:t>Brné</a:t>
            </a:r>
            <a:r>
              <a:rPr lang="cs-CZ" sz="1100" b="0" dirty="0">
                <a:latin typeface="Arial" panose="020B0604020202020204" pitchFamily="34" charset="0"/>
                <a:cs typeface="Arial" panose="020B0604020202020204" pitchFamily="34" charset="0"/>
              </a:rPr>
              <a:t>.</a:t>
            </a:r>
            <a:endParaRPr lang="cs-CZ" sz="1800" dirty="0"/>
          </a:p>
          <a:p>
            <a:pPr algn="ctr"/>
            <a:r>
              <a:rPr lang="cs-CZ" sz="1400" dirty="0"/>
              <a:t>TJ Sokol Srbice</a:t>
            </a:r>
            <a:r>
              <a:rPr lang="cs-CZ" sz="1400" b="0" dirty="0"/>
              <a:t> - </a:t>
            </a:r>
            <a:r>
              <a:rPr lang="cs-CZ" sz="1400" dirty="0"/>
              <a:t>SK Baník Modlany 1:0(0:0)</a:t>
            </a:r>
          </a:p>
          <a:p>
            <a:pPr algn="just"/>
            <a:r>
              <a:rPr lang="cs-CZ" sz="1100" b="0" dirty="0">
                <a:latin typeface="Arial" panose="020B0604020202020204" pitchFamily="34" charset="0"/>
                <a:cs typeface="Arial" panose="020B0604020202020204" pitchFamily="34" charset="0"/>
              </a:rPr>
              <a:t>derby dvou sousedů na mapě teplického okresu. Vyrovnané utkání se šťastným koncem pro domácí zásluhou branky </a:t>
            </a:r>
            <a:r>
              <a:rPr lang="cs-CZ" sz="1100" b="0" dirty="0" err="1">
                <a:latin typeface="Arial" panose="020B0604020202020204" pitchFamily="34" charset="0"/>
                <a:cs typeface="Arial" panose="020B0604020202020204" pitchFamily="34" charset="0"/>
              </a:rPr>
              <a:t>Egrta</a:t>
            </a:r>
            <a:r>
              <a:rPr lang="cs-CZ" sz="1100" b="0" dirty="0">
                <a:latin typeface="Arial" panose="020B0604020202020204" pitchFamily="34" charset="0"/>
                <a:cs typeface="Arial" panose="020B0604020202020204" pitchFamily="34" charset="0"/>
              </a:rPr>
              <a:t>.</a:t>
            </a:r>
          </a:p>
          <a:p>
            <a:pPr algn="ctr"/>
            <a:r>
              <a:rPr lang="cs-CZ" sz="1400" dirty="0"/>
              <a:t>FK Jílové</a:t>
            </a:r>
            <a:r>
              <a:rPr lang="cs-CZ" sz="1400" b="0" dirty="0"/>
              <a:t> - </a:t>
            </a:r>
            <a:r>
              <a:rPr lang="cs-CZ" sz="1400" dirty="0"/>
              <a:t>FK Dobroměřice  0:1(0:0)</a:t>
            </a:r>
          </a:p>
          <a:p>
            <a:pPr algn="just"/>
            <a:r>
              <a:rPr lang="cs-CZ" sz="1100" b="0" dirty="0">
                <a:latin typeface="Arial" panose="020B0604020202020204" pitchFamily="34" charset="0"/>
                <a:cs typeface="Arial" panose="020B0604020202020204" pitchFamily="34" charset="0"/>
              </a:rPr>
              <a:t>hosté hráli disciplinovaně, spolehlivě bránili a již delší dobu trápící se domácí nedokázali najít proti zbraň. Trest přišel po změně stran.</a:t>
            </a:r>
          </a:p>
          <a:p>
            <a:pPr algn="ctr"/>
            <a:r>
              <a:rPr lang="cs-CZ" sz="1400" dirty="0"/>
              <a:t>TJ Sokol Horní Jiřetín</a:t>
            </a:r>
            <a:r>
              <a:rPr lang="cs-CZ" sz="1400" b="0" dirty="0"/>
              <a:t> - </a:t>
            </a:r>
            <a:r>
              <a:rPr lang="cs-CZ" sz="1400" dirty="0"/>
              <a:t>FK Slavoj Žatec 5:4(2:3)</a:t>
            </a:r>
          </a:p>
          <a:p>
            <a:pPr algn="just"/>
            <a:r>
              <a:rPr lang="cs-CZ" sz="1100" b="0" dirty="0">
                <a:latin typeface="Arial" panose="020B0604020202020204" pitchFamily="34" charset="0"/>
                <a:cs typeface="Arial" panose="020B0604020202020204" pitchFamily="34" charset="0"/>
              </a:rPr>
              <a:t>domácí otočili vývoj zápasu ve 2. poločase. 2 branky domácích vstřelil Kopta. 3 Hošek.</a:t>
            </a:r>
          </a:p>
          <a:p>
            <a:pPr algn="ctr"/>
            <a:r>
              <a:rPr lang="cs-CZ" sz="1400" dirty="0"/>
              <a:t>FK Jiskra Modrá</a:t>
            </a:r>
            <a:r>
              <a:rPr lang="cs-CZ" sz="1400" b="0" dirty="0"/>
              <a:t> - </a:t>
            </a:r>
            <a:r>
              <a:rPr lang="cs-CZ" sz="1400" dirty="0"/>
              <a:t>FK SEKO Louny</a:t>
            </a:r>
          </a:p>
          <a:p>
            <a:r>
              <a:rPr lang="cs-CZ" sz="1100" b="0" dirty="0">
                <a:latin typeface="Arial" panose="020B0604020202020204" pitchFamily="34" charset="0"/>
                <a:cs typeface="Arial" panose="020B0604020202020204" pitchFamily="34" charset="0"/>
              </a:rPr>
              <a:t>Ještě 10 minut před koncem domácí prohrávali 2:1. Pak nastal velký obrat a po 2 rozích šli domácí do vedení, aby v nastavení přidali ještě na 4:2.</a:t>
            </a:r>
            <a:endParaRPr lang="cs-CZ" sz="1800" dirty="0"/>
          </a:p>
          <a:p>
            <a:pPr algn="ctr"/>
            <a:r>
              <a:rPr lang="cs-CZ" sz="1400" dirty="0"/>
              <a:t>SK Štětí</a:t>
            </a:r>
            <a:r>
              <a:rPr lang="cs-CZ" sz="1400" b="0" dirty="0"/>
              <a:t> - </a:t>
            </a:r>
            <a:r>
              <a:rPr lang="cs-CZ" sz="1400" dirty="0"/>
              <a:t>FK Litoměřicko B 4:2(0:0)</a:t>
            </a:r>
          </a:p>
          <a:p>
            <a:r>
              <a:rPr lang="cs-CZ" sz="1100" b="0" dirty="0">
                <a:latin typeface="Arial" panose="020B0604020202020204" pitchFamily="34" charset="0"/>
                <a:cs typeface="Arial" panose="020B0604020202020204" pitchFamily="34" charset="0"/>
              </a:rPr>
              <a:t>Ještě 10 minut před koncem domácí prohrávali 2:1. Pak nastal velký obrat a po 2 rozích šli domácí do vedení, aby v nastavení přidali ještě na 4:2.</a:t>
            </a:r>
          </a:p>
          <a:p>
            <a:pPr algn="ctr"/>
            <a:endParaRPr lang="cs-CZ" sz="1800" dirty="0"/>
          </a:p>
          <a:p>
            <a:r>
              <a:rPr lang="cs-CZ" dirty="0"/>
              <a:t> </a:t>
            </a:r>
          </a:p>
        </p:txBody>
      </p:sp>
      <p:sp>
        <p:nvSpPr>
          <p:cNvPr id="5" name="Obdélník 4">
            <a:extLst>
              <a:ext uri="{FF2B5EF4-FFF2-40B4-BE49-F238E27FC236}">
                <a16:creationId xmlns:a16="http://schemas.microsoft.com/office/drawing/2014/main" id="{F75DC346-8FB2-449F-B08D-FE408092AFA8}"/>
              </a:ext>
            </a:extLst>
          </p:cNvPr>
          <p:cNvSpPr/>
          <p:nvPr/>
        </p:nvSpPr>
        <p:spPr>
          <a:xfrm>
            <a:off x="5688608" y="91108"/>
            <a:ext cx="4320480" cy="1077218"/>
          </a:xfrm>
          <a:prstGeom prst="rect">
            <a:avLst/>
          </a:prstGeom>
          <a:gradFill>
            <a:gsLst>
              <a:gs pos="0">
                <a:schemeClr val="accent1">
                  <a:lumMod val="5000"/>
                  <a:lumOff val="95000"/>
                </a:schemeClr>
              </a:gs>
              <a:gs pos="41000">
                <a:schemeClr val="accent2">
                  <a:lumMod val="20000"/>
                  <a:lumOff val="80000"/>
                </a:schemeClr>
              </a:gs>
              <a:gs pos="73000">
                <a:srgbClr val="FFFF66"/>
              </a:gs>
            </a:gsLst>
            <a:lin ang="5400000" scaled="1"/>
          </a:gradFill>
        </p:spPr>
        <p:txBody>
          <a:bodyPr wrap="square" lIns="91440" tIns="45720" rIns="91440" bIns="45720">
            <a:spAutoFit/>
          </a:bodyPr>
          <a:lstStyle/>
          <a:p>
            <a:pPr algn="ctr"/>
            <a:r>
              <a:rPr lang="cs-CZ" sz="2800" b="1" cap="none" spc="0" dirty="0">
                <a:ln w="9525">
                  <a:noFill/>
                  <a:prstDash val="solid"/>
                </a:ln>
                <a:solidFill>
                  <a:srgbClr val="D60093"/>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11. kolo 20.-21.10.2018</a:t>
            </a:r>
            <a:r>
              <a:rPr lang="cs-CZ" sz="3200" b="1" cap="none" spc="0" dirty="0">
                <a:ln w="9525">
                  <a:noFill/>
                  <a:prstDash val="solid"/>
                </a:ln>
                <a:solidFill>
                  <a:srgbClr val="D60093"/>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 </a:t>
            </a:r>
          </a:p>
          <a:p>
            <a:pPr algn="ctr"/>
            <a:r>
              <a:rPr lang="cs-CZ" sz="3200" b="1" cap="none" spc="0" dirty="0">
                <a:ln w="9525">
                  <a:noFill/>
                  <a:prstDash val="solid"/>
                </a:ln>
                <a:solidFill>
                  <a:srgbClr val="D60093"/>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přeboru dospělých</a:t>
            </a:r>
          </a:p>
        </p:txBody>
      </p:sp>
      <p:sp>
        <p:nvSpPr>
          <p:cNvPr id="2" name="Obdélník 1">
            <a:extLst>
              <a:ext uri="{FF2B5EF4-FFF2-40B4-BE49-F238E27FC236}">
                <a16:creationId xmlns:a16="http://schemas.microsoft.com/office/drawing/2014/main" id="{F1031D23-2A58-45FB-9852-A882CE982186}"/>
              </a:ext>
            </a:extLst>
          </p:cNvPr>
          <p:cNvSpPr/>
          <p:nvPr/>
        </p:nvSpPr>
        <p:spPr>
          <a:xfrm>
            <a:off x="199952" y="1531268"/>
            <a:ext cx="4694130" cy="4324261"/>
          </a:xfrm>
          <a:prstGeom prst="rect">
            <a:avLst/>
          </a:prstGeom>
        </p:spPr>
        <p:txBody>
          <a:bodyPr wrap="square">
            <a:spAutoFit/>
          </a:bodyPr>
          <a:lstStyle/>
          <a:p>
            <a:pPr algn="ctr"/>
            <a:r>
              <a:rPr lang="cs-CZ" sz="2000" dirty="0">
                <a:highlight>
                  <a:srgbClr val="FFFF66"/>
                </a:highlight>
                <a:latin typeface="Arial Black" panose="020B0A04020102020204" pitchFamily="34" charset="0"/>
              </a:rPr>
              <a:t>FK Litoměřicko B – SK Štětí</a:t>
            </a:r>
          </a:p>
          <a:p>
            <a:pPr algn="ctr"/>
            <a:r>
              <a:rPr lang="cs-CZ" sz="2000" dirty="0">
                <a:highlight>
                  <a:srgbClr val="FFFF66"/>
                </a:highlight>
                <a:latin typeface="Arial Black" panose="020B0A04020102020204" pitchFamily="34" charset="0"/>
              </a:rPr>
              <a:t>3:5(2:3)  9.kolo 11.hrané </a:t>
            </a:r>
          </a:p>
          <a:p>
            <a:pPr algn="just"/>
            <a:r>
              <a:rPr lang="cs-CZ" sz="1100" b="0" dirty="0">
                <a:latin typeface="Arial" panose="020B0604020202020204" pitchFamily="34" charset="0"/>
                <a:cs typeface="Arial" panose="020B0604020202020204" pitchFamily="34" charset="0"/>
              </a:rPr>
              <a:t>Ještě než se stačili diváci rozkoukat, tak už jsme vedli 1:0. Zasloužil se o to Lukáš </a:t>
            </a:r>
            <a:r>
              <a:rPr lang="cs-CZ" sz="1100" b="0" dirty="0" err="1">
                <a:latin typeface="Arial" panose="020B0604020202020204" pitchFamily="34" charset="0"/>
                <a:cs typeface="Arial" panose="020B0604020202020204" pitchFamily="34" charset="0"/>
              </a:rPr>
              <a:t>Širochoman</a:t>
            </a:r>
            <a:r>
              <a:rPr lang="cs-CZ" sz="1100" b="0" dirty="0">
                <a:latin typeface="Arial" panose="020B0604020202020204" pitchFamily="34" charset="0"/>
                <a:cs typeface="Arial" panose="020B0604020202020204" pitchFamily="34" charset="0"/>
              </a:rPr>
              <a:t>, který se prokličkoval až do branky. Domácí si došli pro vyrovnání na 1:1 v 7. minutě, ale skóre se o minutu později opět měnilo po brance Petra Hůrky. Hrál se pěkný fotbal v dobrém tempu a v 15. minutě bylo znova srovnáno. Autorem gólu na 2:2 byl Lukáš Kučera. Na poločasových 3:2 upravil výsledek ve 25. minutě ostrostřelec Petr Hůrka. Ještě lépe jsme se cítili hned po změně stran ve 33. minutě po brance Daniela </a:t>
            </a:r>
            <a:r>
              <a:rPr lang="cs-CZ" sz="1100" b="0" dirty="0" err="1">
                <a:latin typeface="Arial" panose="020B0604020202020204" pitchFamily="34" charset="0"/>
                <a:cs typeface="Arial" panose="020B0604020202020204" pitchFamily="34" charset="0"/>
              </a:rPr>
              <a:t>Hromeho</a:t>
            </a:r>
            <a:r>
              <a:rPr lang="cs-CZ" sz="1100" b="0" dirty="0">
                <a:latin typeface="Arial" panose="020B0604020202020204" pitchFamily="34" charset="0"/>
                <a:cs typeface="Arial" panose="020B0604020202020204" pitchFamily="34" charset="0"/>
              </a:rPr>
              <a:t> na 4:2. Domácím se sice rychle podařilo snížit na 3:4, ale to bylo z jejich strany všechno. Naše vítězství gólem na 5:3 pojistila v 60. minutě Bára </a:t>
            </a:r>
            <a:r>
              <a:rPr lang="cs-CZ" sz="1100" b="0" dirty="0" err="1">
                <a:latin typeface="Arial" panose="020B0604020202020204" pitchFamily="34" charset="0"/>
                <a:cs typeface="Arial" panose="020B0604020202020204" pitchFamily="34" charset="0"/>
              </a:rPr>
              <a:t>Koleničová</a:t>
            </a:r>
            <a:r>
              <a:rPr lang="cs-CZ" sz="1100" b="0" dirty="0">
                <a:latin typeface="Arial" panose="020B0604020202020204" pitchFamily="34" charset="0"/>
                <a:cs typeface="Arial" panose="020B0604020202020204" pitchFamily="34" charset="0"/>
              </a:rPr>
              <a:t>.</a:t>
            </a:r>
          </a:p>
          <a:p>
            <a:pPr algn="just"/>
            <a:r>
              <a:rPr lang="cs-CZ" sz="1100" b="0" u="sng" dirty="0">
                <a:latin typeface="Arial" panose="020B0604020202020204" pitchFamily="34" charset="0"/>
                <a:cs typeface="Arial" panose="020B0604020202020204" pitchFamily="34" charset="0"/>
              </a:rPr>
              <a:t>Miloslav Hromy – trenér SK Štětí</a:t>
            </a:r>
          </a:p>
          <a:p>
            <a:pPr algn="just"/>
            <a:r>
              <a:rPr lang="cs-CZ" sz="1100" b="0" dirty="0">
                <a:latin typeface="Arial" panose="020B0604020202020204" pitchFamily="34" charset="0"/>
                <a:cs typeface="Arial" panose="020B0604020202020204" pitchFamily="34" charset="0"/>
              </a:rPr>
              <a:t>Na hře bylo znát, že mužstvo zasáhly nemoci a tréninková docházka není velká. I</a:t>
            </a:r>
            <a:r>
              <a:rPr lang="cs-CZ" b="0" dirty="0">
                <a:latin typeface="Arial" panose="020B0604020202020204" pitchFamily="34" charset="0"/>
                <a:cs typeface="Arial" panose="020B0604020202020204" pitchFamily="34" charset="0"/>
              </a:rPr>
              <a:t> tak jsme podali bojovný výkon a v zápase jsme byli lepším týmem. Výhra byla zasloužená. Náladu si můžeme ještě vylepšit v neděli 28.10.2018. kdy se doma v 11:45 utkáme s posledním celkem tabulky s MSK </a:t>
            </a:r>
            <a:r>
              <a:rPr lang="cs-CZ" b="0" dirty="0" err="1">
                <a:latin typeface="Arial" panose="020B0604020202020204" pitchFamily="34" charset="0"/>
                <a:cs typeface="Arial" panose="020B0604020202020204" pitchFamily="34" charset="0"/>
              </a:rPr>
              <a:t>Benšov</a:t>
            </a:r>
            <a:r>
              <a:rPr lang="cs-CZ" b="0" dirty="0">
                <a:latin typeface="Arial" panose="020B0604020202020204" pitchFamily="34" charset="0"/>
                <a:cs typeface="Arial" panose="020B0604020202020204" pitchFamily="34" charset="0"/>
              </a:rPr>
              <a:t> </a:t>
            </a:r>
            <a:r>
              <a:rPr lang="cs-CZ" b="0" dirty="0" err="1">
                <a:latin typeface="Arial" panose="020B0604020202020204" pitchFamily="34" charset="0"/>
                <a:cs typeface="Arial" panose="020B0604020202020204" pitchFamily="34" charset="0"/>
              </a:rPr>
              <a:t>n.Pl</a:t>
            </a:r>
            <a:r>
              <a:rPr lang="cs-CZ" b="0" dirty="0">
                <a:latin typeface="Arial" panose="020B0604020202020204" pitchFamily="34" charset="0"/>
                <a:cs typeface="Arial" panose="020B0604020202020204" pitchFamily="34" charset="0"/>
              </a:rPr>
              <a:t>. </a:t>
            </a:r>
          </a:p>
          <a:p>
            <a:pPr algn="just"/>
            <a:r>
              <a:rPr lang="cs-CZ" sz="1100" b="0" u="sng" dirty="0">
                <a:latin typeface="Arial" panose="020B0604020202020204" pitchFamily="34" charset="0"/>
                <a:cs typeface="Arial" panose="020B0604020202020204" pitchFamily="34" charset="0"/>
              </a:rPr>
              <a:t>Branky: </a:t>
            </a:r>
            <a:r>
              <a:rPr lang="cs-CZ" sz="1100" b="0" dirty="0" err="1">
                <a:latin typeface="Arial" panose="020B0604020202020204" pitchFamily="34" charset="0"/>
                <a:cs typeface="Arial" panose="020B0604020202020204" pitchFamily="34" charset="0"/>
              </a:rPr>
              <a:t>P.Hůrka</a:t>
            </a:r>
            <a:r>
              <a:rPr lang="cs-CZ" sz="1100" b="0" dirty="0">
                <a:latin typeface="Arial" panose="020B0604020202020204" pitchFamily="34" charset="0"/>
                <a:cs typeface="Arial" panose="020B0604020202020204" pitchFamily="34" charset="0"/>
              </a:rPr>
              <a:t> 2, </a:t>
            </a:r>
            <a:r>
              <a:rPr lang="cs-CZ" sz="1100" b="0" dirty="0" err="1">
                <a:latin typeface="Arial" panose="020B0604020202020204" pitchFamily="34" charset="0"/>
                <a:cs typeface="Arial" panose="020B0604020202020204" pitchFamily="34" charset="0"/>
              </a:rPr>
              <a:t>D.Širochoman</a:t>
            </a:r>
            <a:r>
              <a:rPr lang="cs-CZ" sz="1100" b="0" dirty="0">
                <a:latin typeface="Arial" panose="020B0604020202020204" pitchFamily="34" charset="0"/>
                <a:cs typeface="Arial" panose="020B0604020202020204" pitchFamily="34" charset="0"/>
              </a:rPr>
              <a:t> 1, </a:t>
            </a:r>
            <a:r>
              <a:rPr lang="cs-CZ" sz="1100" b="0" dirty="0" err="1">
                <a:latin typeface="Arial" panose="020B0604020202020204" pitchFamily="34" charset="0"/>
                <a:cs typeface="Arial" panose="020B0604020202020204" pitchFamily="34" charset="0"/>
              </a:rPr>
              <a:t>D.Hromy</a:t>
            </a:r>
            <a:r>
              <a:rPr lang="cs-CZ" sz="1100" b="0" dirty="0">
                <a:latin typeface="Arial" panose="020B0604020202020204" pitchFamily="34" charset="0"/>
                <a:cs typeface="Arial" panose="020B0604020202020204" pitchFamily="34" charset="0"/>
              </a:rPr>
              <a:t> 1, </a:t>
            </a:r>
            <a:r>
              <a:rPr lang="cs-CZ" sz="1100" b="0" dirty="0" err="1">
                <a:latin typeface="Arial" panose="020B0604020202020204" pitchFamily="34" charset="0"/>
                <a:cs typeface="Arial" panose="020B0604020202020204" pitchFamily="34" charset="0"/>
              </a:rPr>
              <a:t>L.Širochoman</a:t>
            </a:r>
            <a:r>
              <a:rPr lang="cs-CZ" sz="1100" b="0" dirty="0">
                <a:latin typeface="Arial" panose="020B0604020202020204" pitchFamily="34" charset="0"/>
                <a:cs typeface="Arial" panose="020B0604020202020204" pitchFamily="34" charset="0"/>
              </a:rPr>
              <a:t> 1</a:t>
            </a:r>
          </a:p>
          <a:p>
            <a:r>
              <a:rPr lang="cs-CZ" sz="1100" b="0" u="sng" dirty="0" err="1">
                <a:latin typeface="Arial" panose="020B0604020202020204" pitchFamily="34" charset="0"/>
                <a:cs typeface="Arial" panose="020B0604020202020204" pitchFamily="34" charset="0"/>
              </a:rPr>
              <a:t>Sestava:</a:t>
            </a:r>
            <a:r>
              <a:rPr lang="cs-CZ" sz="1100" b="0" dirty="0" err="1">
                <a:latin typeface="Arial" panose="020B0604020202020204" pitchFamily="34" charset="0"/>
                <a:cs typeface="Arial" panose="020B0604020202020204" pitchFamily="34" charset="0"/>
              </a:rPr>
              <a:t>P.Hůrka</a:t>
            </a:r>
            <a:r>
              <a:rPr lang="cs-CZ" sz="1100" b="0" dirty="0">
                <a:latin typeface="Arial" panose="020B0604020202020204" pitchFamily="34" charset="0"/>
                <a:cs typeface="Arial" panose="020B0604020202020204" pitchFamily="34" charset="0"/>
              </a:rPr>
              <a:t> , </a:t>
            </a:r>
            <a:r>
              <a:rPr lang="cs-CZ" sz="1100" b="0" dirty="0" err="1">
                <a:latin typeface="Arial" panose="020B0604020202020204" pitchFamily="34" charset="0"/>
                <a:cs typeface="Arial" panose="020B0604020202020204" pitchFamily="34" charset="0"/>
              </a:rPr>
              <a:t>D.Hromy</a:t>
            </a:r>
            <a:r>
              <a:rPr lang="cs-CZ" sz="1100" b="0" dirty="0">
                <a:latin typeface="Arial" panose="020B0604020202020204" pitchFamily="34" charset="0"/>
                <a:cs typeface="Arial" panose="020B0604020202020204" pitchFamily="34" charset="0"/>
              </a:rPr>
              <a:t>, D. </a:t>
            </a:r>
            <a:r>
              <a:rPr lang="cs-CZ" sz="1100" b="0" dirty="0" err="1">
                <a:latin typeface="Arial" panose="020B0604020202020204" pitchFamily="34" charset="0"/>
                <a:cs typeface="Arial" panose="020B0604020202020204" pitchFamily="34" charset="0"/>
              </a:rPr>
              <a:t>Lančarič</a:t>
            </a:r>
            <a:r>
              <a:rPr lang="cs-CZ" sz="1100" b="0" dirty="0">
                <a:latin typeface="Arial" panose="020B0604020202020204" pitchFamily="34" charset="0"/>
                <a:cs typeface="Arial" panose="020B0604020202020204" pitchFamily="34" charset="0"/>
              </a:rPr>
              <a:t> , B. </a:t>
            </a:r>
            <a:r>
              <a:rPr lang="cs-CZ" sz="1100" b="0" dirty="0" err="1">
                <a:latin typeface="Arial" panose="020B0604020202020204" pitchFamily="34" charset="0"/>
                <a:cs typeface="Arial" panose="020B0604020202020204" pitchFamily="34" charset="0"/>
              </a:rPr>
              <a:t>Koleničová</a:t>
            </a:r>
            <a:r>
              <a:rPr lang="cs-CZ" sz="1100" b="0" dirty="0">
                <a:latin typeface="Arial" panose="020B0604020202020204" pitchFamily="34" charset="0"/>
                <a:cs typeface="Arial" panose="020B0604020202020204" pitchFamily="34" charset="0"/>
              </a:rPr>
              <a:t>, Patrik Oliva , </a:t>
            </a:r>
          </a:p>
          <a:p>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R.Paďour</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J.Viktora,L.Viktora</a:t>
            </a:r>
            <a:r>
              <a:rPr lang="cs-CZ" sz="1100" b="0" dirty="0">
                <a:latin typeface="Arial" panose="020B0604020202020204" pitchFamily="34" charset="0"/>
                <a:cs typeface="Arial" panose="020B0604020202020204" pitchFamily="34" charset="0"/>
              </a:rPr>
              <a:t> , L. </a:t>
            </a:r>
            <a:r>
              <a:rPr lang="cs-CZ" sz="1100" b="0" dirty="0" err="1">
                <a:latin typeface="Arial" panose="020B0604020202020204" pitchFamily="34" charset="0"/>
                <a:cs typeface="Arial" panose="020B0604020202020204" pitchFamily="34" charset="0"/>
              </a:rPr>
              <a:t>Širochoman</a:t>
            </a:r>
            <a:r>
              <a:rPr lang="cs-CZ" sz="1100" b="0" dirty="0">
                <a:latin typeface="Arial" panose="020B0604020202020204" pitchFamily="34" charset="0"/>
                <a:cs typeface="Arial" panose="020B0604020202020204" pitchFamily="34" charset="0"/>
              </a:rPr>
              <a:t> </a:t>
            </a:r>
          </a:p>
          <a:p>
            <a:r>
              <a:rPr lang="cs-CZ" sz="1100" b="0" u="sng" dirty="0">
                <a:latin typeface="Arial" panose="020B0604020202020204" pitchFamily="34" charset="0"/>
                <a:cs typeface="Arial" panose="020B0604020202020204" pitchFamily="34" charset="0"/>
              </a:rPr>
              <a:t>Trenér: </a:t>
            </a:r>
            <a:r>
              <a:rPr lang="cs-CZ" sz="1100" b="0" dirty="0" err="1">
                <a:latin typeface="Arial" panose="020B0604020202020204" pitchFamily="34" charset="0"/>
                <a:cs typeface="Arial" panose="020B0604020202020204" pitchFamily="34" charset="0"/>
              </a:rPr>
              <a:t>M.Hromy</a:t>
            </a:r>
            <a:endParaRPr lang="cs-CZ" sz="1100" b="0" dirty="0">
              <a:latin typeface="Arial" panose="020B0604020202020204" pitchFamily="34" charset="0"/>
              <a:cs typeface="Arial" panose="020B0604020202020204" pitchFamily="34" charset="0"/>
            </a:endParaRPr>
          </a:p>
          <a:p>
            <a:r>
              <a:rPr lang="cs-CZ" sz="1100" b="0" u="sng" dirty="0">
                <a:latin typeface="Arial" panose="020B0604020202020204" pitchFamily="34" charset="0"/>
                <a:cs typeface="Arial" panose="020B0604020202020204" pitchFamily="34" charset="0"/>
              </a:rPr>
              <a:t>Rozhodčí</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M.Šírek</a:t>
            </a:r>
            <a:endParaRPr lang="cs-CZ" sz="1100" dirty="0"/>
          </a:p>
        </p:txBody>
      </p:sp>
      <p:sp>
        <p:nvSpPr>
          <p:cNvPr id="3" name="TextovéPole 2">
            <a:extLst>
              <a:ext uri="{FF2B5EF4-FFF2-40B4-BE49-F238E27FC236}">
                <a16:creationId xmlns:a16="http://schemas.microsoft.com/office/drawing/2014/main" id="{69EF58F6-7E19-4CCC-931A-92085D098C22}"/>
              </a:ext>
            </a:extLst>
          </p:cNvPr>
          <p:cNvSpPr txBox="1"/>
          <p:nvPr/>
        </p:nvSpPr>
        <p:spPr>
          <a:xfrm>
            <a:off x="216000" y="159187"/>
            <a:ext cx="4694130" cy="1015663"/>
          </a:xfrm>
          <a:prstGeom prst="rect">
            <a:avLst/>
          </a:prstGeom>
          <a:pattFill prst="wdDnDiag">
            <a:fgClr>
              <a:srgbClr val="99FFCC"/>
            </a:fgClr>
            <a:bgClr>
              <a:schemeClr val="bg1"/>
            </a:bgClr>
          </a:pattFill>
          <a:effectLst>
            <a:glow rad="101600">
              <a:srgbClr val="FF0000">
                <a:alpha val="40000"/>
              </a:srgbClr>
            </a:glow>
            <a:softEdge rad="241300"/>
          </a:effectLst>
        </p:spPr>
        <p:txBody>
          <a:bodyPr wrap="square" rtlCol="0">
            <a:spAutoFit/>
          </a:bodyPr>
          <a:lstStyle/>
          <a:p>
            <a:pPr algn="ctr"/>
            <a:r>
              <a:rPr lang="cs-CZ" sz="2000" dirty="0">
                <a:solidFill>
                  <a:srgbClr val="006600"/>
                </a:solidFill>
                <a:latin typeface="Arial Black" panose="020B0A04020102020204" pitchFamily="34" charset="0"/>
              </a:rPr>
              <a:t>Mladší žáci si přivezli šestou výhru v letošním ročníku Ústeckého přeboru</a:t>
            </a:r>
          </a:p>
        </p:txBody>
      </p:sp>
      <p:pic>
        <p:nvPicPr>
          <p:cNvPr id="8" name="Obrázek 7">
            <a:extLst>
              <a:ext uri="{FF2B5EF4-FFF2-40B4-BE49-F238E27FC236}">
                <a16:creationId xmlns:a16="http://schemas.microsoft.com/office/drawing/2014/main" id="{BFD5E480-7B3C-437B-BF93-02F512F8810C}"/>
              </a:ext>
            </a:extLst>
          </p:cNvPr>
          <p:cNvPicPr>
            <a:picLocks noChangeAspect="1"/>
          </p:cNvPicPr>
          <p:nvPr/>
        </p:nvPicPr>
        <p:blipFill>
          <a:blip r:embed="rId2"/>
          <a:stretch>
            <a:fillRect/>
          </a:stretch>
        </p:blipFill>
        <p:spPr>
          <a:xfrm>
            <a:off x="2448248" y="5923756"/>
            <a:ext cx="864096" cy="893580"/>
          </a:xfrm>
          <a:prstGeom prst="rect">
            <a:avLst/>
          </a:prstGeom>
        </p:spPr>
      </p:pic>
      <p:sp>
        <p:nvSpPr>
          <p:cNvPr id="7" name="TextovéPole 6"/>
          <p:cNvSpPr txBox="1"/>
          <p:nvPr/>
        </p:nvSpPr>
        <p:spPr>
          <a:xfrm>
            <a:off x="7669931" y="6992243"/>
            <a:ext cx="322933"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11</a:t>
            </a:r>
            <a:endParaRPr lang="cs-CZ" sz="800" dirty="0">
              <a:latin typeface="Bookman Old Style" pitchFamily="18" charset="0"/>
            </a:endParaRPr>
          </a:p>
        </p:txBody>
      </p:sp>
      <p:sp>
        <p:nvSpPr>
          <p:cNvPr id="9" name="TextovéPole 8"/>
          <p:cNvSpPr txBox="1"/>
          <p:nvPr/>
        </p:nvSpPr>
        <p:spPr>
          <a:xfrm>
            <a:off x="2286781" y="6970097"/>
            <a:ext cx="322933"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18</a:t>
            </a:r>
            <a:endParaRPr lang="cs-CZ" sz="800" dirty="0">
              <a:latin typeface="Bookman Old Style" pitchFamily="18" charset="0"/>
            </a:endParaRPr>
          </a:p>
        </p:txBody>
      </p:sp>
    </p:spTree>
    <p:extLst>
      <p:ext uri="{BB962C8B-B14F-4D97-AF65-F5344CB8AC3E}">
        <p14:creationId xmlns:p14="http://schemas.microsoft.com/office/powerpoint/2010/main" val="3254598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lt;strong&gt;soccer ball&lt;/strong&gt; by Anonymous - A &lt;strong&gt;soccer ball&lt;/strong&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1016" y="6539208"/>
            <a:ext cx="360040" cy="440049"/>
          </a:xfrm>
          <a:prstGeom prst="rect">
            <a:avLst/>
          </a:prstGeom>
        </p:spPr>
      </p:pic>
      <p:sp>
        <p:nvSpPr>
          <p:cNvPr id="7" name="TextovéPole 6">
            <a:extLst>
              <a:ext uri="{FF2B5EF4-FFF2-40B4-BE49-F238E27FC236}">
                <a16:creationId xmlns:a16="http://schemas.microsoft.com/office/drawing/2014/main" id="{82B21972-F9DE-4CB4-A54F-FCB7799AC992}"/>
              </a:ext>
            </a:extLst>
          </p:cNvPr>
          <p:cNvSpPr txBox="1"/>
          <p:nvPr/>
        </p:nvSpPr>
        <p:spPr>
          <a:xfrm>
            <a:off x="5472584" y="1531268"/>
            <a:ext cx="4545906" cy="5570756"/>
          </a:xfrm>
          <a:prstGeom prst="rect">
            <a:avLst/>
          </a:prstGeom>
          <a:noFill/>
          <a:effectLst>
            <a:softEdge rad="0"/>
          </a:effectLst>
        </p:spPr>
        <p:txBody>
          <a:bodyPr wrap="square" rtlCol="0">
            <a:spAutoFit/>
          </a:bodyPr>
          <a:lstStyle/>
          <a:p>
            <a:pPr algn="ctr"/>
            <a:r>
              <a:rPr lang="cs-CZ" sz="1800" dirty="0">
                <a:highlight>
                  <a:srgbClr val="CCFF99"/>
                </a:highlight>
                <a:latin typeface="Arial Black" panose="020B0A04020102020204" pitchFamily="34" charset="0"/>
              </a:rPr>
              <a:t>FK Litoměřicko B – SK Štětí</a:t>
            </a:r>
          </a:p>
          <a:p>
            <a:pPr algn="ctr"/>
            <a:r>
              <a:rPr lang="cs-CZ" sz="1800" dirty="0">
                <a:highlight>
                  <a:srgbClr val="CCFF99"/>
                </a:highlight>
                <a:latin typeface="Arial Black" panose="020B0A04020102020204" pitchFamily="34" charset="0"/>
              </a:rPr>
              <a:t>6:4(4:3)  9.kolo 11.hrané </a:t>
            </a:r>
          </a:p>
          <a:p>
            <a:pPr algn="just"/>
            <a:r>
              <a:rPr lang="cs-CZ" sz="1000" b="0" dirty="0">
                <a:latin typeface="Arial" panose="020B0604020202020204" pitchFamily="34" charset="0"/>
                <a:cs typeface="Arial" panose="020B0604020202020204" pitchFamily="34" charset="0"/>
              </a:rPr>
              <a:t>Do </a:t>
            </a:r>
            <a:r>
              <a:rPr lang="cs-CZ" sz="1000" b="0" dirty="0" err="1">
                <a:latin typeface="Arial" panose="020B0604020202020204" pitchFamily="34" charset="0"/>
                <a:cs typeface="Arial" panose="020B0604020202020204" pitchFamily="34" charset="0"/>
              </a:rPr>
              <a:t>Pokratic</a:t>
            </a:r>
            <a:r>
              <a:rPr lang="cs-CZ" sz="1000" b="0" dirty="0">
                <a:latin typeface="Arial" panose="020B0604020202020204" pitchFamily="34" charset="0"/>
                <a:cs typeface="Arial" panose="020B0604020202020204" pitchFamily="34" charset="0"/>
              </a:rPr>
              <a:t>, kde má své domovské hřiště Litoměřická rezerva, jsme odjeli bez nejlepšího střelce soutěže Pavla Prokopce, který je nemocen a mužstvu nemohl pomoci. I tak jsme chtěli vyhrát a prvních 25 minut tomu také nasvědčovalo. Už v 8. minutě vyslal Daniel Hromy do útoku Jakuba Nováka, který zajistil vedení 1:0. Podobná akce se odehrála ve 12. minutě, když to byl opět Daniel Hromy, který uvolnil Tomáše Kabelku a bylo to 2:0.  Když ve 24. minutě Tomáš Kabelka svojí druhou brankou zvýšil na 3:0, tak se zdálo, že je hotovo. Velká mýlka. Nepochopitelně jsme polevili a nemocí začali trestat. 26. minuta 1:3, 29. minuta 2:3 a ve 31. už bylo srovnáno na 3:3. Kalich hořkosti jsme si vypili do úplného dna v poslední minutě 1. poločasu, když se domácí dostali dokonce do vedení 4:3. V kabině jsme si o tom o přestávce řekli své. Je třeba být mnohem více aktivnější a na hřišti se musíme mnohem lépe pohybovat. Začátek 2. půle podle toho také na hřišti vypadal. Domácí tým jsme přehrávali a ten se na naší polovinu dostával jen sporadicky. Když už se se ale dostal, tak z toho byl ve 45. minutě gól na 5:3. Pokračovali jsme v tlaku, ale naše největší slabina, kterou bylo neproměňování brankových příležitostí, se projevila v plné parádě. Snad 7x jsme šli sami na branku, ale ani jednou šanci nevyužili. Až teprve v 63. minutě se podařilo snížit na 4:5 Jakubovi Novákovi. Všechny síly jsme vrhli do útoku s cílem aspoň vyrovnat. Jak už to ale někdy tak ve fotbale bývá, tak se to nepovedlo a naopak v poslední 70. minutě jsme inkasovali na konečných 4:6.</a:t>
            </a:r>
          </a:p>
          <a:p>
            <a:pPr algn="just"/>
            <a:r>
              <a:rPr lang="cs-CZ" sz="1000" b="0" u="sng" dirty="0">
                <a:latin typeface="Arial" panose="020B0604020202020204" pitchFamily="34" charset="0"/>
                <a:cs typeface="Arial" panose="020B0604020202020204" pitchFamily="34" charset="0"/>
              </a:rPr>
              <a:t>Hodnocení Miloslav Hromy – trenér SK Štětí </a:t>
            </a:r>
          </a:p>
          <a:p>
            <a:r>
              <a:rPr lang="cs-CZ" sz="1000" b="0" dirty="0">
                <a:latin typeface="Arial" panose="020B0604020202020204" pitchFamily="34" charset="0"/>
                <a:cs typeface="Arial" panose="020B0604020202020204" pitchFamily="34" charset="0"/>
              </a:rPr>
              <a:t>Až na poslední čtvrthodinu první půle jsme utkání odehráli slušně. Pokud však ze 7 až 8 stoprocentních šancí neproměníme aspoň polovinu, tak nemůžeme vyhrávat. Nedá se nic dělat. Teď v neděli 28.10. hrajeme doma proti Benešovu nad Ploučnicí a tak máme možnost vše napravit.</a:t>
            </a:r>
          </a:p>
          <a:p>
            <a:r>
              <a:rPr lang="cs-CZ" sz="1000" b="0" u="sng" dirty="0">
                <a:latin typeface="Arial" panose="020B0604020202020204" pitchFamily="34" charset="0"/>
                <a:cs typeface="Arial" panose="020B0604020202020204" pitchFamily="34" charset="0"/>
              </a:rPr>
              <a:t>Branky: </a:t>
            </a:r>
            <a:r>
              <a:rPr lang="cs-CZ" sz="1000" b="0" dirty="0" err="1">
                <a:latin typeface="Arial" panose="020B0604020202020204" pitchFamily="34" charset="0"/>
                <a:cs typeface="Arial" panose="020B0604020202020204" pitchFamily="34" charset="0"/>
              </a:rPr>
              <a:t>J.Novák</a:t>
            </a:r>
            <a:r>
              <a:rPr lang="cs-CZ" sz="1000" b="0" dirty="0">
                <a:latin typeface="Arial" panose="020B0604020202020204" pitchFamily="34" charset="0"/>
                <a:cs typeface="Arial" panose="020B0604020202020204" pitchFamily="34" charset="0"/>
              </a:rPr>
              <a:t> 2, </a:t>
            </a:r>
            <a:r>
              <a:rPr lang="cs-CZ" sz="1000" b="0" dirty="0" err="1">
                <a:latin typeface="Arial" panose="020B0604020202020204" pitchFamily="34" charset="0"/>
                <a:cs typeface="Arial" panose="020B0604020202020204" pitchFamily="34" charset="0"/>
              </a:rPr>
              <a:t>T.Kabelka</a:t>
            </a:r>
            <a:r>
              <a:rPr lang="cs-CZ" sz="1000" b="0" dirty="0">
                <a:latin typeface="Arial" panose="020B0604020202020204" pitchFamily="34" charset="0"/>
                <a:cs typeface="Arial" panose="020B0604020202020204" pitchFamily="34" charset="0"/>
              </a:rPr>
              <a:t> 2</a:t>
            </a:r>
          </a:p>
          <a:p>
            <a:r>
              <a:rPr lang="cs-CZ" sz="1000" b="0" u="sng" dirty="0">
                <a:latin typeface="Arial" panose="020B0604020202020204" pitchFamily="34" charset="0"/>
                <a:cs typeface="Arial" panose="020B0604020202020204" pitchFamily="34" charset="0"/>
              </a:rPr>
              <a:t>Sestava: </a:t>
            </a:r>
            <a:r>
              <a:rPr lang="cs-CZ" sz="1000" b="0" dirty="0" err="1">
                <a:latin typeface="Arial" panose="020B0604020202020204" pitchFamily="34" charset="0"/>
                <a:cs typeface="Arial" panose="020B0604020202020204" pitchFamily="34" charset="0"/>
              </a:rPr>
              <a:t>P.Hůrka-B.Koleničová</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T.Kabelka</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R.Padour</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L.Viktora</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J.Viktora</a:t>
            </a:r>
            <a:r>
              <a:rPr lang="cs-CZ" sz="1000" b="0" dirty="0">
                <a:latin typeface="Arial" panose="020B0604020202020204" pitchFamily="34" charset="0"/>
                <a:cs typeface="Arial" panose="020B0604020202020204" pitchFamily="34" charset="0"/>
              </a:rPr>
              <a:t>, </a:t>
            </a:r>
          </a:p>
          <a:p>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A.Šabák</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D.Ivanič</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Š.Černý</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D.Hromy</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J.Novák</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L.Širochoman</a:t>
            </a:r>
            <a:r>
              <a:rPr lang="cs-CZ" sz="1000" b="0" dirty="0">
                <a:latin typeface="Arial" panose="020B0604020202020204" pitchFamily="34" charset="0"/>
                <a:cs typeface="Arial" panose="020B0604020202020204" pitchFamily="34" charset="0"/>
              </a:rPr>
              <a:t>, </a:t>
            </a:r>
          </a:p>
          <a:p>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M.Miga</a:t>
            </a:r>
            <a:r>
              <a:rPr lang="cs-CZ" sz="1000" b="0" dirty="0">
                <a:latin typeface="Arial" panose="020B0604020202020204" pitchFamily="34" charset="0"/>
                <a:cs typeface="Arial" panose="020B0604020202020204" pitchFamily="34" charset="0"/>
              </a:rPr>
              <a:t> </a:t>
            </a:r>
          </a:p>
          <a:p>
            <a:r>
              <a:rPr lang="cs-CZ" sz="1000" b="0" u="sng" dirty="0">
                <a:latin typeface="Arial" panose="020B0604020202020204" pitchFamily="34" charset="0"/>
                <a:cs typeface="Arial" panose="020B0604020202020204" pitchFamily="34" charset="0"/>
              </a:rPr>
              <a:t>Trenér</a:t>
            </a:r>
            <a:r>
              <a:rPr lang="cs-CZ" sz="1000" b="0" dirty="0">
                <a:latin typeface="Arial" panose="020B0604020202020204" pitchFamily="34" charset="0"/>
                <a:cs typeface="Arial" panose="020B0604020202020204" pitchFamily="34" charset="0"/>
              </a:rPr>
              <a:t>: D. Hromy</a:t>
            </a:r>
          </a:p>
          <a:p>
            <a:r>
              <a:rPr lang="cs-CZ" sz="1000" b="0" u="sng" dirty="0">
                <a:latin typeface="Arial" panose="020B0604020202020204" pitchFamily="34" charset="0"/>
                <a:cs typeface="Arial" panose="020B0604020202020204" pitchFamily="34" charset="0"/>
              </a:rPr>
              <a:t>Rozhodčí</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M.Šírek-J.Mačaj</a:t>
            </a:r>
            <a:r>
              <a:rPr lang="cs-CZ" sz="1000" b="0" dirty="0">
                <a:latin typeface="Arial" panose="020B0604020202020204" pitchFamily="34" charset="0"/>
                <a:cs typeface="Arial" panose="020B0604020202020204" pitchFamily="34" charset="0"/>
              </a:rPr>
              <a:t>(laik), </a:t>
            </a:r>
            <a:r>
              <a:rPr lang="cs-CZ" sz="1000" b="0" dirty="0" err="1">
                <a:latin typeface="Arial" panose="020B0604020202020204" pitchFamily="34" charset="0"/>
                <a:cs typeface="Arial" panose="020B0604020202020204" pitchFamily="34" charset="0"/>
              </a:rPr>
              <a:t>J.Dudek</a:t>
            </a:r>
            <a:r>
              <a:rPr lang="cs-CZ" sz="1000" b="0" dirty="0">
                <a:latin typeface="Arial" panose="020B0604020202020204" pitchFamily="34" charset="0"/>
                <a:cs typeface="Arial" panose="020B0604020202020204" pitchFamily="34" charset="0"/>
              </a:rPr>
              <a:t>(laik) </a:t>
            </a:r>
          </a:p>
        </p:txBody>
      </p:sp>
      <p:sp>
        <p:nvSpPr>
          <p:cNvPr id="8" name="TextovéPole 7">
            <a:extLst>
              <a:ext uri="{FF2B5EF4-FFF2-40B4-BE49-F238E27FC236}">
                <a16:creationId xmlns:a16="http://schemas.microsoft.com/office/drawing/2014/main" id="{97D4E265-8EE3-4493-A103-C36A8F8B5C48}"/>
              </a:ext>
            </a:extLst>
          </p:cNvPr>
          <p:cNvSpPr txBox="1"/>
          <p:nvPr/>
        </p:nvSpPr>
        <p:spPr>
          <a:xfrm>
            <a:off x="5499563" y="91108"/>
            <a:ext cx="4545906" cy="1431161"/>
          </a:xfrm>
          <a:prstGeom prst="rect">
            <a:avLst/>
          </a:prstGeom>
          <a:solidFill>
            <a:srgbClr val="FF9933"/>
          </a:solidFill>
          <a:effectLst>
            <a:softEdge rad="304800"/>
          </a:effectLst>
        </p:spPr>
        <p:txBody>
          <a:bodyPr wrap="square" rtlCol="0">
            <a:spAutoFit/>
          </a:bodyPr>
          <a:lstStyle/>
          <a:p>
            <a:pPr algn="ctr"/>
            <a:r>
              <a:rPr lang="cs-CZ" sz="2900" dirty="0">
                <a:solidFill>
                  <a:schemeClr val="accent6">
                    <a:lumMod val="50000"/>
                  </a:schemeClr>
                </a:solidFill>
                <a:latin typeface="Britannic Bold" panose="020B0903060703020204" pitchFamily="34" charset="0"/>
              </a:rPr>
              <a:t>3:0 už vedli starší žáci, ale ani to nestačilo na vítězství</a:t>
            </a:r>
          </a:p>
        </p:txBody>
      </p:sp>
      <p:graphicFrame>
        <p:nvGraphicFramePr>
          <p:cNvPr id="2" name="Tabulka 1"/>
          <p:cNvGraphicFramePr>
            <a:graphicFrameLocks noGrp="1"/>
          </p:cNvGraphicFramePr>
          <p:nvPr>
            <p:extLst>
              <p:ext uri="{D42A27DB-BD31-4B8C-83A1-F6EECF244321}">
                <p14:modId xmlns:p14="http://schemas.microsoft.com/office/powerpoint/2010/main" val="718207471"/>
              </p:ext>
            </p:extLst>
          </p:nvPr>
        </p:nvGraphicFramePr>
        <p:xfrm>
          <a:off x="216000" y="91108"/>
          <a:ext cx="4534090" cy="3451776"/>
        </p:xfrm>
        <a:graphic>
          <a:graphicData uri="http://schemas.openxmlformats.org/drawingml/2006/table">
            <a:tbl>
              <a:tblPr/>
              <a:tblGrid>
                <a:gridCol w="220906">
                  <a:extLst>
                    <a:ext uri="{9D8B030D-6E8A-4147-A177-3AD203B41FA5}">
                      <a16:colId xmlns:a16="http://schemas.microsoft.com/office/drawing/2014/main" val="2700205318"/>
                    </a:ext>
                  </a:extLst>
                </a:gridCol>
                <a:gridCol w="419721">
                  <a:extLst>
                    <a:ext uri="{9D8B030D-6E8A-4147-A177-3AD203B41FA5}">
                      <a16:colId xmlns:a16="http://schemas.microsoft.com/office/drawing/2014/main" val="579324185"/>
                    </a:ext>
                  </a:extLst>
                </a:gridCol>
                <a:gridCol w="1350286">
                  <a:extLst>
                    <a:ext uri="{9D8B030D-6E8A-4147-A177-3AD203B41FA5}">
                      <a16:colId xmlns:a16="http://schemas.microsoft.com/office/drawing/2014/main" val="2016126401"/>
                    </a:ext>
                  </a:extLst>
                </a:gridCol>
                <a:gridCol w="353449">
                  <a:extLst>
                    <a:ext uri="{9D8B030D-6E8A-4147-A177-3AD203B41FA5}">
                      <a16:colId xmlns:a16="http://schemas.microsoft.com/office/drawing/2014/main" val="921571122"/>
                    </a:ext>
                  </a:extLst>
                </a:gridCol>
                <a:gridCol w="342403">
                  <a:extLst>
                    <a:ext uri="{9D8B030D-6E8A-4147-A177-3AD203B41FA5}">
                      <a16:colId xmlns:a16="http://schemas.microsoft.com/office/drawing/2014/main" val="2297206023"/>
                    </a:ext>
                  </a:extLst>
                </a:gridCol>
                <a:gridCol w="220906">
                  <a:extLst>
                    <a:ext uri="{9D8B030D-6E8A-4147-A177-3AD203B41FA5}">
                      <a16:colId xmlns:a16="http://schemas.microsoft.com/office/drawing/2014/main" val="726602909"/>
                    </a:ext>
                  </a:extLst>
                </a:gridCol>
                <a:gridCol w="220906">
                  <a:extLst>
                    <a:ext uri="{9D8B030D-6E8A-4147-A177-3AD203B41FA5}">
                      <a16:colId xmlns:a16="http://schemas.microsoft.com/office/drawing/2014/main" val="1401312371"/>
                    </a:ext>
                  </a:extLst>
                </a:gridCol>
                <a:gridCol w="220906">
                  <a:extLst>
                    <a:ext uri="{9D8B030D-6E8A-4147-A177-3AD203B41FA5}">
                      <a16:colId xmlns:a16="http://schemas.microsoft.com/office/drawing/2014/main" val="2333214004"/>
                    </a:ext>
                  </a:extLst>
                </a:gridCol>
                <a:gridCol w="552265">
                  <a:extLst>
                    <a:ext uri="{9D8B030D-6E8A-4147-A177-3AD203B41FA5}">
                      <a16:colId xmlns:a16="http://schemas.microsoft.com/office/drawing/2014/main" val="3903234109"/>
                    </a:ext>
                  </a:extLst>
                </a:gridCol>
                <a:gridCol w="356210">
                  <a:extLst>
                    <a:ext uri="{9D8B030D-6E8A-4147-A177-3AD203B41FA5}">
                      <a16:colId xmlns:a16="http://schemas.microsoft.com/office/drawing/2014/main" val="3350253686"/>
                    </a:ext>
                  </a:extLst>
                </a:gridCol>
                <a:gridCol w="276132">
                  <a:extLst>
                    <a:ext uri="{9D8B030D-6E8A-4147-A177-3AD203B41FA5}">
                      <a16:colId xmlns:a16="http://schemas.microsoft.com/office/drawing/2014/main" val="3692534057"/>
                    </a:ext>
                  </a:extLst>
                </a:gridCol>
              </a:tblGrid>
              <a:tr h="11060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757121923"/>
                  </a:ext>
                </a:extLst>
              </a:tr>
              <a:tr h="138853">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cs-CZ" sz="1100" b="1" i="0" u="none" strike="noStrike">
                          <a:solidFill>
                            <a:srgbClr val="0000CC"/>
                          </a:solidFill>
                          <a:effectLst/>
                          <a:latin typeface="Calibri" panose="020F0502020204030204" pitchFamily="34" charset="0"/>
                        </a:rPr>
                        <a:t>Ústecký přebor dospělých 2018-2019 po 11 kole</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347686636"/>
                  </a:ext>
                </a:extLst>
              </a:tr>
              <a:tr h="12690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Louny</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30:6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31</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261570892"/>
                  </a:ext>
                </a:extLst>
              </a:tr>
              <a:tr h="24635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SK STAP-TRATEC Vilémov</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26:12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645463467"/>
                  </a:ext>
                </a:extLst>
              </a:tr>
              <a:tr h="12690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Sokol Srbice</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34:14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626377210"/>
                  </a:ext>
                </a:extLst>
              </a:tr>
              <a:tr h="12690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Krupka</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29:17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405586885"/>
                  </a:ext>
                </a:extLst>
              </a:tr>
              <a:tr h="12690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15:13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978776383"/>
                  </a:ext>
                </a:extLst>
              </a:tr>
              <a:tr h="138853">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27:16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20</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66929366"/>
                  </a:ext>
                </a:extLst>
              </a:tr>
              <a:tr h="12690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H.Jiřetín /Litvínov</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28:26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72464288"/>
                  </a:ext>
                </a:extLst>
              </a:tr>
              <a:tr h="24635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SK Baník </a:t>
                      </a:r>
                      <a:r>
                        <a:rPr lang="cs-CZ" sz="1000" b="1" i="0" u="none" strike="noStrike" dirty="0" smtClean="0">
                          <a:solidFill>
                            <a:srgbClr val="000000"/>
                          </a:solidFill>
                          <a:effectLst/>
                          <a:latin typeface="Arial" panose="020B0604020202020204" pitchFamily="34" charset="0"/>
                        </a:rPr>
                        <a:t>Modlany</a:t>
                      </a:r>
                      <a:endParaRPr lang="cs-CZ" sz="10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27:19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894100490"/>
                  </a:ext>
                </a:extLst>
              </a:tr>
              <a:tr h="12690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SK Brná, z.s.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26:26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311954158"/>
                  </a:ext>
                </a:extLst>
              </a:tr>
              <a:tr h="12690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Slavoj Žatec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25:25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832363602"/>
                  </a:ext>
                </a:extLst>
              </a:tr>
              <a:tr h="12690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Litoměřicko, z.s. B</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24:38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318286414"/>
                  </a:ext>
                </a:extLst>
              </a:tr>
              <a:tr h="12690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Dobroměřice.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15:19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595042295"/>
                  </a:ext>
                </a:extLst>
              </a:tr>
              <a:tr h="12690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Jílové z.s.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15:28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73863638"/>
                  </a:ext>
                </a:extLst>
              </a:tr>
              <a:tr h="12690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Tatran Kadaň o.s.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13:31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165092071"/>
                  </a:ext>
                </a:extLst>
              </a:tr>
              <a:tr h="24635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TJ Spartak </a:t>
                      </a:r>
                      <a:r>
                        <a:rPr lang="cs-CZ" sz="1000" b="1" i="0" u="none" strike="noStrike" dirty="0" smtClean="0">
                          <a:solidFill>
                            <a:srgbClr val="000000"/>
                          </a:solidFill>
                          <a:effectLst/>
                          <a:latin typeface="Arial" panose="020B0604020202020204" pitchFamily="34" charset="0"/>
                        </a:rPr>
                        <a:t>Perštejn</a:t>
                      </a:r>
                      <a:endParaRPr lang="cs-CZ" sz="10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19:40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468522670"/>
                  </a:ext>
                </a:extLst>
              </a:tr>
              <a:tr h="24635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FK Jiskra </a:t>
                      </a:r>
                      <a:r>
                        <a:rPr lang="cs-CZ" sz="1000" b="1" i="0" u="none" strike="noStrike" dirty="0" smtClean="0">
                          <a:solidFill>
                            <a:srgbClr val="000000"/>
                          </a:solidFill>
                          <a:effectLst/>
                          <a:latin typeface="Arial" panose="020B0604020202020204" pitchFamily="34" charset="0"/>
                        </a:rPr>
                        <a:t>Modrá</a:t>
                      </a:r>
                      <a:endParaRPr lang="cs-CZ" sz="10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7:30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50599435"/>
                  </a:ext>
                </a:extLst>
              </a:tr>
              <a:tr h="11060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737136789"/>
                  </a:ext>
                </a:extLst>
              </a:tr>
            </a:tbl>
          </a:graphicData>
        </a:graphic>
      </p:graphicFrame>
      <p:sp>
        <p:nvSpPr>
          <p:cNvPr id="3" name="TextovéPole 2"/>
          <p:cNvSpPr txBox="1"/>
          <p:nvPr/>
        </p:nvSpPr>
        <p:spPr>
          <a:xfrm>
            <a:off x="216000" y="3655270"/>
            <a:ext cx="4513318" cy="3323987"/>
          </a:xfrm>
          <a:prstGeom prst="rect">
            <a:avLst/>
          </a:prstGeom>
          <a:solidFill>
            <a:srgbClr val="99FFCC"/>
          </a:solidFill>
          <a:effectLst>
            <a:glow rad="101600">
              <a:srgbClr val="FFFF66">
                <a:alpha val="40000"/>
              </a:srgbClr>
            </a:glow>
            <a:softEdge rad="241300"/>
          </a:effectLst>
        </p:spPr>
        <p:txBody>
          <a:bodyPr wrap="square" rtlCol="0">
            <a:spAutoFit/>
          </a:bodyPr>
          <a:lstStyle/>
          <a:p>
            <a:pPr algn="just"/>
            <a:r>
              <a:rPr lang="cs-CZ" sz="1400" b="0" dirty="0" smtClean="0">
                <a:latin typeface="Arial" panose="020B0604020202020204" pitchFamily="34" charset="0"/>
                <a:cs typeface="Arial" panose="020B0604020202020204" pitchFamily="34" charset="0"/>
              </a:rPr>
              <a:t>Už v minulém kole se na 1. místo dostaly Louny a po tomto kole svůj náskok na Vilémov, který zaváhal v Lovosicích, navýšily už na 4 body. Na 3. místě jsou Srbice, které o bod předstihly Krupku a Lovosice. Na 6. místě je naše mužstvo s 20 body. Rozdíl mezi 3. až 6. místem jsou 2 body. 7. místo patří našemu dnešnímu soupeři z Horního Jiřetína. Modlany nyní prohrály v Srbicích a zůstávají na 8. místě s 16 body. O bod méně má 9. </a:t>
            </a:r>
            <a:r>
              <a:rPr lang="cs-CZ" sz="1400" b="0" dirty="0" err="1" smtClean="0">
                <a:latin typeface="Arial" panose="020B0604020202020204" pitchFamily="34" charset="0"/>
                <a:cs typeface="Arial" panose="020B0604020202020204" pitchFamily="34" charset="0"/>
              </a:rPr>
              <a:t>Brná</a:t>
            </a:r>
            <a:r>
              <a:rPr lang="cs-CZ" sz="1400" b="0" dirty="0" smtClean="0">
                <a:latin typeface="Arial" panose="020B0604020202020204" pitchFamily="34" charset="0"/>
                <a:cs typeface="Arial" panose="020B0604020202020204" pitchFamily="34" charset="0"/>
              </a:rPr>
              <a:t>. 10. je Žatec, který v posledních 4 zápasech prohrál. Stejný počet 14 bodů jako Žatec má na 11. místě Litoměřicko B. Důležité body získaly 12. Dobroměřice, když vyhrály v Jílovém, které jsou s 10 body 13. Jílové už 6 zápasů nevyhrálo. 14. resp. 15. místo patří 9 bodovým Kadani a Perštejnu. Na posledním místě s 6 body je Modrá. </a:t>
            </a:r>
            <a:endParaRPr lang="cs-CZ" sz="1400" b="0" dirty="0" smtClean="0">
              <a:latin typeface="Arial" panose="020B0604020202020204" pitchFamily="34" charset="0"/>
              <a:cs typeface="Arial" panose="020B0604020202020204" pitchFamily="34" charset="0"/>
            </a:endParaRPr>
          </a:p>
        </p:txBody>
      </p:sp>
      <p:sp>
        <p:nvSpPr>
          <p:cNvPr id="9" name="TextovéPole 8"/>
          <p:cNvSpPr txBox="1"/>
          <p:nvPr/>
        </p:nvSpPr>
        <p:spPr>
          <a:xfrm>
            <a:off x="2016200" y="6979257"/>
            <a:ext cx="322933"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12</a:t>
            </a:r>
            <a:endParaRPr lang="cs-CZ" sz="800" dirty="0">
              <a:latin typeface="Bookman Old Style" pitchFamily="18" charset="0"/>
            </a:endParaRPr>
          </a:p>
        </p:txBody>
      </p:sp>
      <p:sp>
        <p:nvSpPr>
          <p:cNvPr id="11" name="TextovéPole 10"/>
          <p:cNvSpPr txBox="1"/>
          <p:nvPr/>
        </p:nvSpPr>
        <p:spPr>
          <a:xfrm>
            <a:off x="7344792" y="7023556"/>
            <a:ext cx="322933"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17</a:t>
            </a:r>
            <a:endParaRPr lang="cs-CZ" sz="800" dirty="0">
              <a:latin typeface="Bookman Old Style" pitchFamily="18" charset="0"/>
            </a:endParaRPr>
          </a:p>
        </p:txBody>
      </p:sp>
    </p:spTree>
    <p:extLst>
      <p:ext uri="{BB962C8B-B14F-4D97-AF65-F5344CB8AC3E}">
        <p14:creationId xmlns:p14="http://schemas.microsoft.com/office/powerpoint/2010/main" val="3933418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5472584" y="163116"/>
            <a:ext cx="4608512" cy="646331"/>
          </a:xfrm>
          <a:prstGeom prst="rect">
            <a:avLst/>
          </a:prstGeom>
          <a:pattFill prst="zigZag">
            <a:fgClr>
              <a:srgbClr val="99FFCC"/>
            </a:fgClr>
            <a:bgClr>
              <a:schemeClr val="bg1"/>
            </a:bgClr>
          </a:pattFill>
          <a:effectLst>
            <a:glow rad="101600">
              <a:srgbClr val="CCFFFF">
                <a:alpha val="40000"/>
              </a:srgbClr>
            </a:glow>
            <a:softEdge rad="76200"/>
          </a:effectLst>
        </p:spPr>
        <p:txBody>
          <a:bodyPr wrap="square" rtlCol="0">
            <a:spAutoFit/>
          </a:bodyPr>
          <a:lstStyle/>
          <a:p>
            <a:pPr algn="ctr"/>
            <a:r>
              <a:rPr lang="cs-CZ" sz="1800" dirty="0">
                <a:latin typeface="Arial Black" panose="020B0A04020102020204" pitchFamily="34" charset="0"/>
              </a:rPr>
              <a:t>Poslední kola podzimní části Ústeckého přeboru dospělých</a:t>
            </a:r>
          </a:p>
        </p:txBody>
      </p:sp>
      <p:graphicFrame>
        <p:nvGraphicFramePr>
          <p:cNvPr id="3" name="Tabulka 2"/>
          <p:cNvGraphicFramePr>
            <a:graphicFrameLocks noGrp="1"/>
          </p:cNvGraphicFramePr>
          <p:nvPr>
            <p:extLst>
              <p:ext uri="{D42A27DB-BD31-4B8C-83A1-F6EECF244321}">
                <p14:modId xmlns:p14="http://schemas.microsoft.com/office/powerpoint/2010/main" val="2584548309"/>
              </p:ext>
            </p:extLst>
          </p:nvPr>
        </p:nvGraphicFramePr>
        <p:xfrm>
          <a:off x="5486364" y="955204"/>
          <a:ext cx="4608512" cy="6060458"/>
        </p:xfrm>
        <a:graphic>
          <a:graphicData uri="http://schemas.openxmlformats.org/drawingml/2006/table">
            <a:tbl>
              <a:tblPr/>
              <a:tblGrid>
                <a:gridCol w="1079818">
                  <a:extLst>
                    <a:ext uri="{9D8B030D-6E8A-4147-A177-3AD203B41FA5}">
                      <a16:colId xmlns:a16="http://schemas.microsoft.com/office/drawing/2014/main" val="675300889"/>
                    </a:ext>
                  </a:extLst>
                </a:gridCol>
                <a:gridCol w="1532957">
                  <a:extLst>
                    <a:ext uri="{9D8B030D-6E8A-4147-A177-3AD203B41FA5}">
                      <a16:colId xmlns:a16="http://schemas.microsoft.com/office/drawing/2014/main" val="2075990069"/>
                    </a:ext>
                  </a:extLst>
                </a:gridCol>
                <a:gridCol w="1995737">
                  <a:extLst>
                    <a:ext uri="{9D8B030D-6E8A-4147-A177-3AD203B41FA5}">
                      <a16:colId xmlns:a16="http://schemas.microsoft.com/office/drawing/2014/main" val="2039973341"/>
                    </a:ext>
                  </a:extLst>
                </a:gridCol>
              </a:tblGrid>
              <a:tr h="216378">
                <a:tc gridSpan="3">
                  <a:txBody>
                    <a:bodyPr/>
                    <a:lstStyle/>
                    <a:p>
                      <a:pPr algn="ctr" rtl="0" fontAlgn="ctr"/>
                      <a:r>
                        <a:rPr lang="cs-CZ" sz="800" b="1" i="0" u="none" strike="noStrike">
                          <a:solidFill>
                            <a:srgbClr val="000000"/>
                          </a:solidFill>
                          <a:effectLst/>
                          <a:latin typeface="Arial" panose="020B0604020202020204" pitchFamily="34" charset="0"/>
                        </a:rPr>
                        <a:t>12. kolo Ústeckého přeboru dospělých</a:t>
                      </a:r>
                    </a:p>
                  </a:txBody>
                  <a:tcPr marL="5756" marR="5756" marT="575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552522496"/>
                  </a:ext>
                </a:extLst>
              </a:tr>
              <a:tr h="147866">
                <a:tc>
                  <a:txBody>
                    <a:bodyPr/>
                    <a:lstStyle/>
                    <a:p>
                      <a:pPr algn="ctr" rtl="0" fontAlgn="ctr"/>
                      <a:r>
                        <a:rPr lang="cs-CZ" sz="1000" b="1" i="0" u="none" strike="noStrike" dirty="0">
                          <a:solidFill>
                            <a:srgbClr val="000000"/>
                          </a:solidFill>
                          <a:effectLst/>
                          <a:latin typeface="Arial" panose="020B0604020202020204" pitchFamily="34" charset="0"/>
                        </a:rPr>
                        <a:t>27.10.2018 10:15</a:t>
                      </a:r>
                    </a:p>
                  </a:txBody>
                  <a:tcPr marL="5756" marR="5756" marT="575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a:solidFill>
                            <a:srgbClr val="000000"/>
                          </a:solidFill>
                          <a:effectLst/>
                          <a:latin typeface="Arial" panose="020B0604020202020204" pitchFamily="34" charset="0"/>
                        </a:rPr>
                        <a:t>SK Štětí </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a:solidFill>
                            <a:srgbClr val="000000"/>
                          </a:solidFill>
                          <a:effectLst/>
                          <a:latin typeface="Arial" panose="020B0604020202020204" pitchFamily="34" charset="0"/>
                        </a:rPr>
                        <a:t>TJ Sokol Horní Jiřetín</a:t>
                      </a:r>
                    </a:p>
                  </a:txBody>
                  <a:tcPr marL="5756" marR="5756" marT="575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545808786"/>
                  </a:ext>
                </a:extLst>
              </a:tr>
              <a:tr h="147866">
                <a:tc>
                  <a:txBody>
                    <a:bodyPr/>
                    <a:lstStyle/>
                    <a:p>
                      <a:pPr algn="ctr" rtl="0" fontAlgn="ctr"/>
                      <a:r>
                        <a:rPr lang="cs-CZ" sz="1000" b="1" i="0" u="none" strike="noStrike" dirty="0">
                          <a:solidFill>
                            <a:srgbClr val="000000"/>
                          </a:solidFill>
                          <a:effectLst/>
                          <a:latin typeface="Arial" panose="020B0604020202020204" pitchFamily="34" charset="0"/>
                        </a:rPr>
                        <a:t>27.10.2018 10:30</a:t>
                      </a:r>
                    </a:p>
                  </a:txBody>
                  <a:tcPr marL="5756" marR="5756" marT="575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u="none" strike="noStrike" dirty="0">
                          <a:solidFill>
                            <a:srgbClr val="000000"/>
                          </a:solidFill>
                          <a:effectLst/>
                          <a:latin typeface="Arial" panose="020B0604020202020204" pitchFamily="34" charset="0"/>
                        </a:rPr>
                        <a:t>FK SEKO Louny</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u="none" strike="noStrike">
                          <a:solidFill>
                            <a:srgbClr val="000000"/>
                          </a:solidFill>
                          <a:effectLst/>
                          <a:latin typeface="Arial" panose="020B0604020202020204" pitchFamily="34" charset="0"/>
                        </a:rPr>
                        <a:t>FK Jílové </a:t>
                      </a:r>
                    </a:p>
                  </a:txBody>
                  <a:tcPr marL="5756" marR="5756" marT="575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4067720065"/>
                  </a:ext>
                </a:extLst>
              </a:tr>
              <a:tr h="147866">
                <a:tc>
                  <a:txBody>
                    <a:bodyPr/>
                    <a:lstStyle/>
                    <a:p>
                      <a:pPr algn="ctr" rtl="0" fontAlgn="ctr"/>
                      <a:r>
                        <a:rPr lang="cs-CZ" sz="1000" b="1" i="0" u="none" strike="noStrike" dirty="0">
                          <a:solidFill>
                            <a:srgbClr val="000000"/>
                          </a:solidFill>
                          <a:effectLst/>
                          <a:latin typeface="Arial" panose="020B0604020202020204" pitchFamily="34" charset="0"/>
                        </a:rPr>
                        <a:t>27.10.2018 14:30</a:t>
                      </a:r>
                    </a:p>
                  </a:txBody>
                  <a:tcPr marL="5756" marR="5756" marT="575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dirty="0">
                          <a:solidFill>
                            <a:srgbClr val="000000"/>
                          </a:solidFill>
                          <a:effectLst/>
                          <a:latin typeface="Arial" panose="020B0604020202020204" pitchFamily="34" charset="0"/>
                        </a:rPr>
                        <a:t>SK STAP Vilémov</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a:solidFill>
                            <a:srgbClr val="000000"/>
                          </a:solidFill>
                          <a:effectLst/>
                          <a:latin typeface="Arial" panose="020B0604020202020204" pitchFamily="34" charset="0"/>
                        </a:rPr>
                        <a:t>FK Jiskra Modrá</a:t>
                      </a:r>
                    </a:p>
                  </a:txBody>
                  <a:tcPr marL="5756" marR="5756" marT="575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671637655"/>
                  </a:ext>
                </a:extLst>
              </a:tr>
              <a:tr h="147866">
                <a:tc>
                  <a:txBody>
                    <a:bodyPr/>
                    <a:lstStyle/>
                    <a:p>
                      <a:pPr algn="ctr" rtl="0" fontAlgn="ctr"/>
                      <a:r>
                        <a:rPr lang="cs-CZ" sz="1000" b="1" i="0" u="none" strike="noStrike">
                          <a:solidFill>
                            <a:srgbClr val="000000"/>
                          </a:solidFill>
                          <a:effectLst/>
                          <a:latin typeface="Arial" panose="020B0604020202020204" pitchFamily="34" charset="0"/>
                        </a:rPr>
                        <a:t>27.10.2018 14:30</a:t>
                      </a:r>
                    </a:p>
                  </a:txBody>
                  <a:tcPr marL="5756" marR="5756" marT="575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u="none" strike="noStrike" dirty="0">
                          <a:solidFill>
                            <a:srgbClr val="000000"/>
                          </a:solidFill>
                          <a:effectLst/>
                          <a:latin typeface="Arial" panose="020B0604020202020204" pitchFamily="34" charset="0"/>
                        </a:rPr>
                        <a:t>SK Baník Modlany</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u="none" strike="noStrike">
                          <a:solidFill>
                            <a:srgbClr val="000000"/>
                          </a:solidFill>
                          <a:effectLst/>
                          <a:latin typeface="Arial" panose="020B0604020202020204" pitchFamily="34" charset="0"/>
                        </a:rPr>
                        <a:t>ASK Lovosice</a:t>
                      </a:r>
                    </a:p>
                  </a:txBody>
                  <a:tcPr marL="5756" marR="5756" marT="575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826666052"/>
                  </a:ext>
                </a:extLst>
              </a:tr>
              <a:tr h="147866">
                <a:tc>
                  <a:txBody>
                    <a:bodyPr/>
                    <a:lstStyle/>
                    <a:p>
                      <a:pPr algn="ctr" rtl="0" fontAlgn="ctr"/>
                      <a:r>
                        <a:rPr lang="cs-CZ" sz="1000" b="1" i="0" u="none" strike="noStrike">
                          <a:solidFill>
                            <a:srgbClr val="000000"/>
                          </a:solidFill>
                          <a:effectLst/>
                          <a:latin typeface="Arial" panose="020B0604020202020204" pitchFamily="34" charset="0"/>
                        </a:rPr>
                        <a:t>27.10.2018 14:30</a:t>
                      </a:r>
                    </a:p>
                  </a:txBody>
                  <a:tcPr marL="5756" marR="5756" marT="575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a:solidFill>
                            <a:srgbClr val="000000"/>
                          </a:solidFill>
                          <a:effectLst/>
                          <a:latin typeface="Arial" panose="020B0604020202020204" pitchFamily="34" charset="0"/>
                        </a:rPr>
                        <a:t>SK Brná </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dirty="0">
                          <a:solidFill>
                            <a:srgbClr val="000000"/>
                          </a:solidFill>
                          <a:effectLst/>
                          <a:latin typeface="Arial" panose="020B0604020202020204" pitchFamily="34" charset="0"/>
                        </a:rPr>
                        <a:t>TJ Sokol Srbice</a:t>
                      </a:r>
                    </a:p>
                  </a:txBody>
                  <a:tcPr marL="5756" marR="5756" marT="575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130321215"/>
                  </a:ext>
                </a:extLst>
              </a:tr>
              <a:tr h="147866">
                <a:tc>
                  <a:txBody>
                    <a:bodyPr/>
                    <a:lstStyle/>
                    <a:p>
                      <a:pPr algn="ctr" rtl="0" fontAlgn="ctr"/>
                      <a:r>
                        <a:rPr lang="cs-CZ" sz="1000" b="1" i="0" u="none" strike="noStrike">
                          <a:solidFill>
                            <a:srgbClr val="000000"/>
                          </a:solidFill>
                          <a:effectLst/>
                          <a:latin typeface="Arial" panose="020B0604020202020204" pitchFamily="34" charset="0"/>
                        </a:rPr>
                        <a:t>27.10.2018 14:30</a:t>
                      </a:r>
                    </a:p>
                  </a:txBody>
                  <a:tcPr marL="5756" marR="5756" marT="575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u="none" strike="noStrike">
                          <a:solidFill>
                            <a:srgbClr val="000000"/>
                          </a:solidFill>
                          <a:effectLst/>
                          <a:latin typeface="Arial" panose="020B0604020202020204" pitchFamily="34" charset="0"/>
                        </a:rPr>
                        <a:t>TJ Spartak Perštejn</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u="none" strike="noStrike" dirty="0">
                          <a:solidFill>
                            <a:srgbClr val="000000"/>
                          </a:solidFill>
                          <a:effectLst/>
                          <a:latin typeface="Arial" panose="020B0604020202020204" pitchFamily="34" charset="0"/>
                        </a:rPr>
                        <a:t>TJ Krupka </a:t>
                      </a:r>
                    </a:p>
                  </a:txBody>
                  <a:tcPr marL="5756" marR="5756" marT="575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546107456"/>
                  </a:ext>
                </a:extLst>
              </a:tr>
              <a:tr h="147866">
                <a:tc>
                  <a:txBody>
                    <a:bodyPr/>
                    <a:lstStyle/>
                    <a:p>
                      <a:pPr algn="ctr" rtl="0" fontAlgn="ctr"/>
                      <a:r>
                        <a:rPr lang="cs-CZ" sz="1000" b="1" i="0" u="none" strike="noStrike">
                          <a:solidFill>
                            <a:srgbClr val="000000"/>
                          </a:solidFill>
                          <a:effectLst/>
                          <a:latin typeface="Arial" panose="020B0604020202020204" pitchFamily="34" charset="0"/>
                        </a:rPr>
                        <a:t>27.10.2018 14:30</a:t>
                      </a:r>
                    </a:p>
                  </a:txBody>
                  <a:tcPr marL="5756" marR="5756" marT="575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a:solidFill>
                            <a:srgbClr val="000000"/>
                          </a:solidFill>
                          <a:effectLst/>
                          <a:latin typeface="Arial" panose="020B0604020202020204" pitchFamily="34" charset="0"/>
                        </a:rPr>
                        <a:t>FK Slavoj Žatec</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dirty="0">
                          <a:solidFill>
                            <a:srgbClr val="000000"/>
                          </a:solidFill>
                          <a:effectLst/>
                          <a:latin typeface="Arial" panose="020B0604020202020204" pitchFamily="34" charset="0"/>
                        </a:rPr>
                        <a:t>FK </a:t>
                      </a:r>
                      <a:r>
                        <a:rPr lang="cs-CZ" sz="1000" b="1" i="0" u="none" strike="noStrike" dirty="0" err="1">
                          <a:solidFill>
                            <a:srgbClr val="000000"/>
                          </a:solidFill>
                          <a:effectLst/>
                          <a:latin typeface="Arial" panose="020B0604020202020204" pitchFamily="34" charset="0"/>
                        </a:rPr>
                        <a:t>Tatran</a:t>
                      </a:r>
                      <a:r>
                        <a:rPr lang="cs-CZ" sz="1000" b="1" i="0" u="none" strike="noStrike" dirty="0">
                          <a:solidFill>
                            <a:srgbClr val="000000"/>
                          </a:solidFill>
                          <a:effectLst/>
                          <a:latin typeface="Arial" panose="020B0604020202020204" pitchFamily="34" charset="0"/>
                        </a:rPr>
                        <a:t> Kadaň</a:t>
                      </a:r>
                    </a:p>
                  </a:txBody>
                  <a:tcPr marL="5756" marR="5756" marT="575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668754419"/>
                  </a:ext>
                </a:extLst>
              </a:tr>
              <a:tr h="147866">
                <a:tc>
                  <a:txBody>
                    <a:bodyPr/>
                    <a:lstStyle/>
                    <a:p>
                      <a:pPr algn="ctr" rtl="0" fontAlgn="ctr"/>
                      <a:r>
                        <a:rPr lang="cs-CZ" sz="1000" b="1" i="0" u="none" strike="noStrike" dirty="0">
                          <a:solidFill>
                            <a:srgbClr val="000000"/>
                          </a:solidFill>
                          <a:effectLst/>
                          <a:latin typeface="Arial" panose="020B0604020202020204" pitchFamily="34" charset="0"/>
                        </a:rPr>
                        <a:t>28.10.2018 10:30</a:t>
                      </a:r>
                    </a:p>
                  </a:txBody>
                  <a:tcPr marL="5756" marR="5756" marT="575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u="none" strike="noStrike">
                          <a:solidFill>
                            <a:srgbClr val="000000"/>
                          </a:solidFill>
                          <a:effectLst/>
                          <a:latin typeface="Arial" panose="020B0604020202020204" pitchFamily="34" charset="0"/>
                        </a:rPr>
                        <a:t>FK Litoměřicko B</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u="none" strike="noStrike" dirty="0">
                          <a:solidFill>
                            <a:srgbClr val="000000"/>
                          </a:solidFill>
                          <a:effectLst/>
                          <a:latin typeface="Arial" panose="020B0604020202020204" pitchFamily="34" charset="0"/>
                        </a:rPr>
                        <a:t>FK Dobroměřice</a:t>
                      </a:r>
                    </a:p>
                  </a:txBody>
                  <a:tcPr marL="5756" marR="5756" marT="575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932295472"/>
                  </a:ext>
                </a:extLst>
              </a:tr>
              <a:tr h="216378">
                <a:tc gridSpan="3">
                  <a:txBody>
                    <a:bodyPr/>
                    <a:lstStyle/>
                    <a:p>
                      <a:pPr algn="ctr" rtl="0" fontAlgn="ctr"/>
                      <a:r>
                        <a:rPr lang="cs-CZ" sz="800" b="1" i="0" u="none" strike="noStrike">
                          <a:solidFill>
                            <a:srgbClr val="000000"/>
                          </a:solidFill>
                          <a:effectLst/>
                          <a:latin typeface="Arial" panose="020B0604020202020204" pitchFamily="34" charset="0"/>
                        </a:rPr>
                        <a:t>13. kolo Ústeckého přeboru dospělých</a:t>
                      </a:r>
                    </a:p>
                  </a:txBody>
                  <a:tcPr marL="5756" marR="5756" marT="575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241621471"/>
                  </a:ext>
                </a:extLst>
              </a:tr>
              <a:tr h="147866">
                <a:tc>
                  <a:txBody>
                    <a:bodyPr/>
                    <a:lstStyle/>
                    <a:p>
                      <a:pPr algn="ctr" rtl="0" fontAlgn="ctr"/>
                      <a:r>
                        <a:rPr lang="cs-CZ" sz="1000" b="1" i="0" u="none" strike="noStrike" dirty="0">
                          <a:solidFill>
                            <a:srgbClr val="000000"/>
                          </a:solidFill>
                          <a:effectLst/>
                          <a:latin typeface="Arial" panose="020B0604020202020204" pitchFamily="34" charset="0"/>
                        </a:rPr>
                        <a:t>03.11.2018 10:15</a:t>
                      </a:r>
                    </a:p>
                  </a:txBody>
                  <a:tcPr marL="5756" marR="5756" marT="575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a:solidFill>
                            <a:srgbClr val="000000"/>
                          </a:solidFill>
                          <a:effectLst/>
                          <a:latin typeface="Arial" panose="020B0604020202020204" pitchFamily="34" charset="0"/>
                        </a:rPr>
                        <a:t>FK Tatran Kadaň </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a:solidFill>
                            <a:srgbClr val="000000"/>
                          </a:solidFill>
                          <a:effectLst/>
                          <a:latin typeface="Arial" panose="020B0604020202020204" pitchFamily="34" charset="0"/>
                        </a:rPr>
                        <a:t>SK Baník Modlany </a:t>
                      </a:r>
                    </a:p>
                  </a:txBody>
                  <a:tcPr marL="5756" marR="5756" marT="575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231514629"/>
                  </a:ext>
                </a:extLst>
              </a:tr>
              <a:tr h="147866">
                <a:tc>
                  <a:txBody>
                    <a:bodyPr/>
                    <a:lstStyle/>
                    <a:p>
                      <a:pPr algn="ctr" rtl="0" fontAlgn="ctr"/>
                      <a:r>
                        <a:rPr lang="cs-CZ" sz="1000" b="1" i="0" u="none" strike="noStrike" dirty="0">
                          <a:solidFill>
                            <a:srgbClr val="000000"/>
                          </a:solidFill>
                          <a:effectLst/>
                          <a:latin typeface="Arial" panose="020B0604020202020204" pitchFamily="34" charset="0"/>
                        </a:rPr>
                        <a:t>03.11.2018 14:00</a:t>
                      </a:r>
                    </a:p>
                  </a:txBody>
                  <a:tcPr marL="5756" marR="5756" marT="575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u="none" strike="noStrike">
                          <a:solidFill>
                            <a:srgbClr val="000000"/>
                          </a:solidFill>
                          <a:effectLst/>
                          <a:latin typeface="Arial" panose="020B0604020202020204" pitchFamily="34" charset="0"/>
                        </a:rPr>
                        <a:t>SK Štětí </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u="none" strike="noStrike">
                          <a:solidFill>
                            <a:srgbClr val="000000"/>
                          </a:solidFill>
                          <a:effectLst/>
                          <a:latin typeface="Arial" panose="020B0604020202020204" pitchFamily="34" charset="0"/>
                        </a:rPr>
                        <a:t>TJ Spartak Perštejn </a:t>
                      </a:r>
                    </a:p>
                  </a:txBody>
                  <a:tcPr marL="5756" marR="5756" marT="575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558166512"/>
                  </a:ext>
                </a:extLst>
              </a:tr>
              <a:tr h="147866">
                <a:tc>
                  <a:txBody>
                    <a:bodyPr/>
                    <a:lstStyle/>
                    <a:p>
                      <a:pPr algn="ctr" rtl="0" fontAlgn="ctr"/>
                      <a:r>
                        <a:rPr lang="cs-CZ" sz="1000" b="1" i="0" u="none" strike="noStrike">
                          <a:solidFill>
                            <a:srgbClr val="000000"/>
                          </a:solidFill>
                          <a:effectLst/>
                          <a:latin typeface="Arial" panose="020B0604020202020204" pitchFamily="34" charset="0"/>
                        </a:rPr>
                        <a:t>03.11.2018 14:00</a:t>
                      </a:r>
                    </a:p>
                  </a:txBody>
                  <a:tcPr marL="5756" marR="5756" marT="575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a:solidFill>
                            <a:srgbClr val="000000"/>
                          </a:solidFill>
                          <a:effectLst/>
                          <a:latin typeface="Arial" panose="020B0604020202020204" pitchFamily="34" charset="0"/>
                        </a:rPr>
                        <a:t>ASK Lovosice </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a:solidFill>
                            <a:srgbClr val="000000"/>
                          </a:solidFill>
                          <a:effectLst/>
                          <a:latin typeface="Arial" panose="020B0604020202020204" pitchFamily="34" charset="0"/>
                        </a:rPr>
                        <a:t>FK Dobroměřice </a:t>
                      </a:r>
                    </a:p>
                  </a:txBody>
                  <a:tcPr marL="5756" marR="5756" marT="575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33118789"/>
                  </a:ext>
                </a:extLst>
              </a:tr>
              <a:tr h="147866">
                <a:tc>
                  <a:txBody>
                    <a:bodyPr/>
                    <a:lstStyle/>
                    <a:p>
                      <a:pPr algn="ctr" rtl="0" fontAlgn="ctr"/>
                      <a:r>
                        <a:rPr lang="cs-CZ" sz="1000" b="1" i="0" u="none" strike="noStrike">
                          <a:solidFill>
                            <a:srgbClr val="000000"/>
                          </a:solidFill>
                          <a:effectLst/>
                          <a:latin typeface="Arial" panose="020B0604020202020204" pitchFamily="34" charset="0"/>
                        </a:rPr>
                        <a:t>03.11.2018 14:00</a:t>
                      </a:r>
                    </a:p>
                  </a:txBody>
                  <a:tcPr marL="5756" marR="5756" marT="575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u="none" strike="noStrike">
                          <a:solidFill>
                            <a:srgbClr val="000000"/>
                          </a:solidFill>
                          <a:effectLst/>
                          <a:latin typeface="Arial" panose="020B0604020202020204" pitchFamily="34" charset="0"/>
                        </a:rPr>
                        <a:t>TJ Krupka </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u="none" strike="noStrike">
                          <a:solidFill>
                            <a:srgbClr val="000000"/>
                          </a:solidFill>
                          <a:effectLst/>
                          <a:latin typeface="Arial" panose="020B0604020202020204" pitchFamily="34" charset="0"/>
                        </a:rPr>
                        <a:t>SK STAP Vilémov </a:t>
                      </a:r>
                    </a:p>
                  </a:txBody>
                  <a:tcPr marL="5756" marR="5756" marT="575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431983428"/>
                  </a:ext>
                </a:extLst>
              </a:tr>
              <a:tr h="147866">
                <a:tc>
                  <a:txBody>
                    <a:bodyPr/>
                    <a:lstStyle/>
                    <a:p>
                      <a:pPr algn="ctr" rtl="0" fontAlgn="ctr"/>
                      <a:r>
                        <a:rPr lang="cs-CZ" sz="1000" b="1" i="0" u="none" strike="noStrike">
                          <a:solidFill>
                            <a:srgbClr val="000000"/>
                          </a:solidFill>
                          <a:effectLst/>
                          <a:latin typeface="Arial" panose="020B0604020202020204" pitchFamily="34" charset="0"/>
                        </a:rPr>
                        <a:t>03.11.2018 14:00</a:t>
                      </a:r>
                    </a:p>
                  </a:txBody>
                  <a:tcPr marL="5756" marR="5756" marT="575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dirty="0">
                          <a:solidFill>
                            <a:srgbClr val="000000"/>
                          </a:solidFill>
                          <a:effectLst/>
                          <a:latin typeface="Arial" panose="020B0604020202020204" pitchFamily="34" charset="0"/>
                        </a:rPr>
                        <a:t>TJ Sokol Horní Jiřetín </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a:solidFill>
                            <a:srgbClr val="000000"/>
                          </a:solidFill>
                          <a:effectLst/>
                          <a:latin typeface="Arial" panose="020B0604020202020204" pitchFamily="34" charset="0"/>
                        </a:rPr>
                        <a:t>SK Brná </a:t>
                      </a:r>
                    </a:p>
                  </a:txBody>
                  <a:tcPr marL="5756" marR="5756" marT="575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506323659"/>
                  </a:ext>
                </a:extLst>
              </a:tr>
              <a:tr h="147866">
                <a:tc>
                  <a:txBody>
                    <a:bodyPr/>
                    <a:lstStyle/>
                    <a:p>
                      <a:pPr algn="ctr" rtl="0" fontAlgn="ctr"/>
                      <a:r>
                        <a:rPr lang="cs-CZ" sz="1000" b="1" i="0" u="none" strike="noStrike">
                          <a:solidFill>
                            <a:srgbClr val="000000"/>
                          </a:solidFill>
                          <a:effectLst/>
                          <a:latin typeface="Arial" panose="020B0604020202020204" pitchFamily="34" charset="0"/>
                        </a:rPr>
                        <a:t>03.11.2018 14:00</a:t>
                      </a:r>
                    </a:p>
                  </a:txBody>
                  <a:tcPr marL="5756" marR="5756" marT="575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u="none" strike="noStrike">
                          <a:solidFill>
                            <a:srgbClr val="000000"/>
                          </a:solidFill>
                          <a:effectLst/>
                          <a:latin typeface="Arial" panose="020B0604020202020204" pitchFamily="34" charset="0"/>
                        </a:rPr>
                        <a:t>FK Slavoj Žatec </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u="none" strike="noStrike">
                          <a:solidFill>
                            <a:srgbClr val="000000"/>
                          </a:solidFill>
                          <a:effectLst/>
                          <a:latin typeface="Arial" panose="020B0604020202020204" pitchFamily="34" charset="0"/>
                        </a:rPr>
                        <a:t>FK Litoměřicko B </a:t>
                      </a:r>
                    </a:p>
                  </a:txBody>
                  <a:tcPr marL="5756" marR="5756" marT="575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782758737"/>
                  </a:ext>
                </a:extLst>
              </a:tr>
              <a:tr h="147866">
                <a:tc>
                  <a:txBody>
                    <a:bodyPr/>
                    <a:lstStyle/>
                    <a:p>
                      <a:pPr algn="ctr" rtl="0" fontAlgn="ctr"/>
                      <a:r>
                        <a:rPr lang="cs-CZ" sz="1000" b="1" i="0" u="none" strike="noStrike">
                          <a:solidFill>
                            <a:srgbClr val="000000"/>
                          </a:solidFill>
                          <a:effectLst/>
                          <a:latin typeface="Arial" panose="020B0604020202020204" pitchFamily="34" charset="0"/>
                        </a:rPr>
                        <a:t>03.11.2018 14:00</a:t>
                      </a:r>
                    </a:p>
                  </a:txBody>
                  <a:tcPr marL="5756" marR="5756" marT="575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a:solidFill>
                            <a:srgbClr val="000000"/>
                          </a:solidFill>
                          <a:effectLst/>
                          <a:latin typeface="Arial" panose="020B0604020202020204" pitchFamily="34" charset="0"/>
                        </a:rPr>
                        <a:t>TJ Sokol Srbice </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a:solidFill>
                            <a:srgbClr val="000000"/>
                          </a:solidFill>
                          <a:effectLst/>
                          <a:latin typeface="Arial" panose="020B0604020202020204" pitchFamily="34" charset="0"/>
                        </a:rPr>
                        <a:t>FK SEKO Louny </a:t>
                      </a:r>
                    </a:p>
                  </a:txBody>
                  <a:tcPr marL="5756" marR="5756" marT="575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75839438"/>
                  </a:ext>
                </a:extLst>
              </a:tr>
              <a:tr h="147866">
                <a:tc>
                  <a:txBody>
                    <a:bodyPr/>
                    <a:lstStyle/>
                    <a:p>
                      <a:pPr algn="ctr" rtl="0" fontAlgn="ctr"/>
                      <a:r>
                        <a:rPr lang="cs-CZ" sz="1000" b="1" i="0" u="none" strike="noStrike">
                          <a:solidFill>
                            <a:srgbClr val="000000"/>
                          </a:solidFill>
                          <a:effectLst/>
                          <a:latin typeface="Arial" panose="020B0604020202020204" pitchFamily="34" charset="0"/>
                        </a:rPr>
                        <a:t>04.11.2018 14:00</a:t>
                      </a:r>
                    </a:p>
                  </a:txBody>
                  <a:tcPr marL="5756" marR="5756" marT="575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u="none" strike="noStrike">
                          <a:solidFill>
                            <a:srgbClr val="000000"/>
                          </a:solidFill>
                          <a:effectLst/>
                          <a:latin typeface="Arial" panose="020B0604020202020204" pitchFamily="34" charset="0"/>
                        </a:rPr>
                        <a:t>FK Jiskra Modrá</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u="none" strike="noStrike" dirty="0">
                          <a:solidFill>
                            <a:srgbClr val="000000"/>
                          </a:solidFill>
                          <a:effectLst/>
                          <a:latin typeface="Arial" panose="020B0604020202020204" pitchFamily="34" charset="0"/>
                        </a:rPr>
                        <a:t>FK Jílové </a:t>
                      </a:r>
                    </a:p>
                  </a:txBody>
                  <a:tcPr marL="5756" marR="5756" marT="575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49205705"/>
                  </a:ext>
                </a:extLst>
              </a:tr>
              <a:tr h="192227">
                <a:tc gridSpan="3">
                  <a:txBody>
                    <a:bodyPr/>
                    <a:lstStyle/>
                    <a:p>
                      <a:pPr algn="ctr" rtl="0" fontAlgn="ctr"/>
                      <a:r>
                        <a:rPr lang="cs-CZ" sz="800" b="1" i="0" u="none" strike="noStrike" dirty="0">
                          <a:solidFill>
                            <a:srgbClr val="000000"/>
                          </a:solidFill>
                          <a:effectLst/>
                          <a:latin typeface="Arial" panose="020B0604020202020204" pitchFamily="34" charset="0"/>
                        </a:rPr>
                        <a:t>14. kolo Ústeckého přeboru dospělých</a:t>
                      </a:r>
                    </a:p>
                  </a:txBody>
                  <a:tcPr marL="5756" marR="5756" marT="575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611879110"/>
                  </a:ext>
                </a:extLst>
              </a:tr>
              <a:tr h="155260">
                <a:tc>
                  <a:txBody>
                    <a:bodyPr/>
                    <a:lstStyle/>
                    <a:p>
                      <a:pPr algn="ctr" rtl="0" fontAlgn="ctr"/>
                      <a:r>
                        <a:rPr lang="cs-CZ" sz="1000" b="1" i="0" u="none" strike="noStrike" dirty="0">
                          <a:solidFill>
                            <a:srgbClr val="000000"/>
                          </a:solidFill>
                          <a:effectLst/>
                          <a:latin typeface="Arial" panose="020B0604020202020204" pitchFamily="34" charset="0"/>
                        </a:rPr>
                        <a:t>10.11.2018 10:15</a:t>
                      </a:r>
                    </a:p>
                  </a:txBody>
                  <a:tcPr marL="5756" marR="5756" marT="575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a:solidFill>
                            <a:srgbClr val="000000"/>
                          </a:solidFill>
                          <a:effectLst/>
                          <a:latin typeface="Arial" panose="020B0604020202020204" pitchFamily="34" charset="0"/>
                        </a:rPr>
                        <a:t>SK Štětí</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dirty="0">
                          <a:solidFill>
                            <a:srgbClr val="000000"/>
                          </a:solidFill>
                          <a:effectLst/>
                          <a:latin typeface="Arial" panose="020B0604020202020204" pitchFamily="34" charset="0"/>
                        </a:rPr>
                        <a:t>TJ Krupka </a:t>
                      </a:r>
                    </a:p>
                  </a:txBody>
                  <a:tcPr marL="5756" marR="5756" marT="575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869162425"/>
                  </a:ext>
                </a:extLst>
              </a:tr>
              <a:tr h="147866">
                <a:tc>
                  <a:txBody>
                    <a:bodyPr/>
                    <a:lstStyle/>
                    <a:p>
                      <a:pPr algn="ctr" rtl="0" fontAlgn="ctr"/>
                      <a:r>
                        <a:rPr lang="cs-CZ" sz="1000" b="1" i="0" u="none" strike="noStrike" dirty="0">
                          <a:solidFill>
                            <a:srgbClr val="000000"/>
                          </a:solidFill>
                          <a:effectLst/>
                          <a:latin typeface="Arial" panose="020B0604020202020204" pitchFamily="34" charset="0"/>
                        </a:rPr>
                        <a:t>10.11.2018 14:00</a:t>
                      </a:r>
                    </a:p>
                  </a:txBody>
                  <a:tcPr marL="5756" marR="5756" marT="575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u="none" strike="noStrike">
                          <a:solidFill>
                            <a:srgbClr val="000000"/>
                          </a:solidFill>
                          <a:effectLst/>
                          <a:latin typeface="Arial" panose="020B0604020202020204" pitchFamily="34" charset="0"/>
                        </a:rPr>
                        <a:t>TJ Sokol Horní Jiřetín </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u="none" strike="noStrike">
                          <a:solidFill>
                            <a:srgbClr val="000000"/>
                          </a:solidFill>
                          <a:effectLst/>
                          <a:latin typeface="Arial" panose="020B0604020202020204" pitchFamily="34" charset="0"/>
                        </a:rPr>
                        <a:t>FK Tatran Kadaň</a:t>
                      </a:r>
                    </a:p>
                  </a:txBody>
                  <a:tcPr marL="5756" marR="5756" marT="575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688821197"/>
                  </a:ext>
                </a:extLst>
              </a:tr>
              <a:tr h="289866">
                <a:tc>
                  <a:txBody>
                    <a:bodyPr/>
                    <a:lstStyle/>
                    <a:p>
                      <a:pPr algn="ctr" rtl="0" fontAlgn="ctr"/>
                      <a:r>
                        <a:rPr lang="cs-CZ" sz="1000" b="1" i="0" u="none" strike="noStrike">
                          <a:solidFill>
                            <a:srgbClr val="000000"/>
                          </a:solidFill>
                          <a:effectLst/>
                          <a:latin typeface="Arial" panose="020B0604020202020204" pitchFamily="34" charset="0"/>
                        </a:rPr>
                        <a:t>10.11.2018 14:00</a:t>
                      </a:r>
                    </a:p>
                  </a:txBody>
                  <a:tcPr marL="5756" marR="5756" marT="575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dirty="0">
                          <a:solidFill>
                            <a:srgbClr val="000000"/>
                          </a:solidFill>
                          <a:effectLst/>
                          <a:latin typeface="Arial" panose="020B0604020202020204" pitchFamily="34" charset="0"/>
                        </a:rPr>
                        <a:t>SK STAP-TRATEC Vilémov</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a:solidFill>
                            <a:srgbClr val="000000"/>
                          </a:solidFill>
                          <a:effectLst/>
                          <a:latin typeface="Arial" panose="020B0604020202020204" pitchFamily="34" charset="0"/>
                        </a:rPr>
                        <a:t>FK Dobroměřice</a:t>
                      </a:r>
                    </a:p>
                  </a:txBody>
                  <a:tcPr marL="5756" marR="5756" marT="575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731540999"/>
                  </a:ext>
                </a:extLst>
              </a:tr>
              <a:tr h="147866">
                <a:tc>
                  <a:txBody>
                    <a:bodyPr/>
                    <a:lstStyle/>
                    <a:p>
                      <a:pPr algn="ctr" rtl="0" fontAlgn="ctr"/>
                      <a:r>
                        <a:rPr lang="cs-CZ" sz="1000" b="1" i="0" u="none" strike="noStrike">
                          <a:solidFill>
                            <a:srgbClr val="000000"/>
                          </a:solidFill>
                          <a:effectLst/>
                          <a:latin typeface="Arial" panose="020B0604020202020204" pitchFamily="34" charset="0"/>
                        </a:rPr>
                        <a:t>10.11.2018 14:00</a:t>
                      </a:r>
                    </a:p>
                  </a:txBody>
                  <a:tcPr marL="5756" marR="5756" marT="575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u="none" strike="noStrike" dirty="0">
                          <a:solidFill>
                            <a:srgbClr val="000000"/>
                          </a:solidFill>
                          <a:effectLst/>
                          <a:latin typeface="Arial" panose="020B0604020202020204" pitchFamily="34" charset="0"/>
                        </a:rPr>
                        <a:t>SK Baník Modlany</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0" i="0" u="none" strike="noStrike">
                          <a:solidFill>
                            <a:srgbClr val="000000"/>
                          </a:solidFill>
                          <a:effectLst/>
                          <a:latin typeface="Arial" panose="020B0604020202020204" pitchFamily="34" charset="0"/>
                        </a:rPr>
                        <a:t> FK Jílové</a:t>
                      </a:r>
                    </a:p>
                  </a:txBody>
                  <a:tcPr marL="5756" marR="5756" marT="575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047496359"/>
                  </a:ext>
                </a:extLst>
              </a:tr>
              <a:tr h="147866">
                <a:tc>
                  <a:txBody>
                    <a:bodyPr/>
                    <a:lstStyle/>
                    <a:p>
                      <a:pPr algn="ctr" rtl="0" fontAlgn="ctr"/>
                      <a:r>
                        <a:rPr lang="cs-CZ" sz="1000" b="1" i="0" u="none" strike="noStrike">
                          <a:solidFill>
                            <a:srgbClr val="000000"/>
                          </a:solidFill>
                          <a:effectLst/>
                          <a:latin typeface="Arial" panose="020B0604020202020204" pitchFamily="34" charset="0"/>
                        </a:rPr>
                        <a:t>10.11.2018 14:00</a:t>
                      </a:r>
                    </a:p>
                  </a:txBody>
                  <a:tcPr marL="5756" marR="5756" marT="575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dirty="0">
                          <a:solidFill>
                            <a:srgbClr val="000000"/>
                          </a:solidFill>
                          <a:effectLst/>
                          <a:latin typeface="Arial" panose="020B0604020202020204" pitchFamily="34" charset="0"/>
                        </a:rPr>
                        <a:t>SK </a:t>
                      </a:r>
                      <a:r>
                        <a:rPr lang="cs-CZ" sz="1000" b="1" i="0" u="none" strike="noStrike" dirty="0" err="1">
                          <a:solidFill>
                            <a:srgbClr val="000000"/>
                          </a:solidFill>
                          <a:effectLst/>
                          <a:latin typeface="Arial" panose="020B0604020202020204" pitchFamily="34" charset="0"/>
                        </a:rPr>
                        <a:t>Brná</a:t>
                      </a:r>
                      <a:r>
                        <a:rPr lang="cs-CZ" sz="1000" b="1" i="0" u="none" strike="noStrike" dirty="0">
                          <a:solidFill>
                            <a:srgbClr val="000000"/>
                          </a:solidFill>
                          <a:effectLst/>
                          <a:latin typeface="Arial" panose="020B0604020202020204" pitchFamily="34" charset="0"/>
                        </a:rPr>
                        <a:t> </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dirty="0">
                          <a:solidFill>
                            <a:srgbClr val="000000"/>
                          </a:solidFill>
                          <a:effectLst/>
                          <a:latin typeface="Arial" panose="020B0604020202020204" pitchFamily="34" charset="0"/>
                        </a:rPr>
                        <a:t>FK Jiskra Modrá</a:t>
                      </a:r>
                    </a:p>
                  </a:txBody>
                  <a:tcPr marL="5756" marR="5756" marT="575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136444120"/>
                  </a:ext>
                </a:extLst>
              </a:tr>
              <a:tr h="147866">
                <a:tc>
                  <a:txBody>
                    <a:bodyPr/>
                    <a:lstStyle/>
                    <a:p>
                      <a:pPr algn="ctr" rtl="0" fontAlgn="ctr"/>
                      <a:r>
                        <a:rPr lang="cs-CZ" sz="1000" b="1" i="0" u="none" strike="noStrike">
                          <a:solidFill>
                            <a:srgbClr val="000000"/>
                          </a:solidFill>
                          <a:effectLst/>
                          <a:latin typeface="Arial" panose="020B0604020202020204" pitchFamily="34" charset="0"/>
                        </a:rPr>
                        <a:t>10.11.2018 14:00</a:t>
                      </a:r>
                    </a:p>
                  </a:txBody>
                  <a:tcPr marL="5756" marR="5756" marT="575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u="none" strike="noStrike">
                          <a:solidFill>
                            <a:srgbClr val="000000"/>
                          </a:solidFill>
                          <a:effectLst/>
                          <a:latin typeface="Arial" panose="020B0604020202020204" pitchFamily="34" charset="0"/>
                        </a:rPr>
                        <a:t>TJ Spartak Perštejn</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u="none" strike="noStrike" dirty="0">
                          <a:solidFill>
                            <a:srgbClr val="000000"/>
                          </a:solidFill>
                          <a:effectLst/>
                          <a:latin typeface="Arial" panose="020B0604020202020204" pitchFamily="34" charset="0"/>
                        </a:rPr>
                        <a:t>ASK Lovosice</a:t>
                      </a:r>
                    </a:p>
                  </a:txBody>
                  <a:tcPr marL="5756" marR="5756" marT="575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4126895744"/>
                  </a:ext>
                </a:extLst>
              </a:tr>
              <a:tr h="147866">
                <a:tc>
                  <a:txBody>
                    <a:bodyPr/>
                    <a:lstStyle/>
                    <a:p>
                      <a:pPr algn="ctr" rtl="0" fontAlgn="ctr"/>
                      <a:r>
                        <a:rPr lang="cs-CZ" sz="1000" b="1" i="0" u="none" strike="noStrike">
                          <a:solidFill>
                            <a:srgbClr val="000000"/>
                          </a:solidFill>
                          <a:effectLst/>
                          <a:latin typeface="Arial" panose="020B0604020202020204" pitchFamily="34" charset="0"/>
                        </a:rPr>
                        <a:t>10.11.2018 14:00</a:t>
                      </a:r>
                    </a:p>
                  </a:txBody>
                  <a:tcPr marL="5756" marR="5756" marT="575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a:solidFill>
                            <a:srgbClr val="000000"/>
                          </a:solidFill>
                          <a:effectLst/>
                          <a:latin typeface="Arial" panose="020B0604020202020204" pitchFamily="34" charset="0"/>
                        </a:rPr>
                        <a:t>FK Slavoj Žatec</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dirty="0">
                          <a:solidFill>
                            <a:srgbClr val="000000"/>
                          </a:solidFill>
                          <a:effectLst/>
                          <a:latin typeface="Arial" panose="020B0604020202020204" pitchFamily="34" charset="0"/>
                        </a:rPr>
                        <a:t>TJ Sokol Srbice</a:t>
                      </a:r>
                    </a:p>
                  </a:txBody>
                  <a:tcPr marL="5756" marR="5756" marT="575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808617505"/>
                  </a:ext>
                </a:extLst>
              </a:tr>
              <a:tr h="155260">
                <a:tc>
                  <a:txBody>
                    <a:bodyPr/>
                    <a:lstStyle/>
                    <a:p>
                      <a:pPr algn="ctr" rtl="0" fontAlgn="ctr"/>
                      <a:r>
                        <a:rPr lang="cs-CZ" sz="1000" b="1" i="0" u="none" strike="noStrike">
                          <a:solidFill>
                            <a:srgbClr val="000000"/>
                          </a:solidFill>
                          <a:effectLst/>
                          <a:latin typeface="Arial" panose="020B0604020202020204" pitchFamily="34" charset="0"/>
                        </a:rPr>
                        <a:t>11.11.2018 10:30</a:t>
                      </a:r>
                    </a:p>
                  </a:txBody>
                  <a:tcPr marL="5756" marR="5756" marT="575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u="none" strike="noStrike">
                          <a:solidFill>
                            <a:srgbClr val="000000"/>
                          </a:solidFill>
                          <a:effectLst/>
                          <a:latin typeface="Arial" panose="020B0604020202020204" pitchFamily="34" charset="0"/>
                        </a:rPr>
                        <a:t>FK Litoměřicko B</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u="none" strike="noStrike" dirty="0">
                          <a:solidFill>
                            <a:srgbClr val="000000"/>
                          </a:solidFill>
                          <a:effectLst/>
                          <a:latin typeface="Arial" panose="020B0604020202020204" pitchFamily="34" charset="0"/>
                        </a:rPr>
                        <a:t>FK SEKO Louny</a:t>
                      </a:r>
                    </a:p>
                  </a:txBody>
                  <a:tcPr marL="5756" marR="5756" marT="575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115102704"/>
                  </a:ext>
                </a:extLst>
              </a:tr>
              <a:tr h="192227">
                <a:tc gridSpan="3">
                  <a:txBody>
                    <a:bodyPr/>
                    <a:lstStyle/>
                    <a:p>
                      <a:pPr algn="ctr" rtl="0" fontAlgn="ctr"/>
                      <a:r>
                        <a:rPr lang="cs-CZ" sz="800" b="1" i="0" u="none" strike="noStrike">
                          <a:solidFill>
                            <a:srgbClr val="000000"/>
                          </a:solidFill>
                          <a:effectLst/>
                          <a:latin typeface="Arial" panose="020B0604020202020204" pitchFamily="34" charset="0"/>
                        </a:rPr>
                        <a:t>15. kolo Ústeckého přeboru dospělých</a:t>
                      </a:r>
                    </a:p>
                  </a:txBody>
                  <a:tcPr marL="5756" marR="5756" marT="575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966034490"/>
                  </a:ext>
                </a:extLst>
              </a:tr>
              <a:tr h="155260">
                <a:tc>
                  <a:txBody>
                    <a:bodyPr/>
                    <a:lstStyle/>
                    <a:p>
                      <a:pPr algn="ctr" rtl="0" fontAlgn="ctr"/>
                      <a:r>
                        <a:rPr lang="cs-CZ" sz="1000" b="1" i="0" u="none" strike="noStrike" dirty="0">
                          <a:solidFill>
                            <a:srgbClr val="000000"/>
                          </a:solidFill>
                          <a:effectLst/>
                          <a:latin typeface="Arial" panose="020B0604020202020204" pitchFamily="34" charset="0"/>
                        </a:rPr>
                        <a:t>17.11.2018 10:15</a:t>
                      </a:r>
                    </a:p>
                  </a:txBody>
                  <a:tcPr marL="5756" marR="5756" marT="575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a:solidFill>
                            <a:srgbClr val="000000"/>
                          </a:solidFill>
                          <a:effectLst/>
                          <a:latin typeface="Arial" panose="020B0604020202020204" pitchFamily="34" charset="0"/>
                        </a:rPr>
                        <a:t>FK Tatran Kadaň </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a:solidFill>
                            <a:srgbClr val="000000"/>
                          </a:solidFill>
                          <a:effectLst/>
                          <a:latin typeface="Arial" panose="020B0604020202020204" pitchFamily="34" charset="0"/>
                        </a:rPr>
                        <a:t>FK Litoměřicko B</a:t>
                      </a:r>
                    </a:p>
                  </a:txBody>
                  <a:tcPr marL="5756" marR="5756" marT="575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145461394"/>
                  </a:ext>
                </a:extLst>
              </a:tr>
              <a:tr h="147866">
                <a:tc>
                  <a:txBody>
                    <a:bodyPr/>
                    <a:lstStyle/>
                    <a:p>
                      <a:pPr algn="ctr" rtl="0" fontAlgn="ctr"/>
                      <a:r>
                        <a:rPr lang="cs-CZ" sz="1000" b="1" i="0" u="none" strike="noStrike" dirty="0">
                          <a:solidFill>
                            <a:srgbClr val="000000"/>
                          </a:solidFill>
                          <a:effectLst/>
                          <a:latin typeface="Arial" panose="020B0604020202020204" pitchFamily="34" charset="0"/>
                        </a:rPr>
                        <a:t>17.11.2018 13:30</a:t>
                      </a:r>
                    </a:p>
                  </a:txBody>
                  <a:tcPr marL="5756" marR="5756" marT="575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u="none" strike="noStrike">
                          <a:solidFill>
                            <a:srgbClr val="000000"/>
                          </a:solidFill>
                          <a:effectLst/>
                          <a:latin typeface="Arial" panose="020B0604020202020204" pitchFamily="34" charset="0"/>
                        </a:rPr>
                        <a:t>TJ Krupka </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u="none" strike="noStrike">
                          <a:solidFill>
                            <a:srgbClr val="000000"/>
                          </a:solidFill>
                          <a:effectLst/>
                          <a:latin typeface="Arial" panose="020B0604020202020204" pitchFamily="34" charset="0"/>
                        </a:rPr>
                        <a:t>TJ Sokol Horní Jiřetín </a:t>
                      </a:r>
                    </a:p>
                  </a:txBody>
                  <a:tcPr marL="5756" marR="5756" marT="575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691224569"/>
                  </a:ext>
                </a:extLst>
              </a:tr>
              <a:tr h="147866">
                <a:tc>
                  <a:txBody>
                    <a:bodyPr/>
                    <a:lstStyle/>
                    <a:p>
                      <a:pPr algn="ctr" rtl="0" fontAlgn="ctr"/>
                      <a:r>
                        <a:rPr lang="cs-CZ" sz="1000" b="1" i="0" u="none" strike="noStrike">
                          <a:solidFill>
                            <a:srgbClr val="000000"/>
                          </a:solidFill>
                          <a:effectLst/>
                          <a:latin typeface="Arial" panose="020B0604020202020204" pitchFamily="34" charset="0"/>
                        </a:rPr>
                        <a:t>17.11.2018 13:30</a:t>
                      </a:r>
                    </a:p>
                  </a:txBody>
                  <a:tcPr marL="5756" marR="5756" marT="575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a:solidFill>
                            <a:srgbClr val="000000"/>
                          </a:solidFill>
                          <a:effectLst/>
                          <a:latin typeface="Arial" panose="020B0604020202020204" pitchFamily="34" charset="0"/>
                        </a:rPr>
                        <a:t>TJ Sokol Srbice</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a:solidFill>
                            <a:srgbClr val="000000"/>
                          </a:solidFill>
                          <a:effectLst/>
                          <a:latin typeface="Arial" panose="020B0604020202020204" pitchFamily="34" charset="0"/>
                        </a:rPr>
                        <a:t>SK Štětí</a:t>
                      </a:r>
                    </a:p>
                  </a:txBody>
                  <a:tcPr marL="5756" marR="5756" marT="575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638889541"/>
                  </a:ext>
                </a:extLst>
              </a:tr>
              <a:tr h="147866">
                <a:tc>
                  <a:txBody>
                    <a:bodyPr/>
                    <a:lstStyle/>
                    <a:p>
                      <a:pPr algn="ctr" rtl="0" fontAlgn="ctr"/>
                      <a:r>
                        <a:rPr lang="cs-CZ" sz="1000" b="1" i="0" u="none" strike="noStrike">
                          <a:solidFill>
                            <a:srgbClr val="000000"/>
                          </a:solidFill>
                          <a:effectLst/>
                          <a:latin typeface="Arial" panose="020B0604020202020204" pitchFamily="34" charset="0"/>
                        </a:rPr>
                        <a:t>17.11.2018 13:30</a:t>
                      </a:r>
                    </a:p>
                  </a:txBody>
                  <a:tcPr marL="5756" marR="5756" marT="575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u="none" strike="noStrike" dirty="0">
                          <a:solidFill>
                            <a:srgbClr val="000000"/>
                          </a:solidFill>
                          <a:effectLst/>
                          <a:latin typeface="Arial" panose="020B0604020202020204" pitchFamily="34" charset="0"/>
                        </a:rPr>
                        <a:t>ASK Lovosice</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u="none" strike="noStrike">
                          <a:solidFill>
                            <a:srgbClr val="000000"/>
                          </a:solidFill>
                          <a:effectLst/>
                          <a:latin typeface="Arial" panose="020B0604020202020204" pitchFamily="34" charset="0"/>
                        </a:rPr>
                        <a:t>FK Slavoj Žatec</a:t>
                      </a:r>
                    </a:p>
                  </a:txBody>
                  <a:tcPr marL="5756" marR="5756" marT="575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68696815"/>
                  </a:ext>
                </a:extLst>
              </a:tr>
              <a:tr h="188012">
                <a:tc>
                  <a:txBody>
                    <a:bodyPr/>
                    <a:lstStyle/>
                    <a:p>
                      <a:pPr algn="ctr" rtl="0" fontAlgn="ctr"/>
                      <a:r>
                        <a:rPr lang="cs-CZ" sz="1000" b="1" i="0" u="none" strike="noStrike">
                          <a:solidFill>
                            <a:srgbClr val="000000"/>
                          </a:solidFill>
                          <a:effectLst/>
                          <a:latin typeface="Arial" panose="020B0604020202020204" pitchFamily="34" charset="0"/>
                        </a:rPr>
                        <a:t>17.11.2018 13:30</a:t>
                      </a:r>
                    </a:p>
                  </a:txBody>
                  <a:tcPr marL="5756" marR="5756" marT="575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dirty="0">
                          <a:solidFill>
                            <a:srgbClr val="000000"/>
                          </a:solidFill>
                          <a:effectLst/>
                          <a:latin typeface="Arial" panose="020B0604020202020204" pitchFamily="34" charset="0"/>
                        </a:rPr>
                        <a:t>FK Jílové </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a:solidFill>
                            <a:srgbClr val="000000"/>
                          </a:solidFill>
                          <a:effectLst/>
                          <a:latin typeface="Arial" panose="020B0604020202020204" pitchFamily="34" charset="0"/>
                        </a:rPr>
                        <a:t>SK Brná </a:t>
                      </a:r>
                    </a:p>
                  </a:txBody>
                  <a:tcPr marL="5756" marR="5756" marT="575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362596540"/>
                  </a:ext>
                </a:extLst>
              </a:tr>
              <a:tr h="147866">
                <a:tc>
                  <a:txBody>
                    <a:bodyPr/>
                    <a:lstStyle/>
                    <a:p>
                      <a:pPr algn="ctr" rtl="0" fontAlgn="ctr"/>
                      <a:r>
                        <a:rPr lang="cs-CZ" sz="1000" b="1" i="0" u="none" strike="noStrike">
                          <a:solidFill>
                            <a:srgbClr val="000000"/>
                          </a:solidFill>
                          <a:effectLst/>
                          <a:latin typeface="Arial" panose="020B0604020202020204" pitchFamily="34" charset="0"/>
                        </a:rPr>
                        <a:t>17.11.2018 13:30</a:t>
                      </a:r>
                    </a:p>
                  </a:txBody>
                  <a:tcPr marL="5756" marR="5756" marT="575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u="none" strike="noStrike" dirty="0">
                          <a:solidFill>
                            <a:srgbClr val="000000"/>
                          </a:solidFill>
                          <a:effectLst/>
                          <a:latin typeface="Arial" panose="020B0604020202020204" pitchFamily="34" charset="0"/>
                        </a:rPr>
                        <a:t>FK Dobroměřice</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u="none" strike="noStrike">
                          <a:solidFill>
                            <a:srgbClr val="000000"/>
                          </a:solidFill>
                          <a:effectLst/>
                          <a:latin typeface="Arial" panose="020B0604020202020204" pitchFamily="34" charset="0"/>
                        </a:rPr>
                        <a:t>SK Baník Modlany</a:t>
                      </a:r>
                    </a:p>
                  </a:txBody>
                  <a:tcPr marL="5756" marR="5756" marT="575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731552740"/>
                  </a:ext>
                </a:extLst>
              </a:tr>
              <a:tr h="147866">
                <a:tc>
                  <a:txBody>
                    <a:bodyPr/>
                    <a:lstStyle/>
                    <a:p>
                      <a:pPr algn="ctr" rtl="0" fontAlgn="ctr"/>
                      <a:r>
                        <a:rPr lang="cs-CZ" sz="1000" b="1" i="0" u="none" strike="noStrike">
                          <a:solidFill>
                            <a:srgbClr val="000000"/>
                          </a:solidFill>
                          <a:effectLst/>
                          <a:latin typeface="Arial" panose="020B0604020202020204" pitchFamily="34" charset="0"/>
                        </a:rPr>
                        <a:t>18.11.2018 13:30</a:t>
                      </a:r>
                    </a:p>
                  </a:txBody>
                  <a:tcPr marL="5756" marR="5756" marT="575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a:solidFill>
                            <a:srgbClr val="000000"/>
                          </a:solidFill>
                          <a:effectLst/>
                          <a:latin typeface="Arial" panose="020B0604020202020204" pitchFamily="34" charset="0"/>
                        </a:rPr>
                        <a:t>FK SEKO Louny</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dirty="0">
                          <a:solidFill>
                            <a:srgbClr val="000000"/>
                          </a:solidFill>
                          <a:effectLst/>
                          <a:latin typeface="Arial" panose="020B0604020202020204" pitchFamily="34" charset="0"/>
                        </a:rPr>
                        <a:t>SK STAP-TRATEC Vilémov</a:t>
                      </a:r>
                    </a:p>
                  </a:txBody>
                  <a:tcPr marL="5756" marR="5756" marT="575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167099834"/>
                  </a:ext>
                </a:extLst>
              </a:tr>
              <a:tr h="155260">
                <a:tc>
                  <a:txBody>
                    <a:bodyPr/>
                    <a:lstStyle/>
                    <a:p>
                      <a:pPr algn="ctr" rtl="0" fontAlgn="ctr"/>
                      <a:r>
                        <a:rPr lang="cs-CZ" sz="1000" b="1" i="0" u="none" strike="noStrike" dirty="0">
                          <a:solidFill>
                            <a:srgbClr val="000000"/>
                          </a:solidFill>
                          <a:effectLst/>
                          <a:latin typeface="Arial" panose="020B0604020202020204" pitchFamily="34" charset="0"/>
                        </a:rPr>
                        <a:t>18.11.2018 13:30</a:t>
                      </a:r>
                    </a:p>
                  </a:txBody>
                  <a:tcPr marL="5756" marR="5756" marT="575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u="none" strike="noStrike" dirty="0">
                          <a:solidFill>
                            <a:srgbClr val="000000"/>
                          </a:solidFill>
                          <a:effectLst/>
                          <a:latin typeface="Arial" panose="020B0604020202020204" pitchFamily="34" charset="0"/>
                        </a:rPr>
                        <a:t>FK Jiskra Modrá</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000" b="1" i="0" u="none" strike="noStrike" dirty="0">
                          <a:solidFill>
                            <a:srgbClr val="000000"/>
                          </a:solidFill>
                          <a:effectLst/>
                          <a:latin typeface="Arial" panose="020B0604020202020204" pitchFamily="34" charset="0"/>
                        </a:rPr>
                        <a:t>TJ Spartak Perštejn</a:t>
                      </a:r>
                    </a:p>
                  </a:txBody>
                  <a:tcPr marL="5756" marR="5756" marT="575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627148694"/>
                  </a:ext>
                </a:extLst>
              </a:tr>
            </a:tbl>
          </a:graphicData>
        </a:graphic>
      </p:graphicFrame>
      <p:graphicFrame>
        <p:nvGraphicFramePr>
          <p:cNvPr id="6" name="Tabulka 5">
            <a:extLst>
              <a:ext uri="{FF2B5EF4-FFF2-40B4-BE49-F238E27FC236}">
                <a16:creationId xmlns:a16="http://schemas.microsoft.com/office/drawing/2014/main" id="{957EFA0F-338F-4915-8CF8-77D5F606FE4E}"/>
              </a:ext>
            </a:extLst>
          </p:cNvPr>
          <p:cNvGraphicFramePr>
            <a:graphicFrameLocks noGrp="1"/>
          </p:cNvGraphicFramePr>
          <p:nvPr>
            <p:extLst>
              <p:ext uri="{D42A27DB-BD31-4B8C-83A1-F6EECF244321}">
                <p14:modId xmlns:p14="http://schemas.microsoft.com/office/powerpoint/2010/main" val="29320185"/>
              </p:ext>
            </p:extLst>
          </p:nvPr>
        </p:nvGraphicFramePr>
        <p:xfrm>
          <a:off x="216000" y="97088"/>
          <a:ext cx="4392488" cy="3394435"/>
        </p:xfrm>
        <a:graphic>
          <a:graphicData uri="http://schemas.openxmlformats.org/drawingml/2006/table">
            <a:tbl>
              <a:tblPr/>
              <a:tblGrid>
                <a:gridCol w="1175297">
                  <a:extLst>
                    <a:ext uri="{9D8B030D-6E8A-4147-A177-3AD203B41FA5}">
                      <a16:colId xmlns:a16="http://schemas.microsoft.com/office/drawing/2014/main" val="1750603956"/>
                    </a:ext>
                  </a:extLst>
                </a:gridCol>
                <a:gridCol w="2380349">
                  <a:extLst>
                    <a:ext uri="{9D8B030D-6E8A-4147-A177-3AD203B41FA5}">
                      <a16:colId xmlns:a16="http://schemas.microsoft.com/office/drawing/2014/main" val="3979116642"/>
                    </a:ext>
                  </a:extLst>
                </a:gridCol>
                <a:gridCol w="836842">
                  <a:extLst>
                    <a:ext uri="{9D8B030D-6E8A-4147-A177-3AD203B41FA5}">
                      <a16:colId xmlns:a16="http://schemas.microsoft.com/office/drawing/2014/main" val="1167307699"/>
                    </a:ext>
                  </a:extLst>
                </a:gridCol>
              </a:tblGrid>
              <a:tr h="321957">
                <a:tc gridSpan="3">
                  <a:txBody>
                    <a:bodyPr/>
                    <a:lstStyle/>
                    <a:p>
                      <a:pPr algn="ctr" fontAlgn="ctr"/>
                      <a:r>
                        <a:rPr lang="cs-CZ" sz="2000" b="1" i="0" u="none" strike="noStrike" dirty="0">
                          <a:solidFill>
                            <a:srgbClr val="000000"/>
                          </a:solidFill>
                          <a:effectLst/>
                          <a:latin typeface="Times New Roman" panose="02020603050405020304" pitchFamily="18" charset="0"/>
                        </a:rPr>
                        <a:t>9</a:t>
                      </a:r>
                      <a:r>
                        <a:rPr lang="pt-BR" sz="2000" b="1" i="0" u="none" strike="noStrike" dirty="0">
                          <a:solidFill>
                            <a:srgbClr val="000000"/>
                          </a:solidFill>
                          <a:effectLst/>
                          <a:latin typeface="Times New Roman" panose="02020603050405020304" pitchFamily="18" charset="0"/>
                        </a:rPr>
                        <a:t>. kolo I. A třída dorostu</a:t>
                      </a:r>
                    </a:p>
                  </a:txBody>
                  <a:tcPr marL="7374" marR="7374" marT="73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048264145"/>
                  </a:ext>
                </a:extLst>
              </a:tr>
              <a:tr h="607411">
                <a:tc>
                  <a:txBody>
                    <a:bodyPr/>
                    <a:lstStyle/>
                    <a:p>
                      <a:pPr algn="ctr" fontAlgn="ctr"/>
                      <a:r>
                        <a:rPr lang="cs-CZ" sz="1400" b="1" i="0" u="none" strike="noStrike" dirty="0">
                          <a:solidFill>
                            <a:srgbClr val="1A2C37"/>
                          </a:solidFill>
                          <a:effectLst/>
                          <a:latin typeface="Times New Roman" panose="02020603050405020304" pitchFamily="18" charset="0"/>
                        </a:rPr>
                        <a:t> 20. 10. 2018</a:t>
                      </a:r>
                    </a:p>
                  </a:txBody>
                  <a:tcPr marL="7374" marR="7374" marT="73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400" b="1" i="0" kern="1200" dirty="0">
                          <a:solidFill>
                            <a:schemeClr val="tx1"/>
                          </a:solidFill>
                          <a:effectLst/>
                          <a:latin typeface="+mn-lt"/>
                          <a:ea typeface="+mn-ea"/>
                          <a:cs typeface="+mn-cs"/>
                        </a:rPr>
                        <a:t>TJ </a:t>
                      </a:r>
                      <a:r>
                        <a:rPr lang="cs-CZ" sz="1400" b="1" i="0" kern="1200" dirty="0" err="1">
                          <a:solidFill>
                            <a:schemeClr val="tx1"/>
                          </a:solidFill>
                          <a:effectLst/>
                          <a:latin typeface="+mn-lt"/>
                          <a:ea typeface="+mn-ea"/>
                          <a:cs typeface="+mn-cs"/>
                        </a:rPr>
                        <a:t>Mojžíř</a:t>
                      </a:r>
                      <a:r>
                        <a:rPr lang="cs-CZ" sz="1400" b="0" i="0" kern="1200" dirty="0">
                          <a:solidFill>
                            <a:schemeClr val="tx1"/>
                          </a:solidFill>
                          <a:effectLst/>
                          <a:latin typeface="+mn-lt"/>
                          <a:ea typeface="+mn-ea"/>
                          <a:cs typeface="+mn-cs"/>
                        </a:rPr>
                        <a:t> - </a:t>
                      </a:r>
                    </a:p>
                    <a:p>
                      <a:pPr algn="ctr" fontAlgn="ctr"/>
                      <a:r>
                        <a:rPr lang="cs-CZ" sz="1400" b="1" i="0" kern="1200" dirty="0">
                          <a:solidFill>
                            <a:schemeClr val="tx1"/>
                          </a:solidFill>
                          <a:effectLst/>
                          <a:latin typeface="+mn-lt"/>
                          <a:ea typeface="+mn-ea"/>
                          <a:cs typeface="+mn-cs"/>
                        </a:rPr>
                        <a:t>TJ JUNIOR ROMA Děčín</a:t>
                      </a:r>
                      <a:endParaRPr lang="cs-CZ" sz="1050" b="1" i="0" u="none" strike="noStrike" dirty="0">
                        <a:solidFill>
                          <a:srgbClr val="000000"/>
                        </a:solidFill>
                        <a:effectLst/>
                        <a:latin typeface="Times New Roman" panose="02020603050405020304" pitchFamily="18" charset="0"/>
                      </a:endParaRP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800" b="1" i="0" u="none" strike="noStrike" dirty="0">
                          <a:solidFill>
                            <a:srgbClr val="000000"/>
                          </a:solidFill>
                          <a:effectLst/>
                          <a:latin typeface="Times New Roman" panose="02020603050405020304" pitchFamily="18" charset="0"/>
                        </a:rPr>
                        <a:t>8:1</a:t>
                      </a:r>
                    </a:p>
                  </a:txBody>
                  <a:tcPr marL="7374" marR="7374" marT="73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244615359"/>
                  </a:ext>
                </a:extLst>
              </a:tr>
              <a:tr h="607411">
                <a:tc>
                  <a:txBody>
                    <a:bodyPr/>
                    <a:lstStyle/>
                    <a:p>
                      <a:pPr algn="ctr" fontAlgn="ctr"/>
                      <a:r>
                        <a:rPr lang="cs-CZ" sz="1400" b="1" i="0" u="none" strike="noStrike" dirty="0">
                          <a:solidFill>
                            <a:srgbClr val="1A2C37"/>
                          </a:solidFill>
                          <a:effectLst/>
                          <a:latin typeface="Times New Roman" panose="02020603050405020304" pitchFamily="18" charset="0"/>
                        </a:rPr>
                        <a:t> 25. 10. 2018</a:t>
                      </a:r>
                    </a:p>
                  </a:txBody>
                  <a:tcPr marL="7374" marR="7374" marT="73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kern="1200" dirty="0">
                          <a:solidFill>
                            <a:schemeClr val="tx1"/>
                          </a:solidFill>
                          <a:effectLst/>
                          <a:latin typeface="+mn-lt"/>
                          <a:ea typeface="+mn-ea"/>
                          <a:cs typeface="+mn-cs"/>
                        </a:rPr>
                        <a:t>TJ Chlumec</a:t>
                      </a:r>
                      <a:r>
                        <a:rPr lang="cs-CZ" sz="1400" b="0" i="0" kern="1200" dirty="0">
                          <a:solidFill>
                            <a:schemeClr val="tx1"/>
                          </a:solidFill>
                          <a:effectLst/>
                          <a:latin typeface="+mn-lt"/>
                          <a:ea typeface="+mn-ea"/>
                          <a:cs typeface="+mn-cs"/>
                        </a:rPr>
                        <a:t> - </a:t>
                      </a:r>
                    </a:p>
                    <a:p>
                      <a:pPr algn="ctr" fontAlgn="ctr"/>
                      <a:r>
                        <a:rPr lang="cs-CZ" sz="1400" b="1" i="0" kern="1200" dirty="0">
                          <a:solidFill>
                            <a:schemeClr val="tx1"/>
                          </a:solidFill>
                          <a:effectLst/>
                          <a:latin typeface="+mn-lt"/>
                          <a:ea typeface="+mn-ea"/>
                          <a:cs typeface="+mn-cs"/>
                        </a:rPr>
                        <a:t>FK Jiskra Velké Březno</a:t>
                      </a:r>
                      <a:r>
                        <a:rPr lang="cs-CZ" sz="1050" b="1" i="0" u="none" strike="noStrike" dirty="0">
                          <a:solidFill>
                            <a:srgbClr val="000000"/>
                          </a:solidFill>
                          <a:effectLst/>
                          <a:latin typeface="Times New Roman" panose="02020603050405020304" pitchFamily="18" charset="0"/>
                        </a:rPr>
                        <a:t> </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endParaRPr lang="cs-CZ" sz="1800" b="1" i="0" u="none" strike="noStrike">
                        <a:solidFill>
                          <a:srgbClr val="000000"/>
                        </a:solidFill>
                        <a:effectLst/>
                        <a:latin typeface="Times New Roman" panose="02020603050405020304" pitchFamily="18" charset="0"/>
                      </a:endParaRPr>
                    </a:p>
                  </a:txBody>
                  <a:tcPr marL="7374" marR="7374" marT="73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928186945"/>
                  </a:ext>
                </a:extLst>
              </a:tr>
              <a:tr h="406739">
                <a:tc>
                  <a:txBody>
                    <a:bodyPr/>
                    <a:lstStyle/>
                    <a:p>
                      <a:pPr algn="ctr" fontAlgn="ctr"/>
                      <a:r>
                        <a:rPr lang="cs-CZ" sz="1400" b="1" i="0" u="none" strike="noStrike" dirty="0">
                          <a:solidFill>
                            <a:srgbClr val="1A2C37"/>
                          </a:solidFill>
                          <a:effectLst/>
                          <a:latin typeface="Times New Roman" panose="02020603050405020304" pitchFamily="18" charset="0"/>
                        </a:rPr>
                        <a:t> 21. 10. 2018</a:t>
                      </a:r>
                    </a:p>
                  </a:txBody>
                  <a:tcPr marL="7374" marR="7374" marT="73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400" b="1" i="0" kern="1200" dirty="0">
                          <a:solidFill>
                            <a:schemeClr val="tx1"/>
                          </a:solidFill>
                          <a:effectLst/>
                          <a:latin typeface="+mn-lt"/>
                          <a:ea typeface="+mn-ea"/>
                          <a:cs typeface="+mn-cs"/>
                        </a:rPr>
                        <a:t>FK Česká Kamenice</a:t>
                      </a:r>
                      <a:r>
                        <a:rPr lang="cs-CZ" sz="1400" b="0" i="0" kern="1200" dirty="0">
                          <a:solidFill>
                            <a:schemeClr val="tx1"/>
                          </a:solidFill>
                          <a:effectLst/>
                          <a:latin typeface="+mn-lt"/>
                          <a:ea typeface="+mn-ea"/>
                          <a:cs typeface="+mn-cs"/>
                        </a:rPr>
                        <a:t> - </a:t>
                      </a:r>
                      <a:r>
                        <a:rPr lang="cs-CZ" sz="1400" b="1" i="0" kern="1200" dirty="0">
                          <a:solidFill>
                            <a:schemeClr val="tx1"/>
                          </a:solidFill>
                          <a:effectLst/>
                          <a:latin typeface="+mn-lt"/>
                          <a:ea typeface="+mn-ea"/>
                          <a:cs typeface="+mn-cs"/>
                        </a:rPr>
                        <a:t>SK Štětí</a:t>
                      </a:r>
                      <a:r>
                        <a:rPr lang="cs-CZ" sz="1050" b="1" i="0" u="none" strike="noStrike" dirty="0">
                          <a:solidFill>
                            <a:srgbClr val="000000"/>
                          </a:solidFill>
                          <a:effectLst/>
                          <a:latin typeface="Times New Roman" panose="02020603050405020304" pitchFamily="18" charset="0"/>
                        </a:rPr>
                        <a:t> </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800" b="1" i="0" u="none" strike="noStrike" dirty="0">
                          <a:solidFill>
                            <a:srgbClr val="000000"/>
                          </a:solidFill>
                          <a:effectLst/>
                          <a:latin typeface="Times New Roman" panose="02020603050405020304" pitchFamily="18" charset="0"/>
                        </a:rPr>
                        <a:t>5:3</a:t>
                      </a:r>
                    </a:p>
                  </a:txBody>
                  <a:tcPr marL="7374" marR="7374" marT="73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3291303833"/>
                  </a:ext>
                </a:extLst>
              </a:tr>
              <a:tr h="406739">
                <a:tc>
                  <a:txBody>
                    <a:bodyPr/>
                    <a:lstStyle/>
                    <a:p>
                      <a:pPr algn="ctr" fontAlgn="ctr"/>
                      <a:r>
                        <a:rPr lang="cs-CZ" sz="1400" b="1" i="0" u="none" strike="noStrike" dirty="0">
                          <a:solidFill>
                            <a:srgbClr val="1A2C37"/>
                          </a:solidFill>
                          <a:effectLst/>
                          <a:latin typeface="Times New Roman" panose="02020603050405020304" pitchFamily="18" charset="0"/>
                        </a:rPr>
                        <a:t>21. 10. 2018</a:t>
                      </a:r>
                    </a:p>
                  </a:txBody>
                  <a:tcPr marL="7374" marR="7374" marT="73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kern="1200" dirty="0">
                          <a:solidFill>
                            <a:schemeClr val="tx1"/>
                          </a:solidFill>
                          <a:effectLst/>
                          <a:latin typeface="+mn-lt"/>
                          <a:ea typeface="+mn-ea"/>
                          <a:cs typeface="+mn-cs"/>
                        </a:rPr>
                        <a:t>FK Malšovice</a:t>
                      </a:r>
                      <a:r>
                        <a:rPr lang="cs-CZ" sz="1400" b="0" i="0" kern="1200" dirty="0">
                          <a:solidFill>
                            <a:schemeClr val="tx1"/>
                          </a:solidFill>
                          <a:effectLst/>
                          <a:latin typeface="+mn-lt"/>
                          <a:ea typeface="+mn-ea"/>
                          <a:cs typeface="+mn-cs"/>
                        </a:rPr>
                        <a:t> - </a:t>
                      </a:r>
                    </a:p>
                    <a:p>
                      <a:pPr algn="ctr" fontAlgn="ctr"/>
                      <a:r>
                        <a:rPr lang="cs-CZ" sz="1400" b="1" i="0" kern="1200" dirty="0">
                          <a:solidFill>
                            <a:schemeClr val="tx1"/>
                          </a:solidFill>
                          <a:effectLst/>
                          <a:latin typeface="+mn-lt"/>
                          <a:ea typeface="+mn-ea"/>
                          <a:cs typeface="+mn-cs"/>
                        </a:rPr>
                        <a:t>TJ Hvězda Trnovany</a:t>
                      </a:r>
                      <a:endParaRPr lang="cs-CZ" sz="1050" b="1" i="0" u="none" strike="noStrike" dirty="0">
                        <a:solidFill>
                          <a:srgbClr val="000000"/>
                        </a:solidFill>
                        <a:effectLst/>
                        <a:latin typeface="Times New Roman" panose="02020603050405020304" pitchFamily="18" charset="0"/>
                      </a:endParaRP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800" b="1" i="0" u="none" strike="noStrike" dirty="0">
                          <a:solidFill>
                            <a:srgbClr val="000000"/>
                          </a:solidFill>
                          <a:effectLst/>
                          <a:latin typeface="Times New Roman" panose="02020603050405020304" pitchFamily="18" charset="0"/>
                        </a:rPr>
                        <a:t>5:3</a:t>
                      </a:r>
                    </a:p>
                  </a:txBody>
                  <a:tcPr marL="7374" marR="7374" marT="73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558474904"/>
                  </a:ext>
                </a:extLst>
              </a:tr>
              <a:tr h="406739">
                <a:tc>
                  <a:txBody>
                    <a:bodyPr/>
                    <a:lstStyle/>
                    <a:p>
                      <a:pPr algn="ctr" fontAlgn="ctr"/>
                      <a:r>
                        <a:rPr lang="cs-CZ" sz="1400" b="1" i="0" u="none" strike="noStrike" dirty="0">
                          <a:solidFill>
                            <a:srgbClr val="1A2C37"/>
                          </a:solidFill>
                          <a:effectLst/>
                          <a:latin typeface="Times New Roman" panose="02020603050405020304" pitchFamily="18" charset="0"/>
                        </a:rPr>
                        <a:t> 21. 10. 2018</a:t>
                      </a:r>
                    </a:p>
                  </a:txBody>
                  <a:tcPr marL="7374" marR="7374" marT="73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400" b="1" i="0" kern="1200" dirty="0">
                          <a:solidFill>
                            <a:schemeClr val="tx1"/>
                          </a:solidFill>
                          <a:effectLst/>
                          <a:latin typeface="+mn-lt"/>
                          <a:ea typeface="+mn-ea"/>
                          <a:cs typeface="+mn-cs"/>
                        </a:rPr>
                        <a:t>TJ SLAVOJ Úštěk</a:t>
                      </a:r>
                      <a:r>
                        <a:rPr lang="cs-CZ" sz="1400" b="0" i="0" kern="1200" dirty="0">
                          <a:solidFill>
                            <a:schemeClr val="tx1"/>
                          </a:solidFill>
                          <a:effectLst/>
                          <a:latin typeface="+mn-lt"/>
                          <a:ea typeface="+mn-ea"/>
                          <a:cs typeface="+mn-cs"/>
                        </a:rPr>
                        <a:t> - </a:t>
                      </a:r>
                    </a:p>
                    <a:p>
                      <a:pPr algn="ctr" fontAlgn="ctr"/>
                      <a:r>
                        <a:rPr lang="cs-CZ" sz="1400" b="1" i="0" kern="1200" dirty="0">
                          <a:solidFill>
                            <a:schemeClr val="tx1"/>
                          </a:solidFill>
                          <a:effectLst/>
                          <a:latin typeface="+mn-lt"/>
                          <a:ea typeface="+mn-ea"/>
                          <a:cs typeface="+mn-cs"/>
                        </a:rPr>
                        <a:t>TJ Skorotice</a:t>
                      </a:r>
                      <a:endParaRPr lang="cs-CZ" sz="1050" b="1" i="0" u="none" strike="noStrike" dirty="0">
                        <a:solidFill>
                          <a:srgbClr val="000000"/>
                        </a:solidFill>
                        <a:effectLst/>
                        <a:latin typeface="Times New Roman" panose="02020603050405020304" pitchFamily="18" charset="0"/>
                      </a:endParaRP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800" b="1" i="0" u="none" strike="noStrike" dirty="0">
                          <a:solidFill>
                            <a:srgbClr val="000000"/>
                          </a:solidFill>
                          <a:effectLst/>
                          <a:latin typeface="Times New Roman" panose="02020603050405020304" pitchFamily="18" charset="0"/>
                        </a:rPr>
                        <a:t>3:4</a:t>
                      </a:r>
                    </a:p>
                  </a:txBody>
                  <a:tcPr marL="7374" marR="7374" marT="73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3710724670"/>
                  </a:ext>
                </a:extLst>
              </a:tr>
              <a:tr h="555374">
                <a:tc>
                  <a:txBody>
                    <a:bodyPr/>
                    <a:lstStyle/>
                    <a:p>
                      <a:pPr algn="ctr" fontAlgn="ctr"/>
                      <a:r>
                        <a:rPr lang="cs-CZ" sz="1400" b="1" i="0" u="none" strike="noStrike" dirty="0">
                          <a:solidFill>
                            <a:srgbClr val="1A2C37"/>
                          </a:solidFill>
                          <a:effectLst/>
                          <a:latin typeface="Times New Roman" panose="02020603050405020304" pitchFamily="18" charset="0"/>
                        </a:rPr>
                        <a:t> 25. 10. 2018</a:t>
                      </a:r>
                    </a:p>
                  </a:txBody>
                  <a:tcPr marL="7374" marR="7374" marT="73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kern="1200" dirty="0">
                          <a:solidFill>
                            <a:schemeClr val="tx1"/>
                          </a:solidFill>
                          <a:effectLst/>
                          <a:latin typeface="+mn-lt"/>
                          <a:ea typeface="+mn-ea"/>
                          <a:cs typeface="+mn-cs"/>
                        </a:rPr>
                        <a:t>TJ Sokol </a:t>
                      </a:r>
                      <a:r>
                        <a:rPr lang="cs-CZ" sz="1400" b="1" i="0" kern="1200" dirty="0" err="1">
                          <a:solidFill>
                            <a:schemeClr val="tx1"/>
                          </a:solidFill>
                          <a:effectLst/>
                          <a:latin typeface="+mn-lt"/>
                          <a:ea typeface="+mn-ea"/>
                          <a:cs typeface="+mn-cs"/>
                        </a:rPr>
                        <a:t>Straškov</a:t>
                      </a:r>
                      <a:r>
                        <a:rPr lang="cs-CZ" sz="1400" b="1" i="0" kern="1200" dirty="0">
                          <a:solidFill>
                            <a:schemeClr val="tx1"/>
                          </a:solidFill>
                          <a:effectLst/>
                          <a:latin typeface="+mn-lt"/>
                          <a:ea typeface="+mn-ea"/>
                          <a:cs typeface="+mn-cs"/>
                        </a:rPr>
                        <a:t>-</a:t>
                      </a:r>
                    </a:p>
                    <a:p>
                      <a:pPr algn="ctr" fontAlgn="ctr"/>
                      <a:r>
                        <a:rPr lang="cs-CZ" sz="1400" b="0" i="0" kern="1200" dirty="0">
                          <a:solidFill>
                            <a:schemeClr val="tx1"/>
                          </a:solidFill>
                          <a:effectLst/>
                          <a:latin typeface="+mn-lt"/>
                          <a:ea typeface="+mn-ea"/>
                          <a:cs typeface="+mn-cs"/>
                        </a:rPr>
                        <a:t> </a:t>
                      </a:r>
                      <a:r>
                        <a:rPr lang="cs-CZ" sz="1400" b="1" i="0" kern="1200" dirty="0">
                          <a:solidFill>
                            <a:schemeClr val="tx1"/>
                          </a:solidFill>
                          <a:effectLst/>
                          <a:latin typeface="+mn-lt"/>
                          <a:ea typeface="+mn-ea"/>
                          <a:cs typeface="+mn-cs"/>
                        </a:rPr>
                        <a:t>TJ </a:t>
                      </a:r>
                      <a:r>
                        <a:rPr lang="cs-CZ" sz="1400" b="1" i="0" kern="1200" dirty="0" err="1">
                          <a:solidFill>
                            <a:schemeClr val="tx1"/>
                          </a:solidFill>
                          <a:effectLst/>
                          <a:latin typeface="+mn-lt"/>
                          <a:ea typeface="+mn-ea"/>
                          <a:cs typeface="+mn-cs"/>
                        </a:rPr>
                        <a:t>Vaňov</a:t>
                      </a:r>
                      <a:r>
                        <a:rPr lang="cs-CZ" sz="1400" b="1" i="0" kern="1200" dirty="0">
                          <a:solidFill>
                            <a:schemeClr val="tx1"/>
                          </a:solidFill>
                          <a:effectLst/>
                          <a:latin typeface="+mn-lt"/>
                          <a:ea typeface="+mn-ea"/>
                          <a:cs typeface="+mn-cs"/>
                        </a:rPr>
                        <a:t>/Libouchec</a:t>
                      </a:r>
                      <a:r>
                        <a:rPr lang="cs-CZ" sz="1050" b="1" i="0" u="none" strike="noStrike" dirty="0">
                          <a:solidFill>
                            <a:srgbClr val="000000"/>
                          </a:solidFill>
                          <a:effectLst/>
                          <a:latin typeface="Times New Roman" panose="02020603050405020304" pitchFamily="18" charset="0"/>
                        </a:rPr>
                        <a:t> </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800" b="1" i="0" u="none" strike="noStrike" dirty="0">
                          <a:solidFill>
                            <a:srgbClr val="000000"/>
                          </a:solidFill>
                          <a:effectLst/>
                          <a:latin typeface="Times New Roman" panose="02020603050405020304" pitchFamily="18" charset="0"/>
                        </a:rPr>
                        <a:t>3:5</a:t>
                      </a:r>
                    </a:p>
                  </a:txBody>
                  <a:tcPr marL="7374" marR="7374" marT="73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648849556"/>
                  </a:ext>
                </a:extLst>
              </a:tr>
            </a:tbl>
          </a:graphicData>
        </a:graphic>
      </p:graphicFrame>
      <p:graphicFrame>
        <p:nvGraphicFramePr>
          <p:cNvPr id="7" name="Tabulka 6">
            <a:extLst>
              <a:ext uri="{FF2B5EF4-FFF2-40B4-BE49-F238E27FC236}">
                <a16:creationId xmlns:a16="http://schemas.microsoft.com/office/drawing/2014/main" id="{0B6B2BAE-7F54-4BAD-A8EE-A55CD882A279}"/>
              </a:ext>
            </a:extLst>
          </p:cNvPr>
          <p:cNvGraphicFramePr>
            <a:graphicFrameLocks noGrp="1"/>
          </p:cNvGraphicFramePr>
          <p:nvPr>
            <p:extLst>
              <p:ext uri="{D42A27DB-BD31-4B8C-83A1-F6EECF244321}">
                <p14:modId xmlns:p14="http://schemas.microsoft.com/office/powerpoint/2010/main" val="465151075"/>
              </p:ext>
            </p:extLst>
          </p:nvPr>
        </p:nvGraphicFramePr>
        <p:xfrm>
          <a:off x="107989" y="3979540"/>
          <a:ext cx="4572509" cy="2581275"/>
        </p:xfrm>
        <a:graphic>
          <a:graphicData uri="http://schemas.openxmlformats.org/drawingml/2006/table">
            <a:tbl>
              <a:tblPr/>
              <a:tblGrid>
                <a:gridCol w="232993">
                  <a:extLst>
                    <a:ext uri="{9D8B030D-6E8A-4147-A177-3AD203B41FA5}">
                      <a16:colId xmlns:a16="http://schemas.microsoft.com/office/drawing/2014/main" val="2040896370"/>
                    </a:ext>
                  </a:extLst>
                </a:gridCol>
                <a:gridCol w="232993">
                  <a:extLst>
                    <a:ext uri="{9D8B030D-6E8A-4147-A177-3AD203B41FA5}">
                      <a16:colId xmlns:a16="http://schemas.microsoft.com/office/drawing/2014/main" val="462484124"/>
                    </a:ext>
                  </a:extLst>
                </a:gridCol>
                <a:gridCol w="1945502">
                  <a:extLst>
                    <a:ext uri="{9D8B030D-6E8A-4147-A177-3AD203B41FA5}">
                      <a16:colId xmlns:a16="http://schemas.microsoft.com/office/drawing/2014/main" val="3321552146"/>
                    </a:ext>
                  </a:extLst>
                </a:gridCol>
                <a:gridCol w="221344">
                  <a:extLst>
                    <a:ext uri="{9D8B030D-6E8A-4147-A177-3AD203B41FA5}">
                      <a16:colId xmlns:a16="http://schemas.microsoft.com/office/drawing/2014/main" val="1611347326"/>
                    </a:ext>
                  </a:extLst>
                </a:gridCol>
                <a:gridCol w="244644">
                  <a:extLst>
                    <a:ext uri="{9D8B030D-6E8A-4147-A177-3AD203B41FA5}">
                      <a16:colId xmlns:a16="http://schemas.microsoft.com/office/drawing/2014/main" val="2948378070"/>
                    </a:ext>
                  </a:extLst>
                </a:gridCol>
                <a:gridCol w="291243">
                  <a:extLst>
                    <a:ext uri="{9D8B030D-6E8A-4147-A177-3AD203B41FA5}">
                      <a16:colId xmlns:a16="http://schemas.microsoft.com/office/drawing/2014/main" val="3967081027"/>
                    </a:ext>
                  </a:extLst>
                </a:gridCol>
                <a:gridCol w="166008">
                  <a:extLst>
                    <a:ext uri="{9D8B030D-6E8A-4147-A177-3AD203B41FA5}">
                      <a16:colId xmlns:a16="http://schemas.microsoft.com/office/drawing/2014/main" val="4154755287"/>
                    </a:ext>
                  </a:extLst>
                </a:gridCol>
                <a:gridCol w="244644">
                  <a:extLst>
                    <a:ext uri="{9D8B030D-6E8A-4147-A177-3AD203B41FA5}">
                      <a16:colId xmlns:a16="http://schemas.microsoft.com/office/drawing/2014/main" val="3938548352"/>
                    </a:ext>
                  </a:extLst>
                </a:gridCol>
                <a:gridCol w="454339">
                  <a:extLst>
                    <a:ext uri="{9D8B030D-6E8A-4147-A177-3AD203B41FA5}">
                      <a16:colId xmlns:a16="http://schemas.microsoft.com/office/drawing/2014/main" val="896158709"/>
                    </a:ext>
                  </a:extLst>
                </a:gridCol>
                <a:gridCol w="302892">
                  <a:extLst>
                    <a:ext uri="{9D8B030D-6E8A-4147-A177-3AD203B41FA5}">
                      <a16:colId xmlns:a16="http://schemas.microsoft.com/office/drawing/2014/main" val="1177619050"/>
                    </a:ext>
                  </a:extLst>
                </a:gridCol>
                <a:gridCol w="235907">
                  <a:extLst>
                    <a:ext uri="{9D8B030D-6E8A-4147-A177-3AD203B41FA5}">
                      <a16:colId xmlns:a16="http://schemas.microsoft.com/office/drawing/2014/main" val="906872755"/>
                    </a:ext>
                  </a:extLst>
                </a:gridCol>
              </a:tblGrid>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39461727"/>
                  </a:ext>
                </a:extLst>
              </a:tr>
              <a:tr h="2000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pl-PL" sz="1200" b="1" i="0" u="none" strike="noStrike">
                          <a:solidFill>
                            <a:srgbClr val="0000CC"/>
                          </a:solidFill>
                          <a:effectLst/>
                          <a:latin typeface="Calibri" panose="020F0502020204030204" pitchFamily="34" charset="0"/>
                        </a:rPr>
                        <a:t>I.A třída  dorostu  2018/2019 po 10. odehraných kolech</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081342328"/>
                  </a:ext>
                </a:extLst>
              </a:tr>
              <a:tr h="1619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Jiskra Velké Březno</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47:12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872475309"/>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FK Česká Kamenice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31:16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473672303"/>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T.J. Mojžíř</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32:17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218482274"/>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TJ Vaňov/TJ Libouchec</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52:26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120114541"/>
                  </a:ext>
                </a:extLst>
              </a:tr>
              <a:tr h="1619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Plaston Šluknov</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38:22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840544039"/>
                  </a:ext>
                </a:extLst>
              </a:tr>
              <a:tr h="1619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TJ Skorotice</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effectLst/>
                          <a:latin typeface="Arial" panose="020B0604020202020204" pitchFamily="34" charset="0"/>
                        </a:rPr>
                        <a:t>28:25</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580818604"/>
                  </a:ext>
                </a:extLst>
              </a:tr>
              <a:tr h="1905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FF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38:24</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252114331"/>
                  </a:ext>
                </a:extLst>
              </a:tr>
              <a:tr h="1619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Slavoj Úštěk</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25:40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691565735"/>
                  </a:ext>
                </a:extLst>
              </a:tr>
              <a:tr h="1619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TJ Hvězda Trnovany, z.s.</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28:35</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371750204"/>
                  </a:ext>
                </a:extLst>
              </a:tr>
              <a:tr h="1619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Sokol Straškov Vodochody</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18:34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279750791"/>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effectLst/>
                          <a:latin typeface="Arial" panose="020B0604020202020204" pitchFamily="34" charset="0"/>
                        </a:rPr>
                        <a:t>TJ Junior Roma Děčín</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19:52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1821933"/>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FK Malšovice</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20:52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281096764"/>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TJ Chlumec</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19:40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793794305"/>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326942553"/>
                  </a:ext>
                </a:extLst>
              </a:tr>
            </a:tbl>
          </a:graphicData>
        </a:graphic>
      </p:graphicFrame>
      <p:sp>
        <p:nvSpPr>
          <p:cNvPr id="8" name="TextovéPole 7"/>
          <p:cNvSpPr txBox="1"/>
          <p:nvPr/>
        </p:nvSpPr>
        <p:spPr>
          <a:xfrm>
            <a:off x="7784708" y="7015662"/>
            <a:ext cx="322933"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13</a:t>
            </a:r>
            <a:endParaRPr lang="cs-CZ" sz="800" dirty="0">
              <a:latin typeface="Bookman Old Style" pitchFamily="18" charset="0"/>
            </a:endParaRPr>
          </a:p>
        </p:txBody>
      </p:sp>
      <p:sp>
        <p:nvSpPr>
          <p:cNvPr id="9" name="TextovéPole 8"/>
          <p:cNvSpPr txBox="1"/>
          <p:nvPr/>
        </p:nvSpPr>
        <p:spPr>
          <a:xfrm>
            <a:off x="2309775" y="6961689"/>
            <a:ext cx="322933"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16</a:t>
            </a:r>
            <a:endParaRPr lang="cs-CZ" sz="800" dirty="0">
              <a:latin typeface="Bookman Old Style" pitchFamily="18" charset="0"/>
            </a:endParaRPr>
          </a:p>
        </p:txBody>
      </p:sp>
    </p:spTree>
    <p:extLst>
      <p:ext uri="{BB962C8B-B14F-4D97-AF65-F5344CB8AC3E}">
        <p14:creationId xmlns:p14="http://schemas.microsoft.com/office/powerpoint/2010/main" val="3680707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6AFAFF5D-8B11-4314-B991-815321DC6378}"/>
              </a:ext>
            </a:extLst>
          </p:cNvPr>
          <p:cNvSpPr txBox="1"/>
          <p:nvPr/>
        </p:nvSpPr>
        <p:spPr>
          <a:xfrm>
            <a:off x="254730" y="3515786"/>
            <a:ext cx="4680520" cy="3416320"/>
          </a:xfrm>
          <a:prstGeom prst="rect">
            <a:avLst/>
          </a:prstGeom>
          <a:blipFill>
            <a:blip r:embed="rId2"/>
            <a:stretch>
              <a:fillRect/>
            </a:stretch>
          </a:blipFill>
          <a:ln w="104775">
            <a:gradFill>
              <a:gsLst>
                <a:gs pos="0">
                  <a:schemeClr val="accent1">
                    <a:lumMod val="5000"/>
                    <a:lumOff val="95000"/>
                  </a:schemeClr>
                </a:gs>
                <a:gs pos="41000">
                  <a:srgbClr val="FF0000"/>
                </a:gs>
                <a:gs pos="73000">
                  <a:srgbClr val="FFFF66"/>
                </a:gs>
              </a:gsLst>
              <a:lin ang="5400000" scaled="1"/>
            </a:gradFill>
          </a:ln>
          <a:effectLst>
            <a:glow rad="101600">
              <a:srgbClr val="FFFF66">
                <a:alpha val="40000"/>
              </a:srgbClr>
            </a:glow>
            <a:softEdge rad="0"/>
          </a:effectLst>
        </p:spPr>
        <p:txBody>
          <a:bodyPr wrap="square" rtlCol="0">
            <a:spAutoFit/>
          </a:bodyPr>
          <a:lstStyle/>
          <a:p>
            <a:pPr algn="ctr"/>
            <a:r>
              <a:rPr lang="cs-CZ" sz="4800" dirty="0">
                <a:solidFill>
                  <a:srgbClr val="FF0066"/>
                </a:solidFill>
                <a:latin typeface="Arial Black" panose="020B0A04020102020204" pitchFamily="34" charset="0"/>
              </a:rPr>
              <a:t>FK </a:t>
            </a:r>
            <a:r>
              <a:rPr lang="cs-CZ" sz="4800" dirty="0" err="1">
                <a:solidFill>
                  <a:srgbClr val="FF0066"/>
                </a:solidFill>
                <a:latin typeface="Arial Black" panose="020B0A04020102020204" pitchFamily="34" charset="0"/>
              </a:rPr>
              <a:t>Tatran</a:t>
            </a:r>
            <a:r>
              <a:rPr lang="cs-CZ" sz="4800" dirty="0">
                <a:solidFill>
                  <a:srgbClr val="FF0066"/>
                </a:solidFill>
                <a:latin typeface="Arial Black" panose="020B0A04020102020204" pitchFamily="34" charset="0"/>
              </a:rPr>
              <a:t> Kadaň -</a:t>
            </a:r>
          </a:p>
          <a:p>
            <a:pPr algn="ctr"/>
            <a:r>
              <a:rPr lang="cs-CZ" sz="4800" dirty="0">
                <a:solidFill>
                  <a:srgbClr val="FF0066"/>
                </a:solidFill>
                <a:latin typeface="Arial Black" panose="020B0A04020102020204" pitchFamily="34" charset="0"/>
              </a:rPr>
              <a:t>SK Štětí</a:t>
            </a:r>
          </a:p>
          <a:p>
            <a:pPr algn="ctr"/>
            <a:r>
              <a:rPr lang="cs-CZ" sz="3600" dirty="0">
                <a:solidFill>
                  <a:srgbClr val="FF0066"/>
                </a:solidFill>
                <a:latin typeface="Arial Black" panose="020B0A04020102020204" pitchFamily="34" charset="0"/>
              </a:rPr>
              <a:t>Sobota 3.11.2018</a:t>
            </a:r>
          </a:p>
          <a:p>
            <a:r>
              <a:rPr lang="cs-CZ" sz="3600" dirty="0">
                <a:solidFill>
                  <a:srgbClr val="FF0066"/>
                </a:solidFill>
                <a:latin typeface="Arial Black" panose="020B0A04020102020204" pitchFamily="34" charset="0"/>
              </a:rPr>
              <a:t>10:15</a:t>
            </a:r>
            <a:r>
              <a:rPr lang="cs-CZ" sz="2000" dirty="0">
                <a:solidFill>
                  <a:srgbClr val="FF0066"/>
                </a:solidFill>
                <a:latin typeface="Arial Black" panose="020B0A04020102020204" pitchFamily="34" charset="0"/>
              </a:rPr>
              <a:t> </a:t>
            </a:r>
          </a:p>
        </p:txBody>
      </p:sp>
      <p:sp>
        <p:nvSpPr>
          <p:cNvPr id="3" name="TextovéPole 2">
            <a:extLst>
              <a:ext uri="{FF2B5EF4-FFF2-40B4-BE49-F238E27FC236}">
                <a16:creationId xmlns:a16="http://schemas.microsoft.com/office/drawing/2014/main" id="{B6A402B5-8931-40EB-A11F-F13894A91494}"/>
              </a:ext>
            </a:extLst>
          </p:cNvPr>
          <p:cNvSpPr txBox="1"/>
          <p:nvPr/>
        </p:nvSpPr>
        <p:spPr>
          <a:xfrm>
            <a:off x="288008" y="235124"/>
            <a:ext cx="4680520" cy="3046988"/>
          </a:xfrm>
          <a:prstGeom prst="rect">
            <a:avLst/>
          </a:prstGeom>
          <a:pattFill prst="openDmnd">
            <a:fgClr>
              <a:schemeClr val="accent1"/>
            </a:fgClr>
            <a:bgClr>
              <a:schemeClr val="bg1"/>
            </a:bgClr>
          </a:pattFill>
          <a:effectLst>
            <a:glow rad="101600">
              <a:schemeClr val="accent1">
                <a:lumMod val="60000"/>
                <a:lumOff val="40000"/>
                <a:alpha val="40000"/>
              </a:schemeClr>
            </a:glow>
            <a:softEdge rad="241300"/>
          </a:effectLst>
        </p:spPr>
        <p:txBody>
          <a:bodyPr wrap="square" rtlCol="0">
            <a:spAutoFit/>
          </a:bodyPr>
          <a:lstStyle/>
          <a:p>
            <a:pPr algn="ctr"/>
            <a:r>
              <a:rPr lang="cs-CZ" sz="3200" dirty="0">
                <a:ln w="12700">
                  <a:solidFill>
                    <a:srgbClr val="FFFF99"/>
                  </a:solidFill>
                </a:ln>
                <a:solidFill>
                  <a:srgbClr val="006699"/>
                </a:solidFill>
                <a:latin typeface="Segoe UI Black" panose="020B0A02040204020203" pitchFamily="34" charset="0"/>
                <a:ea typeface="Segoe UI Black" panose="020B0A02040204020203" pitchFamily="34" charset="0"/>
              </a:rPr>
              <a:t>Příští zápas hraje mužstvo dospělých v sobotu dopoledne. Autobus odjíždí na 110 km dlouho cestu v 7:15</a:t>
            </a:r>
          </a:p>
        </p:txBody>
      </p:sp>
      <p:sp>
        <p:nvSpPr>
          <p:cNvPr id="4" name="TextovéPole 3">
            <a:extLst>
              <a:ext uri="{FF2B5EF4-FFF2-40B4-BE49-F238E27FC236}">
                <a16:creationId xmlns:a16="http://schemas.microsoft.com/office/drawing/2014/main" id="{C720B2A4-BEB1-4ED4-8B84-3AC3F000508D}"/>
              </a:ext>
            </a:extLst>
          </p:cNvPr>
          <p:cNvSpPr txBox="1"/>
          <p:nvPr/>
        </p:nvSpPr>
        <p:spPr>
          <a:xfrm>
            <a:off x="5544592" y="1309689"/>
            <a:ext cx="4545906" cy="5652000"/>
          </a:xfrm>
          <a:prstGeom prst="rect">
            <a:avLst/>
          </a:prstGeom>
          <a:noFill/>
          <a:effectLst>
            <a:softEdge rad="0"/>
          </a:effectLst>
        </p:spPr>
        <p:txBody>
          <a:bodyPr wrap="square" rtlCol="0">
            <a:spAutoFit/>
          </a:bodyPr>
          <a:lstStyle/>
          <a:p>
            <a:pPr algn="ctr"/>
            <a:r>
              <a:rPr lang="cs-CZ" sz="1800" dirty="0">
                <a:solidFill>
                  <a:srgbClr val="0033CC"/>
                </a:solidFill>
                <a:latin typeface="Arial Black" panose="020B0A04020102020204" pitchFamily="34" charset="0"/>
              </a:rPr>
              <a:t>FK Česká Kamenice – SK Štětí</a:t>
            </a:r>
          </a:p>
          <a:p>
            <a:pPr algn="ctr"/>
            <a:r>
              <a:rPr lang="cs-CZ" sz="1800" dirty="0">
                <a:solidFill>
                  <a:srgbClr val="0033CC"/>
                </a:solidFill>
                <a:latin typeface="Arial Black" panose="020B0A04020102020204" pitchFamily="34" charset="0"/>
              </a:rPr>
              <a:t>5:3(2:1)  9.kolo 10.hrané </a:t>
            </a:r>
          </a:p>
          <a:p>
            <a:pPr algn="just"/>
            <a:r>
              <a:rPr lang="cs-CZ" sz="1100" b="0" dirty="0">
                <a:latin typeface="Arial" panose="020B0604020202020204" pitchFamily="34" charset="0"/>
                <a:cs typeface="Arial" panose="020B0604020202020204" pitchFamily="34" charset="0"/>
              </a:rPr>
              <a:t>Tvrdý oříšek čekal dorostence na hřišti mužstva z horní poloviny tabulky a domácí to hned od úvodního hvizdu potvrzovali. Během 10 minut si vypracovali 3 tutovky, ale gól nedali ani jeden.  Přežili jsme a v 11. minutě udeřil Jakub </a:t>
            </a:r>
            <a:r>
              <a:rPr lang="cs-CZ" sz="1100" b="0" dirty="0" err="1">
                <a:latin typeface="Arial" panose="020B0604020202020204" pitchFamily="34" charset="0"/>
                <a:cs typeface="Arial" panose="020B0604020202020204" pitchFamily="34" charset="0"/>
              </a:rPr>
              <a:t>Daniluk</a:t>
            </a:r>
            <a:r>
              <a:rPr lang="cs-CZ" sz="1100" b="0" dirty="0">
                <a:latin typeface="Arial" panose="020B0604020202020204" pitchFamily="34" charset="0"/>
                <a:cs typeface="Arial" panose="020B0604020202020204" pitchFamily="34" charset="0"/>
              </a:rPr>
              <a:t>. Poslal do brejku Oldřicha </a:t>
            </a:r>
            <a:r>
              <a:rPr lang="cs-CZ" sz="1100" b="0" dirty="0" err="1">
                <a:latin typeface="Arial" panose="020B0604020202020204" pitchFamily="34" charset="0"/>
                <a:cs typeface="Arial" panose="020B0604020202020204" pitchFamily="34" charset="0"/>
              </a:rPr>
              <a:t>Malechu</a:t>
            </a:r>
            <a:r>
              <a:rPr lang="cs-CZ" sz="1100" b="0" dirty="0">
                <a:latin typeface="Arial" panose="020B0604020202020204" pitchFamily="34" charset="0"/>
                <a:cs typeface="Arial" panose="020B0604020202020204" pitchFamily="34" charset="0"/>
              </a:rPr>
              <a:t>, který zajistil našemu týmu vedení 1:0. V následujících minutách se hra vyrovnala, ale byli to domácí, kterým se v 17. minutě podařilo vyrovnat na 1:1. 5 minut před změnou stran měla Česká Kamenice výhodu volného přímého kopu, kterou hlavičkou zužitkoval Václav Linhart k brance na 2:1. Nevyšel nám ani úvod 2. poločasu a míč jsme z branky vytahovali potřetí. Snížit náskok domácích jsme mohli hned v 51. minutě. Cap našel před brankou volného Chaloupeckého, který prověřil pozornost domácího brankáře. Vytvořili jsme si převahu a v 57. minutě měli kopat penaltu po ruce domácího hráče ve vlastním pokutovém území. Rozhodčí to viděl jinak. Viděl ale ruku Fulína v 67. minutě a tentokrát už penaltu nařídil. Domácí z ní zvýšili na 4:1. Zpátky do zápasu jsme se vrátili 2 rychlými góly Tomáše </a:t>
            </a:r>
            <a:r>
              <a:rPr lang="cs-CZ" sz="1100" b="0" dirty="0" err="1">
                <a:latin typeface="Arial" panose="020B0604020202020204" pitchFamily="34" charset="0"/>
                <a:cs typeface="Arial" panose="020B0604020202020204" pitchFamily="34" charset="0"/>
              </a:rPr>
              <a:t>Dopatera</a:t>
            </a:r>
            <a:r>
              <a:rPr lang="cs-CZ" sz="1100" b="0" dirty="0">
                <a:latin typeface="Arial" panose="020B0604020202020204" pitchFamily="34" charset="0"/>
                <a:cs typeface="Arial" panose="020B0604020202020204" pitchFamily="34" charset="0"/>
              </a:rPr>
              <a:t> v 64. resp. 67. minutě. V 69. minutě jsme mohli po rohu zahrávaného </a:t>
            </a:r>
            <a:r>
              <a:rPr lang="cs-CZ" sz="1100" b="0" dirty="0" err="1">
                <a:latin typeface="Arial" panose="020B0604020202020204" pitchFamily="34" charset="0"/>
                <a:cs typeface="Arial" panose="020B0604020202020204" pitchFamily="34" charset="0"/>
              </a:rPr>
              <a:t>Malechou</a:t>
            </a:r>
            <a:r>
              <a:rPr lang="cs-CZ" sz="1100" b="0" dirty="0">
                <a:latin typeface="Arial" panose="020B0604020202020204" pitchFamily="34" charset="0"/>
                <a:cs typeface="Arial" panose="020B0604020202020204" pitchFamily="34" charset="0"/>
              </a:rPr>
              <a:t> a střele Jakuba Pilaře dokonce vyrovnat. Proti byl domácí brankář. Poslední slovo si tak vzali domácí minutu před koncem, když volného přímého kopu stanovili konečný výsledek 5:3. </a:t>
            </a:r>
          </a:p>
          <a:p>
            <a:pPr algn="just"/>
            <a:r>
              <a:rPr lang="cs-CZ" sz="1100" b="0" u="sng" dirty="0">
                <a:latin typeface="Arial" panose="020B0604020202020204" pitchFamily="34" charset="0"/>
                <a:cs typeface="Arial" panose="020B0604020202020204" pitchFamily="34" charset="0"/>
              </a:rPr>
              <a:t>René Hrdlička – trenér SK Štětí </a:t>
            </a:r>
          </a:p>
          <a:p>
            <a:pPr algn="just"/>
            <a:r>
              <a:rPr lang="cs-CZ" sz="1100" b="0" dirty="0">
                <a:latin typeface="Arial" panose="020B0604020202020204" pitchFamily="34" charset="0"/>
                <a:cs typeface="Arial" panose="020B0604020202020204" pitchFamily="34" charset="0"/>
              </a:rPr>
              <a:t>Mužstvo za dobrý výkon zaslouží pochvalu. Remíza by byla spravedlivá. Pochvala na adresu našeho týmu byla slyšet i od domácích trenérů.</a:t>
            </a:r>
          </a:p>
          <a:p>
            <a:r>
              <a:rPr lang="cs-CZ" sz="1050" b="0" u="sng" dirty="0">
                <a:latin typeface="Arial" panose="020B0604020202020204" pitchFamily="34" charset="0"/>
                <a:cs typeface="Arial" panose="020B0604020202020204" pitchFamily="34" charset="0"/>
              </a:rPr>
              <a:t>Branky: </a:t>
            </a:r>
            <a:r>
              <a:rPr lang="cs-CZ" sz="1050" b="0" dirty="0" err="1">
                <a:latin typeface="Arial" panose="020B0604020202020204" pitchFamily="34" charset="0"/>
                <a:cs typeface="Arial" panose="020B0604020202020204" pitchFamily="34" charset="0"/>
              </a:rPr>
              <a:t>T.Dopater</a:t>
            </a:r>
            <a:r>
              <a:rPr lang="cs-CZ" sz="1050" b="0" dirty="0">
                <a:latin typeface="Arial" panose="020B0604020202020204" pitchFamily="34" charset="0"/>
                <a:cs typeface="Arial" panose="020B0604020202020204" pitchFamily="34" charset="0"/>
              </a:rPr>
              <a:t> 2, </a:t>
            </a:r>
            <a:r>
              <a:rPr lang="cs-CZ" sz="1050" b="0" dirty="0" err="1">
                <a:latin typeface="Arial" panose="020B0604020202020204" pitchFamily="34" charset="0"/>
                <a:cs typeface="Arial" panose="020B0604020202020204" pitchFamily="34" charset="0"/>
              </a:rPr>
              <a:t>O.Malecha</a:t>
            </a:r>
            <a:r>
              <a:rPr lang="cs-CZ" sz="1050" b="0" dirty="0">
                <a:latin typeface="Arial" panose="020B0604020202020204" pitchFamily="34" charset="0"/>
                <a:cs typeface="Arial" panose="020B0604020202020204" pitchFamily="34" charset="0"/>
              </a:rPr>
              <a:t> 1</a:t>
            </a:r>
          </a:p>
          <a:p>
            <a:r>
              <a:rPr lang="cs-CZ" sz="1050" b="0" u="sng" dirty="0">
                <a:latin typeface="Arial" panose="020B0604020202020204" pitchFamily="34" charset="0"/>
                <a:cs typeface="Arial" panose="020B0604020202020204" pitchFamily="34" charset="0"/>
              </a:rPr>
              <a:t>Sestava: </a:t>
            </a:r>
            <a:r>
              <a:rPr lang="cs-CZ" sz="1050" b="0" dirty="0" err="1">
                <a:latin typeface="Arial" panose="020B0604020202020204" pitchFamily="34" charset="0"/>
                <a:cs typeface="Arial" panose="020B0604020202020204" pitchFamily="34" charset="0"/>
              </a:rPr>
              <a:t>L.Šrotýř-P.Fulín</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T.Németh</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P.Kadlec</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M.Vaszi</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O.Malecha</a:t>
            </a:r>
            <a:r>
              <a:rPr lang="cs-CZ" sz="1050" b="0" dirty="0">
                <a:latin typeface="Arial" panose="020B0604020202020204" pitchFamily="34" charset="0"/>
                <a:cs typeface="Arial" panose="020B0604020202020204" pitchFamily="34" charset="0"/>
              </a:rPr>
              <a:t>, </a:t>
            </a:r>
          </a:p>
          <a:p>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J.Chaloupecký</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J.Daniluk</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J.Pilař</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T.Dopater</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J.Šedivý</a:t>
            </a:r>
            <a:r>
              <a:rPr lang="cs-CZ" sz="1050" b="0" dirty="0">
                <a:latin typeface="Arial" panose="020B0604020202020204" pitchFamily="34" charset="0"/>
                <a:cs typeface="Arial" panose="020B0604020202020204" pitchFamily="34" charset="0"/>
              </a:rPr>
              <a:t>, Cap </a:t>
            </a:r>
          </a:p>
          <a:p>
            <a:r>
              <a:rPr lang="cs-CZ" sz="1050" b="0" dirty="0">
                <a:latin typeface="Arial" panose="020B0604020202020204" pitchFamily="34" charset="0"/>
                <a:cs typeface="Arial" panose="020B0604020202020204" pitchFamily="34" charset="0"/>
              </a:rPr>
              <a:t>                 Ngoc </a:t>
            </a:r>
            <a:r>
              <a:rPr lang="cs-CZ" sz="1050" b="0" dirty="0" err="1">
                <a:latin typeface="Arial" panose="020B0604020202020204" pitchFamily="34" charset="0"/>
                <a:cs typeface="Arial" panose="020B0604020202020204" pitchFamily="34" charset="0"/>
              </a:rPr>
              <a:t>Bao</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R.Šíma</a:t>
            </a:r>
            <a:endParaRPr lang="cs-CZ" sz="1050" b="0" dirty="0">
              <a:latin typeface="Arial" panose="020B0604020202020204" pitchFamily="34" charset="0"/>
              <a:cs typeface="Arial" panose="020B0604020202020204" pitchFamily="34" charset="0"/>
            </a:endParaRPr>
          </a:p>
          <a:p>
            <a:r>
              <a:rPr lang="cs-CZ" sz="1050" b="0" u="sng" dirty="0">
                <a:latin typeface="Arial" panose="020B0604020202020204" pitchFamily="34" charset="0"/>
                <a:cs typeface="Arial" panose="020B0604020202020204" pitchFamily="34" charset="0"/>
              </a:rPr>
              <a:t>Trenér: </a:t>
            </a:r>
            <a:r>
              <a:rPr lang="cs-CZ" sz="1050" b="0" dirty="0" err="1">
                <a:latin typeface="Arial" panose="020B0604020202020204" pitchFamily="34" charset="0"/>
                <a:cs typeface="Arial" panose="020B0604020202020204" pitchFamily="34" charset="0"/>
              </a:rPr>
              <a:t>Z.Németh</a:t>
            </a:r>
            <a:r>
              <a:rPr lang="cs-CZ" sz="1050" b="0" dirty="0">
                <a:latin typeface="Arial" panose="020B0604020202020204" pitchFamily="34" charset="0"/>
                <a:cs typeface="Arial" panose="020B0604020202020204" pitchFamily="34" charset="0"/>
              </a:rPr>
              <a:t>  </a:t>
            </a:r>
            <a:r>
              <a:rPr lang="cs-CZ" sz="1050" b="0" u="sng" dirty="0">
                <a:latin typeface="Arial" panose="020B0604020202020204" pitchFamily="34" charset="0"/>
                <a:cs typeface="Arial" panose="020B0604020202020204" pitchFamily="34" charset="0"/>
              </a:rPr>
              <a:t>Vedoucí</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R.Hrdlička</a:t>
            </a:r>
            <a:endParaRPr lang="cs-CZ" sz="1050" b="0" dirty="0">
              <a:latin typeface="Arial" panose="020B0604020202020204" pitchFamily="34" charset="0"/>
              <a:cs typeface="Arial" panose="020B0604020202020204" pitchFamily="34" charset="0"/>
            </a:endParaRPr>
          </a:p>
          <a:p>
            <a:r>
              <a:rPr lang="cs-CZ" sz="1050" b="0" u="sng" dirty="0">
                <a:latin typeface="Arial" panose="020B0604020202020204" pitchFamily="34" charset="0"/>
                <a:cs typeface="Arial" panose="020B0604020202020204" pitchFamily="34" charset="0"/>
              </a:rPr>
              <a:t>Rozhodčí: </a:t>
            </a:r>
            <a:r>
              <a:rPr lang="cs-CZ" sz="1050" b="0" dirty="0" err="1">
                <a:latin typeface="Arial" panose="020B0604020202020204" pitchFamily="34" charset="0"/>
                <a:cs typeface="Arial" panose="020B0604020202020204" pitchFamily="34" charset="0"/>
              </a:rPr>
              <a:t>L.Vlk-J.Oborník</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L.Šimeček</a:t>
            </a:r>
            <a:endParaRPr lang="cs-CZ" sz="1050" b="0" dirty="0">
              <a:latin typeface="Arial" panose="020B0604020202020204" pitchFamily="34" charset="0"/>
              <a:cs typeface="Arial" panose="020B0604020202020204" pitchFamily="34" charset="0"/>
            </a:endParaRPr>
          </a:p>
        </p:txBody>
      </p:sp>
      <p:sp>
        <p:nvSpPr>
          <p:cNvPr id="5" name="TextovéPole 4">
            <a:extLst>
              <a:ext uri="{FF2B5EF4-FFF2-40B4-BE49-F238E27FC236}">
                <a16:creationId xmlns:a16="http://schemas.microsoft.com/office/drawing/2014/main" id="{46A30E05-9210-47C0-9162-422B6B4EB5A8}"/>
              </a:ext>
            </a:extLst>
          </p:cNvPr>
          <p:cNvSpPr txBox="1"/>
          <p:nvPr/>
        </p:nvSpPr>
        <p:spPr>
          <a:xfrm>
            <a:off x="5527228" y="187456"/>
            <a:ext cx="4563270" cy="1015663"/>
          </a:xfrm>
          <a:prstGeom prst="rect">
            <a:avLst/>
          </a:prstGeom>
          <a:blipFill>
            <a:blip r:embed="rId3"/>
            <a:tile tx="0" ty="0" sx="100000" sy="100000" flip="none" algn="tl"/>
          </a:blipFill>
          <a:effectLst>
            <a:softEdge rad="0"/>
          </a:effectLst>
        </p:spPr>
        <p:txBody>
          <a:bodyPr wrap="square" rtlCol="0">
            <a:spAutoFit/>
          </a:bodyPr>
          <a:lstStyle/>
          <a:p>
            <a:pPr algn="ctr"/>
            <a:r>
              <a:rPr lang="cs-CZ" sz="2000" dirty="0">
                <a:solidFill>
                  <a:srgbClr val="FF0000"/>
                </a:solidFill>
                <a:latin typeface="Arial Black" panose="020B0A04020102020204" pitchFamily="34" charset="0"/>
              </a:rPr>
              <a:t>Dle slov jednoho z trenérů René Hrdličky by zápasu dorostenců slušela více remíza</a:t>
            </a:r>
          </a:p>
        </p:txBody>
      </p:sp>
      <p:sp>
        <p:nvSpPr>
          <p:cNvPr id="6" name="TextovéPole 5"/>
          <p:cNvSpPr txBox="1"/>
          <p:nvPr/>
        </p:nvSpPr>
        <p:spPr>
          <a:xfrm>
            <a:off x="2309775" y="6961689"/>
            <a:ext cx="322933"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14</a:t>
            </a:r>
            <a:endParaRPr lang="cs-CZ" sz="800" dirty="0">
              <a:latin typeface="Bookman Old Style" pitchFamily="18" charset="0"/>
            </a:endParaRPr>
          </a:p>
        </p:txBody>
      </p:sp>
      <p:sp>
        <p:nvSpPr>
          <p:cNvPr id="7" name="TextovéPole 6"/>
          <p:cNvSpPr txBox="1"/>
          <p:nvPr/>
        </p:nvSpPr>
        <p:spPr>
          <a:xfrm>
            <a:off x="7808863" y="6961689"/>
            <a:ext cx="322933"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15</a:t>
            </a:r>
            <a:endParaRPr lang="cs-CZ" sz="800" dirty="0">
              <a:latin typeface="Bookman Old Style" pitchFamily="18" charset="0"/>
            </a:endParaRPr>
          </a:p>
        </p:txBody>
      </p:sp>
    </p:spTree>
    <p:extLst>
      <p:ext uri="{BB962C8B-B14F-4D97-AF65-F5344CB8AC3E}">
        <p14:creationId xmlns:p14="http://schemas.microsoft.com/office/powerpoint/2010/main" val="1657725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a:t>
            </a:r>
          </a:p>
        </p:txBody>
      </p:sp>
      <p:sp>
        <p:nvSpPr>
          <p:cNvPr id="12" name="Rectangle 87"/>
          <p:cNvSpPr>
            <a:spLocks noChangeArrowheads="1"/>
          </p:cNvSpPr>
          <p:nvPr/>
        </p:nvSpPr>
        <p:spPr bwMode="auto">
          <a:xfrm>
            <a:off x="108544" y="96573"/>
            <a:ext cx="4678239" cy="930639"/>
          </a:xfrm>
          <a:prstGeom prst="rect">
            <a:avLst/>
          </a:prstGeom>
          <a:pattFill prst="ltHorz">
            <a:fgClr>
              <a:srgbClr val="FFCC66"/>
            </a:fgClr>
            <a:bgClr>
              <a:schemeClr val="bg1"/>
            </a:bgClr>
          </a:pattFill>
          <a:ln w="44450" cmpd="sng">
            <a:solidFill>
              <a:srgbClr val="66FF33"/>
            </a:solidFill>
            <a:prstDash val="solid"/>
            <a:headEnd/>
            <a:tailEnd/>
          </a:ln>
          <a:effectLst/>
        </p:spPr>
        <p:style>
          <a:lnRef idx="2">
            <a:schemeClr val="accent2"/>
          </a:lnRef>
          <a:fillRef idx="1">
            <a:schemeClr val="lt1"/>
          </a:fillRef>
          <a:effectRef idx="0">
            <a:schemeClr val="accent2"/>
          </a:effectRef>
          <a:fontRef idx="minor">
            <a:schemeClr val="dk1"/>
          </a:fontRef>
        </p:style>
        <p:txBody>
          <a:bodyPr wrap="square" lIns="0" tIns="0" rIns="0" bIns="0" numCol="1" spcCol="1116000" anchor="b" anchorCtr="0">
            <a:normAutofit fontScale="77500" lnSpcReduction="20000"/>
            <a:scene3d>
              <a:camera prst="orthographicFront">
                <a:rot lat="0" lon="0" rev="0"/>
              </a:camera>
              <a:lightRig rig="twoPt" dir="t"/>
            </a:scene3d>
            <a:sp3d extrusionH="57150" contourW="38100">
              <a:bevelT w="25400" h="38100"/>
              <a:extrusionClr>
                <a:schemeClr val="bg1"/>
              </a:extrusionClr>
              <a:contourClr>
                <a:schemeClr val="bg1"/>
              </a:contourClr>
            </a:sp3d>
          </a:bodyPr>
          <a:lstStyle/>
          <a:p>
            <a:pPr algn="ctr" eaLnBrk="0" hangingPunct="0">
              <a:defRPr/>
            </a:pPr>
            <a:r>
              <a:rPr lang="cs-CZ" sz="6600" dirty="0">
                <a:ln w="101600">
                  <a:solidFill>
                    <a:schemeClr val="tx1"/>
                  </a:solidFill>
                </a:ln>
                <a:solidFill>
                  <a:schemeClr val="accent2">
                    <a:lumMod val="50000"/>
                  </a:schemeClr>
                </a:solidFill>
                <a:latin typeface="KodchiangUPC" pitchFamily="18" charset="-34"/>
                <a:cs typeface="KodchiangUPC" pitchFamily="18" charset="-34"/>
              </a:rPr>
              <a:t> </a:t>
            </a:r>
            <a:r>
              <a:rPr lang="cs-CZ" sz="9400" i="1" dirty="0">
                <a:ln w="76200">
                  <a:noFill/>
                  <a:prstDash val="solid"/>
                </a:ln>
                <a:solidFill>
                  <a:schemeClr val="accent2">
                    <a:lumMod val="75000"/>
                  </a:schemeClr>
                </a:solidFill>
                <a:effectLst/>
                <a:latin typeface="Matura MT Script Capitals" panose="03020802060602070202" pitchFamily="66" charset="0"/>
                <a:ea typeface="Segoe UI Black" panose="020B0A02040204020203" pitchFamily="34" charset="0"/>
                <a:cs typeface="Arial" panose="020B0604020202020204" pitchFamily="34" charset="0"/>
              </a:rPr>
              <a:t>Vítáme</a:t>
            </a:r>
            <a:endParaRPr lang="cs-CZ" sz="11300" i="1" dirty="0">
              <a:ln w="76200">
                <a:noFill/>
                <a:prstDash val="solid"/>
              </a:ln>
              <a:solidFill>
                <a:schemeClr val="accent2">
                  <a:lumMod val="75000"/>
                </a:schemeClr>
              </a:solidFill>
              <a:effectLst/>
              <a:latin typeface="Matura MT Script Capitals" panose="03020802060602070202" pitchFamily="66" charset="0"/>
              <a:ea typeface="Segoe UI Black" panose="020B0A02040204020203" pitchFamily="34" charset="0"/>
              <a:cs typeface="Arial" panose="020B0604020202020204" pitchFamily="34" charset="0"/>
            </a:endParaRPr>
          </a:p>
        </p:txBody>
      </p:sp>
      <p:sp>
        <p:nvSpPr>
          <p:cNvPr id="13" name="Rectangle 129"/>
          <p:cNvSpPr>
            <a:spLocks noChangeArrowheads="1"/>
          </p:cNvSpPr>
          <p:nvPr/>
        </p:nvSpPr>
        <p:spPr bwMode="auto">
          <a:xfrm>
            <a:off x="114486" y="1747292"/>
            <a:ext cx="4662504" cy="1008112"/>
          </a:xfrm>
          <a:prstGeom prst="rect">
            <a:avLst/>
          </a:prstGeom>
          <a:solidFill>
            <a:srgbClr val="FFCC66"/>
          </a:solidFill>
          <a:ln w="31750" cmpd="sng">
            <a:solidFill>
              <a:schemeClr val="tx1"/>
            </a:solidFill>
            <a:prstDash val="solid"/>
            <a:miter lim="800000"/>
            <a:headEnd/>
            <a:tailEnd/>
          </a:ln>
          <a:effectLst>
            <a:innerShdw blurRad="1168400" dir="1560000">
              <a:srgbClr val="FFFF00">
                <a:alpha val="50000"/>
              </a:srgbClr>
            </a:innerShdw>
          </a:effectLst>
        </p:spPr>
        <p:txBody>
          <a:bodyPr lIns="91425" tIns="45713" rIns="91425" bIns="45713" anchor="ctr"/>
          <a:lstStyle/>
          <a:p>
            <a:pPr algn="ctr" eaLnBrk="0" hangingPunct="0">
              <a:defRPr/>
            </a:pPr>
            <a:r>
              <a:rPr lang="cs-CZ" sz="6600" dirty="0">
                <a:ln w="3175">
                  <a:noFill/>
                </a:ln>
                <a:solidFill>
                  <a:srgbClr val="00FF00"/>
                </a:solidFill>
                <a:effectLst>
                  <a:outerShdw blurRad="38100" dist="38100" dir="2700000" algn="tl">
                    <a:srgbClr val="000000">
                      <a:alpha val="43137"/>
                    </a:srgbClr>
                  </a:outerShdw>
                </a:effectLst>
                <a:latin typeface="Colonna MT" panose="04020805060202030203" pitchFamily="82" charset="0"/>
                <a:ea typeface="Verdana" pitchFamily="34" charset="0"/>
                <a:cs typeface="Arial" panose="020B0604020202020204" pitchFamily="34" charset="0"/>
              </a:rPr>
              <a:t>SK Štětí, </a:t>
            </a:r>
            <a:r>
              <a:rPr lang="cs-CZ" sz="6600" dirty="0" err="1">
                <a:ln w="3175">
                  <a:noFill/>
                </a:ln>
                <a:solidFill>
                  <a:srgbClr val="00FF00"/>
                </a:solidFill>
                <a:effectLst>
                  <a:outerShdw blurRad="38100" dist="38100" dir="2700000" algn="tl">
                    <a:srgbClr val="000000">
                      <a:alpha val="43137"/>
                    </a:srgbClr>
                  </a:outerShdw>
                </a:effectLst>
                <a:latin typeface="Colonna MT" panose="04020805060202030203" pitchFamily="82" charset="0"/>
                <a:ea typeface="Verdana" pitchFamily="34" charset="0"/>
                <a:cs typeface="Arial" panose="020B0604020202020204" pitchFamily="34" charset="0"/>
              </a:rPr>
              <a:t>z.s</a:t>
            </a:r>
            <a:r>
              <a:rPr lang="cs-CZ" sz="6600" dirty="0">
                <a:ln w="3175">
                  <a:noFill/>
                </a:ln>
                <a:solidFill>
                  <a:srgbClr val="00FF00"/>
                </a:solidFill>
                <a:effectLst>
                  <a:outerShdw blurRad="38100" dist="38100" dir="2700000" algn="tl">
                    <a:srgbClr val="000000">
                      <a:alpha val="43137"/>
                    </a:srgbClr>
                  </a:outerShdw>
                </a:effectLst>
                <a:latin typeface="Colonna MT" panose="04020805060202030203" pitchFamily="82" charset="0"/>
                <a:ea typeface="Verdana" pitchFamily="34" charset="0"/>
                <a:cs typeface="Arial" panose="020B0604020202020204" pitchFamily="34" charset="0"/>
              </a:rPr>
              <a:t>.</a:t>
            </a:r>
          </a:p>
        </p:txBody>
      </p:sp>
      <p:sp>
        <p:nvSpPr>
          <p:cNvPr id="14" name="Text Box 148"/>
          <p:cNvSpPr txBox="1">
            <a:spLocks noChangeArrowheads="1"/>
          </p:cNvSpPr>
          <p:nvPr/>
        </p:nvSpPr>
        <p:spPr bwMode="auto">
          <a:xfrm>
            <a:off x="144492" y="4350941"/>
            <a:ext cx="4628264" cy="2554531"/>
          </a:xfrm>
          <a:prstGeom prst="rect">
            <a:avLst/>
          </a:prstGeom>
          <a:blipFill>
            <a:blip r:embed="rId3"/>
            <a:tile tx="0" ty="0" sx="100000" sy="100000" flip="none" algn="tl"/>
          </a:blipFill>
          <a:ln w="31750" cmpd="sng">
            <a:solidFill>
              <a:srgbClr val="FF7C80"/>
            </a:solidFill>
            <a:prstDash val="sysDash"/>
            <a:miter lim="800000"/>
            <a:headEnd/>
            <a:tailEnd/>
          </a:ln>
          <a:effectLst>
            <a:innerShdw blurRad="63500" dist="50800" dir="10800000">
              <a:schemeClr val="accent1">
                <a:lumMod val="60000"/>
                <a:lumOff val="40000"/>
                <a:alpha val="50000"/>
              </a:schemeClr>
            </a:innerShdw>
            <a:softEdge rad="0"/>
          </a:effectLst>
          <a:scene3d>
            <a:camera prst="orthographicFront"/>
            <a:lightRig rig="threePt" dir="t"/>
          </a:scene3d>
          <a:sp3d contourW="12700">
            <a:bevelT w="0" h="19050" prst="relaxedInset"/>
            <a:bevelB prst="angle"/>
            <a:contourClr>
              <a:schemeClr val="accent2">
                <a:lumMod val="20000"/>
                <a:lumOff val="80000"/>
              </a:schemeClr>
            </a:contourClr>
          </a:sp3d>
        </p:spPr>
        <p:txBody>
          <a:bodyPr wrap="square" lIns="91425" tIns="45713" rIns="91425" bIns="45713">
            <a:spAutoFit/>
          </a:bodyPr>
          <a:lstStyle/>
          <a:p>
            <a:pPr algn="ctr" eaLnBrk="0" hangingPunct="0">
              <a:defRPr/>
            </a:pPr>
            <a:r>
              <a:rPr lang="cs-CZ" sz="2000" u="sng" dirty="0">
                <a:ln w="19050">
                  <a:noFill/>
                </a:ln>
                <a:solidFill>
                  <a:srgbClr val="00B050"/>
                </a:solidFill>
                <a:effectLst>
                  <a:outerShdw blurRad="38100" dist="38100" dir="2700000" algn="tl">
                    <a:srgbClr val="000000">
                      <a:alpha val="43137"/>
                    </a:srgbClr>
                  </a:outerShdw>
                </a:effectLst>
                <a:latin typeface="Times New Roman" panose="02020603050405020304" pitchFamily="18" charset="0"/>
                <a:ea typeface="GungsuhChe" pitchFamily="49" charset="-127"/>
                <a:cs typeface="Times New Roman" panose="02020603050405020304" pitchFamily="18" charset="0"/>
              </a:rPr>
              <a:t>Hlavního rozhodčího</a:t>
            </a:r>
          </a:p>
          <a:p>
            <a:pPr algn="ctr" eaLnBrk="0" hangingPunct="0">
              <a:defRPr/>
            </a:pPr>
            <a:r>
              <a:rPr lang="cs-CZ" sz="2800" dirty="0">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Martina </a:t>
            </a:r>
            <a:r>
              <a:rPr lang="cs-CZ" sz="2800" dirty="0" err="1">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Prágla</a:t>
            </a:r>
            <a:endParaRPr lang="cs-CZ" sz="2800" dirty="0">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endParaRPr>
          </a:p>
          <a:p>
            <a:pPr algn="ctr" eaLnBrk="0" hangingPunct="0">
              <a:defRPr/>
            </a:pPr>
            <a:r>
              <a:rPr lang="cs-CZ" sz="2000" u="sng" dirty="0">
                <a:ln w="19050">
                  <a:noFill/>
                </a:ln>
                <a:solidFill>
                  <a:srgbClr val="00B050"/>
                </a:solidFill>
                <a:effectLst>
                  <a:outerShdw blurRad="38100" dist="38100" dir="2700000" algn="tl">
                    <a:srgbClr val="000000">
                      <a:alpha val="43137"/>
                    </a:srgbClr>
                  </a:outerShdw>
                </a:effectLst>
                <a:latin typeface="+mn-lt"/>
                <a:ea typeface="GungsuhChe" pitchFamily="49" charset="-127"/>
                <a:cs typeface="Arial" panose="020B0604020202020204" pitchFamily="34" charset="0"/>
              </a:rPr>
              <a:t>Asistenty hlavního rozhodčíh</a:t>
            </a:r>
            <a:r>
              <a:rPr lang="cs-CZ" sz="2000" u="sng" dirty="0">
                <a:ln w="19050">
                  <a:noFill/>
                </a:ln>
                <a:solidFill>
                  <a:srgbClr val="00B050"/>
                </a:solidFill>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o</a:t>
            </a:r>
          </a:p>
          <a:p>
            <a:pPr algn="ctr" eaLnBrk="0" hangingPunct="0">
              <a:defRPr/>
            </a:pPr>
            <a:r>
              <a:rPr lang="cs-CZ" sz="2400" dirty="0">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Ladislava Holce</a:t>
            </a:r>
          </a:p>
          <a:p>
            <a:pPr algn="ctr" eaLnBrk="0" hangingPunct="0">
              <a:defRPr/>
            </a:pPr>
            <a:r>
              <a:rPr lang="cs-CZ" sz="2400" dirty="0">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Miroslava </a:t>
            </a:r>
            <a:r>
              <a:rPr lang="cs-CZ" sz="2400" dirty="0" err="1">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Vlašiče</a:t>
            </a:r>
            <a:endParaRPr lang="cs-CZ" sz="2400" dirty="0">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endParaRPr>
          </a:p>
          <a:p>
            <a:pPr algn="ctr" eaLnBrk="0" hangingPunct="0">
              <a:defRPr/>
            </a:pPr>
            <a:r>
              <a:rPr lang="cs-CZ" sz="2000" u="sng" dirty="0">
                <a:ln w="19050">
                  <a:noFill/>
                </a:ln>
                <a:solidFill>
                  <a:srgbClr val="00B050"/>
                </a:solidFill>
                <a:effectLst>
                  <a:outerShdw blurRad="38100" dist="38100" dir="2700000" algn="tl">
                    <a:srgbClr val="000000">
                      <a:alpha val="43137"/>
                    </a:srgbClr>
                  </a:outerShdw>
                </a:effectLst>
                <a:latin typeface="+mj-lt"/>
                <a:ea typeface="GungsuhChe" pitchFamily="49" charset="-127"/>
                <a:cs typeface="Arial" panose="020B0604020202020204" pitchFamily="34" charset="0"/>
              </a:rPr>
              <a:t>Delegáta ÚKFS</a:t>
            </a:r>
          </a:p>
          <a:p>
            <a:pPr eaLnBrk="0" hangingPunct="0">
              <a:defRPr/>
            </a:pPr>
            <a:r>
              <a:rPr lang="cs-CZ" sz="1800" dirty="0">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              </a:t>
            </a:r>
            <a:r>
              <a:rPr lang="cs-CZ" sz="2400" dirty="0">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Miloše Dvorského</a:t>
            </a:r>
            <a:endParaRPr lang="cs-CZ" sz="2000" dirty="0">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endParaRPr>
          </a:p>
        </p:txBody>
      </p:sp>
      <p:sp>
        <p:nvSpPr>
          <p:cNvPr id="16" name="TextovéPole 15"/>
          <p:cNvSpPr txBox="1"/>
          <p:nvPr/>
        </p:nvSpPr>
        <p:spPr>
          <a:xfrm>
            <a:off x="71983" y="1152064"/>
            <a:ext cx="4714799" cy="523220"/>
          </a:xfrm>
          <a:prstGeom prst="rect">
            <a:avLst/>
          </a:prstGeom>
          <a:pattFill prst="shingle">
            <a:fgClr>
              <a:srgbClr val="CCFF33"/>
            </a:fgClr>
            <a:bgClr>
              <a:schemeClr val="bg1"/>
            </a:bgClr>
          </a:pattFill>
          <a:ln w="28575" cap="rnd">
            <a:solidFill>
              <a:schemeClr val="tx1"/>
            </a:solidFill>
            <a:bevel/>
          </a:ln>
          <a:effectLst/>
        </p:spPr>
        <p:txBody>
          <a:bodyPr wrap="square" rtlCol="0">
            <a:spAutoFit/>
            <a:scene3d>
              <a:camera prst="orthographicFront"/>
              <a:lightRig rig="freezing" dir="t"/>
            </a:scene3d>
            <a:sp3d contourW="6350" prstMaterial="matte">
              <a:extrusionClr>
                <a:schemeClr val="bg1"/>
              </a:extrusionClr>
              <a:contourClr>
                <a:schemeClr val="bg1"/>
              </a:contourClr>
            </a:sp3d>
          </a:bodyPr>
          <a:lstStyle/>
          <a:p>
            <a:pPr algn="ctr" defTabSz="954088"/>
            <a:r>
              <a:rPr lang="cs-CZ" sz="1400" i="1" dirty="0">
                <a:solidFill>
                  <a:srgbClr val="CC0099"/>
                </a:solidFill>
                <a:effectLst/>
                <a:latin typeface="Bookman Old Style" panose="02050604050505020204" pitchFamily="18" charset="0"/>
                <a:ea typeface="Yu Mincho Demibold" panose="020B0400000000000000" pitchFamily="18" charset="-128"/>
                <a:cs typeface="Arial" panose="020B0604020202020204" pitchFamily="34" charset="0"/>
              </a:rPr>
              <a:t>Při příležitosti dnešního utkání Ústeckého přeboru funkcionáře, hráče a příznivce</a:t>
            </a:r>
          </a:p>
        </p:txBody>
      </p:sp>
      <p:sp>
        <p:nvSpPr>
          <p:cNvPr id="18" name="Rectangle 129"/>
          <p:cNvSpPr>
            <a:spLocks noChangeArrowheads="1"/>
          </p:cNvSpPr>
          <p:nvPr/>
        </p:nvSpPr>
        <p:spPr bwMode="auto">
          <a:xfrm>
            <a:off x="144492" y="2879734"/>
            <a:ext cx="4628264" cy="1331436"/>
          </a:xfrm>
          <a:prstGeom prst="rect">
            <a:avLst/>
          </a:prstGeom>
          <a:solidFill>
            <a:srgbClr val="CCFF33"/>
          </a:solidFill>
          <a:ln w="31750" cmpd="sng">
            <a:solidFill>
              <a:schemeClr val="tx1"/>
            </a:solidFill>
            <a:prstDash val="solid"/>
            <a:miter lim="800000"/>
            <a:headEnd/>
            <a:tailEnd/>
          </a:ln>
          <a:effectLst>
            <a:softEdge rad="0"/>
          </a:effectLst>
          <a:scene3d>
            <a:camera prst="orthographicFront"/>
            <a:lightRig rig="threePt" dir="t"/>
          </a:scene3d>
          <a:sp3d>
            <a:extrusionClr>
              <a:schemeClr val="bg1"/>
            </a:extrusionClr>
            <a:contourClr>
              <a:schemeClr val="bg1"/>
            </a:contourClr>
          </a:sp3d>
        </p:spPr>
        <p:txBody>
          <a:bodyPr lIns="91425" tIns="45713" rIns="91425" bIns="45713" anchor="ctr"/>
          <a:lstStyle/>
          <a:p>
            <a:pPr algn="ctr" eaLnBrk="0" hangingPunct="0">
              <a:defRPr/>
            </a:pPr>
            <a:r>
              <a:rPr lang="cs-CZ" sz="5200" dirty="0">
                <a:ln w="28575" cap="rnd" cmpd="dbl">
                  <a:noFill/>
                  <a:bevel/>
                </a:ln>
                <a:solidFill>
                  <a:srgbClr val="FF0000"/>
                </a:solidFill>
                <a:effectLst>
                  <a:outerShdw blurRad="38100" dist="38100" dir="2700000" algn="tl">
                    <a:srgbClr val="000000">
                      <a:alpha val="43137"/>
                    </a:srgbClr>
                  </a:outerShdw>
                </a:effectLst>
                <a:latin typeface="Colonna MT" panose="04020805060202030203" pitchFamily="82" charset="0"/>
                <a:ea typeface="Gungsuh" pitchFamily="18" charset="-127"/>
                <a:cs typeface="Arial" panose="020B0604020202020204" pitchFamily="34" charset="0"/>
              </a:rPr>
              <a:t>TJ Sokol Horní Jiřetín</a:t>
            </a:r>
          </a:p>
        </p:txBody>
      </p:sp>
      <p:sp>
        <p:nvSpPr>
          <p:cNvPr id="2" name="TextovéPole 1"/>
          <p:cNvSpPr txBox="1"/>
          <p:nvPr/>
        </p:nvSpPr>
        <p:spPr>
          <a:xfrm>
            <a:off x="5400576" y="130476"/>
            <a:ext cx="4608512" cy="2677656"/>
          </a:xfrm>
          <a:prstGeom prst="rect">
            <a:avLst/>
          </a:prstGeom>
          <a:blipFill dpi="0" rotWithShape="1">
            <a:blip r:embed="rId4"/>
            <a:srcRect/>
            <a:stretch>
              <a:fillRect/>
            </a:stretch>
          </a:blipFill>
          <a:ln w="92075">
            <a:solidFill>
              <a:srgbClr val="FFFF00"/>
            </a:solidFill>
            <a:prstDash val="sysDot"/>
          </a:ln>
          <a:effectLst>
            <a:softEdge rad="0"/>
          </a:effectLst>
        </p:spPr>
        <p:txBody>
          <a:bodyPr wrap="square" rtlCol="0">
            <a:spAutoFit/>
          </a:bodyPr>
          <a:lstStyle/>
          <a:p>
            <a:pPr algn="ctr"/>
            <a:r>
              <a:rPr lang="cs-CZ" sz="2800" dirty="0">
                <a:ln>
                  <a:solidFill>
                    <a:schemeClr val="tx1"/>
                  </a:solidFill>
                </a:ln>
                <a:solidFill>
                  <a:srgbClr val="0000CC"/>
                </a:solidFill>
                <a:latin typeface="Rockwell Extra Bold" panose="02060903040505020403" pitchFamily="18" charset="0"/>
              </a:rPr>
              <a:t>Pozvánka na poslední domácí utkání  mužstva dospělých v kalendářním roce 2018</a:t>
            </a:r>
          </a:p>
        </p:txBody>
      </p:sp>
      <p:sp>
        <p:nvSpPr>
          <p:cNvPr id="3" name="TextovéPole 2"/>
          <p:cNvSpPr txBox="1"/>
          <p:nvPr/>
        </p:nvSpPr>
        <p:spPr>
          <a:xfrm>
            <a:off x="5411024" y="3078828"/>
            <a:ext cx="4680520" cy="3785652"/>
          </a:xfrm>
          <a:prstGeom prst="rect">
            <a:avLst/>
          </a:prstGeom>
          <a:solidFill>
            <a:srgbClr val="FF3300"/>
          </a:solidFill>
          <a:ln w="57150">
            <a:solidFill>
              <a:schemeClr val="tx1"/>
            </a:solidFill>
            <a:prstDash val="lgDashDotDot"/>
          </a:ln>
          <a:effectLst>
            <a:softEdge rad="0"/>
          </a:effectLst>
        </p:spPr>
        <p:txBody>
          <a:bodyPr wrap="square" rtlCol="0">
            <a:spAutoFit/>
          </a:bodyPr>
          <a:lstStyle/>
          <a:p>
            <a:r>
              <a:rPr lang="cs-CZ" sz="5200" dirty="0">
                <a:blipFill dpi="0" rotWithShape="1">
                  <a:blip r:embed="rId5">
                    <a:extLst>
                      <a:ext uri="{28A0092B-C50C-407E-A947-70E740481C1C}">
                        <a14:useLocalDpi xmlns:a14="http://schemas.microsoft.com/office/drawing/2010/main" val="0"/>
                      </a:ext>
                    </a:extLst>
                  </a:blip>
                  <a:srcRect/>
                  <a:stretch>
                    <a:fillRect/>
                  </a:stretch>
                </a:blipFill>
                <a:latin typeface="Arial Black" panose="020B0A04020102020204" pitchFamily="34" charset="0"/>
              </a:rPr>
              <a:t>   </a:t>
            </a:r>
            <a:r>
              <a:rPr lang="cs-CZ" sz="6000" dirty="0">
                <a:blipFill dpi="0" rotWithShape="1">
                  <a:blip r:embed="rId5">
                    <a:extLst>
                      <a:ext uri="{28A0092B-C50C-407E-A947-70E740481C1C}">
                        <a14:useLocalDpi xmlns:a14="http://schemas.microsoft.com/office/drawing/2010/main" val="0"/>
                      </a:ext>
                    </a:extLst>
                  </a:blip>
                  <a:srcRect/>
                  <a:stretch>
                    <a:fillRect/>
                  </a:stretch>
                </a:blipFill>
                <a:latin typeface="Arial Black" panose="020B0A04020102020204" pitchFamily="34" charset="0"/>
              </a:rPr>
              <a:t>SK Štětí</a:t>
            </a:r>
            <a:endParaRPr lang="cs-CZ" sz="6000" dirty="0">
              <a:solidFill>
                <a:schemeClr val="bg1"/>
              </a:solidFill>
              <a:latin typeface="Arial Black" panose="020B0A04020102020204" pitchFamily="34" charset="0"/>
            </a:endParaRPr>
          </a:p>
          <a:p>
            <a:pPr algn="ctr"/>
            <a:r>
              <a:rPr lang="cs-CZ" sz="6000" dirty="0">
                <a:blipFill dpi="0" rotWithShape="1">
                  <a:blip r:embed="rId5">
                    <a:extLst>
                      <a:ext uri="{28A0092B-C50C-407E-A947-70E740481C1C}">
                        <a14:useLocalDpi xmlns:a14="http://schemas.microsoft.com/office/drawing/2010/main" val="0"/>
                      </a:ext>
                    </a:extLst>
                  </a:blip>
                  <a:srcRect/>
                  <a:stretch>
                    <a:fillRect/>
                  </a:stretch>
                </a:blipFill>
                <a:latin typeface="Arial Black" panose="020B0A04020102020204" pitchFamily="34" charset="0"/>
              </a:rPr>
              <a:t>TJ Krupka</a:t>
            </a:r>
          </a:p>
          <a:p>
            <a:r>
              <a:rPr lang="cs-CZ" sz="4000" dirty="0">
                <a:blipFill dpi="0" rotWithShape="1">
                  <a:blip r:embed="rId5">
                    <a:extLst>
                      <a:ext uri="{28A0092B-C50C-407E-A947-70E740481C1C}">
                        <a14:useLocalDpi xmlns:a14="http://schemas.microsoft.com/office/drawing/2010/main" val="0"/>
                      </a:ext>
                    </a:extLst>
                  </a:blip>
                  <a:srcRect/>
                  <a:stretch>
                    <a:fillRect/>
                  </a:stretch>
                </a:blipFill>
                <a:latin typeface="Arial Black" panose="020B0A04020102020204" pitchFamily="34" charset="0"/>
              </a:rPr>
              <a:t>sobota 10.11.2018 </a:t>
            </a:r>
          </a:p>
          <a:p>
            <a:r>
              <a:rPr lang="cs-CZ" sz="4000" dirty="0">
                <a:blipFill dpi="0" rotWithShape="1">
                  <a:blip r:embed="rId5">
                    <a:extLst>
                      <a:ext uri="{28A0092B-C50C-407E-A947-70E740481C1C}">
                        <a14:useLocalDpi xmlns:a14="http://schemas.microsoft.com/office/drawing/2010/main" val="0"/>
                      </a:ext>
                    </a:extLst>
                  </a:blip>
                  <a:srcRect/>
                  <a:stretch>
                    <a:fillRect/>
                  </a:stretch>
                </a:blipFill>
                <a:latin typeface="Arial Black" panose="020B0A04020102020204" pitchFamily="34" charset="0"/>
              </a:rPr>
              <a:t>10:15 hod </a:t>
            </a:r>
          </a:p>
        </p:txBody>
      </p:sp>
      <p:pic>
        <p:nvPicPr>
          <p:cNvPr id="4" name="Obrázek 3" descr="&lt;strong&gt;TJ&lt;/strong&gt; &lt;strong&gt;Krupka&lt;/strong&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68801" y="5203676"/>
            <a:ext cx="1240287" cy="1099220"/>
          </a:xfrm>
          <a:prstGeom prst="rect">
            <a:avLst/>
          </a:prstGeom>
        </p:spPr>
      </p:pic>
      <p:pic>
        <p:nvPicPr>
          <p:cNvPr id="5" name="Obrázek 4" descr="&lt;strong&gt;Soccer&lt;/strong&gt; Player Free Stock Photo - Public Domain Pictures"/>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2384" y="6931868"/>
            <a:ext cx="294270" cy="264314"/>
          </a:xfrm>
          <a:prstGeom prst="rect">
            <a:avLst/>
          </a:prstGeom>
        </p:spPr>
      </p:pic>
      <p:pic>
        <p:nvPicPr>
          <p:cNvPr id="6" name="Obrázek 5" descr="29+ &lt;strong&gt;Soccer&lt;/strong&gt; &lt;strong&gt;Referee&lt;/strong&gt; Clipar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0056" y="6937406"/>
            <a:ext cx="238524" cy="30792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5472584" y="235124"/>
            <a:ext cx="4594415" cy="6555641"/>
          </a:xfrm>
          <a:prstGeom prst="rect">
            <a:avLst/>
          </a:prstGeom>
          <a:noFill/>
          <a:ln w="57150">
            <a:solidFill>
              <a:srgbClr val="FF6699"/>
            </a:solidFill>
          </a:ln>
          <a:effectLst>
            <a:innerShdw blurRad="114300">
              <a:prstClr val="black"/>
            </a:innerShdw>
          </a:effectLst>
        </p:spPr>
        <p:txBody>
          <a:bodyPr wrap="square" anchor="t"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ctr" eaLnBrk="0" hangingPunct="0">
              <a:defRPr/>
            </a:pPr>
            <a:r>
              <a:rPr lang="cs-CZ" sz="4000" i="1" u="sng" dirty="0">
                <a:ln w="28575" cap="flat">
                  <a:noFill/>
                  <a:prstDash val="solid"/>
                  <a:round/>
                </a:ln>
                <a:solidFill>
                  <a:schemeClr val="accent6">
                    <a:lumMod val="50000"/>
                  </a:schemeClr>
                </a:solidFill>
                <a:effectLst>
                  <a:outerShdw blurRad="50800" dist="38100" dir="10800000" algn="r" rotWithShape="0">
                    <a:srgbClr val="FFC000">
                      <a:alpha val="40000"/>
                    </a:srgbClr>
                  </a:outerShdw>
                </a:effectLst>
                <a:latin typeface="Bahnschrift SemiBold Condensed" panose="020B0502040204020203" pitchFamily="34" charset="0"/>
                <a:ea typeface="Yu Gothic UI Semibold" panose="020B0700000000000000" pitchFamily="34" charset="-128"/>
                <a:cs typeface="Miriam" panose="020B0502050101010101" pitchFamily="34" charset="-79"/>
              </a:rPr>
              <a:t>Vážení sportovní přátelé</a:t>
            </a:r>
          </a:p>
          <a:p>
            <a:pPr algn="just" eaLnBrk="0" hangingPunct="0">
              <a:defRPr/>
            </a:pPr>
            <a:r>
              <a:rPr lang="cs-CZ" dirty="0">
                <a:latin typeface="Arial" pitchFamily="34" charset="0"/>
                <a:cs typeface="Arial" pitchFamily="34" charset="0"/>
              </a:rPr>
              <a:t>tak jsme tu zase. Uběhlo 6 dní a otvíráme sedmé vydaní zpravodaje v tomto soutěžním ročníku. </a:t>
            </a:r>
            <a:r>
              <a:rPr lang="cs-CZ" dirty="0" smtClean="0">
                <a:latin typeface="Arial" pitchFamily="34" charset="0"/>
                <a:cs typeface="Arial" pitchFamily="34" charset="0"/>
              </a:rPr>
              <a:t>Los </a:t>
            </a:r>
            <a:r>
              <a:rPr lang="cs-CZ" dirty="0">
                <a:latin typeface="Arial" pitchFamily="34" charset="0"/>
                <a:cs typeface="Arial" pitchFamily="34" charset="0"/>
              </a:rPr>
              <a:t>přidělil našemu mužstvu v podzimní části 11. a 12. kolo na domácím trávníku. Stejně </a:t>
            </a:r>
            <a:r>
              <a:rPr lang="cs-CZ" dirty="0" smtClean="0">
                <a:latin typeface="Arial" pitchFamily="34" charset="0"/>
                <a:cs typeface="Arial" pitchFamily="34" charset="0"/>
              </a:rPr>
              <a:t>tak tomu bylo </a:t>
            </a:r>
            <a:r>
              <a:rPr lang="cs-CZ" dirty="0">
                <a:latin typeface="Arial" pitchFamily="34" charset="0"/>
                <a:cs typeface="Arial" pitchFamily="34" charset="0"/>
              </a:rPr>
              <a:t>loni, kdy jsme však oba zápasy prohráli. Letos už to tak nebude, protože před týdnem </a:t>
            </a:r>
            <a:r>
              <a:rPr lang="cs-CZ" dirty="0" smtClean="0">
                <a:latin typeface="Arial" pitchFamily="34" charset="0"/>
                <a:cs typeface="Arial" pitchFamily="34" charset="0"/>
              </a:rPr>
              <a:t>jsme doma porazili Litoměřickou rezervu 4:2. Dalo nám hodně práce. Ještě 10 minut před koncem jsme prohrávali 2:1. Museli jsme zařadit nejvyšší rychlostní stupeň a vítěznou branku jsme vstřelili 2 minuty před koncem. I přes mnohá zranění jsme dokázali v posledních 4 kolech vyhrát a to nás vyneslo už na 6. místo se ziskem 20 bodů. Doháníme ztracené body z první poloviny podzimu. Máme na to ještě 4 kola. Dnes s Horním Jiřetínem, který jsme v loňské sezóně 2x porazili. 2:0 na jeho hřišti a na jaře doma 11.4.2018 6:2 v dohrávce 2. jarního kola, když byl v původním termínu na hřišti ve Štětí sníh. Za týden 3.11.2018 hrajeme dopoledne v Kadani, která se zařadila mezi týmy, které budou bojovat o záchranu. V loňském ročníku jsme se zde trápili a uhráli jen bezbrankovou remízu. 10. listopadu jste zváni na poslední domácí utkání v letošním roce proti TJ Krupka. Pak už přijde 17. listopad a to je poslední kolo podzimu, ve kterém zavítáme na umělou trávu do Srbic. Loni jsme zde prohráli a lehké to nebude ani letos. Na </a:t>
            </a:r>
            <a:r>
              <a:rPr lang="cs-CZ" dirty="0" err="1" smtClean="0">
                <a:latin typeface="Arial" pitchFamily="34" charset="0"/>
                <a:cs typeface="Arial" pitchFamily="34" charset="0"/>
              </a:rPr>
              <a:t>umělku</a:t>
            </a:r>
            <a:r>
              <a:rPr lang="cs-CZ" dirty="0" smtClean="0">
                <a:latin typeface="Arial" pitchFamily="34" charset="0"/>
                <a:cs typeface="Arial" pitchFamily="34" charset="0"/>
              </a:rPr>
              <a:t> se moc netěšíme a další překážkou je i silný tým domácích. Hraje se ještě o 12 bodů a naším cílem je získat všechny. První stupínek nás čeká už dnes a tak pojďme fandit</a:t>
            </a:r>
          </a:p>
          <a:p>
            <a:pPr algn="just" eaLnBrk="0" hangingPunct="0">
              <a:defRPr/>
            </a:pPr>
            <a:endParaRPr lang="cs-CZ" dirty="0">
              <a:latin typeface="Arial" pitchFamily="34" charset="0"/>
              <a:cs typeface="Arial" pitchFamily="34" charset="0"/>
            </a:endParaRPr>
          </a:p>
          <a:p>
            <a:pPr algn="just" eaLnBrk="0" hangingPunct="0">
              <a:defRPr/>
            </a:pPr>
            <a:endParaRPr lang="cs-CZ" dirty="0" smtClean="0">
              <a:latin typeface="Arial" pitchFamily="34" charset="0"/>
              <a:cs typeface="Arial" pitchFamily="34" charset="0"/>
            </a:endParaRPr>
          </a:p>
          <a:p>
            <a:pPr algn="just" eaLnBrk="0" hangingPunct="0">
              <a:defRPr/>
            </a:pPr>
            <a:endParaRPr lang="cs-CZ" dirty="0">
              <a:latin typeface="Arial" pitchFamily="34" charset="0"/>
              <a:cs typeface="Arial" pitchFamily="34" charset="0"/>
            </a:endParaRPr>
          </a:p>
          <a:p>
            <a:pPr algn="just" eaLnBrk="0" hangingPunct="0">
              <a:defRPr/>
            </a:pPr>
            <a:r>
              <a:rPr lang="cs-CZ" dirty="0" smtClean="0">
                <a:latin typeface="Arial" pitchFamily="34" charset="0"/>
                <a:cs typeface="Arial" pitchFamily="34" charset="0"/>
              </a:rPr>
              <a:t>                         </a:t>
            </a:r>
            <a:r>
              <a:rPr lang="cs-CZ" sz="3200" dirty="0" smtClean="0">
                <a:latin typeface="Cooper Black" panose="0208090404030B020404" pitchFamily="18" charset="0"/>
                <a:cs typeface="Arial" pitchFamily="34" charset="0"/>
              </a:rPr>
              <a:t>Štětí do toho</a:t>
            </a:r>
            <a:endParaRPr lang="cs-CZ" sz="3200" dirty="0">
              <a:latin typeface="Arial" pitchFamily="34" charset="0"/>
              <a:cs typeface="Arial" pitchFamily="34" charset="0"/>
            </a:endParaRPr>
          </a:p>
        </p:txBody>
      </p:sp>
      <p:graphicFrame>
        <p:nvGraphicFramePr>
          <p:cNvPr id="4" name="Tabulka 3"/>
          <p:cNvGraphicFramePr>
            <a:graphicFrameLocks noGrp="1"/>
          </p:cNvGraphicFramePr>
          <p:nvPr>
            <p:extLst>
              <p:ext uri="{D42A27DB-BD31-4B8C-83A1-F6EECF244321}">
                <p14:modId xmlns:p14="http://schemas.microsoft.com/office/powerpoint/2010/main" val="1594107960"/>
              </p:ext>
            </p:extLst>
          </p:nvPr>
        </p:nvGraphicFramePr>
        <p:xfrm>
          <a:off x="106022" y="5354159"/>
          <a:ext cx="4646484" cy="1393825"/>
        </p:xfrm>
        <a:graphic>
          <a:graphicData uri="http://schemas.openxmlformats.org/drawingml/2006/table">
            <a:tbl>
              <a:tblPr/>
              <a:tblGrid>
                <a:gridCol w="1219290">
                  <a:extLst>
                    <a:ext uri="{9D8B030D-6E8A-4147-A177-3AD203B41FA5}">
                      <a16:colId xmlns:a16="http://schemas.microsoft.com/office/drawing/2014/main" val="2229201701"/>
                    </a:ext>
                  </a:extLst>
                </a:gridCol>
                <a:gridCol w="2724180">
                  <a:extLst>
                    <a:ext uri="{9D8B030D-6E8A-4147-A177-3AD203B41FA5}">
                      <a16:colId xmlns:a16="http://schemas.microsoft.com/office/drawing/2014/main" val="322837094"/>
                    </a:ext>
                  </a:extLst>
                </a:gridCol>
                <a:gridCol w="703014">
                  <a:extLst>
                    <a:ext uri="{9D8B030D-6E8A-4147-A177-3AD203B41FA5}">
                      <a16:colId xmlns:a16="http://schemas.microsoft.com/office/drawing/2014/main" val="2051199757"/>
                    </a:ext>
                  </a:extLst>
                </a:gridCol>
              </a:tblGrid>
              <a:tr h="278765">
                <a:tc gridSpan="3">
                  <a:txBody>
                    <a:bodyPr/>
                    <a:lstStyle/>
                    <a:p>
                      <a:pPr algn="ctr" fontAlgn="ctr"/>
                      <a:r>
                        <a:rPr lang="cs-CZ" sz="1600" b="1" i="0" u="none" strike="noStrike">
                          <a:solidFill>
                            <a:srgbClr val="000000"/>
                          </a:solidFill>
                          <a:effectLst/>
                          <a:latin typeface="Calibri" panose="020F0502020204030204" pitchFamily="34" charset="0"/>
                        </a:rPr>
                        <a:t>Výsledky 9. kola okresního přeboru staré gardy</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66FF66"/>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600288106"/>
                  </a:ext>
                </a:extLst>
              </a:tr>
              <a:tr h="278765">
                <a:tc>
                  <a:txBody>
                    <a:bodyPr/>
                    <a:lstStyle/>
                    <a:p>
                      <a:pPr algn="ctr" fontAlgn="ctr"/>
                      <a:r>
                        <a:rPr lang="cs-CZ" sz="1100" b="1" i="0" u="none" strike="noStrike">
                          <a:solidFill>
                            <a:srgbClr val="000000"/>
                          </a:solidFill>
                          <a:effectLst/>
                          <a:latin typeface="Georgia" panose="02040502050405020303" pitchFamily="18" charset="0"/>
                        </a:rPr>
                        <a:t>19.10.2018</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Georgia" panose="02040502050405020303" pitchFamily="18" charset="0"/>
                        </a:rPr>
                        <a:t>Štětí - Malé Žernoseky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Georgia" panose="02040502050405020303" pitchFamily="18" charset="0"/>
                        </a:rPr>
                        <a:t>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947779309"/>
                  </a:ext>
                </a:extLst>
              </a:tr>
              <a:tr h="278765">
                <a:tc>
                  <a:txBody>
                    <a:bodyPr/>
                    <a:lstStyle/>
                    <a:p>
                      <a:pPr algn="ctr" fontAlgn="ctr"/>
                      <a:r>
                        <a:rPr lang="cs-CZ" sz="1100" b="1" i="0" u="none" strike="noStrike">
                          <a:solidFill>
                            <a:srgbClr val="000000"/>
                          </a:solidFill>
                          <a:effectLst/>
                          <a:latin typeface="Georgia" panose="02040502050405020303" pitchFamily="18" charset="0"/>
                        </a:rPr>
                        <a:t>19.10.2018</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err="1">
                          <a:solidFill>
                            <a:srgbClr val="000000"/>
                          </a:solidFill>
                          <a:effectLst/>
                          <a:latin typeface="Georgia" panose="02040502050405020303" pitchFamily="18" charset="0"/>
                        </a:rPr>
                        <a:t>Tigo</a:t>
                      </a:r>
                      <a:r>
                        <a:rPr lang="cs-CZ" sz="1100" b="1" i="0" u="none" strike="noStrike" dirty="0">
                          <a:solidFill>
                            <a:srgbClr val="000000"/>
                          </a:solidFill>
                          <a:effectLst/>
                          <a:latin typeface="Georgia" panose="02040502050405020303" pitchFamily="18" charset="0"/>
                        </a:rPr>
                        <a:t> 1996 - Litoměřicko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Georgia" panose="02040502050405020303" pitchFamily="18" charset="0"/>
                        </a:rPr>
                        <a:t>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510337672"/>
                  </a:ext>
                </a:extLst>
              </a:tr>
              <a:tr h="278765">
                <a:tc>
                  <a:txBody>
                    <a:bodyPr/>
                    <a:lstStyle/>
                    <a:p>
                      <a:pPr algn="ctr" fontAlgn="ctr"/>
                      <a:r>
                        <a:rPr lang="cs-CZ" sz="1100" b="1" i="0" u="none" strike="noStrike">
                          <a:solidFill>
                            <a:srgbClr val="000000"/>
                          </a:solidFill>
                          <a:effectLst/>
                          <a:latin typeface="Georgia" panose="02040502050405020303" pitchFamily="18" charset="0"/>
                        </a:rPr>
                        <a:t>19.10.2018</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Georgia" panose="02040502050405020303" pitchFamily="18" charset="0"/>
                        </a:rPr>
                        <a:t>Žitenice - České Kopisty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Georgia" panose="02040502050405020303" pitchFamily="18" charset="0"/>
                        </a:rPr>
                        <a:t>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26674002"/>
                  </a:ext>
                </a:extLst>
              </a:tr>
              <a:tr h="278765">
                <a:tc>
                  <a:txBody>
                    <a:bodyPr/>
                    <a:lstStyle/>
                    <a:p>
                      <a:pPr algn="ctr" fontAlgn="ctr"/>
                      <a:r>
                        <a:rPr lang="cs-CZ" sz="1100" b="1" i="0" u="none" strike="noStrike">
                          <a:solidFill>
                            <a:srgbClr val="000000"/>
                          </a:solidFill>
                          <a:effectLst/>
                          <a:latin typeface="Georgia" panose="02040502050405020303" pitchFamily="18" charset="0"/>
                        </a:rPr>
                        <a:t>19.10.2018</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Georgia" panose="02040502050405020303" pitchFamily="18" charset="0"/>
                        </a:rPr>
                        <a:t>Lovosice - Bohušovice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Georgia" panose="02040502050405020303" pitchFamily="18" charset="0"/>
                        </a:rPr>
                        <a:t>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097564422"/>
                  </a:ext>
                </a:extLst>
              </a:tr>
            </a:tbl>
          </a:graphicData>
        </a:graphic>
      </p:graphicFrame>
      <p:graphicFrame>
        <p:nvGraphicFramePr>
          <p:cNvPr id="5" name="Tabulka 4"/>
          <p:cNvGraphicFramePr>
            <a:graphicFrameLocks noGrp="1"/>
          </p:cNvGraphicFramePr>
          <p:nvPr>
            <p:extLst>
              <p:ext uri="{D42A27DB-BD31-4B8C-83A1-F6EECF244321}">
                <p14:modId xmlns:p14="http://schemas.microsoft.com/office/powerpoint/2010/main" val="3048498007"/>
              </p:ext>
            </p:extLst>
          </p:nvPr>
        </p:nvGraphicFramePr>
        <p:xfrm>
          <a:off x="128433" y="2323976"/>
          <a:ext cx="4680522" cy="2808315"/>
        </p:xfrm>
        <a:graphic>
          <a:graphicData uri="http://schemas.openxmlformats.org/drawingml/2006/table">
            <a:tbl>
              <a:tblPr/>
              <a:tblGrid>
                <a:gridCol w="210222">
                  <a:extLst>
                    <a:ext uri="{9D8B030D-6E8A-4147-A177-3AD203B41FA5}">
                      <a16:colId xmlns:a16="http://schemas.microsoft.com/office/drawing/2014/main" val="2847545484"/>
                    </a:ext>
                  </a:extLst>
                </a:gridCol>
                <a:gridCol w="234954">
                  <a:extLst>
                    <a:ext uri="{9D8B030D-6E8A-4147-A177-3AD203B41FA5}">
                      <a16:colId xmlns:a16="http://schemas.microsoft.com/office/drawing/2014/main" val="1398443021"/>
                    </a:ext>
                  </a:extLst>
                </a:gridCol>
                <a:gridCol w="1854895">
                  <a:extLst>
                    <a:ext uri="{9D8B030D-6E8A-4147-A177-3AD203B41FA5}">
                      <a16:colId xmlns:a16="http://schemas.microsoft.com/office/drawing/2014/main" val="1949839275"/>
                    </a:ext>
                  </a:extLst>
                </a:gridCol>
                <a:gridCol w="296783">
                  <a:extLst>
                    <a:ext uri="{9D8B030D-6E8A-4147-A177-3AD203B41FA5}">
                      <a16:colId xmlns:a16="http://schemas.microsoft.com/office/drawing/2014/main" val="2172018366"/>
                    </a:ext>
                  </a:extLst>
                </a:gridCol>
                <a:gridCol w="259686">
                  <a:extLst>
                    <a:ext uri="{9D8B030D-6E8A-4147-A177-3AD203B41FA5}">
                      <a16:colId xmlns:a16="http://schemas.microsoft.com/office/drawing/2014/main" val="1057894758"/>
                    </a:ext>
                  </a:extLst>
                </a:gridCol>
                <a:gridCol w="176215">
                  <a:extLst>
                    <a:ext uri="{9D8B030D-6E8A-4147-A177-3AD203B41FA5}">
                      <a16:colId xmlns:a16="http://schemas.microsoft.com/office/drawing/2014/main" val="3137768695"/>
                    </a:ext>
                  </a:extLst>
                </a:gridCol>
                <a:gridCol w="324607">
                  <a:extLst>
                    <a:ext uri="{9D8B030D-6E8A-4147-A177-3AD203B41FA5}">
                      <a16:colId xmlns:a16="http://schemas.microsoft.com/office/drawing/2014/main" val="2256517193"/>
                    </a:ext>
                  </a:extLst>
                </a:gridCol>
                <a:gridCol w="729592">
                  <a:extLst>
                    <a:ext uri="{9D8B030D-6E8A-4147-A177-3AD203B41FA5}">
                      <a16:colId xmlns:a16="http://schemas.microsoft.com/office/drawing/2014/main" val="204284994"/>
                    </a:ext>
                  </a:extLst>
                </a:gridCol>
                <a:gridCol w="321516">
                  <a:extLst>
                    <a:ext uri="{9D8B030D-6E8A-4147-A177-3AD203B41FA5}">
                      <a16:colId xmlns:a16="http://schemas.microsoft.com/office/drawing/2014/main" val="767288962"/>
                    </a:ext>
                  </a:extLst>
                </a:gridCol>
                <a:gridCol w="272052">
                  <a:extLst>
                    <a:ext uri="{9D8B030D-6E8A-4147-A177-3AD203B41FA5}">
                      <a16:colId xmlns:a16="http://schemas.microsoft.com/office/drawing/2014/main" val="3696731623"/>
                    </a:ext>
                  </a:extLst>
                </a:gridCol>
              </a:tblGrid>
              <a:tr h="231137">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626859936"/>
                  </a:ext>
                </a:extLst>
              </a:tr>
              <a:tr h="242694">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8">
                  <a:txBody>
                    <a:bodyPr/>
                    <a:lstStyle/>
                    <a:p>
                      <a:pPr algn="ctr" fontAlgn="ctr"/>
                      <a:r>
                        <a:rPr lang="cs-CZ" sz="1300" b="1" i="0" u="none" strike="noStrike" dirty="0">
                          <a:solidFill>
                            <a:srgbClr val="0000CC"/>
                          </a:solidFill>
                          <a:effectLst/>
                          <a:latin typeface="Calibri" panose="020F0502020204030204" pitchFamily="34" charset="0"/>
                        </a:rPr>
                        <a:t>Stará garda </a:t>
                      </a:r>
                      <a:r>
                        <a:rPr lang="cs-CZ" sz="1300" b="1" i="0" u="none" strike="noStrike" dirty="0" err="1">
                          <a:solidFill>
                            <a:srgbClr val="0000CC"/>
                          </a:solidFill>
                          <a:effectLst/>
                          <a:latin typeface="Calibri" panose="020F0502020204030204" pitchFamily="34" charset="0"/>
                        </a:rPr>
                        <a:t>Sepap</a:t>
                      </a:r>
                      <a:r>
                        <a:rPr lang="cs-CZ" sz="1300" b="1" i="0" u="none" strike="noStrike" dirty="0">
                          <a:solidFill>
                            <a:srgbClr val="0000CC"/>
                          </a:solidFill>
                          <a:effectLst/>
                          <a:latin typeface="Calibri" panose="020F0502020204030204" pitchFamily="34" charset="0"/>
                        </a:rPr>
                        <a:t> Štětí Okresní přebor 2018/19 po 9. kole</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101148497"/>
                  </a:ext>
                </a:extLst>
              </a:tr>
              <a:tr h="231137">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TJ Žitenice, z.s.</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44:8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572261889"/>
                  </a:ext>
                </a:extLst>
              </a:tr>
              <a:tr h="231137">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Tigo Nučnice 1996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48:22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751844492"/>
                  </a:ext>
                </a:extLst>
              </a:tr>
              <a:tr h="242694">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FF0000"/>
                          </a:solidFill>
                          <a:effectLst/>
                          <a:latin typeface="Arial" panose="020B0604020202020204" pitchFamily="34" charset="0"/>
                        </a:rPr>
                        <a:t>Sepap Štětí</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19:17</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04664179"/>
                  </a:ext>
                </a:extLst>
              </a:tr>
              <a:tr h="231137">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FK Litoměřicko, z.s.</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20:18</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564845783"/>
                  </a:ext>
                </a:extLst>
              </a:tr>
              <a:tr h="231137">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dirty="0">
                          <a:solidFill>
                            <a:srgbClr val="000000"/>
                          </a:solidFill>
                          <a:effectLst/>
                          <a:latin typeface="Arial" panose="020B0604020202020204" pitchFamily="34" charset="0"/>
                        </a:rPr>
                        <a:t>TJ Sokol České Kopisty</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24:25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411595390"/>
                  </a:ext>
                </a:extLst>
              </a:tr>
              <a:tr h="231137">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Sokol Malé Žernoseky</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21:28</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118216835"/>
                  </a:ext>
                </a:extLst>
              </a:tr>
              <a:tr h="242694">
                <a:tc>
                  <a:txBody>
                    <a:bodyPr/>
                    <a:lstStyle/>
                    <a:p>
                      <a:pPr algn="l" fontAlgn="b"/>
                      <a:r>
                        <a:rPr lang="cs-CZ" sz="12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Slavoj Bohušovice</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17:35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894314982"/>
                  </a:ext>
                </a:extLst>
              </a:tr>
              <a:tr h="231137">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Sokol Pokratice</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7:25</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11548218"/>
                  </a:ext>
                </a:extLst>
              </a:tr>
              <a:tr h="231137">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7:29</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038072483"/>
                  </a:ext>
                </a:extLst>
              </a:tr>
              <a:tr h="231137">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119018397"/>
                  </a:ext>
                </a:extLst>
              </a:tr>
            </a:tbl>
          </a:graphicData>
        </a:graphic>
      </p:graphicFrame>
      <p:sp>
        <p:nvSpPr>
          <p:cNvPr id="6" name="TextovéPole 5"/>
          <p:cNvSpPr txBox="1"/>
          <p:nvPr/>
        </p:nvSpPr>
        <p:spPr>
          <a:xfrm>
            <a:off x="144531" y="163116"/>
            <a:ext cx="4607975" cy="1938992"/>
          </a:xfrm>
          <a:prstGeom prst="rect">
            <a:avLst/>
          </a:prstGeom>
          <a:blipFill>
            <a:blip r:embed="rId2"/>
            <a:tile tx="0" ty="0" sx="100000" sy="100000" flip="none" algn="tl"/>
          </a:blipFill>
          <a:effectLst>
            <a:glow rad="101600">
              <a:srgbClr val="FFFF66">
                <a:alpha val="40000"/>
              </a:srgbClr>
            </a:glow>
            <a:softEdge rad="241300"/>
          </a:effectLst>
        </p:spPr>
        <p:txBody>
          <a:bodyPr wrap="square" rtlCol="0">
            <a:spAutoFit/>
          </a:bodyPr>
          <a:lstStyle/>
          <a:p>
            <a:pPr algn="ctr"/>
            <a:r>
              <a:rPr lang="cs-CZ" sz="2000" dirty="0">
                <a:latin typeface="Arial Black" panose="020B0A04020102020204" pitchFamily="34" charset="0"/>
              </a:rPr>
              <a:t>Tabulka okresního přeboru staré gardy po 9.  kole není na podzim ještě tou konečnou. Zbývá několik dohrávek a některé zápasy jsou přesunuty až na jaro</a:t>
            </a:r>
          </a:p>
        </p:txBody>
      </p:sp>
      <p:sp>
        <p:nvSpPr>
          <p:cNvPr id="7" name="TextovéPole 6"/>
          <p:cNvSpPr txBox="1"/>
          <p:nvPr/>
        </p:nvSpPr>
        <p:spPr>
          <a:xfrm>
            <a:off x="7590874" y="6859860"/>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a:t>
            </a:r>
            <a:endParaRPr lang="cs-CZ" sz="800" dirty="0">
              <a:latin typeface="Bookman Old Style" pitchFamily="18" charset="0"/>
            </a:endParaRPr>
          </a:p>
        </p:txBody>
      </p:sp>
      <p:sp>
        <p:nvSpPr>
          <p:cNvPr id="8" name="TextovéPole 7"/>
          <p:cNvSpPr txBox="1"/>
          <p:nvPr/>
        </p:nvSpPr>
        <p:spPr>
          <a:xfrm>
            <a:off x="2309775" y="6961689"/>
            <a:ext cx="322933"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26</a:t>
            </a:r>
            <a:endParaRPr lang="cs-CZ" sz="800" dirty="0">
              <a:latin typeface="Bookman Old Style" pitchFamily="18" charset="0"/>
            </a:endParaRPr>
          </a:p>
        </p:txBody>
      </p:sp>
    </p:spTree>
    <p:extLst>
      <p:ext uri="{BB962C8B-B14F-4D97-AF65-F5344CB8AC3E}">
        <p14:creationId xmlns:p14="http://schemas.microsoft.com/office/powerpoint/2010/main" val="1854892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26964" y="91108"/>
            <a:ext cx="4525540" cy="1569660"/>
          </a:xfrm>
          <a:prstGeom prst="rect">
            <a:avLst/>
          </a:prstGeom>
          <a:solidFill>
            <a:schemeClr val="bg2">
              <a:lumMod val="20000"/>
              <a:lumOff val="80000"/>
            </a:schemeClr>
          </a:solidFill>
          <a:ln w="63500" cmpd="thickThin">
            <a:solidFill>
              <a:schemeClr val="accent1"/>
            </a:solidFill>
            <a:prstDash val="lgDash"/>
          </a:ln>
          <a:effectLst>
            <a:innerShdw blurRad="63500" dist="2159000" dir="10800000">
              <a:srgbClr val="FFCCCC">
                <a:alpha val="49804"/>
              </a:srgbClr>
            </a:innerShdw>
            <a:softEdge rad="0"/>
          </a:effectLst>
        </p:spPr>
        <p:txBody>
          <a:bodyPr wrap="square" rtlCol="0">
            <a:spAutoFit/>
          </a:bodyPr>
          <a:lstStyle/>
          <a:p>
            <a:pPr algn="ctr"/>
            <a:r>
              <a:rPr lang="cs-CZ" sz="2400" dirty="0">
                <a:solidFill>
                  <a:srgbClr val="003366"/>
                </a:solidFill>
                <a:latin typeface="Aharoni" panose="02010803020104030203" pitchFamily="2" charset="-79"/>
                <a:cs typeface="Aharoni" panose="02010803020104030203" pitchFamily="2" charset="-79"/>
              </a:rPr>
              <a:t>Šanci vidět fotbal na stadionu ve Štětí v letošním roce máte ještě v následujících 2 víkendech  </a:t>
            </a:r>
          </a:p>
        </p:txBody>
      </p:sp>
      <p:graphicFrame>
        <p:nvGraphicFramePr>
          <p:cNvPr id="4" name="Tabulka 3">
            <a:extLst>
              <a:ext uri="{FF2B5EF4-FFF2-40B4-BE49-F238E27FC236}">
                <a16:creationId xmlns:a16="http://schemas.microsoft.com/office/drawing/2014/main" id="{07337F98-9300-474C-B13C-BEE6302326A8}"/>
              </a:ext>
            </a:extLst>
          </p:cNvPr>
          <p:cNvGraphicFramePr>
            <a:graphicFrameLocks noGrp="1"/>
          </p:cNvGraphicFramePr>
          <p:nvPr>
            <p:extLst>
              <p:ext uri="{D42A27DB-BD31-4B8C-83A1-F6EECF244321}">
                <p14:modId xmlns:p14="http://schemas.microsoft.com/office/powerpoint/2010/main" val="4243326454"/>
              </p:ext>
            </p:extLst>
          </p:nvPr>
        </p:nvGraphicFramePr>
        <p:xfrm>
          <a:off x="226964" y="1891308"/>
          <a:ext cx="4525539" cy="4229100"/>
        </p:xfrm>
        <a:graphic>
          <a:graphicData uri="http://schemas.openxmlformats.org/drawingml/2006/table">
            <a:tbl>
              <a:tblPr/>
              <a:tblGrid>
                <a:gridCol w="717463">
                  <a:extLst>
                    <a:ext uri="{9D8B030D-6E8A-4147-A177-3AD203B41FA5}">
                      <a16:colId xmlns:a16="http://schemas.microsoft.com/office/drawing/2014/main" val="2558931152"/>
                    </a:ext>
                  </a:extLst>
                </a:gridCol>
                <a:gridCol w="527286">
                  <a:extLst>
                    <a:ext uri="{9D8B030D-6E8A-4147-A177-3AD203B41FA5}">
                      <a16:colId xmlns:a16="http://schemas.microsoft.com/office/drawing/2014/main" val="2098271219"/>
                    </a:ext>
                  </a:extLst>
                </a:gridCol>
                <a:gridCol w="581647">
                  <a:extLst>
                    <a:ext uri="{9D8B030D-6E8A-4147-A177-3AD203B41FA5}">
                      <a16:colId xmlns:a16="http://schemas.microsoft.com/office/drawing/2014/main" val="309332806"/>
                    </a:ext>
                  </a:extLst>
                </a:gridCol>
                <a:gridCol w="754257">
                  <a:extLst>
                    <a:ext uri="{9D8B030D-6E8A-4147-A177-3AD203B41FA5}">
                      <a16:colId xmlns:a16="http://schemas.microsoft.com/office/drawing/2014/main" val="4252547890"/>
                    </a:ext>
                  </a:extLst>
                </a:gridCol>
                <a:gridCol w="829683">
                  <a:extLst>
                    <a:ext uri="{9D8B030D-6E8A-4147-A177-3AD203B41FA5}">
                      <a16:colId xmlns:a16="http://schemas.microsoft.com/office/drawing/2014/main" val="1674015042"/>
                    </a:ext>
                  </a:extLst>
                </a:gridCol>
                <a:gridCol w="321854">
                  <a:extLst>
                    <a:ext uri="{9D8B030D-6E8A-4147-A177-3AD203B41FA5}">
                      <a16:colId xmlns:a16="http://schemas.microsoft.com/office/drawing/2014/main" val="1944458837"/>
                    </a:ext>
                  </a:extLst>
                </a:gridCol>
                <a:gridCol w="793349">
                  <a:extLst>
                    <a:ext uri="{9D8B030D-6E8A-4147-A177-3AD203B41FA5}">
                      <a16:colId xmlns:a16="http://schemas.microsoft.com/office/drawing/2014/main" val="4113993699"/>
                    </a:ext>
                  </a:extLst>
                </a:gridCol>
              </a:tblGrid>
              <a:tr h="371475">
                <a:tc>
                  <a:txBody>
                    <a:bodyPr/>
                    <a:lstStyle/>
                    <a:p>
                      <a:pPr algn="ctr" fontAlgn="ctr"/>
                      <a:r>
                        <a:rPr lang="cs-CZ" sz="1000" b="0" i="0" u="none" strike="noStrike" dirty="0">
                          <a:solidFill>
                            <a:srgbClr val="000000"/>
                          </a:solidFill>
                          <a:effectLst/>
                          <a:latin typeface="Georgia Pro Cond Black" panose="02040A06050405020203" pitchFamily="18" charset="0"/>
                        </a:rPr>
                        <a:t>Datum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31000">
                          <a:srgbClr val="99FF66"/>
                        </a:gs>
                        <a:gs pos="66000">
                          <a:srgbClr val="FFFF00"/>
                        </a:gs>
                      </a:gsLst>
                      <a:lin ang="5400000" scaled="1"/>
                    </a:gradFill>
                  </a:tcPr>
                </a:tc>
                <a:tc>
                  <a:txBody>
                    <a:bodyPr/>
                    <a:lstStyle/>
                    <a:p>
                      <a:pPr algn="ctr" fontAlgn="ctr"/>
                      <a:r>
                        <a:rPr lang="cs-CZ" sz="1000" b="0" i="0" u="none" strike="noStrike">
                          <a:solidFill>
                            <a:srgbClr val="000000"/>
                          </a:solidFill>
                          <a:effectLst/>
                          <a:latin typeface="Georgia Pro Cond Black" panose="02040A06050405020203" pitchFamily="18" charset="0"/>
                        </a:rPr>
                        <a:t>Den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31000">
                          <a:srgbClr val="99FF66"/>
                        </a:gs>
                        <a:gs pos="66000">
                          <a:srgbClr val="FFFF00"/>
                        </a:gs>
                      </a:gsLst>
                      <a:lin ang="5400000" scaled="1"/>
                    </a:gradFill>
                  </a:tcPr>
                </a:tc>
                <a:tc>
                  <a:txBody>
                    <a:bodyPr/>
                    <a:lstStyle/>
                    <a:p>
                      <a:pPr algn="ctr" fontAlgn="ctr"/>
                      <a:r>
                        <a:rPr lang="cs-CZ" sz="1000" b="0" i="0" u="none" strike="noStrike" dirty="0">
                          <a:solidFill>
                            <a:srgbClr val="000000"/>
                          </a:solidFill>
                          <a:effectLst/>
                          <a:latin typeface="Georgia Pro Cond Black" panose="02040A06050405020203" pitchFamily="18" charset="0"/>
                        </a:rPr>
                        <a:t>Čas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31000">
                          <a:srgbClr val="99FF66"/>
                        </a:gs>
                        <a:gs pos="66000">
                          <a:srgbClr val="FFFF00"/>
                        </a:gs>
                      </a:gsLst>
                      <a:lin ang="5400000" scaled="1"/>
                    </a:gradFill>
                  </a:tcPr>
                </a:tc>
                <a:tc>
                  <a:txBody>
                    <a:bodyPr/>
                    <a:lstStyle/>
                    <a:p>
                      <a:pPr algn="ctr" fontAlgn="ctr"/>
                      <a:r>
                        <a:rPr lang="cs-CZ" sz="1000" b="0" i="0" u="none" strike="noStrike" dirty="0">
                          <a:solidFill>
                            <a:srgbClr val="000000"/>
                          </a:solidFill>
                          <a:effectLst/>
                          <a:latin typeface="Georgia Pro Cond Black" panose="02040A06050405020203" pitchFamily="18" charset="0"/>
                        </a:rPr>
                        <a:t>Doma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31000">
                          <a:srgbClr val="99FF66"/>
                        </a:gs>
                        <a:gs pos="66000">
                          <a:srgbClr val="FFFF00"/>
                        </a:gs>
                      </a:gsLst>
                      <a:lin ang="5400000" scaled="1"/>
                    </a:gradFill>
                  </a:tcPr>
                </a:tc>
                <a:tc>
                  <a:txBody>
                    <a:bodyPr/>
                    <a:lstStyle/>
                    <a:p>
                      <a:pPr algn="ctr" fontAlgn="ctr"/>
                      <a:r>
                        <a:rPr lang="cs-CZ" sz="1000" b="0" i="0" u="none" strike="noStrike" dirty="0">
                          <a:solidFill>
                            <a:srgbClr val="000000"/>
                          </a:solidFill>
                          <a:effectLst/>
                          <a:latin typeface="Georgia Pro Cond Black" panose="02040A06050405020203" pitchFamily="18" charset="0"/>
                        </a:rPr>
                        <a:t>Venku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31000">
                          <a:srgbClr val="99FF66"/>
                        </a:gs>
                        <a:gs pos="66000">
                          <a:srgbClr val="FFFF00"/>
                        </a:gs>
                      </a:gsLst>
                      <a:lin ang="5400000" scaled="1"/>
                    </a:gradFill>
                  </a:tcPr>
                </a:tc>
                <a:tc>
                  <a:txBody>
                    <a:bodyPr/>
                    <a:lstStyle/>
                    <a:p>
                      <a:pPr algn="ctr" fontAlgn="ctr"/>
                      <a:r>
                        <a:rPr lang="cs-CZ" sz="800" b="0" i="0" u="none" strike="noStrike" dirty="0">
                          <a:solidFill>
                            <a:srgbClr val="000000"/>
                          </a:solidFill>
                          <a:effectLst/>
                          <a:latin typeface="Georgia Pro Cond Black" panose="02040A06050405020203" pitchFamily="18" charset="0"/>
                        </a:rPr>
                        <a:t>Kolo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31000">
                          <a:srgbClr val="99FF66"/>
                        </a:gs>
                        <a:gs pos="66000">
                          <a:srgbClr val="FFFF00"/>
                        </a:gs>
                      </a:gsLst>
                      <a:lin ang="5400000" scaled="1"/>
                    </a:gradFill>
                  </a:tcPr>
                </a:tc>
                <a:tc>
                  <a:txBody>
                    <a:bodyPr/>
                    <a:lstStyle/>
                    <a:p>
                      <a:pPr algn="ctr" fontAlgn="ctr"/>
                      <a:r>
                        <a:rPr lang="cs-CZ" sz="1000" b="0" i="0" u="none" strike="noStrike" dirty="0">
                          <a:solidFill>
                            <a:srgbClr val="000000"/>
                          </a:solidFill>
                          <a:effectLst/>
                          <a:latin typeface="Georgia Pro Cond Black" panose="02040A06050405020203" pitchFamily="18" charset="0"/>
                        </a:rPr>
                        <a:t>Kategorie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31000">
                          <a:srgbClr val="99FF66"/>
                        </a:gs>
                        <a:gs pos="66000">
                          <a:srgbClr val="FFFF00"/>
                        </a:gs>
                      </a:gsLst>
                      <a:lin ang="5400000" scaled="1"/>
                    </a:gradFill>
                  </a:tcPr>
                </a:tc>
                <a:extLst>
                  <a:ext uri="{0D108BD9-81ED-4DB2-BD59-A6C34878D82A}">
                    <a16:rowId xmlns:a16="http://schemas.microsoft.com/office/drawing/2014/main" val="2190138039"/>
                  </a:ext>
                </a:extLst>
              </a:tr>
              <a:tr h="1114425">
                <a:tc>
                  <a:txBody>
                    <a:bodyPr/>
                    <a:lstStyle/>
                    <a:p>
                      <a:pPr algn="ctr" fontAlgn="ctr"/>
                      <a:r>
                        <a:rPr lang="cs-CZ" sz="1000" b="1" i="0" u="none" strike="noStrike" dirty="0">
                          <a:solidFill>
                            <a:srgbClr val="000000"/>
                          </a:solidFill>
                          <a:effectLst/>
                          <a:latin typeface="Arial Black" panose="020B0A04020102020204" pitchFamily="34" charset="0"/>
                        </a:rPr>
                        <a:t>03.11.</a:t>
                      </a:r>
                    </a:p>
                    <a:p>
                      <a:pPr algn="ctr" fontAlgn="ctr"/>
                      <a:r>
                        <a:rPr lang="cs-CZ" sz="1000" b="1" i="0" u="none" strike="noStrike" dirty="0">
                          <a:solidFill>
                            <a:srgbClr val="000000"/>
                          </a:solidFill>
                          <a:effectLst/>
                          <a:latin typeface="Arial Black" panose="020B0A04020102020204" pitchFamily="34" charset="0"/>
                        </a:rPr>
                        <a:t>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000" b="1" i="0" u="none" strike="noStrike" dirty="0">
                          <a:solidFill>
                            <a:srgbClr val="000000"/>
                          </a:solidFill>
                          <a:effectLst/>
                          <a:latin typeface="Arial Black" panose="020B0A04020102020204" pitchFamily="34" charset="0"/>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000" b="1" i="0" u="none" strike="noStrike" dirty="0">
                          <a:solidFill>
                            <a:srgbClr val="000000"/>
                          </a:solidFill>
                          <a:effectLst/>
                          <a:latin typeface="Arial Black" panose="020B0A0402010202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000" b="1" i="0" u="none" strike="noStrike" dirty="0">
                          <a:solidFill>
                            <a:srgbClr val="000000"/>
                          </a:solidFill>
                          <a:effectLst/>
                          <a:latin typeface="Arial Black" panose="020B0A040201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000" b="1" i="0" u="none" strike="noStrike" dirty="0">
                          <a:solidFill>
                            <a:srgbClr val="000000"/>
                          </a:solidFill>
                          <a:effectLst/>
                          <a:latin typeface="Arial Black" panose="020B0A04020102020204" pitchFamily="34" charset="0"/>
                        </a:rPr>
                        <a:t>FK Jiskra Velké Březno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000" b="1" i="0" u="none" strike="noStrike" dirty="0">
                          <a:solidFill>
                            <a:srgbClr val="000000"/>
                          </a:solidFill>
                          <a:effectLst/>
                          <a:latin typeface="Arial Black" panose="020B0A040201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000" b="1" i="0" u="none" strike="noStrike" dirty="0">
                          <a:solidFill>
                            <a:srgbClr val="000000"/>
                          </a:solidFill>
                          <a:effectLst/>
                          <a:latin typeface="Arial Black" panose="020B0A04020102020204" pitchFamily="34" charset="0"/>
                        </a:rPr>
                        <a:t>Dorost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2637730201"/>
                  </a:ext>
                </a:extLst>
              </a:tr>
              <a:tr h="914400">
                <a:tc>
                  <a:txBody>
                    <a:bodyPr/>
                    <a:lstStyle/>
                    <a:p>
                      <a:pPr algn="ctr" fontAlgn="ctr"/>
                      <a:r>
                        <a:rPr lang="cs-CZ" sz="1000" b="1" i="0" u="none" strike="noStrike" dirty="0">
                          <a:solidFill>
                            <a:srgbClr val="000000"/>
                          </a:solidFill>
                          <a:effectLst/>
                          <a:latin typeface="Arial Black" panose="020B0A04020102020204" pitchFamily="34" charset="0"/>
                        </a:rPr>
                        <a:t>10.11.</a:t>
                      </a:r>
                    </a:p>
                    <a:p>
                      <a:pPr algn="ctr" fontAlgn="ctr"/>
                      <a:r>
                        <a:rPr lang="cs-CZ" sz="1000" b="1" i="0" u="none" strike="noStrike" dirty="0">
                          <a:solidFill>
                            <a:srgbClr val="000000"/>
                          </a:solidFill>
                          <a:effectLst/>
                          <a:latin typeface="Arial Black" panose="020B0A04020102020204" pitchFamily="34" charset="0"/>
                        </a:rPr>
                        <a:t>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Black" panose="020B0A04020102020204" pitchFamily="34" charset="0"/>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Black" panose="020B0A04020102020204" pitchFamily="34" charset="0"/>
                        </a:rPr>
                        <a:t>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Black" panose="020B0A040201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Black" panose="020B0A04020102020204" pitchFamily="34" charset="0"/>
                        </a:rPr>
                        <a:t>TJ Krupka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Black" panose="020B0A040201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Black" panose="020B0A04020102020204" pitchFamily="34" charset="0"/>
                        </a:rPr>
                        <a:t>Dospělí 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40969076"/>
                  </a:ext>
                </a:extLst>
              </a:tr>
              <a:tr h="914400">
                <a:tc>
                  <a:txBody>
                    <a:bodyPr/>
                    <a:lstStyle/>
                    <a:p>
                      <a:pPr algn="ctr" fontAlgn="ctr"/>
                      <a:r>
                        <a:rPr lang="cs-CZ" sz="1000" b="1" i="0" u="none" strike="noStrike" dirty="0">
                          <a:solidFill>
                            <a:srgbClr val="000000"/>
                          </a:solidFill>
                          <a:effectLst/>
                          <a:latin typeface="Arial Black" panose="020B0A04020102020204" pitchFamily="34" charset="0"/>
                        </a:rPr>
                        <a:t>11.11.</a:t>
                      </a:r>
                    </a:p>
                    <a:p>
                      <a:pPr algn="ctr" fontAlgn="ctr"/>
                      <a:r>
                        <a:rPr lang="cs-CZ" sz="1000" b="1" i="0" u="none" strike="noStrike" dirty="0">
                          <a:solidFill>
                            <a:srgbClr val="000000"/>
                          </a:solidFill>
                          <a:effectLst/>
                          <a:latin typeface="Arial Black" panose="020B0A04020102020204" pitchFamily="34" charset="0"/>
                        </a:rPr>
                        <a:t>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Black" panose="020B0A04020102020204"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Black" panose="020B0A04020102020204" pitchFamily="34" charset="0"/>
                        </a:rPr>
                        <a:t>10:00. 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Black" panose="020B0A040201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Black" panose="020B0A04020102020204" pitchFamily="34" charset="0"/>
                        </a:rPr>
                        <a:t>ASK Lovosice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Black" panose="020B0A040201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Black" panose="020B0A04020102020204" pitchFamily="34" charset="0"/>
                        </a:rPr>
                        <a:t>Starší, mladší žáci</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229958745"/>
                  </a:ext>
                </a:extLst>
              </a:tr>
              <a:tr h="914400">
                <a:tc>
                  <a:txBody>
                    <a:bodyPr/>
                    <a:lstStyle/>
                    <a:p>
                      <a:pPr algn="ctr" fontAlgn="ctr"/>
                      <a:r>
                        <a:rPr lang="cs-CZ" sz="1000" b="1" i="0" u="none" strike="noStrike" dirty="0">
                          <a:solidFill>
                            <a:srgbClr val="000000"/>
                          </a:solidFill>
                          <a:effectLst/>
                          <a:latin typeface="Arial Black" panose="020B0A04020102020204" pitchFamily="34" charset="0"/>
                        </a:rPr>
                        <a:t>11.11.</a:t>
                      </a:r>
                    </a:p>
                    <a:p>
                      <a:pPr algn="ctr" fontAlgn="ctr"/>
                      <a:r>
                        <a:rPr lang="cs-CZ" sz="1000" b="1" i="0" u="none" strike="noStrike" dirty="0">
                          <a:solidFill>
                            <a:srgbClr val="000000"/>
                          </a:solidFill>
                          <a:effectLst/>
                          <a:latin typeface="Arial Black" panose="020B0A04020102020204" pitchFamily="34" charset="0"/>
                        </a:rPr>
                        <a:t>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Black" panose="020B0A04020102020204"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Black" panose="020B0A04020102020204" pitchFamily="34" charset="0"/>
                        </a:rPr>
                        <a:t>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Black" panose="020B0A040201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Black" panose="020B0A04020102020204" pitchFamily="34" charset="0"/>
                        </a:rPr>
                        <a:t>TJ Sokol Račiněves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Black" panose="020B0A040201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Black" panose="020B0A04020102020204" pitchFamily="34" charset="0"/>
                        </a:rPr>
                        <a:t>Dospělí B</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991647483"/>
                  </a:ext>
                </a:extLst>
              </a:tr>
            </a:tbl>
          </a:graphicData>
        </a:graphic>
      </p:graphicFrame>
      <p:pic>
        <p:nvPicPr>
          <p:cNvPr id="6" name="Obrázek 5">
            <a:extLst>
              <a:ext uri="{FF2B5EF4-FFF2-40B4-BE49-F238E27FC236}">
                <a16:creationId xmlns:a16="http://schemas.microsoft.com/office/drawing/2014/main" id="{7555B6BF-9725-47F0-87DC-61173B07CDA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110068" y="6141362"/>
            <a:ext cx="936104" cy="936104"/>
          </a:xfrm>
          <a:prstGeom prst="rect">
            <a:avLst/>
          </a:prstGeom>
        </p:spPr>
      </p:pic>
      <p:sp>
        <p:nvSpPr>
          <p:cNvPr id="3" name="TextovéPole 2">
            <a:extLst>
              <a:ext uri="{FF2B5EF4-FFF2-40B4-BE49-F238E27FC236}">
                <a16:creationId xmlns:a16="http://schemas.microsoft.com/office/drawing/2014/main" id="{26C416AA-D98E-4DD8-AFF7-4BE2C61FCB4B}"/>
              </a:ext>
            </a:extLst>
          </p:cNvPr>
          <p:cNvSpPr txBox="1"/>
          <p:nvPr/>
        </p:nvSpPr>
        <p:spPr>
          <a:xfrm>
            <a:off x="5472584" y="1300119"/>
            <a:ext cx="4597548" cy="5909310"/>
          </a:xfrm>
          <a:prstGeom prst="rect">
            <a:avLst/>
          </a:prstGeom>
          <a:noFill/>
          <a:effectLst>
            <a:glow rad="101600">
              <a:srgbClr val="FFFF66">
                <a:alpha val="40000"/>
              </a:srgbClr>
            </a:glow>
            <a:softEdge rad="241300"/>
          </a:effectLst>
        </p:spPr>
        <p:txBody>
          <a:bodyPr wrap="square" rtlCol="0">
            <a:spAutoFit/>
          </a:bodyPr>
          <a:lstStyle/>
          <a:p>
            <a:pPr algn="ctr"/>
            <a:r>
              <a:rPr lang="cs-CZ" sz="1400" dirty="0" err="1">
                <a:solidFill>
                  <a:srgbClr val="000066"/>
                </a:solidFill>
                <a:latin typeface="Arial Black" panose="020B0A04020102020204" pitchFamily="34" charset="0"/>
              </a:rPr>
              <a:t>Sepap</a:t>
            </a:r>
            <a:r>
              <a:rPr lang="cs-CZ" sz="1400" dirty="0">
                <a:solidFill>
                  <a:srgbClr val="000066"/>
                </a:solidFill>
                <a:latin typeface="Arial Black" panose="020B0A04020102020204" pitchFamily="34" charset="0"/>
              </a:rPr>
              <a:t> Štětí - SK Sokol Malé Žernoseky</a:t>
            </a:r>
          </a:p>
          <a:p>
            <a:pPr algn="ctr"/>
            <a:r>
              <a:rPr lang="cs-CZ" sz="1400" dirty="0">
                <a:solidFill>
                  <a:srgbClr val="000066"/>
                </a:solidFill>
                <a:latin typeface="Arial Black" panose="020B0A04020102020204" pitchFamily="34" charset="0"/>
              </a:rPr>
              <a:t>7:1(4:0)  19.10.2018  9.kolo</a:t>
            </a:r>
          </a:p>
          <a:p>
            <a:pPr algn="just"/>
            <a:r>
              <a:rPr lang="cs-CZ" sz="1050" b="0" dirty="0">
                <a:latin typeface="Arial" panose="020B0604020202020204" pitchFamily="34" charset="0"/>
                <a:cs typeface="Arial" panose="020B0604020202020204" pitchFamily="34" charset="0"/>
              </a:rPr>
              <a:t>Po delší přestávce se na domácím trávníku představila stará garda povzbuzena 2 výhrami v řadě na hřišti soupeře. </a:t>
            </a:r>
            <a:r>
              <a:rPr lang="cs-CZ" sz="1050" b="0" dirty="0" err="1">
                <a:latin typeface="Arial" panose="020B0604020202020204" pitchFamily="34" charset="0"/>
                <a:cs typeface="Arial" panose="020B0604020202020204" pitchFamily="34" charset="0"/>
              </a:rPr>
              <a:t>Sepap</a:t>
            </a:r>
            <a:r>
              <a:rPr lang="cs-CZ" sz="1050" b="0" dirty="0">
                <a:latin typeface="Arial" panose="020B0604020202020204" pitchFamily="34" charset="0"/>
                <a:cs typeface="Arial" panose="020B0604020202020204" pitchFamily="34" charset="0"/>
              </a:rPr>
              <a:t> se tak rázem přihlásil k boji o 2. místo v podzimní části.  Čekal nás zdatný soupeř mající jen o 2 body méně před tímto utkáním než náš tým. Na hrotu našeho týmu se objevily dvě nebezpečné zbraně Fibich s Válou a hned v úvodní čtvrthodince 4x nabili. Bohužel ani v jednou případě cíl netrefili. Šanci skórovat měli i hosté. Po hezké kombinační akci zakončovali  střelou, která pročistila vzduch těsně vedle levé tyče. Gól padl ale na druhé straně. Zasloužil se o něj Jan Fibich, který si jak se později ukázalo, sebou přivezl hodně ostrých nábojů. Ve 22. minutě byl těsně před pokutovým územím faulován hráč Štětí a volného přímého kopu se ujal autor první branky. Krásnou střelou ala Panenka rozvlnil síť a zvýšil tak na 2:0. Neuběhlo ani moc minuty a na branku hostů se řítili </a:t>
            </a:r>
            <a:r>
              <a:rPr lang="cs-CZ" sz="1050" b="0" dirty="0" err="1">
                <a:latin typeface="Arial" panose="020B0604020202020204" pitchFamily="34" charset="0"/>
                <a:cs typeface="Arial" panose="020B0604020202020204" pitchFamily="34" charset="0"/>
              </a:rPr>
              <a:t>Hamšík</a:t>
            </a:r>
            <a:r>
              <a:rPr lang="cs-CZ" sz="1050" b="0" dirty="0">
                <a:latin typeface="Arial" panose="020B0604020202020204" pitchFamily="34" charset="0"/>
                <a:cs typeface="Arial" panose="020B0604020202020204" pitchFamily="34" charset="0"/>
              </a:rPr>
              <a:t> s Fibichem. Michal nechal dokončit dílo Janovi a ten tak nejenom, že upravil na 3:0, ale také se do historie zápasu zapsal hattrickem, který ale ještě nebyl konečným součtem.  Ještě než si hráči na chvilku odpočinuli a vyměnili si strany, tak na 4:0 zvýšil Daniel Jerman. Na začátku 2. poločasu se zdálo, že hosté zbraně ještě nesložili a několikrát obranu domácích přečíslili. V 50. minutě také sklízeli ovoce, když na 1:4 snížil Ladislav </a:t>
            </a:r>
            <a:r>
              <a:rPr lang="cs-CZ" sz="1050" b="0" dirty="0" err="1">
                <a:latin typeface="Arial" panose="020B0604020202020204" pitchFamily="34" charset="0"/>
                <a:cs typeface="Arial" panose="020B0604020202020204" pitchFamily="34" charset="0"/>
              </a:rPr>
              <a:t>Krempl</a:t>
            </a:r>
            <a:r>
              <a:rPr lang="cs-CZ" sz="1050" b="0" dirty="0">
                <a:latin typeface="Arial" panose="020B0604020202020204" pitchFamily="34" charset="0"/>
                <a:cs typeface="Arial" panose="020B0604020202020204" pitchFamily="34" charset="0"/>
              </a:rPr>
              <a:t>. Odpovědí  byla přepychová akce, kterou rozjel Burda a po výměně balónu s </a:t>
            </a:r>
            <a:r>
              <a:rPr lang="cs-CZ" sz="1050" b="0" dirty="0" err="1">
                <a:latin typeface="Arial" panose="020B0604020202020204" pitchFamily="34" charset="0"/>
                <a:cs typeface="Arial" panose="020B0604020202020204" pitchFamily="34" charset="0"/>
              </a:rPr>
              <a:t>Hamšíkem</a:t>
            </a:r>
            <a:r>
              <a:rPr lang="cs-CZ" sz="1050" b="0" dirty="0">
                <a:latin typeface="Arial" panose="020B0604020202020204" pitchFamily="34" charset="0"/>
                <a:cs typeface="Arial" panose="020B0604020202020204" pitchFamily="34" charset="0"/>
              </a:rPr>
              <a:t> nezadržitelně překonal gólmana. Upravit na 2:5 mohl Josef Řehák. Přehodit brankáře ze 3 metrů se mu povedlo, ale spolu s ním </a:t>
            </a:r>
            <a:r>
              <a:rPr lang="cs-CZ" sz="1050" b="0" dirty="0" err="1">
                <a:latin typeface="Arial" panose="020B0604020202020204" pitchFamily="34" charset="0"/>
                <a:cs typeface="Arial" panose="020B0604020202020204" pitchFamily="34" charset="0"/>
              </a:rPr>
              <a:t>přeloboval</a:t>
            </a:r>
            <a:r>
              <a:rPr lang="cs-CZ" sz="1050" b="0" dirty="0">
                <a:latin typeface="Arial" panose="020B0604020202020204" pitchFamily="34" charset="0"/>
                <a:cs typeface="Arial" panose="020B0604020202020204" pitchFamily="34" charset="0"/>
              </a:rPr>
              <a:t> i branku. Ve zbytku zápasu už se pak radovalo jen naše mužstvo. Střelecký den měl Jan Fibich, který byl k neuhlídání  a 2 góly v 68. resp. 71. minutě upravil na 6:1 a 7:1. Výhra neočekávaně vysoká, ale vítězství zasloužené, na kterém se 5 brankami podílel Jan Fibich.</a:t>
            </a:r>
          </a:p>
          <a:p>
            <a:pPr algn="just"/>
            <a:r>
              <a:rPr lang="cs-CZ" sz="1050" b="0" u="sng" dirty="0">
                <a:latin typeface="Arial" panose="020B0604020202020204" pitchFamily="34" charset="0"/>
                <a:cs typeface="Arial" panose="020B0604020202020204" pitchFamily="34" charset="0"/>
              </a:rPr>
              <a:t>Branky</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J.Fibich</a:t>
            </a:r>
            <a:r>
              <a:rPr lang="cs-CZ" sz="1050" b="0" dirty="0">
                <a:latin typeface="Arial" panose="020B0604020202020204" pitchFamily="34" charset="0"/>
                <a:cs typeface="Arial" panose="020B0604020202020204" pitchFamily="34" charset="0"/>
              </a:rPr>
              <a:t> 5, </a:t>
            </a:r>
            <a:r>
              <a:rPr lang="cs-CZ" sz="1050" b="0" dirty="0" err="1">
                <a:latin typeface="Arial" panose="020B0604020202020204" pitchFamily="34" charset="0"/>
                <a:cs typeface="Arial" panose="020B0604020202020204" pitchFamily="34" charset="0"/>
              </a:rPr>
              <a:t>D.Jerman</a:t>
            </a:r>
            <a:r>
              <a:rPr lang="cs-CZ" sz="1050" b="0" dirty="0">
                <a:latin typeface="Arial" panose="020B0604020202020204" pitchFamily="34" charset="0"/>
                <a:cs typeface="Arial" panose="020B0604020202020204" pitchFamily="34" charset="0"/>
              </a:rPr>
              <a:t> 1, </a:t>
            </a:r>
            <a:r>
              <a:rPr lang="cs-CZ" sz="1050" b="0" dirty="0" err="1">
                <a:latin typeface="Arial" panose="020B0604020202020204" pitchFamily="34" charset="0"/>
                <a:cs typeface="Arial" panose="020B0604020202020204" pitchFamily="34" charset="0"/>
              </a:rPr>
              <a:t>T.Burda</a:t>
            </a:r>
            <a:r>
              <a:rPr lang="cs-CZ" sz="1050" b="0" dirty="0">
                <a:latin typeface="Arial" panose="020B0604020202020204" pitchFamily="34" charset="0"/>
                <a:cs typeface="Arial" panose="020B0604020202020204" pitchFamily="34" charset="0"/>
              </a:rPr>
              <a:t> 1</a:t>
            </a:r>
          </a:p>
          <a:p>
            <a:pPr algn="just"/>
            <a:r>
              <a:rPr lang="cs-CZ" sz="1050" b="0" u="sng" dirty="0">
                <a:latin typeface="Arial" panose="020B0604020202020204" pitchFamily="34" charset="0"/>
                <a:cs typeface="Arial" panose="020B0604020202020204" pitchFamily="34" charset="0"/>
              </a:rPr>
              <a:t>Sestava: </a:t>
            </a:r>
            <a:r>
              <a:rPr lang="cs-CZ" sz="1050" b="0" dirty="0">
                <a:latin typeface="Arial" panose="020B0604020202020204" pitchFamily="34" charset="0"/>
                <a:cs typeface="Arial" panose="020B0604020202020204" pitchFamily="34" charset="0"/>
              </a:rPr>
              <a:t>S. Procházka-</a:t>
            </a:r>
            <a:r>
              <a:rPr lang="cs-CZ" sz="1050" b="0" dirty="0" err="1">
                <a:latin typeface="Arial" panose="020B0604020202020204" pitchFamily="34" charset="0"/>
                <a:cs typeface="Arial" panose="020B0604020202020204" pitchFamily="34" charset="0"/>
              </a:rPr>
              <a:t>J.Jonák</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R.Páviš</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J.Tyle</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P.Čermák</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V.Guzi</a:t>
            </a:r>
            <a:r>
              <a:rPr lang="cs-CZ" sz="1050" b="0" dirty="0">
                <a:latin typeface="Arial" panose="020B0604020202020204" pitchFamily="34" charset="0"/>
                <a:cs typeface="Arial" panose="020B0604020202020204" pitchFamily="34" charset="0"/>
              </a:rPr>
              <a:t>, </a:t>
            </a:r>
          </a:p>
          <a:p>
            <a:pPr algn="just"/>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M.Hamšík</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J.Arazim</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D.Jerman</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M.Běloubek</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P.Kratochvíl</a:t>
            </a:r>
            <a:r>
              <a:rPr lang="cs-CZ" sz="1050" b="0" dirty="0">
                <a:latin typeface="Arial" panose="020B0604020202020204" pitchFamily="34" charset="0"/>
                <a:cs typeface="Arial" panose="020B0604020202020204" pitchFamily="34" charset="0"/>
              </a:rPr>
              <a:t>, </a:t>
            </a:r>
          </a:p>
          <a:p>
            <a:pPr algn="just"/>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M.Vála</a:t>
            </a:r>
            <a:r>
              <a:rPr lang="cs-CZ" sz="1050" b="0"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J.Fibich</a:t>
            </a:r>
            <a:endParaRPr lang="cs-CZ" sz="1050" b="0" dirty="0">
              <a:latin typeface="Arial" panose="020B0604020202020204" pitchFamily="34" charset="0"/>
              <a:cs typeface="Arial" panose="020B0604020202020204" pitchFamily="34" charset="0"/>
            </a:endParaRPr>
          </a:p>
          <a:p>
            <a:pPr algn="just"/>
            <a:r>
              <a:rPr lang="cs-CZ" sz="1050" b="0" u="sng" dirty="0" err="1">
                <a:latin typeface="Arial" panose="020B0604020202020204" pitchFamily="34" charset="0"/>
                <a:cs typeface="Arial" panose="020B0604020202020204" pitchFamily="34" charset="0"/>
              </a:rPr>
              <a:t>Manager</a:t>
            </a:r>
            <a:r>
              <a:rPr lang="cs-CZ" sz="1050" b="0" u="sng" dirty="0">
                <a:latin typeface="Arial" panose="020B0604020202020204" pitchFamily="34" charset="0"/>
                <a:cs typeface="Arial" panose="020B0604020202020204" pitchFamily="34" charset="0"/>
              </a:rPr>
              <a:t>: </a:t>
            </a:r>
            <a:r>
              <a:rPr lang="cs-CZ" sz="1050" b="0" dirty="0" err="1">
                <a:latin typeface="Arial" panose="020B0604020202020204" pitchFamily="34" charset="0"/>
                <a:cs typeface="Arial" panose="020B0604020202020204" pitchFamily="34" charset="0"/>
              </a:rPr>
              <a:t>M,Šťastný</a:t>
            </a:r>
            <a:r>
              <a:rPr lang="cs-CZ" sz="1050" b="0" dirty="0">
                <a:latin typeface="Arial" panose="020B0604020202020204" pitchFamily="34" charset="0"/>
                <a:cs typeface="Arial" panose="020B0604020202020204" pitchFamily="34" charset="0"/>
              </a:rPr>
              <a:t>  </a:t>
            </a:r>
          </a:p>
          <a:p>
            <a:pPr algn="just"/>
            <a:r>
              <a:rPr lang="cs-CZ" sz="1050" b="0" u="sng" dirty="0">
                <a:latin typeface="Arial" panose="020B0604020202020204" pitchFamily="34" charset="0"/>
                <a:cs typeface="Arial" panose="020B0604020202020204" pitchFamily="34" charset="0"/>
              </a:rPr>
              <a:t>Rozhodčí: </a:t>
            </a:r>
            <a:r>
              <a:rPr lang="cs-CZ" sz="1050" b="0" dirty="0" err="1">
                <a:latin typeface="Arial" panose="020B0604020202020204" pitchFamily="34" charset="0"/>
                <a:cs typeface="Arial" panose="020B0604020202020204" pitchFamily="34" charset="0"/>
              </a:rPr>
              <a:t>V.Bartoš</a:t>
            </a:r>
            <a:r>
              <a:rPr lang="cs-CZ" sz="1050" b="0" dirty="0">
                <a:latin typeface="Arial" panose="020B0604020202020204" pitchFamily="34" charset="0"/>
                <a:cs typeface="Arial" panose="020B0604020202020204" pitchFamily="34" charset="0"/>
              </a:rPr>
              <a:t>   </a:t>
            </a:r>
          </a:p>
        </p:txBody>
      </p:sp>
      <p:sp>
        <p:nvSpPr>
          <p:cNvPr id="5" name="TextovéPole 4"/>
          <p:cNvSpPr txBox="1"/>
          <p:nvPr/>
        </p:nvSpPr>
        <p:spPr>
          <a:xfrm>
            <a:off x="5472584" y="91108"/>
            <a:ext cx="4680520" cy="1015663"/>
          </a:xfrm>
          <a:prstGeom prst="rect">
            <a:avLst/>
          </a:prstGeom>
          <a:pattFill prst="dashUpDiag">
            <a:fgClr>
              <a:srgbClr val="FF99FF"/>
            </a:fgClr>
            <a:bgClr>
              <a:schemeClr val="bg1"/>
            </a:bgClr>
          </a:pattFill>
          <a:effectLst>
            <a:glow rad="63500">
              <a:srgbClr val="FFFF00">
                <a:alpha val="40000"/>
              </a:srgbClr>
            </a:glow>
            <a:softEdge rad="165100"/>
          </a:effectLst>
        </p:spPr>
        <p:txBody>
          <a:bodyPr wrap="square" rtlCol="0">
            <a:spAutoFit/>
          </a:bodyPr>
          <a:lstStyle/>
          <a:p>
            <a:pPr algn="ctr"/>
            <a:r>
              <a:rPr lang="cs-CZ" sz="2000" dirty="0">
                <a:solidFill>
                  <a:srgbClr val="006600"/>
                </a:solidFill>
                <a:latin typeface="Arial Black" panose="020B0A04020102020204" pitchFamily="34" charset="0"/>
              </a:rPr>
              <a:t>Vítězství staré gardy v předposledním zápase podzimu. Jan Fibich 5 gólů. </a:t>
            </a:r>
          </a:p>
        </p:txBody>
      </p:sp>
      <p:sp>
        <p:nvSpPr>
          <p:cNvPr id="7" name="TextovéPole 6"/>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a:t>
            </a:r>
            <a:endParaRPr lang="cs-CZ" sz="800" dirty="0">
              <a:latin typeface="Bookman Old Style" pitchFamily="18" charset="0"/>
            </a:endParaRPr>
          </a:p>
        </p:txBody>
      </p:sp>
      <p:sp>
        <p:nvSpPr>
          <p:cNvPr id="8" name="TextovéPole 7"/>
          <p:cNvSpPr txBox="1"/>
          <p:nvPr/>
        </p:nvSpPr>
        <p:spPr>
          <a:xfrm>
            <a:off x="7488711" y="6917460"/>
            <a:ext cx="322933"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25</a:t>
            </a:r>
            <a:endParaRPr lang="cs-CZ" sz="800" dirty="0">
              <a:latin typeface="Bookman Old Style" pitchFamily="18" charset="0"/>
            </a:endParaRPr>
          </a:p>
        </p:txBody>
      </p:sp>
    </p:spTree>
    <p:extLst>
      <p:ext uri="{BB962C8B-B14F-4D97-AF65-F5344CB8AC3E}">
        <p14:creationId xmlns:p14="http://schemas.microsoft.com/office/powerpoint/2010/main" val="1710601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C8A10F56-0FE1-40A1-859B-E300365544E5}"/>
              </a:ext>
            </a:extLst>
          </p:cNvPr>
          <p:cNvSpPr txBox="1"/>
          <p:nvPr/>
        </p:nvSpPr>
        <p:spPr>
          <a:xfrm>
            <a:off x="5544592" y="91108"/>
            <a:ext cx="4536480" cy="1938992"/>
          </a:xfrm>
          <a:prstGeom prst="rect">
            <a:avLst/>
          </a:prstGeom>
          <a:pattFill prst="solidDmnd">
            <a:fgClr>
              <a:srgbClr val="99FF66"/>
            </a:fgClr>
            <a:bgClr>
              <a:schemeClr val="bg1"/>
            </a:bgClr>
          </a:pattFill>
          <a:effectLst>
            <a:glow rad="114300">
              <a:srgbClr val="FF0000">
                <a:alpha val="40000"/>
              </a:srgbClr>
            </a:glow>
            <a:softEdge rad="0"/>
          </a:effectLst>
        </p:spPr>
        <p:txBody>
          <a:bodyPr wrap="square" rtlCol="0">
            <a:spAutoFit/>
          </a:bodyPr>
          <a:lstStyle/>
          <a:p>
            <a:pPr algn="ctr"/>
            <a:r>
              <a:rPr lang="cs-CZ" sz="3000" dirty="0">
                <a:latin typeface="Berlin Sans FB Demi" panose="020E0802020502020306" pitchFamily="34" charset="0"/>
              </a:rPr>
              <a:t>Konec podzimu se blíží. Zápasy na hřištích soupeřů zakončí mužstvo dospělých v Srbicích </a:t>
            </a:r>
          </a:p>
        </p:txBody>
      </p:sp>
      <p:graphicFrame>
        <p:nvGraphicFramePr>
          <p:cNvPr id="5" name="Tabulka 4">
            <a:extLst>
              <a:ext uri="{FF2B5EF4-FFF2-40B4-BE49-F238E27FC236}">
                <a16:creationId xmlns:a16="http://schemas.microsoft.com/office/drawing/2014/main" id="{2360A63A-E7C3-418A-83C9-1B751027B054}"/>
              </a:ext>
            </a:extLst>
          </p:cNvPr>
          <p:cNvGraphicFramePr>
            <a:graphicFrameLocks noGrp="1"/>
          </p:cNvGraphicFramePr>
          <p:nvPr>
            <p:extLst>
              <p:ext uri="{D42A27DB-BD31-4B8C-83A1-F6EECF244321}">
                <p14:modId xmlns:p14="http://schemas.microsoft.com/office/powerpoint/2010/main" val="407161562"/>
              </p:ext>
            </p:extLst>
          </p:nvPr>
        </p:nvGraphicFramePr>
        <p:xfrm>
          <a:off x="5544592" y="2251348"/>
          <a:ext cx="4485620" cy="4703440"/>
        </p:xfrm>
        <a:graphic>
          <a:graphicData uri="http://schemas.openxmlformats.org/drawingml/2006/table">
            <a:tbl>
              <a:tblPr/>
              <a:tblGrid>
                <a:gridCol w="656042">
                  <a:extLst>
                    <a:ext uri="{9D8B030D-6E8A-4147-A177-3AD203B41FA5}">
                      <a16:colId xmlns:a16="http://schemas.microsoft.com/office/drawing/2014/main" val="2869293445"/>
                    </a:ext>
                  </a:extLst>
                </a:gridCol>
                <a:gridCol w="341356">
                  <a:extLst>
                    <a:ext uri="{9D8B030D-6E8A-4147-A177-3AD203B41FA5}">
                      <a16:colId xmlns:a16="http://schemas.microsoft.com/office/drawing/2014/main" val="1094693796"/>
                    </a:ext>
                  </a:extLst>
                </a:gridCol>
                <a:gridCol w="590260">
                  <a:extLst>
                    <a:ext uri="{9D8B030D-6E8A-4147-A177-3AD203B41FA5}">
                      <a16:colId xmlns:a16="http://schemas.microsoft.com/office/drawing/2014/main" val="2682502755"/>
                    </a:ext>
                  </a:extLst>
                </a:gridCol>
                <a:gridCol w="346654">
                  <a:extLst>
                    <a:ext uri="{9D8B030D-6E8A-4147-A177-3AD203B41FA5}">
                      <a16:colId xmlns:a16="http://schemas.microsoft.com/office/drawing/2014/main" val="1860125128"/>
                    </a:ext>
                  </a:extLst>
                </a:gridCol>
                <a:gridCol w="828532">
                  <a:extLst>
                    <a:ext uri="{9D8B030D-6E8A-4147-A177-3AD203B41FA5}">
                      <a16:colId xmlns:a16="http://schemas.microsoft.com/office/drawing/2014/main" val="1087118757"/>
                    </a:ext>
                  </a:extLst>
                </a:gridCol>
                <a:gridCol w="585003">
                  <a:extLst>
                    <a:ext uri="{9D8B030D-6E8A-4147-A177-3AD203B41FA5}">
                      <a16:colId xmlns:a16="http://schemas.microsoft.com/office/drawing/2014/main" val="2664351234"/>
                    </a:ext>
                  </a:extLst>
                </a:gridCol>
                <a:gridCol w="371983">
                  <a:extLst>
                    <a:ext uri="{9D8B030D-6E8A-4147-A177-3AD203B41FA5}">
                      <a16:colId xmlns:a16="http://schemas.microsoft.com/office/drawing/2014/main" val="2597144796"/>
                    </a:ext>
                  </a:extLst>
                </a:gridCol>
                <a:gridCol w="765790">
                  <a:extLst>
                    <a:ext uri="{9D8B030D-6E8A-4147-A177-3AD203B41FA5}">
                      <a16:colId xmlns:a16="http://schemas.microsoft.com/office/drawing/2014/main" val="3705133908"/>
                    </a:ext>
                  </a:extLst>
                </a:gridCol>
              </a:tblGrid>
              <a:tr h="455425">
                <a:tc>
                  <a:txBody>
                    <a:bodyPr/>
                    <a:lstStyle/>
                    <a:p>
                      <a:pPr algn="ctr" fontAlgn="ctr"/>
                      <a:r>
                        <a:rPr lang="cs-CZ" sz="800" b="1" i="0" u="none" strike="noStrike">
                          <a:solidFill>
                            <a:srgbClr val="000000"/>
                          </a:solidFill>
                          <a:effectLst/>
                          <a:latin typeface="Baskerville Old Face" panose="02020602080505020303" pitchFamily="18" charset="0"/>
                        </a:rPr>
                        <a:t>Datum</a:t>
                      </a:r>
                    </a:p>
                  </a:txBody>
                  <a:tcPr marL="7251" marR="7251" marT="72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dirty="0">
                          <a:solidFill>
                            <a:srgbClr val="000000"/>
                          </a:solidFill>
                          <a:effectLst/>
                          <a:latin typeface="Baskerville Old Face" panose="02020602080505020303" pitchFamily="18" charset="0"/>
                        </a:rPr>
                        <a:t>Den</a:t>
                      </a:r>
                    </a:p>
                  </a:txBody>
                  <a:tcPr marL="7251" marR="7251"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effectLst/>
                          <a:latin typeface="Baskerville Old Face" panose="02020602080505020303" pitchFamily="18" charset="0"/>
                        </a:rPr>
                        <a:t>Čas</a:t>
                      </a:r>
                    </a:p>
                  </a:txBody>
                  <a:tcPr marL="7251" marR="7251"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effectLst/>
                          <a:latin typeface="Baskerville Old Face" panose="02020602080505020303" pitchFamily="18" charset="0"/>
                        </a:rPr>
                        <a:t>Odjezd</a:t>
                      </a:r>
                    </a:p>
                  </a:txBody>
                  <a:tcPr marL="7251" marR="7251"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effectLst/>
                          <a:latin typeface="Baskerville Old Face" panose="02020602080505020303" pitchFamily="18" charset="0"/>
                        </a:rPr>
                        <a:t>Doma</a:t>
                      </a:r>
                    </a:p>
                  </a:txBody>
                  <a:tcPr marL="7251" marR="7251"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effectLst/>
                          <a:latin typeface="Baskerville Old Face" panose="02020602080505020303" pitchFamily="18" charset="0"/>
                        </a:rPr>
                        <a:t>Venku</a:t>
                      </a:r>
                    </a:p>
                  </a:txBody>
                  <a:tcPr marL="7251" marR="7251"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600" b="1" i="0" u="none" strike="noStrike" dirty="0">
                          <a:solidFill>
                            <a:srgbClr val="000000"/>
                          </a:solidFill>
                          <a:effectLst/>
                          <a:latin typeface="Baskerville Old Face" panose="02020602080505020303" pitchFamily="18" charset="0"/>
                        </a:rPr>
                        <a:t>Kolo</a:t>
                      </a:r>
                    </a:p>
                  </a:txBody>
                  <a:tcPr marL="7251" marR="7251"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dirty="0">
                          <a:solidFill>
                            <a:srgbClr val="000000"/>
                          </a:solidFill>
                          <a:effectLst/>
                          <a:latin typeface="Baskerville Old Face" panose="02020602080505020303" pitchFamily="18" charset="0"/>
                        </a:rPr>
                        <a:t>Kategorie</a:t>
                      </a:r>
                    </a:p>
                  </a:txBody>
                  <a:tcPr marL="7251" marR="7251" marT="725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2697948937"/>
                  </a:ext>
                </a:extLst>
              </a:tr>
              <a:tr h="384755">
                <a:tc>
                  <a:txBody>
                    <a:bodyPr/>
                    <a:lstStyle/>
                    <a:p>
                      <a:pPr algn="ctr" fontAlgn="ctr"/>
                      <a:r>
                        <a:rPr lang="cs-CZ" sz="900" b="1" i="0" u="none" strike="noStrike" dirty="0">
                          <a:solidFill>
                            <a:srgbClr val="000000"/>
                          </a:solidFill>
                          <a:effectLst/>
                          <a:latin typeface="Arial" panose="020B0604020202020204" pitchFamily="34" charset="0"/>
                        </a:rPr>
                        <a:t>03.11.</a:t>
                      </a:r>
                    </a:p>
                    <a:p>
                      <a:pPr algn="ctr" fontAlgn="ctr"/>
                      <a:r>
                        <a:rPr lang="cs-CZ" sz="900" b="1" i="0" u="none" strike="noStrike" dirty="0">
                          <a:solidFill>
                            <a:srgbClr val="000000"/>
                          </a:solidFill>
                          <a:effectLst/>
                          <a:latin typeface="Arial" panose="020B0604020202020204" pitchFamily="34" charset="0"/>
                        </a:rPr>
                        <a:t>2018</a:t>
                      </a:r>
                    </a:p>
                  </a:txBody>
                  <a:tcPr marL="7251" marR="7251" marT="72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dirty="0">
                          <a:solidFill>
                            <a:srgbClr val="000000"/>
                          </a:solidFill>
                          <a:effectLst/>
                          <a:latin typeface="Arial" panose="020B0604020202020204" pitchFamily="34" charset="0"/>
                        </a:rPr>
                        <a:t>sobota</a:t>
                      </a:r>
                    </a:p>
                  </a:txBody>
                  <a:tcPr marL="7251" marR="7251"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effectLst/>
                          <a:latin typeface="Arial" panose="020B0604020202020204" pitchFamily="34" charset="0"/>
                        </a:rPr>
                        <a:t>10:15</a:t>
                      </a:r>
                    </a:p>
                  </a:txBody>
                  <a:tcPr marL="7251" marR="7251"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7:15</a:t>
                      </a:r>
                    </a:p>
                  </a:txBody>
                  <a:tcPr marL="7251" marR="7251"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FK </a:t>
                      </a:r>
                      <a:r>
                        <a:rPr lang="cs-CZ" sz="1000" b="1" i="0" u="none" strike="noStrike" dirty="0" err="1">
                          <a:solidFill>
                            <a:srgbClr val="000000"/>
                          </a:solidFill>
                          <a:effectLst/>
                          <a:latin typeface="Arial" panose="020B0604020202020204" pitchFamily="34" charset="0"/>
                        </a:rPr>
                        <a:t>Tatran</a:t>
                      </a:r>
                      <a:r>
                        <a:rPr lang="cs-CZ" sz="1000" b="1" i="0" u="none" strike="noStrike" dirty="0">
                          <a:solidFill>
                            <a:srgbClr val="000000"/>
                          </a:solidFill>
                          <a:effectLst/>
                          <a:latin typeface="Arial" panose="020B0604020202020204" pitchFamily="34" charset="0"/>
                        </a:rPr>
                        <a:t> Kadaň</a:t>
                      </a:r>
                    </a:p>
                  </a:txBody>
                  <a:tcPr marL="7251" marR="7251"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7251" marR="7251"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13</a:t>
                      </a:r>
                    </a:p>
                  </a:txBody>
                  <a:tcPr marL="7251" marR="7251"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Dospělí A</a:t>
                      </a:r>
                    </a:p>
                  </a:txBody>
                  <a:tcPr marL="7251" marR="7251" marT="725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00262622"/>
                  </a:ext>
                </a:extLst>
              </a:tr>
              <a:tr h="753807">
                <a:tc>
                  <a:txBody>
                    <a:bodyPr/>
                    <a:lstStyle/>
                    <a:p>
                      <a:pPr algn="ctr" fontAlgn="ctr"/>
                      <a:r>
                        <a:rPr lang="cs-CZ" sz="900" b="1" i="0" u="none" strike="noStrike" dirty="0">
                          <a:solidFill>
                            <a:srgbClr val="000000"/>
                          </a:solidFill>
                          <a:effectLst/>
                          <a:latin typeface="Arial" panose="020B0604020202020204" pitchFamily="34" charset="0"/>
                        </a:rPr>
                        <a:t>04.11.</a:t>
                      </a:r>
                    </a:p>
                    <a:p>
                      <a:pPr algn="ctr" fontAlgn="ctr"/>
                      <a:r>
                        <a:rPr lang="cs-CZ" sz="900" b="1" i="0" u="none" strike="noStrike" dirty="0">
                          <a:solidFill>
                            <a:srgbClr val="000000"/>
                          </a:solidFill>
                          <a:effectLst/>
                          <a:latin typeface="Arial" panose="020B0604020202020204" pitchFamily="34" charset="0"/>
                        </a:rPr>
                        <a:t>2018</a:t>
                      </a:r>
                    </a:p>
                  </a:txBody>
                  <a:tcPr marL="7251" marR="7251" marT="72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dirty="0">
                          <a:solidFill>
                            <a:srgbClr val="000000"/>
                          </a:solidFill>
                          <a:effectLst/>
                          <a:latin typeface="Arial" panose="020B0604020202020204" pitchFamily="34" charset="0"/>
                        </a:rPr>
                        <a:t>neděle</a:t>
                      </a:r>
                    </a:p>
                  </a:txBody>
                  <a:tcPr marL="7251" marR="7251"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10:00</a:t>
                      </a:r>
                    </a:p>
                  </a:txBody>
                  <a:tcPr marL="7251" marR="7251"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 </a:t>
                      </a:r>
                    </a:p>
                  </a:txBody>
                  <a:tcPr marL="7251" marR="7251"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SK Liběšice</a:t>
                      </a:r>
                    </a:p>
                  </a:txBody>
                  <a:tcPr marL="7251" marR="7251"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7251" marR="7251"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10</a:t>
                      </a:r>
                    </a:p>
                  </a:txBody>
                  <a:tcPr marL="7251" marR="7251"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Starší přípravka</a:t>
                      </a:r>
                    </a:p>
                  </a:txBody>
                  <a:tcPr marL="7251" marR="7251" marT="725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053071543"/>
                  </a:ext>
                </a:extLst>
              </a:tr>
              <a:tr h="722398">
                <a:tc>
                  <a:txBody>
                    <a:bodyPr/>
                    <a:lstStyle/>
                    <a:p>
                      <a:pPr algn="ctr" fontAlgn="ctr"/>
                      <a:r>
                        <a:rPr lang="cs-CZ" sz="900" b="1" i="0" u="none" strike="noStrike" dirty="0">
                          <a:solidFill>
                            <a:srgbClr val="000000"/>
                          </a:solidFill>
                          <a:effectLst/>
                          <a:latin typeface="Arial" panose="020B0604020202020204" pitchFamily="34" charset="0"/>
                        </a:rPr>
                        <a:t>04.11.</a:t>
                      </a:r>
                    </a:p>
                    <a:p>
                      <a:pPr algn="ctr" fontAlgn="ctr"/>
                      <a:r>
                        <a:rPr lang="cs-CZ" sz="900" b="1" i="0" u="none" strike="noStrike" dirty="0">
                          <a:solidFill>
                            <a:srgbClr val="000000"/>
                          </a:solidFill>
                          <a:effectLst/>
                          <a:latin typeface="Arial" panose="020B0604020202020204" pitchFamily="34" charset="0"/>
                        </a:rPr>
                        <a:t>2018</a:t>
                      </a:r>
                    </a:p>
                  </a:txBody>
                  <a:tcPr marL="7251" marR="7251" marT="72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dirty="0">
                          <a:solidFill>
                            <a:srgbClr val="000000"/>
                          </a:solidFill>
                          <a:effectLst/>
                          <a:latin typeface="Arial" panose="020B0604020202020204" pitchFamily="34" charset="0"/>
                        </a:rPr>
                        <a:t>neděle</a:t>
                      </a:r>
                    </a:p>
                  </a:txBody>
                  <a:tcPr marL="7251" marR="7251"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effectLst/>
                          <a:latin typeface="Arial" panose="020B0604020202020204" pitchFamily="34" charset="0"/>
                        </a:rPr>
                        <a:t>10:00 , 11:45</a:t>
                      </a:r>
                    </a:p>
                  </a:txBody>
                  <a:tcPr marL="7251" marR="7251"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8:15</a:t>
                      </a:r>
                    </a:p>
                  </a:txBody>
                  <a:tcPr marL="7251" marR="7251"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FK Litoměřicko A</a:t>
                      </a:r>
                    </a:p>
                  </a:txBody>
                  <a:tcPr marL="7251" marR="7251"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SK Štětí</a:t>
                      </a:r>
                    </a:p>
                  </a:txBody>
                  <a:tcPr marL="7251" marR="7251"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11</a:t>
                      </a:r>
                    </a:p>
                  </a:txBody>
                  <a:tcPr marL="7251" marR="7251"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Starší, mladší žáci</a:t>
                      </a:r>
                    </a:p>
                  </a:txBody>
                  <a:tcPr marL="7251" marR="7251" marT="725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94195931"/>
                  </a:ext>
                </a:extLst>
              </a:tr>
              <a:tr h="730250">
                <a:tc>
                  <a:txBody>
                    <a:bodyPr/>
                    <a:lstStyle/>
                    <a:p>
                      <a:pPr algn="ctr" fontAlgn="ctr"/>
                      <a:r>
                        <a:rPr lang="cs-CZ" sz="900" b="1" i="0" u="none" strike="noStrike" dirty="0">
                          <a:solidFill>
                            <a:srgbClr val="000000"/>
                          </a:solidFill>
                          <a:effectLst/>
                          <a:latin typeface="Arial" panose="020B0604020202020204" pitchFamily="34" charset="0"/>
                        </a:rPr>
                        <a:t>04.11.</a:t>
                      </a:r>
                    </a:p>
                    <a:p>
                      <a:pPr algn="ctr" fontAlgn="ctr"/>
                      <a:r>
                        <a:rPr lang="cs-CZ" sz="900" b="1" i="0" u="none" strike="noStrike" dirty="0">
                          <a:solidFill>
                            <a:srgbClr val="000000"/>
                          </a:solidFill>
                          <a:effectLst/>
                          <a:latin typeface="Arial" panose="020B0604020202020204" pitchFamily="34" charset="0"/>
                        </a:rPr>
                        <a:t>2018</a:t>
                      </a:r>
                    </a:p>
                  </a:txBody>
                  <a:tcPr marL="7251" marR="7251" marT="72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dirty="0">
                          <a:solidFill>
                            <a:srgbClr val="000000"/>
                          </a:solidFill>
                          <a:effectLst/>
                          <a:latin typeface="Arial" panose="020B0604020202020204" pitchFamily="34" charset="0"/>
                        </a:rPr>
                        <a:t>neděle</a:t>
                      </a:r>
                    </a:p>
                  </a:txBody>
                  <a:tcPr marL="7251" marR="7251"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effectLst/>
                          <a:latin typeface="Arial" panose="020B0604020202020204" pitchFamily="34" charset="0"/>
                        </a:rPr>
                        <a:t>14:00</a:t>
                      </a:r>
                    </a:p>
                  </a:txBody>
                  <a:tcPr marL="7251" marR="7251"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 </a:t>
                      </a:r>
                    </a:p>
                  </a:txBody>
                  <a:tcPr marL="7251" marR="7251"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TJ Podbradec</a:t>
                      </a:r>
                    </a:p>
                  </a:txBody>
                  <a:tcPr marL="7251" marR="7251"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SK Štětí</a:t>
                      </a:r>
                    </a:p>
                  </a:txBody>
                  <a:tcPr marL="7251" marR="7251"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13</a:t>
                      </a:r>
                    </a:p>
                  </a:txBody>
                  <a:tcPr marL="7251" marR="7251"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Dospělí B</a:t>
                      </a:r>
                    </a:p>
                  </a:txBody>
                  <a:tcPr marL="7251" marR="7251" marT="725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208081069"/>
                  </a:ext>
                </a:extLst>
              </a:tr>
              <a:tr h="769511">
                <a:tc>
                  <a:txBody>
                    <a:bodyPr/>
                    <a:lstStyle/>
                    <a:p>
                      <a:pPr algn="ctr" fontAlgn="ctr"/>
                      <a:r>
                        <a:rPr lang="cs-CZ" sz="900" b="1" i="0" u="none" strike="noStrike" dirty="0">
                          <a:solidFill>
                            <a:srgbClr val="000000"/>
                          </a:solidFill>
                          <a:effectLst/>
                          <a:latin typeface="Arial" panose="020B0604020202020204" pitchFamily="34" charset="0"/>
                        </a:rPr>
                        <a:t>10.11.</a:t>
                      </a:r>
                    </a:p>
                    <a:p>
                      <a:pPr algn="ctr" fontAlgn="ctr"/>
                      <a:r>
                        <a:rPr lang="cs-CZ" sz="900" b="1" i="0" u="none" strike="noStrike" dirty="0">
                          <a:solidFill>
                            <a:srgbClr val="000000"/>
                          </a:solidFill>
                          <a:effectLst/>
                          <a:latin typeface="Arial" panose="020B0604020202020204" pitchFamily="34" charset="0"/>
                        </a:rPr>
                        <a:t>2018</a:t>
                      </a:r>
                    </a:p>
                  </a:txBody>
                  <a:tcPr marL="7251" marR="7251" marT="72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dirty="0">
                          <a:solidFill>
                            <a:srgbClr val="000000"/>
                          </a:solidFill>
                          <a:effectLst/>
                          <a:latin typeface="Arial" panose="020B0604020202020204" pitchFamily="34" charset="0"/>
                        </a:rPr>
                        <a:t>sobota</a:t>
                      </a:r>
                    </a:p>
                  </a:txBody>
                  <a:tcPr marL="7251" marR="7251"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effectLst/>
                          <a:latin typeface="Arial" panose="020B0604020202020204" pitchFamily="34" charset="0"/>
                        </a:rPr>
                        <a:t>10:00</a:t>
                      </a:r>
                    </a:p>
                  </a:txBody>
                  <a:tcPr marL="7251" marR="7251"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7:30</a:t>
                      </a:r>
                    </a:p>
                  </a:txBody>
                  <a:tcPr marL="7251" marR="7251"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TJ </a:t>
                      </a:r>
                      <a:r>
                        <a:rPr lang="cs-CZ" sz="1000" b="1" i="0" u="none" strike="noStrike" dirty="0" err="1">
                          <a:solidFill>
                            <a:srgbClr val="000000"/>
                          </a:solidFill>
                          <a:effectLst/>
                          <a:latin typeface="Arial" panose="020B0604020202020204" pitchFamily="34" charset="0"/>
                        </a:rPr>
                        <a:t>Vaňov</a:t>
                      </a:r>
                      <a:r>
                        <a:rPr lang="cs-CZ" sz="1000" b="1" i="0" u="none" strike="noStrike" dirty="0">
                          <a:solidFill>
                            <a:srgbClr val="000000"/>
                          </a:solidFill>
                          <a:effectLst/>
                          <a:latin typeface="Arial" panose="020B0604020202020204" pitchFamily="34" charset="0"/>
                        </a:rPr>
                        <a:t>/</a:t>
                      </a:r>
                    </a:p>
                    <a:p>
                      <a:pPr algn="ctr" fontAlgn="ctr"/>
                      <a:r>
                        <a:rPr lang="cs-CZ" sz="1000" b="1" i="0" u="none" strike="noStrike" dirty="0">
                          <a:solidFill>
                            <a:srgbClr val="000000"/>
                          </a:solidFill>
                          <a:effectLst/>
                          <a:latin typeface="Arial" panose="020B0604020202020204" pitchFamily="34" charset="0"/>
                        </a:rPr>
                        <a:t>Libouchec</a:t>
                      </a:r>
                    </a:p>
                  </a:txBody>
                  <a:tcPr marL="7251" marR="7251"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SK Štětí</a:t>
                      </a:r>
                    </a:p>
                  </a:txBody>
                  <a:tcPr marL="7251" marR="7251"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12</a:t>
                      </a:r>
                    </a:p>
                  </a:txBody>
                  <a:tcPr marL="7251" marR="7251"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Dorost</a:t>
                      </a:r>
                    </a:p>
                  </a:txBody>
                  <a:tcPr marL="7251" marR="7251" marT="725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45203714"/>
                  </a:ext>
                </a:extLst>
              </a:tr>
              <a:tr h="887294">
                <a:tc>
                  <a:txBody>
                    <a:bodyPr/>
                    <a:lstStyle/>
                    <a:p>
                      <a:pPr algn="ctr" fontAlgn="ctr"/>
                      <a:r>
                        <a:rPr lang="cs-CZ" sz="900" b="1" i="0" u="none" strike="noStrike" dirty="0">
                          <a:solidFill>
                            <a:srgbClr val="000000"/>
                          </a:solidFill>
                          <a:effectLst/>
                          <a:latin typeface="Arial" panose="020B0604020202020204" pitchFamily="34" charset="0"/>
                        </a:rPr>
                        <a:t>17.11.</a:t>
                      </a:r>
                    </a:p>
                    <a:p>
                      <a:pPr algn="ctr" fontAlgn="ctr"/>
                      <a:r>
                        <a:rPr lang="cs-CZ" sz="900" b="1" i="0" u="none" strike="noStrike" dirty="0">
                          <a:solidFill>
                            <a:srgbClr val="000000"/>
                          </a:solidFill>
                          <a:effectLst/>
                          <a:latin typeface="Arial" panose="020B0604020202020204" pitchFamily="34" charset="0"/>
                        </a:rPr>
                        <a:t>2018</a:t>
                      </a:r>
                    </a:p>
                  </a:txBody>
                  <a:tcPr marL="7251" marR="7251" marT="72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dirty="0">
                          <a:solidFill>
                            <a:srgbClr val="000000"/>
                          </a:solidFill>
                          <a:effectLst/>
                          <a:latin typeface="Arial" panose="020B0604020202020204" pitchFamily="34" charset="0"/>
                        </a:rPr>
                        <a:t>sobota</a:t>
                      </a:r>
                    </a:p>
                  </a:txBody>
                  <a:tcPr marL="7251" marR="7251"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effectLst/>
                          <a:latin typeface="Arial" panose="020B0604020202020204" pitchFamily="34" charset="0"/>
                        </a:rPr>
                        <a:t>13:30</a:t>
                      </a:r>
                    </a:p>
                  </a:txBody>
                  <a:tcPr marL="7251" marR="7251"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rPr>
                        <a:t>11:15</a:t>
                      </a:r>
                    </a:p>
                  </a:txBody>
                  <a:tcPr marL="7251" marR="7251"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TJ Sokol Srbice</a:t>
                      </a:r>
                    </a:p>
                  </a:txBody>
                  <a:tcPr marL="7251" marR="7251"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SK Štětí</a:t>
                      </a:r>
                    </a:p>
                  </a:txBody>
                  <a:tcPr marL="7251" marR="7251"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15</a:t>
                      </a:r>
                    </a:p>
                  </a:txBody>
                  <a:tcPr marL="7251" marR="7251" marT="7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effectLst/>
                          <a:latin typeface="Arial" panose="020B0604020202020204" pitchFamily="34" charset="0"/>
                        </a:rPr>
                        <a:t>Dospělí A</a:t>
                      </a:r>
                    </a:p>
                  </a:txBody>
                  <a:tcPr marL="7251" marR="7251" marT="725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685202722"/>
                  </a:ext>
                </a:extLst>
              </a:tr>
            </a:tbl>
          </a:graphicData>
        </a:graphic>
      </p:graphicFrame>
      <p:sp>
        <p:nvSpPr>
          <p:cNvPr id="6" name="AutoShape 2" descr="SK Štětí, z.s.">
            <a:extLst>
              <a:ext uri="{FF2B5EF4-FFF2-40B4-BE49-F238E27FC236}">
                <a16:creationId xmlns:a16="http://schemas.microsoft.com/office/drawing/2014/main" id="{EEC5F0F0-EA9E-41EC-9178-CEA260BA64EF}"/>
              </a:ext>
            </a:extLst>
          </p:cNvPr>
          <p:cNvSpPr>
            <a:spLocks noChangeAspect="1" noChangeArrowheads="1"/>
          </p:cNvSpPr>
          <p:nvPr/>
        </p:nvSpPr>
        <p:spPr bwMode="auto">
          <a:xfrm>
            <a:off x="540508" y="18055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cs-CZ"/>
          </a:p>
        </p:txBody>
      </p:sp>
      <p:graphicFrame>
        <p:nvGraphicFramePr>
          <p:cNvPr id="3" name="Tabulka 2"/>
          <p:cNvGraphicFramePr>
            <a:graphicFrameLocks noGrp="1"/>
          </p:cNvGraphicFramePr>
          <p:nvPr>
            <p:extLst>
              <p:ext uri="{D42A27DB-BD31-4B8C-83A1-F6EECF244321}">
                <p14:modId xmlns:p14="http://schemas.microsoft.com/office/powerpoint/2010/main" val="3136856225"/>
              </p:ext>
            </p:extLst>
          </p:nvPr>
        </p:nvGraphicFramePr>
        <p:xfrm>
          <a:off x="216000" y="4051547"/>
          <a:ext cx="4744690" cy="2723387"/>
        </p:xfrm>
        <a:graphic>
          <a:graphicData uri="http://schemas.openxmlformats.org/drawingml/2006/table">
            <a:tbl>
              <a:tblPr/>
              <a:tblGrid>
                <a:gridCol w="232868">
                  <a:extLst>
                    <a:ext uri="{9D8B030D-6E8A-4147-A177-3AD203B41FA5}">
                      <a16:colId xmlns:a16="http://schemas.microsoft.com/office/drawing/2014/main" val="728343699"/>
                    </a:ext>
                  </a:extLst>
                </a:gridCol>
                <a:gridCol w="442450">
                  <a:extLst>
                    <a:ext uri="{9D8B030D-6E8A-4147-A177-3AD203B41FA5}">
                      <a16:colId xmlns:a16="http://schemas.microsoft.com/office/drawing/2014/main" val="2095846639"/>
                    </a:ext>
                  </a:extLst>
                </a:gridCol>
                <a:gridCol w="1423407">
                  <a:extLst>
                    <a:ext uri="{9D8B030D-6E8A-4147-A177-3AD203B41FA5}">
                      <a16:colId xmlns:a16="http://schemas.microsoft.com/office/drawing/2014/main" val="4178590511"/>
                    </a:ext>
                  </a:extLst>
                </a:gridCol>
                <a:gridCol w="372589">
                  <a:extLst>
                    <a:ext uri="{9D8B030D-6E8A-4147-A177-3AD203B41FA5}">
                      <a16:colId xmlns:a16="http://schemas.microsoft.com/office/drawing/2014/main" val="2810023064"/>
                    </a:ext>
                  </a:extLst>
                </a:gridCol>
                <a:gridCol w="360946">
                  <a:extLst>
                    <a:ext uri="{9D8B030D-6E8A-4147-A177-3AD203B41FA5}">
                      <a16:colId xmlns:a16="http://schemas.microsoft.com/office/drawing/2014/main" val="3336278850"/>
                    </a:ext>
                  </a:extLst>
                </a:gridCol>
                <a:gridCol w="232868">
                  <a:extLst>
                    <a:ext uri="{9D8B030D-6E8A-4147-A177-3AD203B41FA5}">
                      <a16:colId xmlns:a16="http://schemas.microsoft.com/office/drawing/2014/main" val="2226457845"/>
                    </a:ext>
                  </a:extLst>
                </a:gridCol>
                <a:gridCol w="232868">
                  <a:extLst>
                    <a:ext uri="{9D8B030D-6E8A-4147-A177-3AD203B41FA5}">
                      <a16:colId xmlns:a16="http://schemas.microsoft.com/office/drawing/2014/main" val="3695275411"/>
                    </a:ext>
                  </a:extLst>
                </a:gridCol>
                <a:gridCol w="232868">
                  <a:extLst>
                    <a:ext uri="{9D8B030D-6E8A-4147-A177-3AD203B41FA5}">
                      <a16:colId xmlns:a16="http://schemas.microsoft.com/office/drawing/2014/main" val="201372816"/>
                    </a:ext>
                  </a:extLst>
                </a:gridCol>
                <a:gridCol w="582171">
                  <a:extLst>
                    <a:ext uri="{9D8B030D-6E8A-4147-A177-3AD203B41FA5}">
                      <a16:colId xmlns:a16="http://schemas.microsoft.com/office/drawing/2014/main" val="317747585"/>
                    </a:ext>
                  </a:extLst>
                </a:gridCol>
                <a:gridCol w="375500">
                  <a:extLst>
                    <a:ext uri="{9D8B030D-6E8A-4147-A177-3AD203B41FA5}">
                      <a16:colId xmlns:a16="http://schemas.microsoft.com/office/drawing/2014/main" val="3019139731"/>
                    </a:ext>
                  </a:extLst>
                </a:gridCol>
                <a:gridCol w="256155">
                  <a:extLst>
                    <a:ext uri="{9D8B030D-6E8A-4147-A177-3AD203B41FA5}">
                      <a16:colId xmlns:a16="http://schemas.microsoft.com/office/drawing/2014/main" val="3698206565"/>
                    </a:ext>
                  </a:extLst>
                </a:gridCol>
              </a:tblGrid>
              <a:tr h="16090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40600583"/>
                  </a:ext>
                </a:extLst>
              </a:tr>
              <a:tr h="18705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pl-PL" sz="1100" b="1" i="0" u="none" strike="noStrike">
                          <a:solidFill>
                            <a:srgbClr val="0000CC"/>
                          </a:solidFill>
                          <a:effectLst/>
                          <a:latin typeface="Calibri" panose="020F0502020204030204" pitchFamily="34" charset="0"/>
                        </a:rPr>
                        <a:t>IV. Třída dospělých 2018-2019 po 9. kole</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68617229"/>
                  </a:ext>
                </a:extLst>
              </a:tr>
              <a:tr h="18705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FF0000"/>
                          </a:solidFill>
                          <a:effectLst/>
                          <a:latin typeface="Arial" panose="020B0604020202020204" pitchFamily="34" charset="0"/>
                        </a:rPr>
                        <a:t>SK Štětí B z.s.</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34:9</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20</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509061038"/>
                  </a:ext>
                </a:extLst>
              </a:tr>
              <a:tr h="33187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Sokol Ctiněves/Libkovice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25:14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85895204"/>
                  </a:ext>
                </a:extLst>
              </a:tr>
              <a:tr h="17096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Sokol Račiněves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24:22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822940276"/>
                  </a:ext>
                </a:extLst>
              </a:tr>
              <a:tr h="17096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Dušníky, z.s. B</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16:15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244491462"/>
                  </a:ext>
                </a:extLst>
              </a:tr>
              <a:tr h="33187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pl-PL" sz="1000" b="1" i="0" u="none" strike="noStrike">
                          <a:solidFill>
                            <a:srgbClr val="000000"/>
                          </a:solidFill>
                          <a:effectLst/>
                          <a:latin typeface="Arial" panose="020B0604020202020204" pitchFamily="34" charset="0"/>
                        </a:rPr>
                        <a:t>TJ Dynamo Podlusky, z.s. B</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28:19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594651009"/>
                  </a:ext>
                </a:extLst>
              </a:tr>
              <a:tr h="33187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Podřipan Kostomlaty</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9:17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156828543"/>
                  </a:ext>
                </a:extLst>
              </a:tr>
              <a:tr h="18705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AFK Přestavlky, z.s</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15:21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79674152"/>
                  </a:ext>
                </a:extLst>
              </a:tr>
              <a:tr h="33187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Viktorie Budyně n.O. B</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20:32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817551276"/>
                  </a:ext>
                </a:extLst>
              </a:tr>
              <a:tr h="17096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Podbradec</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11:33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319372419"/>
                  </a:ext>
                </a:extLst>
              </a:tr>
              <a:tr h="16090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574376445"/>
                  </a:ext>
                </a:extLst>
              </a:tr>
            </a:tbl>
          </a:graphicData>
        </a:graphic>
      </p:graphicFrame>
      <p:graphicFrame>
        <p:nvGraphicFramePr>
          <p:cNvPr id="7" name="Tabulka 6"/>
          <p:cNvGraphicFramePr>
            <a:graphicFrameLocks noGrp="1"/>
          </p:cNvGraphicFramePr>
          <p:nvPr>
            <p:extLst>
              <p:ext uri="{D42A27DB-BD31-4B8C-83A1-F6EECF244321}">
                <p14:modId xmlns:p14="http://schemas.microsoft.com/office/powerpoint/2010/main" val="3977299879"/>
              </p:ext>
            </p:extLst>
          </p:nvPr>
        </p:nvGraphicFramePr>
        <p:xfrm>
          <a:off x="227880" y="1957928"/>
          <a:ext cx="4732810" cy="1905635"/>
        </p:xfrm>
        <a:graphic>
          <a:graphicData uri="http://schemas.openxmlformats.org/drawingml/2006/table">
            <a:tbl>
              <a:tblPr/>
              <a:tblGrid>
                <a:gridCol w="1630065">
                  <a:extLst>
                    <a:ext uri="{9D8B030D-6E8A-4147-A177-3AD203B41FA5}">
                      <a16:colId xmlns:a16="http://schemas.microsoft.com/office/drawing/2014/main" val="1899595003"/>
                    </a:ext>
                  </a:extLst>
                </a:gridCol>
                <a:gridCol w="1270327">
                  <a:extLst>
                    <a:ext uri="{9D8B030D-6E8A-4147-A177-3AD203B41FA5}">
                      <a16:colId xmlns:a16="http://schemas.microsoft.com/office/drawing/2014/main" val="2198270399"/>
                    </a:ext>
                  </a:extLst>
                </a:gridCol>
                <a:gridCol w="1832418">
                  <a:extLst>
                    <a:ext uri="{9D8B030D-6E8A-4147-A177-3AD203B41FA5}">
                      <a16:colId xmlns:a16="http://schemas.microsoft.com/office/drawing/2014/main" val="446574279"/>
                    </a:ext>
                  </a:extLst>
                </a:gridCol>
              </a:tblGrid>
              <a:tr h="485775">
                <a:tc gridSpan="3">
                  <a:txBody>
                    <a:bodyPr/>
                    <a:lstStyle/>
                    <a:p>
                      <a:pPr algn="ctr" fontAlgn="ctr"/>
                      <a:r>
                        <a:rPr lang="cs-CZ" sz="1800" b="0" i="0" u="none" strike="noStrike" dirty="0">
                          <a:solidFill>
                            <a:srgbClr val="000000"/>
                          </a:solidFill>
                          <a:effectLst/>
                          <a:latin typeface="Arial Black" panose="020B0A04020102020204" pitchFamily="34" charset="0"/>
                        </a:rPr>
                        <a:t>Výsledky 9. kola 21.10.2018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958618340"/>
                  </a:ext>
                </a:extLst>
              </a:tr>
              <a:tr h="354965">
                <a:tc>
                  <a:txBody>
                    <a:bodyPr/>
                    <a:lstStyle/>
                    <a:p>
                      <a:pPr algn="ctr" fontAlgn="ctr"/>
                      <a:r>
                        <a:rPr lang="cs-CZ" sz="1100" b="0" i="0" u="none" strike="noStrike" dirty="0">
                          <a:solidFill>
                            <a:srgbClr val="545454"/>
                          </a:solidFill>
                          <a:effectLst/>
                          <a:latin typeface="Arial Black" panose="020B0A04020102020204" pitchFamily="34" charset="0"/>
                        </a:rPr>
                        <a:t>TJ Dynamo </a:t>
                      </a:r>
                      <a:r>
                        <a:rPr lang="cs-CZ" sz="1100" b="0" i="0" u="none" strike="noStrike" dirty="0" err="1">
                          <a:solidFill>
                            <a:srgbClr val="545454"/>
                          </a:solidFill>
                          <a:effectLst/>
                          <a:latin typeface="Arial Black" panose="020B0A04020102020204" pitchFamily="34" charset="0"/>
                        </a:rPr>
                        <a:t>Podlusky</a:t>
                      </a:r>
                      <a:r>
                        <a:rPr lang="cs-CZ" sz="1100" b="0" i="0" u="none" strike="noStrike" dirty="0">
                          <a:solidFill>
                            <a:srgbClr val="545454"/>
                          </a:solidFill>
                          <a:effectLst/>
                          <a:latin typeface="Arial Black" panose="020B0A04020102020204" pitchFamily="34" charset="0"/>
                        </a:rPr>
                        <a:t>. 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endParaRPr lang="cs-CZ" sz="1000" b="0" i="0" u="none" strike="noStrike">
                        <a:solidFill>
                          <a:srgbClr val="545454"/>
                        </a:solidFill>
                        <a:effectLst/>
                        <a:latin typeface="Arial Black" panose="020B0A04020102020204" pitchFamily="34" charset="0"/>
                      </a:endParaRPr>
                    </a:p>
                    <a:p>
                      <a:pPr algn="ctr" fontAlgn="ctr"/>
                      <a:r>
                        <a:rPr lang="cs-CZ" sz="1000" b="0" i="0" u="none" strike="noStrike">
                          <a:solidFill>
                            <a:srgbClr val="545454"/>
                          </a:solidFill>
                          <a:effectLst/>
                          <a:latin typeface="Arial Black" panose="020B0A04020102020204" pitchFamily="34" charset="0"/>
                        </a:rPr>
                        <a:t>2:3 PK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rgbClr val="545454"/>
                          </a:solidFill>
                          <a:effectLst/>
                          <a:latin typeface="Arial Black" panose="020B0A04020102020204" pitchFamily="34" charset="0"/>
                        </a:rPr>
                        <a:t>SK Štětí B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20318561"/>
                  </a:ext>
                </a:extLst>
              </a:tr>
              <a:tr h="354965">
                <a:tc>
                  <a:txBody>
                    <a:bodyPr/>
                    <a:lstStyle/>
                    <a:p>
                      <a:pPr algn="ctr" fontAlgn="ctr"/>
                      <a:r>
                        <a:rPr lang="cs-CZ" sz="1100" b="0" i="0" u="none" strike="noStrike" dirty="0">
                          <a:solidFill>
                            <a:srgbClr val="545454"/>
                          </a:solidFill>
                          <a:effectLst/>
                          <a:latin typeface="Arial Black" panose="020B0A04020102020204" pitchFamily="34" charset="0"/>
                        </a:rPr>
                        <a:t>TJ </a:t>
                      </a:r>
                      <a:r>
                        <a:rPr lang="cs-CZ" sz="1100" b="0" i="0" u="none" strike="noStrike" dirty="0" err="1">
                          <a:solidFill>
                            <a:srgbClr val="545454"/>
                          </a:solidFill>
                          <a:effectLst/>
                          <a:latin typeface="Arial Black" panose="020B0A04020102020204" pitchFamily="34" charset="0"/>
                        </a:rPr>
                        <a:t>Podbradec</a:t>
                      </a:r>
                      <a:endParaRPr lang="cs-CZ" sz="1100" b="0" i="0" u="none" strike="noStrike" dirty="0">
                        <a:solidFill>
                          <a:srgbClr val="545454"/>
                        </a:solidFill>
                        <a:effectLst/>
                        <a:latin typeface="Arial Black" panose="020B0A040201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endParaRPr lang="cs-CZ" sz="1000" b="0" i="0" u="none" strike="noStrike">
                        <a:solidFill>
                          <a:srgbClr val="545454"/>
                        </a:solidFill>
                        <a:effectLst/>
                        <a:latin typeface="Arial Black" panose="020B0A04020102020204" pitchFamily="34" charset="0"/>
                      </a:endParaRPr>
                    </a:p>
                    <a:p>
                      <a:pPr algn="ctr" fontAlgn="ctr"/>
                      <a:r>
                        <a:rPr lang="cs-CZ" sz="1000" b="0" i="0" u="none" strike="noStrike">
                          <a:solidFill>
                            <a:srgbClr val="545454"/>
                          </a:solidFill>
                          <a:effectLst/>
                          <a:latin typeface="Arial Black" panose="020B0A0402010202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545454"/>
                          </a:solidFill>
                          <a:effectLst/>
                          <a:latin typeface="Arial Black" panose="020B0A04020102020204" pitchFamily="34" charset="0"/>
                        </a:rPr>
                        <a:t>TJ Sokol Ctiněves/Libkovice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080970715"/>
                  </a:ext>
                </a:extLst>
              </a:tr>
              <a:tr h="354965">
                <a:tc>
                  <a:txBody>
                    <a:bodyPr/>
                    <a:lstStyle/>
                    <a:p>
                      <a:pPr algn="ctr" fontAlgn="ctr"/>
                      <a:r>
                        <a:rPr lang="cs-CZ" sz="1100" b="0" i="0" u="none" strike="noStrike" dirty="0">
                          <a:solidFill>
                            <a:srgbClr val="545454"/>
                          </a:solidFill>
                          <a:effectLst/>
                          <a:latin typeface="Arial Black" panose="020B0A04020102020204" pitchFamily="34" charset="0"/>
                        </a:rPr>
                        <a:t>SK Dušníky 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endParaRPr lang="cs-CZ" sz="1000" b="0" i="0" u="none" strike="noStrike">
                        <a:solidFill>
                          <a:srgbClr val="545454"/>
                        </a:solidFill>
                        <a:effectLst/>
                        <a:latin typeface="Arial Black" panose="020B0A04020102020204" pitchFamily="34" charset="0"/>
                      </a:endParaRPr>
                    </a:p>
                    <a:p>
                      <a:pPr algn="ctr" fontAlgn="ctr"/>
                      <a:r>
                        <a:rPr lang="cs-CZ" sz="1000" b="0" i="0" u="none" strike="noStrike">
                          <a:solidFill>
                            <a:srgbClr val="545454"/>
                          </a:solidFill>
                          <a:effectLst/>
                          <a:latin typeface="Arial Black" panose="020B0A04020102020204" pitchFamily="34" charset="0"/>
                        </a:rPr>
                        <a:t>1:2 PK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rgbClr val="545454"/>
                          </a:solidFill>
                          <a:effectLst/>
                          <a:latin typeface="Arial Black" panose="020B0A04020102020204" pitchFamily="34" charset="0"/>
                        </a:rPr>
                        <a:t>TJ </a:t>
                      </a:r>
                      <a:r>
                        <a:rPr lang="cs-CZ" sz="1100" b="1" i="0" u="none" strike="noStrike" dirty="0" err="1">
                          <a:solidFill>
                            <a:srgbClr val="545454"/>
                          </a:solidFill>
                          <a:effectLst/>
                          <a:latin typeface="Arial Black" panose="020B0A04020102020204" pitchFamily="34" charset="0"/>
                        </a:rPr>
                        <a:t>Podřipan</a:t>
                      </a:r>
                      <a:r>
                        <a:rPr lang="cs-CZ" sz="1100" b="1" i="0" u="none" strike="noStrike" dirty="0">
                          <a:solidFill>
                            <a:srgbClr val="545454"/>
                          </a:solidFill>
                          <a:effectLst/>
                          <a:latin typeface="Arial Black" panose="020B0A04020102020204" pitchFamily="34" charset="0"/>
                        </a:rPr>
                        <a:t> Kostomlaty</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667852638"/>
                  </a:ext>
                </a:extLst>
              </a:tr>
              <a:tr h="354965">
                <a:tc>
                  <a:txBody>
                    <a:bodyPr/>
                    <a:lstStyle/>
                    <a:p>
                      <a:pPr algn="ctr" fontAlgn="ctr"/>
                      <a:r>
                        <a:rPr lang="cs-CZ" sz="1100" b="0" i="0" u="none" strike="noStrike" dirty="0">
                          <a:solidFill>
                            <a:srgbClr val="545454"/>
                          </a:solidFill>
                          <a:effectLst/>
                          <a:latin typeface="Arial Black" panose="020B0A04020102020204" pitchFamily="34" charset="0"/>
                        </a:rPr>
                        <a:t>AFK Přestavlky</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545454"/>
                          </a:solidFill>
                          <a:effectLst/>
                          <a:latin typeface="Arial Black" panose="020B0A04020102020204" pitchFamily="34" charset="0"/>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545454"/>
                          </a:solidFill>
                          <a:effectLst/>
                          <a:latin typeface="Arial Black" panose="020B0A04020102020204" pitchFamily="34" charset="0"/>
                        </a:rPr>
                        <a:t>T.J. Sokol Račiněves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959333444"/>
                  </a:ext>
                </a:extLst>
              </a:tr>
            </a:tbl>
          </a:graphicData>
        </a:graphic>
      </p:graphicFrame>
      <p:sp>
        <p:nvSpPr>
          <p:cNvPr id="2" name="TextovéPole 1"/>
          <p:cNvSpPr txBox="1"/>
          <p:nvPr/>
        </p:nvSpPr>
        <p:spPr>
          <a:xfrm>
            <a:off x="227880" y="91108"/>
            <a:ext cx="4608512" cy="1569660"/>
          </a:xfrm>
          <a:prstGeom prst="rect">
            <a:avLst/>
          </a:prstGeom>
          <a:blipFill>
            <a:blip r:embed="rId2"/>
            <a:stretch>
              <a:fillRect/>
            </a:stretch>
          </a:blipFill>
          <a:ln w="57150">
            <a:solidFill>
              <a:schemeClr val="tx2">
                <a:lumMod val="85000"/>
                <a:lumOff val="15000"/>
              </a:schemeClr>
            </a:solidFill>
            <a:prstDash val="sysDash"/>
          </a:ln>
          <a:effectLst>
            <a:softEdge rad="0"/>
          </a:effectLst>
        </p:spPr>
        <p:txBody>
          <a:bodyPr wrap="square" rtlCol="0">
            <a:spAutoFit/>
          </a:bodyPr>
          <a:lstStyle/>
          <a:p>
            <a:pPr algn="ctr"/>
            <a:r>
              <a:rPr lang="cs-CZ" sz="3200" dirty="0" smtClean="0">
                <a:solidFill>
                  <a:srgbClr val="009900"/>
                </a:solidFill>
                <a:latin typeface="Berlin Sans FB Demi" panose="020E0802020502020306" pitchFamily="34" charset="0"/>
              </a:rPr>
              <a:t>B mužstvo dospělých už má na 1. místě náskok pouze 1 bodu </a:t>
            </a:r>
            <a:endParaRPr lang="cs-CZ" sz="3200" dirty="0" smtClean="0">
              <a:solidFill>
                <a:srgbClr val="009900"/>
              </a:solidFill>
              <a:latin typeface="Berlin Sans FB Demi" panose="020E0802020502020306" pitchFamily="34" charset="0"/>
            </a:endParaRPr>
          </a:p>
        </p:txBody>
      </p:sp>
      <p:sp>
        <p:nvSpPr>
          <p:cNvPr id="8" name="TextovéPole 7"/>
          <p:cNvSpPr txBox="1"/>
          <p:nvPr/>
        </p:nvSpPr>
        <p:spPr>
          <a:xfrm>
            <a:off x="7578715" y="70235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5</a:t>
            </a:r>
            <a:endParaRPr lang="cs-CZ" sz="800" dirty="0">
              <a:latin typeface="Bookman Old Style" pitchFamily="18" charset="0"/>
            </a:endParaRPr>
          </a:p>
        </p:txBody>
      </p:sp>
      <p:sp>
        <p:nvSpPr>
          <p:cNvPr id="9" name="TextovéPole 8"/>
          <p:cNvSpPr txBox="1"/>
          <p:nvPr/>
        </p:nvSpPr>
        <p:spPr>
          <a:xfrm>
            <a:off x="2309775" y="6961689"/>
            <a:ext cx="322933"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24</a:t>
            </a:r>
            <a:endParaRPr lang="cs-CZ" sz="800" dirty="0">
              <a:latin typeface="Bookman Old Style" pitchFamily="18" charset="0"/>
            </a:endParaRPr>
          </a:p>
        </p:txBody>
      </p:sp>
    </p:spTree>
    <p:extLst>
      <p:ext uri="{BB962C8B-B14F-4D97-AF65-F5344CB8AC3E}">
        <p14:creationId xmlns:p14="http://schemas.microsoft.com/office/powerpoint/2010/main" val="1473858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a:extLst>
              <a:ext uri="{FF2B5EF4-FFF2-40B4-BE49-F238E27FC236}">
                <a16:creationId xmlns:a16="http://schemas.microsoft.com/office/drawing/2014/main" id="{0D7CF17D-2709-4E31-AAA4-82D1A7F83A3E}"/>
              </a:ext>
            </a:extLst>
          </p:cNvPr>
          <p:cNvGraphicFramePr>
            <a:graphicFrameLocks noGrp="1"/>
          </p:cNvGraphicFramePr>
          <p:nvPr>
            <p:extLst>
              <p:ext uri="{D42A27DB-BD31-4B8C-83A1-F6EECF244321}">
                <p14:modId xmlns:p14="http://schemas.microsoft.com/office/powerpoint/2010/main" val="3344406447"/>
              </p:ext>
            </p:extLst>
          </p:nvPr>
        </p:nvGraphicFramePr>
        <p:xfrm>
          <a:off x="153468" y="739180"/>
          <a:ext cx="4732807" cy="4371975"/>
        </p:xfrm>
        <a:graphic>
          <a:graphicData uri="http://schemas.openxmlformats.org/drawingml/2006/table">
            <a:tbl>
              <a:tblPr/>
              <a:tblGrid>
                <a:gridCol w="467197">
                  <a:extLst>
                    <a:ext uri="{9D8B030D-6E8A-4147-A177-3AD203B41FA5}">
                      <a16:colId xmlns:a16="http://schemas.microsoft.com/office/drawing/2014/main" val="4049590065"/>
                    </a:ext>
                  </a:extLst>
                </a:gridCol>
                <a:gridCol w="895462">
                  <a:extLst>
                    <a:ext uri="{9D8B030D-6E8A-4147-A177-3AD203B41FA5}">
                      <a16:colId xmlns:a16="http://schemas.microsoft.com/office/drawing/2014/main" val="2800090363"/>
                    </a:ext>
                  </a:extLst>
                </a:gridCol>
                <a:gridCol w="2151055">
                  <a:extLst>
                    <a:ext uri="{9D8B030D-6E8A-4147-A177-3AD203B41FA5}">
                      <a16:colId xmlns:a16="http://schemas.microsoft.com/office/drawing/2014/main" val="777037664"/>
                    </a:ext>
                  </a:extLst>
                </a:gridCol>
                <a:gridCol w="1219093">
                  <a:extLst>
                    <a:ext uri="{9D8B030D-6E8A-4147-A177-3AD203B41FA5}">
                      <a16:colId xmlns:a16="http://schemas.microsoft.com/office/drawing/2014/main" val="2431407405"/>
                    </a:ext>
                  </a:extLst>
                </a:gridCol>
              </a:tblGrid>
              <a:tr h="200708">
                <a:tc>
                  <a:txBody>
                    <a:bodyPr/>
                    <a:lstStyle/>
                    <a:p>
                      <a:pPr algn="ctr" fontAlgn="ctr"/>
                      <a:r>
                        <a:rPr lang="cs-CZ" sz="1400" b="1" i="0" u="none" strike="noStrike">
                          <a:solidFill>
                            <a:srgbClr val="000000"/>
                          </a:solidFill>
                          <a:effectLst/>
                          <a:latin typeface="Times New Roman" panose="02020603050405020304" pitchFamily="18" charset="0"/>
                        </a:rPr>
                        <a:t>1.</a:t>
                      </a:r>
                    </a:p>
                  </a:txBody>
                  <a:tcPr marL="9525" marR="9525" marT="9525" marB="0" anchor="ctr">
                    <a:lnL>
                      <a:noFill/>
                    </a:lnL>
                    <a:lnR>
                      <a:noFill/>
                    </a:lnR>
                    <a:lnT>
                      <a:noFill/>
                    </a:lnT>
                    <a:lnB>
                      <a:noFill/>
                    </a:lnB>
                    <a:solidFill>
                      <a:srgbClr val="FFC000"/>
                    </a:solidFill>
                  </a:tcPr>
                </a:tc>
                <a:tc>
                  <a:txBody>
                    <a:bodyPr/>
                    <a:lstStyle/>
                    <a:p>
                      <a:pPr algn="ctr" fontAlgn="ctr"/>
                      <a:r>
                        <a:rPr lang="cs-CZ" sz="1400" b="1" i="0" u="none" strike="noStrike">
                          <a:solidFill>
                            <a:srgbClr val="000000"/>
                          </a:solidFill>
                          <a:effectLst/>
                          <a:latin typeface="Times New Roman" panose="02020603050405020304" pitchFamily="18" charset="0"/>
                        </a:rPr>
                        <a:t>11.08.2018</a:t>
                      </a:r>
                    </a:p>
                  </a:txBody>
                  <a:tcPr marL="9525" marR="9525" marT="9525" marB="0" anchor="ctr">
                    <a:lnL>
                      <a:noFill/>
                    </a:lnL>
                    <a:lnR>
                      <a:noFill/>
                    </a:lnR>
                    <a:lnT>
                      <a:noFill/>
                    </a:lnT>
                    <a:lnB>
                      <a:noFill/>
                    </a:lnB>
                    <a:solidFill>
                      <a:srgbClr val="FFC000"/>
                    </a:solidFill>
                  </a:tcPr>
                </a:tc>
                <a:tc>
                  <a:txBody>
                    <a:bodyPr/>
                    <a:lstStyle/>
                    <a:p>
                      <a:pPr algn="ctr" fontAlgn="ctr"/>
                      <a:r>
                        <a:rPr lang="cs-CZ" sz="1400" b="1" i="0" u="none" strike="noStrike">
                          <a:solidFill>
                            <a:srgbClr val="000000"/>
                          </a:solidFill>
                          <a:effectLst/>
                          <a:latin typeface="Times New Roman" panose="02020603050405020304" pitchFamily="18" charset="0"/>
                        </a:rPr>
                        <a:t>H.Jiřetín/Litvínov - Srbice</a:t>
                      </a:r>
                    </a:p>
                  </a:txBody>
                  <a:tcPr marL="9525" marR="9525" marT="9525" marB="0" anchor="ctr">
                    <a:lnL>
                      <a:noFill/>
                    </a:lnL>
                    <a:lnR>
                      <a:noFill/>
                    </a:lnR>
                    <a:lnT>
                      <a:noFill/>
                    </a:lnT>
                    <a:lnB>
                      <a:noFill/>
                    </a:lnB>
                    <a:solidFill>
                      <a:srgbClr val="FFC000"/>
                    </a:solidFill>
                  </a:tcPr>
                </a:tc>
                <a:tc>
                  <a:txBody>
                    <a:bodyPr/>
                    <a:lstStyle/>
                    <a:p>
                      <a:pPr algn="ctr" fontAlgn="ctr"/>
                      <a:r>
                        <a:rPr lang="cs-CZ" sz="1400" b="1" i="0" u="none" strike="noStrike">
                          <a:solidFill>
                            <a:srgbClr val="000000"/>
                          </a:solidFill>
                          <a:effectLst/>
                          <a:latin typeface="Times New Roman" panose="02020603050405020304" pitchFamily="18" charset="0"/>
                        </a:rPr>
                        <a:t>4:3 PK</a:t>
                      </a:r>
                    </a:p>
                  </a:txBody>
                  <a:tcPr marL="9525" marR="9525" marT="9525" marB="0" anchor="ctr">
                    <a:lnL>
                      <a:noFill/>
                    </a:lnL>
                    <a:lnR>
                      <a:noFill/>
                    </a:lnR>
                    <a:lnT>
                      <a:noFill/>
                    </a:lnT>
                    <a:lnB>
                      <a:noFill/>
                    </a:lnB>
                    <a:solidFill>
                      <a:srgbClr val="FFC000"/>
                    </a:solidFill>
                  </a:tcPr>
                </a:tc>
                <a:extLst>
                  <a:ext uri="{0D108BD9-81ED-4DB2-BD59-A6C34878D82A}">
                    <a16:rowId xmlns:a16="http://schemas.microsoft.com/office/drawing/2014/main" val="966799811"/>
                  </a:ext>
                </a:extLst>
              </a:tr>
              <a:tr h="367698">
                <a:tc>
                  <a:txBody>
                    <a:bodyPr/>
                    <a:lstStyle/>
                    <a:p>
                      <a:pPr algn="ctr" fontAlgn="ctr"/>
                      <a:r>
                        <a:rPr lang="cs-CZ" sz="1400" b="1" i="0" u="none" strike="noStrike">
                          <a:solidFill>
                            <a:srgbClr val="000000"/>
                          </a:solidFill>
                          <a:effectLst/>
                          <a:latin typeface="Times New Roman" panose="02020603050405020304" pitchFamily="18" charset="0"/>
                        </a:rPr>
                        <a:t>2.</a:t>
                      </a:r>
                    </a:p>
                  </a:txBody>
                  <a:tcPr marL="9525" marR="9525" marT="9525" marB="0" anchor="ctr">
                    <a:lnL>
                      <a:noFill/>
                    </a:lnL>
                    <a:lnR>
                      <a:noFill/>
                    </a:lnR>
                    <a:lnT>
                      <a:noFill/>
                    </a:lnT>
                    <a:lnB>
                      <a:noFill/>
                    </a:lnB>
                    <a:solidFill>
                      <a:srgbClr val="66FFFF"/>
                    </a:solidFill>
                  </a:tcPr>
                </a:tc>
                <a:tc>
                  <a:txBody>
                    <a:bodyPr/>
                    <a:lstStyle/>
                    <a:p>
                      <a:pPr algn="ctr" fontAlgn="ctr"/>
                      <a:r>
                        <a:rPr lang="cs-CZ" sz="1400" b="1" i="0" u="none" strike="noStrike">
                          <a:solidFill>
                            <a:srgbClr val="000000"/>
                          </a:solidFill>
                          <a:effectLst/>
                          <a:latin typeface="Times New Roman" panose="02020603050405020304" pitchFamily="18" charset="0"/>
                        </a:rPr>
                        <a:t>18.08.2018</a:t>
                      </a:r>
                    </a:p>
                  </a:txBody>
                  <a:tcPr marL="9525" marR="9525" marT="9525" marB="0" anchor="ctr">
                    <a:lnL>
                      <a:noFill/>
                    </a:lnL>
                    <a:lnR>
                      <a:noFill/>
                    </a:lnR>
                    <a:lnT>
                      <a:noFill/>
                    </a:lnT>
                    <a:lnB>
                      <a:noFill/>
                    </a:lnB>
                    <a:solidFill>
                      <a:srgbClr val="66FFFF"/>
                    </a:solidFill>
                  </a:tcPr>
                </a:tc>
                <a:tc>
                  <a:txBody>
                    <a:bodyPr/>
                    <a:lstStyle/>
                    <a:p>
                      <a:pPr algn="ctr" fontAlgn="ctr"/>
                      <a:r>
                        <a:rPr lang="cs-CZ" sz="1400" b="1" i="0" u="none" strike="noStrike" dirty="0">
                          <a:solidFill>
                            <a:srgbClr val="000000"/>
                          </a:solidFill>
                          <a:effectLst/>
                          <a:latin typeface="Times New Roman" panose="02020603050405020304" pitchFamily="18" charset="0"/>
                        </a:rPr>
                        <a:t>Lovosice - </a:t>
                      </a:r>
                      <a:r>
                        <a:rPr lang="cs-CZ" sz="1400" b="1" i="0" u="none" strike="noStrike" dirty="0" err="1">
                          <a:solidFill>
                            <a:srgbClr val="000000"/>
                          </a:solidFill>
                          <a:effectLst/>
                          <a:latin typeface="Times New Roman" panose="02020603050405020304" pitchFamily="18" charset="0"/>
                        </a:rPr>
                        <a:t>H.Jiřetín</a:t>
                      </a:r>
                      <a:r>
                        <a:rPr lang="cs-CZ" sz="1400" b="1" i="0" u="none" strike="noStrike" dirty="0">
                          <a:solidFill>
                            <a:srgbClr val="000000"/>
                          </a:solidFill>
                          <a:effectLst/>
                          <a:latin typeface="Times New Roman" panose="02020603050405020304" pitchFamily="18" charset="0"/>
                        </a:rPr>
                        <a:t>/Litvínov</a:t>
                      </a:r>
                    </a:p>
                  </a:txBody>
                  <a:tcPr marL="9525" marR="9525" marT="9525" marB="0" anchor="ctr">
                    <a:lnL>
                      <a:noFill/>
                    </a:lnL>
                    <a:lnR>
                      <a:noFill/>
                    </a:lnR>
                    <a:lnT>
                      <a:noFill/>
                    </a:lnT>
                    <a:lnB>
                      <a:noFill/>
                    </a:lnB>
                    <a:solidFill>
                      <a:srgbClr val="66FFFF"/>
                    </a:solidFill>
                  </a:tcPr>
                </a:tc>
                <a:tc>
                  <a:txBody>
                    <a:bodyPr/>
                    <a:lstStyle/>
                    <a:p>
                      <a:pPr algn="ctr" fontAlgn="ctr"/>
                      <a:r>
                        <a:rPr lang="cs-CZ" sz="1400" b="1" i="0" u="none" strike="noStrike" dirty="0">
                          <a:solidFill>
                            <a:srgbClr val="000000"/>
                          </a:solidFill>
                          <a:effectLst/>
                          <a:latin typeface="Times New Roman" panose="02020603050405020304" pitchFamily="18" charset="0"/>
                        </a:rPr>
                        <a:t>2:1</a:t>
                      </a:r>
                    </a:p>
                  </a:txBody>
                  <a:tcPr marL="9525" marR="9525" marT="9525" marB="0" anchor="ctr">
                    <a:lnL>
                      <a:noFill/>
                    </a:lnL>
                    <a:lnR>
                      <a:noFill/>
                    </a:lnR>
                    <a:lnT>
                      <a:noFill/>
                    </a:lnT>
                    <a:lnB>
                      <a:noFill/>
                    </a:lnB>
                    <a:solidFill>
                      <a:srgbClr val="66FFFF"/>
                    </a:solidFill>
                  </a:tcPr>
                </a:tc>
                <a:extLst>
                  <a:ext uri="{0D108BD9-81ED-4DB2-BD59-A6C34878D82A}">
                    <a16:rowId xmlns:a16="http://schemas.microsoft.com/office/drawing/2014/main" val="2525063010"/>
                  </a:ext>
                </a:extLst>
              </a:tr>
              <a:tr h="200708">
                <a:tc>
                  <a:txBody>
                    <a:bodyPr/>
                    <a:lstStyle/>
                    <a:p>
                      <a:pPr algn="ctr" fontAlgn="ctr"/>
                      <a:r>
                        <a:rPr lang="cs-CZ" sz="1400" b="1" i="0" u="none" strike="noStrike">
                          <a:solidFill>
                            <a:srgbClr val="000000"/>
                          </a:solidFill>
                          <a:effectLst/>
                          <a:latin typeface="Times New Roman" panose="02020603050405020304" pitchFamily="18" charset="0"/>
                        </a:rPr>
                        <a:t>4.</a:t>
                      </a:r>
                    </a:p>
                  </a:txBody>
                  <a:tcPr marL="9525" marR="9525" marT="9525" marB="0" anchor="ctr">
                    <a:lnL>
                      <a:noFill/>
                    </a:lnL>
                    <a:lnR>
                      <a:noFill/>
                    </a:lnR>
                    <a:lnT>
                      <a:noFill/>
                    </a:lnT>
                    <a:lnB>
                      <a:noFill/>
                    </a:lnB>
                    <a:solidFill>
                      <a:srgbClr val="FFC000"/>
                    </a:solidFill>
                  </a:tcPr>
                </a:tc>
                <a:tc>
                  <a:txBody>
                    <a:bodyPr/>
                    <a:lstStyle/>
                    <a:p>
                      <a:pPr algn="ctr" fontAlgn="ctr"/>
                      <a:r>
                        <a:rPr lang="cs-CZ" sz="1400" b="1" i="0" u="none" strike="noStrike">
                          <a:solidFill>
                            <a:srgbClr val="000000"/>
                          </a:solidFill>
                          <a:effectLst/>
                          <a:latin typeface="Times New Roman" panose="02020603050405020304" pitchFamily="18" charset="0"/>
                        </a:rPr>
                        <a:t>01.09.2018</a:t>
                      </a:r>
                    </a:p>
                  </a:txBody>
                  <a:tcPr marL="9525" marR="9525" marT="9525" marB="0" anchor="ctr">
                    <a:lnL>
                      <a:noFill/>
                    </a:lnL>
                    <a:lnR>
                      <a:noFill/>
                    </a:lnR>
                    <a:lnT>
                      <a:noFill/>
                    </a:lnT>
                    <a:lnB>
                      <a:noFill/>
                    </a:lnB>
                    <a:solidFill>
                      <a:srgbClr val="FFC000"/>
                    </a:solidFill>
                  </a:tcPr>
                </a:tc>
                <a:tc>
                  <a:txBody>
                    <a:bodyPr/>
                    <a:lstStyle/>
                    <a:p>
                      <a:pPr algn="ctr" fontAlgn="ctr"/>
                      <a:r>
                        <a:rPr lang="cs-CZ" sz="1400" b="1" i="0" u="none" strike="noStrike">
                          <a:solidFill>
                            <a:srgbClr val="000000"/>
                          </a:solidFill>
                          <a:effectLst/>
                          <a:latin typeface="Times New Roman" panose="02020603050405020304" pitchFamily="18" charset="0"/>
                        </a:rPr>
                        <a:t>Jílové - H.Jiřetín/Litvínov</a:t>
                      </a:r>
                    </a:p>
                  </a:txBody>
                  <a:tcPr marL="9525" marR="9525" marT="9525" marB="0" anchor="ctr">
                    <a:lnL>
                      <a:noFill/>
                    </a:lnL>
                    <a:lnR>
                      <a:noFill/>
                    </a:lnR>
                    <a:lnT>
                      <a:noFill/>
                    </a:lnT>
                    <a:lnB>
                      <a:noFill/>
                    </a:lnB>
                    <a:solidFill>
                      <a:srgbClr val="FFC000"/>
                    </a:solidFill>
                  </a:tcPr>
                </a:tc>
                <a:tc>
                  <a:txBody>
                    <a:bodyPr/>
                    <a:lstStyle/>
                    <a:p>
                      <a:pPr algn="ctr" fontAlgn="ctr"/>
                      <a:r>
                        <a:rPr lang="cs-CZ" sz="1400" b="1" i="0" u="none" strike="noStrike">
                          <a:solidFill>
                            <a:srgbClr val="000000"/>
                          </a:solidFill>
                          <a:effectLst/>
                          <a:latin typeface="Times New Roman" panose="02020603050405020304" pitchFamily="18" charset="0"/>
                        </a:rPr>
                        <a:t>2:0</a:t>
                      </a:r>
                    </a:p>
                  </a:txBody>
                  <a:tcPr marL="9525" marR="9525" marT="9525" marB="0" anchor="ctr">
                    <a:lnL>
                      <a:noFill/>
                    </a:lnL>
                    <a:lnR>
                      <a:noFill/>
                    </a:lnR>
                    <a:lnT>
                      <a:noFill/>
                    </a:lnT>
                    <a:lnB>
                      <a:noFill/>
                    </a:lnB>
                    <a:solidFill>
                      <a:srgbClr val="FFC000"/>
                    </a:solidFill>
                  </a:tcPr>
                </a:tc>
                <a:extLst>
                  <a:ext uri="{0D108BD9-81ED-4DB2-BD59-A6C34878D82A}">
                    <a16:rowId xmlns:a16="http://schemas.microsoft.com/office/drawing/2014/main" val="1959053724"/>
                  </a:ext>
                </a:extLst>
              </a:tr>
              <a:tr h="367698">
                <a:tc>
                  <a:txBody>
                    <a:bodyPr/>
                    <a:lstStyle/>
                    <a:p>
                      <a:pPr algn="ctr" fontAlgn="ctr"/>
                      <a:r>
                        <a:rPr lang="cs-CZ" sz="1400" b="1" i="0" u="none" strike="noStrike">
                          <a:solidFill>
                            <a:srgbClr val="000000"/>
                          </a:solidFill>
                          <a:effectLst/>
                          <a:latin typeface="Times New Roman" panose="02020603050405020304" pitchFamily="18" charset="0"/>
                        </a:rPr>
                        <a:t>5.</a:t>
                      </a:r>
                    </a:p>
                  </a:txBody>
                  <a:tcPr marL="9525" marR="9525" marT="9525" marB="0" anchor="ctr">
                    <a:lnL>
                      <a:noFill/>
                    </a:lnL>
                    <a:lnR>
                      <a:noFill/>
                    </a:lnR>
                    <a:lnT>
                      <a:noFill/>
                    </a:lnT>
                    <a:lnB>
                      <a:noFill/>
                    </a:lnB>
                    <a:solidFill>
                      <a:srgbClr val="66FFFF"/>
                    </a:solidFill>
                  </a:tcPr>
                </a:tc>
                <a:tc>
                  <a:txBody>
                    <a:bodyPr/>
                    <a:lstStyle/>
                    <a:p>
                      <a:pPr algn="ctr" fontAlgn="ctr"/>
                      <a:r>
                        <a:rPr lang="cs-CZ" sz="1400" b="1" i="0" u="none" strike="noStrike">
                          <a:solidFill>
                            <a:srgbClr val="000000"/>
                          </a:solidFill>
                          <a:effectLst/>
                          <a:latin typeface="Times New Roman" panose="02020603050405020304" pitchFamily="18" charset="0"/>
                        </a:rPr>
                        <a:t>08.09.2018</a:t>
                      </a:r>
                    </a:p>
                  </a:txBody>
                  <a:tcPr marL="9525" marR="9525" marT="9525" marB="0" anchor="ctr">
                    <a:lnL>
                      <a:noFill/>
                    </a:lnL>
                    <a:lnR>
                      <a:noFill/>
                    </a:lnR>
                    <a:lnT>
                      <a:noFill/>
                    </a:lnT>
                    <a:lnB>
                      <a:noFill/>
                    </a:lnB>
                    <a:solidFill>
                      <a:srgbClr val="66FFFF"/>
                    </a:solidFill>
                  </a:tcPr>
                </a:tc>
                <a:tc>
                  <a:txBody>
                    <a:bodyPr/>
                    <a:lstStyle/>
                    <a:p>
                      <a:pPr algn="ctr" fontAlgn="ctr"/>
                      <a:r>
                        <a:rPr lang="cs-CZ" sz="1400" b="1" i="0" u="none" strike="noStrike">
                          <a:solidFill>
                            <a:srgbClr val="000000"/>
                          </a:solidFill>
                          <a:effectLst/>
                          <a:latin typeface="Times New Roman" panose="02020603050405020304" pitchFamily="18" charset="0"/>
                        </a:rPr>
                        <a:t>H.Jiřetín/Litvínov - Dobroměřice</a:t>
                      </a:r>
                    </a:p>
                  </a:txBody>
                  <a:tcPr marL="9525" marR="9525" marT="9525" marB="0" anchor="ctr">
                    <a:lnL>
                      <a:noFill/>
                    </a:lnL>
                    <a:lnR>
                      <a:noFill/>
                    </a:lnR>
                    <a:lnT>
                      <a:noFill/>
                    </a:lnT>
                    <a:lnB>
                      <a:noFill/>
                    </a:lnB>
                    <a:solidFill>
                      <a:srgbClr val="66FFFF"/>
                    </a:solidFill>
                  </a:tcPr>
                </a:tc>
                <a:tc>
                  <a:txBody>
                    <a:bodyPr/>
                    <a:lstStyle/>
                    <a:p>
                      <a:pPr algn="ctr" fontAlgn="ctr"/>
                      <a:r>
                        <a:rPr lang="cs-CZ" sz="1400" b="1" i="0" u="none" strike="noStrike" dirty="0">
                          <a:solidFill>
                            <a:srgbClr val="000000"/>
                          </a:solidFill>
                          <a:effectLst/>
                          <a:latin typeface="Times New Roman" panose="02020603050405020304" pitchFamily="18" charset="0"/>
                        </a:rPr>
                        <a:t>3:2</a:t>
                      </a:r>
                    </a:p>
                  </a:txBody>
                  <a:tcPr marL="9525" marR="9525" marT="9525" marB="0" anchor="ctr">
                    <a:lnL>
                      <a:noFill/>
                    </a:lnL>
                    <a:lnR>
                      <a:noFill/>
                    </a:lnR>
                    <a:lnT>
                      <a:noFill/>
                    </a:lnT>
                    <a:lnB>
                      <a:noFill/>
                    </a:lnB>
                    <a:solidFill>
                      <a:srgbClr val="66FFFF"/>
                    </a:solidFill>
                  </a:tcPr>
                </a:tc>
                <a:extLst>
                  <a:ext uri="{0D108BD9-81ED-4DB2-BD59-A6C34878D82A}">
                    <a16:rowId xmlns:a16="http://schemas.microsoft.com/office/drawing/2014/main" val="2456178576"/>
                  </a:ext>
                </a:extLst>
              </a:tr>
              <a:tr h="401417">
                <a:tc>
                  <a:txBody>
                    <a:bodyPr/>
                    <a:lstStyle/>
                    <a:p>
                      <a:pPr algn="ctr" fontAlgn="ctr"/>
                      <a:r>
                        <a:rPr lang="cs-CZ" sz="1400" b="1" i="0" u="none" strike="noStrike">
                          <a:solidFill>
                            <a:srgbClr val="000000"/>
                          </a:solidFill>
                          <a:effectLst/>
                          <a:latin typeface="Times New Roman" panose="02020603050405020304" pitchFamily="18" charset="0"/>
                        </a:rPr>
                        <a:t>3.</a:t>
                      </a:r>
                    </a:p>
                  </a:txBody>
                  <a:tcPr marL="9525" marR="9525" marT="9525" marB="0" anchor="ctr">
                    <a:lnL>
                      <a:noFill/>
                    </a:lnL>
                    <a:lnR>
                      <a:noFill/>
                    </a:lnR>
                    <a:lnT>
                      <a:noFill/>
                    </a:lnT>
                    <a:lnB>
                      <a:noFill/>
                    </a:lnB>
                    <a:solidFill>
                      <a:srgbClr val="FFC000"/>
                    </a:solidFill>
                  </a:tcPr>
                </a:tc>
                <a:tc>
                  <a:txBody>
                    <a:bodyPr/>
                    <a:lstStyle/>
                    <a:p>
                      <a:pPr algn="ctr" fontAlgn="ctr"/>
                      <a:r>
                        <a:rPr lang="cs-CZ" sz="1400" b="1" i="0" u="none" strike="noStrike">
                          <a:solidFill>
                            <a:srgbClr val="000000"/>
                          </a:solidFill>
                          <a:effectLst/>
                          <a:latin typeface="Times New Roman" panose="02020603050405020304" pitchFamily="18" charset="0"/>
                        </a:rPr>
                        <a:t>12.09.2018</a:t>
                      </a:r>
                    </a:p>
                  </a:txBody>
                  <a:tcPr marL="9525" marR="9525" marT="9525" marB="0" anchor="ctr">
                    <a:lnL>
                      <a:noFill/>
                    </a:lnL>
                    <a:lnR>
                      <a:noFill/>
                    </a:lnR>
                    <a:lnT>
                      <a:noFill/>
                    </a:lnT>
                    <a:lnB>
                      <a:noFill/>
                    </a:lnB>
                    <a:solidFill>
                      <a:srgbClr val="FFC000"/>
                    </a:solidFill>
                  </a:tcPr>
                </a:tc>
                <a:tc>
                  <a:txBody>
                    <a:bodyPr/>
                    <a:lstStyle/>
                    <a:p>
                      <a:pPr algn="ctr" fontAlgn="ctr"/>
                      <a:r>
                        <a:rPr lang="cs-CZ" sz="1400" b="1" i="0" u="none" strike="noStrike">
                          <a:solidFill>
                            <a:srgbClr val="000000"/>
                          </a:solidFill>
                          <a:effectLst/>
                          <a:latin typeface="Times New Roman" panose="02020603050405020304" pitchFamily="18" charset="0"/>
                        </a:rPr>
                        <a:t>H.Jiřetín/Litvínov - Modrá/Hrobce</a:t>
                      </a:r>
                    </a:p>
                  </a:txBody>
                  <a:tcPr marL="9525" marR="9525" marT="9525" marB="0" anchor="ctr">
                    <a:lnL>
                      <a:noFill/>
                    </a:lnL>
                    <a:lnR>
                      <a:noFill/>
                    </a:lnR>
                    <a:lnT>
                      <a:noFill/>
                    </a:lnT>
                    <a:lnB>
                      <a:noFill/>
                    </a:lnB>
                    <a:solidFill>
                      <a:srgbClr val="FFC000"/>
                    </a:solidFill>
                  </a:tcPr>
                </a:tc>
                <a:tc>
                  <a:txBody>
                    <a:bodyPr/>
                    <a:lstStyle/>
                    <a:p>
                      <a:pPr algn="ctr" fontAlgn="ctr"/>
                      <a:r>
                        <a:rPr lang="cs-CZ" sz="1400" b="1" i="0" u="none" strike="noStrike">
                          <a:solidFill>
                            <a:srgbClr val="000000"/>
                          </a:solidFill>
                          <a:effectLst/>
                          <a:latin typeface="Times New Roman" panose="02020603050405020304" pitchFamily="18" charset="0"/>
                        </a:rPr>
                        <a:t>2:1</a:t>
                      </a:r>
                    </a:p>
                  </a:txBody>
                  <a:tcPr marL="9525" marR="9525" marT="9525" marB="0" anchor="ctr">
                    <a:lnL>
                      <a:noFill/>
                    </a:lnL>
                    <a:lnR>
                      <a:noFill/>
                    </a:lnR>
                    <a:lnT>
                      <a:noFill/>
                    </a:lnT>
                    <a:lnB>
                      <a:noFill/>
                    </a:lnB>
                    <a:solidFill>
                      <a:srgbClr val="FFC000"/>
                    </a:solidFill>
                  </a:tcPr>
                </a:tc>
                <a:extLst>
                  <a:ext uri="{0D108BD9-81ED-4DB2-BD59-A6C34878D82A}">
                    <a16:rowId xmlns:a16="http://schemas.microsoft.com/office/drawing/2014/main" val="1554193706"/>
                  </a:ext>
                </a:extLst>
              </a:tr>
              <a:tr h="367698">
                <a:tc>
                  <a:txBody>
                    <a:bodyPr/>
                    <a:lstStyle/>
                    <a:p>
                      <a:pPr algn="ctr" fontAlgn="ctr"/>
                      <a:r>
                        <a:rPr lang="cs-CZ" sz="1400" b="1" i="0" u="none" strike="noStrike">
                          <a:solidFill>
                            <a:srgbClr val="000000"/>
                          </a:solidFill>
                          <a:effectLst/>
                          <a:latin typeface="Times New Roman" panose="02020603050405020304" pitchFamily="18" charset="0"/>
                        </a:rPr>
                        <a:t>6.</a:t>
                      </a:r>
                    </a:p>
                  </a:txBody>
                  <a:tcPr marL="9525" marR="9525" marT="9525" marB="0" anchor="ctr">
                    <a:lnL>
                      <a:noFill/>
                    </a:lnL>
                    <a:lnR>
                      <a:noFill/>
                    </a:lnR>
                    <a:lnT>
                      <a:noFill/>
                    </a:lnT>
                    <a:lnB>
                      <a:noFill/>
                    </a:lnB>
                    <a:solidFill>
                      <a:srgbClr val="66FFFF"/>
                    </a:solidFill>
                  </a:tcPr>
                </a:tc>
                <a:tc>
                  <a:txBody>
                    <a:bodyPr/>
                    <a:lstStyle/>
                    <a:p>
                      <a:pPr algn="ctr" fontAlgn="ctr"/>
                      <a:r>
                        <a:rPr lang="cs-CZ" sz="1400" b="1" i="0" u="none" strike="noStrike">
                          <a:solidFill>
                            <a:srgbClr val="000000"/>
                          </a:solidFill>
                          <a:effectLst/>
                          <a:latin typeface="Times New Roman" panose="02020603050405020304" pitchFamily="18" charset="0"/>
                        </a:rPr>
                        <a:t>16.09.2018</a:t>
                      </a:r>
                    </a:p>
                  </a:txBody>
                  <a:tcPr marL="9525" marR="9525" marT="9525" marB="0" anchor="ctr">
                    <a:lnL>
                      <a:noFill/>
                    </a:lnL>
                    <a:lnR>
                      <a:noFill/>
                    </a:lnR>
                    <a:lnT>
                      <a:noFill/>
                    </a:lnT>
                    <a:lnB>
                      <a:noFill/>
                    </a:lnB>
                    <a:solidFill>
                      <a:srgbClr val="66FFFF"/>
                    </a:solidFill>
                  </a:tcPr>
                </a:tc>
                <a:tc>
                  <a:txBody>
                    <a:bodyPr/>
                    <a:lstStyle/>
                    <a:p>
                      <a:pPr algn="ctr" fontAlgn="ctr"/>
                      <a:r>
                        <a:rPr lang="cs-CZ" sz="1400" b="1" i="0" u="none" strike="noStrike" dirty="0">
                          <a:solidFill>
                            <a:srgbClr val="000000"/>
                          </a:solidFill>
                          <a:effectLst/>
                          <a:latin typeface="Times New Roman" panose="02020603050405020304" pitchFamily="18" charset="0"/>
                        </a:rPr>
                        <a:t>Louny - </a:t>
                      </a:r>
                    </a:p>
                    <a:p>
                      <a:pPr algn="ctr" fontAlgn="ctr"/>
                      <a:r>
                        <a:rPr lang="cs-CZ" sz="1400" b="1" i="0" u="none" strike="noStrike" dirty="0" err="1">
                          <a:solidFill>
                            <a:srgbClr val="000000"/>
                          </a:solidFill>
                          <a:effectLst/>
                          <a:latin typeface="Times New Roman" panose="02020603050405020304" pitchFamily="18" charset="0"/>
                        </a:rPr>
                        <a:t>H.Jiřetín</a:t>
                      </a:r>
                      <a:r>
                        <a:rPr lang="cs-CZ" sz="1400" b="1" i="0" u="none" strike="noStrike" dirty="0">
                          <a:solidFill>
                            <a:srgbClr val="000000"/>
                          </a:solidFill>
                          <a:effectLst/>
                          <a:latin typeface="Times New Roman" panose="02020603050405020304" pitchFamily="18" charset="0"/>
                        </a:rPr>
                        <a:t>/Litvínov</a:t>
                      </a:r>
                    </a:p>
                  </a:txBody>
                  <a:tcPr marL="9525" marR="9525" marT="9525" marB="0" anchor="ctr">
                    <a:lnL>
                      <a:noFill/>
                    </a:lnL>
                    <a:lnR>
                      <a:noFill/>
                    </a:lnR>
                    <a:lnT>
                      <a:noFill/>
                    </a:lnT>
                    <a:lnB>
                      <a:noFill/>
                    </a:lnB>
                    <a:solidFill>
                      <a:srgbClr val="66FFFF"/>
                    </a:solidFill>
                  </a:tcPr>
                </a:tc>
                <a:tc>
                  <a:txBody>
                    <a:bodyPr/>
                    <a:lstStyle/>
                    <a:p>
                      <a:pPr algn="ctr" fontAlgn="ctr"/>
                      <a:r>
                        <a:rPr lang="cs-CZ" sz="1400" b="1" i="0" u="none" strike="noStrike">
                          <a:solidFill>
                            <a:srgbClr val="000000"/>
                          </a:solidFill>
                          <a:effectLst/>
                          <a:latin typeface="Times New Roman" panose="02020603050405020304" pitchFamily="18" charset="0"/>
                        </a:rPr>
                        <a:t>6:1</a:t>
                      </a:r>
                    </a:p>
                  </a:txBody>
                  <a:tcPr marL="9525" marR="9525" marT="9525" marB="0" anchor="ctr">
                    <a:lnL>
                      <a:noFill/>
                    </a:lnL>
                    <a:lnR>
                      <a:noFill/>
                    </a:lnR>
                    <a:lnT>
                      <a:noFill/>
                    </a:lnT>
                    <a:lnB>
                      <a:noFill/>
                    </a:lnB>
                    <a:solidFill>
                      <a:srgbClr val="66FFFF"/>
                    </a:solidFill>
                  </a:tcPr>
                </a:tc>
                <a:extLst>
                  <a:ext uri="{0D108BD9-81ED-4DB2-BD59-A6C34878D82A}">
                    <a16:rowId xmlns:a16="http://schemas.microsoft.com/office/drawing/2014/main" val="3612169470"/>
                  </a:ext>
                </a:extLst>
              </a:tr>
              <a:tr h="367698">
                <a:tc>
                  <a:txBody>
                    <a:bodyPr/>
                    <a:lstStyle/>
                    <a:p>
                      <a:pPr algn="ctr" fontAlgn="ctr"/>
                      <a:r>
                        <a:rPr lang="cs-CZ" sz="1400" b="1" i="0" u="none" strike="noStrike">
                          <a:solidFill>
                            <a:srgbClr val="000000"/>
                          </a:solidFill>
                          <a:effectLst/>
                          <a:latin typeface="Times New Roman" panose="02020603050405020304" pitchFamily="18" charset="0"/>
                        </a:rPr>
                        <a:t>7.</a:t>
                      </a:r>
                    </a:p>
                  </a:txBody>
                  <a:tcPr marL="9525" marR="9525" marT="9525" marB="0" anchor="ctr">
                    <a:lnL>
                      <a:noFill/>
                    </a:lnL>
                    <a:lnR>
                      <a:noFill/>
                    </a:lnR>
                    <a:lnT>
                      <a:noFill/>
                    </a:lnT>
                    <a:lnB>
                      <a:noFill/>
                    </a:lnB>
                    <a:solidFill>
                      <a:srgbClr val="FFC000"/>
                    </a:solidFill>
                  </a:tcPr>
                </a:tc>
                <a:tc>
                  <a:txBody>
                    <a:bodyPr/>
                    <a:lstStyle/>
                    <a:p>
                      <a:pPr algn="ctr" fontAlgn="ctr"/>
                      <a:r>
                        <a:rPr lang="cs-CZ" sz="1400" b="1" i="0" u="none" strike="noStrike">
                          <a:solidFill>
                            <a:srgbClr val="000000"/>
                          </a:solidFill>
                          <a:effectLst/>
                          <a:latin typeface="Times New Roman" panose="02020603050405020304" pitchFamily="18" charset="0"/>
                        </a:rPr>
                        <a:t>22.09.2018</a:t>
                      </a:r>
                    </a:p>
                  </a:txBody>
                  <a:tcPr marL="9525" marR="9525" marT="9525" marB="0" anchor="ctr">
                    <a:lnL>
                      <a:noFill/>
                    </a:lnL>
                    <a:lnR>
                      <a:noFill/>
                    </a:lnR>
                    <a:lnT>
                      <a:noFill/>
                    </a:lnT>
                    <a:lnB>
                      <a:noFill/>
                    </a:lnB>
                    <a:solidFill>
                      <a:srgbClr val="FFC000"/>
                    </a:solidFill>
                  </a:tcPr>
                </a:tc>
                <a:tc>
                  <a:txBody>
                    <a:bodyPr/>
                    <a:lstStyle/>
                    <a:p>
                      <a:pPr algn="ctr" fontAlgn="ctr"/>
                      <a:r>
                        <a:rPr lang="cs-CZ" sz="1400" b="1" i="0" u="none" strike="noStrike" dirty="0" err="1">
                          <a:solidFill>
                            <a:srgbClr val="000000"/>
                          </a:solidFill>
                          <a:effectLst/>
                          <a:latin typeface="Times New Roman" panose="02020603050405020304" pitchFamily="18" charset="0"/>
                        </a:rPr>
                        <a:t>H.Jiřetín</a:t>
                      </a:r>
                      <a:r>
                        <a:rPr lang="cs-CZ" sz="1400" b="1" i="0" u="none" strike="noStrike" dirty="0">
                          <a:solidFill>
                            <a:srgbClr val="000000"/>
                          </a:solidFill>
                          <a:effectLst/>
                          <a:latin typeface="Times New Roman" panose="02020603050405020304" pitchFamily="18" charset="0"/>
                        </a:rPr>
                        <a:t>/Litvínov - Vilémov</a:t>
                      </a:r>
                    </a:p>
                  </a:txBody>
                  <a:tcPr marL="9525" marR="9525" marT="9525" marB="0" anchor="ctr">
                    <a:lnL>
                      <a:noFill/>
                    </a:lnL>
                    <a:lnR>
                      <a:noFill/>
                    </a:lnR>
                    <a:lnT>
                      <a:noFill/>
                    </a:lnT>
                    <a:lnB>
                      <a:noFill/>
                    </a:lnB>
                    <a:solidFill>
                      <a:srgbClr val="FFC000"/>
                    </a:solidFill>
                  </a:tcPr>
                </a:tc>
                <a:tc>
                  <a:txBody>
                    <a:bodyPr/>
                    <a:lstStyle/>
                    <a:p>
                      <a:pPr algn="ctr" fontAlgn="ctr"/>
                      <a:r>
                        <a:rPr lang="cs-CZ" sz="1400" b="1" i="0" u="none" strike="noStrike">
                          <a:solidFill>
                            <a:srgbClr val="000000"/>
                          </a:solidFill>
                          <a:effectLst/>
                          <a:latin typeface="Times New Roman" panose="02020603050405020304" pitchFamily="18" charset="0"/>
                        </a:rPr>
                        <a:t>0:1</a:t>
                      </a:r>
                    </a:p>
                  </a:txBody>
                  <a:tcPr marL="9525" marR="9525" marT="9525" marB="0" anchor="ctr">
                    <a:lnL>
                      <a:noFill/>
                    </a:lnL>
                    <a:lnR>
                      <a:noFill/>
                    </a:lnR>
                    <a:lnT>
                      <a:noFill/>
                    </a:lnT>
                    <a:lnB>
                      <a:noFill/>
                    </a:lnB>
                    <a:solidFill>
                      <a:srgbClr val="FFC000"/>
                    </a:solidFill>
                  </a:tcPr>
                </a:tc>
                <a:extLst>
                  <a:ext uri="{0D108BD9-81ED-4DB2-BD59-A6C34878D82A}">
                    <a16:rowId xmlns:a16="http://schemas.microsoft.com/office/drawing/2014/main" val="2379482241"/>
                  </a:ext>
                </a:extLst>
              </a:tr>
              <a:tr h="367698">
                <a:tc>
                  <a:txBody>
                    <a:bodyPr/>
                    <a:lstStyle/>
                    <a:p>
                      <a:pPr algn="ctr" fontAlgn="ctr"/>
                      <a:r>
                        <a:rPr lang="cs-CZ" sz="1400" b="1" i="0" u="none" strike="noStrike">
                          <a:solidFill>
                            <a:srgbClr val="000000"/>
                          </a:solidFill>
                          <a:effectLst/>
                          <a:latin typeface="Times New Roman" panose="02020603050405020304" pitchFamily="18" charset="0"/>
                        </a:rPr>
                        <a:t>8.</a:t>
                      </a:r>
                    </a:p>
                  </a:txBody>
                  <a:tcPr marL="9525" marR="9525" marT="9525" marB="0" anchor="ctr">
                    <a:lnL>
                      <a:noFill/>
                    </a:lnL>
                    <a:lnR>
                      <a:noFill/>
                    </a:lnR>
                    <a:lnT>
                      <a:noFill/>
                    </a:lnT>
                    <a:lnB>
                      <a:noFill/>
                    </a:lnB>
                    <a:solidFill>
                      <a:srgbClr val="66FFFF"/>
                    </a:solidFill>
                  </a:tcPr>
                </a:tc>
                <a:tc>
                  <a:txBody>
                    <a:bodyPr/>
                    <a:lstStyle/>
                    <a:p>
                      <a:pPr algn="ctr" fontAlgn="ctr"/>
                      <a:r>
                        <a:rPr lang="cs-CZ" sz="1400" b="1" i="0" u="none" strike="noStrike">
                          <a:solidFill>
                            <a:srgbClr val="000000"/>
                          </a:solidFill>
                          <a:effectLst/>
                          <a:latin typeface="Times New Roman" panose="02020603050405020304" pitchFamily="18" charset="0"/>
                        </a:rPr>
                        <a:t>03.10.2018</a:t>
                      </a:r>
                    </a:p>
                  </a:txBody>
                  <a:tcPr marL="9525" marR="9525" marT="9525" marB="0" anchor="ctr">
                    <a:lnL>
                      <a:noFill/>
                    </a:lnL>
                    <a:lnR>
                      <a:noFill/>
                    </a:lnR>
                    <a:lnT>
                      <a:noFill/>
                    </a:lnT>
                    <a:lnB>
                      <a:noFill/>
                    </a:lnB>
                    <a:solidFill>
                      <a:srgbClr val="66FFFF"/>
                    </a:solidFill>
                  </a:tcPr>
                </a:tc>
                <a:tc>
                  <a:txBody>
                    <a:bodyPr/>
                    <a:lstStyle/>
                    <a:p>
                      <a:pPr algn="ctr" fontAlgn="ctr"/>
                      <a:r>
                        <a:rPr lang="cs-CZ" sz="1400" b="1" i="0" u="none" strike="noStrike" dirty="0">
                          <a:solidFill>
                            <a:srgbClr val="000000"/>
                          </a:solidFill>
                          <a:effectLst/>
                          <a:latin typeface="Times New Roman" panose="02020603050405020304" pitchFamily="18" charset="0"/>
                        </a:rPr>
                        <a:t>Modlany - </a:t>
                      </a:r>
                      <a:r>
                        <a:rPr lang="cs-CZ" sz="1400" b="1" i="0" u="none" strike="noStrike" dirty="0" err="1">
                          <a:solidFill>
                            <a:srgbClr val="000000"/>
                          </a:solidFill>
                          <a:effectLst/>
                          <a:latin typeface="Times New Roman" panose="02020603050405020304" pitchFamily="18" charset="0"/>
                        </a:rPr>
                        <a:t>H.Jiřetín</a:t>
                      </a:r>
                      <a:r>
                        <a:rPr lang="cs-CZ" sz="1400" b="1" i="0" u="none" strike="noStrike" dirty="0">
                          <a:solidFill>
                            <a:srgbClr val="000000"/>
                          </a:solidFill>
                          <a:effectLst/>
                          <a:latin typeface="Times New Roman" panose="02020603050405020304" pitchFamily="18" charset="0"/>
                        </a:rPr>
                        <a:t>/Litvínov</a:t>
                      </a:r>
                    </a:p>
                  </a:txBody>
                  <a:tcPr marL="9525" marR="9525" marT="9525" marB="0" anchor="ctr">
                    <a:lnL>
                      <a:noFill/>
                    </a:lnL>
                    <a:lnR>
                      <a:noFill/>
                    </a:lnR>
                    <a:lnT>
                      <a:noFill/>
                    </a:lnT>
                    <a:lnB>
                      <a:noFill/>
                    </a:lnB>
                    <a:solidFill>
                      <a:srgbClr val="66FFFF"/>
                    </a:solidFill>
                  </a:tcPr>
                </a:tc>
                <a:tc>
                  <a:txBody>
                    <a:bodyPr/>
                    <a:lstStyle/>
                    <a:p>
                      <a:pPr algn="ctr" fontAlgn="ctr"/>
                      <a:r>
                        <a:rPr lang="cs-CZ" sz="1400" b="1" i="0" u="none" strike="noStrike" dirty="0">
                          <a:solidFill>
                            <a:srgbClr val="000000"/>
                          </a:solidFill>
                          <a:effectLst/>
                          <a:latin typeface="Times New Roman" panose="02020603050405020304" pitchFamily="18" charset="0"/>
                        </a:rPr>
                        <a:t>4:2</a:t>
                      </a:r>
                    </a:p>
                  </a:txBody>
                  <a:tcPr marL="9525" marR="9525" marT="9525" marB="0" anchor="ctr">
                    <a:lnL>
                      <a:noFill/>
                    </a:lnL>
                    <a:lnR>
                      <a:noFill/>
                    </a:lnR>
                    <a:lnT>
                      <a:noFill/>
                    </a:lnT>
                    <a:lnB>
                      <a:noFill/>
                    </a:lnB>
                    <a:solidFill>
                      <a:srgbClr val="66FFFF"/>
                    </a:solidFill>
                  </a:tcPr>
                </a:tc>
                <a:extLst>
                  <a:ext uri="{0D108BD9-81ED-4DB2-BD59-A6C34878D82A}">
                    <a16:rowId xmlns:a16="http://schemas.microsoft.com/office/drawing/2014/main" val="1360857552"/>
                  </a:ext>
                </a:extLst>
              </a:tr>
              <a:tr h="367698">
                <a:tc>
                  <a:txBody>
                    <a:bodyPr/>
                    <a:lstStyle/>
                    <a:p>
                      <a:pPr algn="ctr" fontAlgn="ctr"/>
                      <a:r>
                        <a:rPr lang="cs-CZ" sz="1400" b="1" i="0" u="none" strike="noStrike">
                          <a:solidFill>
                            <a:srgbClr val="000000"/>
                          </a:solidFill>
                          <a:effectLst/>
                          <a:latin typeface="Times New Roman" panose="02020603050405020304" pitchFamily="18" charset="0"/>
                        </a:rPr>
                        <a:t>9.</a:t>
                      </a:r>
                    </a:p>
                  </a:txBody>
                  <a:tcPr marL="9525" marR="9525" marT="9525" marB="0" anchor="ctr">
                    <a:lnL>
                      <a:noFill/>
                    </a:lnL>
                    <a:lnR>
                      <a:noFill/>
                    </a:lnR>
                    <a:lnT>
                      <a:noFill/>
                    </a:lnT>
                    <a:lnB>
                      <a:noFill/>
                    </a:lnB>
                    <a:solidFill>
                      <a:srgbClr val="FFC000"/>
                    </a:solidFill>
                  </a:tcPr>
                </a:tc>
                <a:tc>
                  <a:txBody>
                    <a:bodyPr/>
                    <a:lstStyle/>
                    <a:p>
                      <a:pPr algn="ctr" fontAlgn="ctr"/>
                      <a:r>
                        <a:rPr lang="cs-CZ" sz="1400" b="1" i="0" u="none" strike="noStrike">
                          <a:solidFill>
                            <a:srgbClr val="000000"/>
                          </a:solidFill>
                          <a:effectLst/>
                          <a:latin typeface="Times New Roman" panose="02020603050405020304" pitchFamily="18" charset="0"/>
                        </a:rPr>
                        <a:t>06.10.2018</a:t>
                      </a:r>
                    </a:p>
                  </a:txBody>
                  <a:tcPr marL="9525" marR="9525" marT="9525" marB="0" anchor="ctr">
                    <a:lnL>
                      <a:noFill/>
                    </a:lnL>
                    <a:lnR>
                      <a:noFill/>
                    </a:lnR>
                    <a:lnT>
                      <a:noFill/>
                    </a:lnT>
                    <a:lnB>
                      <a:noFill/>
                    </a:lnB>
                    <a:solidFill>
                      <a:srgbClr val="FFC000"/>
                    </a:solidFill>
                  </a:tcPr>
                </a:tc>
                <a:tc>
                  <a:txBody>
                    <a:bodyPr/>
                    <a:lstStyle/>
                    <a:p>
                      <a:pPr algn="ctr" fontAlgn="ctr"/>
                      <a:r>
                        <a:rPr lang="cs-CZ" sz="1400" b="1" i="0" u="none" strike="noStrike" dirty="0" err="1">
                          <a:solidFill>
                            <a:srgbClr val="000000"/>
                          </a:solidFill>
                          <a:effectLst/>
                          <a:latin typeface="Times New Roman" panose="02020603050405020304" pitchFamily="18" charset="0"/>
                        </a:rPr>
                        <a:t>H.Jiřetín</a:t>
                      </a:r>
                      <a:r>
                        <a:rPr lang="cs-CZ" sz="1400" b="1" i="0" u="none" strike="noStrike" dirty="0">
                          <a:solidFill>
                            <a:srgbClr val="000000"/>
                          </a:solidFill>
                          <a:effectLst/>
                          <a:latin typeface="Times New Roman" panose="02020603050405020304" pitchFamily="18" charset="0"/>
                        </a:rPr>
                        <a:t>/Litvínov - </a:t>
                      </a:r>
                    </a:p>
                    <a:p>
                      <a:pPr algn="ctr" fontAlgn="ctr"/>
                      <a:r>
                        <a:rPr lang="cs-CZ" sz="1400" b="1" i="0" u="none" strike="noStrike" dirty="0" err="1">
                          <a:solidFill>
                            <a:srgbClr val="000000"/>
                          </a:solidFill>
                          <a:effectLst/>
                          <a:latin typeface="Times New Roman" panose="02020603050405020304" pitchFamily="18" charset="0"/>
                        </a:rPr>
                        <a:t>Brná</a:t>
                      </a:r>
                      <a:endParaRPr lang="cs-CZ" sz="1400" b="1" i="0" u="none" strike="noStrike" dirty="0">
                        <a:solidFill>
                          <a:srgbClr val="000000"/>
                        </a:solidFill>
                        <a:effectLst/>
                        <a:latin typeface="Times New Roman" panose="02020603050405020304" pitchFamily="18" charset="0"/>
                      </a:endParaRPr>
                    </a:p>
                  </a:txBody>
                  <a:tcPr marL="9525" marR="9525" marT="9525" marB="0" anchor="ctr">
                    <a:lnL>
                      <a:noFill/>
                    </a:lnL>
                    <a:lnR>
                      <a:noFill/>
                    </a:lnR>
                    <a:lnT>
                      <a:noFill/>
                    </a:lnT>
                    <a:lnB>
                      <a:noFill/>
                    </a:lnB>
                    <a:solidFill>
                      <a:srgbClr val="FFC000"/>
                    </a:solidFill>
                  </a:tcPr>
                </a:tc>
                <a:tc>
                  <a:txBody>
                    <a:bodyPr/>
                    <a:lstStyle/>
                    <a:p>
                      <a:pPr algn="ctr" fontAlgn="ctr"/>
                      <a:r>
                        <a:rPr lang="cs-CZ" sz="1400" b="1" i="0" u="none" strike="noStrike">
                          <a:solidFill>
                            <a:srgbClr val="000000"/>
                          </a:solidFill>
                          <a:effectLst/>
                          <a:latin typeface="Times New Roman" panose="02020603050405020304" pitchFamily="18" charset="0"/>
                        </a:rPr>
                        <a:t>5:2</a:t>
                      </a:r>
                    </a:p>
                  </a:txBody>
                  <a:tcPr marL="9525" marR="9525" marT="9525" marB="0" anchor="ctr">
                    <a:lnL>
                      <a:noFill/>
                    </a:lnL>
                    <a:lnR>
                      <a:noFill/>
                    </a:lnR>
                    <a:lnT>
                      <a:noFill/>
                    </a:lnT>
                    <a:lnB>
                      <a:noFill/>
                    </a:lnB>
                    <a:solidFill>
                      <a:srgbClr val="FFC000"/>
                    </a:solidFill>
                  </a:tcPr>
                </a:tc>
                <a:extLst>
                  <a:ext uri="{0D108BD9-81ED-4DB2-BD59-A6C34878D82A}">
                    <a16:rowId xmlns:a16="http://schemas.microsoft.com/office/drawing/2014/main" val="2308589907"/>
                  </a:ext>
                </a:extLst>
              </a:tr>
              <a:tr h="367698">
                <a:tc>
                  <a:txBody>
                    <a:bodyPr/>
                    <a:lstStyle/>
                    <a:p>
                      <a:pPr algn="ctr" fontAlgn="ctr"/>
                      <a:r>
                        <a:rPr lang="cs-CZ" sz="1400" b="1" i="0" u="none" strike="noStrike">
                          <a:solidFill>
                            <a:srgbClr val="000000"/>
                          </a:solidFill>
                          <a:effectLst/>
                          <a:latin typeface="Times New Roman" panose="02020603050405020304" pitchFamily="18" charset="0"/>
                        </a:rPr>
                        <a:t>10.</a:t>
                      </a:r>
                    </a:p>
                  </a:txBody>
                  <a:tcPr marL="9525" marR="9525" marT="9525" marB="0" anchor="ctr">
                    <a:lnL>
                      <a:noFill/>
                    </a:lnL>
                    <a:lnR>
                      <a:noFill/>
                    </a:lnR>
                    <a:lnT>
                      <a:noFill/>
                    </a:lnT>
                    <a:lnB>
                      <a:noFill/>
                    </a:lnB>
                    <a:solidFill>
                      <a:srgbClr val="66FFFF"/>
                    </a:solidFill>
                  </a:tcPr>
                </a:tc>
                <a:tc>
                  <a:txBody>
                    <a:bodyPr/>
                    <a:lstStyle/>
                    <a:p>
                      <a:pPr algn="ctr" fontAlgn="ctr"/>
                      <a:r>
                        <a:rPr lang="cs-CZ" sz="1400" b="1" i="0" u="none" strike="noStrike">
                          <a:solidFill>
                            <a:srgbClr val="000000"/>
                          </a:solidFill>
                          <a:effectLst/>
                          <a:latin typeface="Times New Roman" panose="02020603050405020304" pitchFamily="18" charset="0"/>
                        </a:rPr>
                        <a:t>13.10.2018</a:t>
                      </a:r>
                    </a:p>
                  </a:txBody>
                  <a:tcPr marL="9525" marR="9525" marT="9525" marB="0" anchor="ctr">
                    <a:lnL>
                      <a:noFill/>
                    </a:lnL>
                    <a:lnR>
                      <a:noFill/>
                    </a:lnR>
                    <a:lnT>
                      <a:noFill/>
                    </a:lnT>
                    <a:lnB>
                      <a:noFill/>
                    </a:lnB>
                    <a:solidFill>
                      <a:srgbClr val="66FFFF"/>
                    </a:solidFill>
                  </a:tcPr>
                </a:tc>
                <a:tc>
                  <a:txBody>
                    <a:bodyPr/>
                    <a:lstStyle/>
                    <a:p>
                      <a:pPr algn="ctr" fontAlgn="ctr"/>
                      <a:r>
                        <a:rPr lang="cs-CZ" sz="1400" b="1" i="0" u="none" strike="noStrike">
                          <a:solidFill>
                            <a:srgbClr val="000000"/>
                          </a:solidFill>
                          <a:effectLst/>
                          <a:latin typeface="Times New Roman" panose="02020603050405020304" pitchFamily="18" charset="0"/>
                        </a:rPr>
                        <a:t>Perštejn - H.Jiřetín/Litvínov</a:t>
                      </a:r>
                    </a:p>
                  </a:txBody>
                  <a:tcPr marL="9525" marR="9525" marT="9525" marB="0" anchor="ctr">
                    <a:lnL>
                      <a:noFill/>
                    </a:lnL>
                    <a:lnR>
                      <a:noFill/>
                    </a:lnR>
                    <a:lnT>
                      <a:noFill/>
                    </a:lnT>
                    <a:lnB>
                      <a:noFill/>
                    </a:lnB>
                    <a:solidFill>
                      <a:srgbClr val="66FFFF"/>
                    </a:solidFill>
                  </a:tcPr>
                </a:tc>
                <a:tc>
                  <a:txBody>
                    <a:bodyPr/>
                    <a:lstStyle/>
                    <a:p>
                      <a:pPr algn="ctr" fontAlgn="ctr"/>
                      <a:r>
                        <a:rPr lang="cs-CZ" sz="1400" b="1" i="0" u="none" strike="noStrike" dirty="0">
                          <a:solidFill>
                            <a:srgbClr val="000000"/>
                          </a:solidFill>
                          <a:effectLst/>
                          <a:latin typeface="Times New Roman" panose="02020603050405020304" pitchFamily="18" charset="0"/>
                        </a:rPr>
                        <a:t>0:5</a:t>
                      </a:r>
                    </a:p>
                  </a:txBody>
                  <a:tcPr marL="9525" marR="9525" marT="9525" marB="0" anchor="ctr">
                    <a:lnL>
                      <a:noFill/>
                    </a:lnL>
                    <a:lnR>
                      <a:noFill/>
                    </a:lnR>
                    <a:lnT>
                      <a:noFill/>
                    </a:lnT>
                    <a:lnB>
                      <a:noFill/>
                    </a:lnB>
                    <a:solidFill>
                      <a:srgbClr val="66FFFF"/>
                    </a:solidFill>
                  </a:tcPr>
                </a:tc>
                <a:extLst>
                  <a:ext uri="{0D108BD9-81ED-4DB2-BD59-A6C34878D82A}">
                    <a16:rowId xmlns:a16="http://schemas.microsoft.com/office/drawing/2014/main" val="1893765140"/>
                  </a:ext>
                </a:extLst>
              </a:tr>
              <a:tr h="367698">
                <a:tc>
                  <a:txBody>
                    <a:bodyPr/>
                    <a:lstStyle/>
                    <a:p>
                      <a:pPr algn="ctr" fontAlgn="ctr"/>
                      <a:r>
                        <a:rPr lang="cs-CZ" sz="1400" b="1" i="0" u="none" strike="noStrike">
                          <a:solidFill>
                            <a:srgbClr val="000000"/>
                          </a:solidFill>
                          <a:effectLst/>
                          <a:latin typeface="Times New Roman" panose="02020603050405020304" pitchFamily="18" charset="0"/>
                        </a:rPr>
                        <a:t>11.</a:t>
                      </a:r>
                    </a:p>
                  </a:txBody>
                  <a:tcPr marL="9525" marR="9525" marT="9525" marB="0" anchor="ctr">
                    <a:lnL>
                      <a:noFill/>
                    </a:lnL>
                    <a:lnR>
                      <a:noFill/>
                    </a:lnR>
                    <a:lnT>
                      <a:noFill/>
                    </a:lnT>
                    <a:lnB>
                      <a:noFill/>
                    </a:lnB>
                    <a:solidFill>
                      <a:srgbClr val="FFC000"/>
                    </a:solidFill>
                  </a:tcPr>
                </a:tc>
                <a:tc>
                  <a:txBody>
                    <a:bodyPr/>
                    <a:lstStyle/>
                    <a:p>
                      <a:pPr algn="ctr" fontAlgn="ctr"/>
                      <a:r>
                        <a:rPr lang="cs-CZ" sz="1400" b="1" i="0" u="none" strike="noStrike">
                          <a:solidFill>
                            <a:srgbClr val="000000"/>
                          </a:solidFill>
                          <a:effectLst/>
                          <a:latin typeface="Times New Roman" panose="02020603050405020304" pitchFamily="18" charset="0"/>
                        </a:rPr>
                        <a:t>20.10.2018</a:t>
                      </a:r>
                    </a:p>
                  </a:txBody>
                  <a:tcPr marL="9525" marR="9525" marT="9525" marB="0" anchor="ctr">
                    <a:lnL>
                      <a:noFill/>
                    </a:lnL>
                    <a:lnR>
                      <a:noFill/>
                    </a:lnR>
                    <a:lnT>
                      <a:noFill/>
                    </a:lnT>
                    <a:lnB>
                      <a:noFill/>
                    </a:lnB>
                    <a:solidFill>
                      <a:srgbClr val="FFC000"/>
                    </a:solidFill>
                  </a:tcPr>
                </a:tc>
                <a:tc>
                  <a:txBody>
                    <a:bodyPr/>
                    <a:lstStyle/>
                    <a:p>
                      <a:pPr algn="ctr" fontAlgn="ctr"/>
                      <a:r>
                        <a:rPr lang="cs-CZ" sz="1400" b="1" i="0" u="none" strike="noStrike" dirty="0" err="1">
                          <a:solidFill>
                            <a:srgbClr val="000000"/>
                          </a:solidFill>
                          <a:effectLst/>
                          <a:latin typeface="Times New Roman" panose="02020603050405020304" pitchFamily="18" charset="0"/>
                        </a:rPr>
                        <a:t>H.Jiřetín</a:t>
                      </a:r>
                      <a:r>
                        <a:rPr lang="cs-CZ" sz="1400" b="1" i="0" u="none" strike="noStrike" dirty="0">
                          <a:solidFill>
                            <a:srgbClr val="000000"/>
                          </a:solidFill>
                          <a:effectLst/>
                          <a:latin typeface="Times New Roman" panose="02020603050405020304" pitchFamily="18" charset="0"/>
                        </a:rPr>
                        <a:t>/Litvínov - </a:t>
                      </a:r>
                    </a:p>
                    <a:p>
                      <a:pPr algn="ctr" fontAlgn="ctr"/>
                      <a:r>
                        <a:rPr lang="cs-CZ" sz="1400" b="1" i="0" u="none" strike="noStrike" dirty="0">
                          <a:solidFill>
                            <a:srgbClr val="000000"/>
                          </a:solidFill>
                          <a:effectLst/>
                          <a:latin typeface="Times New Roman" panose="02020603050405020304" pitchFamily="18" charset="0"/>
                        </a:rPr>
                        <a:t>Žatec</a:t>
                      </a:r>
                    </a:p>
                  </a:txBody>
                  <a:tcPr marL="9525" marR="9525" marT="9525" marB="0" anchor="ctr">
                    <a:lnL>
                      <a:noFill/>
                    </a:lnL>
                    <a:lnR>
                      <a:noFill/>
                    </a:lnR>
                    <a:lnT>
                      <a:noFill/>
                    </a:lnT>
                    <a:lnB>
                      <a:noFill/>
                    </a:lnB>
                    <a:solidFill>
                      <a:srgbClr val="FFC000"/>
                    </a:solidFill>
                  </a:tcPr>
                </a:tc>
                <a:tc>
                  <a:txBody>
                    <a:bodyPr/>
                    <a:lstStyle/>
                    <a:p>
                      <a:pPr algn="ctr" fontAlgn="b"/>
                      <a:r>
                        <a:rPr lang="cs-CZ" sz="1400" b="1" i="0" u="none" strike="noStrike" dirty="0">
                          <a:solidFill>
                            <a:srgbClr val="000000"/>
                          </a:solidFill>
                          <a:effectLst/>
                          <a:latin typeface="Times New Roman" panose="02020603050405020304" pitchFamily="18" charset="0"/>
                        </a:rPr>
                        <a:t> 5:4</a:t>
                      </a:r>
                    </a:p>
                  </a:txBody>
                  <a:tcPr marL="9525" marR="9525" marT="9525" marB="0" anchor="ctr">
                    <a:lnL>
                      <a:noFill/>
                    </a:lnL>
                    <a:lnR>
                      <a:noFill/>
                    </a:lnR>
                    <a:lnT>
                      <a:noFill/>
                    </a:lnT>
                    <a:lnB>
                      <a:noFill/>
                    </a:lnB>
                    <a:solidFill>
                      <a:srgbClr val="FFC000"/>
                    </a:solidFill>
                  </a:tcPr>
                </a:tc>
                <a:extLst>
                  <a:ext uri="{0D108BD9-81ED-4DB2-BD59-A6C34878D82A}">
                    <a16:rowId xmlns:a16="http://schemas.microsoft.com/office/drawing/2014/main" val="3607014463"/>
                  </a:ext>
                </a:extLst>
              </a:tr>
            </a:tbl>
          </a:graphicData>
        </a:graphic>
      </p:graphicFrame>
      <p:sp>
        <p:nvSpPr>
          <p:cNvPr id="4" name="TextovéPole 3">
            <a:extLst>
              <a:ext uri="{FF2B5EF4-FFF2-40B4-BE49-F238E27FC236}">
                <a16:creationId xmlns:a16="http://schemas.microsoft.com/office/drawing/2014/main" id="{8A00F1A7-E5EF-4D6D-9578-420B25A2D304}"/>
              </a:ext>
            </a:extLst>
          </p:cNvPr>
          <p:cNvSpPr txBox="1"/>
          <p:nvPr/>
        </p:nvSpPr>
        <p:spPr>
          <a:xfrm>
            <a:off x="143992" y="91108"/>
            <a:ext cx="4742283" cy="400110"/>
          </a:xfrm>
          <a:prstGeom prst="rect">
            <a:avLst/>
          </a:prstGeom>
          <a:pattFill prst="wave">
            <a:fgClr>
              <a:srgbClr val="CCFF99"/>
            </a:fgClr>
            <a:bgClr>
              <a:schemeClr val="bg1"/>
            </a:bgClr>
          </a:pattFill>
          <a:effectLst>
            <a:glow rad="101600">
              <a:schemeClr val="accent6">
                <a:lumMod val="20000"/>
                <a:lumOff val="80000"/>
                <a:alpha val="40000"/>
              </a:schemeClr>
            </a:glow>
            <a:softEdge rad="0"/>
          </a:effectLst>
        </p:spPr>
        <p:txBody>
          <a:bodyPr wrap="square" rtlCol="0">
            <a:spAutoFit/>
          </a:bodyPr>
          <a:lstStyle/>
          <a:p>
            <a:pPr algn="ctr"/>
            <a:r>
              <a:rPr lang="cs-CZ" sz="2000" dirty="0">
                <a:latin typeface="Arial Black" panose="020B0A04020102020204" pitchFamily="34" charset="0"/>
              </a:rPr>
              <a:t>Jiřetínská podzimní představení </a:t>
            </a:r>
          </a:p>
        </p:txBody>
      </p:sp>
      <p:sp>
        <p:nvSpPr>
          <p:cNvPr id="9" name="TextovéPole 8"/>
          <p:cNvSpPr txBox="1"/>
          <p:nvPr/>
        </p:nvSpPr>
        <p:spPr>
          <a:xfrm>
            <a:off x="5544592" y="1747292"/>
            <a:ext cx="4536504" cy="5201424"/>
          </a:xfrm>
          <a:prstGeom prst="rect">
            <a:avLst/>
          </a:prstGeom>
          <a:noFill/>
          <a:effectLst>
            <a:glow rad="101600">
              <a:srgbClr val="FFFF66">
                <a:alpha val="40000"/>
              </a:srgbClr>
            </a:glow>
            <a:softEdge rad="241300"/>
          </a:effectLst>
        </p:spPr>
        <p:txBody>
          <a:bodyPr wrap="square" rtlCol="0">
            <a:spAutoFit/>
          </a:bodyPr>
          <a:lstStyle/>
          <a:p>
            <a:pPr algn="ctr"/>
            <a:r>
              <a:rPr lang="cs-CZ" sz="1700" dirty="0">
                <a:latin typeface="Arial Black" panose="020B0A04020102020204" pitchFamily="34" charset="0"/>
                <a:cs typeface="Arial" panose="020B0604020202020204" pitchFamily="34" charset="0"/>
              </a:rPr>
              <a:t>TJ Dynamo </a:t>
            </a:r>
            <a:r>
              <a:rPr lang="cs-CZ" sz="1700" dirty="0" err="1">
                <a:latin typeface="Arial Black" panose="020B0A04020102020204" pitchFamily="34" charset="0"/>
                <a:cs typeface="Arial" panose="020B0604020202020204" pitchFamily="34" charset="0"/>
              </a:rPr>
              <a:t>Podlusky</a:t>
            </a:r>
            <a:r>
              <a:rPr lang="cs-CZ" sz="1700" dirty="0">
                <a:latin typeface="Arial Black" panose="020B0A04020102020204" pitchFamily="34" charset="0"/>
                <a:cs typeface="Arial" panose="020B0604020202020204" pitchFamily="34" charset="0"/>
              </a:rPr>
              <a:t> B – SK Štětí  B</a:t>
            </a:r>
          </a:p>
          <a:p>
            <a:pPr algn="ctr"/>
            <a:r>
              <a:rPr lang="cs-CZ" sz="1700" dirty="0">
                <a:latin typeface="Arial Black" panose="020B0A04020102020204" pitchFamily="34" charset="0"/>
                <a:cs typeface="Arial" panose="020B0604020202020204" pitchFamily="34" charset="0"/>
              </a:rPr>
              <a:t>2:3 PK (1:1)  9. kolo    21.10.2018</a:t>
            </a:r>
          </a:p>
          <a:p>
            <a:pPr algn="just"/>
            <a:r>
              <a:rPr lang="cs-CZ" sz="1100" b="0" dirty="0">
                <a:latin typeface="Arial" panose="020B0604020202020204" pitchFamily="34" charset="0"/>
                <a:cs typeface="Arial" panose="020B0604020202020204" pitchFamily="34" charset="0"/>
              </a:rPr>
              <a:t>Poslední neznámou pro B mužstvo dospělých ve IV. třídě byl v 9. kole rezervní tým Podlusk, kam zajížděli v neděli odpoledne. Stejně jako při posledním zápase nebylo lehké poskládat 11 hráčů, ale nakonec i s trenérem Václavem Podhorským na place to  jedenáctku dalo. V 1. poločase jsme byli lepším týmem, ale co platné, když chyběla lepší střelba, která by ohrozila branku domácích. Ve 36. minutě jsme se přesto dostali do vedení. Bylo to střele Jakuba </a:t>
            </a:r>
            <a:r>
              <a:rPr lang="cs-CZ" sz="1100" b="0" dirty="0" err="1">
                <a:latin typeface="Arial" panose="020B0604020202020204" pitchFamily="34" charset="0"/>
                <a:cs typeface="Arial" panose="020B0604020202020204" pitchFamily="34" charset="0"/>
              </a:rPr>
              <a:t>Modráka</a:t>
            </a:r>
            <a:r>
              <a:rPr lang="cs-CZ" sz="1100" b="0" dirty="0">
                <a:latin typeface="Arial" panose="020B0604020202020204" pitchFamily="34" charset="0"/>
                <a:cs typeface="Arial" panose="020B0604020202020204" pitchFamily="34" charset="0"/>
              </a:rPr>
              <a:t>, která napnula síť za zády domácího brankáře. Radost ale dlouhého trvání neměla, protože domácí o 3 minuty později po rohovém kopu srovnali na 1:1. V úvodní dvacetiminutovce 2. půle jsme se vypracovali sestavu, která byla v 60. minutě po rohu rozehraného Šimonem Válou korunována gólem trenéra Václava Podhorského na 2:1. Rohy byly v tomto utkání vůbec osudové. V 74. minutě po něm domácí totiž zásluhou Filipa Tlustého vyrovnali na 2:2. V tuto dobu už strážil naši branku s poraněným kotníkem Josef Horáček a kdyby byl fit, tak k brance asi nedošlo. Došlo však na penalty a ty měly jednoznačný průběh v náš prospěch. I když měl Horáček zraněnou nohu, tak chytal jednu </a:t>
            </a:r>
            <a:r>
              <a:rPr lang="cs-CZ" sz="1100" b="0" dirty="0" err="1">
                <a:latin typeface="Arial" panose="020B0604020202020204" pitchFamily="34" charset="0"/>
                <a:cs typeface="Arial" panose="020B0604020202020204" pitchFamily="34" charset="0"/>
              </a:rPr>
              <a:t>pently</a:t>
            </a:r>
            <a:r>
              <a:rPr lang="cs-CZ" sz="1100" b="0" dirty="0">
                <a:latin typeface="Arial" panose="020B0604020202020204" pitchFamily="34" charset="0"/>
                <a:cs typeface="Arial" panose="020B0604020202020204" pitchFamily="34" charset="0"/>
              </a:rPr>
              <a:t> domácích za druhou. Chytil 3 v řadě, a proto, že naši borci všechny proměnili, tak jsme si domů odvezli bod navíc. Z 24 možných bodů jsme získali 20 bodů, které zaručují 1. místo. Nyní čekají mužstvo ještě 3 předehrávky.  </a:t>
            </a:r>
          </a:p>
          <a:p>
            <a:r>
              <a:rPr lang="cs-CZ" sz="1100" b="0" u="sng" dirty="0">
                <a:latin typeface="Arial" panose="020B0604020202020204" pitchFamily="34" charset="0"/>
                <a:cs typeface="Arial" panose="020B0604020202020204" pitchFamily="34" charset="0"/>
              </a:rPr>
              <a:t>Branky</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J.Modrák</a:t>
            </a:r>
            <a:r>
              <a:rPr lang="cs-CZ" sz="1100" b="0" dirty="0">
                <a:latin typeface="Arial" panose="020B0604020202020204" pitchFamily="34" charset="0"/>
                <a:cs typeface="Arial" panose="020B0604020202020204" pitchFamily="34" charset="0"/>
              </a:rPr>
              <a:t> 1, </a:t>
            </a:r>
            <a:r>
              <a:rPr lang="cs-CZ" sz="1100" b="0" dirty="0" err="1">
                <a:latin typeface="Arial" panose="020B0604020202020204" pitchFamily="34" charset="0"/>
                <a:cs typeface="Arial" panose="020B0604020202020204" pitchFamily="34" charset="0"/>
              </a:rPr>
              <a:t>V.Podhorský</a:t>
            </a:r>
            <a:r>
              <a:rPr lang="cs-CZ" sz="1100" b="0" dirty="0">
                <a:latin typeface="Arial" panose="020B0604020202020204" pitchFamily="34" charset="0"/>
                <a:cs typeface="Arial" panose="020B0604020202020204" pitchFamily="34" charset="0"/>
              </a:rPr>
              <a:t> 1</a:t>
            </a:r>
          </a:p>
          <a:p>
            <a:r>
              <a:rPr lang="cs-CZ" sz="1100" b="0" u="sng" dirty="0">
                <a:latin typeface="Arial" panose="020B0604020202020204" pitchFamily="34" charset="0"/>
                <a:cs typeface="Arial" panose="020B0604020202020204" pitchFamily="34" charset="0"/>
              </a:rPr>
              <a:t>Sestava: </a:t>
            </a:r>
            <a:r>
              <a:rPr lang="cs-CZ" sz="1100" b="0" dirty="0" err="1">
                <a:latin typeface="Arial" panose="020B0604020202020204" pitchFamily="34" charset="0"/>
                <a:cs typeface="Arial" panose="020B0604020202020204" pitchFamily="34" charset="0"/>
              </a:rPr>
              <a:t>J.Horáček-M.Koráň</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R.Růžička</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J.Tichý</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J.Modrák</a:t>
            </a:r>
            <a:r>
              <a:rPr lang="cs-CZ" sz="1100" b="0" dirty="0">
                <a:latin typeface="Arial" panose="020B0604020202020204" pitchFamily="34" charset="0"/>
                <a:cs typeface="Arial" panose="020B0604020202020204" pitchFamily="34" charset="0"/>
              </a:rPr>
              <a:t>, </a:t>
            </a:r>
          </a:p>
          <a:p>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R.Moučka</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R.Feko</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Š.Vála</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F.Podhorský</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V.Podhorský</a:t>
            </a:r>
            <a:r>
              <a:rPr lang="cs-CZ" sz="1100" b="0" dirty="0">
                <a:latin typeface="Arial" panose="020B0604020202020204" pitchFamily="34" charset="0"/>
                <a:cs typeface="Arial" panose="020B0604020202020204" pitchFamily="34" charset="0"/>
              </a:rPr>
              <a:t>, </a:t>
            </a:r>
          </a:p>
          <a:p>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M.Srba</a:t>
            </a:r>
            <a:endParaRPr lang="cs-CZ" sz="1100" b="0" dirty="0">
              <a:latin typeface="Arial" panose="020B0604020202020204" pitchFamily="34" charset="0"/>
              <a:cs typeface="Arial" panose="020B0604020202020204" pitchFamily="34" charset="0"/>
            </a:endParaRPr>
          </a:p>
          <a:p>
            <a:r>
              <a:rPr lang="cs-CZ" sz="1100" b="0" u="sng" dirty="0">
                <a:latin typeface="Arial" panose="020B0604020202020204" pitchFamily="34" charset="0"/>
                <a:cs typeface="Arial" panose="020B0604020202020204" pitchFamily="34" charset="0"/>
              </a:rPr>
              <a:t>Trenér</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V.Podhorský</a:t>
            </a:r>
            <a:r>
              <a:rPr lang="cs-CZ" sz="1100" b="0" dirty="0">
                <a:latin typeface="Arial" panose="020B0604020202020204" pitchFamily="34" charset="0"/>
                <a:cs typeface="Arial" panose="020B0604020202020204" pitchFamily="34" charset="0"/>
              </a:rPr>
              <a:t>  </a:t>
            </a:r>
            <a:r>
              <a:rPr lang="cs-CZ" sz="1100" b="0" u="sng" dirty="0">
                <a:latin typeface="Arial" panose="020B0604020202020204" pitchFamily="34" charset="0"/>
                <a:cs typeface="Arial" panose="020B0604020202020204" pitchFamily="34" charset="0"/>
              </a:rPr>
              <a:t>Vedoucí</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V.Švancara</a:t>
            </a:r>
            <a:endParaRPr lang="cs-CZ" sz="1100" b="0" dirty="0">
              <a:latin typeface="Arial" panose="020B0604020202020204" pitchFamily="34" charset="0"/>
              <a:cs typeface="Arial" panose="020B0604020202020204" pitchFamily="34" charset="0"/>
            </a:endParaRPr>
          </a:p>
          <a:p>
            <a:r>
              <a:rPr lang="cs-CZ" sz="1100" b="0" u="sng" dirty="0">
                <a:latin typeface="Arial" panose="020B0604020202020204" pitchFamily="34" charset="0"/>
                <a:cs typeface="Arial" panose="020B0604020202020204" pitchFamily="34" charset="0"/>
              </a:rPr>
              <a:t>Rozhodčí:</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M.Fišl-R.Čihák</a:t>
            </a:r>
            <a:r>
              <a:rPr lang="cs-CZ" sz="1100" b="0" dirty="0">
                <a:latin typeface="Arial" panose="020B0604020202020204" pitchFamily="34" charset="0"/>
                <a:cs typeface="Arial" panose="020B0604020202020204" pitchFamily="34" charset="0"/>
              </a:rPr>
              <a:t>(laik), </a:t>
            </a:r>
            <a:r>
              <a:rPr lang="cs-CZ" sz="1100" b="0" dirty="0" err="1">
                <a:latin typeface="Arial" panose="020B0604020202020204" pitchFamily="34" charset="0"/>
                <a:cs typeface="Arial" panose="020B0604020202020204" pitchFamily="34" charset="0"/>
              </a:rPr>
              <a:t>V.Šilha</a:t>
            </a:r>
            <a:r>
              <a:rPr lang="cs-CZ" sz="1100" b="0" dirty="0">
                <a:latin typeface="Arial" panose="020B0604020202020204" pitchFamily="34" charset="0"/>
                <a:cs typeface="Arial" panose="020B0604020202020204" pitchFamily="34" charset="0"/>
              </a:rPr>
              <a:t>(laik)</a:t>
            </a:r>
          </a:p>
        </p:txBody>
      </p:sp>
      <p:sp>
        <p:nvSpPr>
          <p:cNvPr id="2" name="TextovéPole 1"/>
          <p:cNvSpPr txBox="1"/>
          <p:nvPr/>
        </p:nvSpPr>
        <p:spPr>
          <a:xfrm>
            <a:off x="5544592" y="163116"/>
            <a:ext cx="4536504" cy="1384995"/>
          </a:xfrm>
          <a:prstGeom prst="rect">
            <a:avLst/>
          </a:prstGeom>
          <a:pattFill prst="shingle">
            <a:fgClr>
              <a:srgbClr val="FFFF66"/>
            </a:fgClr>
            <a:bgClr>
              <a:schemeClr val="bg1"/>
            </a:bgClr>
          </a:pattFill>
          <a:ln w="66675">
            <a:solidFill>
              <a:schemeClr val="accent1"/>
            </a:solidFill>
            <a:prstDash val="dash"/>
          </a:ln>
          <a:effectLst>
            <a:softEdge rad="0"/>
          </a:effectLst>
        </p:spPr>
        <p:txBody>
          <a:bodyPr wrap="square" rtlCol="0">
            <a:spAutoFit/>
          </a:bodyPr>
          <a:lstStyle/>
          <a:p>
            <a:pPr algn="ctr"/>
            <a:r>
              <a:rPr lang="cs-CZ" sz="2800" dirty="0">
                <a:solidFill>
                  <a:srgbClr val="0033CC"/>
                </a:solidFill>
                <a:latin typeface="Arial Black" panose="020B0A04020102020204" pitchFamily="34" charset="0"/>
              </a:rPr>
              <a:t>B tým 2x vedl, ale nakonec musely rozhodovat penalty</a:t>
            </a:r>
          </a:p>
        </p:txBody>
      </p:sp>
      <p:sp>
        <p:nvSpPr>
          <p:cNvPr id="5" name="TextovéPole 4"/>
          <p:cNvSpPr txBox="1"/>
          <p:nvPr/>
        </p:nvSpPr>
        <p:spPr>
          <a:xfrm>
            <a:off x="216000" y="5220617"/>
            <a:ext cx="4531381" cy="1569660"/>
          </a:xfrm>
          <a:prstGeom prst="rect">
            <a:avLst/>
          </a:prstGeom>
          <a:pattFill prst="ltVert">
            <a:fgClr>
              <a:srgbClr val="33CC33"/>
            </a:fgClr>
            <a:bgClr>
              <a:schemeClr val="bg1"/>
            </a:bgClr>
          </a:pattFill>
          <a:effectLst>
            <a:softEdge rad="0"/>
          </a:effectLst>
        </p:spPr>
        <p:txBody>
          <a:bodyPr wrap="square" rtlCol="0">
            <a:spAutoFit/>
          </a:bodyPr>
          <a:lstStyle/>
          <a:p>
            <a:pPr algn="just"/>
            <a:r>
              <a:rPr lang="cs-CZ" b="0" dirty="0" smtClean="0">
                <a:latin typeface="Arial" panose="020B0604020202020204" pitchFamily="34" charset="0"/>
                <a:cs typeface="Arial" panose="020B0604020202020204" pitchFamily="34" charset="0"/>
              </a:rPr>
              <a:t>Horní Jiřetín je 7. místě jen jeden stupínek za naším týmem se ziskem 17 bodů. Velkou porci získal v posledních 3 kolech, ve kterých vyhrál. </a:t>
            </a:r>
          </a:p>
          <a:p>
            <a:pPr algn="just"/>
            <a:r>
              <a:rPr lang="cs-CZ" sz="2000" dirty="0" smtClean="0">
                <a:latin typeface="Arial" panose="020B0604020202020204" pitchFamily="34" charset="0"/>
                <a:cs typeface="Arial" panose="020B0604020202020204" pitchFamily="34" charset="0"/>
              </a:rPr>
              <a:t>Pavel Chaloupka – trenér </a:t>
            </a:r>
          </a:p>
          <a:p>
            <a:pPr algn="just"/>
            <a:r>
              <a:rPr lang="cs-CZ" sz="2000" dirty="0" smtClean="0">
                <a:latin typeface="Arial" panose="020B0604020202020204" pitchFamily="34" charset="0"/>
                <a:cs typeface="Arial" panose="020B0604020202020204" pitchFamily="34" charset="0"/>
              </a:rPr>
              <a:t>Miroslav </a:t>
            </a:r>
            <a:r>
              <a:rPr lang="cs-CZ" sz="2000" dirty="0" err="1" smtClean="0">
                <a:latin typeface="Arial" panose="020B0604020202020204" pitchFamily="34" charset="0"/>
                <a:cs typeface="Arial" panose="020B0604020202020204" pitchFamily="34" charset="0"/>
              </a:rPr>
              <a:t>Krim</a:t>
            </a:r>
            <a:r>
              <a:rPr lang="cs-CZ" sz="2000" dirty="0" smtClean="0">
                <a:latin typeface="Arial" panose="020B0604020202020204" pitchFamily="34" charset="0"/>
                <a:cs typeface="Arial" panose="020B0604020202020204" pitchFamily="34" charset="0"/>
              </a:rPr>
              <a:t> – vedoucí </a:t>
            </a:r>
          </a:p>
          <a:p>
            <a:pPr algn="just"/>
            <a:r>
              <a:rPr lang="cs-CZ" sz="2000" dirty="0" smtClean="0">
                <a:latin typeface="Arial" panose="020B0604020202020204" pitchFamily="34" charset="0"/>
                <a:cs typeface="Arial" panose="020B0604020202020204" pitchFamily="34" charset="0"/>
              </a:rPr>
              <a:t>Jan Kopta–nejlepší střelec 9 branek</a:t>
            </a:r>
            <a:endParaRPr lang="cs-CZ" sz="2000" dirty="0" smtClean="0">
              <a:latin typeface="Arial" panose="020B0604020202020204" pitchFamily="34" charset="0"/>
              <a:cs typeface="Arial" panose="020B0604020202020204" pitchFamily="34" charset="0"/>
            </a:endParaRPr>
          </a:p>
        </p:txBody>
      </p:sp>
      <p:sp>
        <p:nvSpPr>
          <p:cNvPr id="7" name="TextovéPole 6"/>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6</a:t>
            </a:r>
            <a:endParaRPr lang="cs-CZ" sz="800" dirty="0">
              <a:latin typeface="Bookman Old Style" pitchFamily="18" charset="0"/>
            </a:endParaRPr>
          </a:p>
        </p:txBody>
      </p:sp>
      <p:sp>
        <p:nvSpPr>
          <p:cNvPr id="8" name="TextovéPole 7"/>
          <p:cNvSpPr txBox="1"/>
          <p:nvPr/>
        </p:nvSpPr>
        <p:spPr>
          <a:xfrm>
            <a:off x="7272784" y="6992302"/>
            <a:ext cx="322933"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23</a:t>
            </a:r>
            <a:endParaRPr lang="cs-CZ" sz="800" dirty="0">
              <a:latin typeface="Bookman Old Style" pitchFamily="18" charset="0"/>
            </a:endParaRPr>
          </a:p>
        </p:txBody>
      </p:sp>
    </p:spTree>
    <p:extLst>
      <p:ext uri="{BB962C8B-B14F-4D97-AF65-F5344CB8AC3E}">
        <p14:creationId xmlns:p14="http://schemas.microsoft.com/office/powerpoint/2010/main" val="2942402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349D01E8-7F15-454F-8AD1-4CFEDD77BA8E}"/>
              </a:ext>
            </a:extLst>
          </p:cNvPr>
          <p:cNvSpPr txBox="1"/>
          <p:nvPr/>
        </p:nvSpPr>
        <p:spPr>
          <a:xfrm>
            <a:off x="198793" y="103302"/>
            <a:ext cx="4608512" cy="830997"/>
          </a:xfrm>
          <a:prstGeom prst="rect">
            <a:avLst/>
          </a:prstGeom>
          <a:blipFill dpi="0" rotWithShape="1">
            <a:blip r:embed="rId2">
              <a:alphaModFix amt="63000"/>
              <a:extLst>
                <a:ext uri="{837473B0-CC2E-450A-ABE3-18F120FF3D39}">
                  <a1611:picAttrSrcUrl xmlns:a1611="http://schemas.microsoft.com/office/drawing/2016/11/main" xmlns="" r:id="rId3"/>
                </a:ext>
              </a:extLst>
            </a:blip>
            <a:srcRect/>
            <a:stretch>
              <a:fillRect/>
            </a:stretch>
          </a:blipFill>
          <a:effectLst>
            <a:glow rad="101600">
              <a:srgbClr val="FFFF99">
                <a:alpha val="40000"/>
              </a:srgbClr>
            </a:glow>
            <a:softEdge rad="63500"/>
          </a:effectLst>
        </p:spPr>
        <p:txBody>
          <a:bodyPr wrap="square" rtlCol="0">
            <a:spAutoFit/>
          </a:bodyPr>
          <a:lstStyle/>
          <a:p>
            <a:pPr algn="ctr"/>
            <a:r>
              <a:rPr lang="cs-CZ" sz="2400" dirty="0" err="1">
                <a:solidFill>
                  <a:srgbClr val="0000FF"/>
                </a:solidFill>
                <a:latin typeface="Britannic Bold" panose="020B0903060703020204" pitchFamily="34" charset="0"/>
              </a:rPr>
              <a:t>Minipřípravka</a:t>
            </a:r>
            <a:r>
              <a:rPr lang="cs-CZ" sz="2400" dirty="0">
                <a:solidFill>
                  <a:srgbClr val="0000FF"/>
                </a:solidFill>
                <a:latin typeface="Britannic Bold" panose="020B0903060703020204" pitchFamily="34" charset="0"/>
              </a:rPr>
              <a:t> zakončila </a:t>
            </a:r>
            <a:r>
              <a:rPr lang="cs-CZ" sz="2400" dirty="0" err="1">
                <a:solidFill>
                  <a:srgbClr val="0000FF"/>
                </a:solidFill>
                <a:latin typeface="Britannic Bold" panose="020B0903060703020204" pitchFamily="34" charset="0"/>
              </a:rPr>
              <a:t>minisoutěž</a:t>
            </a:r>
            <a:r>
              <a:rPr lang="cs-CZ" sz="2400" dirty="0">
                <a:solidFill>
                  <a:srgbClr val="0000FF"/>
                </a:solidFill>
                <a:latin typeface="Britannic Bold" panose="020B0903060703020204" pitchFamily="34" charset="0"/>
              </a:rPr>
              <a:t> okresního přeboru </a:t>
            </a:r>
          </a:p>
        </p:txBody>
      </p:sp>
      <p:graphicFrame>
        <p:nvGraphicFramePr>
          <p:cNvPr id="7" name="Tabulka 6">
            <a:extLst>
              <a:ext uri="{FF2B5EF4-FFF2-40B4-BE49-F238E27FC236}">
                <a16:creationId xmlns:a16="http://schemas.microsoft.com/office/drawing/2014/main" id="{FA497DEB-9DF0-46C2-A3D6-B6F96B0891B5}"/>
              </a:ext>
            </a:extLst>
          </p:cNvPr>
          <p:cNvGraphicFramePr>
            <a:graphicFrameLocks noGrp="1"/>
          </p:cNvGraphicFramePr>
          <p:nvPr>
            <p:extLst>
              <p:ext uri="{D42A27DB-BD31-4B8C-83A1-F6EECF244321}">
                <p14:modId xmlns:p14="http://schemas.microsoft.com/office/powerpoint/2010/main" val="2215542958"/>
              </p:ext>
            </p:extLst>
          </p:nvPr>
        </p:nvGraphicFramePr>
        <p:xfrm>
          <a:off x="149189" y="1243236"/>
          <a:ext cx="4597400" cy="1584175"/>
        </p:xfrm>
        <a:graphic>
          <a:graphicData uri="http://schemas.openxmlformats.org/drawingml/2006/table">
            <a:tbl>
              <a:tblPr/>
              <a:tblGrid>
                <a:gridCol w="393700">
                  <a:extLst>
                    <a:ext uri="{9D8B030D-6E8A-4147-A177-3AD203B41FA5}">
                      <a16:colId xmlns:a16="http://schemas.microsoft.com/office/drawing/2014/main" val="2275041142"/>
                    </a:ext>
                  </a:extLst>
                </a:gridCol>
                <a:gridCol w="1155700">
                  <a:extLst>
                    <a:ext uri="{9D8B030D-6E8A-4147-A177-3AD203B41FA5}">
                      <a16:colId xmlns:a16="http://schemas.microsoft.com/office/drawing/2014/main" val="785899092"/>
                    </a:ext>
                  </a:extLst>
                </a:gridCol>
                <a:gridCol w="381000">
                  <a:extLst>
                    <a:ext uri="{9D8B030D-6E8A-4147-A177-3AD203B41FA5}">
                      <a16:colId xmlns:a16="http://schemas.microsoft.com/office/drawing/2014/main" val="429356982"/>
                    </a:ext>
                  </a:extLst>
                </a:gridCol>
                <a:gridCol w="381000">
                  <a:extLst>
                    <a:ext uri="{9D8B030D-6E8A-4147-A177-3AD203B41FA5}">
                      <a16:colId xmlns:a16="http://schemas.microsoft.com/office/drawing/2014/main" val="926353067"/>
                    </a:ext>
                  </a:extLst>
                </a:gridCol>
                <a:gridCol w="381000">
                  <a:extLst>
                    <a:ext uri="{9D8B030D-6E8A-4147-A177-3AD203B41FA5}">
                      <a16:colId xmlns:a16="http://schemas.microsoft.com/office/drawing/2014/main" val="1597786018"/>
                    </a:ext>
                  </a:extLst>
                </a:gridCol>
                <a:gridCol w="381000">
                  <a:extLst>
                    <a:ext uri="{9D8B030D-6E8A-4147-A177-3AD203B41FA5}">
                      <a16:colId xmlns:a16="http://schemas.microsoft.com/office/drawing/2014/main" val="1680590275"/>
                    </a:ext>
                  </a:extLst>
                </a:gridCol>
                <a:gridCol w="381000">
                  <a:extLst>
                    <a:ext uri="{9D8B030D-6E8A-4147-A177-3AD203B41FA5}">
                      <a16:colId xmlns:a16="http://schemas.microsoft.com/office/drawing/2014/main" val="2438427838"/>
                    </a:ext>
                  </a:extLst>
                </a:gridCol>
                <a:gridCol w="584200">
                  <a:extLst>
                    <a:ext uri="{9D8B030D-6E8A-4147-A177-3AD203B41FA5}">
                      <a16:colId xmlns:a16="http://schemas.microsoft.com/office/drawing/2014/main" val="2934461560"/>
                    </a:ext>
                  </a:extLst>
                </a:gridCol>
                <a:gridCol w="558800">
                  <a:extLst>
                    <a:ext uri="{9D8B030D-6E8A-4147-A177-3AD203B41FA5}">
                      <a16:colId xmlns:a16="http://schemas.microsoft.com/office/drawing/2014/main" val="3295272489"/>
                    </a:ext>
                  </a:extLst>
                </a:gridCol>
              </a:tblGrid>
              <a:tr h="323155">
                <a:tc gridSpan="9">
                  <a:txBody>
                    <a:bodyPr/>
                    <a:lstStyle/>
                    <a:p>
                      <a:pPr algn="ctr" fontAlgn="b"/>
                      <a:r>
                        <a:rPr lang="cs-CZ" sz="1400" b="1" i="0" u="none" strike="noStrike" dirty="0">
                          <a:solidFill>
                            <a:srgbClr val="9900CC"/>
                          </a:solidFill>
                          <a:effectLst/>
                          <a:latin typeface="Berlin Sans FB Demi" panose="020E0802020502020306" pitchFamily="34" charset="0"/>
                        </a:rPr>
                        <a:t>Konečná podzimní tabulka </a:t>
                      </a:r>
                    </a:p>
                  </a:txBody>
                  <a:tcPr marL="0" marR="0" marT="0" marB="0" anchor="b">
                    <a:lnL>
                      <a:noFill/>
                    </a:lnL>
                    <a:lnR>
                      <a:noFill/>
                    </a:lnR>
                    <a:lnT>
                      <a:noFill/>
                    </a:lnT>
                    <a:lnB>
                      <a:noFill/>
                    </a:lnB>
                    <a:solidFill>
                      <a:srgbClr val="66FFF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178587216"/>
                  </a:ext>
                </a:extLst>
              </a:tr>
              <a:tr h="315255">
                <a:tc>
                  <a:txBody>
                    <a:bodyPr/>
                    <a:lstStyle/>
                    <a:p>
                      <a:pPr algn="ctr" fontAlgn="ctr"/>
                      <a:r>
                        <a:rPr lang="cs-CZ" sz="1200" b="1" i="0" u="none" strike="noStrike" dirty="0">
                          <a:solidFill>
                            <a:srgbClr val="545454"/>
                          </a:solidFill>
                          <a:effectLst/>
                          <a:latin typeface="Berlin Sans FB Demi" panose="020E0802020502020306" pitchFamily="34" charset="0"/>
                        </a:rPr>
                        <a:t>1.</a:t>
                      </a:r>
                    </a:p>
                  </a:txBody>
                  <a:tcPr marL="0" marR="0" marT="0" marB="0" anchor="ctr">
                    <a:lnL>
                      <a:noFill/>
                    </a:lnL>
                    <a:lnR>
                      <a:noFill/>
                    </a:lnR>
                    <a:lnT>
                      <a:noFill/>
                    </a:lnT>
                    <a:lnB w="12700" cap="flat" cmpd="sng" algn="ctr">
                      <a:solidFill>
                        <a:srgbClr val="FFFFFF"/>
                      </a:solidFill>
                      <a:prstDash val="solid"/>
                      <a:round/>
                      <a:headEnd type="none" w="med" len="med"/>
                      <a:tailEnd type="none" w="med" len="med"/>
                    </a:lnB>
                    <a:solidFill>
                      <a:srgbClr val="FFF580"/>
                    </a:solidFill>
                  </a:tcPr>
                </a:tc>
                <a:tc>
                  <a:txBody>
                    <a:bodyPr/>
                    <a:lstStyle/>
                    <a:p>
                      <a:pPr algn="l" fontAlgn="ctr"/>
                      <a:r>
                        <a:rPr lang="cs-CZ" sz="1200" b="1" i="0" u="none" strike="noStrike">
                          <a:solidFill>
                            <a:srgbClr val="545454"/>
                          </a:solidFill>
                          <a:effectLst/>
                          <a:latin typeface="Berlin Sans FB Demi" panose="020E0802020502020306" pitchFamily="34" charset="0"/>
                        </a:rPr>
                        <a:t>SK Bezděkov</a:t>
                      </a:r>
                    </a:p>
                  </a:txBody>
                  <a:tcPr marL="85725" marR="0" marT="0" marB="0" anchor="ctr">
                    <a:lnL>
                      <a:noFill/>
                    </a:lnL>
                    <a:lnR>
                      <a:noFill/>
                    </a:lnR>
                    <a:lnT>
                      <a:noFill/>
                    </a:lnT>
                    <a:lnB w="12700" cap="flat" cmpd="sng" algn="ctr">
                      <a:solidFill>
                        <a:srgbClr val="FFFFFF"/>
                      </a:solidFill>
                      <a:prstDash val="solid"/>
                      <a:round/>
                      <a:headEnd type="none" w="med" len="med"/>
                      <a:tailEnd type="none" w="med" len="med"/>
                    </a:lnB>
                    <a:solidFill>
                      <a:srgbClr val="FFF580"/>
                    </a:solidFill>
                  </a:tcPr>
                </a:tc>
                <a:tc>
                  <a:txBody>
                    <a:bodyPr/>
                    <a:lstStyle/>
                    <a:p>
                      <a:pPr algn="ctr" fontAlgn="ctr"/>
                      <a:r>
                        <a:rPr lang="cs-CZ" sz="1200" b="1" i="0" u="none" strike="noStrike">
                          <a:solidFill>
                            <a:srgbClr val="545454"/>
                          </a:solidFill>
                          <a:effectLst/>
                          <a:latin typeface="Berlin Sans FB Demi" panose="020E0802020502020306" pitchFamily="34" charset="0"/>
                        </a:rPr>
                        <a:t>6</a:t>
                      </a:r>
                    </a:p>
                  </a:txBody>
                  <a:tcPr marL="0" marR="0" marT="0" marB="0" anchor="ctr">
                    <a:lnL>
                      <a:noFill/>
                    </a:lnL>
                    <a:lnR>
                      <a:noFill/>
                    </a:lnR>
                    <a:lnT>
                      <a:noFill/>
                    </a:lnT>
                    <a:lnB w="12700" cap="flat" cmpd="sng" algn="ctr">
                      <a:solidFill>
                        <a:srgbClr val="FFFFFF"/>
                      </a:solidFill>
                      <a:prstDash val="solid"/>
                      <a:round/>
                      <a:headEnd type="none" w="med" len="med"/>
                      <a:tailEnd type="none" w="med" len="med"/>
                    </a:lnB>
                    <a:solidFill>
                      <a:srgbClr val="FFF580"/>
                    </a:solidFill>
                  </a:tcPr>
                </a:tc>
                <a:tc>
                  <a:txBody>
                    <a:bodyPr/>
                    <a:lstStyle/>
                    <a:p>
                      <a:pPr algn="ctr" fontAlgn="ctr"/>
                      <a:r>
                        <a:rPr lang="cs-CZ" sz="1200" b="1" i="0" u="none" strike="noStrike">
                          <a:solidFill>
                            <a:srgbClr val="545454"/>
                          </a:solidFill>
                          <a:effectLst/>
                          <a:latin typeface="Berlin Sans FB Demi" panose="020E0802020502020306" pitchFamily="34" charset="0"/>
                        </a:rPr>
                        <a:t>6</a:t>
                      </a:r>
                    </a:p>
                  </a:txBody>
                  <a:tcPr marL="0" marR="0" marT="0" marB="0" anchor="ctr">
                    <a:lnL>
                      <a:noFill/>
                    </a:lnL>
                    <a:lnR>
                      <a:noFill/>
                    </a:lnR>
                    <a:lnT>
                      <a:noFill/>
                    </a:lnT>
                    <a:lnB w="12700" cap="flat" cmpd="sng" algn="ctr">
                      <a:solidFill>
                        <a:srgbClr val="FFFFFF"/>
                      </a:solidFill>
                      <a:prstDash val="solid"/>
                      <a:round/>
                      <a:headEnd type="none" w="med" len="med"/>
                      <a:tailEnd type="none" w="med" len="med"/>
                    </a:lnB>
                    <a:solidFill>
                      <a:srgbClr val="FFF580"/>
                    </a:solidFill>
                  </a:tcPr>
                </a:tc>
                <a:tc>
                  <a:txBody>
                    <a:bodyPr/>
                    <a:lstStyle/>
                    <a:p>
                      <a:pPr algn="ctr" fontAlgn="ctr"/>
                      <a:r>
                        <a:rPr lang="cs-CZ" sz="1200" b="1" i="0" u="none" strike="noStrike">
                          <a:solidFill>
                            <a:srgbClr val="545454"/>
                          </a:solidFill>
                          <a:effectLst/>
                          <a:latin typeface="Berlin Sans FB Demi" panose="020E0802020502020306" pitchFamily="34" charset="0"/>
                        </a:rPr>
                        <a:t>0</a:t>
                      </a:r>
                    </a:p>
                  </a:txBody>
                  <a:tcPr marL="0" marR="0" marT="0" marB="0" anchor="ctr">
                    <a:lnL>
                      <a:noFill/>
                    </a:lnL>
                    <a:lnR>
                      <a:noFill/>
                    </a:lnR>
                    <a:lnT>
                      <a:noFill/>
                    </a:lnT>
                    <a:lnB w="12700" cap="flat" cmpd="sng" algn="ctr">
                      <a:solidFill>
                        <a:srgbClr val="FFFFFF"/>
                      </a:solidFill>
                      <a:prstDash val="solid"/>
                      <a:round/>
                      <a:headEnd type="none" w="med" len="med"/>
                      <a:tailEnd type="none" w="med" len="med"/>
                    </a:lnB>
                    <a:solidFill>
                      <a:srgbClr val="FFF580"/>
                    </a:solidFill>
                  </a:tcPr>
                </a:tc>
                <a:tc>
                  <a:txBody>
                    <a:bodyPr/>
                    <a:lstStyle/>
                    <a:p>
                      <a:pPr algn="ctr" fontAlgn="ctr"/>
                      <a:r>
                        <a:rPr lang="cs-CZ" sz="1200" b="1" i="0" u="none" strike="noStrike">
                          <a:solidFill>
                            <a:srgbClr val="545454"/>
                          </a:solidFill>
                          <a:effectLst/>
                          <a:latin typeface="Berlin Sans FB Demi" panose="020E0802020502020306" pitchFamily="34" charset="0"/>
                        </a:rPr>
                        <a:t>0</a:t>
                      </a:r>
                    </a:p>
                  </a:txBody>
                  <a:tcPr marL="0" marR="0" marT="0" marB="0" anchor="ctr">
                    <a:lnL>
                      <a:noFill/>
                    </a:lnL>
                    <a:lnR>
                      <a:noFill/>
                    </a:lnR>
                    <a:lnT>
                      <a:noFill/>
                    </a:lnT>
                    <a:lnB w="12700" cap="flat" cmpd="sng" algn="ctr">
                      <a:solidFill>
                        <a:srgbClr val="FFFFFF"/>
                      </a:solidFill>
                      <a:prstDash val="solid"/>
                      <a:round/>
                      <a:headEnd type="none" w="med" len="med"/>
                      <a:tailEnd type="none" w="med" len="med"/>
                    </a:lnB>
                    <a:solidFill>
                      <a:srgbClr val="FFF580"/>
                    </a:solidFill>
                  </a:tcPr>
                </a:tc>
                <a:tc>
                  <a:txBody>
                    <a:bodyPr/>
                    <a:lstStyle/>
                    <a:p>
                      <a:pPr algn="ctr" fontAlgn="ctr"/>
                      <a:r>
                        <a:rPr lang="cs-CZ" sz="1200" b="1" i="0" u="none" strike="noStrike">
                          <a:solidFill>
                            <a:srgbClr val="545454"/>
                          </a:solidFill>
                          <a:effectLst/>
                          <a:latin typeface="Berlin Sans FB Demi" panose="020E0802020502020306" pitchFamily="34" charset="0"/>
                        </a:rPr>
                        <a:t>0</a:t>
                      </a:r>
                    </a:p>
                  </a:txBody>
                  <a:tcPr marL="0" marR="0" marT="0" marB="0" anchor="ctr">
                    <a:lnL>
                      <a:noFill/>
                    </a:lnL>
                    <a:lnR>
                      <a:noFill/>
                    </a:lnR>
                    <a:lnT>
                      <a:noFill/>
                    </a:lnT>
                    <a:lnB w="12700" cap="flat" cmpd="sng" algn="ctr">
                      <a:solidFill>
                        <a:srgbClr val="FFFFFF"/>
                      </a:solidFill>
                      <a:prstDash val="solid"/>
                      <a:round/>
                      <a:headEnd type="none" w="med" len="med"/>
                      <a:tailEnd type="none" w="med" len="med"/>
                    </a:lnB>
                    <a:solidFill>
                      <a:srgbClr val="FFF580"/>
                    </a:solidFill>
                  </a:tcPr>
                </a:tc>
                <a:tc>
                  <a:txBody>
                    <a:bodyPr/>
                    <a:lstStyle/>
                    <a:p>
                      <a:pPr algn="ctr" fontAlgn="ctr"/>
                      <a:r>
                        <a:rPr lang="cs-CZ" sz="1200" b="1" i="0" u="none" strike="noStrike">
                          <a:solidFill>
                            <a:srgbClr val="545454"/>
                          </a:solidFill>
                          <a:effectLst/>
                          <a:latin typeface="Berlin Sans FB Demi" panose="020E0802020502020306" pitchFamily="34" charset="0"/>
                        </a:rPr>
                        <a:t>120:35</a:t>
                      </a:r>
                    </a:p>
                  </a:txBody>
                  <a:tcPr marL="0" marR="0" marT="0" marB="0" anchor="ctr">
                    <a:lnL>
                      <a:noFill/>
                    </a:lnL>
                    <a:lnR>
                      <a:noFill/>
                    </a:lnR>
                    <a:lnT>
                      <a:noFill/>
                    </a:lnT>
                    <a:lnB w="12700" cap="flat" cmpd="sng" algn="ctr">
                      <a:solidFill>
                        <a:srgbClr val="FFFFFF"/>
                      </a:solidFill>
                      <a:prstDash val="solid"/>
                      <a:round/>
                      <a:headEnd type="none" w="med" len="med"/>
                      <a:tailEnd type="none" w="med" len="med"/>
                    </a:lnB>
                    <a:solidFill>
                      <a:srgbClr val="FFF580"/>
                    </a:solidFill>
                  </a:tcPr>
                </a:tc>
                <a:tc>
                  <a:txBody>
                    <a:bodyPr/>
                    <a:lstStyle/>
                    <a:p>
                      <a:pPr algn="ctr" fontAlgn="ctr"/>
                      <a:r>
                        <a:rPr lang="cs-CZ" sz="1200" b="1" i="0" u="none" strike="noStrike">
                          <a:solidFill>
                            <a:srgbClr val="545454"/>
                          </a:solidFill>
                          <a:effectLst/>
                          <a:latin typeface="Berlin Sans FB Demi" panose="020E0802020502020306" pitchFamily="34" charset="0"/>
                        </a:rPr>
                        <a:t>18</a:t>
                      </a:r>
                    </a:p>
                  </a:txBody>
                  <a:tcPr marL="0" marR="0" marT="0" marB="0" anchor="ctr">
                    <a:lnL>
                      <a:noFill/>
                    </a:lnL>
                    <a:lnR>
                      <a:noFill/>
                    </a:lnR>
                    <a:lnT>
                      <a:noFill/>
                    </a:lnT>
                    <a:lnB w="12700" cap="flat" cmpd="sng" algn="ctr">
                      <a:solidFill>
                        <a:srgbClr val="FFFFFF"/>
                      </a:solidFill>
                      <a:prstDash val="solid"/>
                      <a:round/>
                      <a:headEnd type="none" w="med" len="med"/>
                      <a:tailEnd type="none" w="med" len="med"/>
                    </a:lnB>
                    <a:solidFill>
                      <a:srgbClr val="FFF580"/>
                    </a:solidFill>
                  </a:tcPr>
                </a:tc>
                <a:extLst>
                  <a:ext uri="{0D108BD9-81ED-4DB2-BD59-A6C34878D82A}">
                    <a16:rowId xmlns:a16="http://schemas.microsoft.com/office/drawing/2014/main" val="1169171892"/>
                  </a:ext>
                </a:extLst>
              </a:tr>
              <a:tr h="315255">
                <a:tc>
                  <a:txBody>
                    <a:bodyPr/>
                    <a:lstStyle/>
                    <a:p>
                      <a:pPr algn="ctr" fontAlgn="ctr"/>
                      <a:r>
                        <a:rPr lang="cs-CZ" sz="1200" b="1" i="0" u="none" strike="noStrike">
                          <a:solidFill>
                            <a:srgbClr val="545454"/>
                          </a:solidFill>
                          <a:effectLst/>
                          <a:latin typeface="Berlin Sans FB Demi" panose="020E0802020502020306" pitchFamily="34" charset="0"/>
                        </a:rPr>
                        <a:t>2.</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AFF7C"/>
                    </a:solidFill>
                  </a:tcPr>
                </a:tc>
                <a:tc>
                  <a:txBody>
                    <a:bodyPr/>
                    <a:lstStyle/>
                    <a:p>
                      <a:pPr algn="l" fontAlgn="b"/>
                      <a:r>
                        <a:rPr lang="cs-CZ" sz="1200" b="1" i="0" u="none" strike="noStrike">
                          <a:solidFill>
                            <a:srgbClr val="545454"/>
                          </a:solidFill>
                          <a:effectLst/>
                          <a:latin typeface="Berlin Sans FB Demi" panose="020E0802020502020306" pitchFamily="34" charset="0"/>
                        </a:rPr>
                        <a:t>SK Štětí</a:t>
                      </a:r>
                      <a:endParaRPr lang="cs-CZ" sz="1600" b="0" i="0" u="none" strike="noStrike">
                        <a:solidFill>
                          <a:srgbClr val="000000"/>
                        </a:solidFill>
                        <a:effectLst/>
                        <a:latin typeface="Berlin Sans FB Demi" panose="020E0802020502020306" pitchFamily="34" charset="0"/>
                      </a:endParaRPr>
                    </a:p>
                  </a:txBody>
                  <a:tcPr marL="85725"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AFF7C"/>
                    </a:solidFill>
                  </a:tcPr>
                </a:tc>
                <a:tc>
                  <a:txBody>
                    <a:bodyPr/>
                    <a:lstStyle/>
                    <a:p>
                      <a:pPr algn="ctr" fontAlgn="ctr"/>
                      <a:r>
                        <a:rPr lang="cs-CZ" sz="1200" b="1" i="0" u="none" strike="noStrike">
                          <a:solidFill>
                            <a:srgbClr val="545454"/>
                          </a:solidFill>
                          <a:effectLst/>
                          <a:latin typeface="Berlin Sans FB Demi" panose="020E0802020502020306" pitchFamily="34" charset="0"/>
                        </a:rPr>
                        <a:t>6</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AFF7C"/>
                    </a:solidFill>
                  </a:tcPr>
                </a:tc>
                <a:tc>
                  <a:txBody>
                    <a:bodyPr/>
                    <a:lstStyle/>
                    <a:p>
                      <a:pPr algn="ctr" fontAlgn="ctr"/>
                      <a:r>
                        <a:rPr lang="cs-CZ" sz="1200" b="1" i="0" u="none" strike="noStrike">
                          <a:solidFill>
                            <a:srgbClr val="545454"/>
                          </a:solidFill>
                          <a:effectLst/>
                          <a:latin typeface="Berlin Sans FB Demi" panose="020E0802020502020306" pitchFamily="34" charset="0"/>
                        </a:rPr>
                        <a:t>4</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AFF7C"/>
                    </a:solidFill>
                  </a:tcPr>
                </a:tc>
                <a:tc>
                  <a:txBody>
                    <a:bodyPr/>
                    <a:lstStyle/>
                    <a:p>
                      <a:pPr algn="ctr" fontAlgn="ctr"/>
                      <a:r>
                        <a:rPr lang="cs-CZ" sz="1200" b="1" i="0" u="none" strike="noStrike">
                          <a:solidFill>
                            <a:srgbClr val="545454"/>
                          </a:solidFill>
                          <a:effectLst/>
                          <a:latin typeface="Berlin Sans FB Demi" panose="020E0802020502020306" pitchFamily="34" charset="0"/>
                        </a:rPr>
                        <a:t>0</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AFF7C"/>
                    </a:solidFill>
                  </a:tcPr>
                </a:tc>
                <a:tc>
                  <a:txBody>
                    <a:bodyPr/>
                    <a:lstStyle/>
                    <a:p>
                      <a:pPr algn="ctr" fontAlgn="ctr"/>
                      <a:r>
                        <a:rPr lang="cs-CZ" sz="1200" b="1" i="0" u="none" strike="noStrike">
                          <a:solidFill>
                            <a:srgbClr val="545454"/>
                          </a:solidFill>
                          <a:effectLst/>
                          <a:latin typeface="Berlin Sans FB Demi" panose="020E0802020502020306" pitchFamily="34" charset="0"/>
                        </a:rPr>
                        <a:t>0</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AFF7C"/>
                    </a:solidFill>
                  </a:tcPr>
                </a:tc>
                <a:tc>
                  <a:txBody>
                    <a:bodyPr/>
                    <a:lstStyle/>
                    <a:p>
                      <a:pPr algn="ctr" fontAlgn="ctr"/>
                      <a:r>
                        <a:rPr lang="cs-CZ" sz="1200" b="1" i="0" u="none" strike="noStrike">
                          <a:solidFill>
                            <a:srgbClr val="545454"/>
                          </a:solidFill>
                          <a:effectLst/>
                          <a:latin typeface="Berlin Sans FB Demi" panose="020E0802020502020306" pitchFamily="34" charset="0"/>
                        </a:rPr>
                        <a:t>2</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AFF7C"/>
                    </a:solidFill>
                  </a:tcPr>
                </a:tc>
                <a:tc>
                  <a:txBody>
                    <a:bodyPr/>
                    <a:lstStyle/>
                    <a:p>
                      <a:pPr algn="ctr" fontAlgn="ctr"/>
                      <a:r>
                        <a:rPr lang="cs-CZ" sz="1200" b="1" i="0" u="none" strike="noStrike">
                          <a:solidFill>
                            <a:srgbClr val="545454"/>
                          </a:solidFill>
                          <a:effectLst/>
                          <a:latin typeface="Berlin Sans FB Demi" panose="020E0802020502020306" pitchFamily="34" charset="0"/>
                        </a:rPr>
                        <a:t>101:102</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AFF7C"/>
                    </a:solidFill>
                  </a:tcPr>
                </a:tc>
                <a:tc>
                  <a:txBody>
                    <a:bodyPr/>
                    <a:lstStyle/>
                    <a:p>
                      <a:pPr algn="ctr" fontAlgn="ctr"/>
                      <a:r>
                        <a:rPr lang="cs-CZ" sz="1200" b="1" i="0" u="none" strike="noStrike">
                          <a:solidFill>
                            <a:srgbClr val="545454"/>
                          </a:solidFill>
                          <a:effectLst/>
                          <a:latin typeface="Berlin Sans FB Demi" panose="020E0802020502020306" pitchFamily="34" charset="0"/>
                        </a:rPr>
                        <a:t>12</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AFF7C"/>
                    </a:solidFill>
                  </a:tcPr>
                </a:tc>
                <a:extLst>
                  <a:ext uri="{0D108BD9-81ED-4DB2-BD59-A6C34878D82A}">
                    <a16:rowId xmlns:a16="http://schemas.microsoft.com/office/drawing/2014/main" val="3608544866"/>
                  </a:ext>
                </a:extLst>
              </a:tr>
              <a:tr h="315255">
                <a:tc>
                  <a:txBody>
                    <a:bodyPr/>
                    <a:lstStyle/>
                    <a:p>
                      <a:pPr algn="ctr" fontAlgn="ctr"/>
                      <a:r>
                        <a:rPr lang="cs-CZ" sz="1200" b="1" i="0" u="none" strike="noStrike">
                          <a:solidFill>
                            <a:srgbClr val="545454"/>
                          </a:solidFill>
                          <a:effectLst/>
                          <a:latin typeface="Berlin Sans FB Demi" panose="020E0802020502020306" pitchFamily="34" charset="0"/>
                        </a:rPr>
                        <a:t>3.</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algn="l" fontAlgn="ctr"/>
                      <a:r>
                        <a:rPr lang="cs-CZ" sz="1200" b="1" i="0" u="none" strike="noStrike">
                          <a:solidFill>
                            <a:srgbClr val="545454"/>
                          </a:solidFill>
                          <a:effectLst/>
                          <a:latin typeface="Berlin Sans FB Demi" panose="020E0802020502020306" pitchFamily="34" charset="0"/>
                        </a:rPr>
                        <a:t>FK Litoměřicko</a:t>
                      </a:r>
                    </a:p>
                  </a:txBody>
                  <a:tcPr marL="85725"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545454"/>
                          </a:solidFill>
                          <a:effectLst/>
                          <a:latin typeface="Berlin Sans FB Demi" panose="020E0802020502020306" pitchFamily="34" charset="0"/>
                        </a:rPr>
                        <a:t>6</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545454"/>
                          </a:solidFill>
                          <a:effectLst/>
                          <a:latin typeface="Berlin Sans FB Demi" panose="020E0802020502020306" pitchFamily="34" charset="0"/>
                        </a:rPr>
                        <a:t>2</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545454"/>
                          </a:solidFill>
                          <a:effectLst/>
                          <a:latin typeface="Berlin Sans FB Demi" panose="020E0802020502020306" pitchFamily="34" charset="0"/>
                        </a:rPr>
                        <a:t>0</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545454"/>
                          </a:solidFill>
                          <a:effectLst/>
                          <a:latin typeface="Berlin Sans FB Demi" panose="020E0802020502020306" pitchFamily="34" charset="0"/>
                        </a:rPr>
                        <a:t>0</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algn="ctr" fontAlgn="ctr"/>
                      <a:r>
                        <a:rPr lang="cs-CZ" sz="1200" b="1" i="0" u="none" strike="noStrike">
                          <a:solidFill>
                            <a:srgbClr val="545454"/>
                          </a:solidFill>
                          <a:effectLst/>
                          <a:latin typeface="Berlin Sans FB Demi" panose="020E0802020502020306" pitchFamily="34" charset="0"/>
                        </a:rPr>
                        <a:t>4</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algn="ctr" fontAlgn="ctr"/>
                      <a:r>
                        <a:rPr lang="cs-CZ" sz="1200" b="1" i="0" u="none" strike="noStrike" dirty="0">
                          <a:solidFill>
                            <a:srgbClr val="545454"/>
                          </a:solidFill>
                          <a:effectLst/>
                          <a:latin typeface="Berlin Sans FB Demi" panose="020E0802020502020306" pitchFamily="34" charset="0"/>
                        </a:rPr>
                        <a:t>69:97</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algn="ctr" fontAlgn="ctr"/>
                      <a:r>
                        <a:rPr lang="cs-CZ" sz="1200" b="1" i="0" u="none" strike="noStrike" dirty="0">
                          <a:solidFill>
                            <a:srgbClr val="545454"/>
                          </a:solidFill>
                          <a:effectLst/>
                          <a:latin typeface="Berlin Sans FB Demi" panose="020E0802020502020306" pitchFamily="34" charset="0"/>
                        </a:rPr>
                        <a:t>6</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1119480693"/>
                  </a:ext>
                </a:extLst>
              </a:tr>
              <a:tr h="315255">
                <a:tc>
                  <a:txBody>
                    <a:bodyPr/>
                    <a:lstStyle/>
                    <a:p>
                      <a:pPr algn="ctr" fontAlgn="ctr"/>
                      <a:r>
                        <a:rPr lang="cs-CZ" sz="1200" b="1" i="0" u="none" strike="noStrike">
                          <a:solidFill>
                            <a:srgbClr val="545454"/>
                          </a:solidFill>
                          <a:effectLst/>
                          <a:latin typeface="Berlin Sans FB Demi" panose="020E0802020502020306" pitchFamily="34" charset="0"/>
                        </a:rPr>
                        <a:t>4.</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4E4"/>
                    </a:solidFill>
                  </a:tcPr>
                </a:tc>
                <a:tc>
                  <a:txBody>
                    <a:bodyPr/>
                    <a:lstStyle/>
                    <a:p>
                      <a:pPr algn="l" fontAlgn="ctr"/>
                      <a:r>
                        <a:rPr lang="cs-CZ" sz="1200" b="1" i="0" u="none" strike="noStrike">
                          <a:solidFill>
                            <a:srgbClr val="545454"/>
                          </a:solidFill>
                          <a:effectLst/>
                          <a:latin typeface="Berlin Sans FB Demi" panose="020E0802020502020306" pitchFamily="34" charset="0"/>
                        </a:rPr>
                        <a:t>FK Travčice</a:t>
                      </a:r>
                    </a:p>
                  </a:txBody>
                  <a:tcPr marL="85725"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4E4"/>
                    </a:solidFill>
                  </a:tcPr>
                </a:tc>
                <a:tc>
                  <a:txBody>
                    <a:bodyPr/>
                    <a:lstStyle/>
                    <a:p>
                      <a:pPr algn="ctr" fontAlgn="ctr"/>
                      <a:r>
                        <a:rPr lang="cs-CZ" sz="1200" b="1" i="0" u="none" strike="noStrike">
                          <a:solidFill>
                            <a:srgbClr val="545454"/>
                          </a:solidFill>
                          <a:effectLst/>
                          <a:latin typeface="Berlin Sans FB Demi" panose="020E0802020502020306" pitchFamily="34" charset="0"/>
                        </a:rPr>
                        <a:t>6</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4E4"/>
                    </a:solidFill>
                  </a:tcPr>
                </a:tc>
                <a:tc>
                  <a:txBody>
                    <a:bodyPr/>
                    <a:lstStyle/>
                    <a:p>
                      <a:pPr algn="ctr" fontAlgn="ctr"/>
                      <a:r>
                        <a:rPr lang="cs-CZ" sz="1200" b="1" i="0" u="none" strike="noStrike">
                          <a:solidFill>
                            <a:srgbClr val="545454"/>
                          </a:solidFill>
                          <a:effectLst/>
                          <a:latin typeface="Berlin Sans FB Demi" panose="020E0802020502020306" pitchFamily="34" charset="0"/>
                        </a:rPr>
                        <a:t>0</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4E4"/>
                    </a:solidFill>
                  </a:tcPr>
                </a:tc>
                <a:tc>
                  <a:txBody>
                    <a:bodyPr/>
                    <a:lstStyle/>
                    <a:p>
                      <a:pPr algn="ctr" fontAlgn="ctr"/>
                      <a:r>
                        <a:rPr lang="cs-CZ" sz="1200" b="1" i="0" u="none" strike="noStrike">
                          <a:solidFill>
                            <a:srgbClr val="545454"/>
                          </a:solidFill>
                          <a:effectLst/>
                          <a:latin typeface="Berlin Sans FB Demi" panose="020E0802020502020306" pitchFamily="34" charset="0"/>
                        </a:rPr>
                        <a:t>0</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4E4"/>
                    </a:solidFill>
                  </a:tcPr>
                </a:tc>
                <a:tc>
                  <a:txBody>
                    <a:bodyPr/>
                    <a:lstStyle/>
                    <a:p>
                      <a:pPr algn="ctr" fontAlgn="ctr"/>
                      <a:r>
                        <a:rPr lang="cs-CZ" sz="1200" b="1" i="0" u="none" strike="noStrike">
                          <a:solidFill>
                            <a:srgbClr val="545454"/>
                          </a:solidFill>
                          <a:effectLst/>
                          <a:latin typeface="Berlin Sans FB Demi" panose="020E0802020502020306" pitchFamily="34" charset="0"/>
                        </a:rPr>
                        <a:t>0</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4E4"/>
                    </a:solidFill>
                  </a:tcPr>
                </a:tc>
                <a:tc>
                  <a:txBody>
                    <a:bodyPr/>
                    <a:lstStyle/>
                    <a:p>
                      <a:pPr algn="ctr" fontAlgn="ctr"/>
                      <a:r>
                        <a:rPr lang="cs-CZ" sz="1200" b="1" i="0" u="none" strike="noStrike">
                          <a:solidFill>
                            <a:srgbClr val="545454"/>
                          </a:solidFill>
                          <a:effectLst/>
                          <a:latin typeface="Berlin Sans FB Demi" panose="020E0802020502020306" pitchFamily="34" charset="0"/>
                        </a:rPr>
                        <a:t>6</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4E4"/>
                    </a:solidFill>
                  </a:tcPr>
                </a:tc>
                <a:tc>
                  <a:txBody>
                    <a:bodyPr/>
                    <a:lstStyle/>
                    <a:p>
                      <a:pPr algn="ctr" fontAlgn="ctr"/>
                      <a:r>
                        <a:rPr lang="cs-CZ" sz="1200" b="1" i="0" u="none" strike="noStrike" dirty="0">
                          <a:solidFill>
                            <a:srgbClr val="545454"/>
                          </a:solidFill>
                          <a:effectLst/>
                          <a:latin typeface="Berlin Sans FB Demi" panose="020E0802020502020306" pitchFamily="34" charset="0"/>
                        </a:rPr>
                        <a:t>43:99</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4E4"/>
                    </a:solidFill>
                  </a:tcPr>
                </a:tc>
                <a:tc>
                  <a:txBody>
                    <a:bodyPr/>
                    <a:lstStyle/>
                    <a:p>
                      <a:pPr algn="ctr" fontAlgn="ctr"/>
                      <a:r>
                        <a:rPr lang="cs-CZ" sz="1200" b="1" i="0" u="none" strike="noStrike" dirty="0">
                          <a:solidFill>
                            <a:srgbClr val="545454"/>
                          </a:solidFill>
                          <a:effectLst/>
                          <a:latin typeface="Berlin Sans FB Demi" panose="020E0802020502020306" pitchFamily="34" charset="0"/>
                        </a:rPr>
                        <a:t>0</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4E4"/>
                    </a:solidFill>
                  </a:tcPr>
                </a:tc>
                <a:extLst>
                  <a:ext uri="{0D108BD9-81ED-4DB2-BD59-A6C34878D82A}">
                    <a16:rowId xmlns:a16="http://schemas.microsoft.com/office/drawing/2014/main" val="232656757"/>
                  </a:ext>
                </a:extLst>
              </a:tr>
            </a:tbl>
          </a:graphicData>
        </a:graphic>
      </p:graphicFrame>
      <p:pic>
        <p:nvPicPr>
          <p:cNvPr id="8" name="Obrázek 7">
            <a:extLst>
              <a:ext uri="{FF2B5EF4-FFF2-40B4-BE49-F238E27FC236}">
                <a16:creationId xmlns:a16="http://schemas.microsoft.com/office/drawing/2014/main" id="{DE2739D0-FE65-4D1A-BA6D-FADDFFAAE439}"/>
              </a:ext>
            </a:extLst>
          </p:cNvPr>
          <p:cNvPicPr>
            <a:picLocks noChangeAspect="1"/>
          </p:cNvPicPr>
          <p:nvPr/>
        </p:nvPicPr>
        <p:blipFill>
          <a:blip r:embed="rId4"/>
          <a:stretch>
            <a:fillRect/>
          </a:stretch>
        </p:blipFill>
        <p:spPr>
          <a:xfrm>
            <a:off x="1224111" y="5317238"/>
            <a:ext cx="2619351" cy="1542622"/>
          </a:xfrm>
          <a:prstGeom prst="rect">
            <a:avLst/>
          </a:prstGeom>
        </p:spPr>
      </p:pic>
      <p:graphicFrame>
        <p:nvGraphicFramePr>
          <p:cNvPr id="9" name="Tabulka 8">
            <a:extLst>
              <a:ext uri="{FF2B5EF4-FFF2-40B4-BE49-F238E27FC236}">
                <a16:creationId xmlns:a16="http://schemas.microsoft.com/office/drawing/2014/main" id="{7B8DE2AE-6BC2-4CC6-890A-16E11523BA45}"/>
              </a:ext>
            </a:extLst>
          </p:cNvPr>
          <p:cNvGraphicFramePr>
            <a:graphicFrameLocks noGrp="1"/>
          </p:cNvGraphicFramePr>
          <p:nvPr>
            <p:extLst>
              <p:ext uri="{D42A27DB-BD31-4B8C-83A1-F6EECF244321}">
                <p14:modId xmlns:p14="http://schemas.microsoft.com/office/powerpoint/2010/main" val="3570505250"/>
              </p:ext>
            </p:extLst>
          </p:nvPr>
        </p:nvGraphicFramePr>
        <p:xfrm>
          <a:off x="203963" y="3113672"/>
          <a:ext cx="4597400" cy="2129790"/>
        </p:xfrm>
        <a:graphic>
          <a:graphicData uri="http://schemas.openxmlformats.org/drawingml/2006/table">
            <a:tbl>
              <a:tblPr/>
              <a:tblGrid>
                <a:gridCol w="866344">
                  <a:extLst>
                    <a:ext uri="{9D8B030D-6E8A-4147-A177-3AD203B41FA5}">
                      <a16:colId xmlns:a16="http://schemas.microsoft.com/office/drawing/2014/main" val="566694504"/>
                    </a:ext>
                  </a:extLst>
                </a:gridCol>
                <a:gridCol w="554460">
                  <a:extLst>
                    <a:ext uri="{9D8B030D-6E8A-4147-A177-3AD203B41FA5}">
                      <a16:colId xmlns:a16="http://schemas.microsoft.com/office/drawing/2014/main" val="1761396055"/>
                    </a:ext>
                  </a:extLst>
                </a:gridCol>
                <a:gridCol w="1178228">
                  <a:extLst>
                    <a:ext uri="{9D8B030D-6E8A-4147-A177-3AD203B41FA5}">
                      <a16:colId xmlns:a16="http://schemas.microsoft.com/office/drawing/2014/main" val="2937706076"/>
                    </a:ext>
                  </a:extLst>
                </a:gridCol>
                <a:gridCol w="554460">
                  <a:extLst>
                    <a:ext uri="{9D8B030D-6E8A-4147-A177-3AD203B41FA5}">
                      <a16:colId xmlns:a16="http://schemas.microsoft.com/office/drawing/2014/main" val="3637949176"/>
                    </a:ext>
                  </a:extLst>
                </a:gridCol>
                <a:gridCol w="1443908">
                  <a:extLst>
                    <a:ext uri="{9D8B030D-6E8A-4147-A177-3AD203B41FA5}">
                      <a16:colId xmlns:a16="http://schemas.microsoft.com/office/drawing/2014/main" val="3399742270"/>
                    </a:ext>
                  </a:extLst>
                </a:gridCol>
              </a:tblGrid>
              <a:tr h="354965">
                <a:tc>
                  <a:txBody>
                    <a:bodyPr/>
                    <a:lstStyle/>
                    <a:p>
                      <a:pPr algn="ctr" fontAlgn="ctr"/>
                      <a:r>
                        <a:rPr lang="cs-CZ" sz="1000" b="1" i="0" u="none" strike="noStrike">
                          <a:solidFill>
                            <a:srgbClr val="000000"/>
                          </a:solidFill>
                          <a:effectLst/>
                          <a:latin typeface="Arial Black" panose="020B0A04020102020204" pitchFamily="34" charset="0"/>
                        </a:rPr>
                        <a:t>13.09.2018</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Black" panose="020B0A040201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Black" panose="020B0A04020102020204" pitchFamily="34" charset="0"/>
                        </a:rPr>
                        <a:t>SK Štětí, z.s.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Black" panose="020B0A04020102020204" pitchFamily="34" charset="0"/>
                        </a:rPr>
                        <a:t>23:9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Black" panose="020B0A04020102020204" pitchFamily="34" charset="0"/>
                        </a:rPr>
                        <a:t>FK Travčice</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816234841"/>
                  </a:ext>
                </a:extLst>
              </a:tr>
              <a:tr h="354965">
                <a:tc>
                  <a:txBody>
                    <a:bodyPr/>
                    <a:lstStyle/>
                    <a:p>
                      <a:pPr algn="ctr" fontAlgn="ctr"/>
                      <a:r>
                        <a:rPr lang="cs-CZ" sz="1000" b="1" i="0" u="none" strike="noStrike">
                          <a:solidFill>
                            <a:srgbClr val="000000"/>
                          </a:solidFill>
                          <a:effectLst/>
                          <a:latin typeface="Arial Black" panose="020B0A04020102020204" pitchFamily="34" charset="0"/>
                        </a:rPr>
                        <a:t>20.09.2018</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Arial Black" panose="020B0A040201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Arial Black" panose="020B0A04020102020204" pitchFamily="34" charset="0"/>
                        </a:rPr>
                        <a:t>SK Bezděkov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Arial Black" panose="020B0A04020102020204" pitchFamily="34" charset="0"/>
                        </a:rPr>
                        <a:t>23:13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Arial Black" panose="020B0A040201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06473320"/>
                  </a:ext>
                </a:extLst>
              </a:tr>
              <a:tr h="354965">
                <a:tc>
                  <a:txBody>
                    <a:bodyPr/>
                    <a:lstStyle/>
                    <a:p>
                      <a:pPr algn="ctr" fontAlgn="ctr"/>
                      <a:r>
                        <a:rPr lang="cs-CZ" sz="1000" b="1" i="0" u="none" strike="noStrike">
                          <a:solidFill>
                            <a:srgbClr val="000000"/>
                          </a:solidFill>
                          <a:effectLst/>
                          <a:latin typeface="Arial Black" panose="020B0A04020102020204" pitchFamily="34" charset="0"/>
                        </a:rPr>
                        <a:t>27.09.2018</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Black" panose="020B0A040201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Black" panose="020B0A04020102020204" pitchFamily="34" charset="0"/>
                        </a:rPr>
                        <a:t>SK Štětí, z.s.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Black" panose="020B0A04020102020204" pitchFamily="34" charset="0"/>
                        </a:rPr>
                        <a:t>18:16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Black" panose="020B0A04020102020204" pitchFamily="34" charset="0"/>
                        </a:rPr>
                        <a:t>FK Litoměřicko, z.s.</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701973920"/>
                  </a:ext>
                </a:extLst>
              </a:tr>
              <a:tr h="354965">
                <a:tc>
                  <a:txBody>
                    <a:bodyPr/>
                    <a:lstStyle/>
                    <a:p>
                      <a:pPr algn="ctr" fontAlgn="ctr"/>
                      <a:r>
                        <a:rPr lang="cs-CZ" sz="1000" b="1" i="0" u="none" strike="noStrike">
                          <a:solidFill>
                            <a:srgbClr val="000000"/>
                          </a:solidFill>
                          <a:effectLst/>
                          <a:latin typeface="Arial Black" panose="020B0A04020102020204" pitchFamily="34" charset="0"/>
                        </a:rPr>
                        <a:t>04.10.2018</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Arial Black" panose="020B0A040201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Arial Black" panose="020B0A04020102020204" pitchFamily="34" charset="0"/>
                        </a:rPr>
                        <a:t>FK Travčice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Arial Black" panose="020B0A04020102020204" pitchFamily="34" charset="0"/>
                        </a:rPr>
                        <a:t>11:23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Arial Black" panose="020B0A040201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8925377"/>
                  </a:ext>
                </a:extLst>
              </a:tr>
              <a:tr h="354965">
                <a:tc>
                  <a:txBody>
                    <a:bodyPr/>
                    <a:lstStyle/>
                    <a:p>
                      <a:pPr algn="ctr" fontAlgn="ctr"/>
                      <a:r>
                        <a:rPr lang="cs-CZ" sz="1000" b="1" i="0" u="none" strike="noStrike">
                          <a:solidFill>
                            <a:srgbClr val="000000"/>
                          </a:solidFill>
                          <a:effectLst/>
                          <a:latin typeface="Arial Black" panose="020B0A04020102020204" pitchFamily="34" charset="0"/>
                        </a:rPr>
                        <a:t>11.10.2018</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Black" panose="020B0A040201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Black" panose="020B0A040201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Black" panose="020B0A04020102020204" pitchFamily="34" charset="0"/>
                        </a:rPr>
                        <a:t>3:26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Black" panose="020B0A04020102020204" pitchFamily="34" charset="0"/>
                        </a:rPr>
                        <a:t>SK Bezděkov</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030254514"/>
                  </a:ext>
                </a:extLst>
              </a:tr>
              <a:tr h="354965">
                <a:tc>
                  <a:txBody>
                    <a:bodyPr/>
                    <a:lstStyle/>
                    <a:p>
                      <a:pPr algn="ctr" fontAlgn="ctr"/>
                      <a:r>
                        <a:rPr lang="cs-CZ" sz="1000" b="1" i="0" u="none" strike="noStrike">
                          <a:solidFill>
                            <a:srgbClr val="000000"/>
                          </a:solidFill>
                          <a:effectLst/>
                          <a:latin typeface="Arial Black" panose="020B0A04020102020204" pitchFamily="34" charset="0"/>
                        </a:rPr>
                        <a:t>18.10.2018</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Arial Black" panose="020B0A040201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Arial Black" panose="020B0A04020102020204" pitchFamily="34" charset="0"/>
                        </a:rPr>
                        <a:t>FK Litoměřicko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rgbClr val="000000"/>
                          </a:solidFill>
                          <a:effectLst/>
                          <a:latin typeface="Arial Black" panose="020B0A04020102020204" pitchFamily="34" charset="0"/>
                        </a:rPr>
                        <a:t>17:21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rgbClr val="000000"/>
                          </a:solidFill>
                          <a:effectLst/>
                          <a:latin typeface="Arial Black" panose="020B0A040201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418541177"/>
                  </a:ext>
                </a:extLst>
              </a:tr>
            </a:tbl>
          </a:graphicData>
        </a:graphic>
      </p:graphicFrame>
      <p:sp>
        <p:nvSpPr>
          <p:cNvPr id="10" name="TextovéPole 9"/>
          <p:cNvSpPr txBox="1"/>
          <p:nvPr/>
        </p:nvSpPr>
        <p:spPr>
          <a:xfrm>
            <a:off x="5400809" y="2375046"/>
            <a:ext cx="4680520" cy="4647426"/>
          </a:xfrm>
          <a:prstGeom prst="rect">
            <a:avLst/>
          </a:prstGeom>
          <a:noFill/>
          <a:effectLst>
            <a:glow rad="101600">
              <a:srgbClr val="FFFF66">
                <a:alpha val="40000"/>
              </a:srgbClr>
            </a:glow>
            <a:softEdge rad="0"/>
          </a:effectLst>
        </p:spPr>
        <p:txBody>
          <a:bodyPr wrap="square" rtlCol="0">
            <a:spAutoFit/>
          </a:bodyPr>
          <a:lstStyle/>
          <a:p>
            <a:pPr algn="ctr"/>
            <a:r>
              <a:rPr lang="cs-CZ" sz="1800" dirty="0">
                <a:highlight>
                  <a:srgbClr val="CCFF99"/>
                </a:highlight>
                <a:latin typeface="Arial Black" panose="020B0A04020102020204" pitchFamily="34" charset="0"/>
                <a:cs typeface="Arial" panose="020B0604020202020204" pitchFamily="34" charset="0"/>
              </a:rPr>
              <a:t>SK Štětí - FK Litoměřicko B</a:t>
            </a:r>
          </a:p>
          <a:p>
            <a:pPr algn="ctr"/>
            <a:r>
              <a:rPr lang="cs-CZ" sz="1800" dirty="0">
                <a:highlight>
                  <a:srgbClr val="CCFF99"/>
                </a:highlight>
                <a:latin typeface="Arial Black" panose="020B0A04020102020204" pitchFamily="34" charset="0"/>
                <a:cs typeface="Arial" panose="020B0604020202020204" pitchFamily="34" charset="0"/>
              </a:rPr>
              <a:t>4:2(0:0)    21.10.2018   11. kolo</a:t>
            </a:r>
          </a:p>
          <a:p>
            <a:pPr algn="just"/>
            <a:r>
              <a:rPr lang="cs-CZ" sz="1000" b="0" dirty="0">
                <a:latin typeface="Arial" panose="020B0604020202020204" pitchFamily="34" charset="0"/>
                <a:cs typeface="Arial" panose="020B0604020202020204" pitchFamily="34" charset="0"/>
              </a:rPr>
              <a:t>Fotbalovým pamlskem bylo ve Štětí a jeho blízkém okolí v neděli 21. října okresní derby mezi naším týmem a FK Litoměřickem B. Utkala se 2 mužstva, které už dlouho nepoznala hořkost porážky a ani bodový rozdíl mezi oběma kolektivy nebyl velký. Pouhé 3 body. Počasí přálo, přišlo se podívat 140, kteří hned v úvodu sledovali slibnou akci Vokouna, ale Brandejs už se k míči nedostal. Hosté, kteří měli na lavičce jen jednoho náhradníka se před naší branku dopracovali v 8. minutě, ale střela Franka povedená nebyla. Postupně jsme přebírali otěže zápasu na své kopačky a snažili o vstřelení úvodní branky. V 15. minutě kopal roh Marek  Faust, ale soupeř se zachránil osvobozujícím odkopem. Ve 21. minutě se dostal za obranu Pavel Fary, před brankou hledal nabíhajícího Davida Brandejse, kterému se ale trefit míč nepodařilo. Ve 21. minutě se po jednom z našich rohů dostal k míči Martin Rejman. Vystřelil zpoza obránců a balón, který se před gólmanem  nečekaně objevil, stačil brankář nohama vyrazit zpět do pole. Ve 24. minutě to byl opět Pavel Fary, který byl u zrodu naší akce. Levou nohou mířil k pravé tyči, ale našel jen připraveného brankáře Tomáše Slaninu, který byl v 1. poločase klíčovou postavou hostujícího týmu.  Šance se dočkal i Marek Faust, který sběhl z levé strany na pravou a míč vyslal mezi 3 tyče. I v tomto případě se ale do cesty postavil brankář. Hosté zakopáni na vlastní polovině mockrát růžky nevystrčili, ale ani naše herní převaha stála k úspěchu nevedla. Po trestném kopu hlavičkoval ve 32. minutě </a:t>
            </a:r>
            <a:r>
              <a:rPr lang="cs-CZ" sz="1000" b="0" dirty="0" err="1">
                <a:latin typeface="Arial" panose="020B0604020202020204" pitchFamily="34" charset="0"/>
                <a:cs typeface="Arial" panose="020B0604020202020204" pitchFamily="34" charset="0"/>
              </a:rPr>
              <a:t>Slanička</a:t>
            </a:r>
            <a:r>
              <a:rPr lang="cs-CZ" sz="1000" b="0" dirty="0">
                <a:latin typeface="Arial" panose="020B0604020202020204" pitchFamily="34" charset="0"/>
                <a:cs typeface="Arial" panose="020B0604020202020204" pitchFamily="34" charset="0"/>
              </a:rPr>
              <a:t>, ale míč skončil vedle.  Příležitost 2 minuty před změnou stran mělo i Litoměřicko B, ale svojí šanci propáslo.  Naopak těsně před poločasovým hvizdem to byl </a:t>
            </a:r>
            <a:r>
              <a:rPr lang="cs-CZ" sz="1000" b="0" dirty="0" err="1">
                <a:latin typeface="Arial" panose="020B0604020202020204" pitchFamily="34" charset="0"/>
                <a:cs typeface="Arial" panose="020B0604020202020204" pitchFamily="34" charset="0"/>
              </a:rPr>
              <a:t>Slanička</a:t>
            </a:r>
            <a:r>
              <a:rPr lang="cs-CZ" sz="1000" b="0" dirty="0">
                <a:latin typeface="Arial" panose="020B0604020202020204" pitchFamily="34" charset="0"/>
                <a:cs typeface="Arial" panose="020B0604020202020204" pitchFamily="34" charset="0"/>
              </a:rPr>
              <a:t>, který už se málem radovali, ale branku, jak už se v 1. poločase stalo zvykem zabetonoval brankář. Po změně stran měl první šanci a to stoprocentní David Mencl. Míč si chtěl ještě lépe připravit k zakončení a v ten okamžik stačili</a:t>
            </a:r>
          </a:p>
        </p:txBody>
      </p:sp>
      <p:sp>
        <p:nvSpPr>
          <p:cNvPr id="11" name="TextovéPole 10">
            <a:extLst>
              <a:ext uri="{FF2B5EF4-FFF2-40B4-BE49-F238E27FC236}">
                <a16:creationId xmlns:a16="http://schemas.microsoft.com/office/drawing/2014/main" id="{D5B79EC2-8324-49CD-9D95-5B06938EB60B}"/>
              </a:ext>
            </a:extLst>
          </p:cNvPr>
          <p:cNvSpPr txBox="1"/>
          <p:nvPr/>
        </p:nvSpPr>
        <p:spPr>
          <a:xfrm>
            <a:off x="5544592" y="103302"/>
            <a:ext cx="4545906" cy="2015936"/>
          </a:xfrm>
          <a:prstGeom prst="rect">
            <a:avLst/>
          </a:prstGeom>
          <a:gradFill>
            <a:gsLst>
              <a:gs pos="37000">
                <a:srgbClr val="66FF99"/>
              </a:gs>
              <a:gs pos="78000">
                <a:srgbClr val="E2F8AA"/>
              </a:gs>
            </a:gsLst>
            <a:lin ang="5400000" scaled="1"/>
          </a:gradFill>
          <a:effectLst>
            <a:glow rad="101600">
              <a:srgbClr val="FFFF66">
                <a:alpha val="40000"/>
              </a:srgbClr>
            </a:glow>
            <a:softEdge rad="0"/>
          </a:effectLst>
        </p:spPr>
        <p:txBody>
          <a:bodyPr wrap="square" rtlCol="0">
            <a:spAutoFit/>
          </a:bodyPr>
          <a:lstStyle/>
          <a:p>
            <a:pPr algn="ctr"/>
            <a:r>
              <a:rPr lang="cs-CZ" sz="2500" dirty="0">
                <a:ln w="28575">
                  <a:solidFill>
                    <a:schemeClr val="tx1"/>
                  </a:solidFill>
                </a:ln>
                <a:solidFill>
                  <a:srgbClr val="FF0000"/>
                </a:solidFill>
                <a:latin typeface="Arial Black" panose="020B0A04020102020204" pitchFamily="34" charset="0"/>
              </a:rPr>
              <a:t>Derby utkání nezklamalo. Každý chvilku tahal pilku, aby tím posledním bylo naše mužstvo dospělých</a:t>
            </a:r>
          </a:p>
        </p:txBody>
      </p:sp>
      <p:cxnSp>
        <p:nvCxnSpPr>
          <p:cNvPr id="12" name="Přímá spojnice se šipkou 11">
            <a:extLst>
              <a:ext uri="{FF2B5EF4-FFF2-40B4-BE49-F238E27FC236}">
                <a16:creationId xmlns:a16="http://schemas.microsoft.com/office/drawing/2014/main" id="{630B7320-AAE1-465A-913F-D86F8999DBDA}"/>
              </a:ext>
            </a:extLst>
          </p:cNvPr>
          <p:cNvCxnSpPr/>
          <p:nvPr/>
        </p:nvCxnSpPr>
        <p:spPr bwMode="auto">
          <a:xfrm>
            <a:off x="8668953" y="7127574"/>
            <a:ext cx="792088" cy="0"/>
          </a:xfrm>
          <a:prstGeom prst="straightConnector1">
            <a:avLst/>
          </a:prstGeom>
          <a:noFill/>
          <a:ln w="25400" cap="flat" cmpd="sng" algn="ctr">
            <a:solidFill>
              <a:srgbClr val="00B050"/>
            </a:solidFill>
            <a:prstDash val="solid"/>
            <a:round/>
            <a:headEnd type="none" w="med" len="med"/>
            <a:tailEnd type="triangle"/>
          </a:ln>
          <a:effectLst>
            <a:outerShdw dist="45791" dir="2021404" algn="ctr" rotWithShape="0">
              <a:srgbClr val="9999FF"/>
            </a:outerShdw>
          </a:effectLst>
        </p:spPr>
      </p:cxnSp>
      <p:sp>
        <p:nvSpPr>
          <p:cNvPr id="13" name="TextovéPole 12"/>
          <p:cNvSpPr txBox="1"/>
          <p:nvPr/>
        </p:nvSpPr>
        <p:spPr>
          <a:xfrm>
            <a:off x="7621904" y="6912130"/>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7</a:t>
            </a:r>
            <a:endParaRPr lang="cs-CZ" sz="800" dirty="0">
              <a:latin typeface="Bookman Old Style" pitchFamily="18" charset="0"/>
            </a:endParaRPr>
          </a:p>
        </p:txBody>
      </p:sp>
      <p:sp>
        <p:nvSpPr>
          <p:cNvPr id="14" name="TextovéPole 13"/>
          <p:cNvSpPr txBox="1"/>
          <p:nvPr/>
        </p:nvSpPr>
        <p:spPr>
          <a:xfrm>
            <a:off x="2309775" y="6961689"/>
            <a:ext cx="322933"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22</a:t>
            </a:r>
            <a:endParaRPr lang="cs-CZ" sz="800" dirty="0">
              <a:latin typeface="Bookman Old Style" pitchFamily="18" charset="0"/>
            </a:endParaRPr>
          </a:p>
        </p:txBody>
      </p:sp>
    </p:spTree>
    <p:extLst>
      <p:ext uri="{BB962C8B-B14F-4D97-AF65-F5344CB8AC3E}">
        <p14:creationId xmlns:p14="http://schemas.microsoft.com/office/powerpoint/2010/main" val="1126170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ulka 12"/>
          <p:cNvGraphicFramePr>
            <a:graphicFrameLocks noGrp="1"/>
          </p:cNvGraphicFramePr>
          <p:nvPr>
            <p:extLst>
              <p:ext uri="{D42A27DB-BD31-4B8C-83A1-F6EECF244321}">
                <p14:modId xmlns:p14="http://schemas.microsoft.com/office/powerpoint/2010/main" val="432314570"/>
              </p:ext>
            </p:extLst>
          </p:nvPr>
        </p:nvGraphicFramePr>
        <p:xfrm>
          <a:off x="5472584" y="3619500"/>
          <a:ext cx="4536482" cy="3131359"/>
        </p:xfrm>
        <a:graphic>
          <a:graphicData uri="http://schemas.openxmlformats.org/drawingml/2006/table">
            <a:tbl>
              <a:tblPr/>
              <a:tblGrid>
                <a:gridCol w="221023">
                  <a:extLst>
                    <a:ext uri="{9D8B030D-6E8A-4147-A177-3AD203B41FA5}">
                      <a16:colId xmlns:a16="http://schemas.microsoft.com/office/drawing/2014/main" val="3849626127"/>
                    </a:ext>
                  </a:extLst>
                </a:gridCol>
                <a:gridCol w="419942">
                  <a:extLst>
                    <a:ext uri="{9D8B030D-6E8A-4147-A177-3AD203B41FA5}">
                      <a16:colId xmlns:a16="http://schemas.microsoft.com/office/drawing/2014/main" val="4144927495"/>
                    </a:ext>
                  </a:extLst>
                </a:gridCol>
                <a:gridCol w="1350997">
                  <a:extLst>
                    <a:ext uri="{9D8B030D-6E8A-4147-A177-3AD203B41FA5}">
                      <a16:colId xmlns:a16="http://schemas.microsoft.com/office/drawing/2014/main" val="4064256489"/>
                    </a:ext>
                  </a:extLst>
                </a:gridCol>
                <a:gridCol w="353636">
                  <a:extLst>
                    <a:ext uri="{9D8B030D-6E8A-4147-A177-3AD203B41FA5}">
                      <a16:colId xmlns:a16="http://schemas.microsoft.com/office/drawing/2014/main" val="1352543570"/>
                    </a:ext>
                  </a:extLst>
                </a:gridCol>
                <a:gridCol w="342584">
                  <a:extLst>
                    <a:ext uri="{9D8B030D-6E8A-4147-A177-3AD203B41FA5}">
                      <a16:colId xmlns:a16="http://schemas.microsoft.com/office/drawing/2014/main" val="702698582"/>
                    </a:ext>
                  </a:extLst>
                </a:gridCol>
                <a:gridCol w="221023">
                  <a:extLst>
                    <a:ext uri="{9D8B030D-6E8A-4147-A177-3AD203B41FA5}">
                      <a16:colId xmlns:a16="http://schemas.microsoft.com/office/drawing/2014/main" val="793223241"/>
                    </a:ext>
                  </a:extLst>
                </a:gridCol>
                <a:gridCol w="221023">
                  <a:extLst>
                    <a:ext uri="{9D8B030D-6E8A-4147-A177-3AD203B41FA5}">
                      <a16:colId xmlns:a16="http://schemas.microsoft.com/office/drawing/2014/main" val="4223405159"/>
                    </a:ext>
                  </a:extLst>
                </a:gridCol>
                <a:gridCol w="221023">
                  <a:extLst>
                    <a:ext uri="{9D8B030D-6E8A-4147-A177-3AD203B41FA5}">
                      <a16:colId xmlns:a16="http://schemas.microsoft.com/office/drawing/2014/main" val="977978576"/>
                    </a:ext>
                  </a:extLst>
                </a:gridCol>
                <a:gridCol w="552556">
                  <a:extLst>
                    <a:ext uri="{9D8B030D-6E8A-4147-A177-3AD203B41FA5}">
                      <a16:colId xmlns:a16="http://schemas.microsoft.com/office/drawing/2014/main" val="3456523019"/>
                    </a:ext>
                  </a:extLst>
                </a:gridCol>
                <a:gridCol w="356398">
                  <a:extLst>
                    <a:ext uri="{9D8B030D-6E8A-4147-A177-3AD203B41FA5}">
                      <a16:colId xmlns:a16="http://schemas.microsoft.com/office/drawing/2014/main" val="3496711794"/>
                    </a:ext>
                  </a:extLst>
                </a:gridCol>
                <a:gridCol w="276277">
                  <a:extLst>
                    <a:ext uri="{9D8B030D-6E8A-4147-A177-3AD203B41FA5}">
                      <a16:colId xmlns:a16="http://schemas.microsoft.com/office/drawing/2014/main" val="1655233418"/>
                    </a:ext>
                  </a:extLst>
                </a:gridCol>
              </a:tblGrid>
              <a:tr h="19787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500624285"/>
                  </a:ext>
                </a:extLst>
              </a:tr>
              <a:tr h="23002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cs-CZ" sz="1100" b="1" i="0" u="none" strike="noStrike" dirty="0">
                          <a:solidFill>
                            <a:srgbClr val="0000CC"/>
                          </a:solidFill>
                          <a:effectLst/>
                          <a:latin typeface="Calibri" panose="020F0502020204030204" pitchFamily="34" charset="0"/>
                        </a:rPr>
                        <a:t>Okresní přebor mladší přípravky po 8. kole</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570149499"/>
                  </a:ext>
                </a:extLst>
              </a:tr>
              <a:tr h="40811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TJ Dynamo </a:t>
                      </a:r>
                      <a:r>
                        <a:rPr lang="cs-CZ" sz="1000" b="1" i="0" u="none" strike="noStrike" dirty="0" err="1">
                          <a:solidFill>
                            <a:srgbClr val="000000"/>
                          </a:solidFill>
                          <a:effectLst/>
                          <a:latin typeface="Arial" panose="020B0604020202020204" pitchFamily="34" charset="0"/>
                        </a:rPr>
                        <a:t>Podlusky</a:t>
                      </a:r>
                      <a:r>
                        <a:rPr lang="cs-CZ" sz="1000" b="1" i="0" u="none" strike="noStrike" dirty="0">
                          <a:solidFill>
                            <a:srgbClr val="000000"/>
                          </a:solidFill>
                          <a:effectLst/>
                          <a:latin typeface="Arial" panose="020B0604020202020204" pitchFamily="34" charset="0"/>
                        </a:rPr>
                        <a:t>, </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123:46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167428644"/>
                  </a:ext>
                </a:extLst>
              </a:tr>
              <a:tr h="40811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Sokol </a:t>
                      </a:r>
                      <a:r>
                        <a:rPr lang="cs-CZ" sz="1000" b="1" i="0" u="none" strike="noStrike" dirty="0" err="1">
                          <a:solidFill>
                            <a:srgbClr val="000000"/>
                          </a:solidFill>
                          <a:effectLst/>
                          <a:latin typeface="Arial" panose="020B0604020202020204" pitchFamily="34" charset="0"/>
                        </a:rPr>
                        <a:t>Straškov</a:t>
                      </a:r>
                      <a:r>
                        <a:rPr lang="cs-CZ" sz="1000" b="1" i="0" u="none" strike="noStrike" dirty="0">
                          <a:solidFill>
                            <a:srgbClr val="000000"/>
                          </a:solidFill>
                          <a:effectLst/>
                          <a:latin typeface="Arial" panose="020B0604020202020204" pitchFamily="34" charset="0"/>
                        </a:rPr>
                        <a:t> Vodochody</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92:43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63008023"/>
                  </a:ext>
                </a:extLst>
              </a:tr>
              <a:tr h="21024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SK Bezděkov</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90:55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837089536"/>
                  </a:ext>
                </a:extLst>
              </a:tr>
              <a:tr h="21024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Slavoj Úštěk</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62:67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966829418"/>
                  </a:ext>
                </a:extLst>
              </a:tr>
              <a:tr h="23002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FF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65:63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245480127"/>
                  </a:ext>
                </a:extLst>
              </a:tr>
              <a:tr h="21024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Liběšice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49:62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758126952"/>
                  </a:ext>
                </a:extLst>
              </a:tr>
              <a:tr h="40811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Viktorie Budyně n.O.</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34:80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567879870"/>
                  </a:ext>
                </a:extLst>
              </a:tr>
              <a:tr h="21024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Sokol Hoštka</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27:66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918759473"/>
                  </a:ext>
                </a:extLst>
              </a:tr>
              <a:tr h="21024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SK Sahara Vědomice</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30:90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619852184"/>
                  </a:ext>
                </a:extLst>
              </a:tr>
              <a:tr h="19787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650330399"/>
                  </a:ext>
                </a:extLst>
              </a:tr>
            </a:tbl>
          </a:graphicData>
        </a:graphic>
      </p:graphicFrame>
      <p:sp>
        <p:nvSpPr>
          <p:cNvPr id="6" name="TextovéPole 5"/>
          <p:cNvSpPr txBox="1"/>
          <p:nvPr/>
        </p:nvSpPr>
        <p:spPr>
          <a:xfrm>
            <a:off x="360016" y="163116"/>
            <a:ext cx="4464496" cy="246221"/>
          </a:xfrm>
          <a:prstGeom prst="rect">
            <a:avLst/>
          </a:prstGeom>
          <a:solidFill>
            <a:srgbClr val="FFFF00"/>
          </a:solidFill>
          <a:effectLst>
            <a:glow rad="101600">
              <a:srgbClr val="FFFF66">
                <a:alpha val="40000"/>
              </a:srgbClr>
            </a:glow>
            <a:softEdge rad="0"/>
          </a:effectLst>
        </p:spPr>
        <p:txBody>
          <a:bodyPr wrap="square" rtlCol="0">
            <a:spAutoFit/>
          </a:bodyPr>
          <a:lstStyle/>
          <a:p>
            <a:r>
              <a:rPr lang="cs-CZ" sz="1000" dirty="0">
                <a:latin typeface="Arial Black" panose="020B0A04020102020204" pitchFamily="34" charset="0"/>
              </a:rPr>
              <a:t>Pokračování SK Štětí – FK Litoměřicko B    21.10.2018</a:t>
            </a:r>
          </a:p>
        </p:txBody>
      </p:sp>
      <p:sp>
        <p:nvSpPr>
          <p:cNvPr id="7" name="Obdélník 6">
            <a:extLst>
              <a:ext uri="{FF2B5EF4-FFF2-40B4-BE49-F238E27FC236}">
                <a16:creationId xmlns:a16="http://schemas.microsoft.com/office/drawing/2014/main" id="{C81BD68C-5444-4B0F-994E-8E9A726A7D34}"/>
              </a:ext>
            </a:extLst>
          </p:cNvPr>
          <p:cNvSpPr/>
          <p:nvPr/>
        </p:nvSpPr>
        <p:spPr>
          <a:xfrm>
            <a:off x="143995" y="611142"/>
            <a:ext cx="4680518" cy="5632311"/>
          </a:xfrm>
          <a:prstGeom prst="rect">
            <a:avLst/>
          </a:prstGeom>
        </p:spPr>
        <p:txBody>
          <a:bodyPr wrap="square">
            <a:spAutoFit/>
          </a:bodyPr>
          <a:lstStyle/>
          <a:p>
            <a:pPr lvl="0" algn="just"/>
            <a:r>
              <a:rPr lang="cs-CZ" sz="1000" b="0" dirty="0">
                <a:solidFill>
                  <a:srgbClr val="000000"/>
                </a:solidFill>
                <a:latin typeface="Arial" panose="020B0604020202020204" pitchFamily="34" charset="0"/>
                <a:cs typeface="Arial" panose="020B0604020202020204" pitchFamily="34" charset="0"/>
              </a:rPr>
              <a:t>hosté zavřít brankovou závoru a míč odkopnout mimo pokutové území.  Branka nepřicházela a jak na hřiště, tak i do hlediště se začínala vkrádat nervozita. Hosté v 56. minutě poslali z volného přímého kopu míč před naší branku, ale nic se z toho nevzniklo. Tlak na branku hostů se stupňoval a v 62. minutě pečetil břevno Litoměřicka z hranice šestnáctky </a:t>
            </a:r>
            <a:r>
              <a:rPr lang="cs-CZ" sz="1000" b="0" dirty="0" err="1">
                <a:solidFill>
                  <a:srgbClr val="000000"/>
                </a:solidFill>
                <a:latin typeface="Arial" panose="020B0604020202020204" pitchFamily="34" charset="0"/>
                <a:cs typeface="Arial" panose="020B0604020202020204" pitchFamily="34" charset="0"/>
              </a:rPr>
              <a:t>Slanička</a:t>
            </a:r>
            <a:r>
              <a:rPr lang="cs-CZ" sz="1000" b="0" dirty="0">
                <a:solidFill>
                  <a:srgbClr val="000000"/>
                </a:solidFill>
                <a:latin typeface="Arial" panose="020B0604020202020204" pitchFamily="34" charset="0"/>
                <a:cs typeface="Arial" panose="020B0604020202020204" pitchFamily="34" charset="0"/>
              </a:rPr>
              <a:t>. V 63. minutě už jsme se konečně dočkali. Všude přítomný Vokoun se od půlky hřiště vydal na branku a hostů a těsně před pokutovým územím se do míče nechytatelně opřel a šli jsme do vedení 1:0. Hosté najednou obživli a za 2 minuty mohlo být vyrovnáno. Proti hlavičce </a:t>
            </a:r>
            <a:r>
              <a:rPr lang="cs-CZ" sz="1000" b="0" dirty="0" err="1">
                <a:solidFill>
                  <a:srgbClr val="000000"/>
                </a:solidFill>
                <a:latin typeface="Arial" panose="020B0604020202020204" pitchFamily="34" charset="0"/>
                <a:cs typeface="Arial" panose="020B0604020202020204" pitchFamily="34" charset="0"/>
              </a:rPr>
              <a:t>Kyzlíka</a:t>
            </a:r>
            <a:r>
              <a:rPr lang="cs-CZ" sz="1000" b="0" dirty="0">
                <a:solidFill>
                  <a:srgbClr val="000000"/>
                </a:solidFill>
                <a:latin typeface="Arial" panose="020B0604020202020204" pitchFamily="34" charset="0"/>
                <a:cs typeface="Arial" panose="020B0604020202020204" pitchFamily="34" charset="0"/>
              </a:rPr>
              <a:t> zasahoval Kysela v brance, který se ještě stačil zvednout a ucpat branku i proti dorážce Hlavici. V 66. minutě už byl, ale na dalekonosnou dělovku Filipa Franka krátký. 1:1. Vyrovnání hostům nestačilo. Lehkovážná ztráta míče Martina Rejmana ve středu hřiště byla signálem pro Jakuba </a:t>
            </a:r>
            <a:r>
              <a:rPr lang="cs-CZ" sz="1000" b="0" dirty="0" err="1">
                <a:solidFill>
                  <a:srgbClr val="000000"/>
                </a:solidFill>
                <a:latin typeface="Arial" panose="020B0604020202020204" pitchFamily="34" charset="0"/>
                <a:cs typeface="Arial" panose="020B0604020202020204" pitchFamily="34" charset="0"/>
              </a:rPr>
              <a:t>Grunerta</a:t>
            </a:r>
            <a:r>
              <a:rPr lang="cs-CZ" sz="1000" b="0" dirty="0">
                <a:solidFill>
                  <a:srgbClr val="000000"/>
                </a:solidFill>
                <a:latin typeface="Arial" panose="020B0604020202020204" pitchFamily="34" charset="0"/>
                <a:cs typeface="Arial" panose="020B0604020202020204" pitchFamily="34" charset="0"/>
              </a:rPr>
              <a:t>  posloužit Jiřímu Hlavicovi přesnou přihrávkou na gól na 2:1 a rázem byl zápas o něčem jiném. Prohrávali jsme 2:1 a na obrat zbývalo  20 minut. Začalo dobýváni Litoměřického hradu. Blízko gólu byl David Brandejs, který hezky hlavičkoval, ale nad. Jeden gól nám uznán nebyl, když asistent rozhodčího viděl míč už za postranní čarou.  Minuty utíkaly strašně rychle. To už na ukazateli svítila 80. ,když zahrál roh Vokoun na  Františka Svobodu, který byl ve správném okamžiku na správném místě a srovnal na 2:2.  Byla tu šance ještě vyhrát. Ta se přeměnila ve skutečnost 2 minuty před koncem. Opět tu byl Vokoun a jeho kamarád roh, tentokrát z druhé strany. Míč přelétl všechny, až teda na </a:t>
            </a:r>
            <a:r>
              <a:rPr lang="cs-CZ" sz="1000" b="0" dirty="0" err="1">
                <a:solidFill>
                  <a:srgbClr val="000000"/>
                </a:solidFill>
                <a:latin typeface="Arial" panose="020B0604020202020204" pitchFamily="34" charset="0"/>
                <a:cs typeface="Arial" panose="020B0604020202020204" pitchFamily="34" charset="0"/>
              </a:rPr>
              <a:t>Slaničku</a:t>
            </a:r>
            <a:r>
              <a:rPr lang="cs-CZ" sz="1000" b="0" dirty="0">
                <a:solidFill>
                  <a:srgbClr val="000000"/>
                </a:solidFill>
                <a:latin typeface="Arial" panose="020B0604020202020204" pitchFamily="34" charset="0"/>
                <a:cs typeface="Arial" panose="020B0604020202020204" pitchFamily="34" charset="0"/>
              </a:rPr>
              <a:t>, který poslal hlavou balón do odkryté branky na 3:2. Rozhodčí nastavoval 2 minuty. Hosté přesunuli většinu hráčů na naší polovinu, ale nepovedený odkop brankáře Slaniny se dostal na naše kopačky a okamžitý protiútok zakončoval Marek Faust. Brankář stačil vyrazit jen na prsa Davida Brandejse, který se dočkal první jarní branky a uzavřel tak celkové skóre zápasu na 4:2.</a:t>
            </a:r>
          </a:p>
          <a:p>
            <a:pPr lvl="0" algn="just"/>
            <a:r>
              <a:rPr lang="cs-CZ" sz="1000" b="0" dirty="0">
                <a:solidFill>
                  <a:srgbClr val="000000"/>
                </a:solidFill>
                <a:latin typeface="Arial" panose="020B0604020202020204" pitchFamily="34" charset="0"/>
                <a:cs typeface="Arial" panose="020B0604020202020204" pitchFamily="34" charset="0"/>
              </a:rPr>
              <a:t>    </a:t>
            </a:r>
          </a:p>
          <a:p>
            <a:pPr lvl="0"/>
            <a:r>
              <a:rPr lang="cs-CZ" sz="1000" b="0" u="sng" dirty="0">
                <a:solidFill>
                  <a:srgbClr val="000000"/>
                </a:solidFill>
                <a:latin typeface="Arial" panose="020B0604020202020204" pitchFamily="34" charset="0"/>
                <a:cs typeface="Arial" panose="020B0604020202020204" pitchFamily="34" charset="0"/>
              </a:rPr>
              <a:t>Branky:</a:t>
            </a:r>
            <a:r>
              <a:rPr lang="cs-CZ" sz="1000" b="0" dirty="0">
                <a:solidFill>
                  <a:srgbClr val="000000"/>
                </a:solidFill>
                <a:latin typeface="Arial" panose="020B0604020202020204" pitchFamily="34" charset="0"/>
                <a:cs typeface="Arial" panose="020B0604020202020204" pitchFamily="34" charset="0"/>
              </a:rPr>
              <a:t> </a:t>
            </a:r>
            <a:r>
              <a:rPr lang="cs-CZ" sz="1000" b="0" dirty="0" err="1">
                <a:solidFill>
                  <a:srgbClr val="000000"/>
                </a:solidFill>
                <a:latin typeface="Arial" panose="020B0604020202020204" pitchFamily="34" charset="0"/>
                <a:cs typeface="Arial" panose="020B0604020202020204" pitchFamily="34" charset="0"/>
              </a:rPr>
              <a:t>J.Vokoun</a:t>
            </a:r>
            <a:r>
              <a:rPr lang="cs-CZ" sz="1000" b="0" dirty="0">
                <a:solidFill>
                  <a:srgbClr val="000000"/>
                </a:solidFill>
                <a:latin typeface="Arial" panose="020B0604020202020204" pitchFamily="34" charset="0"/>
                <a:cs typeface="Arial" panose="020B0604020202020204" pitchFamily="34" charset="0"/>
              </a:rPr>
              <a:t> 1, </a:t>
            </a:r>
            <a:r>
              <a:rPr lang="cs-CZ" sz="1000" b="0" dirty="0" err="1">
                <a:solidFill>
                  <a:srgbClr val="000000"/>
                </a:solidFill>
                <a:latin typeface="Arial" panose="020B0604020202020204" pitchFamily="34" charset="0"/>
                <a:cs typeface="Arial" panose="020B0604020202020204" pitchFamily="34" charset="0"/>
              </a:rPr>
              <a:t>F.Svoboda</a:t>
            </a:r>
            <a:r>
              <a:rPr lang="cs-CZ" sz="1000" b="0" dirty="0">
                <a:solidFill>
                  <a:srgbClr val="000000"/>
                </a:solidFill>
                <a:latin typeface="Arial" panose="020B0604020202020204" pitchFamily="34" charset="0"/>
                <a:cs typeface="Arial" panose="020B0604020202020204" pitchFamily="34" charset="0"/>
              </a:rPr>
              <a:t> 1, </a:t>
            </a:r>
            <a:r>
              <a:rPr lang="cs-CZ" sz="1000" b="0" dirty="0" err="1">
                <a:solidFill>
                  <a:srgbClr val="000000"/>
                </a:solidFill>
                <a:latin typeface="Arial" panose="020B0604020202020204" pitchFamily="34" charset="0"/>
                <a:cs typeface="Arial" panose="020B0604020202020204" pitchFamily="34" charset="0"/>
              </a:rPr>
              <a:t>R.Slanička</a:t>
            </a:r>
            <a:r>
              <a:rPr lang="cs-CZ" sz="1000" b="0" dirty="0">
                <a:solidFill>
                  <a:srgbClr val="000000"/>
                </a:solidFill>
                <a:latin typeface="Arial" panose="020B0604020202020204" pitchFamily="34" charset="0"/>
                <a:cs typeface="Arial" panose="020B0604020202020204" pitchFamily="34" charset="0"/>
              </a:rPr>
              <a:t> 1, </a:t>
            </a:r>
            <a:r>
              <a:rPr lang="cs-CZ" sz="1000" b="0" dirty="0" err="1">
                <a:solidFill>
                  <a:srgbClr val="000000"/>
                </a:solidFill>
                <a:latin typeface="Arial" panose="020B0604020202020204" pitchFamily="34" charset="0"/>
                <a:cs typeface="Arial" panose="020B0604020202020204" pitchFamily="34" charset="0"/>
              </a:rPr>
              <a:t>D.Brandejs</a:t>
            </a:r>
            <a:r>
              <a:rPr lang="cs-CZ" sz="1000" b="0" dirty="0">
                <a:solidFill>
                  <a:srgbClr val="000000"/>
                </a:solidFill>
                <a:latin typeface="Arial" panose="020B0604020202020204" pitchFamily="34" charset="0"/>
                <a:cs typeface="Arial" panose="020B0604020202020204" pitchFamily="34" charset="0"/>
              </a:rPr>
              <a:t> 1</a:t>
            </a:r>
          </a:p>
          <a:p>
            <a:pPr lvl="0"/>
            <a:r>
              <a:rPr lang="cs-CZ" sz="1000" b="0" u="sng" dirty="0">
                <a:solidFill>
                  <a:srgbClr val="000000"/>
                </a:solidFill>
                <a:latin typeface="Arial" panose="020B0604020202020204" pitchFamily="34" charset="0"/>
                <a:cs typeface="Arial" panose="020B0604020202020204" pitchFamily="34" charset="0"/>
              </a:rPr>
              <a:t>Sestava:</a:t>
            </a:r>
            <a:r>
              <a:rPr lang="cs-CZ" sz="1000" b="0" dirty="0">
                <a:solidFill>
                  <a:srgbClr val="000000"/>
                </a:solidFill>
                <a:latin typeface="Arial" panose="020B0604020202020204" pitchFamily="34" charset="0"/>
                <a:cs typeface="Arial" panose="020B0604020202020204" pitchFamily="34" charset="0"/>
              </a:rPr>
              <a:t> </a:t>
            </a:r>
            <a:r>
              <a:rPr lang="cs-CZ" sz="1000" b="0" dirty="0" err="1">
                <a:solidFill>
                  <a:srgbClr val="000000"/>
                </a:solidFill>
                <a:latin typeface="Arial" panose="020B0604020202020204" pitchFamily="34" charset="0"/>
                <a:cs typeface="Arial" panose="020B0604020202020204" pitchFamily="34" charset="0"/>
              </a:rPr>
              <a:t>T.Kysela</a:t>
            </a:r>
            <a:r>
              <a:rPr lang="cs-CZ" sz="1000" b="0" dirty="0">
                <a:solidFill>
                  <a:srgbClr val="000000"/>
                </a:solidFill>
                <a:latin typeface="Arial" panose="020B0604020202020204" pitchFamily="34" charset="0"/>
                <a:cs typeface="Arial" panose="020B0604020202020204" pitchFamily="34" charset="0"/>
              </a:rPr>
              <a:t>- </a:t>
            </a:r>
            <a:r>
              <a:rPr lang="cs-CZ" sz="1000" b="0" dirty="0" err="1">
                <a:solidFill>
                  <a:srgbClr val="000000"/>
                </a:solidFill>
                <a:latin typeface="Arial" panose="020B0604020202020204" pitchFamily="34" charset="0"/>
                <a:cs typeface="Arial" panose="020B0604020202020204" pitchFamily="34" charset="0"/>
              </a:rPr>
              <a:t>P.Fary</a:t>
            </a:r>
            <a:r>
              <a:rPr lang="cs-CZ" sz="1000" b="0" dirty="0">
                <a:solidFill>
                  <a:srgbClr val="000000"/>
                </a:solidFill>
                <a:latin typeface="Arial" panose="020B0604020202020204" pitchFamily="34" charset="0"/>
                <a:cs typeface="Arial" panose="020B0604020202020204" pitchFamily="34" charset="0"/>
              </a:rPr>
              <a:t>, </a:t>
            </a:r>
            <a:r>
              <a:rPr lang="cs-CZ" sz="1000" b="0" dirty="0" err="1">
                <a:solidFill>
                  <a:srgbClr val="000000"/>
                </a:solidFill>
                <a:latin typeface="Arial" panose="020B0604020202020204" pitchFamily="34" charset="0"/>
                <a:cs typeface="Arial" panose="020B0604020202020204" pitchFamily="34" charset="0"/>
              </a:rPr>
              <a:t>F.Svoboda</a:t>
            </a:r>
            <a:r>
              <a:rPr lang="cs-CZ" sz="1000" b="0" dirty="0">
                <a:solidFill>
                  <a:srgbClr val="000000"/>
                </a:solidFill>
                <a:latin typeface="Arial" panose="020B0604020202020204" pitchFamily="34" charset="0"/>
                <a:cs typeface="Arial" panose="020B0604020202020204" pitchFamily="34" charset="0"/>
              </a:rPr>
              <a:t>, </a:t>
            </a:r>
            <a:r>
              <a:rPr lang="cs-CZ" sz="1000" b="0" dirty="0" err="1">
                <a:solidFill>
                  <a:srgbClr val="000000"/>
                </a:solidFill>
                <a:latin typeface="Arial" panose="020B0604020202020204" pitchFamily="34" charset="0"/>
                <a:cs typeface="Arial" panose="020B0604020202020204" pitchFamily="34" charset="0"/>
              </a:rPr>
              <a:t>P.Stejskal</a:t>
            </a:r>
            <a:r>
              <a:rPr lang="cs-CZ" sz="1000" b="0" dirty="0">
                <a:solidFill>
                  <a:srgbClr val="000000"/>
                </a:solidFill>
                <a:latin typeface="Arial" panose="020B0604020202020204" pitchFamily="34" charset="0"/>
                <a:cs typeface="Arial" panose="020B0604020202020204" pitchFamily="34" charset="0"/>
              </a:rPr>
              <a:t>, </a:t>
            </a:r>
            <a:r>
              <a:rPr lang="cs-CZ" sz="1000" b="0" dirty="0" err="1">
                <a:solidFill>
                  <a:srgbClr val="000000"/>
                </a:solidFill>
                <a:latin typeface="Arial" panose="020B0604020202020204" pitchFamily="34" charset="0"/>
                <a:cs typeface="Arial" panose="020B0604020202020204" pitchFamily="34" charset="0"/>
              </a:rPr>
              <a:t>D.Mencl-M.Rejman</a:t>
            </a:r>
            <a:r>
              <a:rPr lang="cs-CZ" sz="1000" b="0" dirty="0">
                <a:solidFill>
                  <a:srgbClr val="000000"/>
                </a:solidFill>
                <a:latin typeface="Arial" panose="020B0604020202020204" pitchFamily="34" charset="0"/>
                <a:cs typeface="Arial" panose="020B0604020202020204" pitchFamily="34" charset="0"/>
              </a:rPr>
              <a:t>(77. </a:t>
            </a:r>
          </a:p>
          <a:p>
            <a:pPr lvl="0"/>
            <a:r>
              <a:rPr lang="cs-CZ" sz="1000" b="0" dirty="0">
                <a:solidFill>
                  <a:srgbClr val="000000"/>
                </a:solidFill>
                <a:latin typeface="Arial" panose="020B0604020202020204" pitchFamily="34" charset="0"/>
                <a:cs typeface="Arial" panose="020B0604020202020204" pitchFamily="34" charset="0"/>
              </a:rPr>
              <a:t>                </a:t>
            </a:r>
            <a:r>
              <a:rPr lang="cs-CZ" sz="1000" b="0" dirty="0" err="1">
                <a:solidFill>
                  <a:srgbClr val="000000"/>
                </a:solidFill>
                <a:latin typeface="Arial" panose="020B0604020202020204" pitchFamily="34" charset="0"/>
                <a:cs typeface="Arial" panose="020B0604020202020204" pitchFamily="34" charset="0"/>
              </a:rPr>
              <a:t>M.Walter</a:t>
            </a:r>
            <a:r>
              <a:rPr lang="cs-CZ" sz="1000" b="0" dirty="0">
                <a:solidFill>
                  <a:srgbClr val="000000"/>
                </a:solidFill>
                <a:latin typeface="Arial" panose="020B0604020202020204" pitchFamily="34" charset="0"/>
                <a:cs typeface="Arial" panose="020B0604020202020204" pitchFamily="34" charset="0"/>
              </a:rPr>
              <a:t>), </a:t>
            </a:r>
            <a:r>
              <a:rPr lang="cs-CZ" sz="1000" b="0" dirty="0" err="1">
                <a:solidFill>
                  <a:srgbClr val="000000"/>
                </a:solidFill>
                <a:latin typeface="Arial" panose="020B0604020202020204" pitchFamily="34" charset="0"/>
                <a:cs typeface="Arial" panose="020B0604020202020204" pitchFamily="34" charset="0"/>
              </a:rPr>
              <a:t>J.Vokoun</a:t>
            </a:r>
            <a:r>
              <a:rPr lang="cs-CZ" sz="1000" b="0" dirty="0">
                <a:solidFill>
                  <a:srgbClr val="000000"/>
                </a:solidFill>
                <a:latin typeface="Arial" panose="020B0604020202020204" pitchFamily="34" charset="0"/>
                <a:cs typeface="Arial" panose="020B0604020202020204" pitchFamily="34" charset="0"/>
              </a:rPr>
              <a:t>(92.Belák), </a:t>
            </a:r>
            <a:r>
              <a:rPr lang="cs-CZ" sz="1000" b="0" dirty="0" err="1">
                <a:solidFill>
                  <a:srgbClr val="000000"/>
                </a:solidFill>
                <a:latin typeface="Arial" panose="020B0604020202020204" pitchFamily="34" charset="0"/>
                <a:cs typeface="Arial" panose="020B0604020202020204" pitchFamily="34" charset="0"/>
              </a:rPr>
              <a:t>R.Slanička</a:t>
            </a:r>
            <a:r>
              <a:rPr lang="cs-CZ" sz="1000" b="0" dirty="0">
                <a:solidFill>
                  <a:srgbClr val="000000"/>
                </a:solidFill>
                <a:latin typeface="Arial" panose="020B0604020202020204" pitchFamily="34" charset="0"/>
                <a:cs typeface="Arial" panose="020B0604020202020204" pitchFamily="34" charset="0"/>
              </a:rPr>
              <a:t>, </a:t>
            </a:r>
            <a:r>
              <a:rPr lang="cs-CZ" sz="1000" b="0" dirty="0" err="1">
                <a:solidFill>
                  <a:srgbClr val="000000"/>
                </a:solidFill>
                <a:latin typeface="Arial" panose="020B0604020202020204" pitchFamily="34" charset="0"/>
                <a:cs typeface="Arial" panose="020B0604020202020204" pitchFamily="34" charset="0"/>
              </a:rPr>
              <a:t>D.Beruška</a:t>
            </a:r>
            <a:r>
              <a:rPr lang="cs-CZ" sz="1000" b="0" dirty="0">
                <a:solidFill>
                  <a:srgbClr val="000000"/>
                </a:solidFill>
                <a:latin typeface="Arial" panose="020B0604020202020204" pitchFamily="34" charset="0"/>
                <a:cs typeface="Arial" panose="020B0604020202020204" pitchFamily="34" charset="0"/>
              </a:rPr>
              <a:t>(58.K.Horváth), </a:t>
            </a:r>
          </a:p>
          <a:p>
            <a:pPr lvl="0"/>
            <a:r>
              <a:rPr lang="cs-CZ" sz="1000" b="0" dirty="0">
                <a:solidFill>
                  <a:srgbClr val="000000"/>
                </a:solidFill>
                <a:latin typeface="Arial" panose="020B0604020202020204" pitchFamily="34" charset="0"/>
                <a:cs typeface="Arial" panose="020B0604020202020204" pitchFamily="34" charset="0"/>
              </a:rPr>
              <a:t>                </a:t>
            </a:r>
            <a:r>
              <a:rPr lang="cs-CZ" sz="1000" b="0" dirty="0" err="1">
                <a:solidFill>
                  <a:srgbClr val="000000"/>
                </a:solidFill>
                <a:latin typeface="Arial" panose="020B0604020202020204" pitchFamily="34" charset="0"/>
                <a:cs typeface="Arial" panose="020B0604020202020204" pitchFamily="34" charset="0"/>
              </a:rPr>
              <a:t>M.Faust-D.Brandejs</a:t>
            </a:r>
            <a:r>
              <a:rPr lang="cs-CZ" sz="1000" b="0" dirty="0">
                <a:solidFill>
                  <a:srgbClr val="000000"/>
                </a:solidFill>
                <a:latin typeface="Arial" panose="020B0604020202020204" pitchFamily="34" charset="0"/>
                <a:cs typeface="Arial" panose="020B0604020202020204" pitchFamily="34" charset="0"/>
              </a:rPr>
              <a:t>    </a:t>
            </a:r>
          </a:p>
          <a:p>
            <a:pPr lvl="0"/>
            <a:r>
              <a:rPr lang="cs-CZ" sz="1000" b="0" u="sng" dirty="0">
                <a:solidFill>
                  <a:srgbClr val="000000"/>
                </a:solidFill>
                <a:latin typeface="Arial" panose="020B0604020202020204" pitchFamily="34" charset="0"/>
                <a:cs typeface="Arial" panose="020B0604020202020204" pitchFamily="34" charset="0"/>
              </a:rPr>
              <a:t>Připraveni:</a:t>
            </a:r>
            <a:r>
              <a:rPr lang="cs-CZ" sz="1000" b="0" dirty="0">
                <a:solidFill>
                  <a:srgbClr val="000000"/>
                </a:solidFill>
                <a:latin typeface="Arial" panose="020B0604020202020204" pitchFamily="34" charset="0"/>
                <a:cs typeface="Arial" panose="020B0604020202020204" pitchFamily="34" charset="0"/>
              </a:rPr>
              <a:t> </a:t>
            </a:r>
            <a:r>
              <a:rPr lang="cs-CZ" sz="1000" b="0" dirty="0" err="1">
                <a:solidFill>
                  <a:srgbClr val="000000"/>
                </a:solidFill>
                <a:latin typeface="Arial" panose="020B0604020202020204" pitchFamily="34" charset="0"/>
                <a:cs typeface="Arial" panose="020B0604020202020204" pitchFamily="34" charset="0"/>
              </a:rPr>
              <a:t>J.Ransdorf</a:t>
            </a:r>
            <a:r>
              <a:rPr lang="cs-CZ" sz="1000" b="0" dirty="0">
                <a:solidFill>
                  <a:srgbClr val="000000"/>
                </a:solidFill>
                <a:latin typeface="Arial" panose="020B0604020202020204" pitchFamily="34" charset="0"/>
                <a:cs typeface="Arial" panose="020B0604020202020204" pitchFamily="34" charset="0"/>
              </a:rPr>
              <a:t>, </a:t>
            </a:r>
            <a:r>
              <a:rPr lang="cs-CZ" sz="1000" b="0" dirty="0" err="1">
                <a:solidFill>
                  <a:srgbClr val="000000"/>
                </a:solidFill>
                <a:latin typeface="Arial" panose="020B0604020202020204" pitchFamily="34" charset="0"/>
                <a:cs typeface="Arial" panose="020B0604020202020204" pitchFamily="34" charset="0"/>
              </a:rPr>
              <a:t>J.Gabriel</a:t>
            </a:r>
            <a:endParaRPr lang="cs-CZ" sz="1000" b="0" dirty="0">
              <a:solidFill>
                <a:srgbClr val="000000"/>
              </a:solidFill>
              <a:latin typeface="Arial" panose="020B0604020202020204" pitchFamily="34" charset="0"/>
              <a:cs typeface="Arial" panose="020B0604020202020204" pitchFamily="34" charset="0"/>
            </a:endParaRPr>
          </a:p>
          <a:p>
            <a:pPr lvl="0"/>
            <a:r>
              <a:rPr lang="cs-CZ" sz="1000" b="0" u="sng" dirty="0">
                <a:solidFill>
                  <a:srgbClr val="000000"/>
                </a:solidFill>
                <a:latin typeface="Arial" panose="020B0604020202020204" pitchFamily="34" charset="0"/>
                <a:cs typeface="Arial" panose="020B0604020202020204" pitchFamily="34" charset="0"/>
              </a:rPr>
              <a:t>Trenér:</a:t>
            </a:r>
            <a:r>
              <a:rPr lang="cs-CZ" sz="1000" b="0" dirty="0">
                <a:solidFill>
                  <a:srgbClr val="000000"/>
                </a:solidFill>
                <a:latin typeface="Arial" panose="020B0604020202020204" pitchFamily="34" charset="0"/>
                <a:cs typeface="Arial" panose="020B0604020202020204" pitchFamily="34" charset="0"/>
              </a:rPr>
              <a:t> </a:t>
            </a:r>
            <a:r>
              <a:rPr lang="cs-CZ" sz="1000" b="0" dirty="0" err="1">
                <a:solidFill>
                  <a:srgbClr val="000000"/>
                </a:solidFill>
                <a:latin typeface="Arial" panose="020B0604020202020204" pitchFamily="34" charset="0"/>
                <a:cs typeface="Arial" panose="020B0604020202020204" pitchFamily="34" charset="0"/>
              </a:rPr>
              <a:t>J.Ransdorf</a:t>
            </a:r>
            <a:r>
              <a:rPr lang="cs-CZ" sz="1000" b="0" dirty="0">
                <a:solidFill>
                  <a:srgbClr val="000000"/>
                </a:solidFill>
                <a:latin typeface="Arial" panose="020B0604020202020204" pitchFamily="34" charset="0"/>
                <a:cs typeface="Arial" panose="020B0604020202020204" pitchFamily="34" charset="0"/>
              </a:rPr>
              <a:t>, </a:t>
            </a:r>
            <a:r>
              <a:rPr lang="cs-CZ" sz="1000" b="0" dirty="0" err="1">
                <a:solidFill>
                  <a:srgbClr val="000000"/>
                </a:solidFill>
                <a:latin typeface="Arial" panose="020B0604020202020204" pitchFamily="34" charset="0"/>
                <a:cs typeface="Arial" panose="020B0604020202020204" pitchFamily="34" charset="0"/>
              </a:rPr>
              <a:t>K.Zuna</a:t>
            </a:r>
            <a:r>
              <a:rPr lang="cs-CZ" sz="1000" b="0" dirty="0">
                <a:solidFill>
                  <a:srgbClr val="000000"/>
                </a:solidFill>
                <a:latin typeface="Arial" panose="020B0604020202020204" pitchFamily="34" charset="0"/>
                <a:cs typeface="Arial" panose="020B0604020202020204" pitchFamily="34" charset="0"/>
              </a:rPr>
              <a:t>  Vedoucí: </a:t>
            </a:r>
            <a:r>
              <a:rPr lang="cs-CZ" sz="1000" b="0" dirty="0" err="1">
                <a:solidFill>
                  <a:srgbClr val="000000"/>
                </a:solidFill>
                <a:latin typeface="Arial" panose="020B0604020202020204" pitchFamily="34" charset="0"/>
                <a:cs typeface="Arial" panose="020B0604020202020204" pitchFamily="34" charset="0"/>
              </a:rPr>
              <a:t>J.Tyle</a:t>
            </a:r>
            <a:r>
              <a:rPr lang="cs-CZ" sz="1000" b="0" dirty="0">
                <a:solidFill>
                  <a:srgbClr val="000000"/>
                </a:solidFill>
                <a:latin typeface="Arial" panose="020B0604020202020204" pitchFamily="34" charset="0"/>
                <a:cs typeface="Arial" panose="020B0604020202020204" pitchFamily="34" charset="0"/>
              </a:rPr>
              <a:t> Masér: </a:t>
            </a:r>
            <a:r>
              <a:rPr lang="cs-CZ" sz="1000" b="0" dirty="0" err="1">
                <a:solidFill>
                  <a:srgbClr val="000000"/>
                </a:solidFill>
                <a:latin typeface="Arial" panose="020B0604020202020204" pitchFamily="34" charset="0"/>
                <a:cs typeface="Arial" panose="020B0604020202020204" pitchFamily="34" charset="0"/>
              </a:rPr>
              <a:t>K.Zavřel</a:t>
            </a:r>
            <a:r>
              <a:rPr lang="cs-CZ" sz="1000" b="0" dirty="0">
                <a:solidFill>
                  <a:srgbClr val="000000"/>
                </a:solidFill>
                <a:latin typeface="Arial" panose="020B0604020202020204" pitchFamily="34" charset="0"/>
                <a:cs typeface="Arial" panose="020B0604020202020204" pitchFamily="34" charset="0"/>
              </a:rPr>
              <a:t>    </a:t>
            </a:r>
          </a:p>
          <a:p>
            <a:pPr lvl="0"/>
            <a:r>
              <a:rPr lang="cs-CZ" sz="1000" b="0" u="sng" dirty="0">
                <a:solidFill>
                  <a:srgbClr val="000000"/>
                </a:solidFill>
                <a:latin typeface="Arial" panose="020B0604020202020204" pitchFamily="34" charset="0"/>
                <a:cs typeface="Arial" panose="020B0604020202020204" pitchFamily="34" charset="0"/>
              </a:rPr>
              <a:t>Rozhodčí:</a:t>
            </a:r>
            <a:r>
              <a:rPr lang="cs-CZ" sz="1000" b="0" dirty="0">
                <a:solidFill>
                  <a:srgbClr val="000000"/>
                </a:solidFill>
                <a:latin typeface="Arial" panose="020B0604020202020204" pitchFamily="34" charset="0"/>
                <a:cs typeface="Arial" panose="020B0604020202020204" pitchFamily="34" charset="0"/>
              </a:rPr>
              <a:t> </a:t>
            </a:r>
            <a:r>
              <a:rPr lang="cs-CZ" sz="1000" b="0" dirty="0" err="1">
                <a:solidFill>
                  <a:srgbClr val="000000"/>
                </a:solidFill>
                <a:latin typeface="Arial" panose="020B0604020202020204" pitchFamily="34" charset="0"/>
                <a:cs typeface="Arial" panose="020B0604020202020204" pitchFamily="34" charset="0"/>
              </a:rPr>
              <a:t>K.Rouček-I.Kuriljak</a:t>
            </a:r>
            <a:r>
              <a:rPr lang="cs-CZ" sz="1000" b="0" dirty="0">
                <a:solidFill>
                  <a:srgbClr val="000000"/>
                </a:solidFill>
                <a:latin typeface="Arial" panose="020B0604020202020204" pitchFamily="34" charset="0"/>
                <a:cs typeface="Arial" panose="020B0604020202020204" pitchFamily="34" charset="0"/>
              </a:rPr>
              <a:t>, </a:t>
            </a:r>
            <a:r>
              <a:rPr lang="cs-CZ" sz="1000" b="0" dirty="0" err="1">
                <a:solidFill>
                  <a:srgbClr val="000000"/>
                </a:solidFill>
                <a:latin typeface="Arial" panose="020B0604020202020204" pitchFamily="34" charset="0"/>
                <a:cs typeface="Arial" panose="020B0604020202020204" pitchFamily="34" charset="0"/>
              </a:rPr>
              <a:t>M.Karrmann</a:t>
            </a:r>
            <a:r>
              <a:rPr lang="cs-CZ" sz="1000" b="0" dirty="0">
                <a:solidFill>
                  <a:srgbClr val="000000"/>
                </a:solidFill>
                <a:latin typeface="Arial" panose="020B0604020202020204" pitchFamily="34" charset="0"/>
                <a:cs typeface="Arial" panose="020B0604020202020204" pitchFamily="34" charset="0"/>
              </a:rPr>
              <a:t>  </a:t>
            </a:r>
            <a:r>
              <a:rPr lang="cs-CZ" sz="1000" b="0" u="sng" dirty="0">
                <a:solidFill>
                  <a:srgbClr val="000000"/>
                </a:solidFill>
                <a:latin typeface="Arial" panose="020B0604020202020204" pitchFamily="34" charset="0"/>
                <a:cs typeface="Arial" panose="020B0604020202020204" pitchFamily="34" charset="0"/>
              </a:rPr>
              <a:t>Delegát: </a:t>
            </a:r>
            <a:r>
              <a:rPr lang="cs-CZ" sz="1000" b="0" dirty="0" err="1">
                <a:solidFill>
                  <a:srgbClr val="000000"/>
                </a:solidFill>
                <a:latin typeface="Arial" panose="020B0604020202020204" pitchFamily="34" charset="0"/>
                <a:cs typeface="Arial" panose="020B0604020202020204" pitchFamily="34" charset="0"/>
              </a:rPr>
              <a:t>A.Rydval</a:t>
            </a:r>
            <a:r>
              <a:rPr lang="cs-CZ" sz="1000" b="0" dirty="0">
                <a:solidFill>
                  <a:srgbClr val="000000"/>
                </a:solidFill>
                <a:latin typeface="Arial" panose="020B0604020202020204" pitchFamily="34" charset="0"/>
                <a:cs typeface="Arial" panose="020B0604020202020204" pitchFamily="34" charset="0"/>
              </a:rPr>
              <a:t>   140 diváků</a:t>
            </a:r>
          </a:p>
        </p:txBody>
      </p:sp>
      <p:pic>
        <p:nvPicPr>
          <p:cNvPr id="8" name="Obrázek 7">
            <a:extLst>
              <a:ext uri="{FF2B5EF4-FFF2-40B4-BE49-F238E27FC236}">
                <a16:creationId xmlns:a16="http://schemas.microsoft.com/office/drawing/2014/main" id="{5C7C8A45-83C7-4453-ABEF-3E64DEC514A1}"/>
              </a:ext>
            </a:extLst>
          </p:cNvPr>
          <p:cNvPicPr>
            <a:picLocks noChangeAspect="1"/>
          </p:cNvPicPr>
          <p:nvPr/>
        </p:nvPicPr>
        <p:blipFill>
          <a:blip r:embed="rId2"/>
          <a:stretch>
            <a:fillRect/>
          </a:stretch>
        </p:blipFill>
        <p:spPr>
          <a:xfrm>
            <a:off x="1909798" y="6110165"/>
            <a:ext cx="648072" cy="670185"/>
          </a:xfrm>
          <a:prstGeom prst="rect">
            <a:avLst/>
          </a:prstGeom>
        </p:spPr>
      </p:pic>
      <p:graphicFrame>
        <p:nvGraphicFramePr>
          <p:cNvPr id="4" name="Tabulka 3"/>
          <p:cNvGraphicFramePr>
            <a:graphicFrameLocks noGrp="1"/>
          </p:cNvGraphicFramePr>
          <p:nvPr>
            <p:extLst>
              <p:ext uri="{D42A27DB-BD31-4B8C-83A1-F6EECF244321}">
                <p14:modId xmlns:p14="http://schemas.microsoft.com/office/powerpoint/2010/main" val="2313672165"/>
              </p:ext>
            </p:extLst>
          </p:nvPr>
        </p:nvGraphicFramePr>
        <p:xfrm>
          <a:off x="5472584" y="163116"/>
          <a:ext cx="4558929" cy="3240358"/>
        </p:xfrm>
        <a:graphic>
          <a:graphicData uri="http://schemas.openxmlformats.org/drawingml/2006/table">
            <a:tbl>
              <a:tblPr/>
              <a:tblGrid>
                <a:gridCol w="222116">
                  <a:extLst>
                    <a:ext uri="{9D8B030D-6E8A-4147-A177-3AD203B41FA5}">
                      <a16:colId xmlns:a16="http://schemas.microsoft.com/office/drawing/2014/main" val="2918107896"/>
                    </a:ext>
                  </a:extLst>
                </a:gridCol>
                <a:gridCol w="422020">
                  <a:extLst>
                    <a:ext uri="{9D8B030D-6E8A-4147-A177-3AD203B41FA5}">
                      <a16:colId xmlns:a16="http://schemas.microsoft.com/office/drawing/2014/main" val="3707875223"/>
                    </a:ext>
                  </a:extLst>
                </a:gridCol>
                <a:gridCol w="1357684">
                  <a:extLst>
                    <a:ext uri="{9D8B030D-6E8A-4147-A177-3AD203B41FA5}">
                      <a16:colId xmlns:a16="http://schemas.microsoft.com/office/drawing/2014/main" val="3699161150"/>
                    </a:ext>
                  </a:extLst>
                </a:gridCol>
                <a:gridCol w="355386">
                  <a:extLst>
                    <a:ext uri="{9D8B030D-6E8A-4147-A177-3AD203B41FA5}">
                      <a16:colId xmlns:a16="http://schemas.microsoft.com/office/drawing/2014/main" val="632175812"/>
                    </a:ext>
                  </a:extLst>
                </a:gridCol>
                <a:gridCol w="344280">
                  <a:extLst>
                    <a:ext uri="{9D8B030D-6E8A-4147-A177-3AD203B41FA5}">
                      <a16:colId xmlns:a16="http://schemas.microsoft.com/office/drawing/2014/main" val="3228760023"/>
                    </a:ext>
                  </a:extLst>
                </a:gridCol>
                <a:gridCol w="222116">
                  <a:extLst>
                    <a:ext uri="{9D8B030D-6E8A-4147-A177-3AD203B41FA5}">
                      <a16:colId xmlns:a16="http://schemas.microsoft.com/office/drawing/2014/main" val="2237081481"/>
                    </a:ext>
                  </a:extLst>
                </a:gridCol>
                <a:gridCol w="222116">
                  <a:extLst>
                    <a:ext uri="{9D8B030D-6E8A-4147-A177-3AD203B41FA5}">
                      <a16:colId xmlns:a16="http://schemas.microsoft.com/office/drawing/2014/main" val="1101817869"/>
                    </a:ext>
                  </a:extLst>
                </a:gridCol>
                <a:gridCol w="222116">
                  <a:extLst>
                    <a:ext uri="{9D8B030D-6E8A-4147-A177-3AD203B41FA5}">
                      <a16:colId xmlns:a16="http://schemas.microsoft.com/office/drawing/2014/main" val="2025441148"/>
                    </a:ext>
                  </a:extLst>
                </a:gridCol>
                <a:gridCol w="555290">
                  <a:extLst>
                    <a:ext uri="{9D8B030D-6E8A-4147-A177-3AD203B41FA5}">
                      <a16:colId xmlns:a16="http://schemas.microsoft.com/office/drawing/2014/main" val="2059751781"/>
                    </a:ext>
                  </a:extLst>
                </a:gridCol>
                <a:gridCol w="358161">
                  <a:extLst>
                    <a:ext uri="{9D8B030D-6E8A-4147-A177-3AD203B41FA5}">
                      <a16:colId xmlns:a16="http://schemas.microsoft.com/office/drawing/2014/main" val="426460515"/>
                    </a:ext>
                  </a:extLst>
                </a:gridCol>
                <a:gridCol w="277644">
                  <a:extLst>
                    <a:ext uri="{9D8B030D-6E8A-4147-A177-3AD203B41FA5}">
                      <a16:colId xmlns:a16="http://schemas.microsoft.com/office/drawing/2014/main" val="1491339147"/>
                    </a:ext>
                  </a:extLst>
                </a:gridCol>
              </a:tblGrid>
              <a:tr h="17989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869931700"/>
                  </a:ext>
                </a:extLst>
              </a:tr>
              <a:tr h="20912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cs-CZ" sz="1100" b="1" i="0" u="none" strike="noStrike">
                          <a:solidFill>
                            <a:srgbClr val="0000CC"/>
                          </a:solidFill>
                          <a:effectLst/>
                          <a:latin typeface="Calibri" panose="020F0502020204030204" pitchFamily="34" charset="0"/>
                        </a:rPr>
                        <a:t>Okresní přebor starší přípravky po 9. kole</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457718004"/>
                  </a:ext>
                </a:extLst>
              </a:tr>
              <a:tr h="19113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SK Bezděkov/Dobříň</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133:35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641507297"/>
                  </a:ext>
                </a:extLst>
              </a:tr>
              <a:tr h="19113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Liběšice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148:21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337771072"/>
                  </a:ext>
                </a:extLst>
              </a:tr>
              <a:tr h="19113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SK Libotenice, z.s.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104:61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09295069"/>
                  </a:ext>
                </a:extLst>
              </a:tr>
              <a:tr h="37103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Dynamo Podlusky,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93:97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253530207"/>
                  </a:ext>
                </a:extLst>
              </a:tr>
              <a:tr h="19113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Sokol Mšené Lázně</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67:57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988357185"/>
                  </a:ext>
                </a:extLst>
              </a:tr>
              <a:tr h="20912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FF0000"/>
                          </a:solidFill>
                          <a:effectLst/>
                          <a:latin typeface="Arial" panose="020B0604020202020204" pitchFamily="34" charset="0"/>
                        </a:rPr>
                        <a:t>SK Štětí</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70:71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54126579"/>
                  </a:ext>
                </a:extLst>
              </a:tr>
              <a:tr h="37103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TJ Viktorie Budyně </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68:113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075672544"/>
                  </a:ext>
                </a:extLst>
              </a:tr>
              <a:tr h="19113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TJ Žitenice, </a:t>
                      </a:r>
                      <a:r>
                        <a:rPr lang="cs-CZ" sz="1000" b="1" i="0" u="none" strike="noStrike" dirty="0" err="1">
                          <a:solidFill>
                            <a:srgbClr val="000000"/>
                          </a:solidFill>
                          <a:effectLst/>
                          <a:latin typeface="Arial" panose="020B0604020202020204" pitchFamily="34" charset="0"/>
                        </a:rPr>
                        <a:t>z.s</a:t>
                      </a:r>
                      <a:r>
                        <a:rPr lang="cs-CZ" sz="10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32:62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140188681"/>
                  </a:ext>
                </a:extLst>
              </a:tr>
              <a:tr h="19113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Podřipan Rovné</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26:46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777067267"/>
                  </a:ext>
                </a:extLst>
              </a:tr>
              <a:tr h="19113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Slavoj Úštěk</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32:91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062737784"/>
                  </a:ext>
                </a:extLst>
              </a:tr>
              <a:tr h="19113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SK Sahara Vědomice</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51:101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168653802"/>
                  </a:ext>
                </a:extLst>
              </a:tr>
              <a:tr h="19113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Bechlín</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63:132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872044910"/>
                  </a:ext>
                </a:extLst>
              </a:tr>
              <a:tr h="17989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6909290"/>
                  </a:ext>
                </a:extLst>
              </a:tr>
            </a:tbl>
          </a:graphicData>
        </a:graphic>
      </p:graphicFrame>
      <p:sp>
        <p:nvSpPr>
          <p:cNvPr id="11" name="TextovéPole 10"/>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8</a:t>
            </a:r>
            <a:endParaRPr lang="cs-CZ" sz="800" dirty="0">
              <a:latin typeface="Bookman Old Style" pitchFamily="18" charset="0"/>
            </a:endParaRPr>
          </a:p>
        </p:txBody>
      </p:sp>
      <p:sp>
        <p:nvSpPr>
          <p:cNvPr id="12" name="TextovéPole 11"/>
          <p:cNvSpPr txBox="1"/>
          <p:nvPr/>
        </p:nvSpPr>
        <p:spPr>
          <a:xfrm>
            <a:off x="7429115" y="6928890"/>
            <a:ext cx="322933"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21</a:t>
            </a:r>
            <a:endParaRPr lang="cs-CZ" sz="800" dirty="0">
              <a:latin typeface="Bookman Old Style" pitchFamily="18" charset="0"/>
            </a:endParaRPr>
          </a:p>
        </p:txBody>
      </p:sp>
    </p:spTree>
    <p:extLst>
      <p:ext uri="{BB962C8B-B14F-4D97-AF65-F5344CB8AC3E}">
        <p14:creationId xmlns:p14="http://schemas.microsoft.com/office/powerpoint/2010/main" val="3870091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ulka 4">
            <a:extLst>
              <a:ext uri="{FF2B5EF4-FFF2-40B4-BE49-F238E27FC236}">
                <a16:creationId xmlns:a16="http://schemas.microsoft.com/office/drawing/2014/main" id="{B09CA765-B4F4-4E28-96FD-7572E5ABF7A5}"/>
              </a:ext>
            </a:extLst>
          </p:cNvPr>
          <p:cNvGraphicFramePr>
            <a:graphicFrameLocks noGrp="1"/>
          </p:cNvGraphicFramePr>
          <p:nvPr>
            <p:extLst>
              <p:ext uri="{D42A27DB-BD31-4B8C-83A1-F6EECF244321}">
                <p14:modId xmlns:p14="http://schemas.microsoft.com/office/powerpoint/2010/main" val="2891902752"/>
              </p:ext>
            </p:extLst>
          </p:nvPr>
        </p:nvGraphicFramePr>
        <p:xfrm>
          <a:off x="143992" y="91108"/>
          <a:ext cx="4608512" cy="2120265"/>
        </p:xfrm>
        <a:graphic>
          <a:graphicData uri="http://schemas.openxmlformats.org/drawingml/2006/table">
            <a:tbl>
              <a:tblPr/>
              <a:tblGrid>
                <a:gridCol w="544636">
                  <a:extLst>
                    <a:ext uri="{9D8B030D-6E8A-4147-A177-3AD203B41FA5}">
                      <a16:colId xmlns:a16="http://schemas.microsoft.com/office/drawing/2014/main" val="1475063697"/>
                    </a:ext>
                  </a:extLst>
                </a:gridCol>
                <a:gridCol w="2748464">
                  <a:extLst>
                    <a:ext uri="{9D8B030D-6E8A-4147-A177-3AD203B41FA5}">
                      <a16:colId xmlns:a16="http://schemas.microsoft.com/office/drawing/2014/main" val="966943629"/>
                    </a:ext>
                  </a:extLst>
                </a:gridCol>
                <a:gridCol w="609581">
                  <a:extLst>
                    <a:ext uri="{9D8B030D-6E8A-4147-A177-3AD203B41FA5}">
                      <a16:colId xmlns:a16="http://schemas.microsoft.com/office/drawing/2014/main" val="232915359"/>
                    </a:ext>
                  </a:extLst>
                </a:gridCol>
                <a:gridCol w="705831">
                  <a:extLst>
                    <a:ext uri="{9D8B030D-6E8A-4147-A177-3AD203B41FA5}">
                      <a16:colId xmlns:a16="http://schemas.microsoft.com/office/drawing/2014/main" val="3478764432"/>
                    </a:ext>
                  </a:extLst>
                </a:gridCol>
              </a:tblGrid>
              <a:tr h="277559">
                <a:tc gridSpan="4">
                  <a:txBody>
                    <a:bodyPr/>
                    <a:lstStyle/>
                    <a:p>
                      <a:pPr algn="ctr" fontAlgn="ctr"/>
                      <a:r>
                        <a:rPr lang="cs-CZ" sz="2000" b="1" i="0" u="none" strike="noStrike" dirty="0">
                          <a:solidFill>
                            <a:srgbClr val="000000"/>
                          </a:solidFill>
                          <a:effectLst/>
                          <a:latin typeface="Times New Roman" panose="02020603050405020304" pitchFamily="18" charset="0"/>
                        </a:rPr>
                        <a:t>9. kolo 11. hrané Ústecký přebor starších a mladších žáků</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4104774524"/>
                  </a:ext>
                </a:extLst>
              </a:tr>
              <a:tr h="212689">
                <a:tc>
                  <a:txBody>
                    <a:bodyPr/>
                    <a:lstStyle/>
                    <a:p>
                      <a:pPr algn="ctr" fontAlgn="ctr"/>
                      <a:r>
                        <a:rPr lang="cs-CZ" sz="1100" b="1" i="0" u="none" strike="noStrike" dirty="0">
                          <a:solidFill>
                            <a:srgbClr val="1A2C37"/>
                          </a:solidFill>
                          <a:effectLst/>
                          <a:latin typeface="Times New Roman" panose="02020603050405020304" pitchFamily="18" charset="0"/>
                        </a:rPr>
                        <a:t> 20. 10. 2018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kern="1200" dirty="0">
                          <a:solidFill>
                            <a:schemeClr val="tx1"/>
                          </a:solidFill>
                          <a:effectLst/>
                          <a:latin typeface="+mn-lt"/>
                          <a:ea typeface="+mn-ea"/>
                          <a:cs typeface="+mn-cs"/>
                        </a:rPr>
                        <a:t>FK Litoměřicko A</a:t>
                      </a:r>
                      <a:r>
                        <a:rPr lang="cs-CZ" sz="1200" b="0" i="0" kern="1200" dirty="0">
                          <a:solidFill>
                            <a:schemeClr val="tx1"/>
                          </a:solidFill>
                          <a:effectLst/>
                          <a:latin typeface="+mn-lt"/>
                          <a:ea typeface="+mn-ea"/>
                          <a:cs typeface="+mn-cs"/>
                        </a:rPr>
                        <a:t> - </a:t>
                      </a:r>
                    </a:p>
                    <a:p>
                      <a:pPr algn="ctr" fontAlgn="ctr"/>
                      <a:r>
                        <a:rPr lang="cs-CZ" sz="1200" b="1" i="0" kern="1200" dirty="0">
                          <a:solidFill>
                            <a:schemeClr val="tx1"/>
                          </a:solidFill>
                          <a:effectLst/>
                          <a:latin typeface="+mn-lt"/>
                          <a:ea typeface="+mn-ea"/>
                          <a:cs typeface="+mn-cs"/>
                        </a:rPr>
                        <a:t>SK Sokol Brozany/Lukavec</a:t>
                      </a:r>
                      <a:endParaRPr lang="cs-CZ" sz="110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800" b="1" i="0" u="none" strike="noStrike" dirty="0">
                          <a:solidFill>
                            <a:srgbClr val="000000"/>
                          </a:solidFill>
                          <a:effectLst/>
                          <a:latin typeface="Times New Roman" panose="02020603050405020304" pitchFamily="18"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800" b="1" i="0" u="none" strike="noStrike" dirty="0">
                          <a:solidFill>
                            <a:srgbClr val="000000"/>
                          </a:solidFill>
                          <a:effectLst/>
                          <a:latin typeface="Times New Roman" panose="02020603050405020304" pitchFamily="18" charset="0"/>
                        </a:rPr>
                        <a:t>14:1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918264957"/>
                  </a:ext>
                </a:extLst>
              </a:tr>
              <a:tr h="276057">
                <a:tc>
                  <a:txBody>
                    <a:bodyPr/>
                    <a:lstStyle/>
                    <a:p>
                      <a:pPr algn="ctr" fontAlgn="ctr"/>
                      <a:r>
                        <a:rPr lang="cs-CZ" sz="1100" b="1" i="0" u="none" strike="noStrike" dirty="0">
                          <a:solidFill>
                            <a:srgbClr val="1A2C37"/>
                          </a:solidFill>
                          <a:effectLst/>
                          <a:latin typeface="Times New Roman" panose="02020603050405020304" pitchFamily="18" charset="0"/>
                        </a:rPr>
                        <a:t> 21. 10. 2018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kern="1200" dirty="0">
                          <a:solidFill>
                            <a:schemeClr val="tx1"/>
                          </a:solidFill>
                          <a:effectLst/>
                          <a:latin typeface="+mn-lt"/>
                          <a:ea typeface="+mn-ea"/>
                          <a:cs typeface="+mn-cs"/>
                        </a:rPr>
                        <a:t>MSK Trmice</a:t>
                      </a:r>
                      <a:r>
                        <a:rPr lang="cs-CZ" sz="1200" b="0" i="0" kern="1200" dirty="0">
                          <a:solidFill>
                            <a:schemeClr val="tx1"/>
                          </a:solidFill>
                          <a:effectLst/>
                          <a:latin typeface="+mn-lt"/>
                          <a:ea typeface="+mn-ea"/>
                          <a:cs typeface="+mn-cs"/>
                        </a:rPr>
                        <a:t> - </a:t>
                      </a:r>
                    </a:p>
                    <a:p>
                      <a:pPr algn="ctr" fontAlgn="ctr"/>
                      <a:r>
                        <a:rPr lang="cs-CZ" sz="1200" b="1" i="0" kern="1200" dirty="0">
                          <a:solidFill>
                            <a:schemeClr val="tx1"/>
                          </a:solidFill>
                          <a:effectLst/>
                          <a:latin typeface="+mn-lt"/>
                          <a:ea typeface="+mn-ea"/>
                          <a:cs typeface="+mn-cs"/>
                        </a:rPr>
                        <a:t>SK Junior Teplice</a:t>
                      </a:r>
                      <a:endParaRPr lang="cs-CZ" sz="110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800" b="1" i="0" u="none" strike="noStrike" dirty="0">
                          <a:solidFill>
                            <a:srgbClr val="000000"/>
                          </a:solidFill>
                          <a:effectLst/>
                          <a:latin typeface="Times New Roman" panose="02020603050405020304" pitchFamily="18" charset="0"/>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800" b="1" i="0" u="none" strike="noStrike" dirty="0">
                          <a:solidFill>
                            <a:srgbClr val="000000"/>
                          </a:solidFill>
                          <a:effectLst/>
                          <a:latin typeface="Times New Roman" panose="02020603050405020304" pitchFamily="18" charset="0"/>
                        </a:rPr>
                        <a:t>3:10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122909642"/>
                  </a:ext>
                </a:extLst>
              </a:tr>
              <a:tr h="212689">
                <a:tc>
                  <a:txBody>
                    <a:bodyPr/>
                    <a:lstStyle/>
                    <a:p>
                      <a:pPr algn="ctr" fontAlgn="ctr"/>
                      <a:r>
                        <a:rPr lang="cs-CZ" sz="1100" b="1" i="0" u="none" strike="noStrike" dirty="0">
                          <a:solidFill>
                            <a:srgbClr val="1A2C37"/>
                          </a:solidFill>
                          <a:effectLst/>
                          <a:latin typeface="Times New Roman" panose="02020603050405020304" pitchFamily="18" charset="0"/>
                        </a:rPr>
                        <a:t> 21. 10. 2018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kern="1200" dirty="0">
                          <a:solidFill>
                            <a:schemeClr val="tx1"/>
                          </a:solidFill>
                          <a:effectLst/>
                          <a:latin typeface="+mn-lt"/>
                          <a:ea typeface="+mn-ea"/>
                          <a:cs typeface="+mn-cs"/>
                        </a:rPr>
                        <a:t>FK Neštěmice</a:t>
                      </a:r>
                      <a:r>
                        <a:rPr lang="cs-CZ" sz="1200" b="0" i="0" kern="1200" dirty="0">
                          <a:solidFill>
                            <a:schemeClr val="tx1"/>
                          </a:solidFill>
                          <a:effectLst/>
                          <a:latin typeface="+mn-lt"/>
                          <a:ea typeface="+mn-ea"/>
                          <a:cs typeface="+mn-cs"/>
                        </a:rPr>
                        <a:t> - </a:t>
                      </a:r>
                    </a:p>
                    <a:p>
                      <a:pPr algn="ctr" fontAlgn="ctr"/>
                      <a:r>
                        <a:rPr lang="cs-CZ" sz="1200" b="1" i="0" kern="1200" dirty="0">
                          <a:solidFill>
                            <a:schemeClr val="tx1"/>
                          </a:solidFill>
                          <a:effectLst/>
                          <a:latin typeface="+mn-lt"/>
                          <a:ea typeface="+mn-ea"/>
                          <a:cs typeface="+mn-cs"/>
                        </a:rPr>
                        <a:t>ASK Lovosice</a:t>
                      </a:r>
                      <a:endParaRPr lang="cs-CZ" sz="110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800" b="1" i="0" u="none" strike="noStrike" dirty="0">
                          <a:solidFill>
                            <a:srgbClr val="000000"/>
                          </a:solidFill>
                          <a:effectLst/>
                          <a:latin typeface="Times New Roman" panose="02020603050405020304" pitchFamily="18" charset="0"/>
                        </a:rPr>
                        <a:t>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800" b="1" i="0" u="none" strike="noStrike" dirty="0">
                          <a:solidFill>
                            <a:srgbClr val="000000"/>
                          </a:solidFill>
                          <a:effectLst/>
                          <a:latin typeface="Times New Roman" panose="02020603050405020304" pitchFamily="18" charset="0"/>
                        </a:rPr>
                        <a:t>2:1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646437068"/>
                  </a:ext>
                </a:extLst>
              </a:tr>
              <a:tr h="212689">
                <a:tc>
                  <a:txBody>
                    <a:bodyPr/>
                    <a:lstStyle/>
                    <a:p>
                      <a:pPr algn="ctr" fontAlgn="ctr"/>
                      <a:r>
                        <a:rPr lang="cs-CZ" sz="1100" b="1" i="0" u="none" strike="noStrike" dirty="0">
                          <a:solidFill>
                            <a:srgbClr val="1A2C37"/>
                          </a:solidFill>
                          <a:effectLst/>
                          <a:latin typeface="Times New Roman" panose="02020603050405020304" pitchFamily="18" charset="0"/>
                        </a:rPr>
                        <a:t>21.10.</a:t>
                      </a:r>
                    </a:p>
                    <a:p>
                      <a:pPr algn="ctr" fontAlgn="ctr"/>
                      <a:r>
                        <a:rPr lang="cs-CZ" sz="1100" b="1" i="0" u="none" strike="noStrike" dirty="0">
                          <a:solidFill>
                            <a:srgbClr val="1A2C37"/>
                          </a:solidFill>
                          <a:effectLst/>
                          <a:latin typeface="Times New Roman" panose="02020603050405020304" pitchFamily="18" charset="0"/>
                        </a:rPr>
                        <a:t>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kern="1200" dirty="0">
                          <a:solidFill>
                            <a:schemeClr val="tx1"/>
                          </a:solidFill>
                          <a:effectLst/>
                          <a:latin typeface="+mn-lt"/>
                          <a:ea typeface="+mn-ea"/>
                          <a:cs typeface="+mn-cs"/>
                        </a:rPr>
                        <a:t>FK Litoměřicko B</a:t>
                      </a:r>
                      <a:r>
                        <a:rPr lang="cs-CZ" sz="1200" b="0" i="0" kern="1200" dirty="0">
                          <a:solidFill>
                            <a:schemeClr val="tx1"/>
                          </a:solidFill>
                          <a:effectLst/>
                          <a:latin typeface="+mn-lt"/>
                          <a:ea typeface="+mn-ea"/>
                          <a:cs typeface="+mn-cs"/>
                        </a:rPr>
                        <a:t> - </a:t>
                      </a:r>
                    </a:p>
                    <a:p>
                      <a:pPr algn="ctr" fontAlgn="ctr"/>
                      <a:r>
                        <a:rPr lang="cs-CZ" sz="1200" b="1" i="0" kern="1200" dirty="0">
                          <a:solidFill>
                            <a:schemeClr val="tx1"/>
                          </a:solidFill>
                          <a:effectLst/>
                          <a:latin typeface="+mn-lt"/>
                          <a:ea typeface="+mn-ea"/>
                          <a:cs typeface="+mn-cs"/>
                        </a:rPr>
                        <a:t>SK Štětí</a:t>
                      </a:r>
                      <a:endParaRPr lang="cs-CZ" sz="110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800" b="1" i="0" u="none" strike="noStrike" dirty="0">
                          <a:solidFill>
                            <a:srgbClr val="000000"/>
                          </a:solidFill>
                          <a:effectLst/>
                          <a:latin typeface="Times New Roman" panose="02020603050405020304" pitchFamily="18" charset="0"/>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800" b="1" i="0" u="none" strike="noStrike" dirty="0">
                          <a:solidFill>
                            <a:srgbClr val="000000"/>
                          </a:solidFill>
                          <a:effectLst/>
                          <a:latin typeface="Times New Roman" panose="02020603050405020304" pitchFamily="18" charset="0"/>
                        </a:rPr>
                        <a:t>3:5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726297642"/>
                  </a:ext>
                </a:extLst>
              </a:tr>
            </a:tbl>
          </a:graphicData>
        </a:graphic>
      </p:graphicFrame>
      <p:graphicFrame>
        <p:nvGraphicFramePr>
          <p:cNvPr id="8" name="Tabulka 7"/>
          <p:cNvGraphicFramePr>
            <a:graphicFrameLocks noGrp="1"/>
          </p:cNvGraphicFramePr>
          <p:nvPr>
            <p:extLst>
              <p:ext uri="{D42A27DB-BD31-4B8C-83A1-F6EECF244321}">
                <p14:modId xmlns:p14="http://schemas.microsoft.com/office/powerpoint/2010/main" val="3772714408"/>
              </p:ext>
            </p:extLst>
          </p:nvPr>
        </p:nvGraphicFramePr>
        <p:xfrm>
          <a:off x="88237" y="2299320"/>
          <a:ext cx="4664269" cy="2400300"/>
        </p:xfrm>
        <a:graphic>
          <a:graphicData uri="http://schemas.openxmlformats.org/drawingml/2006/table">
            <a:tbl>
              <a:tblPr/>
              <a:tblGrid>
                <a:gridCol w="230501">
                  <a:extLst>
                    <a:ext uri="{9D8B030D-6E8A-4147-A177-3AD203B41FA5}">
                      <a16:colId xmlns:a16="http://schemas.microsoft.com/office/drawing/2014/main" val="1306751778"/>
                    </a:ext>
                  </a:extLst>
                </a:gridCol>
                <a:gridCol w="271179">
                  <a:extLst>
                    <a:ext uri="{9D8B030D-6E8A-4147-A177-3AD203B41FA5}">
                      <a16:colId xmlns:a16="http://schemas.microsoft.com/office/drawing/2014/main" val="3006080314"/>
                    </a:ext>
                  </a:extLst>
                </a:gridCol>
                <a:gridCol w="1820285">
                  <a:extLst>
                    <a:ext uri="{9D8B030D-6E8A-4147-A177-3AD203B41FA5}">
                      <a16:colId xmlns:a16="http://schemas.microsoft.com/office/drawing/2014/main" val="1852589495"/>
                    </a:ext>
                  </a:extLst>
                </a:gridCol>
                <a:gridCol w="244060">
                  <a:extLst>
                    <a:ext uri="{9D8B030D-6E8A-4147-A177-3AD203B41FA5}">
                      <a16:colId xmlns:a16="http://schemas.microsoft.com/office/drawing/2014/main" val="799958929"/>
                    </a:ext>
                  </a:extLst>
                </a:gridCol>
                <a:gridCol w="244060">
                  <a:extLst>
                    <a:ext uri="{9D8B030D-6E8A-4147-A177-3AD203B41FA5}">
                      <a16:colId xmlns:a16="http://schemas.microsoft.com/office/drawing/2014/main" val="1580517828"/>
                    </a:ext>
                  </a:extLst>
                </a:gridCol>
                <a:gridCol w="193215">
                  <a:extLst>
                    <a:ext uri="{9D8B030D-6E8A-4147-A177-3AD203B41FA5}">
                      <a16:colId xmlns:a16="http://schemas.microsoft.com/office/drawing/2014/main" val="3733592511"/>
                    </a:ext>
                  </a:extLst>
                </a:gridCol>
                <a:gridCol w="193215">
                  <a:extLst>
                    <a:ext uri="{9D8B030D-6E8A-4147-A177-3AD203B41FA5}">
                      <a16:colId xmlns:a16="http://schemas.microsoft.com/office/drawing/2014/main" val="2484482306"/>
                    </a:ext>
                  </a:extLst>
                </a:gridCol>
                <a:gridCol w="257620">
                  <a:extLst>
                    <a:ext uri="{9D8B030D-6E8A-4147-A177-3AD203B41FA5}">
                      <a16:colId xmlns:a16="http://schemas.microsoft.com/office/drawing/2014/main" val="1262112935"/>
                    </a:ext>
                  </a:extLst>
                </a:gridCol>
                <a:gridCol w="691504">
                  <a:extLst>
                    <a:ext uri="{9D8B030D-6E8A-4147-A177-3AD203B41FA5}">
                      <a16:colId xmlns:a16="http://schemas.microsoft.com/office/drawing/2014/main" val="2411655462"/>
                    </a:ext>
                  </a:extLst>
                </a:gridCol>
                <a:gridCol w="233892">
                  <a:extLst>
                    <a:ext uri="{9D8B030D-6E8A-4147-A177-3AD203B41FA5}">
                      <a16:colId xmlns:a16="http://schemas.microsoft.com/office/drawing/2014/main" val="2934730448"/>
                    </a:ext>
                  </a:extLst>
                </a:gridCol>
                <a:gridCol w="284738">
                  <a:extLst>
                    <a:ext uri="{9D8B030D-6E8A-4147-A177-3AD203B41FA5}">
                      <a16:colId xmlns:a16="http://schemas.microsoft.com/office/drawing/2014/main" val="1491461424"/>
                    </a:ext>
                  </a:extLst>
                </a:gridCol>
              </a:tblGrid>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157443949"/>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900" b="1" i="0" u="none" strike="noStrike" dirty="0">
                          <a:solidFill>
                            <a:srgbClr val="0000CC"/>
                          </a:solidFill>
                          <a:effectLst/>
                          <a:latin typeface="Calibri" panose="020F0502020204030204" pitchFamily="34" charset="0"/>
                        </a:rPr>
                        <a:t>Ústecký přebor starších žáků 2018/2019 po 9.kole 11 odehraných </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776471505"/>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FK Litoměřicko, z.s.</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56:5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241254010"/>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MSK Trmice</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Calibri" panose="020F0502020204030204" pitchFamily="34" charset="0"/>
                        </a:rPr>
                        <a:t>47:26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424018635"/>
                  </a:ext>
                </a:extLst>
              </a:tr>
              <a:tr h="3048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SK Sokol Brozany/SK Lukavec</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52:37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915584228"/>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FK Neštěmice, z.s.</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Calibri" panose="020F0502020204030204" pitchFamily="34" charset="0"/>
                        </a:rPr>
                        <a:t>44:22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135266623"/>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FK Litoměřice B</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26:21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999614099"/>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Calibri" panose="020F0502020204030204" pitchFamily="34" charset="0"/>
                        </a:rPr>
                        <a:t>56:51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486111111"/>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34:52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396662800"/>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MSK Benešov n.Pl./Boletice</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Calibri" panose="020F0502020204030204" pitchFamily="34" charset="0"/>
                        </a:rPr>
                        <a:t>20:53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616794986"/>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SK Junior Teplice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17:85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175139695"/>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719443754"/>
                  </a:ext>
                </a:extLst>
              </a:tr>
            </a:tbl>
          </a:graphicData>
        </a:graphic>
      </p:graphicFrame>
      <p:graphicFrame>
        <p:nvGraphicFramePr>
          <p:cNvPr id="9" name="Tabulka 8"/>
          <p:cNvGraphicFramePr>
            <a:graphicFrameLocks noGrp="1"/>
          </p:cNvGraphicFramePr>
          <p:nvPr>
            <p:extLst>
              <p:ext uri="{D42A27DB-BD31-4B8C-83A1-F6EECF244321}">
                <p14:modId xmlns:p14="http://schemas.microsoft.com/office/powerpoint/2010/main" val="2659620123"/>
              </p:ext>
            </p:extLst>
          </p:nvPr>
        </p:nvGraphicFramePr>
        <p:xfrm>
          <a:off x="143992" y="4772396"/>
          <a:ext cx="4608513" cy="2400300"/>
        </p:xfrm>
        <a:graphic>
          <a:graphicData uri="http://schemas.openxmlformats.org/drawingml/2006/table">
            <a:tbl>
              <a:tblPr/>
              <a:tblGrid>
                <a:gridCol w="327959">
                  <a:extLst>
                    <a:ext uri="{9D8B030D-6E8A-4147-A177-3AD203B41FA5}">
                      <a16:colId xmlns:a16="http://schemas.microsoft.com/office/drawing/2014/main" val="2539954234"/>
                    </a:ext>
                  </a:extLst>
                </a:gridCol>
                <a:gridCol w="286964">
                  <a:extLst>
                    <a:ext uri="{9D8B030D-6E8A-4147-A177-3AD203B41FA5}">
                      <a16:colId xmlns:a16="http://schemas.microsoft.com/office/drawing/2014/main" val="2172164548"/>
                    </a:ext>
                  </a:extLst>
                </a:gridCol>
                <a:gridCol w="1875518">
                  <a:extLst>
                    <a:ext uri="{9D8B030D-6E8A-4147-A177-3AD203B41FA5}">
                      <a16:colId xmlns:a16="http://schemas.microsoft.com/office/drawing/2014/main" val="1577761192"/>
                    </a:ext>
                  </a:extLst>
                </a:gridCol>
                <a:gridCol w="232305">
                  <a:extLst>
                    <a:ext uri="{9D8B030D-6E8A-4147-A177-3AD203B41FA5}">
                      <a16:colId xmlns:a16="http://schemas.microsoft.com/office/drawing/2014/main" val="3927917347"/>
                    </a:ext>
                  </a:extLst>
                </a:gridCol>
                <a:gridCol w="194726">
                  <a:extLst>
                    <a:ext uri="{9D8B030D-6E8A-4147-A177-3AD203B41FA5}">
                      <a16:colId xmlns:a16="http://schemas.microsoft.com/office/drawing/2014/main" val="2247391943"/>
                    </a:ext>
                  </a:extLst>
                </a:gridCol>
                <a:gridCol w="194726">
                  <a:extLst>
                    <a:ext uri="{9D8B030D-6E8A-4147-A177-3AD203B41FA5}">
                      <a16:colId xmlns:a16="http://schemas.microsoft.com/office/drawing/2014/main" val="1473228375"/>
                    </a:ext>
                  </a:extLst>
                </a:gridCol>
                <a:gridCol w="194726">
                  <a:extLst>
                    <a:ext uri="{9D8B030D-6E8A-4147-A177-3AD203B41FA5}">
                      <a16:colId xmlns:a16="http://schemas.microsoft.com/office/drawing/2014/main" val="1352662364"/>
                    </a:ext>
                  </a:extLst>
                </a:gridCol>
                <a:gridCol w="194726">
                  <a:extLst>
                    <a:ext uri="{9D8B030D-6E8A-4147-A177-3AD203B41FA5}">
                      <a16:colId xmlns:a16="http://schemas.microsoft.com/office/drawing/2014/main" val="3631021401"/>
                    </a:ext>
                  </a:extLst>
                </a:gridCol>
                <a:gridCol w="478274">
                  <a:extLst>
                    <a:ext uri="{9D8B030D-6E8A-4147-A177-3AD203B41FA5}">
                      <a16:colId xmlns:a16="http://schemas.microsoft.com/office/drawing/2014/main" val="1416067084"/>
                    </a:ext>
                  </a:extLst>
                </a:gridCol>
                <a:gridCol w="368954">
                  <a:extLst>
                    <a:ext uri="{9D8B030D-6E8A-4147-A177-3AD203B41FA5}">
                      <a16:colId xmlns:a16="http://schemas.microsoft.com/office/drawing/2014/main" val="3673900982"/>
                    </a:ext>
                  </a:extLst>
                </a:gridCol>
                <a:gridCol w="259635">
                  <a:extLst>
                    <a:ext uri="{9D8B030D-6E8A-4147-A177-3AD203B41FA5}">
                      <a16:colId xmlns:a16="http://schemas.microsoft.com/office/drawing/2014/main" val="142588083"/>
                    </a:ext>
                  </a:extLst>
                </a:gridCol>
              </a:tblGrid>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214074858"/>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900" b="1" i="0" u="none" strike="noStrike">
                          <a:solidFill>
                            <a:srgbClr val="0000CC"/>
                          </a:solidFill>
                          <a:effectLst/>
                          <a:latin typeface="Calibri" panose="020F0502020204030204" pitchFamily="34" charset="0"/>
                        </a:rPr>
                        <a:t>Ústecký přebor mladších žáků 2018/2019 po 9.kole 11 odehraných</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129650505"/>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FK Litoměřicko, z.s.</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69:9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26</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813934447"/>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Junior/ FK Teplice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Calibri" panose="020F0502020204030204" pitchFamily="34" charset="0"/>
                        </a:rPr>
                        <a:t>60:38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761678736"/>
                  </a:ext>
                </a:extLst>
              </a:tr>
              <a:tr h="3048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FF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FF0000"/>
                          </a:solidFill>
                          <a:effectLst/>
                          <a:latin typeface="Calibri" panose="020F0502020204030204" pitchFamily="34" charset="0"/>
                        </a:rPr>
                        <a:t>78:28</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FF0000"/>
                          </a:solidFill>
                          <a:effectLst/>
                          <a:latin typeface="Arial" panose="020B0604020202020204" pitchFamily="34" charset="0"/>
                        </a:rPr>
                        <a:t>19</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508305608"/>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FK Neštěmice, z.s.</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Calibri" panose="020F0502020204030204" pitchFamily="34" charset="0"/>
                        </a:rPr>
                        <a:t>65:32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713587377"/>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53:29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636591244"/>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Litoměřice B</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Calibri" panose="020F0502020204030204" pitchFamily="34" charset="0"/>
                        </a:rPr>
                        <a:t>62:29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864312407"/>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SK Sokol Brozany/SK Lukavec</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31:52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837782215"/>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MSK Trmice</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Calibri" panose="020F0502020204030204" pitchFamily="34" charset="0"/>
                        </a:rPr>
                        <a:t>16:116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73824046"/>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MSK Benešov n.Pl./Boletice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11:112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183674808"/>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441956401"/>
                  </a:ext>
                </a:extLst>
              </a:tr>
            </a:tbl>
          </a:graphicData>
        </a:graphic>
      </p:graphicFrame>
      <p:sp>
        <p:nvSpPr>
          <p:cNvPr id="3" name="TextovéPole 2"/>
          <p:cNvSpPr txBox="1"/>
          <p:nvPr/>
        </p:nvSpPr>
        <p:spPr>
          <a:xfrm>
            <a:off x="5472584" y="91108"/>
            <a:ext cx="4680520" cy="784830"/>
          </a:xfrm>
          <a:prstGeom prst="rect">
            <a:avLst/>
          </a:prstGeom>
          <a:blipFill>
            <a:blip r:embed="rId3"/>
            <a:tile tx="0" ty="0" sx="100000" sy="100000" flip="none" algn="tl"/>
          </a:blipFill>
          <a:effectLst>
            <a:softEdge rad="0"/>
          </a:effectLst>
        </p:spPr>
        <p:txBody>
          <a:bodyPr wrap="square" rtlCol="0">
            <a:spAutoFit/>
          </a:bodyPr>
          <a:lstStyle/>
          <a:p>
            <a:pPr algn="ctr"/>
            <a:r>
              <a:rPr lang="cs-CZ" sz="1500" dirty="0" smtClean="0">
                <a:latin typeface="Georgia" panose="02040502050405020303" pitchFamily="18" charset="0"/>
              </a:rPr>
              <a:t>Hostující trenér byl po zápase </a:t>
            </a:r>
          </a:p>
          <a:p>
            <a:pPr algn="ctr"/>
            <a:r>
              <a:rPr lang="cs-CZ" sz="1500" dirty="0" smtClean="0">
                <a:latin typeface="Georgia" panose="02040502050405020303" pitchFamily="18" charset="0"/>
              </a:rPr>
              <a:t>Štětí – Litoměřicko B 4:2 hodně zklamaný. Věděl, že jeho svěřenci propásli velkou šanci</a:t>
            </a:r>
            <a:endParaRPr lang="cs-CZ" sz="1500" dirty="0" smtClean="0">
              <a:latin typeface="Georgia" panose="02040502050405020303" pitchFamily="18" charset="0"/>
            </a:endParaRPr>
          </a:p>
        </p:txBody>
      </p:sp>
      <p:sp>
        <p:nvSpPr>
          <p:cNvPr id="4" name="TextovéPole 3"/>
          <p:cNvSpPr txBox="1"/>
          <p:nvPr/>
        </p:nvSpPr>
        <p:spPr>
          <a:xfrm>
            <a:off x="5408464" y="1021669"/>
            <a:ext cx="4680520" cy="1169551"/>
          </a:xfrm>
          <a:prstGeom prst="rect">
            <a:avLst/>
          </a:prstGeom>
          <a:solidFill>
            <a:srgbClr val="FFFF00"/>
          </a:solidFill>
          <a:effectLst>
            <a:softEdge rad="0"/>
          </a:effectLst>
        </p:spPr>
        <p:txBody>
          <a:bodyPr wrap="square" rtlCol="0">
            <a:spAutoFit/>
          </a:bodyPr>
          <a:lstStyle/>
          <a:p>
            <a:pPr algn="ctr"/>
            <a:r>
              <a:rPr lang="cs-CZ" sz="1400" u="sng" dirty="0" smtClean="0">
                <a:effectLst>
                  <a:outerShdw blurRad="38100" dist="38100" dir="2700000" algn="tl">
                    <a:srgbClr val="000000">
                      <a:alpha val="43137"/>
                    </a:srgbClr>
                  </a:outerShdw>
                </a:effectLst>
                <a:latin typeface="Arial Black" panose="020B0A04020102020204" pitchFamily="34" charset="0"/>
              </a:rPr>
              <a:t>Roman </a:t>
            </a:r>
            <a:r>
              <a:rPr lang="cs-CZ" sz="1400" u="sng" dirty="0" err="1" smtClean="0">
                <a:effectLst>
                  <a:outerShdw blurRad="38100" dist="38100" dir="2700000" algn="tl">
                    <a:srgbClr val="000000">
                      <a:alpha val="43137"/>
                    </a:srgbClr>
                  </a:outerShdw>
                </a:effectLst>
                <a:latin typeface="Arial Black" panose="020B0A04020102020204" pitchFamily="34" charset="0"/>
              </a:rPr>
              <a:t>Ekrt</a:t>
            </a:r>
            <a:r>
              <a:rPr lang="cs-CZ" sz="1400" u="sng" dirty="0" smtClean="0">
                <a:effectLst>
                  <a:outerShdw blurRad="38100" dist="38100" dir="2700000" algn="tl">
                    <a:srgbClr val="000000">
                      <a:alpha val="43137"/>
                    </a:srgbClr>
                  </a:outerShdw>
                </a:effectLst>
                <a:latin typeface="Arial Black" panose="020B0A04020102020204" pitchFamily="34" charset="0"/>
              </a:rPr>
              <a:t> – trenér FK Litoměřicko B</a:t>
            </a:r>
          </a:p>
          <a:p>
            <a:pPr algn="just"/>
            <a:r>
              <a:rPr lang="cs-CZ" sz="1400" b="0" dirty="0" smtClean="0">
                <a:latin typeface="Arial" panose="020B0604020202020204" pitchFamily="34" charset="0"/>
                <a:cs typeface="Arial" panose="020B0604020202020204" pitchFamily="34" charset="0"/>
              </a:rPr>
              <a:t>Byli jsme na vítězné vlně. Jeli jsme sem překvapit. Neměli jsme s touto sestavou co ztratit. Před </a:t>
            </a:r>
            <a:r>
              <a:rPr lang="cs-CZ" sz="1400" b="0" dirty="0" err="1" smtClean="0">
                <a:latin typeface="Arial" panose="020B0604020202020204" pitchFamily="34" charset="0"/>
                <a:cs typeface="Arial" panose="020B0604020202020204" pitchFamily="34" charset="0"/>
              </a:rPr>
              <a:t>klukama</a:t>
            </a:r>
            <a:r>
              <a:rPr lang="cs-CZ" sz="1400" b="0" dirty="0" smtClean="0">
                <a:latin typeface="Arial" panose="020B0604020202020204" pitchFamily="34" charset="0"/>
                <a:cs typeface="Arial" panose="020B0604020202020204" pitchFamily="34" charset="0"/>
              </a:rPr>
              <a:t> smekám. Chyběl tomu kousek, Zbývalo pár minut, Bohužel nevyšlo to.</a:t>
            </a:r>
            <a:endParaRPr lang="cs-CZ" b="0" dirty="0" smtClean="0">
              <a:latin typeface="Arial" panose="020B0604020202020204" pitchFamily="34" charset="0"/>
              <a:cs typeface="Arial" panose="020B0604020202020204" pitchFamily="34" charset="0"/>
            </a:endParaRPr>
          </a:p>
        </p:txBody>
      </p:sp>
      <p:sp>
        <p:nvSpPr>
          <p:cNvPr id="10" name="TextovéPole 9"/>
          <p:cNvSpPr txBox="1"/>
          <p:nvPr/>
        </p:nvSpPr>
        <p:spPr>
          <a:xfrm>
            <a:off x="5408464" y="3979540"/>
            <a:ext cx="4680520" cy="1384995"/>
          </a:xfrm>
          <a:prstGeom prst="rect">
            <a:avLst/>
          </a:prstGeom>
          <a:solidFill>
            <a:schemeClr val="accent3">
              <a:lumMod val="95000"/>
            </a:schemeClr>
          </a:solidFill>
          <a:effectLst>
            <a:softEdge rad="0"/>
          </a:effectLst>
        </p:spPr>
        <p:txBody>
          <a:bodyPr wrap="square" rtlCol="0">
            <a:spAutoFit/>
          </a:bodyPr>
          <a:lstStyle/>
          <a:p>
            <a:pPr algn="ctr"/>
            <a:r>
              <a:rPr lang="cs-CZ" sz="1400" u="sng" dirty="0" smtClean="0">
                <a:effectLst>
                  <a:outerShdw blurRad="38100" dist="38100" dir="2700000" algn="tl">
                    <a:srgbClr val="000000">
                      <a:alpha val="43137"/>
                    </a:srgbClr>
                  </a:outerShdw>
                </a:effectLst>
                <a:latin typeface="Arial Black" panose="020B0A04020102020204" pitchFamily="34" charset="0"/>
              </a:rPr>
              <a:t>Jiří </a:t>
            </a:r>
            <a:r>
              <a:rPr lang="cs-CZ" sz="1400" u="sng" dirty="0" err="1" smtClean="0">
                <a:effectLst>
                  <a:outerShdw blurRad="38100" dist="38100" dir="2700000" algn="tl">
                    <a:srgbClr val="000000">
                      <a:alpha val="43137"/>
                    </a:srgbClr>
                  </a:outerShdw>
                </a:effectLst>
                <a:latin typeface="Arial Black" panose="020B0A04020102020204" pitchFamily="34" charset="0"/>
              </a:rPr>
              <a:t>Ransdorf</a:t>
            </a:r>
            <a:r>
              <a:rPr lang="cs-CZ" sz="1400" u="sng" dirty="0" smtClean="0">
                <a:effectLst>
                  <a:outerShdw blurRad="38100" dist="38100" dir="2700000" algn="tl">
                    <a:srgbClr val="000000">
                      <a:alpha val="43137"/>
                    </a:srgbClr>
                  </a:outerShdw>
                </a:effectLst>
                <a:latin typeface="Arial Black" panose="020B0A04020102020204" pitchFamily="34" charset="0"/>
              </a:rPr>
              <a:t>– trenér SK Štětí</a:t>
            </a:r>
          </a:p>
          <a:p>
            <a:pPr algn="just"/>
            <a:r>
              <a:rPr lang="cs-CZ" sz="1400" b="0" dirty="0" smtClean="0">
                <a:latin typeface="Arial" panose="020B0604020202020204" pitchFamily="34" charset="0"/>
                <a:cs typeface="Arial" panose="020B0604020202020204" pitchFamily="34" charset="0"/>
              </a:rPr>
              <a:t>Věděli jsme, že obranu zavřou a nebudou nikam , když máme útočit do otevřené obrany. Šance jsme měli. V prvním poločase už to mělo být 2:0, ale klidně i 3:0 a bylo po zápase. Pak to bylo celé nervózní. Ke konci jsme měli štěstí, takže 3  body a spokojenost.</a:t>
            </a:r>
            <a:endParaRPr lang="cs-CZ" b="0" dirty="0" smtClean="0">
              <a:latin typeface="Arial" panose="020B0604020202020204" pitchFamily="34" charset="0"/>
              <a:cs typeface="Arial" panose="020B0604020202020204" pitchFamily="34"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5368" y="2299320"/>
            <a:ext cx="972108" cy="1458162"/>
          </a:xfrm>
          <a:prstGeom prst="rect">
            <a:avLst/>
          </a:prstGeom>
          <a:ln w="22225">
            <a:solidFill>
              <a:srgbClr val="00B050"/>
            </a:solidFill>
          </a:ln>
        </p:spPr>
      </p:pic>
      <p:pic>
        <p:nvPicPr>
          <p:cNvPr id="11" name="Obrázek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8768" y="5482038"/>
            <a:ext cx="918548" cy="1377822"/>
          </a:xfrm>
          <a:prstGeom prst="rect">
            <a:avLst/>
          </a:prstGeom>
          <a:ln w="19050">
            <a:solidFill>
              <a:srgbClr val="00B050"/>
            </a:solidFill>
          </a:ln>
        </p:spPr>
      </p:pic>
      <p:sp>
        <p:nvSpPr>
          <p:cNvPr id="12" name="TextovéPole 11"/>
          <p:cNvSpPr txBox="1"/>
          <p:nvPr/>
        </p:nvSpPr>
        <p:spPr>
          <a:xfrm>
            <a:off x="7359307" y="6977363"/>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9</a:t>
            </a:r>
            <a:endParaRPr lang="cs-CZ" sz="800" dirty="0">
              <a:latin typeface="Bookman Old Style" pitchFamily="18" charset="0"/>
            </a:endParaRPr>
          </a:p>
        </p:txBody>
      </p:sp>
    </p:spTree>
    <p:extLst>
      <p:ext uri="{BB962C8B-B14F-4D97-AF65-F5344CB8AC3E}">
        <p14:creationId xmlns:p14="http://schemas.microsoft.com/office/powerpoint/2010/main" val="31244722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txDef>
      <a:spPr>
        <a:solidFill>
          <a:srgbClr val="99FFCC"/>
        </a:solidFill>
        <a:effectLst>
          <a:glow rad="101600">
            <a:srgbClr val="FFFF66">
              <a:alpha val="40000"/>
            </a:srgbClr>
          </a:glow>
          <a:softEdge rad="241300"/>
        </a:effectLst>
      </a:spPr>
      <a:bodyPr wrap="square" rtlCol="0">
        <a:spAutoFit/>
      </a:bodyPr>
      <a:lstStyle>
        <a:defPPr algn="ctr">
          <a:defRPr sz="2000" dirty="0" smtClean="0">
            <a:latin typeface="Arial Black" panose="020B0A04020102020204" pitchFamily="34" charset="0"/>
          </a:defRPr>
        </a:defPPr>
      </a:lstStyle>
    </a:tx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6" Type="http://schemas.microsoft.com/office/2011/relationships/webextension" Target="webextension6.xml"/><Relationship Id="rId5" Type="http://schemas.microsoft.com/office/2011/relationships/webextension" Target="webextension5.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 dockstate="right" visibility="0" width="350" row="4">
    <wetp:webextensionref xmlns:r="http://schemas.openxmlformats.org/officeDocument/2006/relationships" r:id="rId2"/>
  </wetp:taskpane>
  <wetp:taskpane dockstate="right" visibility="0" width="350" row="5">
    <wetp:webextensionref xmlns:r="http://schemas.openxmlformats.org/officeDocument/2006/relationships" r:id="rId3"/>
  </wetp:taskpane>
  <wetp:taskpane dockstate="right" visibility="0" width="350" row="6">
    <wetp:webextensionref xmlns:r="http://schemas.openxmlformats.org/officeDocument/2006/relationships" r:id="rId4"/>
  </wetp:taskpane>
  <wetp:taskpane dockstate="right" visibility="0" width="350" row="7">
    <wetp:webextensionref xmlns:r="http://schemas.openxmlformats.org/officeDocument/2006/relationships" r:id="rId5"/>
  </wetp:taskpane>
  <wetp:taskpane dockstate="right" visibility="0" width="350" row="3">
    <wetp:webextensionref xmlns:r="http://schemas.openxmlformats.org/officeDocument/2006/relationships" r:id="rId6"/>
  </wetp:taskpane>
</wetp:taskpanes>
</file>

<file path=ppt/webextensions/webextension1.xml><?xml version="1.0" encoding="utf-8"?>
<we:webextension xmlns:we="http://schemas.microsoft.com/office/webextensions/webextension/2010/11" id="{475B91A8-6E46-426A-9707-2262F9DA1466}">
  <we:reference id="wa104380121" version="2.0.0.0" store="cs-CZ" storeType="OMEX"/>
  <we:alternateReferences>
    <we:reference id="WA104380121" version="2.0.0.0" store="WA10438012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67A753F-66AA-4724-8520-F8EFCF212C5A}">
  <we:reference id="wa104178141" version="3.9.11.1" store="cs-CZ" storeType="OMEX"/>
  <we:alternateReferences>
    <we:reference id="WA104178141" version="3.9.11.1" store="WA104178141"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62AB1FFC-DB39-43F4-9F5C-1C25464A3EE9}">
  <we:reference id="wa104380317" version="1.0.0.0" store="cs-CZ" storeType="OMEX"/>
  <we:alternateReferences>
    <we:reference id="WA104380317" version="1.0.0.0" store="WA104380317"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243B770F-8C12-4926-A20A-C65321F450E0}">
  <we:reference id="wa104380162" version="1.0.1.0" store="cs-CZ" storeType="OMEX"/>
  <we:alternateReferences>
    <we:reference id="WA104380162" version="1.0.1.0" store="WA104380162" storeType="OMEX"/>
  </we:alternateReferences>
  <we:properties/>
  <we:bindings/>
  <we:snapshot xmlns:r="http://schemas.openxmlformats.org/officeDocument/2006/relationships"/>
</we:webextension>
</file>

<file path=ppt/webextensions/webextension5.xml><?xml version="1.0" encoding="utf-8"?>
<we:webextension xmlns:we="http://schemas.microsoft.com/office/webextensions/webextension/2010/11" id="{E2A4739D-7E32-41D0-A5DF-C3FA12595487}">
  <we:reference id="wa104380510" version="1.0.0.3" store="cs-CZ" storeType="OMEX"/>
  <we:alternateReferences>
    <we:reference id="WA104380510" version="1.0.0.3" store="WA104380510" storeType="OMEX"/>
  </we:alternateReferences>
  <we:properties/>
  <we:bindings/>
  <we:snapshot xmlns:r="http://schemas.openxmlformats.org/officeDocument/2006/relationships"/>
</we:webextension>
</file>

<file path=ppt/webextensions/webextension6.xml><?xml version="1.0" encoding="utf-8"?>
<we:webextension xmlns:we="http://schemas.microsoft.com/office/webextensions/webextension/2010/11" id="{040C81F9-9116-4A3C-A58F-264ECAB51127}">
  <we:reference id="wa104380907" version="1.0.0.0" store="cs-CZ" storeType="OMEX"/>
  <we:alternateReferences>
    <we:reference id="wa104380907" version="1.0.0.0" store="wa10438090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Organic</Template>
  <TotalTime>142</TotalTime>
  <Words>4787</Words>
  <Application>Microsoft Office PowerPoint</Application>
  <PresentationFormat>Vlastní</PresentationFormat>
  <Paragraphs>1723</Paragraphs>
  <Slides>14</Slides>
  <Notes>4</Notes>
  <HiddenSlides>0</HiddenSlides>
  <MMClips>0</MMClips>
  <ScaleCrop>false</ScaleCrop>
  <HeadingPairs>
    <vt:vector size="6" baseType="variant">
      <vt:variant>
        <vt:lpstr>Použitá písma</vt:lpstr>
      </vt:variant>
      <vt:variant>
        <vt:i4>36</vt:i4>
      </vt:variant>
      <vt:variant>
        <vt:lpstr>Motiv</vt:lpstr>
      </vt:variant>
      <vt:variant>
        <vt:i4>1</vt:i4>
      </vt:variant>
      <vt:variant>
        <vt:lpstr>Nadpisy snímků</vt:lpstr>
      </vt:variant>
      <vt:variant>
        <vt:i4>14</vt:i4>
      </vt:variant>
    </vt:vector>
  </HeadingPairs>
  <TitlesOfParts>
    <vt:vector size="51" baseType="lpstr">
      <vt:lpstr>Microsoft YaHei UI</vt:lpstr>
      <vt:lpstr>Yu Gothic UI Semibold</vt:lpstr>
      <vt:lpstr>Aharoni</vt:lpstr>
      <vt:lpstr>Albertus MT</vt:lpstr>
      <vt:lpstr>Arial</vt:lpstr>
      <vt:lpstr>Arial Black</vt:lpstr>
      <vt:lpstr>Arial Rounded MT Bold</vt:lpstr>
      <vt:lpstr>Bahnschrift SemiBold Condensed</vt:lpstr>
      <vt:lpstr>Baskerville Old Face</vt:lpstr>
      <vt:lpstr>Berlin Sans FB Demi</vt:lpstr>
      <vt:lpstr>Bookman Old Style</vt:lpstr>
      <vt:lpstr>Britannic Bold</vt:lpstr>
      <vt:lpstr>Calibri</vt:lpstr>
      <vt:lpstr>Century Gothic</vt:lpstr>
      <vt:lpstr>Colonna MT</vt:lpstr>
      <vt:lpstr>Constantia</vt:lpstr>
      <vt:lpstr>Cooper Black</vt:lpstr>
      <vt:lpstr>FangSong</vt:lpstr>
      <vt:lpstr>Georgia</vt:lpstr>
      <vt:lpstr>Georgia Pro Cond Black</vt:lpstr>
      <vt:lpstr>Gungsuh</vt:lpstr>
      <vt:lpstr>GungsuhChe</vt:lpstr>
      <vt:lpstr>Khmer UI</vt:lpstr>
      <vt:lpstr>KodchiangUPC</vt:lpstr>
      <vt:lpstr>Matura MT Script Capitals</vt:lpstr>
      <vt:lpstr>Miriam</vt:lpstr>
      <vt:lpstr>Rockwell Condensed</vt:lpstr>
      <vt:lpstr>Rockwell Extra Bold</vt:lpstr>
      <vt:lpstr>Rockwell Nova Extra Bold</vt:lpstr>
      <vt:lpstr>Segoe UI Black</vt:lpstr>
      <vt:lpstr>Snap ITC</vt:lpstr>
      <vt:lpstr>STHupo</vt:lpstr>
      <vt:lpstr>Times New Roman</vt:lpstr>
      <vt:lpstr>Verdana</vt:lpstr>
      <vt:lpstr>Wingdings</vt:lpstr>
      <vt:lpstr>Yu Mincho Demibold</vt: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Frantschach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Uživatel systému Windows</cp:lastModifiedBy>
  <cp:revision>22666</cp:revision>
  <cp:lastPrinted>2017-10-26T04:05:10Z</cp:lastPrinted>
  <dcterms:created xsi:type="dcterms:W3CDTF">2001-03-12T13:44:53Z</dcterms:created>
  <dcterms:modified xsi:type="dcterms:W3CDTF">2018-10-23T18:55:26Z</dcterms:modified>
</cp:coreProperties>
</file>