
<file path=[Content_Types].xml><?xml version="1.0" encoding="utf-8"?>
<Types xmlns="http://schemas.openxmlformats.org/package/2006/content-types">
  <Default Extension="png" ContentType="image/png"/>
  <Default Extension="jpg&amp;ehk=YLaG0nJCTR4dLIw0IroI"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webextensions/webextension5.xml" ContentType="application/vnd.ms-office.webextension+xml"/>
  <Override PartName="/ppt/webextensions/webextension6.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handoutMasterIdLst>
    <p:handoutMasterId r:id="rId19"/>
  </p:handoutMasterIdLst>
  <p:sldIdLst>
    <p:sldId id="258" r:id="rId2"/>
    <p:sldId id="323" r:id="rId3"/>
    <p:sldId id="324" r:id="rId4"/>
    <p:sldId id="330" r:id="rId5"/>
    <p:sldId id="331" r:id="rId6"/>
    <p:sldId id="332" r:id="rId7"/>
    <p:sldId id="334" r:id="rId8"/>
    <p:sldId id="335" r:id="rId9"/>
    <p:sldId id="326" r:id="rId10"/>
    <p:sldId id="327" r:id="rId11"/>
    <p:sldId id="336" r:id="rId12"/>
    <p:sldId id="337" r:id="rId13"/>
    <p:sldId id="325" r:id="rId14"/>
    <p:sldId id="328" r:id="rId15"/>
    <p:sldId id="329" r:id="rId16"/>
    <p:sldId id="333" r:id="rId17"/>
  </p:sldIdLst>
  <p:sldSz cx="10225088" cy="7239000"/>
  <p:notesSz cx="6797675" cy="9926638"/>
  <p:defaultTextStyle>
    <a:defPPr>
      <a:defRPr lang="cs-CZ"/>
    </a:defPPr>
    <a:lvl1pPr algn="l" rtl="0" fontAlgn="base">
      <a:spcBef>
        <a:spcPct val="0"/>
      </a:spcBef>
      <a:spcAft>
        <a:spcPct val="0"/>
      </a:spcAft>
      <a:defRPr sz="1200" b="1" kern="1200">
        <a:solidFill>
          <a:schemeClr val="tx1"/>
        </a:solidFill>
        <a:latin typeface="Arial Rounded MT Bold" pitchFamily="34" charset="0"/>
        <a:ea typeface="+mn-ea"/>
        <a:cs typeface="+mn-cs"/>
      </a:defRPr>
    </a:lvl1pPr>
    <a:lvl2pPr marL="455613" indent="1588" algn="l" rtl="0" fontAlgn="base">
      <a:spcBef>
        <a:spcPct val="0"/>
      </a:spcBef>
      <a:spcAft>
        <a:spcPct val="0"/>
      </a:spcAft>
      <a:defRPr sz="1200" b="1" kern="1200">
        <a:solidFill>
          <a:schemeClr val="tx1"/>
        </a:solidFill>
        <a:latin typeface="Arial Rounded MT Bold" pitchFamily="34" charset="0"/>
        <a:ea typeface="+mn-ea"/>
        <a:cs typeface="+mn-cs"/>
      </a:defRPr>
    </a:lvl2pPr>
    <a:lvl3pPr marL="912813" indent="1588" algn="l" rtl="0" fontAlgn="base">
      <a:spcBef>
        <a:spcPct val="0"/>
      </a:spcBef>
      <a:spcAft>
        <a:spcPct val="0"/>
      </a:spcAft>
      <a:defRPr sz="1200" b="1" kern="1200">
        <a:solidFill>
          <a:schemeClr val="tx1"/>
        </a:solidFill>
        <a:latin typeface="Arial Rounded MT Bold" pitchFamily="34" charset="0"/>
        <a:ea typeface="+mn-ea"/>
        <a:cs typeface="+mn-cs"/>
      </a:defRPr>
    </a:lvl3pPr>
    <a:lvl4pPr marL="1370013" indent="1588" algn="l" rtl="0" fontAlgn="base">
      <a:spcBef>
        <a:spcPct val="0"/>
      </a:spcBef>
      <a:spcAft>
        <a:spcPct val="0"/>
      </a:spcAft>
      <a:defRPr sz="1200" b="1" kern="1200">
        <a:solidFill>
          <a:schemeClr val="tx1"/>
        </a:solidFill>
        <a:latin typeface="Arial Rounded MT Bold" pitchFamily="34" charset="0"/>
        <a:ea typeface="+mn-ea"/>
        <a:cs typeface="+mn-cs"/>
      </a:defRPr>
    </a:lvl4pPr>
    <a:lvl5pPr marL="1827213" indent="1588" algn="l" rtl="0" fontAlgn="base">
      <a:spcBef>
        <a:spcPct val="0"/>
      </a:spcBef>
      <a:spcAft>
        <a:spcPct val="0"/>
      </a:spcAft>
      <a:defRPr sz="1200" b="1" kern="1200">
        <a:solidFill>
          <a:schemeClr val="tx1"/>
        </a:solidFill>
        <a:latin typeface="Arial Rounded MT Bold" pitchFamily="34" charset="0"/>
        <a:ea typeface="+mn-ea"/>
        <a:cs typeface="+mn-cs"/>
      </a:defRPr>
    </a:lvl5pPr>
    <a:lvl6pPr marL="2286000" algn="l" defTabSz="914400" rtl="0" eaLnBrk="1" latinLnBrk="0" hangingPunct="1">
      <a:defRPr sz="1200" b="1" kern="1200">
        <a:solidFill>
          <a:schemeClr val="tx1"/>
        </a:solidFill>
        <a:latin typeface="Arial Rounded MT Bold" pitchFamily="34" charset="0"/>
        <a:ea typeface="+mn-ea"/>
        <a:cs typeface="+mn-cs"/>
      </a:defRPr>
    </a:lvl6pPr>
    <a:lvl7pPr marL="2743200" algn="l" defTabSz="914400" rtl="0" eaLnBrk="1" latinLnBrk="0" hangingPunct="1">
      <a:defRPr sz="1200" b="1" kern="1200">
        <a:solidFill>
          <a:schemeClr val="tx1"/>
        </a:solidFill>
        <a:latin typeface="Arial Rounded MT Bold" pitchFamily="34" charset="0"/>
        <a:ea typeface="+mn-ea"/>
        <a:cs typeface="+mn-cs"/>
      </a:defRPr>
    </a:lvl7pPr>
    <a:lvl8pPr marL="3200400" algn="l" defTabSz="914400" rtl="0" eaLnBrk="1" latinLnBrk="0" hangingPunct="1">
      <a:defRPr sz="1200" b="1" kern="1200">
        <a:solidFill>
          <a:schemeClr val="tx1"/>
        </a:solidFill>
        <a:latin typeface="Arial Rounded MT Bold" pitchFamily="34" charset="0"/>
        <a:ea typeface="+mn-ea"/>
        <a:cs typeface="+mn-cs"/>
      </a:defRPr>
    </a:lvl8pPr>
    <a:lvl9pPr marL="3657600" algn="l" defTabSz="914400" rtl="0" eaLnBrk="1" latinLnBrk="0" hangingPunct="1">
      <a:defRPr sz="1200" b="1"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371" userDrawn="1">
          <p15:clr>
            <a:srgbClr val="A4A3A4"/>
          </p15:clr>
        </p15:guide>
        <p15:guide id="2" pos="3221"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CCFF"/>
    <a:srgbClr val="990033"/>
    <a:srgbClr val="FF3399"/>
    <a:srgbClr val="FFFF00"/>
    <a:srgbClr val="CC0000"/>
    <a:srgbClr val="000099"/>
    <a:srgbClr val="FF66CC"/>
    <a:srgbClr val="CCFFFF"/>
    <a:srgbClr val="2E70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 s motivem 1 – zvýraznění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2C8C85-51F0-491E-9774-3900AFEF0FD7}" styleName="Světlý styl 2 – zvýraznění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Světlý styl 2 – zvýraznění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yl s motivem 1 – zvýraznění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6D9F66E-5EB9-4882-86FB-DCBF35E3C3E4}" styleName="Střední styl 4 – zvýraznění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Styl s motivem 1 – zvýraznění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42" autoAdjust="0"/>
    <p:restoredTop sz="95455" autoAdjust="0"/>
  </p:normalViewPr>
  <p:slideViewPr>
    <p:cSldViewPr>
      <p:cViewPr varScale="1">
        <p:scale>
          <a:sx n="86" d="100"/>
          <a:sy n="86" d="100"/>
        </p:scale>
        <p:origin x="1122" y="102"/>
      </p:cViewPr>
      <p:guideLst>
        <p:guide orient="horz" pos="2371"/>
        <p:guide pos="32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444" y="-102"/>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effectLst/>
                <a:latin typeface="Times New Roman" pitchFamily="18" charset="0"/>
              </a:defRPr>
            </a:lvl1pPr>
          </a:lstStyle>
          <a:p>
            <a:pPr>
              <a:defRPr/>
            </a:pPr>
            <a:endParaRPr lang="cs-CZ" dirty="0"/>
          </a:p>
        </p:txBody>
      </p:sp>
      <p:sp>
        <p:nvSpPr>
          <p:cNvPr id="7393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effectLst/>
                <a:latin typeface="Times New Roman" pitchFamily="18" charset="0"/>
              </a:defRPr>
            </a:lvl1pPr>
          </a:lstStyle>
          <a:p>
            <a:pPr>
              <a:defRPr/>
            </a:pPr>
            <a:fld id="{DE138A7D-C59D-468B-9B86-11383E02ACDF}" type="slidenum">
              <a:rPr lang="cs-CZ"/>
              <a:pPr>
                <a:defRPr/>
              </a:pPr>
              <a:t>‹#›</a:t>
            </a:fld>
            <a:endParaRPr lang="cs-C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r" defTabSz="927100" eaLnBrk="0" hangingPunct="0">
              <a:defRPr b="0">
                <a:effectLst/>
                <a:latin typeface="Times New Roman" pitchFamily="18" charset="0"/>
              </a:defRPr>
            </a:lvl1pPr>
          </a:lstStyle>
          <a:p>
            <a:pPr>
              <a:defRPr/>
            </a:pPr>
            <a:endParaRPr lang="cs-CZ" dirty="0"/>
          </a:p>
        </p:txBody>
      </p:sp>
      <p:sp>
        <p:nvSpPr>
          <p:cNvPr id="20484" name="Rectangle 4"/>
          <p:cNvSpPr>
            <a:spLocks noGrp="1" noRot="1" noChangeAspect="1" noChangeArrowheads="1" noTextEdit="1"/>
          </p:cNvSpPr>
          <p:nvPr>
            <p:ph type="sldImg" idx="2"/>
          </p:nvPr>
        </p:nvSpPr>
        <p:spPr bwMode="auto">
          <a:xfrm>
            <a:off x="771525" y="742950"/>
            <a:ext cx="525780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14875"/>
            <a:ext cx="4981575" cy="4468813"/>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r" defTabSz="927100" eaLnBrk="0" hangingPunct="0">
              <a:defRPr b="0">
                <a:effectLst/>
                <a:latin typeface="Times New Roman" pitchFamily="18" charset="0"/>
              </a:defRPr>
            </a:lvl1pPr>
          </a:lstStyle>
          <a:p>
            <a:pPr>
              <a:defRPr/>
            </a:pPr>
            <a:fld id="{20B747F7-71EF-448E-A475-6483FF2EFE4D}" type="slidenum">
              <a:rPr lang="cs-CZ"/>
              <a:pPr>
                <a:defRPr/>
              </a:pPr>
              <a:t>‹#›</a:t>
            </a:fld>
            <a:endParaRPr 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3" algn="l" defTabSz="914249" rtl="0" eaLnBrk="1" latinLnBrk="0" hangingPunct="1">
      <a:defRPr sz="1200" kern="1200">
        <a:solidFill>
          <a:schemeClr val="tx1"/>
        </a:solidFill>
        <a:latin typeface="+mn-lt"/>
        <a:ea typeface="+mn-ea"/>
        <a:cs typeface="+mn-cs"/>
      </a:defRPr>
    </a:lvl6pPr>
    <a:lvl7pPr marL="2742748" algn="l" defTabSz="914249" rtl="0" eaLnBrk="1" latinLnBrk="0" hangingPunct="1">
      <a:defRPr sz="1200" kern="1200">
        <a:solidFill>
          <a:schemeClr val="tx1"/>
        </a:solidFill>
        <a:latin typeface="+mn-lt"/>
        <a:ea typeface="+mn-ea"/>
        <a:cs typeface="+mn-cs"/>
      </a:defRPr>
    </a:lvl7pPr>
    <a:lvl8pPr marL="3199872" algn="l" defTabSz="914249" rtl="0" eaLnBrk="1" latinLnBrk="0" hangingPunct="1">
      <a:defRPr sz="1200" kern="1200">
        <a:solidFill>
          <a:schemeClr val="tx1"/>
        </a:solidFill>
        <a:latin typeface="+mn-lt"/>
        <a:ea typeface="+mn-ea"/>
        <a:cs typeface="+mn-cs"/>
      </a:defRPr>
    </a:lvl8pPr>
    <a:lvl9pPr marL="3656998" algn="l" defTabSz="9142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40327D-6606-44B4-ABD4-C33AD6237FDF}" type="slidenum">
              <a:rPr lang="cs-CZ" smtClean="0"/>
              <a:pPr/>
              <a:t>1</a:t>
            </a:fld>
            <a:endParaRPr lang="cs-CZ" dirty="0"/>
          </a:p>
        </p:txBody>
      </p:sp>
      <p:sp>
        <p:nvSpPr>
          <p:cNvPr id="22531" name="Rectangle 2"/>
          <p:cNvSpPr>
            <a:spLocks noGrp="1" noRot="1" noChangeAspect="1" noChangeArrowheads="1" noTextEdit="1"/>
          </p:cNvSpPr>
          <p:nvPr>
            <p:ph type="sldImg"/>
          </p:nvPr>
        </p:nvSpPr>
        <p:spPr>
          <a:xfrm>
            <a:off x="771525" y="742950"/>
            <a:ext cx="5257800" cy="3722688"/>
          </a:xfrm>
          <a:ln/>
        </p:spPr>
      </p:sp>
      <p:sp>
        <p:nvSpPr>
          <p:cNvPr id="22532" name="Rectangle 3"/>
          <p:cNvSpPr>
            <a:spLocks noGrp="1" noChangeArrowheads="1"/>
          </p:cNvSpPr>
          <p:nvPr>
            <p:ph type="body" idx="1"/>
          </p:nvPr>
        </p:nvSpPr>
        <p:spPr>
          <a:noFill/>
          <a:ln/>
        </p:spPr>
        <p:txBody>
          <a:bodyPr/>
          <a:lstStyle/>
          <a:p>
            <a:pPr eaLnBrk="1" hangingPunct="1"/>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2</a:t>
            </a:fld>
            <a:endParaRPr lang="cs-CZ"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66883" y="2249491"/>
            <a:ext cx="8691325" cy="1550987"/>
          </a:xfrm>
        </p:spPr>
        <p:txBody>
          <a:bodyPr/>
          <a:lstStyle/>
          <a:p>
            <a:r>
              <a:rPr lang="cs-CZ"/>
              <a:t>Klepnutím lze upravit styl předlohy nadpisů.</a:t>
            </a:r>
          </a:p>
        </p:txBody>
      </p:sp>
      <p:sp>
        <p:nvSpPr>
          <p:cNvPr id="3" name="Podnadpis 2"/>
          <p:cNvSpPr>
            <a:spLocks noGrp="1"/>
          </p:cNvSpPr>
          <p:nvPr>
            <p:ph type="subTitle" idx="1"/>
          </p:nvPr>
        </p:nvSpPr>
        <p:spPr>
          <a:xfrm>
            <a:off x="1533763" y="4102101"/>
            <a:ext cx="7157562"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67813FEE-B4C6-4734-BBFB-D53EBA7F6DDA}"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0FAC9C1A-A1BD-4539-8562-CFD3F641A6FE}"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285378" y="642938"/>
            <a:ext cx="2172830" cy="57912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766883" y="642938"/>
            <a:ext cx="6367011" cy="57912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C28CDC8A-FA1A-4126-A4B7-7C6353A1FE3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66883" y="642938"/>
            <a:ext cx="8691325" cy="579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C063A1D7-C5C0-43E2-A8FF-DB09985E01A9}"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766883" y="642938"/>
            <a:ext cx="8691325" cy="1206500"/>
          </a:xfrm>
        </p:spPr>
        <p:txBody>
          <a:bodyPr/>
          <a:lstStyle/>
          <a:p>
            <a:r>
              <a:rPr lang="cs-CZ"/>
              <a:t>Klepnutím lze upravit styl předlohy nadpisů.</a:t>
            </a:r>
          </a:p>
        </p:txBody>
      </p:sp>
      <p:sp>
        <p:nvSpPr>
          <p:cNvPr id="3" name="Zástupný symbol pro obsah 2"/>
          <p:cNvSpPr>
            <a:spLocks noGrp="1"/>
          </p:cNvSpPr>
          <p:nvPr>
            <p:ph sz="half" idx="1"/>
          </p:nvPr>
        </p:nvSpPr>
        <p:spPr>
          <a:xfrm>
            <a:off x="766884" y="2090738"/>
            <a:ext cx="4269921"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5188289" y="2090738"/>
            <a:ext cx="4269921"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5188289" y="4338638"/>
            <a:ext cx="4269921"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p:cNvSpPr>
            <a:spLocks noGrp="1" noChangeArrowheads="1"/>
          </p:cNvSpPr>
          <p:nvPr>
            <p:ph type="dt" sz="half" idx="10"/>
          </p:nvPr>
        </p:nvSpPr>
        <p:spPr>
          <a:ln/>
        </p:spPr>
        <p:txBody>
          <a:bodyPr/>
          <a:lstStyle>
            <a:lvl1pPr>
              <a:defRPr/>
            </a:lvl1pPr>
          </a:lstStyle>
          <a:p>
            <a:pPr>
              <a:defRPr/>
            </a:pPr>
            <a:endParaRPr lang="cs-CZ" dirty="0"/>
          </a:p>
        </p:txBody>
      </p:sp>
      <p:sp>
        <p:nvSpPr>
          <p:cNvPr id="7"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8" name="Rectangle 6"/>
          <p:cNvSpPr>
            <a:spLocks noGrp="1" noChangeArrowheads="1"/>
          </p:cNvSpPr>
          <p:nvPr>
            <p:ph type="sldNum" sz="quarter" idx="12"/>
          </p:nvPr>
        </p:nvSpPr>
        <p:spPr>
          <a:ln/>
        </p:spPr>
        <p:txBody>
          <a:bodyPr/>
          <a:lstStyle>
            <a:lvl1pPr>
              <a:defRPr/>
            </a:lvl1pPr>
          </a:lstStyle>
          <a:p>
            <a:pPr>
              <a:defRPr/>
            </a:pPr>
            <a:fld id="{334CB79B-4FE7-4C4F-866E-570FECB6BB3E}"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9E8FB2F0-7C24-410E-9E5E-E150E2696A9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07909" y="4651378"/>
            <a:ext cx="8691325" cy="14382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807909" y="3068641"/>
            <a:ext cx="8691325"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85F300B4-4A49-46D8-BC59-5964B5FA7FDC}"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766884"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88289"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24991BCE-55FC-4FBE-9A69-0A302406C940}"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11256" y="290513"/>
            <a:ext cx="9202579" cy="12065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511256" y="1620841"/>
            <a:ext cx="4517658"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511256" y="2295528"/>
            <a:ext cx="4517658"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94598" y="1620841"/>
            <a:ext cx="4519237"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5194598" y="2295528"/>
            <a:ext cx="4519237"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cs-CZ" dirty="0"/>
          </a:p>
        </p:txBody>
      </p:sp>
      <p:sp>
        <p:nvSpPr>
          <p:cNvPr id="8"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9" name="Rectangle 6"/>
          <p:cNvSpPr>
            <a:spLocks noGrp="1" noChangeArrowheads="1"/>
          </p:cNvSpPr>
          <p:nvPr>
            <p:ph type="sldNum" sz="quarter" idx="12"/>
          </p:nvPr>
        </p:nvSpPr>
        <p:spPr>
          <a:ln/>
        </p:spPr>
        <p:txBody>
          <a:bodyPr/>
          <a:lstStyle>
            <a:lvl1pPr>
              <a:defRPr/>
            </a:lvl1pPr>
          </a:lstStyle>
          <a:p>
            <a:pPr>
              <a:defRPr/>
            </a:pPr>
            <a:fld id="{2B75CD68-748F-49FC-A8F8-26B3BA3D179F}"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9A82F5D3-FD1D-4326-ABE5-0B29D19516B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dirty="0"/>
          </a:p>
        </p:txBody>
      </p:sp>
      <p:sp>
        <p:nvSpPr>
          <p:cNvPr id="3"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4" name="Rectangle 6"/>
          <p:cNvSpPr>
            <a:spLocks noGrp="1" noChangeArrowheads="1"/>
          </p:cNvSpPr>
          <p:nvPr>
            <p:ph type="sldNum" sz="quarter" idx="12"/>
          </p:nvPr>
        </p:nvSpPr>
        <p:spPr>
          <a:ln/>
        </p:spPr>
        <p:txBody>
          <a:bodyPr/>
          <a:lstStyle>
            <a:lvl1pPr>
              <a:defRPr/>
            </a:lvl1pPr>
          </a:lstStyle>
          <a:p>
            <a:pPr>
              <a:defRPr/>
            </a:pPr>
            <a:fld id="{E24A45F9-00F6-4F64-9368-FD5ACF48D365}"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11256" y="288925"/>
            <a:ext cx="3364180" cy="12255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998516" y="288928"/>
            <a:ext cx="5715319"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11256" y="1514478"/>
            <a:ext cx="336418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6C94C4C4-4C1F-40F5-9437-A29B4D8879FF}"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03991" y="5067300"/>
            <a:ext cx="6135053" cy="59848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2003991" y="646114"/>
            <a:ext cx="6135053"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a:p>
        </p:txBody>
      </p:sp>
      <p:sp>
        <p:nvSpPr>
          <p:cNvPr id="4" name="Zástupný symbol pro text 3"/>
          <p:cNvSpPr>
            <a:spLocks noGrp="1"/>
          </p:cNvSpPr>
          <p:nvPr>
            <p:ph type="body" sz="half" idx="2"/>
          </p:nvPr>
        </p:nvSpPr>
        <p:spPr>
          <a:xfrm>
            <a:off x="2003991" y="5665788"/>
            <a:ext cx="6135053"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9C8AAC03-3320-4432-9865-FAF754976B9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66883" y="642938"/>
            <a:ext cx="8691325" cy="1206500"/>
          </a:xfrm>
          <a:prstGeom prst="rect">
            <a:avLst/>
          </a:prstGeom>
          <a:noFill/>
          <a:ln w="9525">
            <a:noFill/>
            <a:miter lim="800000"/>
            <a:headEnd/>
            <a:tailEnd/>
          </a:ln>
        </p:spPr>
        <p:txBody>
          <a:bodyPr vert="horz" wrap="square" lIns="95745" tIns="47872" rIns="95745" bIns="47872" numCol="1" anchor="ctr" anchorCtr="0" compatLnSpc="1">
            <a:prstTxWarp prst="textNoShape">
              <a:avLst/>
            </a:prstTxWarp>
          </a:bodyPr>
          <a:lstStyle/>
          <a:p>
            <a:pPr lvl="0"/>
            <a:r>
              <a:rPr lang="cs-CZ"/>
              <a:t>Klepnutím lze upravit styl předlohy nadpisů.</a:t>
            </a:r>
          </a:p>
        </p:txBody>
      </p:sp>
      <p:sp>
        <p:nvSpPr>
          <p:cNvPr id="10243" name="Rectangle 3"/>
          <p:cNvSpPr>
            <a:spLocks noGrp="1" noChangeArrowheads="1"/>
          </p:cNvSpPr>
          <p:nvPr>
            <p:ph type="body" idx="1"/>
          </p:nvPr>
        </p:nvSpPr>
        <p:spPr bwMode="auto">
          <a:xfrm>
            <a:off x="766883" y="2090738"/>
            <a:ext cx="8691325" cy="4343400"/>
          </a:xfrm>
          <a:prstGeom prst="rect">
            <a:avLst/>
          </a:prstGeom>
          <a:noFill/>
          <a:ln w="9525">
            <a:noFill/>
            <a:miter lim="800000"/>
            <a:headEnd/>
            <a:tailEnd/>
          </a:ln>
        </p:spPr>
        <p:txBody>
          <a:bodyPr vert="horz" wrap="square" lIns="95745" tIns="47872" rIns="95745" bIns="47872"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766884"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l" eaLnBrk="0" hangingPunct="0">
              <a:defRPr sz="1500" b="0">
                <a:latin typeface="Times New Roman" pitchFamily="18" charset="0"/>
              </a:defRPr>
            </a:lvl1pPr>
          </a:lstStyle>
          <a:p>
            <a:pPr>
              <a:defRPr/>
            </a:pPr>
            <a:endParaRPr lang="cs-CZ" dirty="0"/>
          </a:p>
        </p:txBody>
      </p:sp>
      <p:sp>
        <p:nvSpPr>
          <p:cNvPr id="1029" name="Rectangle 5"/>
          <p:cNvSpPr>
            <a:spLocks noGrp="1" noChangeArrowheads="1"/>
          </p:cNvSpPr>
          <p:nvPr>
            <p:ph type="ftr" sz="quarter" idx="3"/>
          </p:nvPr>
        </p:nvSpPr>
        <p:spPr bwMode="auto">
          <a:xfrm>
            <a:off x="3493573" y="6596063"/>
            <a:ext cx="323794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ctr" eaLnBrk="0" hangingPunct="0">
              <a:defRPr sz="1500" b="0">
                <a:latin typeface="Times New Roman" pitchFamily="18" charset="0"/>
              </a:defRPr>
            </a:lvl1pPr>
          </a:lstStyle>
          <a:p>
            <a:pPr>
              <a:defRPr/>
            </a:pPr>
            <a:endParaRPr lang="cs-CZ" dirty="0"/>
          </a:p>
        </p:txBody>
      </p:sp>
      <p:sp>
        <p:nvSpPr>
          <p:cNvPr id="1030" name="Rectangle 6"/>
          <p:cNvSpPr>
            <a:spLocks noGrp="1" noChangeArrowheads="1"/>
          </p:cNvSpPr>
          <p:nvPr>
            <p:ph type="sldNum" sz="quarter" idx="4"/>
          </p:nvPr>
        </p:nvSpPr>
        <p:spPr bwMode="auto">
          <a:xfrm>
            <a:off x="7327982"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eaLnBrk="0" hangingPunct="0">
              <a:defRPr sz="1500" b="0">
                <a:latin typeface="Times New Roman" pitchFamily="18" charset="0"/>
              </a:defRPr>
            </a:lvl1pPr>
          </a:lstStyle>
          <a:p>
            <a:pPr>
              <a:defRPr/>
            </a:pPr>
            <a:fld id="{578BFAD5-2279-4007-9644-84F98EDAC053}"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Times New Roman" pitchFamily="18" charset="0"/>
        </a:defRPr>
      </a:lvl2pPr>
      <a:lvl3pPr algn="ctr" defTabSz="957263" rtl="0" eaLnBrk="0" fontAlgn="base" hangingPunct="0">
        <a:spcBef>
          <a:spcPct val="0"/>
        </a:spcBef>
        <a:spcAft>
          <a:spcPct val="0"/>
        </a:spcAft>
        <a:defRPr sz="4600">
          <a:solidFill>
            <a:schemeClr val="tx2"/>
          </a:solidFill>
          <a:latin typeface="Times New Roman" pitchFamily="18" charset="0"/>
        </a:defRPr>
      </a:lvl3pPr>
      <a:lvl4pPr algn="ctr" defTabSz="957263" rtl="0" eaLnBrk="0" fontAlgn="base" hangingPunct="0">
        <a:spcBef>
          <a:spcPct val="0"/>
        </a:spcBef>
        <a:spcAft>
          <a:spcPct val="0"/>
        </a:spcAft>
        <a:defRPr sz="4600">
          <a:solidFill>
            <a:schemeClr val="tx2"/>
          </a:solidFill>
          <a:latin typeface="Times New Roman" pitchFamily="18" charset="0"/>
        </a:defRPr>
      </a:lvl4pPr>
      <a:lvl5pPr algn="ctr" defTabSz="957263" rtl="0" eaLnBrk="0" fontAlgn="base" hangingPunct="0">
        <a:spcBef>
          <a:spcPct val="0"/>
        </a:spcBef>
        <a:spcAft>
          <a:spcPct val="0"/>
        </a:spcAft>
        <a:defRPr sz="4600">
          <a:solidFill>
            <a:schemeClr val="tx2"/>
          </a:solidFill>
          <a:latin typeface="Times New Roman" pitchFamily="18" charset="0"/>
        </a:defRPr>
      </a:lvl5pPr>
      <a:lvl6pPr marL="457200" algn="ctr" defTabSz="957263" rtl="0" eaLnBrk="0" fontAlgn="base" hangingPunct="0">
        <a:spcBef>
          <a:spcPct val="0"/>
        </a:spcBef>
        <a:spcAft>
          <a:spcPct val="0"/>
        </a:spcAft>
        <a:defRPr sz="4600">
          <a:solidFill>
            <a:schemeClr val="tx2"/>
          </a:solidFill>
          <a:latin typeface="Times New Roman" pitchFamily="18" charset="0"/>
        </a:defRPr>
      </a:lvl6pPr>
      <a:lvl7pPr marL="914400" algn="ctr" defTabSz="957263" rtl="0" eaLnBrk="0" fontAlgn="base" hangingPunct="0">
        <a:spcBef>
          <a:spcPct val="0"/>
        </a:spcBef>
        <a:spcAft>
          <a:spcPct val="0"/>
        </a:spcAft>
        <a:defRPr sz="4600">
          <a:solidFill>
            <a:schemeClr val="tx2"/>
          </a:solidFill>
          <a:latin typeface="Times New Roman" pitchFamily="18" charset="0"/>
        </a:defRPr>
      </a:lvl7pPr>
      <a:lvl8pPr marL="1371600" algn="ctr" defTabSz="957263" rtl="0" eaLnBrk="0" fontAlgn="base" hangingPunct="0">
        <a:spcBef>
          <a:spcPct val="0"/>
        </a:spcBef>
        <a:spcAft>
          <a:spcPct val="0"/>
        </a:spcAft>
        <a:defRPr sz="4600">
          <a:solidFill>
            <a:schemeClr val="tx2"/>
          </a:solidFill>
          <a:latin typeface="Times New Roman" pitchFamily="18" charset="0"/>
        </a:defRPr>
      </a:lvl8pPr>
      <a:lvl9pPr marL="1828800" algn="ctr" defTabSz="957263" rtl="0" eaLnBrk="0" fontAlgn="base" hangingPunct="0">
        <a:spcBef>
          <a:spcPct val="0"/>
        </a:spcBef>
        <a:spcAft>
          <a:spcPct val="0"/>
        </a:spcAft>
        <a:defRPr sz="4600">
          <a:solidFill>
            <a:schemeClr val="tx2"/>
          </a:solidFill>
          <a:latin typeface="Times New Roman"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800">
          <a:solidFill>
            <a:schemeClr val="tx1"/>
          </a:solidFill>
          <a:latin typeface="+mn-lt"/>
        </a:defRPr>
      </a:lvl2pPr>
      <a:lvl3pPr marL="1193800" indent="-236538"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5825" indent="-239713" algn="l" defTabSz="957263" rtl="0" eaLnBrk="0" fontAlgn="base" hangingPunct="0">
        <a:spcBef>
          <a:spcPct val="20000"/>
        </a:spcBef>
        <a:spcAft>
          <a:spcPct val="0"/>
        </a:spcAft>
        <a:buChar char="»"/>
        <a:defRPr sz="2100">
          <a:solidFill>
            <a:schemeClr val="tx1"/>
          </a:solidFill>
          <a:latin typeface="+mn-lt"/>
        </a:defRPr>
      </a:lvl5pPr>
      <a:lvl6pPr marL="2613025" indent="-239713" algn="l" defTabSz="957263" rtl="0" eaLnBrk="0" fontAlgn="base" hangingPunct="0">
        <a:spcBef>
          <a:spcPct val="20000"/>
        </a:spcBef>
        <a:spcAft>
          <a:spcPct val="0"/>
        </a:spcAft>
        <a:buChar char="»"/>
        <a:defRPr sz="2100">
          <a:solidFill>
            <a:schemeClr val="tx1"/>
          </a:solidFill>
          <a:latin typeface="+mn-lt"/>
        </a:defRPr>
      </a:lvl6pPr>
      <a:lvl7pPr marL="3070225" indent="-239713" algn="l" defTabSz="957263" rtl="0" eaLnBrk="0" fontAlgn="base" hangingPunct="0">
        <a:spcBef>
          <a:spcPct val="20000"/>
        </a:spcBef>
        <a:spcAft>
          <a:spcPct val="0"/>
        </a:spcAft>
        <a:buChar char="»"/>
        <a:defRPr sz="2100">
          <a:solidFill>
            <a:schemeClr val="tx1"/>
          </a:solidFill>
          <a:latin typeface="+mn-lt"/>
        </a:defRPr>
      </a:lvl7pPr>
      <a:lvl8pPr marL="3527425" indent="-239713" algn="l" defTabSz="957263" rtl="0" eaLnBrk="0" fontAlgn="base" hangingPunct="0">
        <a:spcBef>
          <a:spcPct val="20000"/>
        </a:spcBef>
        <a:spcAft>
          <a:spcPct val="0"/>
        </a:spcAft>
        <a:buChar char="»"/>
        <a:defRPr sz="2100">
          <a:solidFill>
            <a:schemeClr val="tx1"/>
          </a:solidFill>
          <a:latin typeface="+mn-lt"/>
        </a:defRPr>
      </a:lvl8pPr>
      <a:lvl9pPr marL="3984625" indent="-239713" algn="l" defTabSz="957263" rtl="0" eaLnBrk="0" fontAlgn="base" hangingPunct="0">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izolace-beran.cz/index.php?lg=cz" TargetMode="External"/><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g"/></Relationships>
</file>

<file path=ppt/slides/_rels/slide1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8.pn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6.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jpg&amp;ehk=YLaG0nJCTR4dLIw0IroI"/><Relationship Id="rId11" Type="http://schemas.openxmlformats.org/officeDocument/2006/relationships/hyperlink" Target="https://commons.wikimedia.org/wiki/File:Close_up_soccer_ball.png" TargetMode="External"/><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jpg"/><Relationship Id="rId9" Type="http://schemas.openxmlformats.org/officeDocument/2006/relationships/image" Target="../media/image13.png"/><Relationship Id="rId14"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pic>
        <p:nvPicPr>
          <p:cNvPr id="12291" name="Picture 48" descr="Home page">
            <a:hlinkClick r:id="rId3"/>
          </p:cNvPr>
          <p:cNvPicPr>
            <a:picLocks noChangeAspect="1" noChangeArrowheads="1"/>
          </p:cNvPicPr>
          <p:nvPr/>
        </p:nvPicPr>
        <p:blipFill>
          <a:blip r:embed="rId4"/>
          <a:srcRect/>
          <a:stretch>
            <a:fillRect/>
          </a:stretch>
        </p:blipFill>
        <p:spPr bwMode="auto">
          <a:xfrm>
            <a:off x="165687" y="46040"/>
            <a:ext cx="9468" cy="9525"/>
          </a:xfrm>
          <a:prstGeom prst="rect">
            <a:avLst/>
          </a:prstGeom>
          <a:noFill/>
          <a:ln w="9525">
            <a:noFill/>
            <a:miter lim="800000"/>
            <a:headEnd/>
            <a:tailEnd/>
          </a:ln>
        </p:spPr>
      </p:pic>
      <p:sp>
        <p:nvSpPr>
          <p:cNvPr id="21" name="Rectangle 1279"/>
          <p:cNvSpPr>
            <a:spLocks noChangeArrowheads="1"/>
          </p:cNvSpPr>
          <p:nvPr/>
        </p:nvSpPr>
        <p:spPr bwMode="auto">
          <a:xfrm>
            <a:off x="154839" y="62846"/>
            <a:ext cx="4608512" cy="504825"/>
          </a:xfrm>
          <a:prstGeom prst="rect">
            <a:avLst/>
          </a:prstGeom>
          <a:solidFill>
            <a:srgbClr val="FF0000"/>
          </a:solidFill>
          <a:ln w="8001">
            <a:solidFill>
              <a:srgbClr val="000000"/>
            </a:solidFill>
            <a:miter lim="800000"/>
            <a:headEnd/>
            <a:tailEnd/>
          </a:ln>
        </p:spPr>
        <p:txBody>
          <a:bodyPr lIns="91425" tIns="45713" rIns="91425" bIns="45713"/>
          <a:lstStyle/>
          <a:p>
            <a:pPr algn="ctr" eaLnBrk="0" hangingPunct="0">
              <a:defRPr/>
            </a:pPr>
            <a:r>
              <a:rPr lang="cs-CZ" sz="2400" dirty="0">
                <a:solidFill>
                  <a:srgbClr val="FF0000"/>
                </a:solidFill>
                <a:latin typeface="Albertus MT" pitchFamily="18" charset="0"/>
              </a:rPr>
              <a:t> </a:t>
            </a:r>
            <a:r>
              <a:rPr lang="cs-CZ" sz="2400" dirty="0">
                <a:latin typeface="Albertus MT" pitchFamily="18" charset="0"/>
              </a:rPr>
              <a:t>Hlavní partneři pro rok 2018</a:t>
            </a:r>
          </a:p>
        </p:txBody>
      </p:sp>
      <p:sp>
        <p:nvSpPr>
          <p:cNvPr id="22" name="Rectangle 1280"/>
          <p:cNvSpPr>
            <a:spLocks noChangeArrowheads="1"/>
          </p:cNvSpPr>
          <p:nvPr/>
        </p:nvSpPr>
        <p:spPr bwMode="auto">
          <a:xfrm>
            <a:off x="143992" y="2107580"/>
            <a:ext cx="4608512" cy="431800"/>
          </a:xfrm>
          <a:prstGeom prst="rect">
            <a:avLst/>
          </a:prstGeom>
          <a:solidFill>
            <a:srgbClr val="FF0000"/>
          </a:solidFill>
          <a:ln w="8001">
            <a:solidFill>
              <a:srgbClr val="000000"/>
            </a:solidFill>
            <a:miter lim="800000"/>
            <a:headEnd/>
            <a:tailEnd/>
          </a:ln>
        </p:spPr>
        <p:txBody>
          <a:bodyPr lIns="91425" tIns="45713" rIns="91425" bIns="45713" anchor="ctr"/>
          <a:lstStyle/>
          <a:p>
            <a:pPr algn="ctr" eaLnBrk="0" hangingPunct="0">
              <a:defRPr/>
            </a:pPr>
            <a:r>
              <a:rPr lang="cs-CZ" sz="2400" dirty="0">
                <a:latin typeface="Albertus MT" pitchFamily="18" charset="0"/>
              </a:rPr>
              <a:t>Další partneři pro rok 2018</a:t>
            </a:r>
            <a:endParaRPr lang="cs-CZ" sz="2400" b="0" dirty="0">
              <a:latin typeface="Times New Roman" pitchFamily="18" charset="0"/>
            </a:endParaRPr>
          </a:p>
        </p:txBody>
      </p:sp>
      <p:sp>
        <p:nvSpPr>
          <p:cNvPr id="25" name="Rectangle 1278"/>
          <p:cNvSpPr>
            <a:spLocks noChangeArrowheads="1"/>
          </p:cNvSpPr>
          <p:nvPr/>
        </p:nvSpPr>
        <p:spPr bwMode="auto">
          <a:xfrm>
            <a:off x="143992" y="2611388"/>
            <a:ext cx="4608512" cy="4572000"/>
          </a:xfrm>
          <a:prstGeom prst="rect">
            <a:avLst/>
          </a:prstGeom>
          <a:solidFill>
            <a:srgbClr val="99FF99"/>
          </a:solidFill>
          <a:ln w="28575">
            <a:solidFill>
              <a:schemeClr val="accent2">
                <a:lumMod val="75000"/>
                <a:alpha val="99000"/>
              </a:schemeClr>
            </a:solidFill>
            <a:miter lim="800000"/>
            <a:headEnd/>
            <a:tailEnd/>
          </a:ln>
        </p:spPr>
        <p:txBody>
          <a:bodyPr lIns="91425" tIns="45713" rIns="91425" bIns="45713"/>
          <a:lstStyle/>
          <a:p>
            <a:pPr algn="ctr" eaLnBrk="0" hangingPunct="0">
              <a:defRPr/>
            </a:pPr>
            <a:r>
              <a:rPr lang="cs-CZ" sz="2100" dirty="0">
                <a:solidFill>
                  <a:srgbClr val="FFCC00"/>
                </a:solidFill>
                <a:effectLst>
                  <a:outerShdw blurRad="38100" dist="38100" dir="2700000" algn="tl">
                    <a:srgbClr val="000000">
                      <a:alpha val="43137"/>
                    </a:srgbClr>
                  </a:outerShdw>
                </a:effectLst>
                <a:latin typeface="Century Gothic" pitchFamily="34" charset="0"/>
                <a:cs typeface="Arial" pitchFamily="34" charset="0"/>
              </a:rPr>
              <a:t>FORNAXA –TĚSNĚNÍ, spol.   s r.o.</a:t>
            </a:r>
          </a:p>
          <a:p>
            <a:pPr algn="ctr" eaLnBrk="0" hangingPunct="0">
              <a:defRPr/>
            </a:pPr>
            <a:r>
              <a:rPr lang="cs-CZ" sz="2100" dirty="0">
                <a:solidFill>
                  <a:srgbClr val="FFCC00"/>
                </a:solidFill>
                <a:effectLst>
                  <a:outerShdw blurRad="38100" dist="38100" dir="2700000" algn="tl">
                    <a:srgbClr val="000000">
                      <a:alpha val="43137"/>
                    </a:srgbClr>
                  </a:outerShdw>
                </a:effectLst>
                <a:latin typeface="Century Gothic" pitchFamily="34" charset="0"/>
                <a:cs typeface="Arial" pitchFamily="34" charset="0"/>
              </a:rPr>
              <a:t>Dům dětí a mládeže Štětí</a:t>
            </a:r>
          </a:p>
          <a:p>
            <a:pPr algn="ctr" eaLnBrk="0" hangingPunct="0">
              <a:defRPr/>
            </a:pPr>
            <a:r>
              <a:rPr lang="cs-CZ" sz="2100" dirty="0">
                <a:solidFill>
                  <a:srgbClr val="FFCC00"/>
                </a:solidFill>
                <a:effectLst>
                  <a:outerShdw blurRad="38100" dist="38100" dir="2700000" algn="tl">
                    <a:srgbClr val="000000">
                      <a:alpha val="43137"/>
                    </a:srgbClr>
                  </a:outerShdw>
                </a:effectLst>
                <a:latin typeface="Century Gothic" pitchFamily="34" charset="0"/>
                <a:cs typeface="Arial" pitchFamily="34" charset="0"/>
              </a:rPr>
              <a:t>VOLEMAN - autobusová přeprava</a:t>
            </a:r>
          </a:p>
          <a:p>
            <a:pPr algn="ctr" eaLnBrk="0" hangingPunct="0">
              <a:defRPr/>
            </a:pPr>
            <a:r>
              <a:rPr lang="cs-CZ" sz="2100" dirty="0">
                <a:solidFill>
                  <a:srgbClr val="FFCC00"/>
                </a:solidFill>
                <a:effectLst>
                  <a:outerShdw blurRad="38100" dist="38100" dir="2700000" algn="tl">
                    <a:srgbClr val="000000">
                      <a:alpha val="43137"/>
                    </a:srgbClr>
                  </a:outerShdw>
                </a:effectLst>
                <a:latin typeface="Century Gothic" pitchFamily="34" charset="0"/>
                <a:cs typeface="Arial" pitchFamily="34" charset="0"/>
              </a:rPr>
              <a:t>Ahlfit s.r.o.</a:t>
            </a:r>
          </a:p>
          <a:p>
            <a:pPr algn="ctr" eaLnBrk="0" hangingPunct="0">
              <a:defRPr/>
            </a:pPr>
            <a:r>
              <a:rPr lang="cs-CZ" sz="2100" dirty="0">
                <a:solidFill>
                  <a:srgbClr val="FFCC00"/>
                </a:solidFill>
                <a:effectLst>
                  <a:outerShdw blurRad="38100" dist="38100" dir="2700000" algn="tl">
                    <a:srgbClr val="000000">
                      <a:alpha val="43137"/>
                    </a:srgbClr>
                  </a:outerShdw>
                </a:effectLst>
                <a:latin typeface="Century Gothic" pitchFamily="34" charset="0"/>
                <a:cs typeface="Arial" pitchFamily="34" charset="0"/>
              </a:rPr>
              <a:t>Izolace Beran s.r.o.</a:t>
            </a:r>
          </a:p>
          <a:p>
            <a:pPr algn="ctr" eaLnBrk="0" hangingPunct="0">
              <a:defRPr/>
            </a:pPr>
            <a:r>
              <a:rPr lang="cs-CZ" sz="2100" dirty="0">
                <a:solidFill>
                  <a:srgbClr val="FFCC00"/>
                </a:solidFill>
                <a:effectLst>
                  <a:outerShdw blurRad="38100" dist="38100" dir="2700000" algn="tl">
                    <a:srgbClr val="000000">
                      <a:alpha val="43137"/>
                    </a:srgbClr>
                  </a:outerShdw>
                </a:effectLst>
                <a:latin typeface="Century Gothic" pitchFamily="34" charset="0"/>
                <a:cs typeface="Arial" pitchFamily="34" charset="0"/>
              </a:rPr>
              <a:t>POKORNÝ, spol. s r.o.</a:t>
            </a:r>
          </a:p>
          <a:p>
            <a:pPr algn="ctr" eaLnBrk="0" hangingPunct="0">
              <a:defRPr/>
            </a:pPr>
            <a:r>
              <a:rPr lang="cs-CZ" sz="2100" dirty="0">
                <a:solidFill>
                  <a:srgbClr val="FFCC00"/>
                </a:solidFill>
                <a:effectLst>
                  <a:outerShdw blurRad="38100" dist="38100" dir="2700000" algn="tl">
                    <a:srgbClr val="000000">
                      <a:alpha val="43137"/>
                    </a:srgbClr>
                  </a:outerShdw>
                </a:effectLst>
                <a:latin typeface="Century Gothic" pitchFamily="34" charset="0"/>
                <a:cs typeface="Arial" pitchFamily="34" charset="0"/>
              </a:rPr>
              <a:t>STAVEBNÍ STROJE A DOPRAVA s.r.o. </a:t>
            </a:r>
          </a:p>
          <a:p>
            <a:pPr algn="ctr" eaLnBrk="0" hangingPunct="0">
              <a:defRPr/>
            </a:pPr>
            <a:r>
              <a:rPr lang="cs-CZ" sz="2100" dirty="0">
                <a:solidFill>
                  <a:srgbClr val="FFCC00"/>
                </a:solidFill>
                <a:effectLst>
                  <a:outerShdw blurRad="38100" dist="38100" dir="2700000" algn="tl">
                    <a:srgbClr val="000000">
                      <a:alpha val="43137"/>
                    </a:srgbClr>
                  </a:outerShdw>
                </a:effectLst>
                <a:latin typeface="Century Gothic" pitchFamily="34" charset="0"/>
                <a:cs typeface="Arial" pitchFamily="34" charset="0"/>
              </a:rPr>
              <a:t>JT-Service s.r.o.</a:t>
            </a:r>
          </a:p>
          <a:p>
            <a:pPr algn="ctr" eaLnBrk="0" hangingPunct="0">
              <a:defRPr/>
            </a:pPr>
            <a:r>
              <a:rPr lang="cs-CZ" sz="2100" dirty="0">
                <a:solidFill>
                  <a:srgbClr val="FFCC00"/>
                </a:solidFill>
                <a:effectLst>
                  <a:outerShdw blurRad="38100" dist="38100" dir="2700000" algn="tl">
                    <a:srgbClr val="000000">
                      <a:alpha val="43137"/>
                    </a:srgbClr>
                  </a:outerShdw>
                </a:effectLst>
                <a:latin typeface="Century Gothic" pitchFamily="34" charset="0"/>
                <a:cs typeface="Arial" pitchFamily="34" charset="0"/>
              </a:rPr>
              <a:t>Průmstav Štětí a.s.</a:t>
            </a:r>
          </a:p>
          <a:p>
            <a:pPr algn="ctr" eaLnBrk="0" hangingPunct="0">
              <a:defRPr/>
            </a:pPr>
            <a:r>
              <a:rPr lang="cs-CZ" sz="2100" dirty="0">
                <a:solidFill>
                  <a:srgbClr val="FFCC00"/>
                </a:solidFill>
                <a:effectLst>
                  <a:outerShdw blurRad="38100" dist="38100" dir="2700000" algn="tl">
                    <a:srgbClr val="000000">
                      <a:alpha val="43137"/>
                    </a:srgbClr>
                  </a:outerShdw>
                </a:effectLst>
                <a:latin typeface="Century Gothic" pitchFamily="34" charset="0"/>
              </a:rPr>
              <a:t>D</a:t>
            </a:r>
            <a:r>
              <a:rPr lang="en-GB" sz="2100" dirty="0">
                <a:solidFill>
                  <a:srgbClr val="FFCC00"/>
                </a:solidFill>
                <a:effectLst>
                  <a:outerShdw blurRad="38100" dist="38100" dir="2700000" algn="tl">
                    <a:srgbClr val="000000">
                      <a:alpha val="43137"/>
                    </a:srgbClr>
                  </a:outerShdw>
                </a:effectLst>
                <a:latin typeface="Century Gothic" pitchFamily="34" charset="0"/>
              </a:rPr>
              <a:t>EKRA Industrial s.r.o. </a:t>
            </a:r>
            <a:endParaRPr lang="cs-CZ" sz="2100" dirty="0">
              <a:solidFill>
                <a:srgbClr val="FFCC00"/>
              </a:solidFill>
              <a:effectLst>
                <a:outerShdw blurRad="38100" dist="38100" dir="2700000" algn="tl">
                  <a:srgbClr val="000000">
                    <a:alpha val="43137"/>
                  </a:srgbClr>
                </a:outerShdw>
              </a:effectLst>
              <a:latin typeface="Century Gothic" pitchFamily="34" charset="0"/>
            </a:endParaRPr>
          </a:p>
          <a:p>
            <a:pPr algn="ctr" eaLnBrk="0" hangingPunct="0">
              <a:defRPr/>
            </a:pPr>
            <a:r>
              <a:rPr lang="cs-CZ" sz="2100" dirty="0">
                <a:solidFill>
                  <a:srgbClr val="FFCC00"/>
                </a:solidFill>
                <a:effectLst>
                  <a:outerShdw blurRad="38100" dist="38100" dir="2700000" algn="tl">
                    <a:srgbClr val="000000">
                      <a:alpha val="43137"/>
                    </a:srgbClr>
                  </a:outerShdw>
                </a:effectLst>
                <a:latin typeface="Century Gothic" pitchFamily="34" charset="0"/>
                <a:cs typeface="Arial" pitchFamily="34" charset="0"/>
              </a:rPr>
              <a:t>INDUSTRIAL CZ, spol. s r.o.</a:t>
            </a:r>
          </a:p>
          <a:p>
            <a:pPr algn="ctr" eaLnBrk="0" hangingPunct="0">
              <a:defRPr/>
            </a:pPr>
            <a:r>
              <a:rPr lang="cs-CZ" sz="2100" dirty="0">
                <a:solidFill>
                  <a:srgbClr val="FFCC00"/>
                </a:solidFill>
                <a:effectLst>
                  <a:outerShdw blurRad="38100" dist="38100" dir="2700000" algn="tl">
                    <a:srgbClr val="000000">
                      <a:alpha val="43137"/>
                    </a:srgbClr>
                  </a:outerShdw>
                </a:effectLst>
                <a:latin typeface="Century Gothic" pitchFamily="34" charset="0"/>
                <a:cs typeface="Arial" pitchFamily="34" charset="0"/>
              </a:rPr>
              <a:t>Unistroj s.r.o.</a:t>
            </a:r>
          </a:p>
          <a:p>
            <a:pPr algn="ctr" eaLnBrk="0" hangingPunct="0">
              <a:defRPr/>
            </a:pPr>
            <a:r>
              <a:rPr lang="cs-CZ" sz="2100" dirty="0">
                <a:solidFill>
                  <a:srgbClr val="FFCC00"/>
                </a:solidFill>
                <a:effectLst>
                  <a:outerShdw blurRad="38100" dist="38100" dir="2700000" algn="tl">
                    <a:srgbClr val="000000">
                      <a:alpha val="43137"/>
                    </a:srgbClr>
                  </a:outerShdw>
                </a:effectLst>
                <a:latin typeface="Century Gothic" pitchFamily="34" charset="0"/>
                <a:cs typeface="Arial" pitchFamily="34" charset="0"/>
              </a:rPr>
              <a:t>GEAR SERVICE s.r.o.</a:t>
            </a:r>
          </a:p>
        </p:txBody>
      </p:sp>
      <p:sp>
        <p:nvSpPr>
          <p:cNvPr id="13" name="Rectangle 1339"/>
          <p:cNvSpPr>
            <a:spLocks noChangeArrowheads="1"/>
          </p:cNvSpPr>
          <p:nvPr/>
        </p:nvSpPr>
        <p:spPr bwMode="auto">
          <a:xfrm>
            <a:off x="143993" y="631476"/>
            <a:ext cx="4608512" cy="1440160"/>
          </a:xfrm>
          <a:prstGeom prst="rect">
            <a:avLst/>
          </a:prstGeom>
          <a:solidFill>
            <a:srgbClr val="CCFFFF"/>
          </a:solidFill>
          <a:ln w="8001" algn="ctr">
            <a:solidFill>
              <a:schemeClr val="tx1"/>
            </a:solidFill>
            <a:miter lim="800000"/>
            <a:headEnd/>
            <a:tailEnd/>
          </a:ln>
          <a:effectLst/>
        </p:spPr>
        <p:txBody>
          <a:bodyPr wrap="square" lIns="89986" tIns="46792" rIns="89986" bIns="46792" anchor="ctr">
            <a:spAutoFit/>
          </a:bodyPr>
          <a:lstStyle/>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p:txBody>
      </p:sp>
      <p:pic>
        <p:nvPicPr>
          <p:cNvPr id="24" name="Picture 1341"/>
          <p:cNvPicPr>
            <a:picLocks noChangeAspect="1" noChangeArrowheads="1"/>
          </p:cNvPicPr>
          <p:nvPr/>
        </p:nvPicPr>
        <p:blipFill>
          <a:blip r:embed="rId5" cstate="print"/>
          <a:srcRect/>
          <a:stretch>
            <a:fillRect/>
          </a:stretch>
        </p:blipFill>
        <p:spPr bwMode="auto">
          <a:xfrm>
            <a:off x="1656160" y="790233"/>
            <a:ext cx="1069432" cy="1080000"/>
          </a:xfrm>
          <a:prstGeom prst="rect">
            <a:avLst/>
          </a:prstGeom>
          <a:noFill/>
          <a:ln w="9525">
            <a:noFill/>
            <a:miter lim="800000"/>
            <a:headEnd/>
            <a:tailEnd/>
          </a:ln>
        </p:spPr>
      </p:pic>
      <p:sp>
        <p:nvSpPr>
          <p:cNvPr id="15" name="Text Box 6"/>
          <p:cNvSpPr txBox="1">
            <a:spLocks noChangeArrowheads="1"/>
          </p:cNvSpPr>
          <p:nvPr/>
        </p:nvSpPr>
        <p:spPr bwMode="auto">
          <a:xfrm>
            <a:off x="5400576" y="4020771"/>
            <a:ext cx="4712610" cy="2915395"/>
          </a:xfrm>
          <a:prstGeom prst="rect">
            <a:avLst/>
          </a:prstGeom>
          <a:blipFill dpi="0" rotWithShape="1">
            <a:blip r:embed="rId6">
              <a:alphaModFix amt="55000"/>
            </a:blip>
            <a:srcRect/>
            <a:stretch>
              <a:fillRect/>
            </a:stretch>
          </a:blipFill>
          <a:ln w="73025" cap="rnd" cmpd="sng">
            <a:solidFill>
              <a:srgbClr val="33CC33"/>
            </a:solidFill>
            <a:prstDash val="solid"/>
            <a:miter lim="800000"/>
            <a:headEnd/>
            <a:tailEnd/>
          </a:ln>
          <a:effectLst/>
        </p:spPr>
        <p:txBody>
          <a:bodyPr wrap="square" lIns="0" tIns="108000" rIns="0" bIns="36000" anchor="ctr" anchorCtr="0">
            <a:spAutoFit/>
            <a:scene3d>
              <a:camera prst="orthographicFront"/>
              <a:lightRig rig="threePt" dir="t"/>
            </a:scene3d>
            <a:sp3d contourW="12700" prstMaterial="matte">
              <a:extrusionClr>
                <a:schemeClr val="bg1"/>
              </a:extrusionClr>
              <a:contourClr>
                <a:schemeClr val="tx1"/>
              </a:contourClr>
            </a:sp3d>
          </a:bodyPr>
          <a:lstStyle/>
          <a:p>
            <a:pPr algn="ctr" eaLnBrk="0" hangingPunct="0">
              <a:defRPr/>
            </a:pPr>
            <a:r>
              <a:rPr lang="cs-CZ" sz="3200" dirty="0">
                <a:ln w="28575" cap="rnd" cmpd="dbl">
                  <a:noFill/>
                  <a:bevel/>
                </a:ln>
                <a:effectLst/>
                <a:latin typeface="Arial" panose="020B0604020202020204" pitchFamily="34" charset="0"/>
                <a:ea typeface="Gungsuh" pitchFamily="18" charset="-127"/>
                <a:cs typeface="Arial" panose="020B0604020202020204" pitchFamily="34" charset="0"/>
              </a:rPr>
              <a:t> </a:t>
            </a:r>
            <a:r>
              <a:rPr lang="cs-CZ" sz="3600" dirty="0">
                <a:ln w="38100" cap="rnd" cmpd="dbl">
                  <a:solidFill>
                    <a:srgbClr val="00B050"/>
                  </a:solidFill>
                  <a:bevel/>
                </a:ln>
                <a:solidFill>
                  <a:srgbClr val="E0061B"/>
                </a:solidFill>
                <a:effectLst/>
                <a:latin typeface="Showcard Gothic" panose="04020904020102020604" pitchFamily="82" charset="0"/>
                <a:ea typeface="Gungsuh" pitchFamily="18" charset="-127"/>
                <a:cs typeface="Arial" panose="020B0604020202020204" pitchFamily="34" charset="0"/>
              </a:rPr>
              <a:t>2</a:t>
            </a:r>
            <a:r>
              <a:rPr lang="cs-CZ" sz="4800" dirty="0">
                <a:ln w="38100" cap="rnd" cmpd="dbl">
                  <a:solidFill>
                    <a:srgbClr val="00B050"/>
                  </a:solidFill>
                  <a:bevel/>
                </a:ln>
                <a:solidFill>
                  <a:srgbClr val="E0061B"/>
                </a:solidFill>
                <a:effectLst/>
                <a:latin typeface="Showcard Gothic" panose="04020904020102020604" pitchFamily="82" charset="0"/>
                <a:ea typeface="STHupo" panose="020B0503020204020204" pitchFamily="2" charset="-122"/>
                <a:cs typeface="Arial" panose="020B0604020202020204" pitchFamily="34" charset="0"/>
              </a:rPr>
              <a:t>.</a:t>
            </a:r>
            <a:endParaRPr lang="cs-CZ" sz="4400" dirty="0">
              <a:ln w="38100" cap="rnd" cmpd="dbl">
                <a:solidFill>
                  <a:srgbClr val="00B050"/>
                </a:solidFill>
                <a:bevel/>
              </a:ln>
              <a:solidFill>
                <a:srgbClr val="E0061B"/>
              </a:solidFill>
              <a:effectLst/>
              <a:latin typeface="Showcard Gothic" panose="04020904020102020604" pitchFamily="82" charset="0"/>
              <a:ea typeface="STHupo" panose="020B0503020204020204" pitchFamily="2" charset="-122"/>
              <a:cs typeface="Arial" panose="020B0604020202020204" pitchFamily="34" charset="0"/>
            </a:endParaRPr>
          </a:p>
          <a:p>
            <a:pPr algn="ctr" eaLnBrk="0" hangingPunct="0">
              <a:defRPr/>
            </a:pPr>
            <a:r>
              <a:rPr lang="cs-CZ" sz="6600" dirty="0">
                <a:ln w="38100" cap="rnd" cmpd="dbl">
                  <a:solidFill>
                    <a:srgbClr val="00B050"/>
                  </a:solidFill>
                  <a:bevel/>
                </a:ln>
                <a:solidFill>
                  <a:srgbClr val="E0061B"/>
                </a:solidFill>
                <a:effectLst/>
                <a:latin typeface="Showcard Gothic" panose="04020904020102020604" pitchFamily="82" charset="0"/>
                <a:ea typeface="STHupo" panose="020B0503020204020204" pitchFamily="2" charset="-122"/>
                <a:cs typeface="Arial" panose="020B0604020202020204" pitchFamily="34" charset="0"/>
              </a:rPr>
              <a:t>FK Jílové, </a:t>
            </a:r>
            <a:r>
              <a:rPr lang="cs-CZ" sz="6600" dirty="0" err="1">
                <a:ln w="38100" cap="rnd" cmpd="dbl">
                  <a:solidFill>
                    <a:srgbClr val="00B050"/>
                  </a:solidFill>
                  <a:bevel/>
                </a:ln>
                <a:solidFill>
                  <a:srgbClr val="E0061B"/>
                </a:solidFill>
                <a:effectLst/>
                <a:latin typeface="Showcard Gothic" panose="04020904020102020604" pitchFamily="82" charset="0"/>
                <a:ea typeface="STHupo" panose="020B0503020204020204" pitchFamily="2" charset="-122"/>
                <a:cs typeface="Arial" panose="020B0604020202020204" pitchFamily="34" charset="0"/>
              </a:rPr>
              <a:t>z.s</a:t>
            </a:r>
            <a:r>
              <a:rPr lang="cs-CZ" sz="6600" dirty="0" smtClean="0">
                <a:ln w="38100" cap="rnd" cmpd="dbl">
                  <a:solidFill>
                    <a:srgbClr val="00B050"/>
                  </a:solidFill>
                  <a:bevel/>
                </a:ln>
                <a:solidFill>
                  <a:srgbClr val="E0061B"/>
                </a:solidFill>
                <a:effectLst/>
                <a:latin typeface="Showcard Gothic" panose="04020904020102020604" pitchFamily="82" charset="0"/>
                <a:ea typeface="STHupo" panose="020B0503020204020204" pitchFamily="2" charset="-122"/>
                <a:cs typeface="Arial" panose="020B0604020202020204" pitchFamily="34" charset="0"/>
              </a:rPr>
              <a:t>. </a:t>
            </a:r>
            <a:r>
              <a:rPr lang="cs-CZ" sz="6600" smtClean="0">
                <a:ln w="38100" cap="rnd" cmpd="dbl">
                  <a:solidFill>
                    <a:srgbClr val="00B050"/>
                  </a:solidFill>
                  <a:bevel/>
                </a:ln>
                <a:solidFill>
                  <a:srgbClr val="E0061B"/>
                </a:solidFill>
                <a:effectLst/>
                <a:latin typeface="Showcard Gothic" panose="04020904020102020604" pitchFamily="82" charset="0"/>
                <a:ea typeface="STHupo" panose="020B0503020204020204" pitchFamily="2" charset="-122"/>
                <a:cs typeface="Arial" panose="020B0604020202020204" pitchFamily="34" charset="0"/>
              </a:rPr>
              <a:t>4:1</a:t>
            </a:r>
            <a:r>
              <a:rPr lang="cs-CZ" sz="6600" smtClean="0">
                <a:ln w="28575" cap="rnd" cmpd="dbl">
                  <a:solidFill>
                    <a:srgbClr val="FFFF66"/>
                  </a:solidFill>
                  <a:bevel/>
                </a:ln>
                <a:solidFill>
                  <a:srgbClr val="E0061B"/>
                </a:solidFill>
                <a:effectLst/>
                <a:latin typeface="Arial" panose="020B0604020202020204" pitchFamily="34" charset="0"/>
                <a:ea typeface="STHupo" panose="020B0503020204020204" pitchFamily="2" charset="-122"/>
                <a:cs typeface="Arial" panose="020B0604020202020204" pitchFamily="34" charset="0"/>
              </a:rPr>
              <a:t> </a:t>
            </a:r>
            <a:endParaRPr lang="cs-CZ" sz="6000" dirty="0">
              <a:ln w="28575" cap="rnd" cmpd="dbl">
                <a:solidFill>
                  <a:srgbClr val="FFFF66"/>
                </a:solidFill>
                <a:bevel/>
              </a:ln>
              <a:solidFill>
                <a:srgbClr val="E0061B"/>
              </a:solidFill>
              <a:effectLst/>
              <a:latin typeface="Arial" panose="020B0604020202020204" pitchFamily="34" charset="0"/>
              <a:ea typeface="STHupo" panose="020B0503020204020204" pitchFamily="2" charset="-122"/>
              <a:cs typeface="Arial" panose="020B0604020202020204" pitchFamily="34" charset="0"/>
            </a:endParaRPr>
          </a:p>
        </p:txBody>
      </p:sp>
      <p:sp>
        <p:nvSpPr>
          <p:cNvPr id="16" name="TextovéPole 15"/>
          <p:cNvSpPr txBox="1"/>
          <p:nvPr/>
        </p:nvSpPr>
        <p:spPr>
          <a:xfrm>
            <a:off x="5410484" y="2467372"/>
            <a:ext cx="4712610" cy="1440160"/>
          </a:xfrm>
          <a:prstGeom prst="rect">
            <a:avLst/>
          </a:prstGeom>
          <a:gradFill>
            <a:gsLst>
              <a:gs pos="50000">
                <a:srgbClr val="99FF66"/>
              </a:gs>
              <a:gs pos="89000">
                <a:schemeClr val="bg1"/>
              </a:gs>
            </a:gsLst>
            <a:lin ang="5400000" scaled="1"/>
          </a:gradFill>
          <a:ln w="50800" cap="rnd" cmpd="sng">
            <a:solidFill>
              <a:schemeClr val="tx1"/>
            </a:solidFill>
            <a:prstDash val="solid"/>
            <a:miter lim="800000"/>
          </a:ln>
          <a:effectLst>
            <a:glow rad="101600">
              <a:srgbClr val="FFFF00">
                <a:alpha val="40000"/>
              </a:srgbClr>
            </a:glow>
            <a:softEdge rad="469900"/>
          </a:effectLst>
          <a:scene3d>
            <a:camera prst="orthographicFront"/>
            <a:lightRig rig="threePt" dir="t"/>
          </a:scene3d>
          <a:sp3d>
            <a:contourClr>
              <a:schemeClr val="accent1">
                <a:lumMod val="40000"/>
                <a:lumOff val="60000"/>
              </a:schemeClr>
            </a:contourClr>
          </a:sp3d>
        </p:spPr>
        <p:txBody>
          <a:bodyPr wrap="square" rtlCol="0" anchor="ctr">
            <a:noAutofit/>
            <a:sp3d contourW="12700">
              <a:extrusionClr>
                <a:schemeClr val="bg1"/>
              </a:extrusionClr>
              <a:contourClr>
                <a:srgbClr val="FFFFFF"/>
              </a:contourClr>
            </a:sp3d>
          </a:bodyPr>
          <a:lstStyle/>
          <a:p>
            <a:pPr algn="ctr"/>
            <a:r>
              <a:rPr lang="cs-CZ" sz="3600" dirty="0">
                <a:ln w="12700">
                  <a:noFill/>
                </a:ln>
                <a:blipFill dpi="0" rotWithShape="1">
                  <a:blip r:embed="rId7">
                    <a:extLst>
                      <a:ext uri="{28A0092B-C50C-407E-A947-70E740481C1C}">
                        <a14:useLocalDpi xmlns:a14="http://schemas.microsoft.com/office/drawing/2010/main" val="0"/>
                      </a:ext>
                    </a:extLst>
                  </a:blip>
                  <a:srcRect/>
                  <a:stretch>
                    <a:fillRect/>
                  </a:stretch>
                </a:blipFill>
                <a:effectLst>
                  <a:reflection endPos="0" dist="50800" dir="5400000" sy="-100000" algn="bl" rotWithShape="0"/>
                </a:effectLst>
                <a:latin typeface="Perpetua Titling MT" panose="02020502060505020804" pitchFamily="18" charset="0"/>
                <a:ea typeface="FangSong" pitchFamily="49" charset="-122"/>
                <a:cs typeface="Arial" panose="020B0604020202020204" pitchFamily="34" charset="0"/>
              </a:rPr>
              <a:t>25.8.2018 sobota    </a:t>
            </a:r>
          </a:p>
          <a:p>
            <a:pPr algn="ctr"/>
            <a:r>
              <a:rPr lang="cs-CZ" sz="3600" dirty="0">
                <a:ln w="12700">
                  <a:noFill/>
                </a:ln>
                <a:blipFill dpi="0" rotWithShape="1">
                  <a:blip r:embed="rId7">
                    <a:extLst>
                      <a:ext uri="{28A0092B-C50C-407E-A947-70E740481C1C}">
                        <a14:useLocalDpi xmlns:a14="http://schemas.microsoft.com/office/drawing/2010/main" val="0"/>
                      </a:ext>
                    </a:extLst>
                  </a:blip>
                  <a:srcRect/>
                  <a:stretch>
                    <a:fillRect/>
                  </a:stretch>
                </a:blipFill>
                <a:effectLst>
                  <a:reflection endPos="0" dist="50800" dir="5400000" sy="-100000" algn="bl" rotWithShape="0"/>
                </a:effectLst>
                <a:latin typeface="Perpetua Titling MT" panose="02020502060505020804" pitchFamily="18" charset="0"/>
                <a:ea typeface="FangSong" pitchFamily="49" charset="-122"/>
                <a:cs typeface="Arial" panose="020B0604020202020204" pitchFamily="34" charset="0"/>
              </a:rPr>
              <a:t>10:15 hod  3. kolo</a:t>
            </a:r>
          </a:p>
        </p:txBody>
      </p:sp>
      <p:sp>
        <p:nvSpPr>
          <p:cNvPr id="17" name="AutoShape 3" descr="ů§"/>
          <p:cNvSpPr>
            <a:spLocks noChangeArrowheads="1"/>
          </p:cNvSpPr>
          <p:nvPr/>
        </p:nvSpPr>
        <p:spPr bwMode="auto">
          <a:xfrm>
            <a:off x="5400576" y="115660"/>
            <a:ext cx="4752528" cy="1127576"/>
          </a:xfrm>
          <a:prstGeom prst="flowChartAlternateProcess">
            <a:avLst/>
          </a:prstGeom>
          <a:solidFill>
            <a:srgbClr val="CC3399"/>
          </a:solidFill>
          <a:ln w="69850" cap="flat" cmpd="sng">
            <a:solidFill>
              <a:schemeClr val="tx1"/>
            </a:solidFill>
            <a:prstDash val="solid"/>
            <a:bevel/>
            <a:headEnd/>
            <a:tailEnd/>
          </a:ln>
          <a:effectLst/>
          <a:scene3d>
            <a:camera prst="orthographicFront"/>
            <a:lightRig rig="threePt" dir="t"/>
          </a:scene3d>
          <a:sp3d>
            <a:bevelT w="0" h="0" prst="relaxedInset"/>
          </a:sp3d>
        </p:spPr>
        <p:txBody>
          <a:bodyPr wrap="none" lIns="0" tIns="45713" rIns="91425" bIns="45713" anchor="ctr">
            <a:sp3d extrusionH="57150">
              <a:bevelT w="38100" h="38100" prst="slope"/>
            </a:sp3d>
          </a:bodyPr>
          <a:lstStyle/>
          <a:p>
            <a:pPr algn="ctr" eaLnBrk="0" hangingPunct="0">
              <a:defRPr/>
            </a:pPr>
            <a:r>
              <a:rPr lang="cs-CZ" sz="3200" dirty="0">
                <a:ln w="19050" cap="rnd">
                  <a:solidFill>
                    <a:schemeClr val="accent1"/>
                  </a:solidFill>
                  <a:miter lim="800000"/>
                </a:ln>
                <a:latin typeface="Berlin Sans FB" panose="020E0602020502020306" pitchFamily="34" charset="0"/>
                <a:cs typeface="Khmer UI" pitchFamily="34" charset="0"/>
              </a:rPr>
              <a:t> </a:t>
            </a:r>
            <a:r>
              <a:rPr lang="cs-CZ" sz="3600" dirty="0">
                <a:ln w="6350" cap="rnd">
                  <a:noFill/>
                  <a:miter lim="800000"/>
                </a:ln>
                <a:solidFill>
                  <a:schemeClr val="bg1"/>
                </a:solidFill>
                <a:latin typeface="Berlin Sans FB" panose="020E0602020502020306" pitchFamily="34" charset="0"/>
                <a:ea typeface="SimHei" pitchFamily="49" charset="-122"/>
                <a:cs typeface="Arial" panose="020B0604020202020204" pitchFamily="34" charset="0"/>
              </a:rPr>
              <a:t>Fotbalový zpravodaj</a:t>
            </a:r>
          </a:p>
          <a:p>
            <a:pPr algn="ctr" eaLnBrk="0" hangingPunct="0">
              <a:defRPr/>
            </a:pPr>
            <a:r>
              <a:rPr lang="cs-CZ" sz="3600" dirty="0">
                <a:ln w="6350" cap="rnd">
                  <a:noFill/>
                  <a:miter lim="800000"/>
                </a:ln>
                <a:solidFill>
                  <a:schemeClr val="bg1"/>
                </a:solidFill>
                <a:latin typeface="Berlin Sans FB" panose="020E0602020502020306" pitchFamily="34" charset="0"/>
                <a:ea typeface="SimHei" pitchFamily="49" charset="-122"/>
                <a:cs typeface="Arial" panose="020B0604020202020204" pitchFamily="34" charset="0"/>
              </a:rPr>
              <a:t>SK Štětí, z.s.</a:t>
            </a:r>
          </a:p>
        </p:txBody>
      </p:sp>
      <p:sp>
        <p:nvSpPr>
          <p:cNvPr id="18" name="TextovéPole 17"/>
          <p:cNvSpPr txBox="1">
            <a:spLocks noChangeArrowheads="1"/>
          </p:cNvSpPr>
          <p:nvPr/>
        </p:nvSpPr>
        <p:spPr bwMode="auto">
          <a:xfrm>
            <a:off x="5400576" y="6928594"/>
            <a:ext cx="4579198" cy="338554"/>
          </a:xfrm>
          <a:prstGeom prst="rect">
            <a:avLst/>
          </a:prstGeom>
          <a:noFill/>
          <a:ln w="9525">
            <a:noFill/>
            <a:miter lim="800000"/>
            <a:headEnd/>
            <a:tailEnd/>
          </a:ln>
        </p:spPr>
        <p:txBody>
          <a:bodyPr wrap="square">
            <a:spAutoFit/>
          </a:bodyPr>
          <a:lstStyle/>
          <a:p>
            <a:pPr algn="ctr"/>
            <a:r>
              <a:rPr lang="cs-CZ" sz="1600" dirty="0"/>
              <a:t>www.stetimondifotbal.cz</a:t>
            </a:r>
          </a:p>
        </p:txBody>
      </p:sp>
      <p:sp>
        <p:nvSpPr>
          <p:cNvPr id="19" name="TextovéPole 18"/>
          <p:cNvSpPr txBox="1"/>
          <p:nvPr/>
        </p:nvSpPr>
        <p:spPr>
          <a:xfrm>
            <a:off x="5400576" y="1389516"/>
            <a:ext cx="4722518" cy="1005848"/>
          </a:xfrm>
          <a:prstGeom prst="rect">
            <a:avLst/>
          </a:prstGeom>
          <a:pattFill prst="divot">
            <a:fgClr>
              <a:srgbClr val="99FFCC"/>
            </a:fgClr>
            <a:bgClr>
              <a:schemeClr val="bg1"/>
            </a:bgClr>
          </a:pattFill>
          <a:ln w="57150" cmpd="sng">
            <a:solidFill>
              <a:srgbClr val="00FFFF"/>
            </a:solidFill>
            <a:prstDash val="dash"/>
            <a:miter lim="800000"/>
          </a:ln>
          <a:effectLst>
            <a:innerShdw blurRad="406400" dist="1117600" dir="5400000">
              <a:srgbClr val="FFFF00">
                <a:alpha val="56000"/>
              </a:srgbClr>
            </a:innerShdw>
          </a:effectLst>
          <a:scene3d>
            <a:camera prst="orthographicFront"/>
            <a:lightRig rig="threePt" dir="t"/>
          </a:scene3d>
          <a:sp3d contourW="6350" prstMaterial="matte">
            <a:bevelT w="0" h="0" prst="coolSlant"/>
            <a:extrusionClr>
              <a:srgbClr val="CC00CC"/>
            </a:extrusionClr>
            <a:contourClr>
              <a:schemeClr val="bg1"/>
            </a:contourClr>
          </a:sp3d>
        </p:spPr>
        <p:txBody>
          <a:bodyPr wrap="square" lIns="108000" tIns="36000" rtlCol="0" anchor="ctr">
            <a:spAutoFit/>
          </a:bodyPr>
          <a:lstStyle/>
          <a:p>
            <a:pPr algn="ctr"/>
            <a:r>
              <a:rPr lang="cs-CZ" sz="3200" dirty="0">
                <a:ln w="6350" cap="sq">
                  <a:noFill/>
                  <a:prstDash val="solid"/>
                  <a:miter lim="800000"/>
                </a:ln>
                <a:solidFill>
                  <a:srgbClr val="3333CC"/>
                </a:solidFill>
                <a:effectLst/>
                <a:latin typeface="Trebuchet MS" panose="020B0603020202020204" pitchFamily="34" charset="0"/>
                <a:ea typeface="Microsoft YaHei UI" panose="020B0503020204020204" pitchFamily="34" charset="-122"/>
                <a:cs typeface="Arial" panose="020B0604020202020204" pitchFamily="34" charset="0"/>
              </a:rPr>
              <a:t>Sezóna 2018/2019</a:t>
            </a:r>
          </a:p>
          <a:p>
            <a:pPr algn="ctr"/>
            <a:r>
              <a:rPr lang="cs-CZ" sz="2800" dirty="0">
                <a:ln w="6350" cap="sq">
                  <a:noFill/>
                  <a:prstDash val="solid"/>
                  <a:miter lim="800000"/>
                </a:ln>
                <a:solidFill>
                  <a:srgbClr val="3333CC"/>
                </a:solidFill>
                <a:effectLst/>
                <a:latin typeface="Trebuchet MS" panose="020B0603020202020204" pitchFamily="34" charset="0"/>
                <a:ea typeface="Microsoft YaHei UI" panose="020B0503020204020204" pitchFamily="34" charset="-122"/>
                <a:cs typeface="Arial" panose="020B0604020202020204" pitchFamily="34" charset="0"/>
              </a:rPr>
              <a:t>Ústecký přebor Podzim</a:t>
            </a:r>
          </a:p>
        </p:txBody>
      </p:sp>
      <p:pic>
        <p:nvPicPr>
          <p:cNvPr id="20" name="Obrázek 19" descr="Vector Logos, &lt;strong&gt;Logo&lt;/strong&gt; Templates Free Download | seek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44592" y="4116242"/>
            <a:ext cx="720080" cy="729163"/>
          </a:xfrm>
          <a:prstGeom prst="rect">
            <a:avLst/>
          </a:prstGeom>
        </p:spPr>
      </p:pic>
      <p:pic>
        <p:nvPicPr>
          <p:cNvPr id="23" name="Obrázek 22"/>
          <p:cNvPicPr>
            <a:picLocks noChangeAspect="1"/>
          </p:cNvPicPr>
          <p:nvPr/>
        </p:nvPicPr>
        <p:blipFill>
          <a:blip r:embed="rId9"/>
          <a:stretch>
            <a:fillRect/>
          </a:stretch>
        </p:blipFill>
        <p:spPr>
          <a:xfrm>
            <a:off x="9289008" y="6283796"/>
            <a:ext cx="690766" cy="570475"/>
          </a:xfrm>
          <a:prstGeom prst="rect">
            <a:avLst/>
          </a:prstGeom>
          <a:ln w="349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2088208" y="7004456"/>
            <a:ext cx="322933"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10</a:t>
            </a:r>
          </a:p>
        </p:txBody>
      </p:sp>
      <p:sp>
        <p:nvSpPr>
          <p:cNvPr id="2" name="Obdélník 1">
            <a:extLst>
              <a:ext uri="{FF2B5EF4-FFF2-40B4-BE49-F238E27FC236}">
                <a16:creationId xmlns:a16="http://schemas.microsoft.com/office/drawing/2014/main" id="{CA0ADB5A-157B-4743-9458-37B266E62684}"/>
              </a:ext>
            </a:extLst>
          </p:cNvPr>
          <p:cNvSpPr/>
          <p:nvPr/>
        </p:nvSpPr>
        <p:spPr>
          <a:xfrm>
            <a:off x="216000" y="450876"/>
            <a:ext cx="4680520" cy="6337248"/>
          </a:xfrm>
          <a:prstGeom prst="rect">
            <a:avLst/>
          </a:prstGeom>
        </p:spPr>
        <p:txBody>
          <a:bodyPr wrap="square">
            <a:spAutoFit/>
          </a:bodyPr>
          <a:lstStyle/>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také to skončilo neúspěšně. Domácí se poprvé nadechli až ve 26. minutě , kdy to z velké dálky zkusil </a:t>
            </a:r>
            <a:r>
              <a:rPr lang="cs-CZ" sz="1000" b="0" dirty="0" err="1">
                <a:latin typeface="Arial" panose="020B0604020202020204" pitchFamily="34" charset="0"/>
                <a:ea typeface="Calibri" panose="020F0502020204030204" pitchFamily="34" charset="0"/>
                <a:cs typeface="Arial" panose="020B0604020202020204" pitchFamily="34" charset="0"/>
              </a:rPr>
              <a:t>Čisár</a:t>
            </a:r>
            <a:r>
              <a:rPr lang="cs-CZ" sz="1000" b="0" dirty="0">
                <a:latin typeface="Arial" panose="020B0604020202020204" pitchFamily="34" charset="0"/>
                <a:ea typeface="Calibri" panose="020F0502020204030204" pitchFamily="34" charset="0"/>
                <a:cs typeface="Arial" panose="020B0604020202020204" pitchFamily="34" charset="0"/>
              </a:rPr>
              <a:t>, ale mušku přesnou neměl.  Slibně vypadal hned následující  útok domácích, ale ani v tomto případě ohrožení branky Štětí nedošlo. Pak jsme opět převzali iniciativu a ve 33. minutě se dožadovali penalty po střetu Matěje Waltera jedním z obránců. Pokračovalo se dál a místo z penalty mohl docílit branky </a:t>
            </a:r>
            <a:r>
              <a:rPr lang="cs-CZ" sz="1000" b="0" dirty="0" err="1">
                <a:latin typeface="Arial" panose="020B0604020202020204" pitchFamily="34" charset="0"/>
                <a:ea typeface="Calibri" panose="020F0502020204030204" pitchFamily="34" charset="0"/>
                <a:cs typeface="Arial" panose="020B0604020202020204" pitchFamily="34" charset="0"/>
              </a:rPr>
              <a:t>Slanička</a:t>
            </a:r>
            <a:r>
              <a:rPr lang="cs-CZ" sz="1000" b="0" dirty="0">
                <a:latin typeface="Arial" panose="020B0604020202020204" pitchFamily="34" charset="0"/>
                <a:ea typeface="Calibri" panose="020F0502020204030204" pitchFamily="34" charset="0"/>
                <a:cs typeface="Arial" panose="020B0604020202020204" pitchFamily="34" charset="0"/>
              </a:rPr>
              <a:t>, když jeho tvrdou střelu ze zajímavého postavení vyrazil brankář Matějka. Pak už to konečně přišlo. Těsně před velkým vápnem byl faulován Rejman. Po chvilce přípravy se k volnému přímému kopu rozběhl Marek Faust a jeho levačka provětrala síť branky.  O minutu později konkrétně ve 37. minutě bylo ještě veseleji. Mezi 2 obránce si naběhl Matěj Walter a míč mu adresoval Rejman. Pak už to byl jen souboj s brankářem, ze kterého brankou na 2:0 vyšel vítězně náš hráč. Navýšení náskoku na rozdíl 3 branek měl na hlavě Svoboda, ale balón po rohu ve 42 minutě skončil nad. Mrzet nás to moc nemuselo, protože ve 45. minutě se zpoza šestnáctky opřel do balónu </a:t>
            </a:r>
            <a:r>
              <a:rPr lang="cs-CZ" sz="1000" b="0" dirty="0" err="1">
                <a:latin typeface="Arial" panose="020B0604020202020204" pitchFamily="34" charset="0"/>
                <a:ea typeface="Calibri" panose="020F0502020204030204" pitchFamily="34" charset="0"/>
                <a:cs typeface="Arial" panose="020B0604020202020204" pitchFamily="34" charset="0"/>
              </a:rPr>
              <a:t>Slanička</a:t>
            </a:r>
            <a:r>
              <a:rPr lang="cs-CZ" sz="1000" b="0" dirty="0">
                <a:latin typeface="Arial" panose="020B0604020202020204" pitchFamily="34" charset="0"/>
                <a:ea typeface="Calibri" panose="020F0502020204030204" pitchFamily="34" charset="0"/>
                <a:cs typeface="Arial" panose="020B0604020202020204" pitchFamily="34" charset="0"/>
              </a:rPr>
              <a:t>, míč ještě před brankářem poskočil a do kabin jsme šli za stavu 3:0. Druhý poločas začal rohem Faust, ale brankář stál na svém místě a míč vyboxoval do bezpečí. Penalty se dožadovali domácí v minutě 49., ale stejně jako v 1. půli na straně hostů se nepískalo. Ve druhém poločase vědomi si vysokého náskoku naše herní aktivita nebyla už tak viditelná. I tak jsme si ale přichystali možnost v 58. minutě, při které střídající Jiří Vacek pálí těsně vedle levé tyče. Na hřišti se také objevil Koloman Horváth po jehož důrazném atakování vystihl přihrávku jednoho z obránců Slavíček, který střelou pod nohy brankáře upravil už na 4:0. Postupně se v naší sestavě dostalo na hřiště všech 5 náhradníků. Velkou šanci měl jeden z nich Jiří Křtěn, ale chtělo to víc klidu v koncovce. Největší možnosti na korekci výsledku měla Modrá až v samotném závěru. Lukáš </a:t>
            </a:r>
            <a:r>
              <a:rPr lang="cs-CZ" sz="1000" b="0" dirty="0" err="1">
                <a:latin typeface="Arial" panose="020B0604020202020204" pitchFamily="34" charset="0"/>
                <a:ea typeface="Calibri" panose="020F0502020204030204" pitchFamily="34" charset="0"/>
                <a:cs typeface="Arial" panose="020B0604020202020204" pitchFamily="34" charset="0"/>
              </a:rPr>
              <a:t>Stožický</a:t>
            </a:r>
            <a:r>
              <a:rPr lang="cs-CZ" sz="1000" b="0" dirty="0">
                <a:latin typeface="Arial" panose="020B0604020202020204" pitchFamily="34" charset="0"/>
                <a:ea typeface="Calibri" panose="020F0502020204030204" pitchFamily="34" charset="0"/>
                <a:cs typeface="Arial" panose="020B0604020202020204" pitchFamily="34" charset="0"/>
              </a:rPr>
              <a:t> z volného přímého kopu vysoko přestřelil a ta největší šance přišla v 88. minutě po rohu. Nebezpečnou hlavičku vyrážel v posledním možném okamžiku do bezpečí Gabriel v brance. A na úplný závěr ještě jeden trestný kop, ale ani tentokrát přesné kopačky Fejfar neměl.</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Branky:</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M.Faust</a:t>
            </a:r>
            <a:r>
              <a:rPr lang="cs-CZ" sz="1000" b="0" dirty="0">
                <a:latin typeface="Arial" panose="020B0604020202020204" pitchFamily="34" charset="0"/>
                <a:ea typeface="Calibri" panose="020F0502020204030204" pitchFamily="34" charset="0"/>
                <a:cs typeface="Arial" panose="020B0604020202020204" pitchFamily="34" charset="0"/>
              </a:rPr>
              <a:t> 1, </a:t>
            </a:r>
            <a:r>
              <a:rPr lang="cs-CZ" sz="1000" b="0" dirty="0" err="1">
                <a:latin typeface="Arial" panose="020B0604020202020204" pitchFamily="34" charset="0"/>
                <a:ea typeface="Calibri" panose="020F0502020204030204" pitchFamily="34" charset="0"/>
                <a:cs typeface="Arial" panose="020B0604020202020204" pitchFamily="34" charset="0"/>
              </a:rPr>
              <a:t>M.Walter</a:t>
            </a:r>
            <a:r>
              <a:rPr lang="cs-CZ" sz="1000" b="0" dirty="0">
                <a:latin typeface="Arial" panose="020B0604020202020204" pitchFamily="34" charset="0"/>
                <a:ea typeface="Calibri" panose="020F0502020204030204" pitchFamily="34" charset="0"/>
                <a:cs typeface="Arial" panose="020B0604020202020204" pitchFamily="34" charset="0"/>
              </a:rPr>
              <a:t> 1, </a:t>
            </a:r>
            <a:r>
              <a:rPr lang="cs-CZ" sz="1000" b="0" dirty="0" err="1">
                <a:latin typeface="Arial" panose="020B0604020202020204" pitchFamily="34" charset="0"/>
                <a:ea typeface="Calibri" panose="020F0502020204030204" pitchFamily="34" charset="0"/>
                <a:cs typeface="Arial" panose="020B0604020202020204" pitchFamily="34" charset="0"/>
              </a:rPr>
              <a:t>R.Slanička</a:t>
            </a:r>
            <a:r>
              <a:rPr lang="cs-CZ" sz="1000" b="0" dirty="0">
                <a:latin typeface="Arial" panose="020B0604020202020204" pitchFamily="34" charset="0"/>
                <a:ea typeface="Calibri" panose="020F0502020204030204" pitchFamily="34" charset="0"/>
                <a:cs typeface="Arial" panose="020B0604020202020204" pitchFamily="34" charset="0"/>
              </a:rPr>
              <a:t> 1, </a:t>
            </a:r>
            <a:r>
              <a:rPr lang="cs-CZ" sz="1000" b="0" dirty="0" err="1">
                <a:latin typeface="Arial" panose="020B0604020202020204" pitchFamily="34" charset="0"/>
                <a:ea typeface="Calibri" panose="020F0502020204030204" pitchFamily="34" charset="0"/>
                <a:cs typeface="Arial" panose="020B0604020202020204" pitchFamily="34" charset="0"/>
              </a:rPr>
              <a:t>J.Slavíček</a:t>
            </a:r>
            <a:r>
              <a:rPr lang="cs-CZ" sz="1000" b="0" dirty="0">
                <a:latin typeface="Arial" panose="020B0604020202020204" pitchFamily="34" charset="0"/>
                <a:ea typeface="Calibri" panose="020F0502020204030204" pitchFamily="34" charset="0"/>
                <a:cs typeface="Arial" panose="020B0604020202020204" pitchFamily="34" charset="0"/>
              </a:rPr>
              <a:t> 1</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Sestava: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J.Gabriel-P.Fary</a:t>
            </a:r>
            <a:r>
              <a:rPr lang="cs-CZ" sz="1000" b="0" dirty="0">
                <a:latin typeface="Arial" panose="020B0604020202020204" pitchFamily="34" charset="0"/>
                <a:ea typeface="Calibri" panose="020F0502020204030204" pitchFamily="34" charset="0"/>
                <a:cs typeface="Arial" panose="020B0604020202020204" pitchFamily="34" charset="0"/>
              </a:rPr>
              <a:t>(53.J.Vacek), </a:t>
            </a:r>
            <a:r>
              <a:rPr lang="cs-CZ" sz="1000" b="0" dirty="0" err="1">
                <a:latin typeface="Arial" panose="020B0604020202020204" pitchFamily="34" charset="0"/>
                <a:ea typeface="Calibri" panose="020F0502020204030204" pitchFamily="34" charset="0"/>
                <a:cs typeface="Arial" panose="020B0604020202020204" pitchFamily="34" charset="0"/>
              </a:rPr>
              <a:t>J.Ransdorf</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F.Svoboda</a:t>
            </a:r>
            <a:r>
              <a:rPr lang="cs-CZ" sz="10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D.Mencl</a:t>
            </a:r>
            <a:r>
              <a:rPr lang="cs-CZ" sz="1000" b="0" dirty="0">
                <a:latin typeface="Arial" panose="020B0604020202020204" pitchFamily="34" charset="0"/>
                <a:ea typeface="Calibri" panose="020F0502020204030204" pitchFamily="34" charset="0"/>
                <a:cs typeface="Arial" panose="020B0604020202020204" pitchFamily="34" charset="0"/>
              </a:rPr>
              <a:t>(78.J.Černý)-</a:t>
            </a:r>
            <a:r>
              <a:rPr lang="cs-CZ" sz="1000" b="0" dirty="0" err="1">
                <a:latin typeface="Arial" panose="020B0604020202020204" pitchFamily="34" charset="0"/>
                <a:ea typeface="Calibri" panose="020F0502020204030204" pitchFamily="34" charset="0"/>
                <a:cs typeface="Arial" panose="020B0604020202020204" pitchFamily="34" charset="0"/>
              </a:rPr>
              <a:t>J.Slavíček</a:t>
            </a:r>
            <a:r>
              <a:rPr lang="cs-CZ" sz="1000" b="0" dirty="0">
                <a:latin typeface="Arial" panose="020B0604020202020204" pitchFamily="34" charset="0"/>
                <a:ea typeface="Calibri" panose="020F0502020204030204" pitchFamily="34" charset="0"/>
                <a:cs typeface="Arial" panose="020B0604020202020204" pitchFamily="34" charset="0"/>
              </a:rPr>
              <a:t>(74.J.Křtěn), </a:t>
            </a:r>
          </a:p>
          <a:p>
            <a:pPr>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R.Slanička</a:t>
            </a:r>
            <a:r>
              <a:rPr lang="cs-CZ" sz="1000" b="0" dirty="0">
                <a:latin typeface="Arial" panose="020B0604020202020204" pitchFamily="34" charset="0"/>
                <a:ea typeface="Calibri" panose="020F0502020204030204" pitchFamily="34" charset="0"/>
                <a:cs typeface="Arial" panose="020B0604020202020204" pitchFamily="34" charset="0"/>
              </a:rPr>
              <a:t>(77.D.Beruška), </a:t>
            </a:r>
            <a:r>
              <a:rPr lang="cs-CZ" sz="1000" b="0" dirty="0" err="1">
                <a:latin typeface="Arial" panose="020B0604020202020204" pitchFamily="34" charset="0"/>
                <a:ea typeface="Calibri" panose="020F0502020204030204" pitchFamily="34" charset="0"/>
                <a:cs typeface="Arial" panose="020B0604020202020204" pitchFamily="34" charset="0"/>
              </a:rPr>
              <a:t>M.Rejman</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P.Stejskal</a:t>
            </a:r>
            <a:r>
              <a:rPr lang="cs-CZ" sz="10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M.Faust-M.Walter</a:t>
            </a:r>
            <a:r>
              <a:rPr lang="cs-CZ" sz="1000" b="0" dirty="0">
                <a:latin typeface="Arial" panose="020B0604020202020204" pitchFamily="34" charset="0"/>
                <a:ea typeface="Calibri" panose="020F0502020204030204" pitchFamily="34" charset="0"/>
                <a:cs typeface="Arial" panose="020B0604020202020204" pitchFamily="34" charset="0"/>
              </a:rPr>
              <a:t>(64.K.Horváth)</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Připraveni:</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T.Kysela</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Trenér: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J.Ransdorf</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K.Zuna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u="sng" dirty="0">
                <a:latin typeface="Arial" panose="020B0604020202020204" pitchFamily="34" charset="0"/>
                <a:ea typeface="Calibri" panose="020F0502020204030204" pitchFamily="34" charset="0"/>
                <a:cs typeface="Arial" panose="020B0604020202020204" pitchFamily="34" charset="0"/>
              </a:rPr>
              <a:t>Vedoucí: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M.Plíšek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u="sng" dirty="0">
                <a:latin typeface="Arial" panose="020B0604020202020204" pitchFamily="34" charset="0"/>
                <a:ea typeface="Calibri" panose="020F0502020204030204" pitchFamily="34" charset="0"/>
                <a:cs typeface="Arial" panose="020B0604020202020204" pitchFamily="34" charset="0"/>
              </a:rPr>
              <a:t>Masér: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K.Zavřel</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Rozhodčí: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A.Provazník-J.Flade</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L.Mollingr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u="sng" dirty="0">
                <a:latin typeface="Arial" panose="020B0604020202020204" pitchFamily="34" charset="0"/>
                <a:ea typeface="Calibri" panose="020F0502020204030204" pitchFamily="34" charset="0"/>
                <a:cs typeface="Arial" panose="020B0604020202020204" pitchFamily="34" charset="0"/>
              </a:rPr>
              <a:t>Delegát</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M.Dvorský</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50 diváků 20 ze Štětí</a:t>
            </a:r>
            <a:endParaRPr lang="cs-CZ" sz="1000" dirty="0"/>
          </a:p>
        </p:txBody>
      </p:sp>
      <p:sp>
        <p:nvSpPr>
          <p:cNvPr id="3" name="TextovéPole 2"/>
          <p:cNvSpPr txBox="1"/>
          <p:nvPr/>
        </p:nvSpPr>
        <p:spPr>
          <a:xfrm>
            <a:off x="216000" y="91108"/>
            <a:ext cx="4320480" cy="276999"/>
          </a:xfrm>
          <a:prstGeom prst="rect">
            <a:avLst/>
          </a:prstGeom>
          <a:solidFill>
            <a:schemeClr val="bg2">
              <a:lumMod val="20000"/>
              <a:lumOff val="80000"/>
            </a:schemeClr>
          </a:solidFill>
          <a:effectLst>
            <a:glow rad="101600">
              <a:srgbClr val="FFFF66">
                <a:alpha val="40000"/>
              </a:srgbClr>
            </a:glow>
            <a:softEdge rad="0"/>
          </a:effectLst>
        </p:spPr>
        <p:txBody>
          <a:bodyPr wrap="square" rtlCol="0">
            <a:spAutoFit/>
          </a:bodyPr>
          <a:lstStyle/>
          <a:p>
            <a:pPr algn="ctr"/>
            <a:r>
              <a:rPr lang="cs-CZ" dirty="0" smtClean="0">
                <a:latin typeface="Arial Black" panose="020B0A04020102020204" pitchFamily="34" charset="0"/>
              </a:rPr>
              <a:t>Modrá/Hrobce-Štětí  19.8.2018  0:4  pokračování</a:t>
            </a:r>
          </a:p>
        </p:txBody>
      </p:sp>
      <p:sp>
        <p:nvSpPr>
          <p:cNvPr id="5" name="TextovéPole 4"/>
          <p:cNvSpPr txBox="1"/>
          <p:nvPr/>
        </p:nvSpPr>
        <p:spPr>
          <a:xfrm>
            <a:off x="5400576" y="91108"/>
            <a:ext cx="4752528" cy="2246769"/>
          </a:xfrm>
          <a:prstGeom prst="rect">
            <a:avLst/>
          </a:prstGeom>
          <a:blipFill>
            <a:blip r:embed="rId2"/>
            <a:tile tx="0" ty="0" sx="100000" sy="100000" flip="none" algn="tl"/>
          </a:blipFill>
          <a:effectLst>
            <a:glow rad="101600">
              <a:srgbClr val="FFFF66">
                <a:alpha val="40000"/>
              </a:srgbClr>
            </a:glow>
            <a:softEdge rad="241300"/>
          </a:effectLst>
        </p:spPr>
        <p:txBody>
          <a:bodyPr wrap="square" rtlCol="0">
            <a:spAutoFit/>
          </a:bodyPr>
          <a:lstStyle/>
          <a:p>
            <a:pPr algn="ctr"/>
            <a:r>
              <a:rPr lang="cs-CZ" sz="2000" dirty="0" smtClean="0">
                <a:solidFill>
                  <a:srgbClr val="990033"/>
                </a:solidFill>
                <a:latin typeface="Arial Black" panose="020B0A04020102020204" pitchFamily="34" charset="0"/>
              </a:rPr>
              <a:t>Ve 2. kole přeboru dospělých 4x vyhráli domácí a 4x hosté. Ani jednou se nekopaly penalty.  Už po 2 zápasech si Matěj Suchý z Krupky vybudoval na čele nejlepších střelců dostatečný náskok</a:t>
            </a:r>
          </a:p>
        </p:txBody>
      </p:sp>
      <p:graphicFrame>
        <p:nvGraphicFramePr>
          <p:cNvPr id="7" name="Tabulka 6"/>
          <p:cNvGraphicFramePr>
            <a:graphicFrameLocks noGrp="1"/>
          </p:cNvGraphicFramePr>
          <p:nvPr>
            <p:extLst>
              <p:ext uri="{D42A27DB-BD31-4B8C-83A1-F6EECF244321}">
                <p14:modId xmlns:p14="http://schemas.microsoft.com/office/powerpoint/2010/main" val="1905738252"/>
              </p:ext>
            </p:extLst>
          </p:nvPr>
        </p:nvGraphicFramePr>
        <p:xfrm>
          <a:off x="5472583" y="2539380"/>
          <a:ext cx="4680521" cy="4248742"/>
        </p:xfrm>
        <a:graphic>
          <a:graphicData uri="http://schemas.openxmlformats.org/drawingml/2006/table">
            <a:tbl>
              <a:tblPr/>
              <a:tblGrid>
                <a:gridCol w="506066">
                  <a:extLst>
                    <a:ext uri="{9D8B030D-6E8A-4147-A177-3AD203B41FA5}">
                      <a16:colId xmlns:a16="http://schemas.microsoft.com/office/drawing/2014/main" val="3947364387"/>
                    </a:ext>
                  </a:extLst>
                </a:gridCol>
                <a:gridCol w="1159439">
                  <a:extLst>
                    <a:ext uri="{9D8B030D-6E8A-4147-A177-3AD203B41FA5}">
                      <a16:colId xmlns:a16="http://schemas.microsoft.com/office/drawing/2014/main" val="3180692746"/>
                    </a:ext>
                  </a:extLst>
                </a:gridCol>
                <a:gridCol w="2387778">
                  <a:extLst>
                    <a:ext uri="{9D8B030D-6E8A-4147-A177-3AD203B41FA5}">
                      <a16:colId xmlns:a16="http://schemas.microsoft.com/office/drawing/2014/main" val="2224859774"/>
                    </a:ext>
                  </a:extLst>
                </a:gridCol>
                <a:gridCol w="627238">
                  <a:extLst>
                    <a:ext uri="{9D8B030D-6E8A-4147-A177-3AD203B41FA5}">
                      <a16:colId xmlns:a16="http://schemas.microsoft.com/office/drawing/2014/main" val="1223845143"/>
                    </a:ext>
                  </a:extLst>
                </a:gridCol>
              </a:tblGrid>
              <a:tr h="415078">
                <a:tc>
                  <a:txBody>
                    <a:bodyPr/>
                    <a:lstStyle/>
                    <a:p>
                      <a:pPr algn="ctr" fontAlgn="ctr"/>
                      <a:r>
                        <a:rPr lang="cs-CZ" sz="1200" b="1" i="0" u="none" strike="noStrike" dirty="0">
                          <a:solidFill>
                            <a:srgbClr val="000000"/>
                          </a:solidFill>
                          <a:effectLst/>
                          <a:latin typeface="Calibri" panose="020F0502020204030204" pitchFamily="34" charset="0"/>
                        </a:rPr>
                        <a:t>Pořadí</a:t>
                      </a:r>
                    </a:p>
                  </a:txBody>
                  <a:tcPr marL="9286" marR="9286" marT="9286" marB="0" anchor="ctr">
                    <a:lnL w="25400" cap="flat" cmpd="dbl" algn="ctr">
                      <a:solidFill>
                        <a:srgbClr val="000000"/>
                      </a:solidFill>
                      <a:prstDash val="solid"/>
                      <a:round/>
                      <a:headEnd type="none" w="med" len="med"/>
                      <a:tailEnd type="none" w="med" len="med"/>
                    </a:lnL>
                    <a:lnR w="6350" cap="flat" cmpd="sng" algn="ctr">
                      <a:solidFill>
                        <a:srgbClr val="CFD5DC"/>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Calibri" panose="020F0502020204030204" pitchFamily="34" charset="0"/>
                        </a:rPr>
                        <a:t>Hráč</a:t>
                      </a:r>
                    </a:p>
                  </a:txBody>
                  <a:tcPr marL="9286" marR="9286" marT="9286" marB="0" anchor="ctr">
                    <a:lnL w="6350" cap="flat" cmpd="sng" algn="ctr">
                      <a:solidFill>
                        <a:srgbClr val="CFD5DC"/>
                      </a:solidFill>
                      <a:prstDash val="solid"/>
                      <a:round/>
                      <a:headEnd type="none" w="med" len="med"/>
                      <a:tailEnd type="none" w="med" len="med"/>
                    </a:lnL>
                    <a:lnR w="6350" cap="flat" cmpd="sng" algn="ctr">
                      <a:solidFill>
                        <a:srgbClr val="CFD5DC"/>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Calibri" panose="020F0502020204030204" pitchFamily="34" charset="0"/>
                        </a:rPr>
                        <a:t>Oddíl</a:t>
                      </a:r>
                    </a:p>
                  </a:txBody>
                  <a:tcPr marL="9286" marR="9286" marT="9286" marB="0" anchor="ctr">
                    <a:lnL w="6350" cap="flat" cmpd="sng" algn="ctr">
                      <a:solidFill>
                        <a:srgbClr val="CFD5DC"/>
                      </a:solidFill>
                      <a:prstDash val="solid"/>
                      <a:round/>
                      <a:headEnd type="none" w="med" len="med"/>
                      <a:tailEnd type="none" w="med" len="med"/>
                    </a:lnL>
                    <a:lnR w="6350" cap="flat" cmpd="sng" algn="ctr">
                      <a:solidFill>
                        <a:srgbClr val="CFD5DC"/>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Calibri" panose="020F0502020204030204" pitchFamily="34" charset="0"/>
                        </a:rPr>
                        <a:t>Počet branek</a:t>
                      </a:r>
                    </a:p>
                  </a:txBody>
                  <a:tcPr marL="9286" marR="9286" marT="9286" marB="0" anchor="ctr">
                    <a:lnL w="6350" cap="flat" cmpd="sng" algn="ctr">
                      <a:solidFill>
                        <a:srgbClr val="CFD5DC"/>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52868558"/>
                  </a:ext>
                </a:extLst>
              </a:tr>
              <a:tr h="265563">
                <a:tc>
                  <a:txBody>
                    <a:bodyPr/>
                    <a:lstStyle/>
                    <a:p>
                      <a:pPr algn="ctr" fontAlgn="ctr"/>
                      <a:r>
                        <a:rPr lang="cs-CZ" sz="1100" b="1" i="0" u="none" strike="noStrike" dirty="0">
                          <a:solidFill>
                            <a:srgbClr val="000000"/>
                          </a:solidFill>
                          <a:effectLst/>
                          <a:latin typeface="Arial" panose="020B0604020202020204" pitchFamily="34" charset="0"/>
                        </a:rPr>
                        <a:t>1.</a:t>
                      </a:r>
                    </a:p>
                  </a:txBody>
                  <a:tcPr marL="9286" marR="9286" marT="9286" marB="0" anchor="ctr">
                    <a:lnL w="25400" cap="flat" cmpd="dbl" algn="ctr">
                      <a:solidFill>
                        <a:srgbClr val="000000"/>
                      </a:solidFill>
                      <a:prstDash val="solid"/>
                      <a:round/>
                      <a:headEnd type="none" w="med" len="med"/>
                      <a:tailEnd type="none" w="med" len="med"/>
                    </a:lnL>
                    <a:lnR w="6350" cap="flat" cmpd="sng" algn="ctr">
                      <a:solidFill>
                        <a:srgbClr val="CFD5DC"/>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CFD5DC"/>
                      </a:solidFill>
                      <a:prstDash val="solid"/>
                      <a:round/>
                      <a:headEnd type="none" w="med" len="med"/>
                      <a:tailEnd type="none" w="med" len="med"/>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Matěj Suchý</a:t>
                      </a:r>
                    </a:p>
                  </a:txBody>
                  <a:tcPr marL="83575" marR="9286" marT="9286" marB="0" anchor="ctr">
                    <a:lnL w="6350" cap="flat" cmpd="sng" algn="ctr">
                      <a:solidFill>
                        <a:srgbClr val="CFD5DC"/>
                      </a:solidFill>
                      <a:prstDash val="solid"/>
                      <a:round/>
                      <a:headEnd type="none" w="med" len="med"/>
                      <a:tailEnd type="none" w="med" len="med"/>
                    </a:lnL>
                    <a:lnR w="6350" cap="flat" cmpd="sng" algn="ctr">
                      <a:solidFill>
                        <a:srgbClr val="60AA54"/>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0AF54"/>
                      </a:solidFill>
                      <a:prstDash val="solid"/>
                      <a:round/>
                      <a:headEnd type="none" w="med" len="med"/>
                      <a:tailEnd type="none" w="med" len="med"/>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Tělovýchovná jednota Krupka</a:t>
                      </a:r>
                    </a:p>
                  </a:txBody>
                  <a:tcPr marL="83575" marR="9286" marT="9286" marB="0" anchor="ctr">
                    <a:lnL w="6350" cap="flat" cmpd="sng" algn="ctr">
                      <a:solidFill>
                        <a:srgbClr val="60AA54"/>
                      </a:solidFill>
                      <a:prstDash val="solid"/>
                      <a:round/>
                      <a:headEnd type="none" w="med" len="med"/>
                      <a:tailEnd type="none" w="med" len="med"/>
                    </a:lnL>
                    <a:lnR w="6350" cap="flat" cmpd="sng" algn="ctr">
                      <a:solidFill>
                        <a:srgbClr val="C0A954"/>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40AC54"/>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286" marR="9286" marT="9286" marB="0" anchor="ctr">
                    <a:lnL w="6350" cap="flat" cmpd="sng" algn="ctr">
                      <a:solidFill>
                        <a:srgbClr val="C0A954"/>
                      </a:solidFill>
                      <a:prstDash val="solid"/>
                      <a:round/>
                      <a:headEnd type="none" w="med" len="med"/>
                      <a:tailEnd type="none" w="med" len="med"/>
                    </a:lnL>
                    <a:lnR w="25400" cap="flat" cmpd="dbl" algn="ctr">
                      <a:solidFill>
                        <a:srgbClr val="80AB54"/>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0AA54"/>
                      </a:solidFill>
                      <a:prstDash val="solid"/>
                      <a:round/>
                      <a:headEnd type="none" w="med" len="med"/>
                      <a:tailEnd type="none" w="med" len="med"/>
                    </a:lnB>
                    <a:solidFill>
                      <a:srgbClr val="CCFFFF"/>
                    </a:solidFill>
                  </a:tcPr>
                </a:tc>
                <a:extLst>
                  <a:ext uri="{0D108BD9-81ED-4DB2-BD59-A6C34878D82A}">
                    <a16:rowId xmlns:a16="http://schemas.microsoft.com/office/drawing/2014/main" val="3231983121"/>
                  </a:ext>
                </a:extLst>
              </a:tr>
              <a:tr h="381345">
                <a:tc>
                  <a:txBody>
                    <a:bodyPr/>
                    <a:lstStyle/>
                    <a:p>
                      <a:pPr algn="ctr" fontAlgn="ctr"/>
                      <a:r>
                        <a:rPr lang="cs-CZ" sz="1100" b="1" i="0" u="none" strike="noStrike">
                          <a:solidFill>
                            <a:srgbClr val="000000"/>
                          </a:solidFill>
                          <a:effectLst/>
                          <a:latin typeface="Arial" panose="020B0604020202020204" pitchFamily="34" charset="0"/>
                        </a:rPr>
                        <a:t>2.</a:t>
                      </a:r>
                    </a:p>
                  </a:txBody>
                  <a:tcPr marL="9286" marR="9286" marT="9286" marB="0" anchor="ctr">
                    <a:lnL w="25400" cap="flat" cmpd="dbl" algn="ctr">
                      <a:solidFill>
                        <a:srgbClr val="80B054"/>
                      </a:solidFill>
                      <a:prstDash val="solid"/>
                      <a:round/>
                      <a:headEnd type="none" w="med" len="med"/>
                      <a:tailEnd type="none" w="med" len="med"/>
                    </a:lnL>
                    <a:lnR w="6350" cap="flat" cmpd="sng" algn="ctr">
                      <a:solidFill>
                        <a:srgbClr val="20AE54"/>
                      </a:solidFill>
                      <a:prstDash val="solid"/>
                      <a:round/>
                      <a:headEnd type="none" w="med" len="med"/>
                      <a:tailEnd type="none" w="med" len="med"/>
                    </a:lnR>
                    <a:lnT w="6350" cap="flat" cmpd="sng" algn="ctr">
                      <a:solidFill>
                        <a:srgbClr val="CFD5DC"/>
                      </a:solidFill>
                      <a:prstDash val="solid"/>
                      <a:round/>
                      <a:headEnd type="none" w="med" len="med"/>
                      <a:tailEnd type="none" w="med" len="med"/>
                    </a:lnT>
                    <a:lnB w="6350" cap="flat" cmpd="sng" algn="ctr">
                      <a:solidFill>
                        <a:srgbClr val="20AB54"/>
                      </a:solidFill>
                      <a:prstDash val="solid"/>
                      <a:round/>
                      <a:headEnd type="none" w="med" len="med"/>
                      <a:tailEnd type="none" w="med" len="med"/>
                    </a:lnB>
                    <a:solidFill>
                      <a:srgbClr val="FFCCFF"/>
                    </a:solidFill>
                  </a:tcPr>
                </a:tc>
                <a:tc>
                  <a:txBody>
                    <a:bodyPr/>
                    <a:lstStyle/>
                    <a:p>
                      <a:pPr algn="l" fontAlgn="ctr"/>
                      <a:r>
                        <a:rPr lang="cs-CZ" sz="1100" b="1" i="0" u="none" strike="noStrike">
                          <a:solidFill>
                            <a:srgbClr val="000000"/>
                          </a:solidFill>
                          <a:effectLst/>
                          <a:latin typeface="Arial" panose="020B0604020202020204" pitchFamily="34" charset="0"/>
                        </a:rPr>
                        <a:t>Vítěszlav Hankocy</a:t>
                      </a:r>
                    </a:p>
                  </a:txBody>
                  <a:tcPr marL="83575" marR="9286" marT="9286" marB="0" anchor="ctr">
                    <a:lnL w="6350" cap="flat" cmpd="sng" algn="ctr">
                      <a:solidFill>
                        <a:srgbClr val="20AE54"/>
                      </a:solidFill>
                      <a:prstDash val="solid"/>
                      <a:round/>
                      <a:headEnd type="none" w="med" len="med"/>
                      <a:tailEnd type="none" w="med" len="med"/>
                    </a:lnL>
                    <a:lnR w="6350" cap="flat" cmpd="sng" algn="ctr">
                      <a:solidFill>
                        <a:srgbClr val="20B054"/>
                      </a:solidFill>
                      <a:prstDash val="solid"/>
                      <a:round/>
                      <a:headEnd type="none" w="med" len="med"/>
                      <a:tailEnd type="none" w="med" len="med"/>
                    </a:lnR>
                    <a:lnT w="6350" cap="flat" cmpd="sng" algn="ctr">
                      <a:solidFill>
                        <a:srgbClr val="80AF54"/>
                      </a:solidFill>
                      <a:prstDash val="solid"/>
                      <a:round/>
                      <a:headEnd type="none" w="med" len="med"/>
                      <a:tailEnd type="none" w="med" len="med"/>
                    </a:lnT>
                    <a:lnB w="6350" cap="flat" cmpd="sng" algn="ctr">
                      <a:solidFill>
                        <a:srgbClr val="A0AB54"/>
                      </a:solidFill>
                      <a:prstDash val="solid"/>
                      <a:round/>
                      <a:headEnd type="none" w="med" len="med"/>
                      <a:tailEnd type="none" w="med" len="med"/>
                    </a:lnB>
                    <a:solidFill>
                      <a:srgbClr val="FFCCFF"/>
                    </a:solidFill>
                  </a:tcPr>
                </a:tc>
                <a:tc>
                  <a:txBody>
                    <a:bodyPr/>
                    <a:lstStyle/>
                    <a:p>
                      <a:pPr algn="l" fontAlgn="ctr"/>
                      <a:r>
                        <a:rPr lang="cs-CZ" sz="1100" b="1" i="0" u="none" strike="noStrike">
                          <a:solidFill>
                            <a:srgbClr val="000000"/>
                          </a:solidFill>
                          <a:effectLst/>
                          <a:latin typeface="Arial" panose="020B0604020202020204" pitchFamily="34" charset="0"/>
                        </a:rPr>
                        <a:t>FK Slavoj Žatec z.s.</a:t>
                      </a:r>
                    </a:p>
                  </a:txBody>
                  <a:tcPr marL="83575" marR="9286" marT="9286" marB="0" anchor="ctr">
                    <a:lnL w="6350" cap="flat" cmpd="sng" algn="ctr">
                      <a:solidFill>
                        <a:srgbClr val="20B054"/>
                      </a:solidFill>
                      <a:prstDash val="solid"/>
                      <a:round/>
                      <a:headEnd type="none" w="med" len="med"/>
                      <a:tailEnd type="none" w="med" len="med"/>
                    </a:lnL>
                    <a:lnR w="6350" cap="flat" cmpd="sng" algn="ctr">
                      <a:solidFill>
                        <a:srgbClr val="C0AF54"/>
                      </a:solidFill>
                      <a:prstDash val="solid"/>
                      <a:round/>
                      <a:headEnd type="none" w="med" len="med"/>
                      <a:tailEnd type="none" w="med" len="med"/>
                    </a:lnR>
                    <a:lnT w="6350" cap="flat" cmpd="sng" algn="ctr">
                      <a:solidFill>
                        <a:srgbClr val="40AC54"/>
                      </a:solidFill>
                      <a:prstDash val="solid"/>
                      <a:round/>
                      <a:headEnd type="none" w="med" len="med"/>
                      <a:tailEnd type="none" w="med" len="med"/>
                    </a:lnT>
                    <a:lnB w="6350" cap="flat" cmpd="sng" algn="ctr">
                      <a:solidFill>
                        <a:srgbClr val="C0A954"/>
                      </a:solidFill>
                      <a:prstDash val="solid"/>
                      <a:round/>
                      <a:headEnd type="none" w="med" len="med"/>
                      <a:tailEnd type="none" w="med" len="med"/>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286" marR="9286" marT="9286" marB="0" anchor="ctr">
                    <a:lnL w="6350" cap="flat" cmpd="sng" algn="ctr">
                      <a:solidFill>
                        <a:srgbClr val="C0AF54"/>
                      </a:solidFill>
                      <a:prstDash val="solid"/>
                      <a:round/>
                      <a:headEnd type="none" w="med" len="med"/>
                      <a:tailEnd type="none" w="med" len="med"/>
                    </a:lnL>
                    <a:lnR w="25400" cap="flat" cmpd="dbl" algn="ctr">
                      <a:solidFill>
                        <a:srgbClr val="40AF54"/>
                      </a:solidFill>
                      <a:prstDash val="solid"/>
                      <a:round/>
                      <a:headEnd type="none" w="med" len="med"/>
                      <a:tailEnd type="none" w="med" len="med"/>
                    </a:lnR>
                    <a:lnT w="6350" cap="flat" cmpd="sng" algn="ctr">
                      <a:solidFill>
                        <a:srgbClr val="80AA54"/>
                      </a:solidFill>
                      <a:prstDash val="solid"/>
                      <a:round/>
                      <a:headEnd type="none" w="med" len="med"/>
                      <a:tailEnd type="none" w="med" len="med"/>
                    </a:lnT>
                    <a:lnB w="6350" cap="flat" cmpd="sng" algn="ctr">
                      <a:solidFill>
                        <a:srgbClr val="C0AF54"/>
                      </a:solidFill>
                      <a:prstDash val="solid"/>
                      <a:round/>
                      <a:headEnd type="none" w="med" len="med"/>
                      <a:tailEnd type="none" w="med" len="med"/>
                    </a:lnB>
                    <a:solidFill>
                      <a:srgbClr val="FFCCFF"/>
                    </a:solidFill>
                  </a:tcPr>
                </a:tc>
                <a:extLst>
                  <a:ext uri="{0D108BD9-81ED-4DB2-BD59-A6C34878D82A}">
                    <a16:rowId xmlns:a16="http://schemas.microsoft.com/office/drawing/2014/main" val="4005076683"/>
                  </a:ext>
                </a:extLst>
              </a:tr>
              <a:tr h="265563">
                <a:tc>
                  <a:txBody>
                    <a:bodyPr/>
                    <a:lstStyle/>
                    <a:p>
                      <a:pPr algn="ctr" fontAlgn="ctr"/>
                      <a:r>
                        <a:rPr lang="cs-CZ" sz="1100" b="1" i="0" u="none" strike="noStrike">
                          <a:solidFill>
                            <a:srgbClr val="000000"/>
                          </a:solidFill>
                          <a:effectLst/>
                          <a:latin typeface="Arial" panose="020B0604020202020204" pitchFamily="34" charset="0"/>
                        </a:rPr>
                        <a:t>3.</a:t>
                      </a:r>
                    </a:p>
                  </a:txBody>
                  <a:tcPr marL="9286" marR="9286" marT="9286" marB="0" anchor="ctr">
                    <a:lnL w="25400" cap="flat" cmpd="dbl" algn="ctr">
                      <a:solidFill>
                        <a:srgbClr val="00B154"/>
                      </a:solidFill>
                      <a:prstDash val="solid"/>
                      <a:round/>
                      <a:headEnd type="none" w="med" len="med"/>
                      <a:tailEnd type="none" w="med" len="med"/>
                    </a:lnL>
                    <a:lnR w="6350" cap="flat" cmpd="sng" algn="ctr">
                      <a:solidFill>
                        <a:srgbClr val="A0B054"/>
                      </a:solidFill>
                      <a:prstDash val="solid"/>
                      <a:round/>
                      <a:headEnd type="none" w="med" len="med"/>
                      <a:tailEnd type="none" w="med" len="med"/>
                    </a:lnR>
                    <a:lnT w="6350" cap="flat" cmpd="sng" algn="ctr">
                      <a:solidFill>
                        <a:srgbClr val="20AB54"/>
                      </a:solidFill>
                      <a:prstDash val="solid"/>
                      <a:round/>
                      <a:headEnd type="none" w="med" len="med"/>
                      <a:tailEnd type="none" w="med" len="med"/>
                    </a:lnT>
                    <a:lnB w="6350" cap="flat" cmpd="sng" algn="ctr">
                      <a:solidFill>
                        <a:srgbClr val="80AC54"/>
                      </a:solidFill>
                      <a:prstDash val="solid"/>
                      <a:round/>
                      <a:headEnd type="none" w="med" len="med"/>
                      <a:tailEnd type="none" w="med" len="med"/>
                    </a:lnB>
                    <a:solidFill>
                      <a:srgbClr val="CCFFFF"/>
                    </a:solidFill>
                  </a:tcPr>
                </a:tc>
                <a:tc>
                  <a:txBody>
                    <a:bodyPr/>
                    <a:lstStyle/>
                    <a:p>
                      <a:pPr algn="l" fontAlgn="ctr"/>
                      <a:r>
                        <a:rPr lang="cs-CZ" sz="1100" b="1" i="0" u="none" strike="noStrike" dirty="0">
                          <a:solidFill>
                            <a:srgbClr val="000000"/>
                          </a:solidFill>
                          <a:effectLst/>
                          <a:latin typeface="Arial" panose="020B0604020202020204" pitchFamily="34" charset="0"/>
                        </a:rPr>
                        <a:t>Vojtěch Trup</a:t>
                      </a:r>
                    </a:p>
                  </a:txBody>
                  <a:tcPr marL="83575" marR="9286" marT="9286" marB="0" anchor="ctr">
                    <a:lnL w="6350" cap="flat" cmpd="sng" algn="ctr">
                      <a:solidFill>
                        <a:srgbClr val="A0B054"/>
                      </a:solidFill>
                      <a:prstDash val="solid"/>
                      <a:round/>
                      <a:headEnd type="none" w="med" len="med"/>
                      <a:tailEnd type="none" w="med" len="med"/>
                    </a:lnL>
                    <a:lnR w="6350" cap="flat" cmpd="sng" algn="ctr">
                      <a:solidFill>
                        <a:srgbClr val="80B654"/>
                      </a:solidFill>
                      <a:prstDash val="solid"/>
                      <a:round/>
                      <a:headEnd type="none" w="med" len="med"/>
                      <a:tailEnd type="none" w="med" len="med"/>
                    </a:lnR>
                    <a:lnT w="6350" cap="flat" cmpd="sng" algn="ctr">
                      <a:solidFill>
                        <a:srgbClr val="A0AB54"/>
                      </a:solidFill>
                      <a:prstDash val="solid"/>
                      <a:round/>
                      <a:headEnd type="none" w="med" len="med"/>
                      <a:tailEnd type="none" w="med" len="med"/>
                    </a:lnT>
                    <a:lnB w="6350" cap="flat" cmpd="sng" algn="ctr">
                      <a:solidFill>
                        <a:srgbClr val="60B854"/>
                      </a:solidFill>
                      <a:prstDash val="solid"/>
                      <a:round/>
                      <a:headEnd type="none" w="med" len="med"/>
                      <a:tailEnd type="none" w="med" len="med"/>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Fotbalový klub SEKO LOUNY z.s.</a:t>
                      </a:r>
                    </a:p>
                  </a:txBody>
                  <a:tcPr marL="83575" marR="9286" marT="9286" marB="0" anchor="ctr">
                    <a:lnL w="6350" cap="flat" cmpd="sng" algn="ctr">
                      <a:solidFill>
                        <a:srgbClr val="80B654"/>
                      </a:solidFill>
                      <a:prstDash val="solid"/>
                      <a:round/>
                      <a:headEnd type="none" w="med" len="med"/>
                      <a:tailEnd type="none" w="med" len="med"/>
                    </a:lnL>
                    <a:lnR w="6350" cap="flat" cmpd="sng" algn="ctr">
                      <a:solidFill>
                        <a:srgbClr val="60B354"/>
                      </a:solidFill>
                      <a:prstDash val="solid"/>
                      <a:round/>
                      <a:headEnd type="none" w="med" len="med"/>
                      <a:tailEnd type="none" w="med" len="med"/>
                    </a:lnR>
                    <a:lnT w="6350" cap="flat" cmpd="sng" algn="ctr">
                      <a:solidFill>
                        <a:srgbClr val="C0A954"/>
                      </a:solidFill>
                      <a:prstDash val="solid"/>
                      <a:round/>
                      <a:headEnd type="none" w="med" len="med"/>
                      <a:tailEnd type="none" w="med" len="med"/>
                    </a:lnT>
                    <a:lnB w="6350" cap="flat" cmpd="sng" algn="ctr">
                      <a:solidFill>
                        <a:srgbClr val="80B554"/>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286" marR="9286" marT="9286" marB="0" anchor="ctr">
                    <a:lnL w="6350" cap="flat" cmpd="sng" algn="ctr">
                      <a:solidFill>
                        <a:srgbClr val="60B354"/>
                      </a:solidFill>
                      <a:prstDash val="solid"/>
                      <a:round/>
                      <a:headEnd type="none" w="med" len="med"/>
                      <a:tailEnd type="none" w="med" len="med"/>
                    </a:lnL>
                    <a:lnR w="25400" cap="flat" cmpd="dbl" algn="ctr">
                      <a:solidFill>
                        <a:srgbClr val="C0B654"/>
                      </a:solidFill>
                      <a:prstDash val="solid"/>
                      <a:round/>
                      <a:headEnd type="none" w="med" len="med"/>
                      <a:tailEnd type="none" w="med" len="med"/>
                    </a:lnR>
                    <a:lnT w="6350" cap="flat" cmpd="sng" algn="ctr">
                      <a:solidFill>
                        <a:srgbClr val="C0AF54"/>
                      </a:solidFill>
                      <a:prstDash val="solid"/>
                      <a:round/>
                      <a:headEnd type="none" w="med" len="med"/>
                      <a:tailEnd type="none" w="med" len="med"/>
                    </a:lnT>
                    <a:lnB w="6350" cap="flat" cmpd="sng" algn="ctr">
                      <a:solidFill>
                        <a:srgbClr val="00B354"/>
                      </a:solidFill>
                      <a:prstDash val="solid"/>
                      <a:round/>
                      <a:headEnd type="none" w="med" len="med"/>
                      <a:tailEnd type="none" w="med" len="med"/>
                    </a:lnB>
                    <a:solidFill>
                      <a:srgbClr val="CCFFFF"/>
                    </a:solidFill>
                  </a:tcPr>
                </a:tc>
                <a:extLst>
                  <a:ext uri="{0D108BD9-81ED-4DB2-BD59-A6C34878D82A}">
                    <a16:rowId xmlns:a16="http://schemas.microsoft.com/office/drawing/2014/main" val="1507236984"/>
                  </a:ext>
                </a:extLst>
              </a:tr>
              <a:tr h="265563">
                <a:tc>
                  <a:txBody>
                    <a:bodyPr/>
                    <a:lstStyle/>
                    <a:p>
                      <a:pPr algn="ctr" fontAlgn="ctr"/>
                      <a:r>
                        <a:rPr lang="cs-CZ" sz="1100" b="1" i="0" u="none" strike="noStrike">
                          <a:solidFill>
                            <a:srgbClr val="000000"/>
                          </a:solidFill>
                          <a:effectLst/>
                          <a:latin typeface="Arial" panose="020B0604020202020204" pitchFamily="34" charset="0"/>
                        </a:rPr>
                        <a:t>4.</a:t>
                      </a:r>
                    </a:p>
                  </a:txBody>
                  <a:tcPr marL="9286" marR="9286" marT="9286" marB="0" anchor="ctr">
                    <a:lnL w="25400" cap="flat" cmpd="dbl" algn="ctr">
                      <a:solidFill>
                        <a:srgbClr val="20B954"/>
                      </a:solidFill>
                      <a:prstDash val="solid"/>
                      <a:round/>
                      <a:headEnd type="none" w="med" len="med"/>
                      <a:tailEnd type="none" w="med" len="med"/>
                    </a:lnL>
                    <a:lnR w="6350" cap="flat" cmpd="sng" algn="ctr">
                      <a:solidFill>
                        <a:srgbClr val="60B854"/>
                      </a:solidFill>
                      <a:prstDash val="solid"/>
                      <a:round/>
                      <a:headEnd type="none" w="med" len="med"/>
                      <a:tailEnd type="none" w="med" len="med"/>
                    </a:lnR>
                    <a:lnT w="6350" cap="flat" cmpd="sng" algn="ctr">
                      <a:solidFill>
                        <a:srgbClr val="80AC54"/>
                      </a:solidFill>
                      <a:prstDash val="solid"/>
                      <a:round/>
                      <a:headEnd type="none" w="med" len="med"/>
                      <a:tailEnd type="none" w="med" len="med"/>
                    </a:lnT>
                    <a:lnB w="6350" cap="flat" cmpd="sng" algn="ctr">
                      <a:solidFill>
                        <a:srgbClr val="A0B954"/>
                      </a:solidFill>
                      <a:prstDash val="solid"/>
                      <a:round/>
                      <a:headEnd type="none" w="med" len="med"/>
                      <a:tailEnd type="none" w="med" len="med"/>
                    </a:lnB>
                    <a:solidFill>
                      <a:srgbClr val="FFCCFF"/>
                    </a:solidFill>
                  </a:tcPr>
                </a:tc>
                <a:tc>
                  <a:txBody>
                    <a:bodyPr/>
                    <a:lstStyle/>
                    <a:p>
                      <a:pPr algn="l" fontAlgn="ctr"/>
                      <a:r>
                        <a:rPr lang="cs-CZ" sz="1100" b="1" i="0" u="none" strike="noStrike">
                          <a:solidFill>
                            <a:srgbClr val="000000"/>
                          </a:solidFill>
                          <a:effectLst/>
                          <a:latin typeface="Arial" panose="020B0604020202020204" pitchFamily="34" charset="0"/>
                        </a:rPr>
                        <a:t>Patrik Pokoš</a:t>
                      </a:r>
                    </a:p>
                  </a:txBody>
                  <a:tcPr marL="83575" marR="9286" marT="9286" marB="0" anchor="ctr">
                    <a:lnL w="6350" cap="flat" cmpd="sng" algn="ctr">
                      <a:solidFill>
                        <a:srgbClr val="60B854"/>
                      </a:solidFill>
                      <a:prstDash val="solid"/>
                      <a:round/>
                      <a:headEnd type="none" w="med" len="med"/>
                      <a:tailEnd type="none" w="med" len="med"/>
                    </a:lnL>
                    <a:lnR w="6350" cap="flat" cmpd="sng" algn="ctr">
                      <a:solidFill>
                        <a:srgbClr val="20B654"/>
                      </a:solidFill>
                      <a:prstDash val="solid"/>
                      <a:round/>
                      <a:headEnd type="none" w="med" len="med"/>
                      <a:tailEnd type="none" w="med" len="med"/>
                    </a:lnR>
                    <a:lnT w="6350" cap="flat" cmpd="sng" algn="ctr">
                      <a:solidFill>
                        <a:srgbClr val="60B854"/>
                      </a:solidFill>
                      <a:prstDash val="solid"/>
                      <a:round/>
                      <a:headEnd type="none" w="med" len="med"/>
                      <a:tailEnd type="none" w="med" len="med"/>
                    </a:lnT>
                    <a:lnB w="6350" cap="flat" cmpd="sng" algn="ctr">
                      <a:solidFill>
                        <a:srgbClr val="60B654"/>
                      </a:solidFill>
                      <a:prstDash val="solid"/>
                      <a:round/>
                      <a:headEnd type="none" w="med" len="med"/>
                      <a:tailEnd type="none" w="med" len="med"/>
                    </a:lnB>
                    <a:solidFill>
                      <a:srgbClr val="FFCCFF"/>
                    </a:solidFill>
                  </a:tcPr>
                </a:tc>
                <a:tc>
                  <a:txBody>
                    <a:bodyPr/>
                    <a:lstStyle/>
                    <a:p>
                      <a:pPr algn="l" fontAlgn="ctr"/>
                      <a:r>
                        <a:rPr lang="cs-CZ" sz="1100" b="1" i="0" u="none" strike="noStrike">
                          <a:solidFill>
                            <a:srgbClr val="000000"/>
                          </a:solidFill>
                          <a:effectLst/>
                          <a:latin typeface="Arial" panose="020B0604020202020204" pitchFamily="34" charset="0"/>
                        </a:rPr>
                        <a:t>TJ Sokol Srbice, z.s.</a:t>
                      </a:r>
                    </a:p>
                  </a:txBody>
                  <a:tcPr marL="83575" marR="9286" marT="9286" marB="0" anchor="ctr">
                    <a:lnL w="6350" cap="flat" cmpd="sng" algn="ctr">
                      <a:solidFill>
                        <a:srgbClr val="20B654"/>
                      </a:solidFill>
                      <a:prstDash val="solid"/>
                      <a:round/>
                      <a:headEnd type="none" w="med" len="med"/>
                      <a:tailEnd type="none" w="med" len="med"/>
                    </a:lnL>
                    <a:lnR w="6350" cap="flat" cmpd="sng" algn="ctr">
                      <a:solidFill>
                        <a:srgbClr val="20B954"/>
                      </a:solidFill>
                      <a:prstDash val="solid"/>
                      <a:round/>
                      <a:headEnd type="none" w="med" len="med"/>
                      <a:tailEnd type="none" w="med" len="med"/>
                    </a:lnR>
                    <a:lnT w="6350" cap="flat" cmpd="sng" algn="ctr">
                      <a:solidFill>
                        <a:srgbClr val="80B554"/>
                      </a:solidFill>
                      <a:prstDash val="solid"/>
                      <a:round/>
                      <a:headEnd type="none" w="med" len="med"/>
                      <a:tailEnd type="none" w="med" len="med"/>
                    </a:lnT>
                    <a:lnB w="6350" cap="flat" cmpd="sng" algn="ctr">
                      <a:solidFill>
                        <a:srgbClr val="80B254"/>
                      </a:solidFill>
                      <a:prstDash val="solid"/>
                      <a:round/>
                      <a:headEnd type="none" w="med" len="med"/>
                      <a:tailEnd type="none" w="med" len="med"/>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286" marR="9286" marT="9286" marB="0" anchor="ctr">
                    <a:lnL w="6350" cap="flat" cmpd="sng" algn="ctr">
                      <a:solidFill>
                        <a:srgbClr val="20B954"/>
                      </a:solidFill>
                      <a:prstDash val="solid"/>
                      <a:round/>
                      <a:headEnd type="none" w="med" len="med"/>
                      <a:tailEnd type="none" w="med" len="med"/>
                    </a:lnL>
                    <a:lnR w="25400" cap="flat" cmpd="dbl" algn="ctr">
                      <a:solidFill>
                        <a:srgbClr val="80B854"/>
                      </a:solidFill>
                      <a:prstDash val="solid"/>
                      <a:round/>
                      <a:headEnd type="none" w="med" len="med"/>
                      <a:tailEnd type="none" w="med" len="med"/>
                    </a:lnR>
                    <a:lnT w="6350" cap="flat" cmpd="sng" algn="ctr">
                      <a:solidFill>
                        <a:srgbClr val="00B354"/>
                      </a:solidFill>
                      <a:prstDash val="solid"/>
                      <a:round/>
                      <a:headEnd type="none" w="med" len="med"/>
                      <a:tailEnd type="none" w="med" len="med"/>
                    </a:lnT>
                    <a:lnB w="6350" cap="flat" cmpd="sng" algn="ctr">
                      <a:solidFill>
                        <a:srgbClr val="00B354"/>
                      </a:solidFill>
                      <a:prstDash val="solid"/>
                      <a:round/>
                      <a:headEnd type="none" w="med" len="med"/>
                      <a:tailEnd type="none" w="med" len="med"/>
                    </a:lnB>
                    <a:solidFill>
                      <a:srgbClr val="FFCCFF"/>
                    </a:solidFill>
                  </a:tcPr>
                </a:tc>
                <a:extLst>
                  <a:ext uri="{0D108BD9-81ED-4DB2-BD59-A6C34878D82A}">
                    <a16:rowId xmlns:a16="http://schemas.microsoft.com/office/drawing/2014/main" val="955929909"/>
                  </a:ext>
                </a:extLst>
              </a:tr>
              <a:tr h="265563">
                <a:tc>
                  <a:txBody>
                    <a:bodyPr/>
                    <a:lstStyle/>
                    <a:p>
                      <a:pPr algn="ctr" fontAlgn="ctr"/>
                      <a:r>
                        <a:rPr lang="cs-CZ" sz="1100" b="1" i="0" u="none" strike="noStrike">
                          <a:solidFill>
                            <a:srgbClr val="000000"/>
                          </a:solidFill>
                          <a:effectLst/>
                          <a:latin typeface="Arial" panose="020B0604020202020204" pitchFamily="34" charset="0"/>
                        </a:rPr>
                        <a:t>5.</a:t>
                      </a:r>
                    </a:p>
                  </a:txBody>
                  <a:tcPr marL="9286" marR="9286" marT="9286" marB="0" anchor="ctr">
                    <a:lnL w="25400" cap="flat" cmpd="dbl" algn="ctr">
                      <a:solidFill>
                        <a:srgbClr val="C0B454"/>
                      </a:solidFill>
                      <a:prstDash val="solid"/>
                      <a:round/>
                      <a:headEnd type="none" w="med" len="med"/>
                      <a:tailEnd type="none" w="med" len="med"/>
                    </a:lnL>
                    <a:lnR w="6350" cap="flat" cmpd="sng" algn="ctr">
                      <a:solidFill>
                        <a:srgbClr val="E0B654"/>
                      </a:solidFill>
                      <a:prstDash val="solid"/>
                      <a:round/>
                      <a:headEnd type="none" w="med" len="med"/>
                      <a:tailEnd type="none" w="med" len="med"/>
                    </a:lnR>
                    <a:lnT w="6350" cap="flat" cmpd="sng" algn="ctr">
                      <a:solidFill>
                        <a:srgbClr val="A0B954"/>
                      </a:solidFill>
                      <a:prstDash val="solid"/>
                      <a:round/>
                      <a:headEnd type="none" w="med" len="med"/>
                      <a:tailEnd type="none" w="med" len="med"/>
                    </a:lnT>
                    <a:lnB w="6350" cap="flat" cmpd="sng" algn="ctr">
                      <a:solidFill>
                        <a:srgbClr val="20B754"/>
                      </a:solidFill>
                      <a:prstDash val="solid"/>
                      <a:round/>
                      <a:headEnd type="none" w="med" len="med"/>
                      <a:tailEnd type="none" w="med" len="med"/>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Emil Rilke</a:t>
                      </a:r>
                    </a:p>
                  </a:txBody>
                  <a:tcPr marL="83575" marR="9286" marT="9286" marB="0" anchor="ctr">
                    <a:lnL w="6350" cap="flat" cmpd="sng" algn="ctr">
                      <a:solidFill>
                        <a:srgbClr val="E0B654"/>
                      </a:solidFill>
                      <a:prstDash val="solid"/>
                      <a:round/>
                      <a:headEnd type="none" w="med" len="med"/>
                      <a:tailEnd type="none" w="med" len="med"/>
                    </a:lnL>
                    <a:lnR w="6350" cap="flat" cmpd="sng" algn="ctr">
                      <a:solidFill>
                        <a:srgbClr val="80B854"/>
                      </a:solidFill>
                      <a:prstDash val="solid"/>
                      <a:round/>
                      <a:headEnd type="none" w="med" len="med"/>
                      <a:tailEnd type="none" w="med" len="med"/>
                    </a:lnR>
                    <a:lnT w="6350" cap="flat" cmpd="sng" algn="ctr">
                      <a:solidFill>
                        <a:srgbClr val="60B654"/>
                      </a:solidFill>
                      <a:prstDash val="solid"/>
                      <a:round/>
                      <a:headEnd type="none" w="med" len="med"/>
                      <a:tailEnd type="none" w="med" len="med"/>
                    </a:lnT>
                    <a:lnB w="6350" cap="flat" cmpd="sng" algn="ctr">
                      <a:solidFill>
                        <a:srgbClr val="E0B654"/>
                      </a:solidFill>
                      <a:prstDash val="solid"/>
                      <a:round/>
                      <a:headEnd type="none" w="med" len="med"/>
                      <a:tailEnd type="none" w="med" len="med"/>
                    </a:lnB>
                    <a:solidFill>
                      <a:srgbClr val="CCFFFF"/>
                    </a:solidFill>
                  </a:tcPr>
                </a:tc>
                <a:tc>
                  <a:txBody>
                    <a:bodyPr/>
                    <a:lstStyle/>
                    <a:p>
                      <a:pPr algn="l" fontAlgn="ctr"/>
                      <a:r>
                        <a:rPr lang="cs-CZ" sz="1100" b="1" i="0" u="none" strike="noStrike" dirty="0">
                          <a:solidFill>
                            <a:srgbClr val="000000"/>
                          </a:solidFill>
                          <a:effectLst/>
                          <a:latin typeface="Arial" panose="020B0604020202020204" pitchFamily="34" charset="0"/>
                        </a:rPr>
                        <a:t>Tělovýchovná jednota Krupka</a:t>
                      </a:r>
                    </a:p>
                  </a:txBody>
                  <a:tcPr marL="83575" marR="9286" marT="9286" marB="0" anchor="ctr">
                    <a:lnL w="6350" cap="flat" cmpd="sng" algn="ctr">
                      <a:solidFill>
                        <a:srgbClr val="80B854"/>
                      </a:solidFill>
                      <a:prstDash val="solid"/>
                      <a:round/>
                      <a:headEnd type="none" w="med" len="med"/>
                      <a:tailEnd type="none" w="med" len="med"/>
                    </a:lnL>
                    <a:lnR w="6350" cap="flat" cmpd="sng" algn="ctr">
                      <a:solidFill>
                        <a:srgbClr val="A0B954"/>
                      </a:solidFill>
                      <a:prstDash val="solid"/>
                      <a:round/>
                      <a:headEnd type="none" w="med" len="med"/>
                      <a:tailEnd type="none" w="med" len="med"/>
                    </a:lnR>
                    <a:lnT w="6350" cap="flat" cmpd="sng" algn="ctr">
                      <a:solidFill>
                        <a:srgbClr val="80B254"/>
                      </a:solidFill>
                      <a:prstDash val="solid"/>
                      <a:round/>
                      <a:headEnd type="none" w="med" len="med"/>
                      <a:tailEnd type="none" w="med" len="med"/>
                    </a:lnT>
                    <a:lnB w="6350" cap="flat" cmpd="sng" algn="ctr">
                      <a:solidFill>
                        <a:srgbClr val="00B354"/>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286" marR="9286" marT="9286" marB="0" anchor="ctr">
                    <a:lnL w="6350" cap="flat" cmpd="sng" algn="ctr">
                      <a:solidFill>
                        <a:srgbClr val="A0B954"/>
                      </a:solidFill>
                      <a:prstDash val="solid"/>
                      <a:round/>
                      <a:headEnd type="none" w="med" len="med"/>
                      <a:tailEnd type="none" w="med" len="med"/>
                    </a:lnL>
                    <a:lnR w="25400" cap="flat" cmpd="dbl" algn="ctr">
                      <a:solidFill>
                        <a:srgbClr val="E0B154"/>
                      </a:solidFill>
                      <a:prstDash val="solid"/>
                      <a:round/>
                      <a:headEnd type="none" w="med" len="med"/>
                      <a:tailEnd type="none" w="med" len="med"/>
                    </a:lnR>
                    <a:lnT w="6350" cap="flat" cmpd="sng" algn="ctr">
                      <a:solidFill>
                        <a:srgbClr val="00B354"/>
                      </a:solidFill>
                      <a:prstDash val="solid"/>
                      <a:round/>
                      <a:headEnd type="none" w="med" len="med"/>
                      <a:tailEnd type="none" w="med" len="med"/>
                    </a:lnT>
                    <a:lnB w="6350" cap="flat" cmpd="sng" algn="ctr">
                      <a:solidFill>
                        <a:srgbClr val="E0B254"/>
                      </a:solidFill>
                      <a:prstDash val="solid"/>
                      <a:round/>
                      <a:headEnd type="none" w="med" len="med"/>
                      <a:tailEnd type="none" w="med" len="med"/>
                    </a:lnB>
                    <a:solidFill>
                      <a:srgbClr val="CCFFFF"/>
                    </a:solidFill>
                  </a:tcPr>
                </a:tc>
                <a:extLst>
                  <a:ext uri="{0D108BD9-81ED-4DB2-BD59-A6C34878D82A}">
                    <a16:rowId xmlns:a16="http://schemas.microsoft.com/office/drawing/2014/main" val="2006380813"/>
                  </a:ext>
                </a:extLst>
              </a:tr>
              <a:tr h="265563">
                <a:tc>
                  <a:txBody>
                    <a:bodyPr/>
                    <a:lstStyle/>
                    <a:p>
                      <a:pPr algn="ctr" fontAlgn="ctr"/>
                      <a:r>
                        <a:rPr lang="cs-CZ" sz="1100" b="1" i="0" u="none" strike="noStrike">
                          <a:solidFill>
                            <a:srgbClr val="000000"/>
                          </a:solidFill>
                          <a:effectLst/>
                          <a:latin typeface="Arial" panose="020B0604020202020204" pitchFamily="34" charset="0"/>
                        </a:rPr>
                        <a:t>6.</a:t>
                      </a:r>
                    </a:p>
                  </a:txBody>
                  <a:tcPr marL="9286" marR="9286" marT="9286" marB="0" anchor="ctr">
                    <a:lnL w="25400" cap="flat" cmpd="dbl" algn="ctr">
                      <a:solidFill>
                        <a:srgbClr val="20BA54"/>
                      </a:solidFill>
                      <a:prstDash val="solid"/>
                      <a:round/>
                      <a:headEnd type="none" w="med" len="med"/>
                      <a:tailEnd type="none" w="med" len="med"/>
                    </a:lnL>
                    <a:lnR w="6350" cap="flat" cmpd="sng" algn="ctr">
                      <a:solidFill>
                        <a:srgbClr val="E0B954"/>
                      </a:solidFill>
                      <a:prstDash val="solid"/>
                      <a:round/>
                      <a:headEnd type="none" w="med" len="med"/>
                      <a:tailEnd type="none" w="med" len="med"/>
                    </a:lnR>
                    <a:lnT w="6350" cap="flat" cmpd="sng" algn="ctr">
                      <a:solidFill>
                        <a:srgbClr val="20B754"/>
                      </a:solidFill>
                      <a:prstDash val="solid"/>
                      <a:round/>
                      <a:headEnd type="none" w="med" len="med"/>
                      <a:tailEnd type="none" w="med" len="med"/>
                    </a:lnT>
                    <a:lnB w="6350" cap="flat" cmpd="sng" algn="ctr">
                      <a:solidFill>
                        <a:srgbClr val="E0BF54"/>
                      </a:solidFill>
                      <a:prstDash val="solid"/>
                      <a:round/>
                      <a:headEnd type="none" w="med" len="med"/>
                      <a:tailEnd type="none" w="med" len="med"/>
                    </a:lnB>
                    <a:solidFill>
                      <a:srgbClr val="FFCCFF"/>
                    </a:solidFill>
                  </a:tcPr>
                </a:tc>
                <a:tc>
                  <a:txBody>
                    <a:bodyPr/>
                    <a:lstStyle/>
                    <a:p>
                      <a:pPr algn="l" fontAlgn="ctr"/>
                      <a:r>
                        <a:rPr lang="cs-CZ" sz="1100" b="1" i="0" u="none" strike="noStrike" dirty="0">
                          <a:solidFill>
                            <a:srgbClr val="000000"/>
                          </a:solidFill>
                          <a:effectLst/>
                          <a:latin typeface="Arial" panose="020B0604020202020204" pitchFamily="34" charset="0"/>
                        </a:rPr>
                        <a:t>Lukáš Krok</a:t>
                      </a:r>
                    </a:p>
                  </a:txBody>
                  <a:tcPr marL="83575" marR="9286" marT="9286" marB="0" anchor="ctr">
                    <a:lnL w="6350" cap="flat" cmpd="sng" algn="ctr">
                      <a:solidFill>
                        <a:srgbClr val="E0B954"/>
                      </a:solidFill>
                      <a:prstDash val="solid"/>
                      <a:round/>
                      <a:headEnd type="none" w="med" len="med"/>
                      <a:tailEnd type="none" w="med" len="med"/>
                    </a:lnL>
                    <a:lnR w="6350" cap="flat" cmpd="sng" algn="ctr">
                      <a:solidFill>
                        <a:srgbClr val="20BE54"/>
                      </a:solidFill>
                      <a:prstDash val="solid"/>
                      <a:round/>
                      <a:headEnd type="none" w="med" len="med"/>
                      <a:tailEnd type="none" w="med" len="med"/>
                    </a:lnR>
                    <a:lnT w="6350" cap="flat" cmpd="sng" algn="ctr">
                      <a:solidFill>
                        <a:srgbClr val="E0B654"/>
                      </a:solidFill>
                      <a:prstDash val="solid"/>
                      <a:round/>
                      <a:headEnd type="none" w="med" len="med"/>
                      <a:tailEnd type="none" w="med" len="med"/>
                    </a:lnT>
                    <a:lnB w="6350" cap="flat" cmpd="sng" algn="ctr">
                      <a:solidFill>
                        <a:srgbClr val="20BB54"/>
                      </a:solidFill>
                      <a:prstDash val="solid"/>
                      <a:round/>
                      <a:headEnd type="none" w="med" len="med"/>
                      <a:tailEnd type="none" w="med" len="med"/>
                    </a:lnB>
                    <a:solidFill>
                      <a:srgbClr val="FFCCFF"/>
                    </a:solidFill>
                  </a:tcPr>
                </a:tc>
                <a:tc>
                  <a:txBody>
                    <a:bodyPr/>
                    <a:lstStyle/>
                    <a:p>
                      <a:pPr algn="l" fontAlgn="ctr"/>
                      <a:r>
                        <a:rPr lang="cs-CZ" sz="1100" b="1" i="0" u="none" strike="noStrike" dirty="0">
                          <a:solidFill>
                            <a:srgbClr val="000000"/>
                          </a:solidFill>
                          <a:effectLst/>
                          <a:latin typeface="Arial" panose="020B0604020202020204" pitchFamily="34" charset="0"/>
                        </a:rPr>
                        <a:t>TJ Spartak Perštejn, </a:t>
                      </a:r>
                      <a:r>
                        <a:rPr lang="cs-CZ" sz="1100" b="1" i="0" u="none" strike="noStrike" dirty="0" err="1">
                          <a:solidFill>
                            <a:srgbClr val="000000"/>
                          </a:solidFill>
                          <a:effectLst/>
                          <a:latin typeface="Arial" panose="020B0604020202020204" pitchFamily="34" charset="0"/>
                        </a:rPr>
                        <a:t>z.s</a:t>
                      </a:r>
                      <a:r>
                        <a:rPr lang="cs-CZ" sz="1100" b="1" i="0" u="none" strike="noStrike" dirty="0">
                          <a:solidFill>
                            <a:srgbClr val="000000"/>
                          </a:solidFill>
                          <a:effectLst/>
                          <a:latin typeface="Arial" panose="020B0604020202020204" pitchFamily="34" charset="0"/>
                        </a:rPr>
                        <a:t>.</a:t>
                      </a:r>
                    </a:p>
                  </a:txBody>
                  <a:tcPr marL="83575" marR="9286" marT="9286" marB="0" anchor="ctr">
                    <a:lnL w="6350" cap="flat" cmpd="sng" algn="ctr">
                      <a:solidFill>
                        <a:srgbClr val="20BE54"/>
                      </a:solidFill>
                      <a:prstDash val="solid"/>
                      <a:round/>
                      <a:headEnd type="none" w="med" len="med"/>
                      <a:tailEnd type="none" w="med" len="med"/>
                    </a:lnL>
                    <a:lnR w="6350" cap="flat" cmpd="sng" algn="ctr">
                      <a:solidFill>
                        <a:srgbClr val="80BB54"/>
                      </a:solidFill>
                      <a:prstDash val="solid"/>
                      <a:round/>
                      <a:headEnd type="none" w="med" len="med"/>
                      <a:tailEnd type="none" w="med" len="med"/>
                    </a:lnR>
                    <a:lnT w="6350" cap="flat" cmpd="sng" algn="ctr">
                      <a:solidFill>
                        <a:srgbClr val="00B354"/>
                      </a:solidFill>
                      <a:prstDash val="solid"/>
                      <a:round/>
                      <a:headEnd type="none" w="med" len="med"/>
                      <a:tailEnd type="none" w="med" len="med"/>
                    </a:lnT>
                    <a:lnB w="6350" cap="flat" cmpd="sng" algn="ctr">
                      <a:solidFill>
                        <a:srgbClr val="00C054"/>
                      </a:solidFill>
                      <a:prstDash val="solid"/>
                      <a:round/>
                      <a:headEnd type="none" w="med" len="med"/>
                      <a:tailEnd type="none" w="med" len="med"/>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286" marR="9286" marT="9286" marB="0" anchor="ctr">
                    <a:lnL w="6350" cap="flat" cmpd="sng" algn="ctr">
                      <a:solidFill>
                        <a:srgbClr val="80BB54"/>
                      </a:solidFill>
                      <a:prstDash val="solid"/>
                      <a:round/>
                      <a:headEnd type="none" w="med" len="med"/>
                      <a:tailEnd type="none" w="med" len="med"/>
                    </a:lnL>
                    <a:lnR w="25400" cap="flat" cmpd="dbl" algn="ctr">
                      <a:solidFill>
                        <a:srgbClr val="C0BF54"/>
                      </a:solidFill>
                      <a:prstDash val="solid"/>
                      <a:round/>
                      <a:headEnd type="none" w="med" len="med"/>
                      <a:tailEnd type="none" w="med" len="med"/>
                    </a:lnR>
                    <a:lnT w="6350" cap="flat" cmpd="sng" algn="ctr">
                      <a:solidFill>
                        <a:srgbClr val="E0B254"/>
                      </a:solidFill>
                      <a:prstDash val="solid"/>
                      <a:round/>
                      <a:headEnd type="none" w="med" len="med"/>
                      <a:tailEnd type="none" w="med" len="med"/>
                    </a:lnT>
                    <a:lnB w="6350" cap="flat" cmpd="sng" algn="ctr">
                      <a:solidFill>
                        <a:srgbClr val="80BD54"/>
                      </a:solidFill>
                      <a:prstDash val="solid"/>
                      <a:round/>
                      <a:headEnd type="none" w="med" len="med"/>
                      <a:tailEnd type="none" w="med" len="med"/>
                    </a:lnB>
                    <a:solidFill>
                      <a:srgbClr val="FFCCFF"/>
                    </a:solidFill>
                  </a:tcPr>
                </a:tc>
                <a:extLst>
                  <a:ext uri="{0D108BD9-81ED-4DB2-BD59-A6C34878D82A}">
                    <a16:rowId xmlns:a16="http://schemas.microsoft.com/office/drawing/2014/main" val="5734712"/>
                  </a:ext>
                </a:extLst>
              </a:tr>
              <a:tr h="265563">
                <a:tc>
                  <a:txBody>
                    <a:bodyPr/>
                    <a:lstStyle/>
                    <a:p>
                      <a:pPr algn="ctr" fontAlgn="ctr"/>
                      <a:r>
                        <a:rPr lang="cs-CZ" sz="1100" b="1" i="0" u="none" strike="noStrike">
                          <a:solidFill>
                            <a:srgbClr val="000000"/>
                          </a:solidFill>
                          <a:effectLst/>
                          <a:latin typeface="Arial" panose="020B0604020202020204" pitchFamily="34" charset="0"/>
                        </a:rPr>
                        <a:t>7.</a:t>
                      </a:r>
                    </a:p>
                  </a:txBody>
                  <a:tcPr marL="9286" marR="9286" marT="9286" marB="0" anchor="ctr">
                    <a:lnL w="25400" cap="flat" cmpd="dbl" algn="ctr">
                      <a:solidFill>
                        <a:srgbClr val="40BB54"/>
                      </a:solidFill>
                      <a:prstDash val="solid"/>
                      <a:round/>
                      <a:headEnd type="none" w="med" len="med"/>
                      <a:tailEnd type="none" w="med" len="med"/>
                    </a:lnL>
                    <a:lnR w="6350" cap="flat" cmpd="sng" algn="ctr">
                      <a:solidFill>
                        <a:srgbClr val="A0BE54"/>
                      </a:solidFill>
                      <a:prstDash val="solid"/>
                      <a:round/>
                      <a:headEnd type="none" w="med" len="med"/>
                      <a:tailEnd type="none" w="med" len="med"/>
                    </a:lnR>
                    <a:lnT w="6350" cap="flat" cmpd="sng" algn="ctr">
                      <a:solidFill>
                        <a:srgbClr val="E0BF54"/>
                      </a:solidFill>
                      <a:prstDash val="solid"/>
                      <a:round/>
                      <a:headEnd type="none" w="med" len="med"/>
                      <a:tailEnd type="none" w="med" len="med"/>
                    </a:lnT>
                    <a:lnB w="6350" cap="flat" cmpd="sng" algn="ctr">
                      <a:solidFill>
                        <a:srgbClr val="60BE54"/>
                      </a:solidFill>
                      <a:prstDash val="solid"/>
                      <a:round/>
                      <a:headEnd type="none" w="med" len="med"/>
                      <a:tailEnd type="none" w="med" len="med"/>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Michal Lesniak</a:t>
                      </a:r>
                    </a:p>
                  </a:txBody>
                  <a:tcPr marL="83575" marR="9286" marT="9286" marB="0" anchor="ctr">
                    <a:lnL w="6350" cap="flat" cmpd="sng" algn="ctr">
                      <a:solidFill>
                        <a:srgbClr val="A0BE54"/>
                      </a:solidFill>
                      <a:prstDash val="solid"/>
                      <a:round/>
                      <a:headEnd type="none" w="med" len="med"/>
                      <a:tailEnd type="none" w="med" len="med"/>
                    </a:lnL>
                    <a:lnR w="6350" cap="flat" cmpd="sng" algn="ctr">
                      <a:solidFill>
                        <a:srgbClr val="20BA54"/>
                      </a:solidFill>
                      <a:prstDash val="solid"/>
                      <a:round/>
                      <a:headEnd type="none" w="med" len="med"/>
                      <a:tailEnd type="none" w="med" len="med"/>
                    </a:lnR>
                    <a:lnT w="6350" cap="flat" cmpd="sng" algn="ctr">
                      <a:solidFill>
                        <a:srgbClr val="20BB54"/>
                      </a:solidFill>
                      <a:prstDash val="solid"/>
                      <a:round/>
                      <a:headEnd type="none" w="med" len="med"/>
                      <a:tailEnd type="none" w="med" len="med"/>
                    </a:lnT>
                    <a:lnB w="6350" cap="flat" cmpd="sng" algn="ctr">
                      <a:solidFill>
                        <a:srgbClr val="40BA54"/>
                      </a:solidFill>
                      <a:prstDash val="solid"/>
                      <a:round/>
                      <a:headEnd type="none" w="med" len="med"/>
                      <a:tailEnd type="none" w="med" len="med"/>
                    </a:lnB>
                    <a:solidFill>
                      <a:srgbClr val="CCFFFF"/>
                    </a:solidFill>
                  </a:tcPr>
                </a:tc>
                <a:tc>
                  <a:txBody>
                    <a:bodyPr/>
                    <a:lstStyle/>
                    <a:p>
                      <a:pPr algn="l" fontAlgn="ctr"/>
                      <a:r>
                        <a:rPr lang="cs-CZ" sz="1100" b="1" i="0" u="none" strike="noStrike" dirty="0">
                          <a:solidFill>
                            <a:srgbClr val="000000"/>
                          </a:solidFill>
                          <a:effectLst/>
                          <a:latin typeface="Arial" panose="020B0604020202020204" pitchFamily="34" charset="0"/>
                        </a:rPr>
                        <a:t>FK SEKO LOUNY </a:t>
                      </a:r>
                      <a:r>
                        <a:rPr lang="cs-CZ" sz="1100" b="1" i="0" u="none" strike="noStrike" dirty="0" err="1">
                          <a:solidFill>
                            <a:srgbClr val="000000"/>
                          </a:solidFill>
                          <a:effectLst/>
                          <a:latin typeface="Arial" panose="020B0604020202020204" pitchFamily="34" charset="0"/>
                        </a:rPr>
                        <a:t>z.s</a:t>
                      </a:r>
                      <a:r>
                        <a:rPr lang="cs-CZ" sz="1100" b="1" i="0" u="none" strike="noStrike" dirty="0">
                          <a:solidFill>
                            <a:srgbClr val="000000"/>
                          </a:solidFill>
                          <a:effectLst/>
                          <a:latin typeface="Arial" panose="020B0604020202020204" pitchFamily="34" charset="0"/>
                        </a:rPr>
                        <a:t>.</a:t>
                      </a:r>
                    </a:p>
                  </a:txBody>
                  <a:tcPr marL="83575" marR="9286" marT="9286" marB="0" anchor="ctr">
                    <a:lnL w="6350" cap="flat" cmpd="sng" algn="ctr">
                      <a:solidFill>
                        <a:srgbClr val="20BA54"/>
                      </a:solidFill>
                      <a:prstDash val="solid"/>
                      <a:round/>
                      <a:headEnd type="none" w="med" len="med"/>
                      <a:tailEnd type="none" w="med" len="med"/>
                    </a:lnL>
                    <a:lnR w="6350" cap="flat" cmpd="sng" algn="ctr">
                      <a:solidFill>
                        <a:srgbClr val="20BA54"/>
                      </a:solidFill>
                      <a:prstDash val="solid"/>
                      <a:round/>
                      <a:headEnd type="none" w="med" len="med"/>
                      <a:tailEnd type="none" w="med" len="med"/>
                    </a:lnR>
                    <a:lnT w="6350" cap="flat" cmpd="sng" algn="ctr">
                      <a:solidFill>
                        <a:srgbClr val="00C054"/>
                      </a:solidFill>
                      <a:prstDash val="solid"/>
                      <a:round/>
                      <a:headEnd type="none" w="med" len="med"/>
                      <a:tailEnd type="none" w="med" len="med"/>
                    </a:lnT>
                    <a:lnB w="6350" cap="flat" cmpd="sng" algn="ctr">
                      <a:solidFill>
                        <a:srgbClr val="E0BD54"/>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286" marR="9286" marT="9286" marB="0" anchor="ctr">
                    <a:lnL w="6350" cap="flat" cmpd="sng" algn="ctr">
                      <a:solidFill>
                        <a:srgbClr val="20BA54"/>
                      </a:solidFill>
                      <a:prstDash val="solid"/>
                      <a:round/>
                      <a:headEnd type="none" w="med" len="med"/>
                      <a:tailEnd type="none" w="med" len="med"/>
                    </a:lnL>
                    <a:lnR w="25400" cap="flat" cmpd="dbl" algn="ctr">
                      <a:solidFill>
                        <a:srgbClr val="C0B954"/>
                      </a:solidFill>
                      <a:prstDash val="solid"/>
                      <a:round/>
                      <a:headEnd type="none" w="med" len="med"/>
                      <a:tailEnd type="none" w="med" len="med"/>
                    </a:lnR>
                    <a:lnT w="6350" cap="flat" cmpd="sng" algn="ctr">
                      <a:solidFill>
                        <a:srgbClr val="80BD54"/>
                      </a:solidFill>
                      <a:prstDash val="solid"/>
                      <a:round/>
                      <a:headEnd type="none" w="med" len="med"/>
                      <a:tailEnd type="none" w="med" len="med"/>
                    </a:lnT>
                    <a:lnB w="6350" cap="flat" cmpd="sng" algn="ctr">
                      <a:solidFill>
                        <a:srgbClr val="00BB54"/>
                      </a:solidFill>
                      <a:prstDash val="solid"/>
                      <a:round/>
                      <a:headEnd type="none" w="med" len="med"/>
                      <a:tailEnd type="none" w="med" len="med"/>
                    </a:lnB>
                    <a:solidFill>
                      <a:srgbClr val="CCFFFF"/>
                    </a:solidFill>
                  </a:tcPr>
                </a:tc>
                <a:extLst>
                  <a:ext uri="{0D108BD9-81ED-4DB2-BD59-A6C34878D82A}">
                    <a16:rowId xmlns:a16="http://schemas.microsoft.com/office/drawing/2014/main" val="1149432718"/>
                  </a:ext>
                </a:extLst>
              </a:tr>
              <a:tr h="265563">
                <a:tc>
                  <a:txBody>
                    <a:bodyPr/>
                    <a:lstStyle/>
                    <a:p>
                      <a:pPr algn="ctr" fontAlgn="ctr"/>
                      <a:r>
                        <a:rPr lang="cs-CZ" sz="1100" b="1" i="0" u="none" strike="noStrike">
                          <a:solidFill>
                            <a:srgbClr val="000000"/>
                          </a:solidFill>
                          <a:effectLst/>
                          <a:latin typeface="Arial" panose="020B0604020202020204" pitchFamily="34" charset="0"/>
                        </a:rPr>
                        <a:t>8.</a:t>
                      </a:r>
                    </a:p>
                  </a:txBody>
                  <a:tcPr marL="9286" marR="9286" marT="9286" marB="0" anchor="ctr">
                    <a:lnL w="25400" cap="flat" cmpd="dbl" algn="ctr">
                      <a:solidFill>
                        <a:srgbClr val="C0BD54"/>
                      </a:solidFill>
                      <a:prstDash val="solid"/>
                      <a:round/>
                      <a:headEnd type="none" w="med" len="med"/>
                      <a:tailEnd type="none" w="med" len="med"/>
                    </a:lnL>
                    <a:lnR w="6350" cap="flat" cmpd="sng" algn="ctr">
                      <a:solidFill>
                        <a:srgbClr val="40BB54"/>
                      </a:solidFill>
                      <a:prstDash val="solid"/>
                      <a:round/>
                      <a:headEnd type="none" w="med" len="med"/>
                      <a:tailEnd type="none" w="med" len="med"/>
                    </a:lnR>
                    <a:lnT w="6350" cap="flat" cmpd="sng" algn="ctr">
                      <a:solidFill>
                        <a:srgbClr val="60BE54"/>
                      </a:solidFill>
                      <a:prstDash val="solid"/>
                      <a:round/>
                      <a:headEnd type="none" w="med" len="med"/>
                      <a:tailEnd type="none" w="med" len="med"/>
                    </a:lnT>
                    <a:lnB w="6350" cap="flat" cmpd="sng" algn="ctr">
                      <a:solidFill>
                        <a:srgbClr val="40BA54"/>
                      </a:solidFill>
                      <a:prstDash val="solid"/>
                      <a:round/>
                      <a:headEnd type="none" w="med" len="med"/>
                      <a:tailEnd type="none" w="med" len="med"/>
                    </a:lnB>
                    <a:solidFill>
                      <a:srgbClr val="FFCCFF"/>
                    </a:solidFill>
                  </a:tcPr>
                </a:tc>
                <a:tc>
                  <a:txBody>
                    <a:bodyPr/>
                    <a:lstStyle/>
                    <a:p>
                      <a:pPr algn="l" fontAlgn="ctr"/>
                      <a:r>
                        <a:rPr lang="cs-CZ" sz="1100" b="1" i="0" u="none" strike="noStrike">
                          <a:solidFill>
                            <a:srgbClr val="000000"/>
                          </a:solidFill>
                          <a:effectLst/>
                          <a:latin typeface="Arial" panose="020B0604020202020204" pitchFamily="34" charset="0"/>
                        </a:rPr>
                        <a:t>Jan Kopta</a:t>
                      </a:r>
                    </a:p>
                  </a:txBody>
                  <a:tcPr marL="83575" marR="9286" marT="9286" marB="0" anchor="ctr">
                    <a:lnL w="6350" cap="flat" cmpd="sng" algn="ctr">
                      <a:solidFill>
                        <a:srgbClr val="40BB54"/>
                      </a:solidFill>
                      <a:prstDash val="solid"/>
                      <a:round/>
                      <a:headEnd type="none" w="med" len="med"/>
                      <a:tailEnd type="none" w="med" len="med"/>
                    </a:lnL>
                    <a:lnR w="6350" cap="flat" cmpd="sng" algn="ctr">
                      <a:solidFill>
                        <a:srgbClr val="00BB54"/>
                      </a:solidFill>
                      <a:prstDash val="solid"/>
                      <a:round/>
                      <a:headEnd type="none" w="med" len="med"/>
                      <a:tailEnd type="none" w="med" len="med"/>
                    </a:lnR>
                    <a:lnT w="6350" cap="flat" cmpd="sng" algn="ctr">
                      <a:solidFill>
                        <a:srgbClr val="40BA54"/>
                      </a:solidFill>
                      <a:prstDash val="solid"/>
                      <a:round/>
                      <a:headEnd type="none" w="med" len="med"/>
                      <a:tailEnd type="none" w="med" len="med"/>
                    </a:lnT>
                    <a:lnB w="6350" cap="flat" cmpd="sng" algn="ctr">
                      <a:solidFill>
                        <a:srgbClr val="20BD54"/>
                      </a:solidFill>
                      <a:prstDash val="solid"/>
                      <a:round/>
                      <a:headEnd type="none" w="med" len="med"/>
                      <a:tailEnd type="none" w="med" len="med"/>
                    </a:lnB>
                    <a:solidFill>
                      <a:srgbClr val="FFCCFF"/>
                    </a:solidFill>
                  </a:tcPr>
                </a:tc>
                <a:tc>
                  <a:txBody>
                    <a:bodyPr/>
                    <a:lstStyle/>
                    <a:p>
                      <a:pPr algn="l" fontAlgn="ctr"/>
                      <a:r>
                        <a:rPr lang="cs-CZ" sz="1100" b="1" i="0" u="none" strike="noStrike" dirty="0">
                          <a:solidFill>
                            <a:srgbClr val="000000"/>
                          </a:solidFill>
                          <a:effectLst/>
                          <a:latin typeface="Arial" panose="020B0604020202020204" pitchFamily="34" charset="0"/>
                        </a:rPr>
                        <a:t>TJ Sokol Horní Jiřetín, </a:t>
                      </a:r>
                      <a:r>
                        <a:rPr lang="cs-CZ" sz="1100" b="1" i="0" u="none" strike="noStrike" dirty="0" err="1">
                          <a:solidFill>
                            <a:srgbClr val="000000"/>
                          </a:solidFill>
                          <a:effectLst/>
                          <a:latin typeface="Arial" panose="020B0604020202020204" pitchFamily="34" charset="0"/>
                        </a:rPr>
                        <a:t>z.s</a:t>
                      </a:r>
                      <a:r>
                        <a:rPr lang="cs-CZ" sz="1100" b="1" i="0" u="none" strike="noStrike" dirty="0">
                          <a:solidFill>
                            <a:srgbClr val="000000"/>
                          </a:solidFill>
                          <a:effectLst/>
                          <a:latin typeface="Arial" panose="020B0604020202020204" pitchFamily="34" charset="0"/>
                        </a:rPr>
                        <a:t>.</a:t>
                      </a:r>
                    </a:p>
                  </a:txBody>
                  <a:tcPr marL="83575" marR="9286" marT="9286" marB="0" anchor="ctr">
                    <a:lnL w="6350" cap="flat" cmpd="sng" algn="ctr">
                      <a:solidFill>
                        <a:srgbClr val="00BB54"/>
                      </a:solidFill>
                      <a:prstDash val="solid"/>
                      <a:round/>
                      <a:headEnd type="none" w="med" len="med"/>
                      <a:tailEnd type="none" w="med" len="med"/>
                    </a:lnL>
                    <a:lnR w="6350" cap="flat" cmpd="sng" algn="ctr">
                      <a:solidFill>
                        <a:srgbClr val="00BE54"/>
                      </a:solidFill>
                      <a:prstDash val="solid"/>
                      <a:round/>
                      <a:headEnd type="none" w="med" len="med"/>
                      <a:tailEnd type="none" w="med" len="med"/>
                    </a:lnR>
                    <a:lnT w="6350" cap="flat" cmpd="sng" algn="ctr">
                      <a:solidFill>
                        <a:srgbClr val="E0BD54"/>
                      </a:solidFill>
                      <a:prstDash val="solid"/>
                      <a:round/>
                      <a:headEnd type="none" w="med" len="med"/>
                      <a:tailEnd type="none" w="med" len="med"/>
                    </a:lnT>
                    <a:lnB w="6350" cap="flat" cmpd="sng" algn="ctr">
                      <a:solidFill>
                        <a:srgbClr val="60BE54"/>
                      </a:solidFill>
                      <a:prstDash val="solid"/>
                      <a:round/>
                      <a:headEnd type="none" w="med" len="med"/>
                      <a:tailEnd type="none" w="med" len="med"/>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286" marR="9286" marT="9286" marB="0" anchor="ctr">
                    <a:lnL w="6350" cap="flat" cmpd="sng" algn="ctr">
                      <a:solidFill>
                        <a:srgbClr val="00BE54"/>
                      </a:solidFill>
                      <a:prstDash val="solid"/>
                      <a:round/>
                      <a:headEnd type="none" w="med" len="med"/>
                      <a:tailEnd type="none" w="med" len="med"/>
                    </a:lnL>
                    <a:lnR w="25400" cap="flat" cmpd="dbl" algn="ctr">
                      <a:solidFill>
                        <a:srgbClr val="E0BD54"/>
                      </a:solidFill>
                      <a:prstDash val="solid"/>
                      <a:round/>
                      <a:headEnd type="none" w="med" len="med"/>
                      <a:tailEnd type="none" w="med" len="med"/>
                    </a:lnR>
                    <a:lnT w="6350" cap="flat" cmpd="sng" algn="ctr">
                      <a:solidFill>
                        <a:srgbClr val="00BB54"/>
                      </a:solidFill>
                      <a:prstDash val="solid"/>
                      <a:round/>
                      <a:headEnd type="none" w="med" len="med"/>
                      <a:tailEnd type="none" w="med" len="med"/>
                    </a:lnT>
                    <a:lnB w="6350" cap="flat" cmpd="sng" algn="ctr">
                      <a:solidFill>
                        <a:srgbClr val="00BE54"/>
                      </a:solidFill>
                      <a:prstDash val="solid"/>
                      <a:round/>
                      <a:headEnd type="none" w="med" len="med"/>
                      <a:tailEnd type="none" w="med" len="med"/>
                    </a:lnB>
                    <a:solidFill>
                      <a:srgbClr val="FFCCFF"/>
                    </a:solidFill>
                  </a:tcPr>
                </a:tc>
                <a:extLst>
                  <a:ext uri="{0D108BD9-81ED-4DB2-BD59-A6C34878D82A}">
                    <a16:rowId xmlns:a16="http://schemas.microsoft.com/office/drawing/2014/main" val="3081041707"/>
                  </a:ext>
                </a:extLst>
              </a:tr>
              <a:tr h="265563">
                <a:tc>
                  <a:txBody>
                    <a:bodyPr/>
                    <a:lstStyle/>
                    <a:p>
                      <a:pPr algn="ctr" fontAlgn="ctr"/>
                      <a:r>
                        <a:rPr lang="cs-CZ" sz="1100" b="1" i="0" u="none" strike="noStrike">
                          <a:solidFill>
                            <a:srgbClr val="000000"/>
                          </a:solidFill>
                          <a:effectLst/>
                          <a:latin typeface="Arial" panose="020B0604020202020204" pitchFamily="34" charset="0"/>
                        </a:rPr>
                        <a:t>9.</a:t>
                      </a:r>
                    </a:p>
                  </a:txBody>
                  <a:tcPr marL="9286" marR="9286" marT="9286" marB="0" anchor="ctr">
                    <a:lnL w="25400" cap="flat" cmpd="dbl" algn="ctr">
                      <a:solidFill>
                        <a:srgbClr val="80C354"/>
                      </a:solidFill>
                      <a:prstDash val="solid"/>
                      <a:round/>
                      <a:headEnd type="none" w="med" len="med"/>
                      <a:tailEnd type="none" w="med" len="med"/>
                    </a:lnL>
                    <a:lnR w="6350" cap="flat" cmpd="sng" algn="ctr">
                      <a:solidFill>
                        <a:srgbClr val="E0C554"/>
                      </a:solidFill>
                      <a:prstDash val="solid"/>
                      <a:round/>
                      <a:headEnd type="none" w="med" len="med"/>
                      <a:tailEnd type="none" w="med" len="med"/>
                    </a:lnR>
                    <a:lnT w="6350" cap="flat" cmpd="sng" algn="ctr">
                      <a:solidFill>
                        <a:srgbClr val="40BA54"/>
                      </a:solidFill>
                      <a:prstDash val="solid"/>
                      <a:round/>
                      <a:headEnd type="none" w="med" len="med"/>
                      <a:tailEnd type="none" w="med" len="med"/>
                    </a:lnT>
                    <a:lnB w="6350" cap="flat" cmpd="sng" algn="ctr">
                      <a:solidFill>
                        <a:srgbClr val="80C754"/>
                      </a:solidFill>
                      <a:prstDash val="solid"/>
                      <a:round/>
                      <a:headEnd type="none" w="med" len="med"/>
                      <a:tailEnd type="none" w="med" len="med"/>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David Batelka</a:t>
                      </a:r>
                    </a:p>
                  </a:txBody>
                  <a:tcPr marL="83575" marR="9286" marT="9286" marB="0" anchor="ctr">
                    <a:lnL w="6350" cap="flat" cmpd="sng" algn="ctr">
                      <a:solidFill>
                        <a:srgbClr val="E0C554"/>
                      </a:solidFill>
                      <a:prstDash val="solid"/>
                      <a:round/>
                      <a:headEnd type="none" w="med" len="med"/>
                      <a:tailEnd type="none" w="med" len="med"/>
                    </a:lnL>
                    <a:lnR w="6350" cap="flat" cmpd="sng" algn="ctr">
                      <a:solidFill>
                        <a:srgbClr val="80C754"/>
                      </a:solidFill>
                      <a:prstDash val="solid"/>
                      <a:round/>
                      <a:headEnd type="none" w="med" len="med"/>
                      <a:tailEnd type="none" w="med" len="med"/>
                    </a:lnR>
                    <a:lnT w="6350" cap="flat" cmpd="sng" algn="ctr">
                      <a:solidFill>
                        <a:srgbClr val="20BD54"/>
                      </a:solidFill>
                      <a:prstDash val="solid"/>
                      <a:round/>
                      <a:headEnd type="none" w="med" len="med"/>
                      <a:tailEnd type="none" w="med" len="med"/>
                    </a:lnT>
                    <a:lnB w="6350" cap="flat" cmpd="sng" algn="ctr">
                      <a:solidFill>
                        <a:srgbClr val="60C254"/>
                      </a:solidFill>
                      <a:prstDash val="solid"/>
                      <a:round/>
                      <a:headEnd type="none" w="med" len="med"/>
                      <a:tailEnd type="none" w="med" len="med"/>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TJ Sokol Srbice, z.s.</a:t>
                      </a:r>
                    </a:p>
                  </a:txBody>
                  <a:tcPr marL="83575" marR="9286" marT="9286" marB="0" anchor="ctr">
                    <a:lnL w="6350" cap="flat" cmpd="sng" algn="ctr">
                      <a:solidFill>
                        <a:srgbClr val="80C754"/>
                      </a:solidFill>
                      <a:prstDash val="solid"/>
                      <a:round/>
                      <a:headEnd type="none" w="med" len="med"/>
                      <a:tailEnd type="none" w="med" len="med"/>
                    </a:lnL>
                    <a:lnR w="6350" cap="flat" cmpd="sng" algn="ctr">
                      <a:solidFill>
                        <a:srgbClr val="80C454"/>
                      </a:solidFill>
                      <a:prstDash val="solid"/>
                      <a:round/>
                      <a:headEnd type="none" w="med" len="med"/>
                      <a:tailEnd type="none" w="med" len="med"/>
                    </a:lnR>
                    <a:lnT w="6350" cap="flat" cmpd="sng" algn="ctr">
                      <a:solidFill>
                        <a:srgbClr val="60BE54"/>
                      </a:solidFill>
                      <a:prstDash val="solid"/>
                      <a:round/>
                      <a:headEnd type="none" w="med" len="med"/>
                      <a:tailEnd type="none" w="med" len="med"/>
                    </a:lnT>
                    <a:lnB w="6350" cap="flat" cmpd="sng" algn="ctr">
                      <a:solidFill>
                        <a:srgbClr val="A0C554"/>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286" marR="9286" marT="9286" marB="0" anchor="ctr">
                    <a:lnL w="6350" cap="flat" cmpd="sng" algn="ctr">
                      <a:solidFill>
                        <a:srgbClr val="80C454"/>
                      </a:solidFill>
                      <a:prstDash val="solid"/>
                      <a:round/>
                      <a:headEnd type="none" w="med" len="med"/>
                      <a:tailEnd type="none" w="med" len="med"/>
                    </a:lnL>
                    <a:lnR w="25400" cap="flat" cmpd="dbl" algn="ctr">
                      <a:solidFill>
                        <a:srgbClr val="A0C854"/>
                      </a:solidFill>
                      <a:prstDash val="solid"/>
                      <a:round/>
                      <a:headEnd type="none" w="med" len="med"/>
                      <a:tailEnd type="none" w="med" len="med"/>
                    </a:lnR>
                    <a:lnT w="6350" cap="flat" cmpd="sng" algn="ctr">
                      <a:solidFill>
                        <a:srgbClr val="00BE54"/>
                      </a:solidFill>
                      <a:prstDash val="solid"/>
                      <a:round/>
                      <a:headEnd type="none" w="med" len="med"/>
                      <a:tailEnd type="none" w="med" len="med"/>
                    </a:lnT>
                    <a:lnB w="6350" cap="flat" cmpd="sng" algn="ctr">
                      <a:solidFill>
                        <a:srgbClr val="40C354"/>
                      </a:solidFill>
                      <a:prstDash val="solid"/>
                      <a:round/>
                      <a:headEnd type="none" w="med" len="med"/>
                      <a:tailEnd type="none" w="med" len="med"/>
                    </a:lnB>
                    <a:solidFill>
                      <a:srgbClr val="CCFFFF"/>
                    </a:solidFill>
                  </a:tcPr>
                </a:tc>
                <a:extLst>
                  <a:ext uri="{0D108BD9-81ED-4DB2-BD59-A6C34878D82A}">
                    <a16:rowId xmlns:a16="http://schemas.microsoft.com/office/drawing/2014/main" val="3186909634"/>
                  </a:ext>
                </a:extLst>
              </a:tr>
              <a:tr h="265563">
                <a:tc>
                  <a:txBody>
                    <a:bodyPr/>
                    <a:lstStyle/>
                    <a:p>
                      <a:pPr algn="ctr" fontAlgn="ctr"/>
                      <a:r>
                        <a:rPr lang="cs-CZ" sz="1100" b="1" i="0" u="none" strike="noStrike">
                          <a:solidFill>
                            <a:srgbClr val="000000"/>
                          </a:solidFill>
                          <a:effectLst/>
                          <a:latin typeface="Arial" panose="020B0604020202020204" pitchFamily="34" charset="0"/>
                        </a:rPr>
                        <a:t>10.</a:t>
                      </a:r>
                    </a:p>
                  </a:txBody>
                  <a:tcPr marL="9286" marR="9286" marT="9286" marB="0" anchor="ctr">
                    <a:lnL w="25400" cap="flat" cmpd="dbl" algn="ctr">
                      <a:solidFill>
                        <a:srgbClr val="60C254"/>
                      </a:solidFill>
                      <a:prstDash val="solid"/>
                      <a:round/>
                      <a:headEnd type="none" w="med" len="med"/>
                      <a:tailEnd type="none" w="med" len="med"/>
                    </a:lnL>
                    <a:lnR w="6350" cap="flat" cmpd="sng" algn="ctr">
                      <a:solidFill>
                        <a:srgbClr val="80C354"/>
                      </a:solidFill>
                      <a:prstDash val="solid"/>
                      <a:round/>
                      <a:headEnd type="none" w="med" len="med"/>
                      <a:tailEnd type="none" w="med" len="med"/>
                    </a:lnR>
                    <a:lnT w="6350" cap="flat" cmpd="sng" algn="ctr">
                      <a:solidFill>
                        <a:srgbClr val="80C754"/>
                      </a:solidFill>
                      <a:prstDash val="solid"/>
                      <a:round/>
                      <a:headEnd type="none" w="med" len="med"/>
                      <a:tailEnd type="none" w="med" len="med"/>
                    </a:lnT>
                    <a:lnB w="6350" cap="flat" cmpd="sng" algn="ctr">
                      <a:solidFill>
                        <a:srgbClr val="C0C754"/>
                      </a:solidFill>
                      <a:prstDash val="solid"/>
                      <a:round/>
                      <a:headEnd type="none" w="med" len="med"/>
                      <a:tailEnd type="none" w="med" len="med"/>
                    </a:lnB>
                    <a:solidFill>
                      <a:srgbClr val="FFCCFF"/>
                    </a:solidFill>
                  </a:tcPr>
                </a:tc>
                <a:tc>
                  <a:txBody>
                    <a:bodyPr/>
                    <a:lstStyle/>
                    <a:p>
                      <a:pPr algn="l" fontAlgn="ctr"/>
                      <a:r>
                        <a:rPr lang="cs-CZ" sz="1100" b="1" i="0" u="none" strike="noStrike">
                          <a:solidFill>
                            <a:srgbClr val="000000"/>
                          </a:solidFill>
                          <a:effectLst/>
                          <a:latin typeface="Arial" panose="020B0604020202020204" pitchFamily="34" charset="0"/>
                        </a:rPr>
                        <a:t>Jan Martykán</a:t>
                      </a:r>
                    </a:p>
                  </a:txBody>
                  <a:tcPr marL="83575" marR="9286" marT="9286" marB="0" anchor="ctr">
                    <a:lnL w="6350" cap="flat" cmpd="sng" algn="ctr">
                      <a:solidFill>
                        <a:srgbClr val="80C354"/>
                      </a:solidFill>
                      <a:prstDash val="solid"/>
                      <a:round/>
                      <a:headEnd type="none" w="med" len="med"/>
                      <a:tailEnd type="none" w="med" len="med"/>
                    </a:lnL>
                    <a:lnR w="6350" cap="flat" cmpd="sng" algn="ctr">
                      <a:solidFill>
                        <a:srgbClr val="40C454"/>
                      </a:solidFill>
                      <a:prstDash val="solid"/>
                      <a:round/>
                      <a:headEnd type="none" w="med" len="med"/>
                      <a:tailEnd type="none" w="med" len="med"/>
                    </a:lnR>
                    <a:lnT w="6350" cap="flat" cmpd="sng" algn="ctr">
                      <a:solidFill>
                        <a:srgbClr val="60C254"/>
                      </a:solidFill>
                      <a:prstDash val="solid"/>
                      <a:round/>
                      <a:headEnd type="none" w="med" len="med"/>
                      <a:tailEnd type="none" w="med" len="med"/>
                    </a:lnT>
                    <a:lnB w="6350" cap="flat" cmpd="sng" algn="ctr">
                      <a:solidFill>
                        <a:srgbClr val="C0C854"/>
                      </a:solidFill>
                      <a:prstDash val="solid"/>
                      <a:round/>
                      <a:headEnd type="none" w="med" len="med"/>
                      <a:tailEnd type="none" w="med" len="med"/>
                    </a:lnB>
                    <a:solidFill>
                      <a:srgbClr val="FFCCFF"/>
                    </a:solidFill>
                  </a:tcPr>
                </a:tc>
                <a:tc>
                  <a:txBody>
                    <a:bodyPr/>
                    <a:lstStyle/>
                    <a:p>
                      <a:pPr algn="l" fontAlgn="ctr"/>
                      <a:r>
                        <a:rPr lang="cs-CZ" sz="1100" b="1" i="0" u="none" strike="noStrike" dirty="0">
                          <a:solidFill>
                            <a:srgbClr val="000000"/>
                          </a:solidFill>
                          <a:effectLst/>
                          <a:latin typeface="Arial" panose="020B0604020202020204" pitchFamily="34" charset="0"/>
                        </a:rPr>
                        <a:t>TJ Sokol Srbice, </a:t>
                      </a:r>
                      <a:r>
                        <a:rPr lang="cs-CZ" sz="1100" b="1" i="0" u="none" strike="noStrike" dirty="0" err="1">
                          <a:solidFill>
                            <a:srgbClr val="000000"/>
                          </a:solidFill>
                          <a:effectLst/>
                          <a:latin typeface="Arial" panose="020B0604020202020204" pitchFamily="34" charset="0"/>
                        </a:rPr>
                        <a:t>z.s</a:t>
                      </a:r>
                      <a:r>
                        <a:rPr lang="cs-CZ" sz="1100" b="1" i="0" u="none" strike="noStrike" dirty="0">
                          <a:solidFill>
                            <a:srgbClr val="000000"/>
                          </a:solidFill>
                          <a:effectLst/>
                          <a:latin typeface="Arial" panose="020B0604020202020204" pitchFamily="34" charset="0"/>
                        </a:rPr>
                        <a:t>.</a:t>
                      </a:r>
                    </a:p>
                  </a:txBody>
                  <a:tcPr marL="83575" marR="9286" marT="9286" marB="0" anchor="ctr">
                    <a:lnL w="6350" cap="flat" cmpd="sng" algn="ctr">
                      <a:solidFill>
                        <a:srgbClr val="40C454"/>
                      </a:solidFill>
                      <a:prstDash val="solid"/>
                      <a:round/>
                      <a:headEnd type="none" w="med" len="med"/>
                      <a:tailEnd type="none" w="med" len="med"/>
                    </a:lnL>
                    <a:lnR w="6350" cap="flat" cmpd="sng" algn="ctr">
                      <a:solidFill>
                        <a:srgbClr val="40C754"/>
                      </a:solidFill>
                      <a:prstDash val="solid"/>
                      <a:round/>
                      <a:headEnd type="none" w="med" len="med"/>
                      <a:tailEnd type="none" w="med" len="med"/>
                    </a:lnR>
                    <a:lnT w="6350" cap="flat" cmpd="sng" algn="ctr">
                      <a:solidFill>
                        <a:srgbClr val="A0C554"/>
                      </a:solidFill>
                      <a:prstDash val="solid"/>
                      <a:round/>
                      <a:headEnd type="none" w="med" len="med"/>
                      <a:tailEnd type="none" w="med" len="med"/>
                    </a:lnT>
                    <a:lnB w="6350" cap="flat" cmpd="sng" algn="ctr">
                      <a:solidFill>
                        <a:srgbClr val="40C554"/>
                      </a:solidFill>
                      <a:prstDash val="solid"/>
                      <a:round/>
                      <a:headEnd type="none" w="med" len="med"/>
                      <a:tailEnd type="none" w="med" len="med"/>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286" marR="9286" marT="9286" marB="0" anchor="ctr">
                    <a:lnL w="6350" cap="flat" cmpd="sng" algn="ctr">
                      <a:solidFill>
                        <a:srgbClr val="40C754"/>
                      </a:solidFill>
                      <a:prstDash val="solid"/>
                      <a:round/>
                      <a:headEnd type="none" w="med" len="med"/>
                      <a:tailEnd type="none" w="med" len="med"/>
                    </a:lnL>
                    <a:lnR w="25400" cap="flat" cmpd="dbl" algn="ctr">
                      <a:solidFill>
                        <a:srgbClr val="80C454"/>
                      </a:solidFill>
                      <a:prstDash val="solid"/>
                      <a:round/>
                      <a:headEnd type="none" w="med" len="med"/>
                      <a:tailEnd type="none" w="med" len="med"/>
                    </a:lnR>
                    <a:lnT w="6350" cap="flat" cmpd="sng" algn="ctr">
                      <a:solidFill>
                        <a:srgbClr val="40C354"/>
                      </a:solidFill>
                      <a:prstDash val="solid"/>
                      <a:round/>
                      <a:headEnd type="none" w="med" len="med"/>
                      <a:tailEnd type="none" w="med" len="med"/>
                    </a:lnT>
                    <a:lnB w="6350" cap="flat" cmpd="sng" algn="ctr">
                      <a:solidFill>
                        <a:srgbClr val="40C554"/>
                      </a:solidFill>
                      <a:prstDash val="solid"/>
                      <a:round/>
                      <a:headEnd type="none" w="med" len="med"/>
                      <a:tailEnd type="none" w="med" len="med"/>
                    </a:lnB>
                    <a:solidFill>
                      <a:srgbClr val="FFCCFF"/>
                    </a:solidFill>
                  </a:tcPr>
                </a:tc>
                <a:extLst>
                  <a:ext uri="{0D108BD9-81ED-4DB2-BD59-A6C34878D82A}">
                    <a16:rowId xmlns:a16="http://schemas.microsoft.com/office/drawing/2014/main" val="1294840225"/>
                  </a:ext>
                </a:extLst>
              </a:tr>
              <a:tr h="265563">
                <a:tc>
                  <a:txBody>
                    <a:bodyPr/>
                    <a:lstStyle/>
                    <a:p>
                      <a:pPr algn="ctr" fontAlgn="ctr"/>
                      <a:r>
                        <a:rPr lang="cs-CZ" sz="1100" b="1" i="0" u="none" strike="noStrike">
                          <a:solidFill>
                            <a:srgbClr val="000000"/>
                          </a:solidFill>
                          <a:effectLst/>
                          <a:latin typeface="Arial" panose="020B0604020202020204" pitchFamily="34" charset="0"/>
                        </a:rPr>
                        <a:t>11.</a:t>
                      </a:r>
                    </a:p>
                  </a:txBody>
                  <a:tcPr marL="9286" marR="9286" marT="9286" marB="0" anchor="ctr">
                    <a:lnL w="25400" cap="flat" cmpd="dbl" algn="ctr">
                      <a:solidFill>
                        <a:srgbClr val="60C554"/>
                      </a:solidFill>
                      <a:prstDash val="solid"/>
                      <a:round/>
                      <a:headEnd type="none" w="med" len="med"/>
                      <a:tailEnd type="none" w="med" len="med"/>
                    </a:lnL>
                    <a:lnR w="6350" cap="flat" cmpd="sng" algn="ctr">
                      <a:solidFill>
                        <a:srgbClr val="E0C754"/>
                      </a:solidFill>
                      <a:prstDash val="solid"/>
                      <a:round/>
                      <a:headEnd type="none" w="med" len="med"/>
                      <a:tailEnd type="none" w="med" len="med"/>
                    </a:lnR>
                    <a:lnT w="6350" cap="flat" cmpd="sng" algn="ctr">
                      <a:solidFill>
                        <a:srgbClr val="C0C754"/>
                      </a:solidFill>
                      <a:prstDash val="solid"/>
                      <a:round/>
                      <a:headEnd type="none" w="med" len="med"/>
                      <a:tailEnd type="none" w="med" len="med"/>
                    </a:lnT>
                    <a:lnB w="6350" cap="flat" cmpd="sng" algn="ctr">
                      <a:solidFill>
                        <a:srgbClr val="60C254"/>
                      </a:solidFill>
                      <a:prstDash val="solid"/>
                      <a:round/>
                      <a:headEnd type="none" w="med" len="med"/>
                      <a:tailEnd type="none" w="med" len="med"/>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Denis Egrt</a:t>
                      </a:r>
                    </a:p>
                  </a:txBody>
                  <a:tcPr marL="83575" marR="9286" marT="9286" marB="0" anchor="ctr">
                    <a:lnL w="6350" cap="flat" cmpd="sng" algn="ctr">
                      <a:solidFill>
                        <a:srgbClr val="E0C754"/>
                      </a:solidFill>
                      <a:prstDash val="solid"/>
                      <a:round/>
                      <a:headEnd type="none" w="med" len="med"/>
                      <a:tailEnd type="none" w="med" len="med"/>
                    </a:lnL>
                    <a:lnR w="6350" cap="flat" cmpd="sng" algn="ctr">
                      <a:solidFill>
                        <a:srgbClr val="00C454"/>
                      </a:solidFill>
                      <a:prstDash val="solid"/>
                      <a:round/>
                      <a:headEnd type="none" w="med" len="med"/>
                      <a:tailEnd type="none" w="med" len="med"/>
                    </a:lnR>
                    <a:lnT w="6350" cap="flat" cmpd="sng" algn="ctr">
                      <a:solidFill>
                        <a:srgbClr val="C0C854"/>
                      </a:solidFill>
                      <a:prstDash val="solid"/>
                      <a:round/>
                      <a:headEnd type="none" w="med" len="med"/>
                      <a:tailEnd type="none" w="med" len="med"/>
                    </a:lnT>
                    <a:lnB w="6350" cap="flat" cmpd="sng" algn="ctr">
                      <a:solidFill>
                        <a:srgbClr val="C0C154"/>
                      </a:solidFill>
                      <a:prstDash val="solid"/>
                      <a:round/>
                      <a:headEnd type="none" w="med" len="med"/>
                      <a:tailEnd type="none" w="med" len="med"/>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TJ Sokol Srbice, z.s.</a:t>
                      </a:r>
                    </a:p>
                  </a:txBody>
                  <a:tcPr marL="83575" marR="9286" marT="9286" marB="0" anchor="ctr">
                    <a:lnL w="6350" cap="flat" cmpd="sng" algn="ctr">
                      <a:solidFill>
                        <a:srgbClr val="00C454"/>
                      </a:solidFill>
                      <a:prstDash val="solid"/>
                      <a:round/>
                      <a:headEnd type="none" w="med" len="med"/>
                      <a:tailEnd type="none" w="med" len="med"/>
                    </a:lnL>
                    <a:lnR w="6350" cap="flat" cmpd="sng" algn="ctr">
                      <a:solidFill>
                        <a:srgbClr val="80C954"/>
                      </a:solidFill>
                      <a:prstDash val="solid"/>
                      <a:round/>
                      <a:headEnd type="none" w="med" len="med"/>
                      <a:tailEnd type="none" w="med" len="med"/>
                    </a:lnR>
                    <a:lnT w="6350" cap="flat" cmpd="sng" algn="ctr">
                      <a:solidFill>
                        <a:srgbClr val="40C554"/>
                      </a:solidFill>
                      <a:prstDash val="solid"/>
                      <a:round/>
                      <a:headEnd type="none" w="med" len="med"/>
                      <a:tailEnd type="none" w="med" len="med"/>
                    </a:lnT>
                    <a:lnB w="6350" cap="flat" cmpd="sng" algn="ctr">
                      <a:solidFill>
                        <a:srgbClr val="A0C554"/>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286" marR="9286" marT="9286" marB="0" anchor="ctr">
                    <a:lnL w="6350" cap="flat" cmpd="sng" algn="ctr">
                      <a:solidFill>
                        <a:srgbClr val="80C954"/>
                      </a:solidFill>
                      <a:prstDash val="solid"/>
                      <a:round/>
                      <a:headEnd type="none" w="med" len="med"/>
                      <a:tailEnd type="none" w="med" len="med"/>
                    </a:lnL>
                    <a:lnR w="25400" cap="flat" cmpd="dbl" algn="ctr">
                      <a:solidFill>
                        <a:srgbClr val="E0C254"/>
                      </a:solidFill>
                      <a:prstDash val="solid"/>
                      <a:round/>
                      <a:headEnd type="none" w="med" len="med"/>
                      <a:tailEnd type="none" w="med" len="med"/>
                    </a:lnR>
                    <a:lnT w="6350" cap="flat" cmpd="sng" algn="ctr">
                      <a:solidFill>
                        <a:srgbClr val="40C554"/>
                      </a:solidFill>
                      <a:prstDash val="solid"/>
                      <a:round/>
                      <a:headEnd type="none" w="med" len="med"/>
                      <a:tailEnd type="none" w="med" len="med"/>
                    </a:lnT>
                    <a:lnB w="6350" cap="flat" cmpd="sng" algn="ctr">
                      <a:solidFill>
                        <a:srgbClr val="00D154"/>
                      </a:solidFill>
                      <a:prstDash val="solid"/>
                      <a:round/>
                      <a:headEnd type="none" w="med" len="med"/>
                      <a:tailEnd type="none" w="med" len="med"/>
                    </a:lnB>
                    <a:solidFill>
                      <a:srgbClr val="CCFFFF"/>
                    </a:solidFill>
                  </a:tcPr>
                </a:tc>
                <a:extLst>
                  <a:ext uri="{0D108BD9-81ED-4DB2-BD59-A6C34878D82A}">
                    <a16:rowId xmlns:a16="http://schemas.microsoft.com/office/drawing/2014/main" val="1600680521"/>
                  </a:ext>
                </a:extLst>
              </a:tr>
              <a:tr h="265563">
                <a:tc>
                  <a:txBody>
                    <a:bodyPr/>
                    <a:lstStyle/>
                    <a:p>
                      <a:pPr algn="ctr" fontAlgn="ctr"/>
                      <a:r>
                        <a:rPr lang="cs-CZ" sz="1100" b="1" i="0" u="none" strike="noStrike">
                          <a:solidFill>
                            <a:srgbClr val="000000"/>
                          </a:solidFill>
                          <a:effectLst/>
                          <a:latin typeface="Arial" panose="020B0604020202020204" pitchFamily="34" charset="0"/>
                        </a:rPr>
                        <a:t>12.</a:t>
                      </a:r>
                    </a:p>
                  </a:txBody>
                  <a:tcPr marL="9286" marR="9286" marT="9286" marB="0" anchor="ctr">
                    <a:lnL w="25400" cap="flat" cmpd="dbl" algn="ctr">
                      <a:solidFill>
                        <a:srgbClr val="80CF54"/>
                      </a:solidFill>
                      <a:prstDash val="solid"/>
                      <a:round/>
                      <a:headEnd type="none" w="med" len="med"/>
                      <a:tailEnd type="none" w="med" len="med"/>
                    </a:lnL>
                    <a:lnR w="6350" cap="flat" cmpd="sng" algn="ctr">
                      <a:solidFill>
                        <a:srgbClr val="E0C254"/>
                      </a:solidFill>
                      <a:prstDash val="solid"/>
                      <a:round/>
                      <a:headEnd type="none" w="med" len="med"/>
                      <a:tailEnd type="none" w="med" len="med"/>
                    </a:lnR>
                    <a:lnT w="6350" cap="flat" cmpd="sng" algn="ctr">
                      <a:solidFill>
                        <a:srgbClr val="60C254"/>
                      </a:solidFill>
                      <a:prstDash val="solid"/>
                      <a:round/>
                      <a:headEnd type="none" w="med" len="med"/>
                      <a:tailEnd type="none" w="med" len="med"/>
                    </a:lnT>
                    <a:lnB w="6350" cap="flat" cmpd="sng" algn="ctr">
                      <a:solidFill>
                        <a:srgbClr val="00CE54"/>
                      </a:solidFill>
                      <a:prstDash val="solid"/>
                      <a:round/>
                      <a:headEnd type="none" w="med" len="med"/>
                      <a:tailEnd type="none" w="med" len="med"/>
                    </a:lnB>
                    <a:solidFill>
                      <a:srgbClr val="FFCCFF"/>
                    </a:solidFill>
                  </a:tcPr>
                </a:tc>
                <a:tc>
                  <a:txBody>
                    <a:bodyPr/>
                    <a:lstStyle/>
                    <a:p>
                      <a:pPr algn="l" fontAlgn="ctr"/>
                      <a:r>
                        <a:rPr lang="cs-CZ" sz="1100" b="1" i="0" u="none" strike="noStrike">
                          <a:solidFill>
                            <a:srgbClr val="000000"/>
                          </a:solidFill>
                          <a:effectLst/>
                          <a:latin typeface="Arial" panose="020B0604020202020204" pitchFamily="34" charset="0"/>
                        </a:rPr>
                        <a:t>Aleš Vavroušek</a:t>
                      </a:r>
                    </a:p>
                  </a:txBody>
                  <a:tcPr marL="83575" marR="9286" marT="9286" marB="0" anchor="ctr">
                    <a:lnL w="6350" cap="flat" cmpd="sng" algn="ctr">
                      <a:solidFill>
                        <a:srgbClr val="E0C254"/>
                      </a:solidFill>
                      <a:prstDash val="solid"/>
                      <a:round/>
                      <a:headEnd type="none" w="med" len="med"/>
                      <a:tailEnd type="none" w="med" len="med"/>
                    </a:lnL>
                    <a:lnR w="6350" cap="flat" cmpd="sng" algn="ctr">
                      <a:solidFill>
                        <a:srgbClr val="E0C254"/>
                      </a:solidFill>
                      <a:prstDash val="solid"/>
                      <a:round/>
                      <a:headEnd type="none" w="med" len="med"/>
                      <a:tailEnd type="none" w="med" len="med"/>
                    </a:lnR>
                    <a:lnT w="6350" cap="flat" cmpd="sng" algn="ctr">
                      <a:solidFill>
                        <a:srgbClr val="C0C154"/>
                      </a:solidFill>
                      <a:prstDash val="solid"/>
                      <a:round/>
                      <a:headEnd type="none" w="med" len="med"/>
                      <a:tailEnd type="none" w="med" len="med"/>
                    </a:lnT>
                    <a:lnB w="6350" cap="flat" cmpd="sng" algn="ctr">
                      <a:solidFill>
                        <a:srgbClr val="00CF54"/>
                      </a:solidFill>
                      <a:prstDash val="solid"/>
                      <a:round/>
                      <a:headEnd type="none" w="med" len="med"/>
                      <a:tailEnd type="none" w="med" len="med"/>
                    </a:lnB>
                    <a:solidFill>
                      <a:srgbClr val="FFCCFF"/>
                    </a:solidFill>
                  </a:tcPr>
                </a:tc>
                <a:tc>
                  <a:txBody>
                    <a:bodyPr/>
                    <a:lstStyle/>
                    <a:p>
                      <a:pPr algn="l" fontAlgn="ctr"/>
                      <a:r>
                        <a:rPr lang="cs-CZ" sz="1100" b="1" i="0" u="none" strike="noStrike" dirty="0">
                          <a:solidFill>
                            <a:srgbClr val="000000"/>
                          </a:solidFill>
                          <a:effectLst/>
                          <a:latin typeface="Arial" panose="020B0604020202020204" pitchFamily="34" charset="0"/>
                        </a:rPr>
                        <a:t>SK STAP-TRATEC Vilémov</a:t>
                      </a:r>
                    </a:p>
                  </a:txBody>
                  <a:tcPr marL="83575" marR="9286" marT="9286" marB="0" anchor="ctr">
                    <a:lnL w="6350" cap="flat" cmpd="sng" algn="ctr">
                      <a:solidFill>
                        <a:srgbClr val="E0C254"/>
                      </a:solidFill>
                      <a:prstDash val="solid"/>
                      <a:round/>
                      <a:headEnd type="none" w="med" len="med"/>
                      <a:tailEnd type="none" w="med" len="med"/>
                    </a:lnL>
                    <a:lnR w="6350" cap="flat" cmpd="sng" algn="ctr">
                      <a:solidFill>
                        <a:srgbClr val="E0C254"/>
                      </a:solidFill>
                      <a:prstDash val="solid"/>
                      <a:round/>
                      <a:headEnd type="none" w="med" len="med"/>
                      <a:tailEnd type="none" w="med" len="med"/>
                    </a:lnR>
                    <a:lnT w="6350" cap="flat" cmpd="sng" algn="ctr">
                      <a:solidFill>
                        <a:srgbClr val="A0C554"/>
                      </a:solidFill>
                      <a:prstDash val="solid"/>
                      <a:round/>
                      <a:headEnd type="none" w="med" len="med"/>
                      <a:tailEnd type="none" w="med" len="med"/>
                    </a:lnT>
                    <a:lnB w="6350" cap="flat" cmpd="sng" algn="ctr">
                      <a:solidFill>
                        <a:srgbClr val="40D154"/>
                      </a:solidFill>
                      <a:prstDash val="solid"/>
                      <a:round/>
                      <a:headEnd type="none" w="med" len="med"/>
                      <a:tailEnd type="none" w="med" len="med"/>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286" marR="9286" marT="9286" marB="0" anchor="ctr">
                    <a:lnL w="6350" cap="flat" cmpd="sng" algn="ctr">
                      <a:solidFill>
                        <a:srgbClr val="E0C254"/>
                      </a:solidFill>
                      <a:prstDash val="solid"/>
                      <a:round/>
                      <a:headEnd type="none" w="med" len="med"/>
                      <a:tailEnd type="none" w="med" len="med"/>
                    </a:lnL>
                    <a:lnR w="25400" cap="flat" cmpd="dbl" algn="ctr">
                      <a:solidFill>
                        <a:srgbClr val="E0C254"/>
                      </a:solidFill>
                      <a:prstDash val="solid"/>
                      <a:round/>
                      <a:headEnd type="none" w="med" len="med"/>
                      <a:tailEnd type="none" w="med" len="med"/>
                    </a:lnR>
                    <a:lnT w="6350" cap="flat" cmpd="sng" algn="ctr">
                      <a:solidFill>
                        <a:srgbClr val="00D154"/>
                      </a:solidFill>
                      <a:prstDash val="solid"/>
                      <a:round/>
                      <a:headEnd type="none" w="med" len="med"/>
                      <a:tailEnd type="none" w="med" len="med"/>
                    </a:lnT>
                    <a:lnB w="6350" cap="flat" cmpd="sng" algn="ctr">
                      <a:solidFill>
                        <a:srgbClr val="80D154"/>
                      </a:solidFill>
                      <a:prstDash val="solid"/>
                      <a:round/>
                      <a:headEnd type="none" w="med" len="med"/>
                      <a:tailEnd type="none" w="med" len="med"/>
                    </a:lnB>
                    <a:solidFill>
                      <a:srgbClr val="FFCCFF"/>
                    </a:solidFill>
                  </a:tcPr>
                </a:tc>
                <a:extLst>
                  <a:ext uri="{0D108BD9-81ED-4DB2-BD59-A6C34878D82A}">
                    <a16:rowId xmlns:a16="http://schemas.microsoft.com/office/drawing/2014/main" val="1159791655"/>
                  </a:ext>
                </a:extLst>
              </a:tr>
              <a:tr h="265563">
                <a:tc>
                  <a:txBody>
                    <a:bodyPr/>
                    <a:lstStyle/>
                    <a:p>
                      <a:pPr algn="ctr" fontAlgn="ctr"/>
                      <a:r>
                        <a:rPr lang="cs-CZ" sz="1100" b="1" i="0" u="none" strike="noStrike">
                          <a:solidFill>
                            <a:srgbClr val="000000"/>
                          </a:solidFill>
                          <a:effectLst/>
                          <a:latin typeface="Arial" panose="020B0604020202020204" pitchFamily="34" charset="0"/>
                        </a:rPr>
                        <a:t>13.</a:t>
                      </a:r>
                    </a:p>
                  </a:txBody>
                  <a:tcPr marL="9286" marR="9286" marT="9286" marB="0" anchor="ctr">
                    <a:lnL w="25400" cap="flat" cmpd="dbl" algn="ctr">
                      <a:solidFill>
                        <a:srgbClr val="C0CB54"/>
                      </a:solidFill>
                      <a:prstDash val="solid"/>
                      <a:round/>
                      <a:headEnd type="none" w="med" len="med"/>
                      <a:tailEnd type="none" w="med" len="med"/>
                    </a:lnL>
                    <a:lnR w="6350" cap="flat" cmpd="sng" algn="ctr">
                      <a:solidFill>
                        <a:srgbClr val="E0C254"/>
                      </a:solidFill>
                      <a:prstDash val="solid"/>
                      <a:round/>
                      <a:headEnd type="none" w="med" len="med"/>
                      <a:tailEnd type="none" w="med" len="med"/>
                    </a:lnR>
                    <a:lnT w="6350" cap="flat" cmpd="sng" algn="ctr">
                      <a:solidFill>
                        <a:srgbClr val="00CE54"/>
                      </a:solidFill>
                      <a:prstDash val="solid"/>
                      <a:round/>
                      <a:headEnd type="none" w="med" len="med"/>
                      <a:tailEnd type="none" w="med" len="med"/>
                    </a:lnT>
                    <a:lnB w="6350" cap="flat" cmpd="sng" algn="ctr">
                      <a:solidFill>
                        <a:srgbClr val="80CF54"/>
                      </a:solidFill>
                      <a:prstDash val="solid"/>
                      <a:round/>
                      <a:headEnd type="none" w="med" len="med"/>
                      <a:tailEnd type="none" w="med" len="med"/>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Miloslav Kučera</a:t>
                      </a:r>
                    </a:p>
                  </a:txBody>
                  <a:tcPr marL="83575" marR="9286" marT="9286" marB="0" anchor="ctr">
                    <a:lnL w="6350" cap="flat" cmpd="sng" algn="ctr">
                      <a:solidFill>
                        <a:srgbClr val="E0C254"/>
                      </a:solidFill>
                      <a:prstDash val="solid"/>
                      <a:round/>
                      <a:headEnd type="none" w="med" len="med"/>
                      <a:tailEnd type="none" w="med" len="med"/>
                    </a:lnL>
                    <a:lnR w="6350" cap="flat" cmpd="sng" algn="ctr">
                      <a:solidFill>
                        <a:srgbClr val="E0C254"/>
                      </a:solidFill>
                      <a:prstDash val="solid"/>
                      <a:round/>
                      <a:headEnd type="none" w="med" len="med"/>
                      <a:tailEnd type="none" w="med" len="med"/>
                    </a:lnR>
                    <a:lnT w="6350" cap="flat" cmpd="sng" algn="ctr">
                      <a:solidFill>
                        <a:srgbClr val="00CF54"/>
                      </a:solidFill>
                      <a:prstDash val="solid"/>
                      <a:round/>
                      <a:headEnd type="none" w="med" len="med"/>
                      <a:tailEnd type="none" w="med" len="med"/>
                    </a:lnT>
                    <a:lnB w="6350" cap="flat" cmpd="sng" algn="ctr">
                      <a:solidFill>
                        <a:srgbClr val="80CC54"/>
                      </a:solidFill>
                      <a:prstDash val="solid"/>
                      <a:round/>
                      <a:headEnd type="none" w="med" len="med"/>
                      <a:tailEnd type="none" w="med" len="med"/>
                    </a:lnB>
                    <a:solidFill>
                      <a:srgbClr val="CCFFFF"/>
                    </a:solidFill>
                  </a:tcPr>
                </a:tc>
                <a:tc>
                  <a:txBody>
                    <a:bodyPr/>
                    <a:lstStyle/>
                    <a:p>
                      <a:pPr algn="l" fontAlgn="ctr"/>
                      <a:r>
                        <a:rPr lang="cs-CZ" sz="1100" b="1" i="0" u="none" strike="noStrike" dirty="0">
                          <a:solidFill>
                            <a:srgbClr val="000000"/>
                          </a:solidFill>
                          <a:effectLst/>
                          <a:latin typeface="Arial" panose="020B0604020202020204" pitchFamily="34" charset="0"/>
                        </a:rPr>
                        <a:t>SK STAP-TRATEC Vilémov</a:t>
                      </a:r>
                    </a:p>
                  </a:txBody>
                  <a:tcPr marL="83575" marR="9286" marT="9286" marB="0" anchor="ctr">
                    <a:lnL w="6350" cap="flat" cmpd="sng" algn="ctr">
                      <a:solidFill>
                        <a:srgbClr val="E0C254"/>
                      </a:solidFill>
                      <a:prstDash val="solid"/>
                      <a:round/>
                      <a:headEnd type="none" w="med" len="med"/>
                      <a:tailEnd type="none" w="med" len="med"/>
                    </a:lnL>
                    <a:lnR w="6350" cap="flat" cmpd="sng" algn="ctr">
                      <a:solidFill>
                        <a:srgbClr val="E0C254"/>
                      </a:solidFill>
                      <a:prstDash val="solid"/>
                      <a:round/>
                      <a:headEnd type="none" w="med" len="med"/>
                      <a:tailEnd type="none" w="med" len="med"/>
                    </a:lnR>
                    <a:lnT w="6350" cap="flat" cmpd="sng" algn="ctr">
                      <a:solidFill>
                        <a:srgbClr val="40D154"/>
                      </a:solidFill>
                      <a:prstDash val="solid"/>
                      <a:round/>
                      <a:headEnd type="none" w="med" len="med"/>
                      <a:tailEnd type="none" w="med" len="med"/>
                    </a:lnT>
                    <a:lnB w="6350" cap="flat" cmpd="sng" algn="ctr">
                      <a:solidFill>
                        <a:srgbClr val="80CD54"/>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286" marR="9286" marT="9286" marB="0" anchor="ctr">
                    <a:lnL w="6350" cap="flat" cmpd="sng" algn="ctr">
                      <a:solidFill>
                        <a:srgbClr val="E0C254"/>
                      </a:solidFill>
                      <a:prstDash val="solid"/>
                      <a:round/>
                      <a:headEnd type="none" w="med" len="med"/>
                      <a:tailEnd type="none" w="med" len="med"/>
                    </a:lnL>
                    <a:lnR w="25400" cap="flat" cmpd="dbl" algn="ctr">
                      <a:solidFill>
                        <a:srgbClr val="E0C254"/>
                      </a:solidFill>
                      <a:prstDash val="solid"/>
                      <a:round/>
                      <a:headEnd type="none" w="med" len="med"/>
                      <a:tailEnd type="none" w="med" len="med"/>
                    </a:lnR>
                    <a:lnT w="6350" cap="flat" cmpd="sng" algn="ctr">
                      <a:solidFill>
                        <a:srgbClr val="80D154"/>
                      </a:solidFill>
                      <a:prstDash val="solid"/>
                      <a:round/>
                      <a:headEnd type="none" w="med" len="med"/>
                      <a:tailEnd type="none" w="med" len="med"/>
                    </a:lnT>
                    <a:lnB w="6350" cap="flat" cmpd="sng" algn="ctr">
                      <a:solidFill>
                        <a:srgbClr val="80CD54"/>
                      </a:solidFill>
                      <a:prstDash val="solid"/>
                      <a:round/>
                      <a:headEnd type="none" w="med" len="med"/>
                      <a:tailEnd type="none" w="med" len="med"/>
                    </a:lnB>
                    <a:solidFill>
                      <a:srgbClr val="CCFFFF"/>
                    </a:solidFill>
                  </a:tcPr>
                </a:tc>
                <a:extLst>
                  <a:ext uri="{0D108BD9-81ED-4DB2-BD59-A6C34878D82A}">
                    <a16:rowId xmlns:a16="http://schemas.microsoft.com/office/drawing/2014/main" val="880285887"/>
                  </a:ext>
                </a:extLst>
              </a:tr>
              <a:tr h="265563">
                <a:tc>
                  <a:txBody>
                    <a:bodyPr/>
                    <a:lstStyle/>
                    <a:p>
                      <a:pPr algn="ctr" fontAlgn="ctr"/>
                      <a:r>
                        <a:rPr lang="cs-CZ" sz="1100" b="1" i="0" u="none" strike="noStrike">
                          <a:solidFill>
                            <a:srgbClr val="000000"/>
                          </a:solidFill>
                          <a:effectLst/>
                          <a:latin typeface="Arial" panose="020B0604020202020204" pitchFamily="34" charset="0"/>
                        </a:rPr>
                        <a:t>14.</a:t>
                      </a:r>
                    </a:p>
                  </a:txBody>
                  <a:tcPr marL="9286" marR="9286" marT="9286" marB="0" anchor="ctr">
                    <a:lnL w="25400" cap="flat" cmpd="dbl" algn="ctr">
                      <a:solidFill>
                        <a:srgbClr val="C0D454"/>
                      </a:solidFill>
                      <a:prstDash val="solid"/>
                      <a:round/>
                      <a:headEnd type="none" w="med" len="med"/>
                      <a:tailEnd type="none" w="med" len="med"/>
                    </a:lnL>
                    <a:lnR w="6350" cap="flat" cmpd="sng" algn="ctr">
                      <a:solidFill>
                        <a:srgbClr val="E0C254"/>
                      </a:solidFill>
                      <a:prstDash val="solid"/>
                      <a:round/>
                      <a:headEnd type="none" w="med" len="med"/>
                      <a:tailEnd type="none" w="med" len="med"/>
                    </a:lnR>
                    <a:lnT w="6350" cap="flat" cmpd="sng" algn="ctr">
                      <a:solidFill>
                        <a:srgbClr val="80CF54"/>
                      </a:solidFill>
                      <a:prstDash val="solid"/>
                      <a:round/>
                      <a:headEnd type="none" w="med" len="med"/>
                      <a:tailEnd type="none" w="med" len="med"/>
                    </a:lnT>
                    <a:lnB w="25400" cap="flat" cmpd="dbl" algn="ctr">
                      <a:solidFill>
                        <a:srgbClr val="80CD54"/>
                      </a:solidFill>
                      <a:prstDash val="solid"/>
                      <a:round/>
                      <a:headEnd type="none" w="med" len="med"/>
                      <a:tailEnd type="none" w="med" len="med"/>
                    </a:lnB>
                    <a:solidFill>
                      <a:srgbClr val="FFCCFF"/>
                    </a:solidFill>
                  </a:tcPr>
                </a:tc>
                <a:tc>
                  <a:txBody>
                    <a:bodyPr/>
                    <a:lstStyle/>
                    <a:p>
                      <a:pPr algn="l" fontAlgn="ctr"/>
                      <a:r>
                        <a:rPr lang="cs-CZ" sz="1100" b="1" i="0" u="none" strike="noStrike">
                          <a:solidFill>
                            <a:srgbClr val="000000"/>
                          </a:solidFill>
                          <a:effectLst/>
                          <a:latin typeface="Arial" panose="020B0604020202020204" pitchFamily="34" charset="0"/>
                        </a:rPr>
                        <a:t>Tomáš Písař</a:t>
                      </a:r>
                    </a:p>
                  </a:txBody>
                  <a:tcPr marL="83575" marR="9286" marT="9286" marB="0" anchor="ctr">
                    <a:lnL w="6350" cap="flat" cmpd="sng" algn="ctr">
                      <a:solidFill>
                        <a:srgbClr val="E0C254"/>
                      </a:solidFill>
                      <a:prstDash val="solid"/>
                      <a:round/>
                      <a:headEnd type="none" w="med" len="med"/>
                      <a:tailEnd type="none" w="med" len="med"/>
                    </a:lnL>
                    <a:lnR w="6350" cap="flat" cmpd="sng" algn="ctr">
                      <a:solidFill>
                        <a:srgbClr val="E0C254"/>
                      </a:solidFill>
                      <a:prstDash val="solid"/>
                      <a:round/>
                      <a:headEnd type="none" w="med" len="med"/>
                      <a:tailEnd type="none" w="med" len="med"/>
                    </a:lnR>
                    <a:lnT w="6350" cap="flat" cmpd="sng" algn="ctr">
                      <a:solidFill>
                        <a:srgbClr val="80CC54"/>
                      </a:solidFill>
                      <a:prstDash val="solid"/>
                      <a:round/>
                      <a:headEnd type="none" w="med" len="med"/>
                      <a:tailEnd type="none" w="med" len="med"/>
                    </a:lnT>
                    <a:lnB w="25400" cap="flat" cmpd="dbl" algn="ctr">
                      <a:solidFill>
                        <a:srgbClr val="80CD54"/>
                      </a:solidFill>
                      <a:prstDash val="solid"/>
                      <a:round/>
                      <a:headEnd type="none" w="med" len="med"/>
                      <a:tailEnd type="none" w="med" len="med"/>
                    </a:lnB>
                    <a:solidFill>
                      <a:srgbClr val="FFCCFF"/>
                    </a:solidFill>
                  </a:tcPr>
                </a:tc>
                <a:tc>
                  <a:txBody>
                    <a:bodyPr/>
                    <a:lstStyle/>
                    <a:p>
                      <a:pPr algn="l" fontAlgn="ctr"/>
                      <a:r>
                        <a:rPr lang="cs-CZ" sz="1100" b="1" i="0" u="none" strike="noStrike">
                          <a:solidFill>
                            <a:srgbClr val="000000"/>
                          </a:solidFill>
                          <a:effectLst/>
                          <a:latin typeface="Arial" panose="020B0604020202020204" pitchFamily="34" charset="0"/>
                        </a:rPr>
                        <a:t>FK Litoměřicko, z.s.</a:t>
                      </a:r>
                    </a:p>
                  </a:txBody>
                  <a:tcPr marL="83575" marR="9286" marT="9286" marB="0" anchor="ctr">
                    <a:lnL w="6350" cap="flat" cmpd="sng" algn="ctr">
                      <a:solidFill>
                        <a:srgbClr val="E0C254"/>
                      </a:solidFill>
                      <a:prstDash val="solid"/>
                      <a:round/>
                      <a:headEnd type="none" w="med" len="med"/>
                      <a:tailEnd type="none" w="med" len="med"/>
                    </a:lnL>
                    <a:lnR w="6350" cap="flat" cmpd="sng" algn="ctr">
                      <a:solidFill>
                        <a:srgbClr val="E0C254"/>
                      </a:solidFill>
                      <a:prstDash val="solid"/>
                      <a:round/>
                      <a:headEnd type="none" w="med" len="med"/>
                      <a:tailEnd type="none" w="med" len="med"/>
                    </a:lnR>
                    <a:lnT w="6350" cap="flat" cmpd="sng" algn="ctr">
                      <a:solidFill>
                        <a:srgbClr val="80CD54"/>
                      </a:solidFill>
                      <a:prstDash val="solid"/>
                      <a:round/>
                      <a:headEnd type="none" w="med" len="med"/>
                      <a:tailEnd type="none" w="med" len="med"/>
                    </a:lnT>
                    <a:lnB w="25400" cap="flat" cmpd="dbl" algn="ctr">
                      <a:solidFill>
                        <a:srgbClr val="80CD54"/>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rgbClr val="000000"/>
                          </a:solidFill>
                          <a:effectLst/>
                          <a:latin typeface="Arial" panose="020B0604020202020204" pitchFamily="34" charset="0"/>
                        </a:rPr>
                        <a:t>2</a:t>
                      </a:r>
                    </a:p>
                  </a:txBody>
                  <a:tcPr marL="9286" marR="9286" marT="9286" marB="0" anchor="ctr">
                    <a:lnL w="6350" cap="flat" cmpd="sng" algn="ctr">
                      <a:solidFill>
                        <a:srgbClr val="E0C254"/>
                      </a:solidFill>
                      <a:prstDash val="solid"/>
                      <a:round/>
                      <a:headEnd type="none" w="med" len="med"/>
                      <a:tailEnd type="none" w="med" len="med"/>
                    </a:lnL>
                    <a:lnR w="25400" cap="flat" cmpd="dbl" algn="ctr">
                      <a:solidFill>
                        <a:srgbClr val="E0C254"/>
                      </a:solidFill>
                      <a:prstDash val="solid"/>
                      <a:round/>
                      <a:headEnd type="none" w="med" len="med"/>
                      <a:tailEnd type="none" w="med" len="med"/>
                    </a:lnR>
                    <a:lnT w="6350" cap="flat" cmpd="sng" algn="ctr">
                      <a:solidFill>
                        <a:srgbClr val="80CD54"/>
                      </a:solidFill>
                      <a:prstDash val="solid"/>
                      <a:round/>
                      <a:headEnd type="none" w="med" len="med"/>
                      <a:tailEnd type="none" w="med" len="med"/>
                    </a:lnT>
                    <a:lnB w="25400" cap="flat" cmpd="dbl" algn="ctr">
                      <a:solidFill>
                        <a:srgbClr val="80CD54"/>
                      </a:solidFill>
                      <a:prstDash val="solid"/>
                      <a:round/>
                      <a:headEnd type="none" w="med" len="med"/>
                      <a:tailEnd type="none" w="med" len="med"/>
                    </a:lnB>
                    <a:solidFill>
                      <a:srgbClr val="FFCCFF"/>
                    </a:solidFill>
                  </a:tcPr>
                </a:tc>
                <a:extLst>
                  <a:ext uri="{0D108BD9-81ED-4DB2-BD59-A6C34878D82A}">
                    <a16:rowId xmlns:a16="http://schemas.microsoft.com/office/drawing/2014/main" val="3457088047"/>
                  </a:ext>
                </a:extLst>
              </a:tr>
            </a:tbl>
          </a:graphicData>
        </a:graphic>
      </p:graphicFrame>
      <p:sp>
        <p:nvSpPr>
          <p:cNvPr id="8" name="TextovéPole 7"/>
          <p:cNvSpPr txBox="1"/>
          <p:nvPr/>
        </p:nvSpPr>
        <p:spPr>
          <a:xfrm>
            <a:off x="7408579" y="6898224"/>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23</a:t>
            </a:r>
            <a:endParaRPr lang="cs-CZ" sz="800" dirty="0">
              <a:latin typeface="Bookman Old Style" pitchFamily="18" charset="0"/>
            </a:endParaRPr>
          </a:p>
        </p:txBody>
      </p:sp>
    </p:spTree>
    <p:extLst>
      <p:ext uri="{BB962C8B-B14F-4D97-AF65-F5344CB8AC3E}">
        <p14:creationId xmlns:p14="http://schemas.microsoft.com/office/powerpoint/2010/main" val="3814267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7484904" y="7018402"/>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11</a:t>
            </a:r>
          </a:p>
        </p:txBody>
      </p:sp>
      <p:sp>
        <p:nvSpPr>
          <p:cNvPr id="2" name="Obdélník 1">
            <a:extLst>
              <a:ext uri="{FF2B5EF4-FFF2-40B4-BE49-F238E27FC236}">
                <a16:creationId xmlns:a16="http://schemas.microsoft.com/office/drawing/2014/main" id="{96096505-EEB1-444F-BE51-81318D7BC0A1}"/>
              </a:ext>
            </a:extLst>
          </p:cNvPr>
          <p:cNvSpPr/>
          <p:nvPr/>
        </p:nvSpPr>
        <p:spPr>
          <a:xfrm>
            <a:off x="5472584" y="1963316"/>
            <a:ext cx="4680520" cy="4955203"/>
          </a:xfrm>
          <a:prstGeom prst="rect">
            <a:avLst/>
          </a:prstGeom>
          <a:blipFill dpi="0" rotWithShape="1">
            <a:blip r:embed="rId2">
              <a:alphaModFix amt="61000"/>
            </a:blip>
            <a:srcRect/>
            <a:stretch>
              <a:fillRect/>
            </a:stretch>
          </a:blipFill>
        </p:spPr>
        <p:txBody>
          <a:bodyPr wrap="square">
            <a:spAutoFit/>
          </a:bodyPr>
          <a:lstStyle/>
          <a:p>
            <a:pPr algn="ctr"/>
            <a:r>
              <a:rPr lang="cs-CZ" sz="1600" u="sng" dirty="0" smtClean="0">
                <a:latin typeface="Arial Black" panose="020B0A04020102020204" pitchFamily="34" charset="0"/>
                <a:ea typeface="Calibri" panose="020F0502020204030204" pitchFamily="34" charset="0"/>
                <a:cs typeface="Arial" panose="020B0604020202020204" pitchFamily="34" charset="0"/>
              </a:rPr>
              <a:t>Milan Plíšek sekretář SK Štětí byl po zápase v Modré spokojen</a:t>
            </a:r>
          </a:p>
          <a:p>
            <a:pPr algn="just"/>
            <a:r>
              <a:rPr lang="cs-CZ" dirty="0" smtClean="0">
                <a:latin typeface="Arial" panose="020B0604020202020204" pitchFamily="34" charset="0"/>
                <a:ea typeface="Calibri" panose="020F0502020204030204" pitchFamily="34" charset="0"/>
                <a:cs typeface="Arial" panose="020B0604020202020204" pitchFamily="34" charset="0"/>
              </a:rPr>
              <a:t>Výkon </a:t>
            </a:r>
            <a:r>
              <a:rPr lang="cs-CZ" dirty="0">
                <a:latin typeface="Arial" panose="020B0604020202020204" pitchFamily="34" charset="0"/>
                <a:ea typeface="Calibri" panose="020F0502020204030204" pitchFamily="34" charset="0"/>
                <a:cs typeface="Arial" panose="020B0604020202020204" pitchFamily="34" charset="0"/>
              </a:rPr>
              <a:t>našeho týmu v 1. poločase snese ty nepřísnější měřítka. Soupeře jsme zmáčkli a hodně dlouho mu nedali prostor k nadechnutí. Hráli jsme aktivně, soupeře napadali a rychlá kombinační hra hlavně po stranách hřiště se početné divácké kulise ze Štětí líbila. Jen to čekání na první branku trvalo trochu déle. Pak jsme se ale dočkali a v rozmezí 8 minut v závěru poločasu dopravili míč do sítě hned 3x. Po změně vědomi si vysokého náskoku jsme trochu polevili, ale i tak jsme vedení v poklidu pohlídali a přidali z kopačky Jakuba Slavíčka ještě jednu branku navíc. Domácí zazlobili v úplném konci, ale vstřelit čestný úspěch se jim nepodařilo. Teď je třeba soustředit se na další utkání, které sehrajeme v sobotu 25.8.2018 v 10:15 doma proti FK Jílovému, které má stejně jako náš tým po 2 kolech 3 body, když naposledy padlo doma s Žatcem 1:0</a:t>
            </a:r>
            <a:r>
              <a:rPr lang="cs-CZ" dirty="0" smtClean="0">
                <a:latin typeface="Arial" panose="020B0604020202020204" pitchFamily="34" charset="0"/>
                <a:ea typeface="Calibri" panose="020F0502020204030204" pitchFamily="34" charset="0"/>
                <a:cs typeface="Arial" panose="020B0604020202020204" pitchFamily="34" charset="0"/>
              </a:rPr>
              <a:t>.</a:t>
            </a:r>
          </a:p>
          <a:p>
            <a:pPr algn="ctr"/>
            <a:r>
              <a:rPr lang="cs-CZ" sz="1600" u="sng" dirty="0" smtClean="0">
                <a:latin typeface="Arial Black" panose="020B0A04020102020204" pitchFamily="34" charset="0"/>
                <a:cs typeface="Arial" panose="020B0604020202020204" pitchFamily="34" charset="0"/>
              </a:rPr>
              <a:t>Ladislav Michalec – manažer FK Jiskra Modrá </a:t>
            </a:r>
          </a:p>
          <a:p>
            <a:pPr algn="just"/>
            <a:r>
              <a:rPr lang="cs-CZ" dirty="0" smtClean="0">
                <a:latin typeface="Arial" panose="020B0604020202020204" pitchFamily="34" charset="0"/>
                <a:cs typeface="Arial" panose="020B0604020202020204" pitchFamily="34" charset="0"/>
              </a:rPr>
              <a:t>Máme mladý tým a máme tam hráče, kteří ještě loni hráli za dorost. Potřebují čas, aby se sehráli. Jsem zklamaný, ale na druhou stranu jsme nepočítali, že vyhrajeme. Více jsem čekal od kapitána týmu Lukáše Vaňka, který k nám přišel z druholigového Ústí </a:t>
            </a:r>
            <a:r>
              <a:rPr lang="cs-CZ" dirty="0" err="1" smtClean="0">
                <a:latin typeface="Arial" panose="020B0604020202020204" pitchFamily="34" charset="0"/>
                <a:cs typeface="Arial" panose="020B0604020202020204" pitchFamily="34" charset="0"/>
              </a:rPr>
              <a:t>n.L.</a:t>
            </a:r>
            <a:r>
              <a:rPr lang="cs-CZ" dirty="0" smtClean="0">
                <a:latin typeface="Arial" panose="020B0604020202020204" pitchFamily="34" charset="0"/>
                <a:cs typeface="Arial" panose="020B0604020202020204" pitchFamily="34" charset="0"/>
              </a:rPr>
              <a:t> Více mu to sedí v obraně než záloze, kde hrál dnes. 2 branky mohl chytit i brankář. </a:t>
            </a:r>
            <a:endParaRPr lang="cs-CZ" dirty="0"/>
          </a:p>
        </p:txBody>
      </p:sp>
      <p:sp>
        <p:nvSpPr>
          <p:cNvPr id="3" name="TextovéPole 2"/>
          <p:cNvSpPr txBox="1"/>
          <p:nvPr/>
        </p:nvSpPr>
        <p:spPr>
          <a:xfrm>
            <a:off x="216000" y="163116"/>
            <a:ext cx="4536504" cy="707886"/>
          </a:xfrm>
          <a:prstGeom prst="rect">
            <a:avLst/>
          </a:prstGeom>
          <a:solidFill>
            <a:srgbClr val="FF66CC"/>
          </a:solidFill>
          <a:effectLst>
            <a:glow rad="101600">
              <a:srgbClr val="FFFF66">
                <a:alpha val="40000"/>
              </a:srgbClr>
            </a:glow>
            <a:softEdge rad="241300"/>
          </a:effectLst>
        </p:spPr>
        <p:txBody>
          <a:bodyPr wrap="square" rtlCol="0">
            <a:spAutoFit/>
          </a:bodyPr>
          <a:lstStyle/>
          <a:p>
            <a:pPr algn="ctr"/>
            <a:r>
              <a:rPr lang="cs-CZ" sz="2000" dirty="0" smtClean="0">
                <a:latin typeface="Arial Black" panose="020B0A04020102020204" pitchFamily="34" charset="0"/>
              </a:rPr>
              <a:t>Zajímavosti 1. kola přeboru dospělých</a:t>
            </a:r>
          </a:p>
        </p:txBody>
      </p:sp>
      <p:sp>
        <p:nvSpPr>
          <p:cNvPr id="4" name="Obdélník 3"/>
          <p:cNvSpPr/>
          <p:nvPr/>
        </p:nvSpPr>
        <p:spPr>
          <a:xfrm>
            <a:off x="107988" y="1049853"/>
            <a:ext cx="4752528" cy="4585871"/>
          </a:xfrm>
          <a:prstGeom prst="rect">
            <a:avLst/>
          </a:prstGeom>
          <a:pattFill prst="pct10">
            <a:fgClr>
              <a:schemeClr val="accent1">
                <a:lumMod val="20000"/>
                <a:lumOff val="80000"/>
              </a:schemeClr>
            </a:fgClr>
            <a:bgClr>
              <a:schemeClr val="bg1"/>
            </a:bgClr>
          </a:pattFill>
        </p:spPr>
        <p:txBody>
          <a:bodyPr wrap="square">
            <a:spAutoFit/>
          </a:bodyPr>
          <a:lstStyle/>
          <a:p>
            <a:pPr algn="ctr"/>
            <a:r>
              <a:rPr lang="cs-CZ" dirty="0">
                <a:solidFill>
                  <a:schemeClr val="bg1"/>
                </a:solidFill>
                <a:latin typeface="Arial Black" panose="020B0A04020102020204" pitchFamily="34" charset="0"/>
              </a:rPr>
              <a:t>SK </a:t>
            </a:r>
            <a:r>
              <a:rPr lang="cs-CZ" sz="1400" u="sng" dirty="0">
                <a:solidFill>
                  <a:srgbClr val="CC0000"/>
                </a:solidFill>
                <a:latin typeface="Arial Black" panose="020B0A04020102020204" pitchFamily="34" charset="0"/>
              </a:rPr>
              <a:t>Štětí – ASK Lovosice 0:1(0:1</a:t>
            </a:r>
            <a:r>
              <a:rPr lang="cs-CZ" sz="1400" u="sng" dirty="0" smtClean="0">
                <a:solidFill>
                  <a:srgbClr val="CC0000"/>
                </a:solidFill>
                <a:latin typeface="Arial Black" panose="020B0A04020102020204" pitchFamily="34" charset="0"/>
              </a:rPr>
              <a:t>)</a:t>
            </a:r>
          </a:p>
          <a:p>
            <a:pPr algn="just"/>
            <a:r>
              <a:rPr lang="cs-CZ" dirty="0" smtClean="0">
                <a:solidFill>
                  <a:srgbClr val="000099"/>
                </a:solidFill>
                <a:latin typeface="Arial Black" panose="020B0A04020102020204" pitchFamily="34" charset="0"/>
              </a:rPr>
              <a:t>O překvapivém vítězství hostů rozhodla sporná branka v úvodu zápasu.</a:t>
            </a:r>
            <a:endParaRPr lang="cs-CZ" dirty="0">
              <a:solidFill>
                <a:srgbClr val="000099"/>
              </a:solidFill>
              <a:latin typeface="Arial Black" panose="020B0A04020102020204" pitchFamily="34" charset="0"/>
            </a:endParaRPr>
          </a:p>
          <a:p>
            <a:pPr algn="ctr"/>
            <a:r>
              <a:rPr lang="cs-CZ" sz="1400" u="sng" dirty="0">
                <a:solidFill>
                  <a:srgbClr val="CC0000"/>
                </a:solidFill>
                <a:latin typeface="Arial Black" panose="020B0A04020102020204" pitchFamily="34" charset="0"/>
              </a:rPr>
              <a:t>FK </a:t>
            </a:r>
            <a:r>
              <a:rPr lang="cs-CZ" sz="1400" u="sng" dirty="0" err="1">
                <a:solidFill>
                  <a:srgbClr val="CC0000"/>
                </a:solidFill>
                <a:latin typeface="Arial Black" panose="020B0A04020102020204" pitchFamily="34" charset="0"/>
              </a:rPr>
              <a:t>Tatran</a:t>
            </a:r>
            <a:r>
              <a:rPr lang="cs-CZ" sz="1400" u="sng" dirty="0">
                <a:solidFill>
                  <a:srgbClr val="CC0000"/>
                </a:solidFill>
                <a:latin typeface="Arial Black" panose="020B0A04020102020204" pitchFamily="34" charset="0"/>
              </a:rPr>
              <a:t> Kadaň – TJ Krupka 0:5(0:5</a:t>
            </a:r>
            <a:r>
              <a:rPr lang="cs-CZ" sz="1400" u="sng" dirty="0" smtClean="0">
                <a:solidFill>
                  <a:srgbClr val="CC0000"/>
                </a:solidFill>
                <a:latin typeface="Arial Black" panose="020B0A04020102020204" pitchFamily="34" charset="0"/>
              </a:rPr>
              <a:t>)</a:t>
            </a:r>
          </a:p>
          <a:p>
            <a:pPr algn="just"/>
            <a:r>
              <a:rPr lang="cs-CZ" dirty="0" smtClean="0">
                <a:solidFill>
                  <a:srgbClr val="000099"/>
                </a:solidFill>
                <a:latin typeface="Arial Black" panose="020B0A04020102020204" pitchFamily="34" charset="0"/>
              </a:rPr>
              <a:t>Všechny branky padly v 1. poločase a vstřelil je jeden hráč Matěj Suchý. Jeho otec Martin do roku 2007 hrával ve Štětí.</a:t>
            </a:r>
            <a:endParaRPr lang="cs-CZ" dirty="0">
              <a:solidFill>
                <a:srgbClr val="000099"/>
              </a:solidFill>
              <a:latin typeface="Arial Black" panose="020B0A04020102020204" pitchFamily="34" charset="0"/>
            </a:endParaRPr>
          </a:p>
          <a:p>
            <a:pPr algn="ctr"/>
            <a:r>
              <a:rPr lang="cs-CZ" sz="1400" b="0" u="sng" dirty="0">
                <a:solidFill>
                  <a:srgbClr val="CC0000"/>
                </a:solidFill>
                <a:latin typeface="Arial Black" panose="020B0A04020102020204" pitchFamily="34" charset="0"/>
              </a:rPr>
              <a:t>TJ Horní Jiřetín –TJ Sokol Srbice 4:3 </a:t>
            </a:r>
            <a:r>
              <a:rPr lang="cs-CZ" sz="1400" b="0" u="sng" dirty="0" smtClean="0">
                <a:solidFill>
                  <a:srgbClr val="CC0000"/>
                </a:solidFill>
                <a:latin typeface="Arial Black" panose="020B0A04020102020204" pitchFamily="34" charset="0"/>
              </a:rPr>
              <a:t>PK</a:t>
            </a:r>
          </a:p>
          <a:p>
            <a:pPr algn="just"/>
            <a:r>
              <a:rPr lang="cs-CZ" dirty="0" smtClean="0">
                <a:solidFill>
                  <a:srgbClr val="000099"/>
                </a:solidFill>
                <a:latin typeface="Arial Black" panose="020B0A04020102020204" pitchFamily="34" charset="0"/>
              </a:rPr>
              <a:t>Hosté ještě v 68. minutě vedli 2:0, ale přesto nevyhráli. </a:t>
            </a:r>
            <a:endParaRPr lang="cs-CZ" dirty="0">
              <a:solidFill>
                <a:srgbClr val="000099"/>
              </a:solidFill>
              <a:latin typeface="Arial Black" panose="020B0A04020102020204" pitchFamily="34" charset="0"/>
            </a:endParaRPr>
          </a:p>
          <a:p>
            <a:pPr algn="ctr"/>
            <a:r>
              <a:rPr lang="cs-CZ" sz="1400" u="sng" dirty="0">
                <a:solidFill>
                  <a:srgbClr val="CC0000"/>
                </a:solidFill>
                <a:latin typeface="Arial Black" panose="020B0A04020102020204" pitchFamily="34" charset="0"/>
              </a:rPr>
              <a:t>SK Vilémov –FK Litoměřicko B  5:1(2:0</a:t>
            </a:r>
            <a:r>
              <a:rPr lang="cs-CZ" sz="1400" u="sng" dirty="0" smtClean="0">
                <a:solidFill>
                  <a:srgbClr val="CC0000"/>
                </a:solidFill>
                <a:latin typeface="Arial Black" panose="020B0A04020102020204" pitchFamily="34" charset="0"/>
              </a:rPr>
              <a:t>)</a:t>
            </a:r>
          </a:p>
          <a:p>
            <a:r>
              <a:rPr lang="cs-CZ" dirty="0" smtClean="0">
                <a:solidFill>
                  <a:srgbClr val="000099"/>
                </a:solidFill>
                <a:latin typeface="Arial Black" panose="020B0A04020102020204" pitchFamily="34" charset="0"/>
              </a:rPr>
              <a:t>Rekordní návštěva kola 220 diváků.</a:t>
            </a:r>
            <a:endParaRPr lang="cs-CZ" dirty="0">
              <a:solidFill>
                <a:srgbClr val="000099"/>
              </a:solidFill>
              <a:latin typeface="Arial Black" panose="020B0A04020102020204" pitchFamily="34" charset="0"/>
            </a:endParaRPr>
          </a:p>
          <a:p>
            <a:pPr algn="ctr"/>
            <a:r>
              <a:rPr lang="cs-CZ" sz="1400" u="sng" dirty="0">
                <a:solidFill>
                  <a:srgbClr val="CC0000"/>
                </a:solidFill>
                <a:latin typeface="Arial Black" panose="020B0A04020102020204" pitchFamily="34" charset="0"/>
              </a:rPr>
              <a:t>SK Baník Modlany – FK SEKO Louny </a:t>
            </a:r>
            <a:r>
              <a:rPr lang="cs-CZ" sz="1400" u="sng" dirty="0" smtClean="0">
                <a:solidFill>
                  <a:srgbClr val="CC0000"/>
                </a:solidFill>
                <a:latin typeface="Arial Black" panose="020B0A04020102020204" pitchFamily="34" charset="0"/>
              </a:rPr>
              <a:t>0:2</a:t>
            </a:r>
          </a:p>
          <a:p>
            <a:r>
              <a:rPr lang="cs-CZ" dirty="0" smtClean="0">
                <a:solidFill>
                  <a:srgbClr val="000099"/>
                </a:solidFill>
                <a:latin typeface="Arial Black" panose="020B0A04020102020204" pitchFamily="34" charset="0"/>
              </a:rPr>
              <a:t>Hosty vede Zdeněk Kudela. Kdysi i manažer Slavie. </a:t>
            </a:r>
            <a:endParaRPr lang="cs-CZ" dirty="0">
              <a:solidFill>
                <a:srgbClr val="000099"/>
              </a:solidFill>
              <a:latin typeface="Arial Black" panose="020B0A04020102020204" pitchFamily="34" charset="0"/>
            </a:endParaRPr>
          </a:p>
          <a:p>
            <a:pPr algn="ctr"/>
            <a:r>
              <a:rPr lang="cs-CZ" sz="1400" u="sng" dirty="0">
                <a:solidFill>
                  <a:srgbClr val="CC0000"/>
                </a:solidFill>
                <a:latin typeface="Arial Black" panose="020B0A04020102020204" pitchFamily="34" charset="0"/>
              </a:rPr>
              <a:t>SK </a:t>
            </a:r>
            <a:r>
              <a:rPr lang="cs-CZ" sz="1400" u="sng" dirty="0" err="1">
                <a:solidFill>
                  <a:srgbClr val="CC0000"/>
                </a:solidFill>
                <a:latin typeface="Arial Black" panose="020B0A04020102020204" pitchFamily="34" charset="0"/>
              </a:rPr>
              <a:t>Brná</a:t>
            </a:r>
            <a:r>
              <a:rPr lang="cs-CZ" sz="1400" u="sng" dirty="0">
                <a:solidFill>
                  <a:srgbClr val="CC0000"/>
                </a:solidFill>
                <a:latin typeface="Arial Black" panose="020B0A04020102020204" pitchFamily="34" charset="0"/>
              </a:rPr>
              <a:t>-FK Dobroměřice  2:1(1:0</a:t>
            </a:r>
            <a:r>
              <a:rPr lang="cs-CZ" sz="1400" u="sng" dirty="0" smtClean="0">
                <a:solidFill>
                  <a:srgbClr val="CC0000"/>
                </a:solidFill>
                <a:latin typeface="Arial Black" panose="020B0A04020102020204" pitchFamily="34" charset="0"/>
              </a:rPr>
              <a:t>)</a:t>
            </a:r>
          </a:p>
          <a:p>
            <a:r>
              <a:rPr lang="cs-CZ" dirty="0" smtClean="0">
                <a:solidFill>
                  <a:srgbClr val="000099"/>
                </a:solidFill>
                <a:latin typeface="Arial Black" panose="020B0A04020102020204" pitchFamily="34" charset="0"/>
              </a:rPr>
              <a:t>Nováček se pokoušel vyrovnat až do úplného závěru, i když na 1:2 snížil až 3 minuty před koncem.</a:t>
            </a:r>
            <a:endParaRPr lang="cs-CZ" dirty="0">
              <a:solidFill>
                <a:srgbClr val="000099"/>
              </a:solidFill>
              <a:latin typeface="Arial Black" panose="020B0A04020102020204" pitchFamily="34" charset="0"/>
            </a:endParaRPr>
          </a:p>
          <a:p>
            <a:pPr algn="ctr"/>
            <a:r>
              <a:rPr lang="cs-CZ" sz="1400" u="sng" dirty="0">
                <a:solidFill>
                  <a:srgbClr val="CC0000"/>
                </a:solidFill>
                <a:latin typeface="Arial Black" panose="020B0A04020102020204" pitchFamily="34" charset="0"/>
              </a:rPr>
              <a:t>TJ Spartak Perštejn-FK Jílové  </a:t>
            </a:r>
            <a:r>
              <a:rPr lang="cs-CZ" sz="1400" u="sng" dirty="0" smtClean="0">
                <a:solidFill>
                  <a:srgbClr val="CC0000"/>
                </a:solidFill>
                <a:latin typeface="Arial Black" panose="020B0A04020102020204" pitchFamily="34" charset="0"/>
              </a:rPr>
              <a:t>1:2</a:t>
            </a:r>
          </a:p>
          <a:p>
            <a:r>
              <a:rPr lang="cs-CZ" dirty="0" smtClean="0">
                <a:solidFill>
                  <a:srgbClr val="000099"/>
                </a:solidFill>
                <a:latin typeface="Arial Black" panose="020B0A04020102020204" pitchFamily="34" charset="0"/>
              </a:rPr>
              <a:t>Co byla platná převaha domácích, když o jednu branku více vstřelili hosté.</a:t>
            </a:r>
            <a:r>
              <a:rPr lang="cs-CZ" dirty="0">
                <a:solidFill>
                  <a:srgbClr val="000099"/>
                </a:solidFill>
                <a:latin typeface="Arial Black" panose="020B0A04020102020204" pitchFamily="34" charset="0"/>
              </a:rPr>
              <a:t>	</a:t>
            </a:r>
          </a:p>
          <a:p>
            <a:pPr algn="ctr"/>
            <a:r>
              <a:rPr lang="cs-CZ" sz="1400" b="0" u="sng" dirty="0">
                <a:solidFill>
                  <a:srgbClr val="CC0000"/>
                </a:solidFill>
                <a:latin typeface="Arial Black" panose="020B0A04020102020204" pitchFamily="34" charset="0"/>
              </a:rPr>
              <a:t>FK Slavoj Žatec-FK Modrá/Hrobce 5:1(1:0</a:t>
            </a:r>
            <a:r>
              <a:rPr lang="cs-CZ" sz="1400" b="0" u="sng" dirty="0" smtClean="0">
                <a:solidFill>
                  <a:srgbClr val="CC0000"/>
                </a:solidFill>
                <a:latin typeface="Arial Black" panose="020B0A04020102020204" pitchFamily="34" charset="0"/>
              </a:rPr>
              <a:t>)</a:t>
            </a:r>
          </a:p>
          <a:p>
            <a:r>
              <a:rPr lang="cs-CZ" dirty="0" smtClean="0">
                <a:solidFill>
                  <a:srgbClr val="000099"/>
                </a:solidFill>
                <a:latin typeface="Arial Black" panose="020B0A04020102020204" pitchFamily="34" charset="0"/>
              </a:rPr>
              <a:t>Branku domácích hájil </a:t>
            </a:r>
            <a:r>
              <a:rPr lang="cs-CZ" dirty="0" err="1" smtClean="0">
                <a:solidFill>
                  <a:srgbClr val="000099"/>
                </a:solidFill>
                <a:latin typeface="Arial Black" panose="020B0A04020102020204" pitchFamily="34" charset="0"/>
              </a:rPr>
              <a:t>Račuk</a:t>
            </a:r>
            <a:r>
              <a:rPr lang="cs-CZ" dirty="0" smtClean="0">
                <a:solidFill>
                  <a:srgbClr val="000099"/>
                </a:solidFill>
                <a:latin typeface="Arial Black" panose="020B0A04020102020204" pitchFamily="34" charset="0"/>
              </a:rPr>
              <a:t>, který je do Žatce zapůjčen na 2 zápasy z Proboštova.</a:t>
            </a:r>
            <a:endParaRPr lang="cs-CZ" dirty="0">
              <a:solidFill>
                <a:srgbClr val="000099"/>
              </a:solidFill>
              <a:latin typeface="Arial Black" panose="020B0A04020102020204" pitchFamily="34" charset="0"/>
            </a:endParaRPr>
          </a:p>
        </p:txBody>
      </p:sp>
      <p:pic>
        <p:nvPicPr>
          <p:cNvPr id="6" name="Obrázek 5" descr="Caricatures – &lt;strong&gt;Football&lt;/strong&gt;/&lt;strong&gt;Soccer&lt;/strong&gt; | awaydraw.co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6160" y="5795555"/>
            <a:ext cx="936104" cy="1436950"/>
          </a:xfrm>
          <a:prstGeom prst="rect">
            <a:avLst/>
          </a:prstGeom>
        </p:spPr>
      </p:pic>
      <p:sp>
        <p:nvSpPr>
          <p:cNvPr id="7" name="TextovéPole 6"/>
          <p:cNvSpPr txBox="1"/>
          <p:nvPr/>
        </p:nvSpPr>
        <p:spPr>
          <a:xfrm>
            <a:off x="3096320" y="6926116"/>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22</a:t>
            </a:r>
            <a:endParaRPr lang="cs-CZ" sz="800" dirty="0">
              <a:latin typeface="Bookman Old Style" pitchFamily="18" charset="0"/>
            </a:endParaRPr>
          </a:p>
        </p:txBody>
      </p:sp>
      <p:sp>
        <p:nvSpPr>
          <p:cNvPr id="8" name="TextovéPole 7"/>
          <p:cNvSpPr txBox="1"/>
          <p:nvPr/>
        </p:nvSpPr>
        <p:spPr>
          <a:xfrm>
            <a:off x="5451169" y="163116"/>
            <a:ext cx="4680520" cy="1569660"/>
          </a:xfrm>
          <a:prstGeom prst="rect">
            <a:avLst/>
          </a:prstGeom>
          <a:gradFill>
            <a:gsLst>
              <a:gs pos="38000">
                <a:srgbClr val="00FF00"/>
              </a:gs>
              <a:gs pos="74000">
                <a:srgbClr val="00CCFF"/>
              </a:gs>
            </a:gsLst>
            <a:lin ang="5400000" scaled="1"/>
          </a:gradFill>
          <a:effectLst>
            <a:glow rad="101600">
              <a:srgbClr val="FFFF66">
                <a:alpha val="40000"/>
              </a:srgbClr>
            </a:glow>
            <a:softEdge rad="241300"/>
          </a:effectLst>
        </p:spPr>
        <p:txBody>
          <a:bodyPr wrap="square" rtlCol="0">
            <a:spAutoFit/>
          </a:bodyPr>
          <a:lstStyle/>
          <a:p>
            <a:pPr algn="ctr"/>
            <a:r>
              <a:rPr lang="cs-CZ" sz="2400" dirty="0" smtClean="0">
                <a:latin typeface="Arial Black" panose="020B0A04020102020204" pitchFamily="34" charset="0"/>
              </a:rPr>
              <a:t>Ladislav Michalec hodnotil zápas </a:t>
            </a:r>
            <a:r>
              <a:rPr lang="cs-CZ" sz="2400" dirty="0" err="1" smtClean="0">
                <a:latin typeface="Arial Black" panose="020B0A04020102020204" pitchFamily="34" charset="0"/>
              </a:rPr>
              <a:t>Modrá-Štětí</a:t>
            </a:r>
            <a:r>
              <a:rPr lang="cs-CZ" sz="2400" dirty="0" smtClean="0">
                <a:latin typeface="Arial Black" panose="020B0A04020102020204" pitchFamily="34" charset="0"/>
              </a:rPr>
              <a:t> v krátkých větách, ale výstižně.  </a:t>
            </a:r>
          </a:p>
        </p:txBody>
      </p:sp>
    </p:spTree>
    <p:extLst>
      <p:ext uri="{BB962C8B-B14F-4D97-AF65-F5344CB8AC3E}">
        <p14:creationId xmlns:p14="http://schemas.microsoft.com/office/powerpoint/2010/main" val="3430249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1512144" y="6954190"/>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12</a:t>
            </a:r>
          </a:p>
        </p:txBody>
      </p:sp>
      <p:pic>
        <p:nvPicPr>
          <p:cNvPr id="2" name="Obrázek 1">
            <a:extLst>
              <a:ext uri="{FF2B5EF4-FFF2-40B4-BE49-F238E27FC236}">
                <a16:creationId xmlns:a16="http://schemas.microsoft.com/office/drawing/2014/main" id="{FCE2FF37-1E9D-4EC4-8D54-1B7FC1887CFA}"/>
              </a:ext>
            </a:extLst>
          </p:cNvPr>
          <p:cNvPicPr>
            <a:picLocks noChangeAspect="1"/>
          </p:cNvPicPr>
          <p:nvPr/>
        </p:nvPicPr>
        <p:blipFill>
          <a:blip r:embed="rId2"/>
          <a:stretch>
            <a:fillRect/>
          </a:stretch>
        </p:blipFill>
        <p:spPr>
          <a:xfrm>
            <a:off x="160064" y="1197169"/>
            <a:ext cx="4650061" cy="2484000"/>
          </a:xfrm>
          <a:prstGeom prst="rect">
            <a:avLst/>
          </a:prstGeom>
          <a:ln w="38100">
            <a:solidFill>
              <a:schemeClr val="accent1">
                <a:lumMod val="75000"/>
              </a:schemeClr>
            </a:solidFill>
          </a:ln>
        </p:spPr>
      </p:pic>
      <p:pic>
        <p:nvPicPr>
          <p:cNvPr id="3" name="Obrázek 2">
            <a:extLst>
              <a:ext uri="{FF2B5EF4-FFF2-40B4-BE49-F238E27FC236}">
                <a16:creationId xmlns:a16="http://schemas.microsoft.com/office/drawing/2014/main" id="{4E96F298-10C7-41AC-A85B-8E8B90A8CA8B}"/>
              </a:ext>
            </a:extLst>
          </p:cNvPr>
          <p:cNvPicPr>
            <a:picLocks noChangeAspect="1"/>
          </p:cNvPicPr>
          <p:nvPr/>
        </p:nvPicPr>
        <p:blipFill>
          <a:blip r:embed="rId3"/>
          <a:stretch>
            <a:fillRect/>
          </a:stretch>
        </p:blipFill>
        <p:spPr>
          <a:xfrm>
            <a:off x="140088" y="3907532"/>
            <a:ext cx="4697355" cy="2880000"/>
          </a:xfrm>
          <a:prstGeom prst="rect">
            <a:avLst/>
          </a:prstGeom>
          <a:ln w="38100">
            <a:solidFill>
              <a:schemeClr val="accent1">
                <a:lumMod val="75000"/>
              </a:schemeClr>
            </a:solidFill>
          </a:ln>
        </p:spPr>
      </p:pic>
      <p:sp>
        <p:nvSpPr>
          <p:cNvPr id="4" name="TextovéPole 3">
            <a:extLst>
              <a:ext uri="{FF2B5EF4-FFF2-40B4-BE49-F238E27FC236}">
                <a16:creationId xmlns:a16="http://schemas.microsoft.com/office/drawing/2014/main" id="{3177816C-972D-4958-B211-F117215A66DA}"/>
              </a:ext>
            </a:extLst>
          </p:cNvPr>
          <p:cNvSpPr txBox="1"/>
          <p:nvPr/>
        </p:nvSpPr>
        <p:spPr>
          <a:xfrm>
            <a:off x="312497" y="97525"/>
            <a:ext cx="4392488" cy="707886"/>
          </a:xfrm>
          <a:prstGeom prst="rect">
            <a:avLst/>
          </a:prstGeom>
          <a:gradFill>
            <a:gsLst>
              <a:gs pos="50000">
                <a:srgbClr val="FFFF00"/>
              </a:gs>
              <a:gs pos="86000">
                <a:srgbClr val="66FF33"/>
              </a:gs>
            </a:gsLst>
            <a:lin ang="5400000" scaled="1"/>
          </a:gradFill>
          <a:effectLst>
            <a:glow rad="101600">
              <a:srgbClr val="FFFF66">
                <a:alpha val="40000"/>
              </a:srgbClr>
            </a:glow>
            <a:softEdge rad="0"/>
          </a:effectLst>
        </p:spPr>
        <p:txBody>
          <a:bodyPr wrap="square" rtlCol="0">
            <a:spAutoFit/>
          </a:bodyPr>
          <a:lstStyle/>
          <a:p>
            <a:pPr algn="ctr"/>
            <a:r>
              <a:rPr lang="cs-CZ" sz="2000" dirty="0">
                <a:latin typeface="Arial Black" panose="020B0A04020102020204" pitchFamily="34" charset="0"/>
              </a:rPr>
              <a:t>FK Modrá/Sk Hrobce – </a:t>
            </a:r>
          </a:p>
          <a:p>
            <a:pPr algn="ctr"/>
            <a:r>
              <a:rPr lang="cs-CZ" sz="2000" dirty="0">
                <a:latin typeface="Arial Black" panose="020B0A04020102020204" pitchFamily="34" charset="0"/>
              </a:rPr>
              <a:t>SK Štětí 19.9.2018  0:4</a:t>
            </a:r>
          </a:p>
        </p:txBody>
      </p:sp>
      <p:sp>
        <p:nvSpPr>
          <p:cNvPr id="6" name="Vývojový diagram: ukončení 5"/>
          <p:cNvSpPr/>
          <p:nvPr/>
        </p:nvSpPr>
        <p:spPr bwMode="auto">
          <a:xfrm>
            <a:off x="5400576" y="91108"/>
            <a:ext cx="4608512" cy="1787504"/>
          </a:xfrm>
          <a:prstGeom prst="flowChartTerminator">
            <a:avLst/>
          </a:prstGeom>
          <a:gradFill>
            <a:gsLst>
              <a:gs pos="41000">
                <a:srgbClr val="FF9900">
                  <a:alpha val="75000"/>
                </a:srgbClr>
              </a:gs>
              <a:gs pos="80000">
                <a:srgbClr val="66FF33"/>
              </a:gs>
            </a:gsLst>
            <a:lin ang="5400000" scaled="1"/>
          </a:gradFill>
          <a:ln w="57150">
            <a:solidFill>
              <a:srgbClr val="CC3399"/>
            </a:solidFill>
            <a:prstDash val="dashDot"/>
            <a:miter lim="800000"/>
            <a:headEnd/>
            <a:tailEnd/>
          </a:ln>
          <a:effectLst/>
        </p:spPr>
        <p:txBody>
          <a:bodyPr vert="horz" wrap="square" lIns="0" tIns="0" rIns="38088" bIns="39675" numCol="1" rtlCol="0" anchor="ctr" anchorCtr="0" compatLnSpc="1">
            <a:prstTxWarp prst="textNoShape">
              <a:avLst/>
            </a:prstTxWarp>
            <a:spAutoFit/>
          </a:bodyPr>
          <a:lstStyle/>
          <a:p>
            <a:pPr algn="ctr" eaLnBrk="0" hangingPunct="0"/>
            <a:r>
              <a:rPr lang="cs-CZ" sz="4000" dirty="0">
                <a:solidFill>
                  <a:srgbClr val="FF0000"/>
                </a:solidFill>
                <a:effectLst>
                  <a:outerShdw blurRad="38100" dist="38100" dir="2700000" algn="tl">
                    <a:srgbClr val="000000">
                      <a:alpha val="43137"/>
                    </a:srgbClr>
                  </a:outerShdw>
                </a:effectLst>
                <a:latin typeface="Imprint MT Shadow" panose="04020605060303030202" pitchFamily="82" charset="0"/>
                <a:cs typeface="Arial" pitchFamily="34" charset="0"/>
              </a:rPr>
              <a:t>Pozvánka na další domácí zápas</a:t>
            </a:r>
            <a:endParaRPr kumimoji="0" lang="cs-CZ" b="1" i="0" u="none" strike="noStrike" cap="none" normalizeH="0" baseline="0" dirty="0">
              <a:ln>
                <a:noFill/>
              </a:ln>
              <a:solidFill>
                <a:srgbClr val="FF0000"/>
              </a:solidFill>
              <a:effectLst>
                <a:outerShdw blurRad="38100" dist="38100" dir="2700000" algn="tl">
                  <a:srgbClr val="000000">
                    <a:alpha val="43137"/>
                  </a:srgbClr>
                </a:outerShdw>
              </a:effectLst>
              <a:latin typeface="Imprint MT Shadow" panose="04020605060303030202" pitchFamily="82" charset="0"/>
              <a:cs typeface="Arial" pitchFamily="34" charset="0"/>
            </a:endParaRPr>
          </a:p>
        </p:txBody>
      </p:sp>
      <p:sp>
        <p:nvSpPr>
          <p:cNvPr id="7" name="TextovéPole 6"/>
          <p:cNvSpPr txBox="1"/>
          <p:nvPr/>
        </p:nvSpPr>
        <p:spPr>
          <a:xfrm>
            <a:off x="5472584" y="2107332"/>
            <a:ext cx="4536504" cy="4616648"/>
          </a:xfrm>
          <a:prstGeom prst="rect">
            <a:avLst/>
          </a:prstGeom>
          <a:blipFill>
            <a:blip r:embed="rId4"/>
            <a:stretch>
              <a:fillRect/>
            </a:stretch>
          </a:blipFill>
          <a:ln w="50800">
            <a:solidFill>
              <a:schemeClr val="tx1"/>
            </a:solidFill>
          </a:ln>
          <a:effectLst>
            <a:glow rad="228600">
              <a:srgbClr val="FF0066">
                <a:alpha val="40000"/>
              </a:srgbClr>
            </a:glow>
            <a:softEdge rad="444500"/>
          </a:effectLst>
        </p:spPr>
        <p:txBody>
          <a:bodyPr wrap="square" rtlCol="0">
            <a:spAutoFit/>
          </a:bodyPr>
          <a:lstStyle/>
          <a:p>
            <a:pPr algn="ctr"/>
            <a:r>
              <a:rPr lang="cs-CZ" sz="5400" dirty="0">
                <a:ln w="38100">
                  <a:solidFill>
                    <a:schemeClr val="tx1"/>
                  </a:solidFill>
                </a:ln>
                <a:solidFill>
                  <a:srgbClr val="000099"/>
                </a:solidFill>
                <a:latin typeface="Arial Black" panose="020B0A04020102020204" pitchFamily="34" charset="0"/>
              </a:rPr>
              <a:t>SK Štětí -</a:t>
            </a:r>
          </a:p>
          <a:p>
            <a:pPr algn="ctr"/>
            <a:r>
              <a:rPr lang="cs-CZ" sz="5400" dirty="0">
                <a:ln w="38100">
                  <a:solidFill>
                    <a:schemeClr val="tx1"/>
                  </a:solidFill>
                </a:ln>
                <a:solidFill>
                  <a:srgbClr val="000099"/>
                </a:solidFill>
                <a:latin typeface="Arial Black" panose="020B0A04020102020204" pitchFamily="34" charset="0"/>
              </a:rPr>
              <a:t>FK SEKO Louny</a:t>
            </a:r>
          </a:p>
          <a:p>
            <a:pPr algn="ctr"/>
            <a:r>
              <a:rPr lang="cs-CZ" sz="4400" b="0" dirty="0">
                <a:ln w="0">
                  <a:solidFill>
                    <a:srgbClr val="FFFF00"/>
                  </a:solidFill>
                </a:ln>
                <a:solidFill>
                  <a:srgbClr val="009900"/>
                </a:solidFill>
                <a:effectLst>
                  <a:outerShdw blurRad="38100" dist="25400" dir="5400000" algn="ctr" rotWithShape="0">
                    <a:srgbClr val="6E747A">
                      <a:alpha val="43000"/>
                    </a:srgbClr>
                  </a:outerShdw>
                </a:effectLst>
                <a:latin typeface="Arial Black" panose="020B0A04020102020204" pitchFamily="34" charset="0"/>
              </a:rPr>
              <a:t>sobota 8.9.2018</a:t>
            </a:r>
          </a:p>
          <a:p>
            <a:pPr algn="ctr"/>
            <a:r>
              <a:rPr lang="cs-CZ" sz="4400" b="0" dirty="0">
                <a:ln w="0">
                  <a:solidFill>
                    <a:srgbClr val="FFFF00"/>
                  </a:solidFill>
                </a:ln>
                <a:solidFill>
                  <a:srgbClr val="009900"/>
                </a:solidFill>
                <a:effectLst>
                  <a:outerShdw blurRad="38100" dist="25400" dir="5400000" algn="ctr" rotWithShape="0">
                    <a:srgbClr val="6E747A">
                      <a:alpha val="43000"/>
                    </a:srgbClr>
                  </a:outerShdw>
                </a:effectLst>
                <a:latin typeface="Arial Black" panose="020B0A04020102020204" pitchFamily="34" charset="0"/>
              </a:rPr>
              <a:t>10:15 hod</a:t>
            </a:r>
          </a:p>
        </p:txBody>
      </p:sp>
      <p:pic>
        <p:nvPicPr>
          <p:cNvPr id="8" name="Obrázek 7" descr="&lt;strong&gt;Seko&lt;/strong&gt; &lt;strong&gt;Logo&lt;/strong&gt; Vector (.EPS) Free Downloa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62616" y="4483596"/>
            <a:ext cx="864096" cy="1152128"/>
          </a:xfrm>
          <a:prstGeom prst="rect">
            <a:avLst/>
          </a:prstGeom>
        </p:spPr>
      </p:pic>
      <p:pic>
        <p:nvPicPr>
          <p:cNvPr id="9" name="Obrázek 8" descr="&lt;strong&gt;SK&lt;/strong&gt; &lt;strong&gt;Štětí&lt;/strong&gt; &lt;strong&gt;Logo&lt;/strong&gt; Vector (.CDR) Free Downloa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62216" y="4368236"/>
            <a:ext cx="885128" cy="979456"/>
          </a:xfrm>
          <a:prstGeom prst="rect">
            <a:avLst/>
          </a:prstGeom>
        </p:spPr>
      </p:pic>
      <p:sp>
        <p:nvSpPr>
          <p:cNvPr id="10" name="TextovéPole 9"/>
          <p:cNvSpPr txBox="1"/>
          <p:nvPr/>
        </p:nvSpPr>
        <p:spPr>
          <a:xfrm>
            <a:off x="7344792" y="6952700"/>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21</a:t>
            </a:r>
            <a:endParaRPr lang="cs-CZ" sz="800" dirty="0">
              <a:latin typeface="Bookman Old Style" pitchFamily="18" charset="0"/>
            </a:endParaRPr>
          </a:p>
        </p:txBody>
      </p:sp>
    </p:spTree>
    <p:extLst>
      <p:ext uri="{BB962C8B-B14F-4D97-AF65-F5344CB8AC3E}">
        <p14:creationId xmlns:p14="http://schemas.microsoft.com/office/powerpoint/2010/main" val="279375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5328568" y="91108"/>
            <a:ext cx="4824536" cy="936104"/>
          </a:xfrm>
          <a:prstGeom prst="rect">
            <a:avLst/>
          </a:prstGeom>
          <a:pattFill prst="wdUpDiag">
            <a:fgClr>
              <a:srgbClr val="FFFF00"/>
            </a:fgClr>
            <a:bgClr>
              <a:schemeClr val="bg1"/>
            </a:bgClr>
          </a:pattFill>
          <a:ln w="47625">
            <a:solidFill>
              <a:srgbClr val="FF6600"/>
            </a:solidFill>
          </a:ln>
          <a:effectLst>
            <a:softEdge rad="0"/>
          </a:effectLst>
        </p:spPr>
        <p:txBody>
          <a:bodyPr wrap="square" rtlCol="0">
            <a:prstTxWarp prst="textDoubleWave1">
              <a:avLst>
                <a:gd name="adj1" fmla="val 6250"/>
                <a:gd name="adj2" fmla="val -238"/>
              </a:avLst>
            </a:prstTxWarp>
            <a:spAutoFit/>
          </a:bodyPr>
          <a:lstStyle/>
          <a:p>
            <a:pPr algn="ctr"/>
            <a:r>
              <a:rPr lang="cs-CZ" sz="2000" dirty="0">
                <a:solidFill>
                  <a:srgbClr val="333399"/>
                </a:solidFill>
                <a:latin typeface="Arial Black" panose="020B0A04020102020204" pitchFamily="34" charset="0"/>
              </a:rPr>
              <a:t>Výsledky přeboru dospělých </a:t>
            </a:r>
          </a:p>
          <a:p>
            <a:pPr algn="ctr"/>
            <a:r>
              <a:rPr lang="cs-CZ" sz="2000" dirty="0">
                <a:solidFill>
                  <a:srgbClr val="333399"/>
                </a:solidFill>
                <a:latin typeface="Arial Black" panose="020B0A04020102020204" pitchFamily="34" charset="0"/>
              </a:rPr>
              <a:t>v prvních 2 kolech</a:t>
            </a:r>
          </a:p>
        </p:txBody>
      </p:sp>
      <p:sp>
        <p:nvSpPr>
          <p:cNvPr id="7" name="TextovéPole 6"/>
          <p:cNvSpPr txBox="1"/>
          <p:nvPr/>
        </p:nvSpPr>
        <p:spPr>
          <a:xfrm>
            <a:off x="5384694" y="1171228"/>
            <a:ext cx="4824536" cy="2492990"/>
          </a:xfrm>
          <a:prstGeom prst="rect">
            <a:avLst/>
          </a:prstGeom>
          <a:solidFill>
            <a:schemeClr val="accent6">
              <a:lumMod val="75000"/>
            </a:schemeClr>
          </a:solidFill>
          <a:ln w="73025">
            <a:solidFill>
              <a:srgbClr val="F86868"/>
            </a:solidFill>
            <a:prstDash val="sysDot"/>
          </a:ln>
          <a:effectLst>
            <a:softEdge rad="0"/>
          </a:effectLst>
        </p:spPr>
        <p:txBody>
          <a:bodyPr wrap="square" rtlCol="0">
            <a:spAutoFit/>
          </a:bodyPr>
          <a:lstStyle/>
          <a:p>
            <a:pPr algn="ctr"/>
            <a:r>
              <a:rPr lang="cs-CZ" sz="2800" u="sng" dirty="0">
                <a:solidFill>
                  <a:schemeClr val="bg1"/>
                </a:solidFill>
                <a:latin typeface="Berlin Sans FB Demi" panose="020E0802020502020306" pitchFamily="34" charset="0"/>
              </a:rPr>
              <a:t>1. kolo 11.8.2018</a:t>
            </a:r>
          </a:p>
          <a:p>
            <a:r>
              <a:rPr lang="cs-CZ" sz="1600" dirty="0">
                <a:solidFill>
                  <a:schemeClr val="bg1"/>
                </a:solidFill>
                <a:latin typeface="Arial Black" panose="020B0A04020102020204" pitchFamily="34" charset="0"/>
              </a:rPr>
              <a:t>SK Štětí – ASK Lovosice 0:1(0:1)</a:t>
            </a:r>
          </a:p>
          <a:p>
            <a:r>
              <a:rPr lang="cs-CZ" sz="1600" dirty="0">
                <a:solidFill>
                  <a:schemeClr val="bg1"/>
                </a:solidFill>
                <a:latin typeface="Arial Black" panose="020B0A04020102020204" pitchFamily="34" charset="0"/>
              </a:rPr>
              <a:t>FK Tatran Kadaň – TJ Krupka 0:5(0:5)</a:t>
            </a:r>
          </a:p>
          <a:p>
            <a:r>
              <a:rPr lang="cs-CZ" sz="1600" dirty="0">
                <a:solidFill>
                  <a:schemeClr val="bg1"/>
                </a:solidFill>
                <a:latin typeface="Arial Black" panose="020B0A04020102020204" pitchFamily="34" charset="0"/>
              </a:rPr>
              <a:t>TJ Horní Jiřetín –TJ Sokol Srbice 4:3 PK</a:t>
            </a:r>
          </a:p>
          <a:p>
            <a:r>
              <a:rPr lang="cs-CZ" sz="1600" dirty="0">
                <a:solidFill>
                  <a:schemeClr val="bg1"/>
                </a:solidFill>
                <a:latin typeface="Arial Black" panose="020B0A04020102020204" pitchFamily="34" charset="0"/>
              </a:rPr>
              <a:t>SK Vilémov –FK Litoměřicko B  5:1(2:0)</a:t>
            </a:r>
          </a:p>
          <a:p>
            <a:r>
              <a:rPr lang="cs-CZ" sz="1600" dirty="0">
                <a:solidFill>
                  <a:schemeClr val="bg1"/>
                </a:solidFill>
                <a:latin typeface="Arial Black" panose="020B0A04020102020204" pitchFamily="34" charset="0"/>
              </a:rPr>
              <a:t>SK Baník Modlany – FK SEKO Louny 0:2</a:t>
            </a:r>
          </a:p>
          <a:p>
            <a:r>
              <a:rPr lang="cs-CZ" sz="1600" dirty="0">
                <a:solidFill>
                  <a:schemeClr val="bg1"/>
                </a:solidFill>
                <a:latin typeface="Arial Black" panose="020B0A04020102020204" pitchFamily="34" charset="0"/>
              </a:rPr>
              <a:t>SK </a:t>
            </a:r>
            <a:r>
              <a:rPr lang="cs-CZ" sz="1600" dirty="0" err="1">
                <a:solidFill>
                  <a:schemeClr val="bg1"/>
                </a:solidFill>
                <a:latin typeface="Arial Black" panose="020B0A04020102020204" pitchFamily="34" charset="0"/>
              </a:rPr>
              <a:t>Brná</a:t>
            </a:r>
            <a:r>
              <a:rPr lang="cs-CZ" sz="1600" dirty="0">
                <a:solidFill>
                  <a:schemeClr val="bg1"/>
                </a:solidFill>
                <a:latin typeface="Arial Black" panose="020B0A04020102020204" pitchFamily="34" charset="0"/>
              </a:rPr>
              <a:t>-FK Dobroměřice  2:1(1:0)</a:t>
            </a:r>
          </a:p>
          <a:p>
            <a:r>
              <a:rPr lang="cs-CZ" sz="1600" dirty="0">
                <a:solidFill>
                  <a:schemeClr val="bg1"/>
                </a:solidFill>
                <a:latin typeface="Arial Black" panose="020B0A04020102020204" pitchFamily="34" charset="0"/>
              </a:rPr>
              <a:t>TJ Spartak Perštejn-FK Jílové  1:2</a:t>
            </a:r>
          </a:p>
          <a:p>
            <a:r>
              <a:rPr lang="cs-CZ" sz="1600" dirty="0">
                <a:solidFill>
                  <a:schemeClr val="bg1"/>
                </a:solidFill>
                <a:latin typeface="Arial Black" panose="020B0A04020102020204" pitchFamily="34" charset="0"/>
              </a:rPr>
              <a:t>FK Slavoj Žatec-FK Modrá/Hrobce 5:1(1:0)</a:t>
            </a:r>
          </a:p>
        </p:txBody>
      </p:sp>
      <p:sp>
        <p:nvSpPr>
          <p:cNvPr id="8" name="TextovéPole 7"/>
          <p:cNvSpPr txBox="1"/>
          <p:nvPr/>
        </p:nvSpPr>
        <p:spPr>
          <a:xfrm>
            <a:off x="5472584" y="3835524"/>
            <a:ext cx="4680520" cy="2492990"/>
          </a:xfrm>
          <a:prstGeom prst="rect">
            <a:avLst/>
          </a:prstGeom>
          <a:solidFill>
            <a:srgbClr val="FFFF00"/>
          </a:solidFill>
          <a:ln w="73025">
            <a:solidFill>
              <a:schemeClr val="accent1"/>
            </a:solidFill>
            <a:prstDash val="sysDot"/>
          </a:ln>
          <a:effectLst>
            <a:softEdge rad="0"/>
          </a:effectLst>
        </p:spPr>
        <p:txBody>
          <a:bodyPr wrap="square" rtlCol="0">
            <a:spAutoFit/>
          </a:bodyPr>
          <a:lstStyle/>
          <a:p>
            <a:pPr algn="ctr"/>
            <a:r>
              <a:rPr lang="cs-CZ" sz="2800" u="sng" dirty="0">
                <a:latin typeface="Berlin Sans FB Demi" panose="020E0802020502020306" pitchFamily="34" charset="0"/>
              </a:rPr>
              <a:t>2. kolo 18.-19.8.2018</a:t>
            </a:r>
          </a:p>
          <a:p>
            <a:r>
              <a:rPr lang="cs-CZ" sz="1600" dirty="0">
                <a:latin typeface="Arial Black" panose="020B0A04020102020204" pitchFamily="34" charset="0"/>
              </a:rPr>
              <a:t>FK Jílové- Slavoj Žatec  0:1(0:1)</a:t>
            </a:r>
          </a:p>
          <a:p>
            <a:r>
              <a:rPr lang="cs-CZ" sz="1600" dirty="0">
                <a:latin typeface="Arial Black" panose="020B0A04020102020204" pitchFamily="34" charset="0"/>
              </a:rPr>
              <a:t>ASK Lovosice-TJ Horní Jiřetín   2:1(1:1)</a:t>
            </a:r>
          </a:p>
          <a:p>
            <a:r>
              <a:rPr lang="cs-CZ" sz="1600" dirty="0">
                <a:latin typeface="Arial Black" panose="020B0A04020102020204" pitchFamily="34" charset="0"/>
              </a:rPr>
              <a:t>FK Dobroměřice-TJ Perštejn 2:5(1:2)</a:t>
            </a:r>
          </a:p>
          <a:p>
            <a:r>
              <a:rPr lang="cs-CZ" sz="1600" dirty="0">
                <a:latin typeface="Arial Black" panose="020B0A04020102020204" pitchFamily="34" charset="0"/>
              </a:rPr>
              <a:t>SK Vilémov-TJ Baník Modlany 3:2(1:1)</a:t>
            </a:r>
          </a:p>
          <a:p>
            <a:r>
              <a:rPr lang="cs-CZ" sz="1600" dirty="0">
                <a:latin typeface="Arial Black" panose="020B0A04020102020204" pitchFamily="34" charset="0"/>
              </a:rPr>
              <a:t>TJ Sokol Srbice-FK </a:t>
            </a:r>
            <a:r>
              <a:rPr lang="cs-CZ" sz="1600" dirty="0" err="1">
                <a:latin typeface="Arial Black" panose="020B0A04020102020204" pitchFamily="34" charset="0"/>
              </a:rPr>
              <a:t>Tatran</a:t>
            </a:r>
            <a:r>
              <a:rPr lang="cs-CZ" sz="1600" dirty="0">
                <a:latin typeface="Arial Black" panose="020B0A04020102020204" pitchFamily="34" charset="0"/>
              </a:rPr>
              <a:t> Kadaň </a:t>
            </a:r>
            <a:r>
              <a:rPr lang="cs-CZ" sz="1400" dirty="0">
                <a:latin typeface="Arial Black" panose="020B0A04020102020204" pitchFamily="34" charset="0"/>
              </a:rPr>
              <a:t>7:1(3:1)</a:t>
            </a:r>
          </a:p>
          <a:p>
            <a:r>
              <a:rPr lang="cs-CZ" sz="1600" dirty="0">
                <a:latin typeface="Arial Black" panose="020B0A04020102020204" pitchFamily="34" charset="0"/>
              </a:rPr>
              <a:t>FK Litoměřicko B-TJ Krupka  2:4(1:4)</a:t>
            </a:r>
          </a:p>
          <a:p>
            <a:r>
              <a:rPr lang="cs-CZ" sz="1600" dirty="0">
                <a:latin typeface="Arial Black" panose="020B0A04020102020204" pitchFamily="34" charset="0"/>
              </a:rPr>
              <a:t>FK SEKO Louny-SK </a:t>
            </a:r>
            <a:r>
              <a:rPr lang="cs-CZ" sz="1600" dirty="0" err="1">
                <a:latin typeface="Arial Black" panose="020B0A04020102020204" pitchFamily="34" charset="0"/>
              </a:rPr>
              <a:t>Brná</a:t>
            </a:r>
            <a:r>
              <a:rPr lang="cs-CZ" sz="1600" dirty="0">
                <a:latin typeface="Arial Black" panose="020B0A04020102020204" pitchFamily="34" charset="0"/>
              </a:rPr>
              <a:t>       4:0(2:0)</a:t>
            </a:r>
          </a:p>
          <a:p>
            <a:r>
              <a:rPr lang="cs-CZ" sz="1600" dirty="0">
                <a:latin typeface="Arial Black" panose="020B0A04020102020204" pitchFamily="34" charset="0"/>
              </a:rPr>
              <a:t>FK Modrá/Hrobce-SK Štětí     0:4(0:3) </a:t>
            </a:r>
          </a:p>
        </p:txBody>
      </p:sp>
      <p:pic>
        <p:nvPicPr>
          <p:cNvPr id="9" name="Obrázek 8" descr="&lt;strong&gt;Soccer&lt;/strong&gt; &lt;strong&gt;Ball&lt;/strong&gt; 3 Free Stock Photo - Public Domain Pictur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8808" y="6481277"/>
            <a:ext cx="648072" cy="648072"/>
          </a:xfrm>
          <a:prstGeom prst="rect">
            <a:avLst/>
          </a:prstGeom>
        </p:spPr>
      </p:pic>
      <p:sp>
        <p:nvSpPr>
          <p:cNvPr id="10" name="TextovéPole 9"/>
          <p:cNvSpPr txBox="1"/>
          <p:nvPr/>
        </p:nvSpPr>
        <p:spPr>
          <a:xfrm>
            <a:off x="6984752" y="6991592"/>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13</a:t>
            </a:r>
          </a:p>
        </p:txBody>
      </p:sp>
      <p:sp>
        <p:nvSpPr>
          <p:cNvPr id="15" name="TextovéPole 14"/>
          <p:cNvSpPr txBox="1"/>
          <p:nvPr/>
        </p:nvSpPr>
        <p:spPr>
          <a:xfrm>
            <a:off x="143992" y="124788"/>
            <a:ext cx="4680520" cy="3539430"/>
          </a:xfrm>
          <a:prstGeom prst="rect">
            <a:avLst/>
          </a:prstGeom>
          <a:pattFill prst="solidDmnd">
            <a:fgClr>
              <a:srgbClr val="CCFFFF"/>
            </a:fgClr>
            <a:bgClr>
              <a:schemeClr val="bg1"/>
            </a:bgClr>
          </a:pattFill>
          <a:effectLst>
            <a:glow rad="101600">
              <a:srgbClr val="FFFF66">
                <a:alpha val="40000"/>
              </a:srgbClr>
            </a:glow>
            <a:softEdge rad="0"/>
          </a:effectLst>
        </p:spPr>
        <p:txBody>
          <a:bodyPr wrap="square" rtlCol="0">
            <a:spAutoFit/>
          </a:bodyPr>
          <a:lstStyle/>
          <a:p>
            <a:pPr algn="ctr"/>
            <a:r>
              <a:rPr lang="cs-CZ" sz="3200" dirty="0">
                <a:solidFill>
                  <a:srgbClr val="990099"/>
                </a:solidFill>
                <a:latin typeface="Gill Sans Ultra Bold Condensed" panose="020B0A06020104020203" pitchFamily="34" charset="0"/>
              </a:rPr>
              <a:t>Za týden míříme na hřiště nováčka soutěže. Kdo chce jet s námi má  možnost. Autobus odjíždí ve 14:30 od stadionu ve </a:t>
            </a:r>
          </a:p>
          <a:p>
            <a:r>
              <a:rPr lang="cs-CZ" sz="3200" dirty="0">
                <a:solidFill>
                  <a:srgbClr val="990099"/>
                </a:solidFill>
                <a:latin typeface="Gill Sans Ultra Bold Condensed" panose="020B0A06020104020203" pitchFamily="34" charset="0"/>
              </a:rPr>
              <a:t> Štětí </a:t>
            </a:r>
          </a:p>
          <a:p>
            <a:pPr algn="just"/>
            <a:endParaRPr lang="cs-CZ" sz="3200" dirty="0">
              <a:solidFill>
                <a:srgbClr val="990099"/>
              </a:solidFill>
              <a:latin typeface="Gill Sans Ultra Bold Condensed" panose="020B0A06020104020203" pitchFamily="34" charset="0"/>
            </a:endParaRPr>
          </a:p>
        </p:txBody>
      </p:sp>
      <p:sp>
        <p:nvSpPr>
          <p:cNvPr id="16" name="TextovéPole 15"/>
          <p:cNvSpPr txBox="1"/>
          <p:nvPr/>
        </p:nvSpPr>
        <p:spPr>
          <a:xfrm>
            <a:off x="169576" y="4041903"/>
            <a:ext cx="4536504" cy="2800767"/>
          </a:xfrm>
          <a:prstGeom prst="rect">
            <a:avLst/>
          </a:prstGeom>
          <a:blipFill>
            <a:blip r:embed="rId3"/>
            <a:stretch>
              <a:fillRect/>
            </a:stretch>
          </a:blipFill>
          <a:effectLst>
            <a:glow rad="101600">
              <a:srgbClr val="EA0059">
                <a:alpha val="40000"/>
              </a:srgbClr>
            </a:glow>
            <a:softEdge rad="241300"/>
          </a:effectLst>
        </p:spPr>
        <p:txBody>
          <a:bodyPr wrap="square" rtlCol="0">
            <a:spAutoFit/>
          </a:bodyPr>
          <a:lstStyle/>
          <a:p>
            <a:pPr algn="ctr"/>
            <a:r>
              <a:rPr lang="cs-CZ" sz="4400" dirty="0">
                <a:ln w="22225">
                  <a:solidFill>
                    <a:srgbClr val="FF9900"/>
                  </a:solidFill>
                  <a:prstDash val="solid"/>
                </a:ln>
                <a:solidFill>
                  <a:srgbClr val="2814A0"/>
                </a:solidFill>
                <a:latin typeface="Tw Cen MT Condensed Extra Bold" panose="020B0803020202020204" pitchFamily="34" charset="-18"/>
              </a:rPr>
              <a:t>FK Dobroměřice</a:t>
            </a:r>
          </a:p>
          <a:p>
            <a:pPr algn="ctr"/>
            <a:r>
              <a:rPr lang="cs-CZ" sz="4400" dirty="0">
                <a:ln w="22225">
                  <a:solidFill>
                    <a:srgbClr val="FF9900"/>
                  </a:solidFill>
                  <a:prstDash val="solid"/>
                </a:ln>
                <a:solidFill>
                  <a:srgbClr val="2814A0"/>
                </a:solidFill>
                <a:latin typeface="Tw Cen MT Condensed Extra Bold" panose="020B0803020202020204" pitchFamily="34" charset="-18"/>
              </a:rPr>
              <a:t>SK Štětí</a:t>
            </a:r>
          </a:p>
          <a:p>
            <a:pPr algn="ctr"/>
            <a:r>
              <a:rPr lang="cs-CZ" sz="4400" dirty="0">
                <a:ln w="22225">
                  <a:solidFill>
                    <a:srgbClr val="FF9900"/>
                  </a:solidFill>
                  <a:prstDash val="solid"/>
                </a:ln>
                <a:solidFill>
                  <a:srgbClr val="2814A0"/>
                </a:solidFill>
                <a:latin typeface="Tw Cen MT Condensed Extra Bold" panose="020B0803020202020204" pitchFamily="34" charset="-18"/>
              </a:rPr>
              <a:t>sobota 1.9.2018</a:t>
            </a:r>
          </a:p>
          <a:p>
            <a:pPr algn="ctr"/>
            <a:r>
              <a:rPr lang="cs-CZ" sz="4400" dirty="0">
                <a:ln w="22225">
                  <a:solidFill>
                    <a:srgbClr val="FF9900"/>
                  </a:solidFill>
                  <a:prstDash val="solid"/>
                </a:ln>
                <a:solidFill>
                  <a:srgbClr val="2814A0"/>
                </a:solidFill>
                <a:latin typeface="Tw Cen MT Condensed Extra Bold" panose="020B0803020202020204" pitchFamily="34" charset="-18"/>
              </a:rPr>
              <a:t>17:00 hod</a:t>
            </a:r>
          </a:p>
        </p:txBody>
      </p:sp>
      <p:pic>
        <p:nvPicPr>
          <p:cNvPr id="17" name="Obrázek 16" descr="Free Clip Art &lt;strong&gt;Bus&lt;/strong&gt; Exquisite School &lt;strong&gt;Bus&lt;/strong&gt; Graphics Graphic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2784" y="2607573"/>
            <a:ext cx="1911648" cy="1046627"/>
          </a:xfrm>
          <a:prstGeom prst="rect">
            <a:avLst/>
          </a:prstGeom>
        </p:spPr>
      </p:pic>
      <p:pic>
        <p:nvPicPr>
          <p:cNvPr id="18" name="Obrázek 17"/>
          <p:cNvPicPr>
            <a:picLocks noChangeAspect="1"/>
          </p:cNvPicPr>
          <p:nvPr/>
        </p:nvPicPr>
        <p:blipFill>
          <a:blip r:embed="rId5"/>
          <a:stretch>
            <a:fillRect/>
          </a:stretch>
        </p:blipFill>
        <p:spPr>
          <a:xfrm>
            <a:off x="456204" y="4771628"/>
            <a:ext cx="648072" cy="662161"/>
          </a:xfrm>
          <a:prstGeom prst="rect">
            <a:avLst/>
          </a:prstGeom>
        </p:spPr>
      </p:pic>
      <p:pic>
        <p:nvPicPr>
          <p:cNvPr id="19" name="Obrázek 18" descr="Vector Logos, &lt;strong&gt;Logo&lt;/strong&gt; Templates Free Download | seeklog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80540" y="4706670"/>
            <a:ext cx="720080" cy="729163"/>
          </a:xfrm>
          <a:prstGeom prst="rect">
            <a:avLst/>
          </a:prstGeom>
        </p:spPr>
      </p:pic>
      <p:sp>
        <p:nvSpPr>
          <p:cNvPr id="12" name="TextovéPole 11"/>
          <p:cNvSpPr txBox="1"/>
          <p:nvPr/>
        </p:nvSpPr>
        <p:spPr>
          <a:xfrm>
            <a:off x="1862191" y="6921043"/>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20</a:t>
            </a:r>
            <a:endParaRPr lang="cs-CZ" sz="800" dirty="0">
              <a:latin typeface="Bookman Old Style" pitchFamily="18" charset="0"/>
            </a:endParaRPr>
          </a:p>
        </p:txBody>
      </p:sp>
    </p:spTree>
    <p:extLst>
      <p:ext uri="{BB962C8B-B14F-4D97-AF65-F5344CB8AC3E}">
        <p14:creationId xmlns:p14="http://schemas.microsoft.com/office/powerpoint/2010/main" val="1449544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2088208" y="7013895"/>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14</a:t>
            </a:r>
          </a:p>
        </p:txBody>
      </p:sp>
      <p:sp>
        <p:nvSpPr>
          <p:cNvPr id="12" name="TextovéPole 11"/>
          <p:cNvSpPr txBox="1"/>
          <p:nvPr/>
        </p:nvSpPr>
        <p:spPr>
          <a:xfrm>
            <a:off x="5472584" y="163116"/>
            <a:ext cx="4608512" cy="523220"/>
          </a:xfrm>
          <a:prstGeom prst="rect">
            <a:avLst/>
          </a:prstGeom>
          <a:solidFill>
            <a:srgbClr val="CCFFCC"/>
          </a:solidFill>
          <a:effectLst>
            <a:softEdge rad="0"/>
          </a:effectLst>
        </p:spPr>
        <p:txBody>
          <a:bodyPr wrap="square" rtlCol="0">
            <a:spAutoFit/>
          </a:bodyPr>
          <a:lstStyle/>
          <a:p>
            <a:pPr algn="ctr"/>
            <a:r>
              <a:rPr lang="cs-CZ" sz="1400" dirty="0">
                <a:latin typeface="Arial Black" panose="020B0A04020102020204" pitchFamily="34" charset="0"/>
              </a:rPr>
              <a:t>SK Štětí-AFK Lovosice 0:1  11.8.2018 </a:t>
            </a:r>
          </a:p>
          <a:p>
            <a:pPr algn="ctr"/>
            <a:r>
              <a:rPr lang="cs-CZ" sz="1400" dirty="0">
                <a:latin typeface="Arial Black" panose="020B0A04020102020204" pitchFamily="34" charset="0"/>
              </a:rPr>
              <a:t>Foto Zuzana </a:t>
            </a:r>
            <a:r>
              <a:rPr lang="cs-CZ" sz="1400" dirty="0" err="1">
                <a:latin typeface="Arial Black" panose="020B0A04020102020204" pitchFamily="34" charset="0"/>
              </a:rPr>
              <a:t>Ransdorfová</a:t>
            </a:r>
            <a:r>
              <a:rPr lang="cs-CZ" sz="1400" dirty="0">
                <a:latin typeface="Arial Black" panose="020B0A04020102020204" pitchFamily="34" charset="0"/>
              </a:rPr>
              <a:t> </a:t>
            </a:r>
          </a:p>
        </p:txBody>
      </p:sp>
      <p:pic>
        <p:nvPicPr>
          <p:cNvPr id="13" name="Obrázek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584" y="811188"/>
            <a:ext cx="4608512" cy="2952000"/>
          </a:xfrm>
          <a:prstGeom prst="rect">
            <a:avLst/>
          </a:prstGeom>
          <a:ln w="25400">
            <a:solidFill>
              <a:srgbClr val="FF3399"/>
            </a:solidFill>
          </a:ln>
        </p:spPr>
      </p:pic>
      <p:pic>
        <p:nvPicPr>
          <p:cNvPr id="14" name="Obrázek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2584" y="3835971"/>
            <a:ext cx="4608512" cy="3024000"/>
          </a:xfrm>
          <a:prstGeom prst="rect">
            <a:avLst/>
          </a:prstGeom>
          <a:ln w="25400">
            <a:solidFill>
              <a:srgbClr val="FF3399"/>
            </a:solidFill>
          </a:ln>
        </p:spPr>
      </p:pic>
      <p:graphicFrame>
        <p:nvGraphicFramePr>
          <p:cNvPr id="15" name="Tabulka 14">
            <a:extLst>
              <a:ext uri="{FF2B5EF4-FFF2-40B4-BE49-F238E27FC236}">
                <a16:creationId xmlns:a16="http://schemas.microsoft.com/office/drawing/2014/main" id="{06F8E3B5-50DC-47D4-80CC-2AB7B1F8FA0B}"/>
              </a:ext>
            </a:extLst>
          </p:cNvPr>
          <p:cNvGraphicFramePr>
            <a:graphicFrameLocks noGrp="1"/>
          </p:cNvGraphicFramePr>
          <p:nvPr>
            <p:extLst>
              <p:ext uri="{D42A27DB-BD31-4B8C-83A1-F6EECF244321}">
                <p14:modId xmlns:p14="http://schemas.microsoft.com/office/powerpoint/2010/main" val="1244879025"/>
              </p:ext>
            </p:extLst>
          </p:nvPr>
        </p:nvGraphicFramePr>
        <p:xfrm>
          <a:off x="107989" y="595164"/>
          <a:ext cx="4680519" cy="3242972"/>
        </p:xfrm>
        <a:graphic>
          <a:graphicData uri="http://schemas.openxmlformats.org/drawingml/2006/table">
            <a:tbl>
              <a:tblPr/>
              <a:tblGrid>
                <a:gridCol w="228040">
                  <a:extLst>
                    <a:ext uri="{9D8B030D-6E8A-4147-A177-3AD203B41FA5}">
                      <a16:colId xmlns:a16="http://schemas.microsoft.com/office/drawing/2014/main" val="1903067095"/>
                    </a:ext>
                  </a:extLst>
                </a:gridCol>
                <a:gridCol w="433276">
                  <a:extLst>
                    <a:ext uri="{9D8B030D-6E8A-4147-A177-3AD203B41FA5}">
                      <a16:colId xmlns:a16="http://schemas.microsoft.com/office/drawing/2014/main" val="734374507"/>
                    </a:ext>
                  </a:extLst>
                </a:gridCol>
                <a:gridCol w="1393894">
                  <a:extLst>
                    <a:ext uri="{9D8B030D-6E8A-4147-A177-3AD203B41FA5}">
                      <a16:colId xmlns:a16="http://schemas.microsoft.com/office/drawing/2014/main" val="71804049"/>
                    </a:ext>
                  </a:extLst>
                </a:gridCol>
                <a:gridCol w="364864">
                  <a:extLst>
                    <a:ext uri="{9D8B030D-6E8A-4147-A177-3AD203B41FA5}">
                      <a16:colId xmlns:a16="http://schemas.microsoft.com/office/drawing/2014/main" val="2477003357"/>
                    </a:ext>
                  </a:extLst>
                </a:gridCol>
                <a:gridCol w="353461">
                  <a:extLst>
                    <a:ext uri="{9D8B030D-6E8A-4147-A177-3AD203B41FA5}">
                      <a16:colId xmlns:a16="http://schemas.microsoft.com/office/drawing/2014/main" val="2588341592"/>
                    </a:ext>
                  </a:extLst>
                </a:gridCol>
                <a:gridCol w="228040">
                  <a:extLst>
                    <a:ext uri="{9D8B030D-6E8A-4147-A177-3AD203B41FA5}">
                      <a16:colId xmlns:a16="http://schemas.microsoft.com/office/drawing/2014/main" val="410137044"/>
                    </a:ext>
                  </a:extLst>
                </a:gridCol>
                <a:gridCol w="228040">
                  <a:extLst>
                    <a:ext uri="{9D8B030D-6E8A-4147-A177-3AD203B41FA5}">
                      <a16:colId xmlns:a16="http://schemas.microsoft.com/office/drawing/2014/main" val="3878008375"/>
                    </a:ext>
                  </a:extLst>
                </a:gridCol>
                <a:gridCol w="228040">
                  <a:extLst>
                    <a:ext uri="{9D8B030D-6E8A-4147-A177-3AD203B41FA5}">
                      <a16:colId xmlns:a16="http://schemas.microsoft.com/office/drawing/2014/main" val="821245962"/>
                    </a:ext>
                  </a:extLst>
                </a:gridCol>
                <a:gridCol w="570101">
                  <a:extLst>
                    <a:ext uri="{9D8B030D-6E8A-4147-A177-3AD203B41FA5}">
                      <a16:colId xmlns:a16="http://schemas.microsoft.com/office/drawing/2014/main" val="451671683"/>
                    </a:ext>
                  </a:extLst>
                </a:gridCol>
                <a:gridCol w="367714">
                  <a:extLst>
                    <a:ext uri="{9D8B030D-6E8A-4147-A177-3AD203B41FA5}">
                      <a16:colId xmlns:a16="http://schemas.microsoft.com/office/drawing/2014/main" val="1881130932"/>
                    </a:ext>
                  </a:extLst>
                </a:gridCol>
                <a:gridCol w="285049">
                  <a:extLst>
                    <a:ext uri="{9D8B030D-6E8A-4147-A177-3AD203B41FA5}">
                      <a16:colId xmlns:a16="http://schemas.microsoft.com/office/drawing/2014/main" val="2866011456"/>
                    </a:ext>
                  </a:extLst>
                </a:gridCol>
              </a:tblGrid>
              <a:tr h="12209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315428922"/>
                  </a:ext>
                </a:extLst>
              </a:tr>
              <a:tr h="15916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pl-PL" sz="1400" b="1" i="0" u="none" strike="noStrike" dirty="0" err="1">
                          <a:solidFill>
                            <a:srgbClr val="0000CC"/>
                          </a:solidFill>
                          <a:effectLst/>
                          <a:latin typeface="Calibri" panose="020F0502020204030204" pitchFamily="34" charset="0"/>
                        </a:rPr>
                        <a:t>Ústecký</a:t>
                      </a:r>
                      <a:r>
                        <a:rPr lang="pl-PL" sz="1400" b="1" i="0" u="none" strike="noStrike" dirty="0">
                          <a:solidFill>
                            <a:srgbClr val="0000CC"/>
                          </a:solidFill>
                          <a:effectLst/>
                          <a:latin typeface="Calibri" panose="020F0502020204030204" pitchFamily="34" charset="0"/>
                        </a:rPr>
                        <a:t> </a:t>
                      </a:r>
                      <a:r>
                        <a:rPr lang="pl-PL" sz="1400" b="1" i="0" u="none" strike="noStrike" dirty="0" err="1">
                          <a:solidFill>
                            <a:srgbClr val="0000CC"/>
                          </a:solidFill>
                          <a:effectLst/>
                          <a:latin typeface="Calibri" panose="020F0502020204030204" pitchFamily="34" charset="0"/>
                        </a:rPr>
                        <a:t>přebor</a:t>
                      </a:r>
                      <a:r>
                        <a:rPr lang="pl-PL" sz="1400" b="1" i="0" u="none" strike="noStrike" dirty="0">
                          <a:solidFill>
                            <a:srgbClr val="0000CC"/>
                          </a:solidFill>
                          <a:effectLst/>
                          <a:latin typeface="Calibri" panose="020F0502020204030204" pitchFamily="34" charset="0"/>
                        </a:rPr>
                        <a:t> </a:t>
                      </a:r>
                      <a:r>
                        <a:rPr lang="pl-PL" sz="1400" b="1" i="0" u="none" strike="noStrike" dirty="0" err="1">
                          <a:solidFill>
                            <a:srgbClr val="0000CC"/>
                          </a:solidFill>
                          <a:effectLst/>
                          <a:latin typeface="Calibri" panose="020F0502020204030204" pitchFamily="34" charset="0"/>
                        </a:rPr>
                        <a:t>dospělých</a:t>
                      </a:r>
                      <a:r>
                        <a:rPr lang="pl-PL" sz="1400" b="1" i="0" u="none" strike="noStrike" dirty="0">
                          <a:solidFill>
                            <a:srgbClr val="0000CC"/>
                          </a:solidFill>
                          <a:effectLst/>
                          <a:latin typeface="Calibri" panose="020F0502020204030204" pitchFamily="34" charset="0"/>
                        </a:rPr>
                        <a:t> 2018-2019 po 2. </a:t>
                      </a:r>
                      <a:r>
                        <a:rPr lang="pl-PL" sz="1400" b="1" i="0" u="none" strike="noStrike" dirty="0" err="1">
                          <a:solidFill>
                            <a:srgbClr val="0000CC"/>
                          </a:solidFill>
                          <a:effectLst/>
                          <a:latin typeface="Calibri" panose="020F0502020204030204" pitchFamily="34" charset="0"/>
                        </a:rPr>
                        <a:t>kolech</a:t>
                      </a:r>
                      <a:endParaRPr lang="pl-PL" sz="1400" b="1" i="0" u="none" strike="noStrike" dirty="0">
                        <a:solidFill>
                          <a:srgbClr val="0000CC"/>
                        </a:solidFill>
                        <a:effectLst/>
                        <a:latin typeface="Calibri" panose="020F0502020204030204" pitchFamily="34" charset="0"/>
                      </a:endParaRP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646012271"/>
                  </a:ext>
                </a:extLst>
              </a:tr>
              <a:tr h="145473">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dirty="0">
                          <a:solidFill>
                            <a:srgbClr val="000000"/>
                          </a:solidFill>
                          <a:effectLst/>
                          <a:latin typeface="Arial" panose="020B0604020202020204" pitchFamily="34" charset="0"/>
                        </a:rPr>
                        <a:t>TJ Krupka</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9:2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752801496"/>
                  </a:ext>
                </a:extLst>
              </a:tr>
              <a:tr h="15916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Louny</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183661236"/>
                  </a:ext>
                </a:extLst>
              </a:tr>
              <a:tr h="25500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dirty="0">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dirty="0">
                          <a:solidFill>
                            <a:srgbClr val="000000"/>
                          </a:solidFill>
                          <a:effectLst/>
                          <a:latin typeface="Arial" panose="020B0604020202020204" pitchFamily="34" charset="0"/>
                        </a:rPr>
                        <a:t>SK STAP Vilémov</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62681136"/>
                  </a:ext>
                </a:extLst>
              </a:tr>
              <a:tr h="12209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Slavoj Žatec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881918620"/>
                  </a:ext>
                </a:extLst>
              </a:tr>
              <a:tr h="12209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517433118"/>
                  </a:ext>
                </a:extLst>
              </a:tr>
              <a:tr h="12209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Sokol Srbice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179932188"/>
                  </a:ext>
                </a:extLst>
              </a:tr>
              <a:tr h="145473">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50" b="1" i="0" u="none" strike="noStrike" dirty="0">
                          <a:solidFill>
                            <a:srgbClr val="FF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1050" b="1" i="0" u="none" strike="noStrike" dirty="0">
                          <a:solidFill>
                            <a:srgbClr val="FF0000"/>
                          </a:solidFill>
                          <a:effectLst/>
                          <a:latin typeface="Arial" panose="020B0604020202020204" pitchFamily="34" charset="0"/>
                        </a:rPr>
                        <a:t>SK Štětí, </a:t>
                      </a:r>
                      <a:r>
                        <a:rPr lang="cs-CZ" sz="1050" b="1" i="0" u="none" strike="noStrike" dirty="0" err="1">
                          <a:solidFill>
                            <a:srgbClr val="FF0000"/>
                          </a:solidFill>
                          <a:effectLst/>
                          <a:latin typeface="Arial" panose="020B0604020202020204" pitchFamily="34" charset="0"/>
                        </a:rPr>
                        <a:t>z.s</a:t>
                      </a:r>
                      <a:r>
                        <a:rPr lang="cs-CZ" sz="1050" b="1" i="0" u="none" strike="noStrike" dirty="0">
                          <a:solidFill>
                            <a:srgbClr val="FF0000"/>
                          </a:solidFill>
                          <a:effectLst/>
                          <a:latin typeface="Arial" panose="020B0604020202020204" pitchFamily="34" charset="0"/>
                        </a:rPr>
                        <a:t>.</a:t>
                      </a:r>
                    </a:p>
                  </a:txBody>
                  <a:tcPr marL="9525" marR="9525" marT="9525" marB="0" anchor="ctr">
                    <a:lnL>
                      <a:noFill/>
                    </a:lnL>
                    <a:lnR>
                      <a:noFill/>
                    </a:lnR>
                    <a:lnT>
                      <a:noFill/>
                    </a:lnT>
                    <a:lnB>
                      <a:noFill/>
                    </a:lnB>
                    <a:solidFill>
                      <a:srgbClr val="99FF33"/>
                    </a:solidFill>
                  </a:tcPr>
                </a:tc>
                <a:tc>
                  <a:txBody>
                    <a:bodyPr/>
                    <a:lstStyle/>
                    <a:p>
                      <a:pPr algn="ctr" fontAlgn="ctr"/>
                      <a:r>
                        <a:rPr lang="cs-CZ" sz="1050" b="1" i="0" u="none" strike="noStrike" dirty="0">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5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5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50" b="1" i="0" u="none" strike="noStrike" dirty="0">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5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50" b="1" i="0" u="none" strike="noStrike" dirty="0" smtClean="0">
                          <a:solidFill>
                            <a:srgbClr val="FF0000"/>
                          </a:solidFill>
                          <a:effectLst/>
                          <a:latin typeface="Arial" panose="020B0604020202020204" pitchFamily="34" charset="0"/>
                        </a:rPr>
                        <a:t>4:1</a:t>
                      </a:r>
                      <a:endParaRPr lang="cs-CZ" sz="1050" b="1" i="0" u="none" strike="noStrike" dirty="0">
                        <a:solidFill>
                          <a:srgbClr val="FF0000"/>
                        </a:solidFill>
                        <a:effectLst/>
                        <a:latin typeface="Arial" panose="020B0604020202020204" pitchFamily="34" charset="0"/>
                      </a:endParaRPr>
                    </a:p>
                  </a:txBody>
                  <a:tcPr marL="9525" marR="9525" marT="9525" marB="0" anchor="ctr">
                    <a:lnL>
                      <a:noFill/>
                    </a:lnL>
                    <a:lnR>
                      <a:noFill/>
                    </a:lnR>
                    <a:lnT>
                      <a:noFill/>
                    </a:lnT>
                    <a:lnB>
                      <a:noFill/>
                    </a:lnB>
                    <a:solidFill>
                      <a:srgbClr val="99FF33"/>
                    </a:solidFill>
                  </a:tcPr>
                </a:tc>
                <a:tc>
                  <a:txBody>
                    <a:bodyPr/>
                    <a:lstStyle/>
                    <a:p>
                      <a:pPr algn="ctr" fontAlgn="ctr"/>
                      <a:r>
                        <a:rPr lang="cs-CZ" sz="1050" b="1" i="0" u="none" strike="noStrike" dirty="0">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484708066"/>
                  </a:ext>
                </a:extLst>
              </a:tr>
              <a:tr h="12209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dirty="0">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TJ Spartak Perštejn</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6:4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886221238"/>
                  </a:ext>
                </a:extLst>
              </a:tr>
              <a:tr h="12209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FK Jílové z.s.</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586336330"/>
                  </a:ext>
                </a:extLst>
              </a:tr>
              <a:tr h="12209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Brná,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217947904"/>
                  </a:ext>
                </a:extLst>
              </a:tr>
              <a:tr h="12209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H.Jiřetín /Litvínov</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4:5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377433167"/>
                  </a:ext>
                </a:extLst>
              </a:tr>
              <a:tr h="12209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ctr"/>
                      <a:r>
                        <a:rPr lang="pl-PL" sz="1000" b="1" i="0" u="none" strike="noStrike" dirty="0">
                          <a:solidFill>
                            <a:srgbClr val="000000"/>
                          </a:solidFill>
                          <a:effectLst/>
                          <a:latin typeface="Arial" panose="020B0604020202020204" pitchFamily="34" charset="0"/>
                        </a:rPr>
                        <a:t>SK </a:t>
                      </a:r>
                      <a:r>
                        <a:rPr lang="pl-PL" sz="1000" b="1" i="0" u="none" strike="noStrike" dirty="0" err="1">
                          <a:solidFill>
                            <a:srgbClr val="000000"/>
                          </a:solidFill>
                          <a:effectLst/>
                          <a:latin typeface="Arial" panose="020B0604020202020204" pitchFamily="34" charset="0"/>
                        </a:rPr>
                        <a:t>Baník</a:t>
                      </a:r>
                      <a:r>
                        <a:rPr lang="pl-PL" sz="1000" b="1" i="0" u="none" strike="noStrike" dirty="0">
                          <a:solidFill>
                            <a:srgbClr val="000000"/>
                          </a:solidFill>
                          <a:effectLst/>
                          <a:latin typeface="Arial" panose="020B0604020202020204" pitchFamily="34" charset="0"/>
                        </a:rPr>
                        <a:t> </a:t>
                      </a:r>
                      <a:r>
                        <a:rPr lang="pl-PL" sz="1000" b="1" i="0" u="none" strike="noStrike" dirty="0" err="1">
                          <a:solidFill>
                            <a:srgbClr val="000000"/>
                          </a:solidFill>
                          <a:effectLst/>
                          <a:latin typeface="Arial" panose="020B0604020202020204" pitchFamily="34" charset="0"/>
                        </a:rPr>
                        <a:t>Modlany</a:t>
                      </a:r>
                      <a:endParaRPr lang="pl-PL" sz="100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662699327"/>
                  </a:ext>
                </a:extLst>
              </a:tr>
              <a:tr h="12209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FK Dobroměřice. z.s.</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3:7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85579529"/>
                  </a:ext>
                </a:extLst>
              </a:tr>
              <a:tr h="12209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Litoměřicko, z.s. B</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3:9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150420120"/>
                  </a:ext>
                </a:extLst>
              </a:tr>
              <a:tr h="22762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dirty="0">
                          <a:solidFill>
                            <a:srgbClr val="000000"/>
                          </a:solidFill>
                          <a:effectLst/>
                          <a:latin typeface="Arial" panose="020B0604020202020204" pitchFamily="34" charset="0"/>
                        </a:rPr>
                        <a:t>FK Modrá/SK Hrobce</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450491913"/>
                  </a:ext>
                </a:extLst>
              </a:tr>
              <a:tr h="12209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Tatran Kadaň o.s.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25735094"/>
                  </a:ext>
                </a:extLst>
              </a:tr>
              <a:tr h="12209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862329081"/>
                  </a:ext>
                </a:extLst>
              </a:tr>
            </a:tbl>
          </a:graphicData>
        </a:graphic>
      </p:graphicFrame>
      <p:sp>
        <p:nvSpPr>
          <p:cNvPr id="16" name="TextovéPole 15">
            <a:extLst>
              <a:ext uri="{FF2B5EF4-FFF2-40B4-BE49-F238E27FC236}">
                <a16:creationId xmlns:a16="http://schemas.microsoft.com/office/drawing/2014/main" id="{4FEB750C-B241-47AE-B0FC-1DD7C5811120}"/>
              </a:ext>
            </a:extLst>
          </p:cNvPr>
          <p:cNvSpPr txBox="1"/>
          <p:nvPr/>
        </p:nvSpPr>
        <p:spPr>
          <a:xfrm>
            <a:off x="107988" y="163116"/>
            <a:ext cx="4680520" cy="338554"/>
          </a:xfrm>
          <a:prstGeom prst="rect">
            <a:avLst/>
          </a:prstGeom>
          <a:pattFill prst="dkHorz">
            <a:fgClr>
              <a:schemeClr val="accent1">
                <a:lumMod val="40000"/>
                <a:lumOff val="60000"/>
              </a:schemeClr>
            </a:fgClr>
            <a:bgClr>
              <a:schemeClr val="bg1"/>
            </a:bgClr>
          </a:pattFill>
          <a:effectLst>
            <a:glow rad="101600">
              <a:srgbClr val="FFFF66">
                <a:alpha val="40000"/>
              </a:srgbClr>
            </a:glow>
            <a:softEdge rad="0"/>
          </a:effectLst>
        </p:spPr>
        <p:txBody>
          <a:bodyPr wrap="square" rtlCol="0">
            <a:spAutoFit/>
          </a:bodyPr>
          <a:lstStyle/>
          <a:p>
            <a:pPr algn="ctr"/>
            <a:r>
              <a:rPr lang="cs-CZ" sz="1600" dirty="0">
                <a:latin typeface="Rockwell Extra Bold" panose="02060903040505020403" pitchFamily="18" charset="0"/>
              </a:rPr>
              <a:t>První 2. kola už něco napověděla</a:t>
            </a:r>
          </a:p>
        </p:txBody>
      </p:sp>
      <p:sp>
        <p:nvSpPr>
          <p:cNvPr id="17" name="TextovéPole 16">
            <a:extLst>
              <a:ext uri="{FF2B5EF4-FFF2-40B4-BE49-F238E27FC236}">
                <a16:creationId xmlns:a16="http://schemas.microsoft.com/office/drawing/2014/main" id="{A8C7E17C-512D-4E7A-9E07-337700D5FA5A}"/>
              </a:ext>
            </a:extLst>
          </p:cNvPr>
          <p:cNvSpPr txBox="1"/>
          <p:nvPr/>
        </p:nvSpPr>
        <p:spPr>
          <a:xfrm>
            <a:off x="107988" y="3907532"/>
            <a:ext cx="4752528" cy="3046988"/>
          </a:xfrm>
          <a:prstGeom prst="rect">
            <a:avLst/>
          </a:prstGeom>
          <a:pattFill prst="ltUpDiag">
            <a:fgClr>
              <a:srgbClr val="CCFFFF"/>
            </a:fgClr>
            <a:bgClr>
              <a:schemeClr val="bg1"/>
            </a:bgClr>
          </a:pattFill>
          <a:effectLst>
            <a:softEdge rad="0"/>
          </a:effectLst>
        </p:spPr>
        <p:txBody>
          <a:bodyPr wrap="square" rtlCol="0">
            <a:spAutoFit/>
          </a:bodyPr>
          <a:lstStyle/>
          <a:p>
            <a:pPr algn="just"/>
            <a:r>
              <a:rPr lang="cs-CZ" sz="1600" dirty="0">
                <a:latin typeface="Arial" panose="020B0604020202020204" pitchFamily="34" charset="0"/>
                <a:cs typeface="Arial" panose="020B0604020202020204" pitchFamily="34" charset="0"/>
              </a:rPr>
              <a:t>5 mužstev na čele ještě neztratilo bod. Krupka, Louny, Vilémov překvapení není, ale Lovosice ano. </a:t>
            </a:r>
            <a:r>
              <a:rPr lang="cs-CZ" sz="1600" dirty="0" smtClean="0">
                <a:latin typeface="Arial" panose="020B0604020202020204" pitchFamily="34" charset="0"/>
                <a:cs typeface="Arial" panose="020B0604020202020204" pitchFamily="34" charset="0"/>
              </a:rPr>
              <a:t>Je to nováček a v 1. kole vyhrál právě ve Štětí. Daří </a:t>
            </a:r>
            <a:r>
              <a:rPr lang="cs-CZ" sz="1600" dirty="0">
                <a:latin typeface="Arial" panose="020B0604020202020204" pitchFamily="34" charset="0"/>
                <a:cs typeface="Arial" panose="020B0604020202020204" pitchFamily="34" charset="0"/>
              </a:rPr>
              <a:t>se i Žatci, kterému nevyšlo jaro. Jediný </a:t>
            </a:r>
            <a:r>
              <a:rPr lang="cs-CZ" sz="1600" dirty="0" smtClean="0">
                <a:latin typeface="Arial" panose="020B0604020202020204" pitchFamily="34" charset="0"/>
                <a:cs typeface="Arial" panose="020B0604020202020204" pitchFamily="34" charset="0"/>
              </a:rPr>
              <a:t>tým, který má 4 body jsou </a:t>
            </a:r>
            <a:r>
              <a:rPr lang="cs-CZ" sz="1600" dirty="0">
                <a:latin typeface="Arial" panose="020B0604020202020204" pitchFamily="34" charset="0"/>
                <a:cs typeface="Arial" panose="020B0604020202020204" pitchFamily="34" charset="0"/>
              </a:rPr>
              <a:t>Srbice </a:t>
            </a:r>
            <a:r>
              <a:rPr lang="cs-CZ" sz="1600" dirty="0" smtClean="0">
                <a:latin typeface="Arial" panose="020B0604020202020204" pitchFamily="34" charset="0"/>
                <a:cs typeface="Arial" panose="020B0604020202020204" pitchFamily="34" charset="0"/>
              </a:rPr>
              <a:t>na 6. místě.  Pak už tu jsou 4 mužstva, která ze 2 zápasů dokázala vyhrát 1x. Mezi ně patří i naše mužstvo. Na 11. místě se 2 body je Horní Jiřetín. Od 12. do 16. místa jsou kolektivy, které na první bodový zápas teprve čekají.  Mezi ně patří i Modlany. Nyní hrají s Litoměřickem B další bezbodový odpadne.     </a:t>
            </a:r>
            <a:endParaRPr lang="cs-CZ" sz="1600" dirty="0">
              <a:latin typeface="Arial" panose="020B0604020202020204" pitchFamily="34" charset="0"/>
              <a:cs typeface="Arial" panose="020B0604020202020204" pitchFamily="34" charset="0"/>
            </a:endParaRPr>
          </a:p>
        </p:txBody>
      </p:sp>
      <p:sp>
        <p:nvSpPr>
          <p:cNvPr id="10" name="TextovéPole 9"/>
          <p:cNvSpPr txBox="1"/>
          <p:nvPr/>
        </p:nvSpPr>
        <p:spPr>
          <a:xfrm>
            <a:off x="7596820" y="6943866"/>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19</a:t>
            </a:r>
            <a:endParaRPr lang="cs-CZ" sz="800" dirty="0">
              <a:latin typeface="Bookman Old Style" pitchFamily="18" charset="0"/>
            </a:endParaRPr>
          </a:p>
        </p:txBody>
      </p:sp>
    </p:spTree>
    <p:extLst>
      <p:ext uri="{BB962C8B-B14F-4D97-AF65-F5344CB8AC3E}">
        <p14:creationId xmlns:p14="http://schemas.microsoft.com/office/powerpoint/2010/main" val="397324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7416800"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15</a:t>
            </a:r>
          </a:p>
        </p:txBody>
      </p:sp>
      <p:sp>
        <p:nvSpPr>
          <p:cNvPr id="14" name="TextovéPole 13"/>
          <p:cNvSpPr txBox="1"/>
          <p:nvPr/>
        </p:nvSpPr>
        <p:spPr>
          <a:xfrm>
            <a:off x="216000" y="811188"/>
            <a:ext cx="4540038" cy="6063198"/>
          </a:xfrm>
          <a:prstGeom prst="rect">
            <a:avLst/>
          </a:prstGeom>
          <a:pattFill prst="ltVert">
            <a:fgClr>
              <a:srgbClr val="FFFF99"/>
            </a:fgClr>
            <a:bgClr>
              <a:schemeClr val="bg1"/>
            </a:bgClr>
          </a:pattFill>
          <a:ln w="41275">
            <a:solidFill>
              <a:srgbClr val="FF0000"/>
            </a:solidFill>
            <a:prstDash val="sysDash"/>
          </a:ln>
          <a:effectLst>
            <a:softEdge rad="0"/>
          </a:effectLst>
        </p:spPr>
        <p:txBody>
          <a:bodyPr wrap="square" rtlCol="0">
            <a:spAutoFit/>
          </a:bodyPr>
          <a:lstStyle/>
          <a:p>
            <a:r>
              <a:rPr lang="cs-CZ" sz="2000" u="sng" dirty="0">
                <a:effectLst>
                  <a:outerShdw blurRad="50800" dist="38100" dir="5400000" algn="t" rotWithShape="0">
                    <a:prstClr val="black">
                      <a:alpha val="40000"/>
                    </a:prstClr>
                  </a:outerShdw>
                </a:effectLst>
                <a:latin typeface="Georgia" panose="02040502050405020303" pitchFamily="18" charset="0"/>
                <a:cs typeface="Arial" panose="020B0604020202020204" pitchFamily="34" charset="0"/>
              </a:rPr>
              <a:t>Roman Podrazil -  trenér Lovosic</a:t>
            </a:r>
            <a:r>
              <a:rPr lang="cs-CZ" sz="2000" u="sng" dirty="0">
                <a:latin typeface="Georgia" panose="02040502050405020303" pitchFamily="18" charset="0"/>
                <a:cs typeface="Arial" panose="020B0604020202020204" pitchFamily="34" charset="0"/>
              </a:rPr>
              <a:t> </a:t>
            </a:r>
          </a:p>
          <a:p>
            <a:pPr algn="just"/>
            <a:r>
              <a:rPr lang="cs-CZ" b="0" dirty="0">
                <a:latin typeface="Arial" panose="020B0604020202020204" pitchFamily="34" charset="0"/>
                <a:cs typeface="Arial" panose="020B0604020202020204" pitchFamily="34" charset="0"/>
              </a:rPr>
              <a:t>Zápas se mně hodnotí velmi dobře. Jeli jsme sem překvapit, což se nám povedlo. Hra nebyla ještě ideální, protože si na soutěž teprve musíme zvykat. Myslím, že to přijde ve 4. až 5. kole. Nechtěli jsme to otvírat a hrát nahoru dolu. To by byla naše smrt. Štětí je silný soupeř. Dlouhodobě hraje na špici, tak jsme to nemohli otvírat. Štětí hrálo více na naší polovině, ale zase </a:t>
            </a:r>
            <a:r>
              <a:rPr lang="cs-CZ" b="0" dirty="0" err="1">
                <a:latin typeface="Arial" panose="020B0604020202020204" pitchFamily="34" charset="0"/>
                <a:cs typeface="Arial" panose="020B0604020202020204" pitchFamily="34" charset="0"/>
              </a:rPr>
              <a:t>exrta</a:t>
            </a:r>
            <a:r>
              <a:rPr lang="cs-CZ" b="0" dirty="0">
                <a:latin typeface="Arial" panose="020B0604020202020204" pitchFamily="34" charset="0"/>
                <a:cs typeface="Arial" panose="020B0604020202020204" pitchFamily="34" charset="0"/>
              </a:rPr>
              <a:t> šance nemělo. My jsme udeřili z jedné šance, která se tam vyskytla. Za vítězství jsme šťastný a ještě v tomto derby.</a:t>
            </a:r>
          </a:p>
          <a:p>
            <a:pPr algn="just"/>
            <a:endParaRPr lang="cs-CZ" b="0" dirty="0">
              <a:latin typeface="Arial" panose="020B0604020202020204" pitchFamily="34" charset="0"/>
              <a:cs typeface="Arial" panose="020B0604020202020204" pitchFamily="34" charset="0"/>
            </a:endParaRPr>
          </a:p>
          <a:p>
            <a:pPr algn="just"/>
            <a:endParaRPr lang="cs-CZ" b="0" dirty="0">
              <a:latin typeface="Arial" panose="020B0604020202020204" pitchFamily="34" charset="0"/>
              <a:cs typeface="Arial" panose="020B0604020202020204" pitchFamily="34" charset="0"/>
            </a:endParaRPr>
          </a:p>
          <a:p>
            <a:pPr algn="just"/>
            <a:endParaRPr lang="cs-CZ" b="0" dirty="0">
              <a:latin typeface="Arial" panose="020B0604020202020204" pitchFamily="34" charset="0"/>
              <a:cs typeface="Arial" panose="020B0604020202020204" pitchFamily="34" charset="0"/>
            </a:endParaRPr>
          </a:p>
          <a:p>
            <a:pPr algn="just"/>
            <a:endParaRPr lang="cs-CZ" b="0" dirty="0">
              <a:latin typeface="Arial" panose="020B0604020202020204" pitchFamily="34" charset="0"/>
              <a:cs typeface="Arial" panose="020B0604020202020204" pitchFamily="34" charset="0"/>
            </a:endParaRPr>
          </a:p>
          <a:p>
            <a:pPr algn="just"/>
            <a:endParaRPr lang="cs-CZ" b="0" dirty="0">
              <a:latin typeface="Arial" panose="020B0604020202020204" pitchFamily="34" charset="0"/>
              <a:cs typeface="Arial" panose="020B0604020202020204" pitchFamily="34" charset="0"/>
            </a:endParaRPr>
          </a:p>
          <a:p>
            <a:pPr algn="just"/>
            <a:endParaRPr lang="cs-CZ" b="0" dirty="0">
              <a:latin typeface="Arial" panose="020B0604020202020204" pitchFamily="34" charset="0"/>
              <a:cs typeface="Arial" panose="020B0604020202020204" pitchFamily="34" charset="0"/>
            </a:endParaRPr>
          </a:p>
          <a:p>
            <a:pPr algn="just"/>
            <a:endParaRPr lang="cs-CZ" b="0" dirty="0">
              <a:latin typeface="Arial" panose="020B0604020202020204" pitchFamily="34" charset="0"/>
              <a:cs typeface="Arial" panose="020B0604020202020204" pitchFamily="34" charset="0"/>
            </a:endParaRPr>
          </a:p>
          <a:p>
            <a:pPr algn="just"/>
            <a:endParaRPr lang="cs-CZ" b="0" dirty="0">
              <a:latin typeface="Arial" panose="020B0604020202020204" pitchFamily="34" charset="0"/>
              <a:cs typeface="Arial" panose="020B0604020202020204" pitchFamily="34" charset="0"/>
            </a:endParaRPr>
          </a:p>
          <a:p>
            <a:pPr algn="just"/>
            <a:endParaRPr lang="cs-CZ" b="0" dirty="0">
              <a:latin typeface="Arial" panose="020B0604020202020204" pitchFamily="34" charset="0"/>
              <a:cs typeface="Arial" panose="020B0604020202020204" pitchFamily="34" charset="0"/>
            </a:endParaRPr>
          </a:p>
          <a:p>
            <a:pPr algn="just"/>
            <a:endParaRPr lang="cs-CZ" b="0" dirty="0">
              <a:latin typeface="Arial" panose="020B0604020202020204" pitchFamily="34" charset="0"/>
              <a:cs typeface="Arial" panose="020B0604020202020204" pitchFamily="34" charset="0"/>
            </a:endParaRPr>
          </a:p>
          <a:p>
            <a:pPr algn="just"/>
            <a:endParaRPr lang="cs-CZ" b="0" dirty="0">
              <a:latin typeface="Arial" panose="020B0604020202020204" pitchFamily="34" charset="0"/>
              <a:cs typeface="Arial" panose="020B0604020202020204" pitchFamily="34" charset="0"/>
            </a:endParaRPr>
          </a:p>
          <a:p>
            <a:pPr algn="just"/>
            <a:endParaRPr lang="cs-CZ" b="0" dirty="0">
              <a:latin typeface="Arial" panose="020B0604020202020204" pitchFamily="34" charset="0"/>
              <a:cs typeface="Arial" panose="020B0604020202020204" pitchFamily="34" charset="0"/>
            </a:endParaRPr>
          </a:p>
          <a:p>
            <a:pPr algn="just"/>
            <a:endParaRPr lang="cs-CZ" b="0" dirty="0">
              <a:latin typeface="Arial" panose="020B0604020202020204" pitchFamily="34" charset="0"/>
              <a:cs typeface="Arial" panose="020B0604020202020204" pitchFamily="34" charset="0"/>
            </a:endParaRPr>
          </a:p>
          <a:p>
            <a:endParaRPr lang="cs-CZ" b="0" dirty="0">
              <a:latin typeface="Arial" panose="020B0604020202020204" pitchFamily="34" charset="0"/>
              <a:cs typeface="Arial" panose="020B0604020202020204" pitchFamily="34" charset="0"/>
            </a:endParaRPr>
          </a:p>
          <a:p>
            <a:r>
              <a:rPr lang="cs-CZ" sz="2000" u="sng" dirty="0">
                <a:effectLst>
                  <a:outerShdw blurRad="50800" dist="38100" dir="2700000" algn="tl" rotWithShape="0">
                    <a:prstClr val="black">
                      <a:alpha val="40000"/>
                    </a:prstClr>
                  </a:outerShdw>
                </a:effectLst>
                <a:latin typeface="Georgia" panose="02040502050405020303" pitchFamily="18" charset="0"/>
                <a:cs typeface="Arial" panose="020B0604020202020204" pitchFamily="34" charset="0"/>
              </a:rPr>
              <a:t>Jiří </a:t>
            </a:r>
            <a:r>
              <a:rPr lang="cs-CZ" sz="2000" u="sng" dirty="0" err="1">
                <a:effectLst>
                  <a:outerShdw blurRad="50800" dist="38100" dir="2700000" algn="tl" rotWithShape="0">
                    <a:prstClr val="black">
                      <a:alpha val="40000"/>
                    </a:prstClr>
                  </a:outerShdw>
                </a:effectLst>
                <a:latin typeface="Georgia" panose="02040502050405020303" pitchFamily="18" charset="0"/>
                <a:cs typeface="Arial" panose="020B0604020202020204" pitchFamily="34" charset="0"/>
              </a:rPr>
              <a:t>Ransdorf</a:t>
            </a:r>
            <a:r>
              <a:rPr lang="cs-CZ" sz="2000" u="sng" dirty="0">
                <a:effectLst>
                  <a:outerShdw blurRad="50800" dist="38100" dir="2700000" algn="tl" rotWithShape="0">
                    <a:prstClr val="black">
                      <a:alpha val="40000"/>
                    </a:prstClr>
                  </a:outerShdw>
                </a:effectLst>
                <a:latin typeface="Georgia" panose="02040502050405020303" pitchFamily="18" charset="0"/>
                <a:cs typeface="Arial" panose="020B0604020202020204" pitchFamily="34" charset="0"/>
              </a:rPr>
              <a:t> – trenér Štětí</a:t>
            </a:r>
          </a:p>
          <a:p>
            <a:pPr algn="just"/>
            <a:r>
              <a:rPr lang="cs-CZ" b="0" dirty="0">
                <a:latin typeface="Arial" panose="020B0604020202020204" pitchFamily="34" charset="0"/>
                <a:cs typeface="Arial" panose="020B0604020202020204" pitchFamily="34" charset="0"/>
              </a:rPr>
              <a:t>Na zápas jsme se </a:t>
            </a:r>
            <a:r>
              <a:rPr lang="cs-CZ" b="0" dirty="0" smtClean="0">
                <a:latin typeface="Arial" panose="020B0604020202020204" pitchFamily="34" charset="0"/>
                <a:cs typeface="Arial" panose="020B0604020202020204" pitchFamily="34" charset="0"/>
              </a:rPr>
              <a:t>těšili. Soupeř </a:t>
            </a:r>
            <a:r>
              <a:rPr lang="cs-CZ" b="0" dirty="0">
                <a:latin typeface="Arial" panose="020B0604020202020204" pitchFamily="34" charset="0"/>
                <a:cs typeface="Arial" panose="020B0604020202020204" pitchFamily="34" charset="0"/>
              </a:rPr>
              <a:t>posílil. Hrál dobře. Rozhodlo štěstí soupeř. Nerad to říkám ale rozhodčí strašně ovlivnili zápas. Před inkasovanou brankou si náš hráč chtěl stáhnout míč pod sebe, zezadu byl podkopnutý a rozhodčí jakoby se nic nedělo. Byla to oboustranná tragédie. Měli jsme 3, 4 šance a velmi těžko jsme se do nich dostávali. Hráli jsme s míčem moc před vápnem a mohli jsme dříve střílet. </a:t>
            </a:r>
          </a:p>
        </p:txBody>
      </p:sp>
      <p:pic>
        <p:nvPicPr>
          <p:cNvPr id="15" name="Obrázek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8019" y="3097705"/>
            <a:ext cx="1416000" cy="2124000"/>
          </a:xfrm>
          <a:prstGeom prst="rect">
            <a:avLst/>
          </a:prstGeom>
          <a:ln w="31750">
            <a:solidFill>
              <a:schemeClr val="bg1">
                <a:lumMod val="50000"/>
              </a:schemeClr>
            </a:solidFill>
          </a:ln>
        </p:spPr>
      </p:pic>
      <p:sp>
        <p:nvSpPr>
          <p:cNvPr id="16" name="TextovéPole 15"/>
          <p:cNvSpPr txBox="1"/>
          <p:nvPr/>
        </p:nvSpPr>
        <p:spPr>
          <a:xfrm>
            <a:off x="216000" y="91108"/>
            <a:ext cx="4540038" cy="615553"/>
          </a:xfrm>
          <a:prstGeom prst="rect">
            <a:avLst/>
          </a:prstGeom>
          <a:solidFill>
            <a:srgbClr val="99FFCC"/>
          </a:solidFill>
          <a:effectLst>
            <a:glow rad="101600">
              <a:srgbClr val="FFFF66">
                <a:alpha val="40000"/>
              </a:srgbClr>
            </a:glow>
            <a:softEdge rad="241300"/>
          </a:effectLst>
        </p:spPr>
        <p:txBody>
          <a:bodyPr wrap="square" rtlCol="0">
            <a:spAutoFit/>
          </a:bodyPr>
          <a:lstStyle/>
          <a:p>
            <a:pPr algn="ctr"/>
            <a:r>
              <a:rPr lang="cs-CZ" sz="1800" dirty="0">
                <a:latin typeface="Arial Black" panose="020B0A04020102020204" pitchFamily="34" charset="0"/>
              </a:rPr>
              <a:t>„</a:t>
            </a:r>
            <a:r>
              <a:rPr lang="cs-CZ" sz="1600" dirty="0">
                <a:latin typeface="Arial Black" panose="020B0A04020102020204" pitchFamily="34" charset="0"/>
              </a:rPr>
              <a:t>Jeli jsme sem překvapit“ informoval po zápase trenér Lovosic. </a:t>
            </a:r>
          </a:p>
        </p:txBody>
      </p:sp>
      <p:graphicFrame>
        <p:nvGraphicFramePr>
          <p:cNvPr id="17" name="Tabulka 16"/>
          <p:cNvGraphicFramePr>
            <a:graphicFrameLocks noGrp="1"/>
          </p:cNvGraphicFramePr>
          <p:nvPr>
            <p:extLst>
              <p:ext uri="{D42A27DB-BD31-4B8C-83A1-F6EECF244321}">
                <p14:modId xmlns:p14="http://schemas.microsoft.com/office/powerpoint/2010/main" val="177338098"/>
              </p:ext>
            </p:extLst>
          </p:nvPr>
        </p:nvGraphicFramePr>
        <p:xfrm>
          <a:off x="5400576" y="73080"/>
          <a:ext cx="4608512" cy="6881110"/>
        </p:xfrm>
        <a:graphic>
          <a:graphicData uri="http://schemas.openxmlformats.org/drawingml/2006/table">
            <a:tbl>
              <a:tblPr/>
              <a:tblGrid>
                <a:gridCol w="1274917">
                  <a:extLst>
                    <a:ext uri="{9D8B030D-6E8A-4147-A177-3AD203B41FA5}">
                      <a16:colId xmlns:a16="http://schemas.microsoft.com/office/drawing/2014/main" val="4120287626"/>
                    </a:ext>
                  </a:extLst>
                </a:gridCol>
                <a:gridCol w="1546621">
                  <a:extLst>
                    <a:ext uri="{9D8B030D-6E8A-4147-A177-3AD203B41FA5}">
                      <a16:colId xmlns:a16="http://schemas.microsoft.com/office/drawing/2014/main" val="1862894872"/>
                    </a:ext>
                  </a:extLst>
                </a:gridCol>
                <a:gridCol w="1786974">
                  <a:extLst>
                    <a:ext uri="{9D8B030D-6E8A-4147-A177-3AD203B41FA5}">
                      <a16:colId xmlns:a16="http://schemas.microsoft.com/office/drawing/2014/main" val="763639051"/>
                    </a:ext>
                  </a:extLst>
                </a:gridCol>
              </a:tblGrid>
              <a:tr h="247144">
                <a:tc gridSpan="3">
                  <a:txBody>
                    <a:bodyPr/>
                    <a:lstStyle/>
                    <a:p>
                      <a:pPr algn="ctr" rtl="0" fontAlgn="ctr"/>
                      <a:r>
                        <a:rPr lang="cs-CZ" sz="1100" b="1" i="0" u="none" strike="noStrike" dirty="0">
                          <a:solidFill>
                            <a:srgbClr val="5B6067"/>
                          </a:solidFill>
                          <a:effectLst/>
                          <a:latin typeface="Arial" panose="020B0604020202020204" pitchFamily="34" charset="0"/>
                        </a:rPr>
                        <a:t>3. kolo Ústeckého přeboru dospělých</a:t>
                      </a:r>
                    </a:p>
                  </a:txBody>
                  <a:tcPr marL="6703" marR="6703" marT="670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088250144"/>
                  </a:ext>
                </a:extLst>
              </a:tr>
              <a:tr h="247144">
                <a:tc>
                  <a:txBody>
                    <a:bodyPr/>
                    <a:lstStyle/>
                    <a:p>
                      <a:pPr algn="ctr" rtl="0" fontAlgn="ctr"/>
                      <a:r>
                        <a:rPr lang="cs-CZ" sz="1100" b="1" i="0" u="none" strike="noStrike" dirty="0">
                          <a:solidFill>
                            <a:srgbClr val="C00000"/>
                          </a:solidFill>
                          <a:effectLst/>
                          <a:latin typeface="Arial" panose="020B0604020202020204" pitchFamily="34" charset="0"/>
                        </a:rPr>
                        <a:t>25.08.2018 10:15</a:t>
                      </a:r>
                    </a:p>
                  </a:txBody>
                  <a:tcPr marL="6703" marR="6703" marT="670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FC9E"/>
                    </a:solidFill>
                  </a:tcPr>
                </a:tc>
                <a:tc>
                  <a:txBody>
                    <a:bodyPr/>
                    <a:lstStyle/>
                    <a:p>
                      <a:pPr algn="ctr" rtl="0" fontAlgn="ctr"/>
                      <a:r>
                        <a:rPr lang="cs-CZ" sz="1100" b="1" i="0" u="none" strike="noStrike" dirty="0">
                          <a:solidFill>
                            <a:srgbClr val="C00000"/>
                          </a:solidFill>
                          <a:effectLst/>
                          <a:latin typeface="Arial" panose="020B0604020202020204" pitchFamily="34" charset="0"/>
                        </a:rPr>
                        <a:t>SK Štětí </a:t>
                      </a:r>
                    </a:p>
                  </a:txBody>
                  <a:tcPr marL="6703" marR="6703" marT="6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FC9E"/>
                    </a:solidFill>
                  </a:tcPr>
                </a:tc>
                <a:tc>
                  <a:txBody>
                    <a:bodyPr/>
                    <a:lstStyle/>
                    <a:p>
                      <a:pPr algn="ctr" rtl="0" fontAlgn="ctr"/>
                      <a:r>
                        <a:rPr lang="cs-CZ" sz="1100" b="1" i="0" u="none" strike="noStrike" dirty="0">
                          <a:solidFill>
                            <a:srgbClr val="C00000"/>
                          </a:solidFill>
                          <a:effectLst/>
                          <a:latin typeface="Arial" panose="020B0604020202020204" pitchFamily="34" charset="0"/>
                        </a:rPr>
                        <a:t>FK Jílové </a:t>
                      </a:r>
                    </a:p>
                  </a:txBody>
                  <a:tcPr marL="6703" marR="6703" marT="6703"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FC9E"/>
                    </a:solidFill>
                  </a:tcPr>
                </a:tc>
                <a:extLst>
                  <a:ext uri="{0D108BD9-81ED-4DB2-BD59-A6C34878D82A}">
                    <a16:rowId xmlns:a16="http://schemas.microsoft.com/office/drawing/2014/main" val="1871356809"/>
                  </a:ext>
                </a:extLst>
              </a:tr>
              <a:tr h="247144">
                <a:tc>
                  <a:txBody>
                    <a:bodyPr/>
                    <a:lstStyle/>
                    <a:p>
                      <a:pPr algn="ctr" rtl="0" fontAlgn="ctr"/>
                      <a:r>
                        <a:rPr lang="cs-CZ" sz="1100" b="1" i="0" u="none" strike="noStrike" dirty="0">
                          <a:solidFill>
                            <a:srgbClr val="000000"/>
                          </a:solidFill>
                          <a:effectLst/>
                          <a:latin typeface="Arial" panose="020B0604020202020204" pitchFamily="34" charset="0"/>
                        </a:rPr>
                        <a:t>25.08.2018 10:15</a:t>
                      </a:r>
                    </a:p>
                  </a:txBody>
                  <a:tcPr marL="6703" marR="6703" marT="670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FC9E"/>
                    </a:solidFill>
                  </a:tcPr>
                </a:tc>
                <a:tc>
                  <a:txBody>
                    <a:bodyPr/>
                    <a:lstStyle/>
                    <a:p>
                      <a:pPr algn="ctr" rtl="0" fontAlgn="ctr"/>
                      <a:r>
                        <a:rPr lang="cs-CZ" sz="1100" b="1" i="0" u="none" strike="noStrike" dirty="0">
                          <a:solidFill>
                            <a:srgbClr val="000000"/>
                          </a:solidFill>
                          <a:effectLst/>
                          <a:latin typeface="Arial" panose="020B0604020202020204" pitchFamily="34" charset="0"/>
                        </a:rPr>
                        <a:t>FK Tatran Kadaň </a:t>
                      </a:r>
                    </a:p>
                  </a:txBody>
                  <a:tcPr marL="6703" marR="6703" marT="6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FC9E"/>
                    </a:solidFill>
                  </a:tcPr>
                </a:tc>
                <a:tc>
                  <a:txBody>
                    <a:bodyPr/>
                    <a:lstStyle/>
                    <a:p>
                      <a:pPr algn="ctr" rtl="0" fontAlgn="ctr"/>
                      <a:r>
                        <a:rPr lang="cs-CZ" sz="1100" b="1" i="0" u="none" strike="noStrike" dirty="0">
                          <a:solidFill>
                            <a:srgbClr val="000000"/>
                          </a:solidFill>
                          <a:effectLst/>
                          <a:latin typeface="Arial" panose="020B0604020202020204" pitchFamily="34" charset="0"/>
                        </a:rPr>
                        <a:t>ASK Lovosice </a:t>
                      </a:r>
                    </a:p>
                  </a:txBody>
                  <a:tcPr marL="6703" marR="6703" marT="6703"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FC9E"/>
                    </a:solidFill>
                  </a:tcPr>
                </a:tc>
                <a:extLst>
                  <a:ext uri="{0D108BD9-81ED-4DB2-BD59-A6C34878D82A}">
                    <a16:rowId xmlns:a16="http://schemas.microsoft.com/office/drawing/2014/main" val="1085808258"/>
                  </a:ext>
                </a:extLst>
              </a:tr>
              <a:tr h="247144">
                <a:tc>
                  <a:txBody>
                    <a:bodyPr/>
                    <a:lstStyle/>
                    <a:p>
                      <a:pPr algn="ctr" rtl="0" fontAlgn="ctr"/>
                      <a:r>
                        <a:rPr lang="cs-CZ" sz="1100" b="1" i="0" u="none" strike="noStrike" dirty="0">
                          <a:solidFill>
                            <a:srgbClr val="151515"/>
                          </a:solidFill>
                          <a:effectLst/>
                          <a:latin typeface="Arial" panose="020B0604020202020204" pitchFamily="34" charset="0"/>
                        </a:rPr>
                        <a:t>25.08.2018 17:00</a:t>
                      </a:r>
                    </a:p>
                  </a:txBody>
                  <a:tcPr marL="6703" marR="6703" marT="670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FC9E"/>
                    </a:solidFill>
                  </a:tcPr>
                </a:tc>
                <a:tc>
                  <a:txBody>
                    <a:bodyPr/>
                    <a:lstStyle/>
                    <a:p>
                      <a:pPr algn="ctr" rtl="0" fontAlgn="ctr"/>
                      <a:r>
                        <a:rPr lang="cs-CZ" sz="1100" b="1" i="0" u="none" strike="noStrike" dirty="0">
                          <a:solidFill>
                            <a:srgbClr val="151515"/>
                          </a:solidFill>
                          <a:effectLst/>
                          <a:latin typeface="Arial" panose="020B0604020202020204" pitchFamily="34" charset="0"/>
                        </a:rPr>
                        <a:t>TJ Sokol Horní Jiřetín </a:t>
                      </a:r>
                    </a:p>
                  </a:txBody>
                  <a:tcPr marL="6703" marR="6703" marT="6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FC9E"/>
                    </a:solidFill>
                  </a:tcPr>
                </a:tc>
                <a:tc>
                  <a:txBody>
                    <a:bodyPr/>
                    <a:lstStyle/>
                    <a:p>
                      <a:pPr algn="ctr" rtl="0" fontAlgn="ctr"/>
                      <a:r>
                        <a:rPr lang="cs-CZ" sz="1100" b="1" i="0" u="none" strike="noStrike" dirty="0">
                          <a:solidFill>
                            <a:srgbClr val="151515"/>
                          </a:solidFill>
                          <a:effectLst/>
                          <a:latin typeface="Arial" panose="020B0604020202020204" pitchFamily="34" charset="0"/>
                        </a:rPr>
                        <a:t>FK Modrá/SK Hrobce </a:t>
                      </a:r>
                    </a:p>
                  </a:txBody>
                  <a:tcPr marL="6703" marR="6703" marT="6703"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FC9E"/>
                    </a:solidFill>
                  </a:tcPr>
                </a:tc>
                <a:extLst>
                  <a:ext uri="{0D108BD9-81ED-4DB2-BD59-A6C34878D82A}">
                    <a16:rowId xmlns:a16="http://schemas.microsoft.com/office/drawing/2014/main" val="1738007512"/>
                  </a:ext>
                </a:extLst>
              </a:tr>
              <a:tr h="247144">
                <a:tc>
                  <a:txBody>
                    <a:bodyPr/>
                    <a:lstStyle/>
                    <a:p>
                      <a:pPr algn="ctr" rtl="0" fontAlgn="ctr"/>
                      <a:r>
                        <a:rPr lang="cs-CZ" sz="1100" b="1" i="0" u="none" strike="noStrike" dirty="0">
                          <a:solidFill>
                            <a:srgbClr val="151515"/>
                          </a:solidFill>
                          <a:effectLst/>
                          <a:latin typeface="Arial" panose="020B0604020202020204" pitchFamily="34" charset="0"/>
                        </a:rPr>
                        <a:t>25.08.2018 17:00</a:t>
                      </a:r>
                    </a:p>
                  </a:txBody>
                  <a:tcPr marL="6703" marR="6703" marT="670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FC9E"/>
                    </a:solidFill>
                  </a:tcPr>
                </a:tc>
                <a:tc>
                  <a:txBody>
                    <a:bodyPr/>
                    <a:lstStyle/>
                    <a:p>
                      <a:pPr algn="ctr" rtl="0" fontAlgn="ctr"/>
                      <a:r>
                        <a:rPr lang="cs-CZ" sz="1100" b="1" i="0" u="none" strike="noStrike" dirty="0">
                          <a:solidFill>
                            <a:srgbClr val="151515"/>
                          </a:solidFill>
                          <a:effectLst/>
                          <a:latin typeface="Arial" panose="020B0604020202020204" pitchFamily="34" charset="0"/>
                        </a:rPr>
                        <a:t>SK Brná </a:t>
                      </a:r>
                    </a:p>
                  </a:txBody>
                  <a:tcPr marL="6703" marR="6703" marT="6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FC9E"/>
                    </a:solidFill>
                  </a:tcPr>
                </a:tc>
                <a:tc>
                  <a:txBody>
                    <a:bodyPr/>
                    <a:lstStyle/>
                    <a:p>
                      <a:pPr algn="ctr" rtl="0" fontAlgn="ctr"/>
                      <a:r>
                        <a:rPr lang="cs-CZ" sz="1100" b="1" i="0" u="none" strike="noStrike" dirty="0">
                          <a:solidFill>
                            <a:srgbClr val="151515"/>
                          </a:solidFill>
                          <a:effectLst/>
                          <a:latin typeface="Arial" panose="020B0604020202020204" pitchFamily="34" charset="0"/>
                        </a:rPr>
                        <a:t>SK STAP Vilémov </a:t>
                      </a:r>
                    </a:p>
                  </a:txBody>
                  <a:tcPr marL="6703" marR="6703" marT="6703"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FC9E"/>
                    </a:solidFill>
                  </a:tcPr>
                </a:tc>
                <a:extLst>
                  <a:ext uri="{0D108BD9-81ED-4DB2-BD59-A6C34878D82A}">
                    <a16:rowId xmlns:a16="http://schemas.microsoft.com/office/drawing/2014/main" val="1038840572"/>
                  </a:ext>
                </a:extLst>
              </a:tr>
              <a:tr h="247144">
                <a:tc>
                  <a:txBody>
                    <a:bodyPr/>
                    <a:lstStyle/>
                    <a:p>
                      <a:pPr algn="ctr" rtl="0" fontAlgn="ctr"/>
                      <a:r>
                        <a:rPr lang="cs-CZ" sz="1100" b="1" i="0" u="none" strike="noStrike" dirty="0">
                          <a:solidFill>
                            <a:srgbClr val="151515"/>
                          </a:solidFill>
                          <a:effectLst/>
                          <a:latin typeface="Arial" panose="020B0604020202020204" pitchFamily="34" charset="0"/>
                        </a:rPr>
                        <a:t>25.08.2018 17:00</a:t>
                      </a:r>
                    </a:p>
                  </a:txBody>
                  <a:tcPr marL="6703" marR="6703" marT="670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FC9E"/>
                    </a:solidFill>
                  </a:tcPr>
                </a:tc>
                <a:tc>
                  <a:txBody>
                    <a:bodyPr/>
                    <a:lstStyle/>
                    <a:p>
                      <a:pPr algn="ctr" rtl="0" fontAlgn="ctr"/>
                      <a:r>
                        <a:rPr lang="cs-CZ" sz="1100" b="1" i="0" u="none" strike="noStrike" dirty="0">
                          <a:solidFill>
                            <a:srgbClr val="151515"/>
                          </a:solidFill>
                          <a:effectLst/>
                          <a:latin typeface="Arial" panose="020B0604020202020204" pitchFamily="34" charset="0"/>
                        </a:rPr>
                        <a:t>TJ Krupka </a:t>
                      </a:r>
                    </a:p>
                  </a:txBody>
                  <a:tcPr marL="6703" marR="6703" marT="6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FC9E"/>
                    </a:solidFill>
                  </a:tcPr>
                </a:tc>
                <a:tc>
                  <a:txBody>
                    <a:bodyPr/>
                    <a:lstStyle/>
                    <a:p>
                      <a:pPr algn="ctr" rtl="0" fontAlgn="ctr"/>
                      <a:r>
                        <a:rPr lang="cs-CZ" sz="1100" b="1" i="0" u="none" strike="noStrike" dirty="0">
                          <a:solidFill>
                            <a:srgbClr val="151515"/>
                          </a:solidFill>
                          <a:effectLst/>
                          <a:latin typeface="Arial" panose="020B0604020202020204" pitchFamily="34" charset="0"/>
                        </a:rPr>
                        <a:t>TJ Sokol Srbice </a:t>
                      </a:r>
                    </a:p>
                  </a:txBody>
                  <a:tcPr marL="6703" marR="6703" marT="6703"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FC9E"/>
                    </a:solidFill>
                  </a:tcPr>
                </a:tc>
                <a:extLst>
                  <a:ext uri="{0D108BD9-81ED-4DB2-BD59-A6C34878D82A}">
                    <a16:rowId xmlns:a16="http://schemas.microsoft.com/office/drawing/2014/main" val="4012068528"/>
                  </a:ext>
                </a:extLst>
              </a:tr>
              <a:tr h="247144">
                <a:tc>
                  <a:txBody>
                    <a:bodyPr/>
                    <a:lstStyle/>
                    <a:p>
                      <a:pPr algn="ctr" rtl="0" fontAlgn="ctr"/>
                      <a:r>
                        <a:rPr lang="cs-CZ" sz="1100" b="1" i="0" u="none" strike="noStrike" dirty="0">
                          <a:solidFill>
                            <a:srgbClr val="151515"/>
                          </a:solidFill>
                          <a:effectLst/>
                          <a:latin typeface="Arial" panose="020B0604020202020204" pitchFamily="34" charset="0"/>
                        </a:rPr>
                        <a:t>25.08.2018 17:00</a:t>
                      </a:r>
                    </a:p>
                  </a:txBody>
                  <a:tcPr marL="6703" marR="6703" marT="670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FC9E"/>
                    </a:solidFill>
                  </a:tcPr>
                </a:tc>
                <a:tc>
                  <a:txBody>
                    <a:bodyPr/>
                    <a:lstStyle/>
                    <a:p>
                      <a:pPr algn="ctr" rtl="0" fontAlgn="ctr"/>
                      <a:r>
                        <a:rPr lang="cs-CZ" sz="1100" b="1" i="0" u="none" strike="noStrike" dirty="0">
                          <a:solidFill>
                            <a:srgbClr val="151515"/>
                          </a:solidFill>
                          <a:effectLst/>
                          <a:latin typeface="Arial" panose="020B0604020202020204" pitchFamily="34" charset="0"/>
                        </a:rPr>
                        <a:t>TJ Spartak Perštejn </a:t>
                      </a:r>
                    </a:p>
                  </a:txBody>
                  <a:tcPr marL="6703" marR="6703" marT="6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FC9E"/>
                    </a:solidFill>
                  </a:tcPr>
                </a:tc>
                <a:tc>
                  <a:txBody>
                    <a:bodyPr/>
                    <a:lstStyle/>
                    <a:p>
                      <a:pPr algn="ctr" rtl="0" fontAlgn="ctr"/>
                      <a:r>
                        <a:rPr lang="cs-CZ" sz="1100" b="1" i="0" u="none" strike="noStrike" dirty="0">
                          <a:solidFill>
                            <a:srgbClr val="151515"/>
                          </a:solidFill>
                          <a:effectLst/>
                          <a:latin typeface="Arial" panose="020B0604020202020204" pitchFamily="34" charset="0"/>
                        </a:rPr>
                        <a:t>FK SEKO Louny </a:t>
                      </a:r>
                    </a:p>
                  </a:txBody>
                  <a:tcPr marL="6703" marR="6703" marT="6703"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FC9E"/>
                    </a:solidFill>
                  </a:tcPr>
                </a:tc>
                <a:extLst>
                  <a:ext uri="{0D108BD9-81ED-4DB2-BD59-A6C34878D82A}">
                    <a16:rowId xmlns:a16="http://schemas.microsoft.com/office/drawing/2014/main" val="3933666100"/>
                  </a:ext>
                </a:extLst>
              </a:tr>
              <a:tr h="247144">
                <a:tc>
                  <a:txBody>
                    <a:bodyPr/>
                    <a:lstStyle/>
                    <a:p>
                      <a:pPr algn="ctr" rtl="0" fontAlgn="ctr"/>
                      <a:r>
                        <a:rPr lang="cs-CZ" sz="1100" b="1" i="0" u="none" strike="noStrike" dirty="0">
                          <a:solidFill>
                            <a:srgbClr val="151515"/>
                          </a:solidFill>
                          <a:effectLst/>
                          <a:latin typeface="Arial" panose="020B0604020202020204" pitchFamily="34" charset="0"/>
                        </a:rPr>
                        <a:t>25.08.2018 17:00</a:t>
                      </a:r>
                    </a:p>
                  </a:txBody>
                  <a:tcPr marL="6703" marR="6703" marT="670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FC9E"/>
                    </a:solidFill>
                  </a:tcPr>
                </a:tc>
                <a:tc>
                  <a:txBody>
                    <a:bodyPr/>
                    <a:lstStyle/>
                    <a:p>
                      <a:pPr algn="ctr" rtl="0" fontAlgn="ctr"/>
                      <a:r>
                        <a:rPr lang="cs-CZ" sz="1100" b="1" i="0" u="none" strike="noStrike" dirty="0">
                          <a:solidFill>
                            <a:srgbClr val="151515"/>
                          </a:solidFill>
                          <a:effectLst/>
                          <a:latin typeface="Arial" panose="020B0604020202020204" pitchFamily="34" charset="0"/>
                        </a:rPr>
                        <a:t>FK Slavoj Žatec </a:t>
                      </a:r>
                    </a:p>
                  </a:txBody>
                  <a:tcPr marL="6703" marR="6703" marT="6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FC9E"/>
                    </a:solidFill>
                  </a:tcPr>
                </a:tc>
                <a:tc>
                  <a:txBody>
                    <a:bodyPr/>
                    <a:lstStyle/>
                    <a:p>
                      <a:pPr algn="ctr" rtl="0" fontAlgn="ctr"/>
                      <a:r>
                        <a:rPr lang="cs-CZ" sz="1100" b="1" i="0" u="none" strike="noStrike" dirty="0">
                          <a:solidFill>
                            <a:srgbClr val="151515"/>
                          </a:solidFill>
                          <a:effectLst/>
                          <a:latin typeface="Arial" panose="020B0604020202020204" pitchFamily="34" charset="0"/>
                        </a:rPr>
                        <a:t>FK Dobroměřice </a:t>
                      </a:r>
                    </a:p>
                  </a:txBody>
                  <a:tcPr marL="6703" marR="6703" marT="6703"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FC9E"/>
                    </a:solidFill>
                  </a:tcPr>
                </a:tc>
                <a:extLst>
                  <a:ext uri="{0D108BD9-81ED-4DB2-BD59-A6C34878D82A}">
                    <a16:rowId xmlns:a16="http://schemas.microsoft.com/office/drawing/2014/main" val="68240705"/>
                  </a:ext>
                </a:extLst>
              </a:tr>
              <a:tr h="247144">
                <a:tc>
                  <a:txBody>
                    <a:bodyPr/>
                    <a:lstStyle/>
                    <a:p>
                      <a:pPr algn="ctr" rtl="0" fontAlgn="ctr"/>
                      <a:r>
                        <a:rPr lang="cs-CZ" sz="1100" b="1" i="0" u="none" strike="noStrike" dirty="0">
                          <a:solidFill>
                            <a:srgbClr val="151515"/>
                          </a:solidFill>
                          <a:effectLst/>
                          <a:latin typeface="Arial" panose="020B0604020202020204" pitchFamily="34" charset="0"/>
                        </a:rPr>
                        <a:t>26.08.2018 17:00</a:t>
                      </a:r>
                    </a:p>
                  </a:txBody>
                  <a:tcPr marL="6703" marR="6703" marT="670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9FC9E"/>
                    </a:solidFill>
                  </a:tcPr>
                </a:tc>
                <a:tc>
                  <a:txBody>
                    <a:bodyPr/>
                    <a:lstStyle/>
                    <a:p>
                      <a:pPr algn="ctr" rtl="0" fontAlgn="ctr"/>
                      <a:r>
                        <a:rPr lang="cs-CZ" sz="1100" b="1" i="0" u="none" strike="noStrike" dirty="0">
                          <a:solidFill>
                            <a:srgbClr val="151515"/>
                          </a:solidFill>
                          <a:effectLst/>
                          <a:latin typeface="Arial" panose="020B0604020202020204" pitchFamily="34" charset="0"/>
                        </a:rPr>
                        <a:t>SK Baník Modlany </a:t>
                      </a:r>
                    </a:p>
                  </a:txBody>
                  <a:tcPr marL="6703" marR="6703" marT="6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9FC9E"/>
                    </a:solidFill>
                  </a:tcPr>
                </a:tc>
                <a:tc>
                  <a:txBody>
                    <a:bodyPr/>
                    <a:lstStyle/>
                    <a:p>
                      <a:pPr algn="ctr" rtl="0" fontAlgn="ctr"/>
                      <a:r>
                        <a:rPr lang="cs-CZ" sz="1100" b="1" i="0" u="none" strike="noStrike" dirty="0">
                          <a:solidFill>
                            <a:srgbClr val="151515"/>
                          </a:solidFill>
                          <a:effectLst/>
                          <a:latin typeface="Arial" panose="020B0604020202020204" pitchFamily="34" charset="0"/>
                        </a:rPr>
                        <a:t>FK Litoměřicko B </a:t>
                      </a:r>
                    </a:p>
                  </a:txBody>
                  <a:tcPr marL="6703" marR="6703" marT="6703"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9FC9E"/>
                    </a:solidFill>
                  </a:tcPr>
                </a:tc>
                <a:extLst>
                  <a:ext uri="{0D108BD9-81ED-4DB2-BD59-A6C34878D82A}">
                    <a16:rowId xmlns:a16="http://schemas.microsoft.com/office/drawing/2014/main" val="3118391702"/>
                  </a:ext>
                </a:extLst>
              </a:tr>
              <a:tr h="247144">
                <a:tc gridSpan="3">
                  <a:txBody>
                    <a:bodyPr/>
                    <a:lstStyle/>
                    <a:p>
                      <a:pPr algn="ctr" rtl="0" fontAlgn="ctr"/>
                      <a:r>
                        <a:rPr lang="cs-CZ" sz="1100" b="1" i="0" u="none" strike="noStrike" dirty="0">
                          <a:solidFill>
                            <a:srgbClr val="5B6067"/>
                          </a:solidFill>
                          <a:effectLst/>
                          <a:latin typeface="Arial" panose="020B0604020202020204" pitchFamily="34" charset="0"/>
                        </a:rPr>
                        <a:t>4. kolo Ústeckého přeboru dospělých</a:t>
                      </a:r>
                    </a:p>
                  </a:txBody>
                  <a:tcPr marL="6703" marR="6703" marT="670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545331269"/>
                  </a:ext>
                </a:extLst>
              </a:tr>
              <a:tr h="247144">
                <a:tc>
                  <a:txBody>
                    <a:bodyPr/>
                    <a:lstStyle/>
                    <a:p>
                      <a:pPr algn="ctr" rtl="0" fontAlgn="ctr"/>
                      <a:r>
                        <a:rPr lang="cs-CZ" sz="1100" b="1" i="0" u="none" strike="noStrike" dirty="0">
                          <a:solidFill>
                            <a:srgbClr val="151515"/>
                          </a:solidFill>
                          <a:effectLst/>
                          <a:latin typeface="Arial" panose="020B0604020202020204" pitchFamily="34" charset="0"/>
                        </a:rPr>
                        <a:t>01.09.2018 14:30</a:t>
                      </a:r>
                    </a:p>
                  </a:txBody>
                  <a:tcPr marL="6703" marR="6703" marT="670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151515"/>
                          </a:solidFill>
                          <a:effectLst/>
                          <a:latin typeface="Arial" panose="020B0604020202020204" pitchFamily="34" charset="0"/>
                        </a:rPr>
                        <a:t>ASK Lovosice</a:t>
                      </a:r>
                    </a:p>
                  </a:txBody>
                  <a:tcPr marL="6703" marR="6703" marT="6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151515"/>
                          </a:solidFill>
                          <a:effectLst/>
                          <a:latin typeface="Arial" panose="020B0604020202020204" pitchFamily="34" charset="0"/>
                        </a:rPr>
                        <a:t>TJ Krupka</a:t>
                      </a:r>
                    </a:p>
                  </a:txBody>
                  <a:tcPr marL="6703" marR="6703" marT="6703"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157781630"/>
                  </a:ext>
                </a:extLst>
              </a:tr>
              <a:tr h="247144">
                <a:tc>
                  <a:txBody>
                    <a:bodyPr/>
                    <a:lstStyle/>
                    <a:p>
                      <a:pPr algn="ctr" rtl="0" fontAlgn="ctr"/>
                      <a:r>
                        <a:rPr lang="cs-CZ" sz="1100" b="1" i="0" u="none" strike="noStrike" dirty="0">
                          <a:solidFill>
                            <a:srgbClr val="151515"/>
                          </a:solidFill>
                          <a:effectLst/>
                          <a:latin typeface="Arial" panose="020B0604020202020204" pitchFamily="34" charset="0"/>
                        </a:rPr>
                        <a:t>01.09.2018 17:00</a:t>
                      </a:r>
                    </a:p>
                  </a:txBody>
                  <a:tcPr marL="6703" marR="6703" marT="670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151515"/>
                          </a:solidFill>
                          <a:effectLst/>
                          <a:latin typeface="Arial" panose="020B0604020202020204" pitchFamily="34" charset="0"/>
                        </a:rPr>
                        <a:t>FK Jílové </a:t>
                      </a:r>
                    </a:p>
                  </a:txBody>
                  <a:tcPr marL="6703" marR="6703" marT="6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151515"/>
                          </a:solidFill>
                          <a:effectLst/>
                          <a:latin typeface="Arial" panose="020B0604020202020204" pitchFamily="34" charset="0"/>
                        </a:rPr>
                        <a:t>TJ Sokol Horní Jiřetín</a:t>
                      </a:r>
                    </a:p>
                  </a:txBody>
                  <a:tcPr marL="6703" marR="6703" marT="6703"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803417299"/>
                  </a:ext>
                </a:extLst>
              </a:tr>
              <a:tr h="247144">
                <a:tc>
                  <a:txBody>
                    <a:bodyPr/>
                    <a:lstStyle/>
                    <a:p>
                      <a:pPr algn="ctr" rtl="0" fontAlgn="ctr"/>
                      <a:r>
                        <a:rPr lang="cs-CZ" sz="1100" b="1" i="0" u="none" strike="noStrike" dirty="0">
                          <a:solidFill>
                            <a:srgbClr val="C00000"/>
                          </a:solidFill>
                          <a:effectLst/>
                          <a:latin typeface="Arial" panose="020B0604020202020204" pitchFamily="34" charset="0"/>
                        </a:rPr>
                        <a:t>01.09.2018 17:00</a:t>
                      </a:r>
                    </a:p>
                  </a:txBody>
                  <a:tcPr marL="6703" marR="6703" marT="670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C00000"/>
                          </a:solidFill>
                          <a:effectLst/>
                          <a:latin typeface="Arial" panose="020B0604020202020204" pitchFamily="34" charset="0"/>
                        </a:rPr>
                        <a:t>FK Dobroměřice </a:t>
                      </a:r>
                    </a:p>
                  </a:txBody>
                  <a:tcPr marL="6703" marR="6703" marT="6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C00000"/>
                          </a:solidFill>
                          <a:effectLst/>
                          <a:latin typeface="Arial" panose="020B0604020202020204" pitchFamily="34" charset="0"/>
                        </a:rPr>
                        <a:t>SK Štětí</a:t>
                      </a:r>
                    </a:p>
                  </a:txBody>
                  <a:tcPr marL="6703" marR="6703" marT="6703"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290819661"/>
                  </a:ext>
                </a:extLst>
              </a:tr>
              <a:tr h="351255">
                <a:tc>
                  <a:txBody>
                    <a:bodyPr/>
                    <a:lstStyle/>
                    <a:p>
                      <a:pPr algn="ctr" rtl="0" fontAlgn="ctr"/>
                      <a:r>
                        <a:rPr lang="cs-CZ" sz="1100" b="1" i="0" u="none" strike="noStrike" dirty="0">
                          <a:solidFill>
                            <a:srgbClr val="151515"/>
                          </a:solidFill>
                          <a:effectLst/>
                          <a:latin typeface="Arial" panose="020B0604020202020204" pitchFamily="34" charset="0"/>
                        </a:rPr>
                        <a:t>01.09.2018 17:00</a:t>
                      </a:r>
                    </a:p>
                  </a:txBody>
                  <a:tcPr marL="6703" marR="6703" marT="670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151515"/>
                          </a:solidFill>
                          <a:effectLst/>
                          <a:latin typeface="Arial" panose="020B0604020202020204" pitchFamily="34" charset="0"/>
                        </a:rPr>
                        <a:t>SK STAP-TRATEC Vilémov </a:t>
                      </a:r>
                    </a:p>
                  </a:txBody>
                  <a:tcPr marL="6703" marR="6703" marT="6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151515"/>
                          </a:solidFill>
                          <a:effectLst/>
                          <a:latin typeface="Arial" panose="020B0604020202020204" pitchFamily="34" charset="0"/>
                        </a:rPr>
                        <a:t>TJ Spartak Perštejn </a:t>
                      </a:r>
                    </a:p>
                  </a:txBody>
                  <a:tcPr marL="6703" marR="6703" marT="6703"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060558129"/>
                  </a:ext>
                </a:extLst>
              </a:tr>
              <a:tr h="247144">
                <a:tc>
                  <a:txBody>
                    <a:bodyPr/>
                    <a:lstStyle/>
                    <a:p>
                      <a:pPr algn="ctr" rtl="0" fontAlgn="ctr"/>
                      <a:r>
                        <a:rPr lang="cs-CZ" sz="1100" b="1" i="0" u="none" strike="noStrike" dirty="0">
                          <a:solidFill>
                            <a:srgbClr val="151515"/>
                          </a:solidFill>
                          <a:effectLst/>
                          <a:latin typeface="Arial" panose="020B0604020202020204" pitchFamily="34" charset="0"/>
                        </a:rPr>
                        <a:t>01.09.2018 17:00</a:t>
                      </a:r>
                    </a:p>
                  </a:txBody>
                  <a:tcPr marL="6703" marR="6703" marT="670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151515"/>
                          </a:solidFill>
                          <a:effectLst/>
                          <a:latin typeface="Arial" panose="020B0604020202020204" pitchFamily="34" charset="0"/>
                        </a:rPr>
                        <a:t>FK Baník Modlany</a:t>
                      </a:r>
                    </a:p>
                  </a:txBody>
                  <a:tcPr marL="6703" marR="6703" marT="6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151515"/>
                          </a:solidFill>
                          <a:effectLst/>
                          <a:latin typeface="Arial" panose="020B0604020202020204" pitchFamily="34" charset="0"/>
                        </a:rPr>
                        <a:t>SK Brná</a:t>
                      </a:r>
                    </a:p>
                  </a:txBody>
                  <a:tcPr marL="6703" marR="6703" marT="6703"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309341320"/>
                  </a:ext>
                </a:extLst>
              </a:tr>
              <a:tr h="247144">
                <a:tc>
                  <a:txBody>
                    <a:bodyPr/>
                    <a:lstStyle/>
                    <a:p>
                      <a:pPr algn="ctr" rtl="0" fontAlgn="ctr"/>
                      <a:r>
                        <a:rPr lang="cs-CZ" sz="1100" b="1" i="0" u="none" strike="noStrike" dirty="0">
                          <a:solidFill>
                            <a:srgbClr val="151515"/>
                          </a:solidFill>
                          <a:effectLst/>
                          <a:latin typeface="Arial" panose="020B0604020202020204" pitchFamily="34" charset="0"/>
                        </a:rPr>
                        <a:t>02.09.2018 14:30</a:t>
                      </a:r>
                    </a:p>
                  </a:txBody>
                  <a:tcPr marL="6703" marR="6703" marT="670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151515"/>
                          </a:solidFill>
                          <a:effectLst/>
                          <a:latin typeface="Arial" panose="020B0604020202020204" pitchFamily="34" charset="0"/>
                        </a:rPr>
                        <a:t>FK Litoměřicko B </a:t>
                      </a:r>
                    </a:p>
                  </a:txBody>
                  <a:tcPr marL="6703" marR="6703" marT="6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151515"/>
                          </a:solidFill>
                          <a:effectLst/>
                          <a:latin typeface="Arial" panose="020B0604020202020204" pitchFamily="34" charset="0"/>
                        </a:rPr>
                        <a:t>TJ Sokol Srbice </a:t>
                      </a:r>
                    </a:p>
                  </a:txBody>
                  <a:tcPr marL="6703" marR="6703" marT="6703"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553628362"/>
                  </a:ext>
                </a:extLst>
              </a:tr>
              <a:tr h="247144">
                <a:tc>
                  <a:txBody>
                    <a:bodyPr/>
                    <a:lstStyle/>
                    <a:p>
                      <a:pPr algn="ctr" rtl="0" fontAlgn="ctr"/>
                      <a:r>
                        <a:rPr lang="cs-CZ" sz="1100" b="1" i="0" u="none" strike="noStrike" dirty="0">
                          <a:solidFill>
                            <a:srgbClr val="151515"/>
                          </a:solidFill>
                          <a:effectLst/>
                          <a:latin typeface="Arial" panose="020B0604020202020204" pitchFamily="34" charset="0"/>
                        </a:rPr>
                        <a:t>02.09.2018 17:00</a:t>
                      </a:r>
                    </a:p>
                  </a:txBody>
                  <a:tcPr marL="6703" marR="6703" marT="670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151515"/>
                          </a:solidFill>
                          <a:effectLst/>
                          <a:latin typeface="Arial" panose="020B0604020202020204" pitchFamily="34" charset="0"/>
                        </a:rPr>
                        <a:t>FK SEKO Louny </a:t>
                      </a:r>
                    </a:p>
                  </a:txBody>
                  <a:tcPr marL="6703" marR="6703" marT="6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151515"/>
                          </a:solidFill>
                          <a:effectLst/>
                          <a:latin typeface="Arial" panose="020B0604020202020204" pitchFamily="34" charset="0"/>
                        </a:rPr>
                        <a:t>FK Slavoj Žatec </a:t>
                      </a:r>
                    </a:p>
                  </a:txBody>
                  <a:tcPr marL="6703" marR="6703" marT="6703"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657531790"/>
                  </a:ext>
                </a:extLst>
              </a:tr>
              <a:tr h="351255">
                <a:tc>
                  <a:txBody>
                    <a:bodyPr/>
                    <a:lstStyle/>
                    <a:p>
                      <a:pPr algn="ctr" rtl="0" fontAlgn="ctr"/>
                      <a:r>
                        <a:rPr lang="cs-CZ" sz="1100" b="1" i="0" u="none" strike="noStrike" dirty="0">
                          <a:solidFill>
                            <a:srgbClr val="000000"/>
                          </a:solidFill>
                          <a:effectLst/>
                          <a:latin typeface="Arial" panose="020B0604020202020204" pitchFamily="34" charset="0"/>
                        </a:rPr>
                        <a:t>02.09.2018 17:00</a:t>
                      </a:r>
                    </a:p>
                  </a:txBody>
                  <a:tcPr marL="6703" marR="6703" marT="670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FK Jiskra Modrá/SK Hrobce </a:t>
                      </a:r>
                    </a:p>
                  </a:txBody>
                  <a:tcPr marL="6703" marR="6703" marT="6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FK Tatran Kadaň </a:t>
                      </a:r>
                    </a:p>
                  </a:txBody>
                  <a:tcPr marL="6703" marR="6703" marT="6703"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071986380"/>
                  </a:ext>
                </a:extLst>
              </a:tr>
              <a:tr h="247144">
                <a:tc gridSpan="3">
                  <a:txBody>
                    <a:bodyPr/>
                    <a:lstStyle/>
                    <a:p>
                      <a:pPr algn="ctr" rtl="0" fontAlgn="ctr"/>
                      <a:r>
                        <a:rPr lang="cs-CZ" sz="1100" b="1" i="0" u="none" strike="noStrike" dirty="0">
                          <a:solidFill>
                            <a:srgbClr val="5B6067"/>
                          </a:solidFill>
                          <a:effectLst/>
                          <a:latin typeface="Arial" panose="020B0604020202020204" pitchFamily="34" charset="0"/>
                        </a:rPr>
                        <a:t>5. kolo Ústeckého přeboru dospělých</a:t>
                      </a:r>
                    </a:p>
                  </a:txBody>
                  <a:tcPr marL="6703" marR="6703" marT="670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600670160"/>
                  </a:ext>
                </a:extLst>
              </a:tr>
              <a:tr h="247144">
                <a:tc>
                  <a:txBody>
                    <a:bodyPr/>
                    <a:lstStyle/>
                    <a:p>
                      <a:pPr algn="ctr" rtl="0" fontAlgn="ctr"/>
                      <a:r>
                        <a:rPr lang="cs-CZ" sz="1100" b="1" i="0" u="none" strike="noStrike" dirty="0">
                          <a:solidFill>
                            <a:srgbClr val="000000"/>
                          </a:solidFill>
                          <a:effectLst/>
                          <a:latin typeface="Arial" panose="020B0604020202020204" pitchFamily="34" charset="0"/>
                        </a:rPr>
                        <a:t>08.09.2018 10:15</a:t>
                      </a:r>
                    </a:p>
                  </a:txBody>
                  <a:tcPr marL="6703" marR="6703" marT="670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FA66"/>
                    </a:solidFill>
                  </a:tcPr>
                </a:tc>
                <a:tc>
                  <a:txBody>
                    <a:bodyPr/>
                    <a:lstStyle/>
                    <a:p>
                      <a:pPr algn="ctr" rtl="0" fontAlgn="ctr"/>
                      <a:r>
                        <a:rPr lang="cs-CZ" sz="1100" b="1" i="0" u="none" strike="noStrike" dirty="0">
                          <a:solidFill>
                            <a:srgbClr val="000000"/>
                          </a:solidFill>
                          <a:effectLst/>
                          <a:latin typeface="Arial" panose="020B0604020202020204" pitchFamily="34" charset="0"/>
                        </a:rPr>
                        <a:t>FK Tatran Kadaň </a:t>
                      </a:r>
                    </a:p>
                  </a:txBody>
                  <a:tcPr marL="6703" marR="6703" marT="6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FA66"/>
                    </a:solidFill>
                  </a:tcPr>
                </a:tc>
                <a:tc>
                  <a:txBody>
                    <a:bodyPr/>
                    <a:lstStyle/>
                    <a:p>
                      <a:pPr algn="ctr" rtl="0" fontAlgn="ctr"/>
                      <a:r>
                        <a:rPr lang="cs-CZ" sz="1100" b="1" i="0" u="none" strike="noStrike" dirty="0">
                          <a:solidFill>
                            <a:srgbClr val="000000"/>
                          </a:solidFill>
                          <a:effectLst/>
                          <a:latin typeface="Arial" panose="020B0604020202020204" pitchFamily="34" charset="0"/>
                        </a:rPr>
                        <a:t>FK Jílové </a:t>
                      </a:r>
                    </a:p>
                  </a:txBody>
                  <a:tcPr marL="6703" marR="6703" marT="6703"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FA66"/>
                    </a:solidFill>
                  </a:tcPr>
                </a:tc>
                <a:extLst>
                  <a:ext uri="{0D108BD9-81ED-4DB2-BD59-A6C34878D82A}">
                    <a16:rowId xmlns:a16="http://schemas.microsoft.com/office/drawing/2014/main" val="1698851425"/>
                  </a:ext>
                </a:extLst>
              </a:tr>
              <a:tr h="247144">
                <a:tc>
                  <a:txBody>
                    <a:bodyPr/>
                    <a:lstStyle/>
                    <a:p>
                      <a:pPr algn="ctr" rtl="0" fontAlgn="ctr"/>
                      <a:r>
                        <a:rPr lang="cs-CZ" sz="1100" b="1" i="0" u="none" strike="noStrike" dirty="0">
                          <a:solidFill>
                            <a:srgbClr val="C00000"/>
                          </a:solidFill>
                          <a:effectLst/>
                          <a:latin typeface="Arial" panose="020B0604020202020204" pitchFamily="34" charset="0"/>
                        </a:rPr>
                        <a:t>08.09.2018 10:15</a:t>
                      </a:r>
                    </a:p>
                  </a:txBody>
                  <a:tcPr marL="6703" marR="6703" marT="670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FA66"/>
                    </a:solidFill>
                  </a:tcPr>
                </a:tc>
                <a:tc>
                  <a:txBody>
                    <a:bodyPr/>
                    <a:lstStyle/>
                    <a:p>
                      <a:pPr algn="ctr" rtl="0" fontAlgn="ctr"/>
                      <a:r>
                        <a:rPr lang="cs-CZ" sz="1100" b="1" i="0" u="none" strike="noStrike" dirty="0">
                          <a:solidFill>
                            <a:srgbClr val="C00000"/>
                          </a:solidFill>
                          <a:effectLst/>
                          <a:latin typeface="Arial" panose="020B0604020202020204" pitchFamily="34" charset="0"/>
                        </a:rPr>
                        <a:t>SK Štětí </a:t>
                      </a:r>
                    </a:p>
                  </a:txBody>
                  <a:tcPr marL="6703" marR="6703" marT="6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FA66"/>
                    </a:solidFill>
                  </a:tcPr>
                </a:tc>
                <a:tc>
                  <a:txBody>
                    <a:bodyPr/>
                    <a:lstStyle/>
                    <a:p>
                      <a:pPr algn="ctr" rtl="0" fontAlgn="ctr"/>
                      <a:r>
                        <a:rPr lang="cs-CZ" sz="1100" b="1" i="0" u="none" strike="noStrike" dirty="0">
                          <a:solidFill>
                            <a:srgbClr val="C00000"/>
                          </a:solidFill>
                          <a:effectLst/>
                          <a:latin typeface="Arial" panose="020B0604020202020204" pitchFamily="34" charset="0"/>
                        </a:rPr>
                        <a:t>FK SEKO Louny </a:t>
                      </a:r>
                    </a:p>
                  </a:txBody>
                  <a:tcPr marL="6703" marR="6703" marT="6703"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FA66"/>
                    </a:solidFill>
                  </a:tcPr>
                </a:tc>
                <a:extLst>
                  <a:ext uri="{0D108BD9-81ED-4DB2-BD59-A6C34878D82A}">
                    <a16:rowId xmlns:a16="http://schemas.microsoft.com/office/drawing/2014/main" val="4097377625"/>
                  </a:ext>
                </a:extLst>
              </a:tr>
              <a:tr h="247144">
                <a:tc>
                  <a:txBody>
                    <a:bodyPr/>
                    <a:lstStyle/>
                    <a:p>
                      <a:pPr algn="ctr" rtl="0" fontAlgn="ctr"/>
                      <a:r>
                        <a:rPr lang="cs-CZ" sz="1100" b="1" i="0" u="none" strike="noStrike" dirty="0">
                          <a:solidFill>
                            <a:srgbClr val="151515"/>
                          </a:solidFill>
                          <a:effectLst/>
                          <a:latin typeface="Arial" panose="020B0604020202020204" pitchFamily="34" charset="0"/>
                        </a:rPr>
                        <a:t>08.09.2018 17:00</a:t>
                      </a:r>
                    </a:p>
                  </a:txBody>
                  <a:tcPr marL="6703" marR="6703" marT="670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FA66"/>
                    </a:solidFill>
                  </a:tcPr>
                </a:tc>
                <a:tc>
                  <a:txBody>
                    <a:bodyPr/>
                    <a:lstStyle/>
                    <a:p>
                      <a:pPr algn="ctr" rtl="0" fontAlgn="ctr"/>
                      <a:r>
                        <a:rPr lang="cs-CZ" sz="1100" b="1" i="0" u="none" strike="noStrike" dirty="0">
                          <a:solidFill>
                            <a:srgbClr val="151515"/>
                          </a:solidFill>
                          <a:effectLst/>
                          <a:latin typeface="Arial" panose="020B0604020202020204" pitchFamily="34" charset="0"/>
                        </a:rPr>
                        <a:t>TJ Sokol Horní Jiřetín </a:t>
                      </a:r>
                    </a:p>
                  </a:txBody>
                  <a:tcPr marL="6703" marR="6703" marT="6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FA66"/>
                    </a:solidFill>
                  </a:tcPr>
                </a:tc>
                <a:tc>
                  <a:txBody>
                    <a:bodyPr/>
                    <a:lstStyle/>
                    <a:p>
                      <a:pPr algn="ctr" rtl="0" fontAlgn="ctr"/>
                      <a:r>
                        <a:rPr lang="cs-CZ" sz="1100" b="1" i="0" u="none" strike="noStrike" dirty="0">
                          <a:solidFill>
                            <a:srgbClr val="151515"/>
                          </a:solidFill>
                          <a:effectLst/>
                          <a:latin typeface="Arial" panose="020B0604020202020204" pitchFamily="34" charset="0"/>
                        </a:rPr>
                        <a:t>FK Dobroměřice </a:t>
                      </a:r>
                    </a:p>
                  </a:txBody>
                  <a:tcPr marL="6703" marR="6703" marT="6703"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FA66"/>
                    </a:solidFill>
                  </a:tcPr>
                </a:tc>
                <a:extLst>
                  <a:ext uri="{0D108BD9-81ED-4DB2-BD59-A6C34878D82A}">
                    <a16:rowId xmlns:a16="http://schemas.microsoft.com/office/drawing/2014/main" val="2176452272"/>
                  </a:ext>
                </a:extLst>
              </a:tr>
              <a:tr h="247144">
                <a:tc>
                  <a:txBody>
                    <a:bodyPr/>
                    <a:lstStyle/>
                    <a:p>
                      <a:pPr algn="ctr" rtl="0" fontAlgn="ctr"/>
                      <a:r>
                        <a:rPr lang="cs-CZ" sz="1100" b="1" i="0" u="none" strike="noStrike" dirty="0">
                          <a:solidFill>
                            <a:srgbClr val="151515"/>
                          </a:solidFill>
                          <a:effectLst/>
                          <a:latin typeface="Arial" panose="020B0604020202020204" pitchFamily="34" charset="0"/>
                        </a:rPr>
                        <a:t>08.09.2018 17:00</a:t>
                      </a:r>
                    </a:p>
                  </a:txBody>
                  <a:tcPr marL="6703" marR="6703" marT="670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FA66"/>
                    </a:solidFill>
                  </a:tcPr>
                </a:tc>
                <a:tc>
                  <a:txBody>
                    <a:bodyPr/>
                    <a:lstStyle/>
                    <a:p>
                      <a:pPr algn="ctr" rtl="0" fontAlgn="ctr"/>
                      <a:r>
                        <a:rPr lang="cs-CZ" sz="1100" b="1" i="0" u="none" strike="noStrike" dirty="0">
                          <a:solidFill>
                            <a:srgbClr val="151515"/>
                          </a:solidFill>
                          <a:effectLst/>
                          <a:latin typeface="Arial" panose="020B0604020202020204" pitchFamily="34" charset="0"/>
                        </a:rPr>
                        <a:t>TJ Krupka </a:t>
                      </a:r>
                    </a:p>
                  </a:txBody>
                  <a:tcPr marL="6703" marR="6703" marT="6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FA66"/>
                    </a:solidFill>
                  </a:tcPr>
                </a:tc>
                <a:tc>
                  <a:txBody>
                    <a:bodyPr/>
                    <a:lstStyle/>
                    <a:p>
                      <a:pPr algn="ctr" rtl="0" fontAlgn="ctr"/>
                      <a:r>
                        <a:rPr lang="cs-CZ" sz="1100" b="1" i="0" u="none" strike="noStrike" dirty="0">
                          <a:solidFill>
                            <a:srgbClr val="151515"/>
                          </a:solidFill>
                          <a:effectLst/>
                          <a:latin typeface="Arial" panose="020B0604020202020204" pitchFamily="34" charset="0"/>
                        </a:rPr>
                        <a:t>FK Modrá/SK Hrobce </a:t>
                      </a:r>
                    </a:p>
                  </a:txBody>
                  <a:tcPr marL="6703" marR="6703" marT="6703"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FA66"/>
                    </a:solidFill>
                  </a:tcPr>
                </a:tc>
                <a:extLst>
                  <a:ext uri="{0D108BD9-81ED-4DB2-BD59-A6C34878D82A}">
                    <a16:rowId xmlns:a16="http://schemas.microsoft.com/office/drawing/2014/main" val="1757579252"/>
                  </a:ext>
                </a:extLst>
              </a:tr>
              <a:tr h="247144">
                <a:tc>
                  <a:txBody>
                    <a:bodyPr/>
                    <a:lstStyle/>
                    <a:p>
                      <a:pPr algn="ctr" rtl="0" fontAlgn="ctr"/>
                      <a:r>
                        <a:rPr lang="cs-CZ" sz="1100" b="1" i="0" u="none" strike="noStrike" dirty="0">
                          <a:solidFill>
                            <a:srgbClr val="151515"/>
                          </a:solidFill>
                          <a:effectLst/>
                          <a:latin typeface="Arial" panose="020B0604020202020204" pitchFamily="34" charset="0"/>
                        </a:rPr>
                        <a:t>08.09.2018 17:00</a:t>
                      </a:r>
                    </a:p>
                  </a:txBody>
                  <a:tcPr marL="6703" marR="6703" marT="670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FA66"/>
                    </a:solidFill>
                  </a:tcPr>
                </a:tc>
                <a:tc>
                  <a:txBody>
                    <a:bodyPr/>
                    <a:lstStyle/>
                    <a:p>
                      <a:pPr algn="ctr" rtl="0" fontAlgn="ctr"/>
                      <a:r>
                        <a:rPr lang="cs-CZ" sz="1100" b="1" i="0" u="none" strike="noStrike" dirty="0">
                          <a:solidFill>
                            <a:srgbClr val="151515"/>
                          </a:solidFill>
                          <a:effectLst/>
                          <a:latin typeface="Arial" panose="020B0604020202020204" pitchFamily="34" charset="0"/>
                        </a:rPr>
                        <a:t>TJ Sokol Srbice</a:t>
                      </a:r>
                    </a:p>
                  </a:txBody>
                  <a:tcPr marL="6703" marR="6703" marT="6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FA66"/>
                    </a:solidFill>
                  </a:tcPr>
                </a:tc>
                <a:tc>
                  <a:txBody>
                    <a:bodyPr/>
                    <a:lstStyle/>
                    <a:p>
                      <a:pPr algn="ctr" rtl="0" fontAlgn="ctr"/>
                      <a:r>
                        <a:rPr lang="cs-CZ" sz="1100" b="1" i="0" u="none" strike="noStrike" dirty="0">
                          <a:solidFill>
                            <a:srgbClr val="151515"/>
                          </a:solidFill>
                          <a:effectLst/>
                          <a:latin typeface="Arial" panose="020B0604020202020204" pitchFamily="34" charset="0"/>
                        </a:rPr>
                        <a:t>ASK Lovosice </a:t>
                      </a:r>
                    </a:p>
                  </a:txBody>
                  <a:tcPr marL="6703" marR="6703" marT="6703"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FA66"/>
                    </a:solidFill>
                  </a:tcPr>
                </a:tc>
                <a:extLst>
                  <a:ext uri="{0D108BD9-81ED-4DB2-BD59-A6C34878D82A}">
                    <a16:rowId xmlns:a16="http://schemas.microsoft.com/office/drawing/2014/main" val="2075602400"/>
                  </a:ext>
                </a:extLst>
              </a:tr>
              <a:tr h="247144">
                <a:tc>
                  <a:txBody>
                    <a:bodyPr/>
                    <a:lstStyle/>
                    <a:p>
                      <a:pPr algn="ctr" rtl="0" fontAlgn="ctr"/>
                      <a:r>
                        <a:rPr lang="cs-CZ" sz="1100" b="1" i="0" u="none" strike="noStrike" dirty="0">
                          <a:solidFill>
                            <a:srgbClr val="151515"/>
                          </a:solidFill>
                          <a:effectLst/>
                          <a:latin typeface="Arial" panose="020B0604020202020204" pitchFamily="34" charset="0"/>
                        </a:rPr>
                        <a:t>08.09.2018 17:00</a:t>
                      </a:r>
                    </a:p>
                  </a:txBody>
                  <a:tcPr marL="6703" marR="6703" marT="670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FA66"/>
                    </a:solidFill>
                  </a:tcPr>
                </a:tc>
                <a:tc>
                  <a:txBody>
                    <a:bodyPr/>
                    <a:lstStyle/>
                    <a:p>
                      <a:pPr algn="ctr" rtl="0" fontAlgn="ctr"/>
                      <a:r>
                        <a:rPr lang="cs-CZ" sz="1100" b="1" i="0" u="none" strike="noStrike" dirty="0">
                          <a:solidFill>
                            <a:srgbClr val="151515"/>
                          </a:solidFill>
                          <a:effectLst/>
                          <a:latin typeface="Arial" panose="020B0604020202020204" pitchFamily="34" charset="0"/>
                        </a:rPr>
                        <a:t>SK Brná </a:t>
                      </a:r>
                    </a:p>
                  </a:txBody>
                  <a:tcPr marL="6703" marR="6703" marT="6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FA66"/>
                    </a:solidFill>
                  </a:tcPr>
                </a:tc>
                <a:tc>
                  <a:txBody>
                    <a:bodyPr/>
                    <a:lstStyle/>
                    <a:p>
                      <a:pPr algn="ctr" rtl="0" fontAlgn="ctr"/>
                      <a:r>
                        <a:rPr lang="cs-CZ" sz="1100" b="1" i="0" u="none" strike="noStrike" dirty="0">
                          <a:solidFill>
                            <a:srgbClr val="151515"/>
                          </a:solidFill>
                          <a:effectLst/>
                          <a:latin typeface="Arial" panose="020B0604020202020204" pitchFamily="34" charset="0"/>
                        </a:rPr>
                        <a:t>FK Litoměřicko B </a:t>
                      </a:r>
                    </a:p>
                  </a:txBody>
                  <a:tcPr marL="6703" marR="6703" marT="6703"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FA66"/>
                    </a:solidFill>
                  </a:tcPr>
                </a:tc>
                <a:extLst>
                  <a:ext uri="{0D108BD9-81ED-4DB2-BD59-A6C34878D82A}">
                    <a16:rowId xmlns:a16="http://schemas.microsoft.com/office/drawing/2014/main" val="3354626689"/>
                  </a:ext>
                </a:extLst>
              </a:tr>
              <a:tr h="247144">
                <a:tc>
                  <a:txBody>
                    <a:bodyPr/>
                    <a:lstStyle/>
                    <a:p>
                      <a:pPr algn="ctr" rtl="0" fontAlgn="ctr"/>
                      <a:r>
                        <a:rPr lang="cs-CZ" sz="1100" b="1" i="0" u="none" strike="noStrike" dirty="0">
                          <a:solidFill>
                            <a:srgbClr val="151515"/>
                          </a:solidFill>
                          <a:effectLst/>
                          <a:latin typeface="Arial" panose="020B0604020202020204" pitchFamily="34" charset="0"/>
                        </a:rPr>
                        <a:t>08.09.2018 17:00</a:t>
                      </a:r>
                    </a:p>
                  </a:txBody>
                  <a:tcPr marL="6703" marR="6703" marT="670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FA66"/>
                    </a:solidFill>
                  </a:tcPr>
                </a:tc>
                <a:tc>
                  <a:txBody>
                    <a:bodyPr/>
                    <a:lstStyle/>
                    <a:p>
                      <a:pPr algn="ctr" rtl="0" fontAlgn="ctr"/>
                      <a:r>
                        <a:rPr lang="cs-CZ" sz="1100" b="1" i="0" u="none" strike="noStrike" dirty="0">
                          <a:solidFill>
                            <a:srgbClr val="151515"/>
                          </a:solidFill>
                          <a:effectLst/>
                          <a:latin typeface="Arial" panose="020B0604020202020204" pitchFamily="34" charset="0"/>
                        </a:rPr>
                        <a:t>FK Slavoj Žatec </a:t>
                      </a:r>
                    </a:p>
                  </a:txBody>
                  <a:tcPr marL="6703" marR="6703" marT="6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FA66"/>
                    </a:solidFill>
                  </a:tcPr>
                </a:tc>
                <a:tc>
                  <a:txBody>
                    <a:bodyPr/>
                    <a:lstStyle/>
                    <a:p>
                      <a:pPr algn="ctr" rtl="0" fontAlgn="ctr"/>
                      <a:r>
                        <a:rPr lang="cs-CZ" sz="1100" b="1" i="0" u="none" strike="noStrike" dirty="0">
                          <a:solidFill>
                            <a:srgbClr val="151515"/>
                          </a:solidFill>
                          <a:effectLst/>
                          <a:latin typeface="Arial" panose="020B0604020202020204" pitchFamily="34" charset="0"/>
                        </a:rPr>
                        <a:t>SK STAP Vilémov </a:t>
                      </a:r>
                    </a:p>
                  </a:txBody>
                  <a:tcPr marL="6703" marR="6703" marT="6703"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FA66"/>
                    </a:solidFill>
                  </a:tcPr>
                </a:tc>
                <a:extLst>
                  <a:ext uri="{0D108BD9-81ED-4DB2-BD59-A6C34878D82A}">
                    <a16:rowId xmlns:a16="http://schemas.microsoft.com/office/drawing/2014/main" val="770006949"/>
                  </a:ext>
                </a:extLst>
              </a:tr>
              <a:tr h="247144">
                <a:tc>
                  <a:txBody>
                    <a:bodyPr/>
                    <a:lstStyle/>
                    <a:p>
                      <a:pPr algn="ctr" rtl="0" fontAlgn="ctr"/>
                      <a:r>
                        <a:rPr lang="cs-CZ" sz="1100" b="1" i="0" u="none" strike="noStrike" dirty="0">
                          <a:solidFill>
                            <a:srgbClr val="151515"/>
                          </a:solidFill>
                          <a:effectLst/>
                          <a:latin typeface="Arial" panose="020B0604020202020204" pitchFamily="34" charset="0"/>
                        </a:rPr>
                        <a:t>08.09.2018 17:00</a:t>
                      </a:r>
                    </a:p>
                  </a:txBody>
                  <a:tcPr marL="6703" marR="6703" marT="670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0FA66"/>
                    </a:solidFill>
                  </a:tcPr>
                </a:tc>
                <a:tc>
                  <a:txBody>
                    <a:bodyPr/>
                    <a:lstStyle/>
                    <a:p>
                      <a:pPr algn="ctr" rtl="0" fontAlgn="ctr"/>
                      <a:r>
                        <a:rPr lang="cs-CZ" sz="1100" b="1" i="0" u="none" strike="noStrike" dirty="0">
                          <a:solidFill>
                            <a:srgbClr val="151515"/>
                          </a:solidFill>
                          <a:effectLst/>
                          <a:latin typeface="Arial" panose="020B0604020202020204" pitchFamily="34" charset="0"/>
                        </a:rPr>
                        <a:t>TJ Spartak Perštejn </a:t>
                      </a:r>
                    </a:p>
                  </a:txBody>
                  <a:tcPr marL="6703" marR="6703" marT="6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0FA66"/>
                    </a:solidFill>
                  </a:tcPr>
                </a:tc>
                <a:tc>
                  <a:txBody>
                    <a:bodyPr/>
                    <a:lstStyle/>
                    <a:p>
                      <a:pPr algn="ctr" rtl="0" fontAlgn="ctr"/>
                      <a:r>
                        <a:rPr lang="cs-CZ" sz="1100" b="1" i="0" u="none" strike="noStrike" dirty="0">
                          <a:solidFill>
                            <a:srgbClr val="151515"/>
                          </a:solidFill>
                          <a:effectLst/>
                          <a:latin typeface="Arial" panose="020B0604020202020204" pitchFamily="34" charset="0"/>
                        </a:rPr>
                        <a:t>SK Baník Modlany</a:t>
                      </a:r>
                    </a:p>
                  </a:txBody>
                  <a:tcPr marL="6703" marR="6703" marT="6703"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0FA66"/>
                    </a:solidFill>
                  </a:tcPr>
                </a:tc>
                <a:extLst>
                  <a:ext uri="{0D108BD9-81ED-4DB2-BD59-A6C34878D82A}">
                    <a16:rowId xmlns:a16="http://schemas.microsoft.com/office/drawing/2014/main" val="336851333"/>
                  </a:ext>
                </a:extLst>
              </a:tr>
            </a:tbl>
          </a:graphicData>
        </a:graphic>
      </p:graphicFrame>
      <p:sp>
        <p:nvSpPr>
          <p:cNvPr id="7" name="TextovéPole 6"/>
          <p:cNvSpPr txBox="1"/>
          <p:nvPr/>
        </p:nvSpPr>
        <p:spPr>
          <a:xfrm>
            <a:off x="2016200" y="6954190"/>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18</a:t>
            </a:r>
            <a:endParaRPr lang="cs-CZ" sz="800" dirty="0">
              <a:latin typeface="Bookman Old Style" pitchFamily="18" charset="0"/>
            </a:endParaRPr>
          </a:p>
        </p:txBody>
      </p:sp>
    </p:spTree>
    <p:extLst>
      <p:ext uri="{BB962C8B-B14F-4D97-AF65-F5344CB8AC3E}">
        <p14:creationId xmlns:p14="http://schemas.microsoft.com/office/powerpoint/2010/main" val="3032172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p:cNvSpPr txBox="1"/>
          <p:nvPr/>
        </p:nvSpPr>
        <p:spPr>
          <a:xfrm>
            <a:off x="2016200" y="6954190"/>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16</a:t>
            </a:r>
          </a:p>
        </p:txBody>
      </p:sp>
      <p:sp>
        <p:nvSpPr>
          <p:cNvPr id="9" name="Obdélník 8"/>
          <p:cNvSpPr/>
          <p:nvPr/>
        </p:nvSpPr>
        <p:spPr>
          <a:xfrm>
            <a:off x="5400576" y="523156"/>
            <a:ext cx="4670175" cy="4644861"/>
          </a:xfrm>
          <a:prstGeom prst="rect">
            <a:avLst/>
          </a:prstGeom>
        </p:spPr>
        <p:txBody>
          <a:bodyPr wrap="square">
            <a:spAutoFit/>
          </a:bodyPr>
          <a:lstStyle/>
          <a:p>
            <a:pPr algn="just">
              <a:lnSpc>
                <a:spcPct val="107000"/>
              </a:lnSpc>
              <a:spcAft>
                <a:spcPts val="800"/>
              </a:spcAft>
            </a:pPr>
            <a:r>
              <a:rPr lang="cs-CZ" sz="1100" b="0" dirty="0">
                <a:latin typeface="Arial" panose="020B0604020202020204" pitchFamily="34" charset="0"/>
                <a:ea typeface="Calibri" panose="020F0502020204030204" pitchFamily="34" charset="0"/>
                <a:cs typeface="Arial" panose="020B0604020202020204" pitchFamily="34" charset="0"/>
              </a:rPr>
              <a:t>zpětné přihrávce od Slavíčka s ní ale nenaložil nejlépe.  Opřel se do míče, který nabral směr  vedlejší tenisové kurty. Minuty postupně začaly ubíhat stále rychleji. Prostřídali jsme, na hřiště přišli Matěj Walter a Jiří Křtěn, ale vyrovnávací branka nepřicházela. Moc příležitostí jsme k tomu ale neměli. Martinovi Rejmanovi po dlouhém autu a střele se zase postavil do cesty jeden z obránců. Stejný hráč měl pak ještě jednu velkou příležitost překonat hostujícího Marka, ale míč v rozhodujícím okamžiku nechal za sebou. Nervozita se dostávala na naše kopačky stále více a naděje na vyrovnání slábla. Kopali jsme několik dalších volných přímých kopů, ale standardní situace pro náš kolektiv v tomto utkání silnou stránkou nebyly. V samotném závěru po jednom z dalších mnoha podivných výroků hlavního arbitra neudržel nervy na uzdě Vokoun. Bouchnul míčem o zem, něco pronesl a rozhodčí, který byl od toho dobrých 35 metrů si to přeložil, jak chtěl a tasil červenou kartu. To byla voda na mlýn Lovosic, kteří uhájili i tříminutové nastavení a zvítězili 1:0.</a:t>
            </a:r>
          </a:p>
          <a:p>
            <a:pPr>
              <a:lnSpc>
                <a:spcPct val="107000"/>
              </a:lnSpc>
              <a:spcAft>
                <a:spcPts val="800"/>
              </a:spcAft>
            </a:pPr>
            <a:r>
              <a:rPr lang="cs-CZ" sz="1100" b="0" u="sng" dirty="0">
                <a:highlight>
                  <a:srgbClr val="FFFF00"/>
                </a:highlight>
                <a:latin typeface="Arial" panose="020B0604020202020204" pitchFamily="34" charset="0"/>
                <a:ea typeface="Calibri" panose="020F0502020204030204" pitchFamily="34" charset="0"/>
                <a:cs typeface="Arial" panose="020B0604020202020204" pitchFamily="34" charset="0"/>
              </a:rPr>
              <a:t>Sestava:</a:t>
            </a:r>
            <a:r>
              <a:rPr lang="cs-CZ" sz="1100" b="0" dirty="0">
                <a:latin typeface="Arial" panose="020B0604020202020204" pitchFamily="34" charset="0"/>
                <a:ea typeface="Calibri" panose="020F0502020204030204" pitchFamily="34" charset="0"/>
                <a:cs typeface="Arial" panose="020B0604020202020204" pitchFamily="34" charset="0"/>
              </a:rPr>
              <a:t> J..</a:t>
            </a:r>
            <a:r>
              <a:rPr lang="cs-CZ" sz="1100" b="0" dirty="0" err="1">
                <a:latin typeface="Arial" panose="020B0604020202020204" pitchFamily="34" charset="0"/>
                <a:ea typeface="Calibri" panose="020F0502020204030204" pitchFamily="34" charset="0"/>
                <a:cs typeface="Arial" panose="020B0604020202020204" pitchFamily="34" charset="0"/>
              </a:rPr>
              <a:t>Gabrie</a:t>
            </a:r>
            <a:r>
              <a:rPr lang="cs-CZ" sz="1100" b="0" dirty="0">
                <a:latin typeface="Arial" panose="020B0604020202020204" pitchFamily="34" charset="0"/>
                <a:ea typeface="Calibri" panose="020F0502020204030204" pitchFamily="34" charset="0"/>
                <a:cs typeface="Arial" panose="020B0604020202020204" pitchFamily="34" charset="0"/>
              </a:rPr>
              <a:t>l-P.Fary, J.Ransdorf, J.Vacek, Mencl(86.F.Svoboda)-</a:t>
            </a:r>
          </a:p>
          <a:p>
            <a:pPr>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J.Slavíček</a:t>
            </a:r>
            <a:r>
              <a:rPr lang="cs-CZ" sz="1100" b="0" dirty="0">
                <a:latin typeface="Arial" panose="020B0604020202020204" pitchFamily="34" charset="0"/>
                <a:ea typeface="Calibri" panose="020F0502020204030204" pitchFamily="34" charset="0"/>
                <a:cs typeface="Arial" panose="020B0604020202020204" pitchFamily="34" charset="0"/>
              </a:rPr>
              <a:t>(57.M.Walter), </a:t>
            </a:r>
            <a:r>
              <a:rPr lang="cs-CZ" sz="1100" b="0" dirty="0" err="1">
                <a:latin typeface="Arial" panose="020B0604020202020204" pitchFamily="34" charset="0"/>
                <a:ea typeface="Calibri" panose="020F0502020204030204" pitchFamily="34" charset="0"/>
                <a:cs typeface="Arial" panose="020B0604020202020204" pitchFamily="34" charset="0"/>
              </a:rPr>
              <a:t>P.Stejskal</a:t>
            </a:r>
            <a:r>
              <a:rPr lang="cs-CZ" sz="1100" b="0" dirty="0">
                <a:latin typeface="Arial" panose="020B0604020202020204" pitchFamily="34" charset="0"/>
                <a:ea typeface="Calibri" panose="020F0502020204030204" pitchFamily="34" charset="0"/>
                <a:cs typeface="Arial" panose="020B0604020202020204" pitchFamily="34" charset="0"/>
              </a:rPr>
              <a:t>(75.J.Křtěn), </a:t>
            </a:r>
          </a:p>
          <a:p>
            <a:pPr>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R.Slanička,J.Vokoun,M.Faust-M.Rejman</a:t>
            </a:r>
            <a:endParaRPr lang="cs-CZ" sz="11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100" b="0" u="sng" dirty="0">
                <a:highlight>
                  <a:srgbClr val="FFFF00"/>
                </a:highlight>
                <a:latin typeface="Arial" panose="020B0604020202020204" pitchFamily="34" charset="0"/>
                <a:ea typeface="Calibri" panose="020F0502020204030204" pitchFamily="34" charset="0"/>
                <a:cs typeface="Arial" panose="020B0604020202020204" pitchFamily="34" charset="0"/>
              </a:rPr>
              <a:t>Připraveni:</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J.Černý</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D.Beruška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R.Feko</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T.Kysela</a:t>
            </a:r>
            <a:endParaRPr lang="cs-CZ" sz="11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100" b="0" u="sng" dirty="0">
                <a:highlight>
                  <a:srgbClr val="FFFF00"/>
                </a:highlight>
                <a:latin typeface="Arial" panose="020B0604020202020204" pitchFamily="34" charset="0"/>
                <a:ea typeface="Calibri" panose="020F0502020204030204" pitchFamily="34" charset="0"/>
                <a:cs typeface="Arial" panose="020B0604020202020204" pitchFamily="34" charset="0"/>
              </a:rPr>
              <a:t>Trenér:</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K.Zuna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J.Ransdorf</a:t>
            </a:r>
            <a:r>
              <a:rPr lang="cs-CZ" sz="1100" b="0" dirty="0">
                <a:latin typeface="Arial" panose="020B0604020202020204" pitchFamily="34" charset="0"/>
                <a:ea typeface="Calibri" panose="020F0502020204030204" pitchFamily="34" charset="0"/>
                <a:cs typeface="Arial" panose="020B0604020202020204" pitchFamily="34" charset="0"/>
              </a:rPr>
              <a:t> sen.</a:t>
            </a:r>
          </a:p>
          <a:p>
            <a:pPr>
              <a:lnSpc>
                <a:spcPct val="107000"/>
              </a:lnSpc>
              <a:spcAft>
                <a:spcPts val="0"/>
              </a:spcAft>
            </a:pPr>
            <a:r>
              <a:rPr lang="cs-CZ" sz="1100" b="0" u="sng" dirty="0">
                <a:highlight>
                  <a:srgbClr val="FFFF00"/>
                </a:highlight>
                <a:latin typeface="Arial" panose="020B0604020202020204" pitchFamily="34" charset="0"/>
                <a:ea typeface="Calibri" panose="020F0502020204030204" pitchFamily="34" charset="0"/>
                <a:cs typeface="Arial" panose="020B0604020202020204" pitchFamily="34" charset="0"/>
              </a:rPr>
              <a:t>Vedoucí:</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J.Tyle</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a:highlight>
                  <a:srgbClr val="FFFF00"/>
                </a:highlight>
                <a:latin typeface="Arial" panose="020B0604020202020204" pitchFamily="34" charset="0"/>
                <a:ea typeface="Calibri" panose="020F0502020204030204" pitchFamily="34" charset="0"/>
                <a:cs typeface="Arial" panose="020B0604020202020204" pitchFamily="34" charset="0"/>
              </a:rPr>
              <a:t>Masér:</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K.Zavřel</a:t>
            </a:r>
            <a:endParaRPr lang="cs-CZ" sz="11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100" b="0" u="sng" dirty="0">
                <a:highlight>
                  <a:srgbClr val="FFFF00"/>
                </a:highlight>
                <a:latin typeface="Arial" panose="020B0604020202020204" pitchFamily="34" charset="0"/>
                <a:ea typeface="Calibri" panose="020F0502020204030204" pitchFamily="34" charset="0"/>
                <a:cs typeface="Arial" panose="020B0604020202020204" pitchFamily="34" charset="0"/>
              </a:rPr>
              <a:t>Rozhodčí</a:t>
            </a:r>
            <a:r>
              <a:rPr lang="cs-CZ" sz="1100" b="0" dirty="0">
                <a:highlight>
                  <a:srgbClr val="FFFF00"/>
                </a:highlight>
                <a:latin typeface="Arial" panose="020B0604020202020204" pitchFamily="34" charset="0"/>
                <a:ea typeface="Calibri" panose="020F0502020204030204" pitchFamily="34" charset="0"/>
                <a:cs typeface="Arial" panose="020B0604020202020204" pitchFamily="34" charset="0"/>
              </a:rPr>
              <a:t>:</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D.Průša-L.Pašek</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K.Dušek</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a:highlight>
                  <a:srgbClr val="FFFF00"/>
                </a:highlight>
                <a:latin typeface="Arial" panose="020B0604020202020204" pitchFamily="34" charset="0"/>
                <a:ea typeface="Calibri" panose="020F0502020204030204" pitchFamily="34" charset="0"/>
                <a:cs typeface="Arial" panose="020B0604020202020204" pitchFamily="34" charset="0"/>
              </a:rPr>
              <a:t>Delegát:</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M.Kapoun</a:t>
            </a:r>
            <a:r>
              <a:rPr lang="cs-CZ" sz="1100" b="0" dirty="0">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800"/>
              </a:spcAft>
            </a:pPr>
            <a:endParaRPr lang="cs-CZ" sz="1100" b="0" dirty="0">
              <a:latin typeface="Arial" panose="020B0604020202020204" pitchFamily="34" charset="0"/>
              <a:ea typeface="Calibri" panose="020F0502020204030204" pitchFamily="34" charset="0"/>
              <a:cs typeface="Arial" panose="020B0604020202020204" pitchFamily="34" charset="0"/>
            </a:endParaRPr>
          </a:p>
        </p:txBody>
      </p:sp>
      <p:sp>
        <p:nvSpPr>
          <p:cNvPr id="10" name="TextovéPole 9"/>
          <p:cNvSpPr txBox="1"/>
          <p:nvPr/>
        </p:nvSpPr>
        <p:spPr>
          <a:xfrm>
            <a:off x="5400576" y="163116"/>
            <a:ext cx="4536504" cy="261610"/>
          </a:xfrm>
          <a:prstGeom prst="rect">
            <a:avLst/>
          </a:prstGeom>
          <a:solidFill>
            <a:schemeClr val="accent3">
              <a:lumMod val="85000"/>
            </a:schemeClr>
          </a:solidFill>
          <a:effectLst>
            <a:softEdge rad="0"/>
          </a:effectLst>
        </p:spPr>
        <p:txBody>
          <a:bodyPr wrap="square" rtlCol="0">
            <a:spAutoFit/>
          </a:bodyPr>
          <a:lstStyle/>
          <a:p>
            <a:pPr algn="ctr"/>
            <a:r>
              <a:rPr lang="cs-CZ" sz="1100" dirty="0">
                <a:latin typeface="Arial Black" panose="020B0A04020102020204" pitchFamily="34" charset="0"/>
              </a:rPr>
              <a:t>Pokračování SK Štětí-ASK Lovosice 11.8.2018</a:t>
            </a:r>
          </a:p>
        </p:txBody>
      </p:sp>
      <p:sp>
        <p:nvSpPr>
          <p:cNvPr id="11" name="Obdélník 10"/>
          <p:cNvSpPr/>
          <p:nvPr/>
        </p:nvSpPr>
        <p:spPr>
          <a:xfrm>
            <a:off x="5386303" y="5131668"/>
            <a:ext cx="4684447" cy="1754326"/>
          </a:xfrm>
          <a:prstGeom prst="rect">
            <a:avLst/>
          </a:prstGeom>
          <a:solidFill>
            <a:srgbClr val="FFFF66"/>
          </a:solidFill>
        </p:spPr>
        <p:txBody>
          <a:bodyPr wrap="square">
            <a:spAutoFit/>
          </a:bodyPr>
          <a:lstStyle/>
          <a:p>
            <a:pPr algn="just"/>
            <a:r>
              <a:rPr lang="cs-CZ" dirty="0">
                <a:latin typeface="Bookman Old Style" panose="02050604050505020204" pitchFamily="18" charset="0"/>
                <a:ea typeface="Calibri" panose="020F0502020204030204" pitchFamily="34" charset="0"/>
                <a:cs typeface="Times New Roman" panose="02020603050405020304" pitchFamily="18" charset="0"/>
              </a:rPr>
              <a:t>Úvodní utkání se nám nepovedlo. Prohra 1:0 dobrým vstupem do sezóny není. I když jsme měli převahu, tak vyšla střelecky zcela naprázdno. Až moc jsme se cpali do zakončení středem  hřiště a křídelní prostory nevyužívali. Lovosice spoléhaly na obranu a tato taktika jim vyšla. Nezbývá než jim k vítězství pogratulovat. Na druhou stranu byl zápas hrán až v příliš nervózním duchu, k čemuž přispěl  velmi slabý výkon rozhodčího. Bohužel to odnesl Jirka Vokoun kartou barvy červené. </a:t>
            </a:r>
            <a:endParaRPr lang="cs-CZ" sz="1400" dirty="0">
              <a:latin typeface="Bookman Old Style" panose="02050604050505020204" pitchFamily="18" charset="0"/>
            </a:endParaRPr>
          </a:p>
        </p:txBody>
      </p:sp>
      <p:sp>
        <p:nvSpPr>
          <p:cNvPr id="15" name="TextovéPole 14"/>
          <p:cNvSpPr txBox="1"/>
          <p:nvPr/>
        </p:nvSpPr>
        <p:spPr>
          <a:xfrm>
            <a:off x="143992" y="55833"/>
            <a:ext cx="4680520" cy="1384995"/>
          </a:xfrm>
          <a:prstGeom prst="rect">
            <a:avLst/>
          </a:prstGeom>
          <a:pattFill prst="plaid">
            <a:fgClr>
              <a:schemeClr val="accent1"/>
            </a:fgClr>
            <a:bgClr>
              <a:schemeClr val="bg1"/>
            </a:bgClr>
          </a:pattFill>
          <a:effectLst>
            <a:softEdge rad="241300"/>
          </a:effectLst>
        </p:spPr>
        <p:txBody>
          <a:bodyPr wrap="square" rtlCol="0">
            <a:spAutoFit/>
          </a:bodyPr>
          <a:lstStyle/>
          <a:p>
            <a:pPr algn="ctr"/>
            <a:r>
              <a:rPr lang="cs-CZ" sz="2800" b="0" dirty="0">
                <a:solidFill>
                  <a:srgbClr val="FF0000"/>
                </a:solidFill>
                <a:latin typeface="Berlin Sans FB Demi" panose="020E0802020502020306" pitchFamily="34" charset="0"/>
              </a:rPr>
              <a:t>Radost na úvod sezóny  překazil mužstvu dospělých  nováček soutěže</a:t>
            </a:r>
          </a:p>
        </p:txBody>
      </p:sp>
      <p:sp>
        <p:nvSpPr>
          <p:cNvPr id="16" name="Obdélník 15"/>
          <p:cNvSpPr/>
          <p:nvPr/>
        </p:nvSpPr>
        <p:spPr>
          <a:xfrm>
            <a:off x="190589" y="1805825"/>
            <a:ext cx="4587326" cy="5098319"/>
          </a:xfrm>
          <a:prstGeom prst="rect">
            <a:avLst/>
          </a:prstGeom>
        </p:spPr>
        <p:txBody>
          <a:bodyPr wrap="square">
            <a:spAutoFit/>
          </a:bodyPr>
          <a:lstStyle/>
          <a:p>
            <a:pPr algn="ctr">
              <a:lnSpc>
                <a:spcPct val="107000"/>
              </a:lnSpc>
              <a:spcAft>
                <a:spcPts val="0"/>
              </a:spcAft>
            </a:pPr>
            <a:r>
              <a:rPr lang="cs-CZ" sz="2000" u="sng" dirty="0">
                <a:highlight>
                  <a:srgbClr val="FFFF00"/>
                </a:highlight>
                <a:latin typeface="Arial Black" panose="020B0A04020102020204" pitchFamily="34" charset="0"/>
                <a:ea typeface="Calibri" panose="020F0502020204030204" pitchFamily="34" charset="0"/>
                <a:cs typeface="Arial" panose="020B0604020202020204" pitchFamily="34" charset="0"/>
              </a:rPr>
              <a:t>SK Štětí-ASK Lovosice</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000" u="sng" dirty="0">
                <a:highlight>
                  <a:srgbClr val="FFFF00"/>
                </a:highlight>
                <a:latin typeface="Arial Black" panose="020B0A04020102020204" pitchFamily="34" charset="0"/>
                <a:ea typeface="Calibri" panose="020F0502020204030204" pitchFamily="34" charset="0"/>
                <a:cs typeface="Arial" panose="020B0604020202020204" pitchFamily="34" charset="0"/>
              </a:rPr>
              <a:t>0:1(0:1)   11.8.2018  1. kolo</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cs-CZ" sz="1100" b="0" dirty="0">
                <a:latin typeface="Arial" panose="020B0604020202020204" pitchFamily="34" charset="0"/>
                <a:ea typeface="Calibri" panose="020F0502020204030204" pitchFamily="34" charset="0"/>
                <a:cs typeface="Arial" panose="020B0604020202020204" pitchFamily="34" charset="0"/>
              </a:rPr>
              <a:t>Letní přestávka skončila a do prvního letošního utkání jsme vstoupili s velkou chutí. Čekal nás nováček soutěže, okresní rival z Lovosic. Věřili jsme si a i fotbaloví odborníci nás postavili do role favorita. Začali jsme docela dobře, kopali jsme rohy a v 7. minutě chtěl na střelecké časy zavzpomínat navrátilec z Brozan Rudolf </a:t>
            </a:r>
            <a:r>
              <a:rPr lang="cs-CZ" sz="1100" b="0" dirty="0" err="1">
                <a:latin typeface="Arial" panose="020B0604020202020204" pitchFamily="34" charset="0"/>
                <a:ea typeface="Calibri" panose="020F0502020204030204" pitchFamily="34" charset="0"/>
                <a:cs typeface="Arial" panose="020B0604020202020204" pitchFamily="34" charset="0"/>
              </a:rPr>
              <a:t>Slanička</a:t>
            </a:r>
            <a:r>
              <a:rPr lang="cs-CZ" sz="1100" b="0" dirty="0">
                <a:latin typeface="Arial" panose="020B0604020202020204" pitchFamily="34" charset="0"/>
                <a:ea typeface="Calibri" panose="020F0502020204030204" pitchFamily="34" charset="0"/>
                <a:cs typeface="Arial" panose="020B0604020202020204" pitchFamily="34" charset="0"/>
              </a:rPr>
              <a:t>, ale z velké dálky z volného přímého kopu se hostující brankář  překvapit nenechal. Na druhé straně přišla však 11. minuta, kdy po zaseknutí míče Slavíčkem došlo ke kontaktu s hostujícím </a:t>
            </a:r>
            <a:r>
              <a:rPr lang="cs-CZ" sz="1100" b="0" dirty="0" err="1">
                <a:latin typeface="Arial" panose="020B0604020202020204" pitchFamily="34" charset="0"/>
                <a:ea typeface="Calibri" panose="020F0502020204030204" pitchFamily="34" charset="0"/>
                <a:cs typeface="Arial" panose="020B0604020202020204" pitchFamily="34" charset="0"/>
              </a:rPr>
              <a:t>Kočinou</a:t>
            </a:r>
            <a:r>
              <a:rPr lang="cs-CZ" sz="1100" b="0" dirty="0">
                <a:latin typeface="Arial" panose="020B0604020202020204" pitchFamily="34" charset="0"/>
                <a:ea typeface="Calibri" panose="020F0502020204030204" pitchFamily="34" charset="0"/>
                <a:cs typeface="Arial" panose="020B0604020202020204" pitchFamily="34" charset="0"/>
              </a:rPr>
              <a:t> a překvapení všech bylo velké. Rozhodčí ukázal „pokračujte“ a Roberto </a:t>
            </a:r>
            <a:r>
              <a:rPr lang="cs-CZ" sz="1100" b="0" dirty="0" err="1">
                <a:latin typeface="Arial" panose="020B0604020202020204" pitchFamily="34" charset="0"/>
                <a:ea typeface="Calibri" panose="020F0502020204030204" pitchFamily="34" charset="0"/>
                <a:cs typeface="Arial" panose="020B0604020202020204" pitchFamily="34" charset="0"/>
              </a:rPr>
              <a:t>Espinosa</a:t>
            </a:r>
            <a:r>
              <a:rPr lang="cs-CZ" sz="1100" b="0" dirty="0">
                <a:latin typeface="Arial" panose="020B0604020202020204" pitchFamily="34" charset="0"/>
                <a:ea typeface="Calibri" panose="020F0502020204030204" pitchFamily="34" charset="0"/>
                <a:cs typeface="Arial" panose="020B0604020202020204" pitchFamily="34" charset="0"/>
              </a:rPr>
              <a:t> prokázal, že střelecký čich má. Hosté šli do vedení 1:0. Branka nás zaskočila a rozjetý vláček se zpomalil. Mohlo být dokonce ještě hůře.  Antonín </a:t>
            </a:r>
            <a:r>
              <a:rPr lang="cs-CZ" sz="1100" b="0" dirty="0" err="1">
                <a:latin typeface="Arial" panose="020B0604020202020204" pitchFamily="34" charset="0"/>
                <a:ea typeface="Calibri" panose="020F0502020204030204" pitchFamily="34" charset="0"/>
                <a:cs typeface="Arial" panose="020B0604020202020204" pitchFamily="34" charset="0"/>
              </a:rPr>
              <a:t>Marčaník</a:t>
            </a:r>
            <a:r>
              <a:rPr lang="cs-CZ" sz="1100" b="0" dirty="0">
                <a:latin typeface="Arial" panose="020B0604020202020204" pitchFamily="34" charset="0"/>
                <a:ea typeface="Calibri" panose="020F0502020204030204" pitchFamily="34" charset="0"/>
                <a:cs typeface="Arial" panose="020B0604020202020204" pitchFamily="34" charset="0"/>
              </a:rPr>
              <a:t> rozehrál volný přímý kop a zdálo se, že je dohodnutý s Dominikem Walterem, který sběhl k bližší tyči a trefil se do ní. Trestňák zahrával i Vokoun na druhé straně, ale zasáhl jen dobře stojícího obránce. Po půlhodině hry přihrával  Mencl před branku, ale trefil jen ruku bránícího hráče Lovosic. Rozhodčí to posoudil jako hraní dovolené. Ten vůbec velmi často zasahoval do průběhu utkání, až moc často bylo jeho rozhodování sporné. Vraťme se však k průběhu utkání. Posledních 15 minut prvního poločasu se neslo ve znamení volných přímých kopů. Zahrávali jsme 2. Nejprve trefil Rejman jen zeď. O něco lepší byl ten Jirky Vacka, ale tam zase chybělo pár centimetrů, aby skončil míč v síti. Druhý poločas jsme zahájili dobře. Chyběl tomu však gól. Nejprve Jirka Vokoun našel na hranici velkého vápna místo k zakončení, ale opět to šlo vedle.  Šanci největší měl Rejman. Po</a:t>
            </a:r>
            <a:endParaRPr lang="cs-CZ" sz="11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TextovéPole 11"/>
          <p:cNvSpPr txBox="1"/>
          <p:nvPr/>
        </p:nvSpPr>
        <p:spPr>
          <a:xfrm>
            <a:off x="7488808" y="6970451"/>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17</a:t>
            </a:r>
            <a:endParaRPr lang="cs-CZ" sz="800" dirty="0">
              <a:latin typeface="Bookman Old Style" pitchFamily="18" charset="0"/>
            </a:endParaRPr>
          </a:p>
        </p:txBody>
      </p:sp>
    </p:spTree>
    <p:extLst>
      <p:ext uri="{BB962C8B-B14F-4D97-AF65-F5344CB8AC3E}">
        <p14:creationId xmlns:p14="http://schemas.microsoft.com/office/powerpoint/2010/main" val="899273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1944192" y="7004456"/>
            <a:ext cx="25259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a:t>
            </a:r>
          </a:p>
        </p:txBody>
      </p:sp>
      <p:sp>
        <p:nvSpPr>
          <p:cNvPr id="12" name="Rectangle 87"/>
          <p:cNvSpPr>
            <a:spLocks noChangeArrowheads="1"/>
          </p:cNvSpPr>
          <p:nvPr/>
        </p:nvSpPr>
        <p:spPr bwMode="auto">
          <a:xfrm>
            <a:off x="69646" y="19100"/>
            <a:ext cx="4664932" cy="930639"/>
          </a:xfrm>
          <a:prstGeom prst="rect">
            <a:avLst/>
          </a:prstGeom>
          <a:blipFill>
            <a:blip r:embed="rId3">
              <a:alphaModFix amt="70000"/>
            </a:blip>
            <a:tile tx="0" ty="0" sx="100000" sy="100000" flip="none" algn="tl"/>
          </a:blipFill>
          <a:ln w="34925" cmpd="sng">
            <a:solidFill>
              <a:schemeClr val="accent5">
                <a:lumMod val="75000"/>
              </a:schemeClr>
            </a:solidFill>
            <a:prstDash val="solid"/>
            <a:headEnd/>
            <a:tailEnd/>
          </a:ln>
          <a:effectLst/>
        </p:spPr>
        <p:style>
          <a:lnRef idx="2">
            <a:schemeClr val="accent2"/>
          </a:lnRef>
          <a:fillRef idx="1">
            <a:schemeClr val="lt1"/>
          </a:fillRef>
          <a:effectRef idx="0">
            <a:schemeClr val="accent2"/>
          </a:effectRef>
          <a:fontRef idx="minor">
            <a:schemeClr val="dk1"/>
          </a:fontRef>
        </p:style>
        <p:txBody>
          <a:bodyPr wrap="square" lIns="0" tIns="0" rIns="0" bIns="0" numCol="1" spcCol="1116000" anchor="b" anchorCtr="0">
            <a:normAutofit lnSpcReduction="10000"/>
            <a:scene3d>
              <a:camera prst="orthographicFront">
                <a:rot lat="0" lon="0" rev="0"/>
              </a:camera>
              <a:lightRig rig="twoPt" dir="t"/>
            </a:scene3d>
            <a:sp3d extrusionH="57150" contourW="38100">
              <a:bevelT w="25400" h="38100"/>
              <a:extrusionClr>
                <a:schemeClr val="bg1"/>
              </a:extrusionClr>
              <a:contourClr>
                <a:schemeClr val="bg1"/>
              </a:contourClr>
            </a:sp3d>
          </a:bodyPr>
          <a:lstStyle/>
          <a:p>
            <a:pPr algn="ctr" eaLnBrk="0" hangingPunct="0">
              <a:defRPr/>
            </a:pPr>
            <a:r>
              <a:rPr lang="cs-CZ" sz="6600" dirty="0">
                <a:ln w="101600">
                  <a:solidFill>
                    <a:schemeClr val="tx1"/>
                  </a:solidFill>
                </a:ln>
                <a:solidFill>
                  <a:schemeClr val="accent2">
                    <a:lumMod val="50000"/>
                  </a:schemeClr>
                </a:solidFill>
                <a:latin typeface="KodchiangUPC" pitchFamily="18" charset="-34"/>
                <a:cs typeface="KodchiangUPC" pitchFamily="18" charset="-34"/>
              </a:rPr>
              <a:t> </a:t>
            </a:r>
            <a:r>
              <a:rPr lang="cs-CZ" sz="6200" dirty="0">
                <a:ln w="76200">
                  <a:noFill/>
                  <a:prstDash val="solid"/>
                </a:ln>
                <a:solidFill>
                  <a:srgbClr val="FFFF00"/>
                </a:solidFill>
                <a:effectLst/>
                <a:latin typeface="Eras Bold ITC" panose="020B0907030504020204" pitchFamily="34" charset="0"/>
                <a:ea typeface="Gungsuh" pitchFamily="18" charset="-127"/>
                <a:cs typeface="Times New Roman" panose="02020603050405020304" pitchFamily="18" charset="0"/>
              </a:rPr>
              <a:t>Vítáme</a:t>
            </a:r>
          </a:p>
        </p:txBody>
      </p:sp>
      <p:sp>
        <p:nvSpPr>
          <p:cNvPr id="13" name="Rectangle 129"/>
          <p:cNvSpPr>
            <a:spLocks noChangeArrowheads="1"/>
          </p:cNvSpPr>
          <p:nvPr/>
        </p:nvSpPr>
        <p:spPr bwMode="auto">
          <a:xfrm>
            <a:off x="83001" y="1675284"/>
            <a:ext cx="4651577" cy="1008112"/>
          </a:xfrm>
          <a:prstGeom prst="rect">
            <a:avLst/>
          </a:prstGeom>
          <a:blipFill dpi="0" rotWithShape="1">
            <a:blip r:embed="rId4">
              <a:alphaModFix amt="54000"/>
            </a:blip>
            <a:srcRect/>
            <a:stretch>
              <a:fillRect/>
            </a:stretch>
          </a:blipFill>
          <a:ln w="31750" cmpd="sng">
            <a:solidFill>
              <a:srgbClr val="FFCC66"/>
            </a:solidFill>
            <a:prstDash val="solid"/>
            <a:miter lim="800000"/>
            <a:headEnd/>
            <a:tailEnd/>
          </a:ln>
          <a:effectLst/>
        </p:spPr>
        <p:txBody>
          <a:bodyPr lIns="91425" tIns="45713" rIns="91425" bIns="45713" anchor="ctr"/>
          <a:lstStyle/>
          <a:p>
            <a:pPr algn="ctr" eaLnBrk="0" hangingPunct="0">
              <a:defRPr/>
            </a:pPr>
            <a:r>
              <a:rPr lang="cs-CZ" sz="4400" dirty="0">
                <a:ln w="3175">
                  <a:noFill/>
                </a:ln>
                <a:solidFill>
                  <a:srgbClr val="FF6699"/>
                </a:solidFill>
                <a:effectLst>
                  <a:outerShdw blurRad="38100" dist="38100" dir="2700000" algn="tl">
                    <a:srgbClr val="000000">
                      <a:alpha val="43137"/>
                    </a:srgbClr>
                  </a:outerShdw>
                </a:effectLst>
                <a:latin typeface="Gill Sans Ultra Bold" panose="020B0A02020104020203" pitchFamily="34" charset="-18"/>
                <a:ea typeface="Verdana" pitchFamily="34" charset="0"/>
                <a:cs typeface="Arial" panose="020B0604020202020204" pitchFamily="34" charset="0"/>
              </a:rPr>
              <a:t>SK Štětí, z.s.</a:t>
            </a:r>
          </a:p>
        </p:txBody>
      </p:sp>
      <p:sp>
        <p:nvSpPr>
          <p:cNvPr id="14" name="Text Box 148"/>
          <p:cNvSpPr txBox="1">
            <a:spLocks noChangeArrowheads="1"/>
          </p:cNvSpPr>
          <p:nvPr/>
        </p:nvSpPr>
        <p:spPr bwMode="auto">
          <a:xfrm>
            <a:off x="69646" y="4377337"/>
            <a:ext cx="4664932" cy="2554531"/>
          </a:xfrm>
          <a:prstGeom prst="rect">
            <a:avLst/>
          </a:prstGeom>
          <a:solidFill>
            <a:srgbClr val="FFFF00"/>
          </a:solidFill>
          <a:ln w="31750" cmpd="sng">
            <a:solidFill>
              <a:schemeClr val="tx1"/>
            </a:solidFill>
            <a:prstDash val="sysDash"/>
            <a:miter lim="800000"/>
            <a:headEnd/>
            <a:tailEnd/>
          </a:ln>
          <a:effectLst>
            <a:softEdge rad="0"/>
          </a:effectLst>
          <a:scene3d>
            <a:camera prst="orthographicFront"/>
            <a:lightRig rig="threePt" dir="t"/>
          </a:scene3d>
          <a:sp3d contourW="12700">
            <a:bevelT w="0" h="19050" prst="relaxedInset"/>
            <a:bevelB prst="angle"/>
            <a:contourClr>
              <a:schemeClr val="accent2">
                <a:lumMod val="20000"/>
                <a:lumOff val="80000"/>
              </a:schemeClr>
            </a:contourClr>
          </a:sp3d>
        </p:spPr>
        <p:txBody>
          <a:bodyPr wrap="square" lIns="91425" tIns="45713" rIns="91425" bIns="45713">
            <a:spAutoFit/>
          </a:bodyPr>
          <a:lstStyle/>
          <a:p>
            <a:pPr algn="ctr" eaLnBrk="0" hangingPunct="0">
              <a:defRPr/>
            </a:pPr>
            <a:r>
              <a:rPr lang="cs-CZ" sz="2000" u="sng" dirty="0">
                <a:ln w="19050">
                  <a:noFill/>
                </a:ln>
                <a:solidFill>
                  <a:srgbClr val="CC0000"/>
                </a:solidFill>
                <a:effectLst>
                  <a:outerShdw blurRad="38100" dist="38100" dir="2700000" algn="tl">
                    <a:srgbClr val="000000">
                      <a:alpha val="43137"/>
                    </a:srgbClr>
                  </a:outerShdw>
                </a:effectLst>
                <a:latin typeface="Bahnschrift" panose="020B0502040204020203" pitchFamily="34" charset="0"/>
                <a:ea typeface="GungsuhChe" pitchFamily="49" charset="-127"/>
                <a:cs typeface="Arial" panose="020B0604020202020204" pitchFamily="34" charset="0"/>
              </a:rPr>
              <a:t>Hlavního rozhodčího</a:t>
            </a:r>
          </a:p>
          <a:p>
            <a:pPr algn="ctr" eaLnBrk="0" hangingPunct="0">
              <a:defRPr/>
            </a:pPr>
            <a:r>
              <a:rPr lang="cs-CZ" sz="2800" dirty="0">
                <a:ln w="3175">
                  <a:noFill/>
                </a:ln>
                <a:solidFill>
                  <a:srgbClr val="3FB31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Ivana </a:t>
            </a:r>
            <a:r>
              <a:rPr lang="cs-CZ" sz="2800" dirty="0" err="1">
                <a:ln w="3175">
                  <a:noFill/>
                </a:ln>
                <a:solidFill>
                  <a:srgbClr val="3FB31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Kuriljaka</a:t>
            </a:r>
            <a:endParaRPr lang="cs-CZ" sz="2800" dirty="0">
              <a:ln w="3175">
                <a:noFill/>
              </a:ln>
              <a:solidFill>
                <a:srgbClr val="3FB31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eaLnBrk="0" hangingPunct="0">
              <a:defRPr/>
            </a:pPr>
            <a:r>
              <a:rPr lang="cs-CZ" sz="2000" u="sng" dirty="0">
                <a:ln w="19050">
                  <a:noFill/>
                </a:ln>
                <a:solidFill>
                  <a:srgbClr val="CC0000"/>
                </a:solidFill>
                <a:effectLst>
                  <a:outerShdw blurRad="38100" dist="38100" dir="2700000" algn="tl">
                    <a:srgbClr val="000000">
                      <a:alpha val="43137"/>
                    </a:srgbClr>
                  </a:outerShdw>
                </a:effectLst>
                <a:latin typeface="Bahnschrift" panose="020B0502040204020203" pitchFamily="34" charset="0"/>
                <a:ea typeface="GungsuhChe" pitchFamily="49" charset="-127"/>
                <a:cs typeface="Arial" panose="020B0604020202020204" pitchFamily="34" charset="0"/>
              </a:rPr>
              <a:t>Asistenty hlavního rozhodčího</a:t>
            </a:r>
          </a:p>
          <a:p>
            <a:pPr algn="ctr" eaLnBrk="0" hangingPunct="0">
              <a:defRPr/>
            </a:pPr>
            <a:r>
              <a:rPr lang="cs-CZ" sz="2400" dirty="0">
                <a:ln w="3175">
                  <a:noFill/>
                </a:ln>
                <a:solidFill>
                  <a:srgbClr val="3FB31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Miroslava </a:t>
            </a:r>
            <a:r>
              <a:rPr lang="cs-CZ" sz="2400" dirty="0" err="1">
                <a:ln w="3175">
                  <a:noFill/>
                </a:ln>
                <a:solidFill>
                  <a:srgbClr val="3FB31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Klimpla</a:t>
            </a:r>
            <a:endParaRPr lang="cs-CZ" sz="2400" dirty="0">
              <a:ln w="3175">
                <a:noFill/>
              </a:ln>
              <a:solidFill>
                <a:srgbClr val="3FB31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eaLnBrk="0" hangingPunct="0">
              <a:defRPr/>
            </a:pPr>
            <a:r>
              <a:rPr lang="cs-CZ" sz="2400" dirty="0">
                <a:ln w="3175">
                  <a:noFill/>
                </a:ln>
                <a:solidFill>
                  <a:srgbClr val="3FB31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Milana </a:t>
            </a:r>
            <a:r>
              <a:rPr lang="cs-CZ" sz="2400" dirty="0" err="1">
                <a:ln w="3175">
                  <a:noFill/>
                </a:ln>
                <a:solidFill>
                  <a:srgbClr val="3FB31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Karrmanna</a:t>
            </a:r>
            <a:endParaRPr lang="cs-CZ" sz="2400" dirty="0">
              <a:ln w="3175">
                <a:noFill/>
              </a:ln>
              <a:solidFill>
                <a:srgbClr val="3FB31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eaLnBrk="0" hangingPunct="0">
              <a:defRPr/>
            </a:pPr>
            <a:r>
              <a:rPr lang="cs-CZ" sz="2000" u="sng" dirty="0">
                <a:ln w="19050">
                  <a:noFill/>
                </a:ln>
                <a:solidFill>
                  <a:srgbClr val="CC0000"/>
                </a:solidFill>
                <a:effectLst>
                  <a:outerShdw blurRad="38100" dist="38100" dir="2700000" algn="tl">
                    <a:srgbClr val="000000">
                      <a:alpha val="43137"/>
                    </a:srgbClr>
                  </a:outerShdw>
                </a:effectLst>
                <a:latin typeface="Bahnschrift" panose="020B0502040204020203" pitchFamily="34" charset="0"/>
                <a:ea typeface="GungsuhChe" pitchFamily="49" charset="-127"/>
                <a:cs typeface="Arial" panose="020B0604020202020204" pitchFamily="34" charset="0"/>
              </a:rPr>
              <a:t>Delegáta ÚKFS</a:t>
            </a:r>
          </a:p>
          <a:p>
            <a:pPr eaLnBrk="0" hangingPunct="0">
              <a:defRPr/>
            </a:pPr>
            <a:r>
              <a:rPr lang="cs-CZ" sz="1800" dirty="0">
                <a:ln w="3175">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                     </a:t>
            </a:r>
            <a:r>
              <a:rPr lang="cs-CZ" sz="2400" dirty="0">
                <a:ln w="3175">
                  <a:noFill/>
                </a:ln>
                <a:solidFill>
                  <a:srgbClr val="3FB31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Václava </a:t>
            </a:r>
            <a:r>
              <a:rPr lang="cs-CZ" sz="2400" dirty="0" err="1">
                <a:ln w="3175">
                  <a:noFill/>
                </a:ln>
                <a:solidFill>
                  <a:srgbClr val="3FB31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Píbla</a:t>
            </a:r>
            <a:endParaRPr lang="cs-CZ" sz="2000" dirty="0">
              <a:ln w="3175">
                <a:noFill/>
              </a:ln>
              <a:solidFill>
                <a:srgbClr val="3FB31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6" name="TextovéPole 15"/>
          <p:cNvSpPr txBox="1"/>
          <p:nvPr/>
        </p:nvSpPr>
        <p:spPr>
          <a:xfrm>
            <a:off x="71984" y="1027212"/>
            <a:ext cx="4662594" cy="523220"/>
          </a:xfrm>
          <a:prstGeom prst="rect">
            <a:avLst/>
          </a:prstGeom>
          <a:pattFill prst="pct25">
            <a:fgClr>
              <a:srgbClr val="CCFFFF"/>
            </a:fgClr>
            <a:bgClr>
              <a:schemeClr val="bg1"/>
            </a:bgClr>
          </a:pattFill>
          <a:ln w="28575" cap="rnd">
            <a:solidFill>
              <a:srgbClr val="FF66FF"/>
            </a:solidFill>
            <a:bevel/>
          </a:ln>
          <a:effectLst/>
        </p:spPr>
        <p:txBody>
          <a:bodyPr wrap="square" rtlCol="0">
            <a:spAutoFit/>
            <a:scene3d>
              <a:camera prst="orthographicFront"/>
              <a:lightRig rig="freezing" dir="t"/>
            </a:scene3d>
            <a:sp3d contourW="6350" prstMaterial="matte">
              <a:extrusionClr>
                <a:schemeClr val="bg1"/>
              </a:extrusionClr>
              <a:contourClr>
                <a:schemeClr val="bg1"/>
              </a:contourClr>
            </a:sp3d>
          </a:bodyPr>
          <a:lstStyle/>
          <a:p>
            <a:pPr algn="ctr" defTabSz="954088"/>
            <a:r>
              <a:rPr lang="cs-CZ" sz="1400" i="1" dirty="0">
                <a:effectLst/>
                <a:latin typeface="Rockwell" panose="02060603020205020403" pitchFamily="18" charset="0"/>
                <a:ea typeface="Segoe UI Black" panose="020B0A02040204020203" pitchFamily="34" charset="0"/>
                <a:cs typeface="Arial" panose="020B0604020202020204" pitchFamily="34" charset="0"/>
              </a:rPr>
              <a:t>Při příležitosti dnešního utkání Ústeckého přeboru funkcionáře, hráče a příznivce</a:t>
            </a:r>
          </a:p>
        </p:txBody>
      </p:sp>
      <p:sp>
        <p:nvSpPr>
          <p:cNvPr id="18" name="Rectangle 129"/>
          <p:cNvSpPr>
            <a:spLocks noChangeArrowheads="1"/>
          </p:cNvSpPr>
          <p:nvPr/>
        </p:nvSpPr>
        <p:spPr bwMode="auto">
          <a:xfrm>
            <a:off x="71984" y="2827411"/>
            <a:ext cx="4662594" cy="1477337"/>
          </a:xfrm>
          <a:prstGeom prst="rect">
            <a:avLst/>
          </a:prstGeom>
          <a:solidFill>
            <a:schemeClr val="bg1"/>
          </a:solidFill>
          <a:ln w="31750" cmpd="sng">
            <a:solidFill>
              <a:srgbClr val="993366"/>
            </a:solidFill>
            <a:prstDash val="solid"/>
            <a:miter lim="800000"/>
            <a:headEnd/>
            <a:tailEnd/>
          </a:ln>
          <a:effectLst>
            <a:innerShdw blurRad="685800" dist="1803400" dir="1380000">
              <a:srgbClr val="FFCCFF">
                <a:alpha val="61961"/>
              </a:srgbClr>
            </a:innerShdw>
          </a:effectLst>
          <a:scene3d>
            <a:camera prst="orthographicFront"/>
            <a:lightRig rig="threePt" dir="t"/>
          </a:scene3d>
          <a:sp3d>
            <a:extrusionClr>
              <a:schemeClr val="bg1"/>
            </a:extrusionClr>
            <a:contourClr>
              <a:schemeClr val="bg1"/>
            </a:contourClr>
          </a:sp3d>
        </p:spPr>
        <p:txBody>
          <a:bodyPr lIns="91425" tIns="45713" rIns="91425" bIns="45713" anchor="ctr"/>
          <a:lstStyle/>
          <a:p>
            <a:pPr algn="ctr" eaLnBrk="0" hangingPunct="0">
              <a:defRPr/>
            </a:pPr>
            <a:r>
              <a:rPr lang="cs-CZ" sz="4800" dirty="0">
                <a:ln w="28575" cap="rnd" cmpd="dbl">
                  <a:noFill/>
                  <a:bevel/>
                </a:ln>
                <a:solidFill>
                  <a:srgbClr val="6600CC"/>
                </a:solidFill>
                <a:effectLst>
                  <a:outerShdw blurRad="38100" dist="38100" dir="2700000" algn="tl">
                    <a:srgbClr val="000000">
                      <a:alpha val="43137"/>
                    </a:srgbClr>
                  </a:outerShdw>
                </a:effectLst>
                <a:latin typeface="Gill Sans Ultra Bold" panose="020B0A02020104020203" pitchFamily="34" charset="-18"/>
                <a:ea typeface="Gungsuh" pitchFamily="18" charset="-127"/>
                <a:cs typeface="Arial" panose="020B0604020202020204" pitchFamily="34" charset="0"/>
              </a:rPr>
              <a:t>FK Jílové, z.s.</a:t>
            </a:r>
          </a:p>
        </p:txBody>
      </p:sp>
      <p:pic>
        <p:nvPicPr>
          <p:cNvPr id="2" name="Obrázek 1" descr="Apito Aerofone Assobiando · Gráfico vetorial grátis no Pixaba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8737" y="6110994"/>
            <a:ext cx="860596" cy="538769"/>
          </a:xfrm>
          <a:prstGeom prst="rect">
            <a:avLst/>
          </a:prstGeom>
        </p:spPr>
      </p:pic>
      <p:sp>
        <p:nvSpPr>
          <p:cNvPr id="3" name="TextovéPole 2">
            <a:extLst>
              <a:ext uri="{FF2B5EF4-FFF2-40B4-BE49-F238E27FC236}">
                <a16:creationId xmlns:a16="http://schemas.microsoft.com/office/drawing/2014/main" id="{8C91F492-F8BC-4FE5-8F8B-86E77BE0CD29}"/>
              </a:ext>
            </a:extLst>
          </p:cNvPr>
          <p:cNvSpPr txBox="1"/>
          <p:nvPr/>
        </p:nvSpPr>
        <p:spPr>
          <a:xfrm>
            <a:off x="5490512" y="156829"/>
            <a:ext cx="4518576" cy="2923877"/>
          </a:xfrm>
          <a:prstGeom prst="rect">
            <a:avLst/>
          </a:prstGeom>
          <a:blipFill>
            <a:blip r:embed="rId6">
              <a:alphaModFix amt="72000"/>
            </a:blip>
            <a:stretch>
              <a:fillRect/>
            </a:stretch>
          </a:blipFill>
          <a:ln w="57150">
            <a:solidFill>
              <a:srgbClr val="917ACC"/>
            </a:solidFill>
          </a:ln>
          <a:effectLst>
            <a:glow rad="101600">
              <a:srgbClr val="FFFF66">
                <a:alpha val="40000"/>
              </a:srgbClr>
            </a:glow>
            <a:softEdge rad="0"/>
          </a:effectLst>
        </p:spPr>
        <p:txBody>
          <a:bodyPr wrap="square" rtlCol="0">
            <a:spAutoFit/>
          </a:bodyPr>
          <a:lstStyle/>
          <a:p>
            <a:pPr algn="ctr"/>
            <a:r>
              <a:rPr lang="cs-CZ" sz="4400" dirty="0">
                <a:solidFill>
                  <a:srgbClr val="990033"/>
                </a:solidFill>
                <a:latin typeface="Rockwell Condensed" panose="02060603050405020104" pitchFamily="18" charset="0"/>
                <a:ea typeface="STHupo" panose="020B0503020204020204" pitchFamily="2" charset="-122"/>
              </a:rPr>
              <a:t>B mužstvo dospělých </a:t>
            </a:r>
          </a:p>
          <a:p>
            <a:pPr algn="ctr"/>
            <a:r>
              <a:rPr lang="cs-CZ" sz="3200" dirty="0">
                <a:solidFill>
                  <a:srgbClr val="990033"/>
                </a:solidFill>
                <a:latin typeface="Rockwell Condensed" panose="02060603050405020104" pitchFamily="18" charset="0"/>
                <a:ea typeface="STHupo" panose="020B0503020204020204" pitchFamily="2" charset="-122"/>
              </a:rPr>
              <a:t>se doma v letošním ročníku poprvé představí příští neděli.</a:t>
            </a:r>
          </a:p>
        </p:txBody>
      </p:sp>
      <p:sp>
        <p:nvSpPr>
          <p:cNvPr id="5" name="TextovéPole 4">
            <a:extLst>
              <a:ext uri="{FF2B5EF4-FFF2-40B4-BE49-F238E27FC236}">
                <a16:creationId xmlns:a16="http://schemas.microsoft.com/office/drawing/2014/main" id="{58992339-A368-4A12-9AEF-844FBC293F94}"/>
              </a:ext>
            </a:extLst>
          </p:cNvPr>
          <p:cNvSpPr txBox="1"/>
          <p:nvPr/>
        </p:nvSpPr>
        <p:spPr>
          <a:xfrm>
            <a:off x="5484683" y="3346285"/>
            <a:ext cx="4518576" cy="3539430"/>
          </a:xfrm>
          <a:prstGeom prst="rect">
            <a:avLst/>
          </a:prstGeom>
          <a:blipFill>
            <a:blip r:embed="rId7">
              <a:extLst>
                <a:ext uri="{BEBA8EAE-BF5A-486C-A8C5-ECC9F3942E4B}">
                  <a14:imgProps xmlns:a14="http://schemas.microsoft.com/office/drawing/2010/main">
                    <a14:imgLayer r:embed="rId8">
                      <a14:imgEffect>
                        <a14:artisticMarker/>
                      </a14:imgEffect>
                    </a14:imgLayer>
                  </a14:imgProps>
                </a:ext>
              </a:extLst>
            </a:blip>
            <a:tile tx="0" ty="0" sx="100000" sy="100000" flip="none" algn="tl"/>
          </a:blipFill>
          <a:effectLst>
            <a:softEdge rad="0"/>
          </a:effectLst>
          <a:scene3d>
            <a:camera prst="orthographicFront"/>
            <a:lightRig rig="threePt" dir="t"/>
          </a:scene3d>
          <a:sp3d extrusionH="323850" contourW="133350" prstMaterial="plastic">
            <a:bevelT w="139700"/>
            <a:contourClr>
              <a:srgbClr val="FFFF00"/>
            </a:contourClr>
          </a:sp3d>
        </p:spPr>
        <p:txBody>
          <a:bodyPr wrap="square" rtlCol="0">
            <a:spAutoFit/>
          </a:bodyPr>
          <a:lstStyle/>
          <a:p>
            <a:pPr algn="ctr"/>
            <a:r>
              <a:rPr lang="cs-CZ" sz="4000" dirty="0">
                <a:solidFill>
                  <a:srgbClr val="2E701E"/>
                </a:solidFill>
                <a:latin typeface="Gill Sans Ultra Bold" panose="020B0A02020104020203" pitchFamily="34" charset="-18"/>
              </a:rPr>
              <a:t>SK Štětí B</a:t>
            </a:r>
          </a:p>
          <a:p>
            <a:pPr algn="ctr"/>
            <a:r>
              <a:rPr lang="cs-CZ" sz="4000" dirty="0">
                <a:solidFill>
                  <a:srgbClr val="2E701E"/>
                </a:solidFill>
                <a:latin typeface="Gill Sans Ultra Bold" panose="020B0A02020104020203" pitchFamily="34" charset="-18"/>
              </a:rPr>
              <a:t>TJ </a:t>
            </a:r>
            <a:r>
              <a:rPr lang="cs-CZ" sz="4000" dirty="0" err="1">
                <a:solidFill>
                  <a:srgbClr val="2E701E"/>
                </a:solidFill>
                <a:latin typeface="Gill Sans Ultra Bold" panose="020B0A02020104020203" pitchFamily="34" charset="-18"/>
              </a:rPr>
              <a:t>Podbradec</a:t>
            </a:r>
            <a:endParaRPr lang="cs-CZ" sz="4000" dirty="0">
              <a:solidFill>
                <a:srgbClr val="2E701E"/>
              </a:solidFill>
              <a:latin typeface="Gill Sans Ultra Bold" panose="020B0A02020104020203" pitchFamily="34" charset="-18"/>
            </a:endParaRPr>
          </a:p>
          <a:p>
            <a:pPr algn="ctr"/>
            <a:r>
              <a:rPr lang="cs-CZ" sz="4800" dirty="0">
                <a:solidFill>
                  <a:srgbClr val="000066"/>
                </a:solidFill>
                <a:latin typeface="Rockwell Extra Bold" panose="02060903040505020403" pitchFamily="18" charset="0"/>
              </a:rPr>
              <a:t>neděle 2.9.2018 </a:t>
            </a:r>
          </a:p>
          <a:p>
            <a:pPr algn="ctr"/>
            <a:r>
              <a:rPr lang="cs-CZ" sz="4800" dirty="0">
                <a:solidFill>
                  <a:srgbClr val="000066"/>
                </a:solidFill>
                <a:latin typeface="Rockwell Extra Bold" panose="02060903040505020403" pitchFamily="18" charset="0"/>
              </a:rPr>
              <a:t>17:00 hod</a:t>
            </a:r>
            <a:r>
              <a:rPr lang="cs-CZ" sz="4800" dirty="0">
                <a:latin typeface="Rockwell Extra Bold" panose="02060903040505020403" pitchFamily="18" charset="0"/>
              </a:rPr>
              <a:t> </a:t>
            </a:r>
            <a:endParaRPr lang="cs-CZ" sz="3600" dirty="0">
              <a:latin typeface="Rockwell Extra Bold" panose="02060903040505020403" pitchFamily="18" charset="0"/>
            </a:endParaRPr>
          </a:p>
        </p:txBody>
      </p:sp>
      <p:pic>
        <p:nvPicPr>
          <p:cNvPr id="11" name="Obrázek 10">
            <a:extLst>
              <a:ext uri="{FF2B5EF4-FFF2-40B4-BE49-F238E27FC236}">
                <a16:creationId xmlns:a16="http://schemas.microsoft.com/office/drawing/2014/main" id="{517173AC-E4C4-4228-B2DC-AF00C27C1F3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45238" y="530828"/>
            <a:ext cx="958021" cy="992768"/>
          </a:xfrm>
          <a:prstGeom prst="rect">
            <a:avLst/>
          </a:prstGeom>
        </p:spPr>
      </p:pic>
      <p:pic>
        <p:nvPicPr>
          <p:cNvPr id="22" name="Obrázek 21">
            <a:extLst>
              <a:ext uri="{FF2B5EF4-FFF2-40B4-BE49-F238E27FC236}">
                <a16:creationId xmlns:a16="http://schemas.microsoft.com/office/drawing/2014/main" id="{327D3145-3073-4E62-A8B2-6DF437FAAB78}"/>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xmlns="" r:id="rId11"/>
              </a:ext>
            </a:extLst>
          </a:blip>
          <a:stretch>
            <a:fillRect/>
          </a:stretch>
        </p:blipFill>
        <p:spPr>
          <a:xfrm>
            <a:off x="5688608" y="530828"/>
            <a:ext cx="841771" cy="902833"/>
          </a:xfrm>
          <a:prstGeom prst="rect">
            <a:avLst/>
          </a:prstGeom>
        </p:spPr>
      </p:pic>
      <p:pic>
        <p:nvPicPr>
          <p:cNvPr id="6" name="Obrázek 5"/>
          <p:cNvPicPr>
            <a:picLocks noChangeAspect="1"/>
          </p:cNvPicPr>
          <p:nvPr/>
        </p:nvPicPr>
        <p:blipFill>
          <a:blip r:embed="rId12"/>
          <a:stretch>
            <a:fillRect/>
          </a:stretch>
        </p:blipFill>
        <p:spPr>
          <a:xfrm>
            <a:off x="9223959" y="4699620"/>
            <a:ext cx="600577" cy="649939"/>
          </a:xfrm>
          <a:prstGeom prst="rect">
            <a:avLst/>
          </a:prstGeom>
        </p:spPr>
      </p:pic>
      <p:pic>
        <p:nvPicPr>
          <p:cNvPr id="7" name="Obrázek 6" descr="&lt;strong&gt;SK&lt;/strong&gt; &lt;strong&gt;Štětí&lt;/strong&gt; &lt;strong&gt;Logo&lt;/strong&gt; Vector (.CDR) Free Download"/>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88608" y="4606396"/>
            <a:ext cx="721459" cy="721459"/>
          </a:xfrm>
          <a:prstGeom prst="rect">
            <a:avLst/>
          </a:prstGeom>
        </p:spPr>
      </p:pic>
      <p:pic>
        <p:nvPicPr>
          <p:cNvPr id="8" name="Obrázek 7" descr="Youth &lt;strong&gt;Football&lt;/strong&gt; Free Stock Photo - Public Domain Pictures"/>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16000" y="4518621"/>
            <a:ext cx="457200" cy="505968"/>
          </a:xfrm>
          <a:prstGeom prst="rect">
            <a:avLst/>
          </a:prstGeom>
        </p:spPr>
      </p:pic>
      <p:sp>
        <p:nvSpPr>
          <p:cNvPr id="17" name="TextovéPole 16"/>
          <p:cNvSpPr txBox="1"/>
          <p:nvPr/>
        </p:nvSpPr>
        <p:spPr>
          <a:xfrm>
            <a:off x="7272784" y="6954190"/>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31</a:t>
            </a:r>
            <a:endParaRPr lang="cs-CZ" sz="800" dirty="0">
              <a:latin typeface="Bookman Old Style"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329F0DC3-D318-4A3E-B1E6-26ABE80E93F8}"/>
              </a:ext>
            </a:extLst>
          </p:cNvPr>
          <p:cNvSpPr txBox="1"/>
          <p:nvPr/>
        </p:nvSpPr>
        <p:spPr>
          <a:xfrm>
            <a:off x="216000" y="91108"/>
            <a:ext cx="4608512" cy="2354491"/>
          </a:xfrm>
          <a:prstGeom prst="rect">
            <a:avLst/>
          </a:prstGeom>
          <a:gradFill>
            <a:gsLst>
              <a:gs pos="0">
                <a:srgbClr val="F43434">
                  <a:alpha val="37000"/>
                </a:srgbClr>
              </a:gs>
              <a:gs pos="83000">
                <a:srgbClr val="98FFE6"/>
              </a:gs>
            </a:gsLst>
            <a:lin ang="5400000" scaled="1"/>
          </a:gradFill>
          <a:effectLst>
            <a:glow rad="101600">
              <a:srgbClr val="FFCC66">
                <a:alpha val="40000"/>
              </a:srgbClr>
            </a:glow>
            <a:softEdge rad="241300"/>
          </a:effectLst>
        </p:spPr>
        <p:txBody>
          <a:bodyPr wrap="square" rtlCol="0">
            <a:spAutoFit/>
          </a:bodyPr>
          <a:lstStyle/>
          <a:p>
            <a:pPr algn="ctr"/>
            <a:r>
              <a:rPr lang="cs-CZ" sz="3200" dirty="0">
                <a:ln w="19050">
                  <a:solidFill>
                    <a:srgbClr val="66FF33"/>
                  </a:solidFill>
                </a:ln>
                <a:solidFill>
                  <a:srgbClr val="000066"/>
                </a:solidFill>
                <a:effectLst>
                  <a:outerShdw blurRad="38100" dist="38100" dir="2700000" algn="tl">
                    <a:srgbClr val="000000">
                      <a:alpha val="43137"/>
                    </a:srgbClr>
                  </a:outerShdw>
                </a:effectLst>
                <a:latin typeface="Broadway" panose="04040905080B02020502" pitchFamily="82" charset="0"/>
              </a:rPr>
              <a:t>Stará garda</a:t>
            </a:r>
          </a:p>
          <a:p>
            <a:pPr algn="ctr"/>
            <a:r>
              <a:rPr lang="cs-CZ" sz="2000" dirty="0">
                <a:latin typeface="Arial Black" panose="020B0A04020102020204" pitchFamily="34" charset="0"/>
              </a:rPr>
              <a:t> </a:t>
            </a:r>
            <a:r>
              <a:rPr lang="cs-CZ" sz="1900" dirty="0">
                <a:latin typeface="Arial Black" panose="020B0A04020102020204" pitchFamily="34" charset="0"/>
              </a:rPr>
              <a:t>zná své soupeře i výkopy podzimních zápasů okresního přeboru. Bude obhajovat loňské 3. místo a už včera vstoupila do soutěže zápasem proti silnému </a:t>
            </a:r>
            <a:r>
              <a:rPr lang="cs-CZ" sz="1900" dirty="0">
                <a:solidFill>
                  <a:srgbClr val="000099"/>
                </a:solidFill>
                <a:latin typeface="Arial Black" panose="020B0A04020102020204" pitchFamily="34" charset="0"/>
              </a:rPr>
              <a:t>TIGU Nučnice  </a:t>
            </a:r>
          </a:p>
        </p:txBody>
      </p:sp>
      <p:graphicFrame>
        <p:nvGraphicFramePr>
          <p:cNvPr id="4" name="Tabulka 3">
            <a:extLst>
              <a:ext uri="{FF2B5EF4-FFF2-40B4-BE49-F238E27FC236}">
                <a16:creationId xmlns:a16="http://schemas.microsoft.com/office/drawing/2014/main" id="{6E895CD6-EFC3-4810-A4BA-509EE9D4D54E}"/>
              </a:ext>
            </a:extLst>
          </p:cNvPr>
          <p:cNvGraphicFramePr>
            <a:graphicFrameLocks noGrp="1"/>
          </p:cNvGraphicFramePr>
          <p:nvPr>
            <p:extLst>
              <p:ext uri="{D42A27DB-BD31-4B8C-83A1-F6EECF244321}">
                <p14:modId xmlns:p14="http://schemas.microsoft.com/office/powerpoint/2010/main" val="3992206292"/>
              </p:ext>
            </p:extLst>
          </p:nvPr>
        </p:nvGraphicFramePr>
        <p:xfrm>
          <a:off x="215504" y="2539380"/>
          <a:ext cx="4608512" cy="4468855"/>
        </p:xfrm>
        <a:graphic>
          <a:graphicData uri="http://schemas.openxmlformats.org/drawingml/2006/table">
            <a:tbl>
              <a:tblPr/>
              <a:tblGrid>
                <a:gridCol w="672703">
                  <a:extLst>
                    <a:ext uri="{9D8B030D-6E8A-4147-A177-3AD203B41FA5}">
                      <a16:colId xmlns:a16="http://schemas.microsoft.com/office/drawing/2014/main" val="258665463"/>
                    </a:ext>
                  </a:extLst>
                </a:gridCol>
                <a:gridCol w="542178">
                  <a:extLst>
                    <a:ext uri="{9D8B030D-6E8A-4147-A177-3AD203B41FA5}">
                      <a16:colId xmlns:a16="http://schemas.microsoft.com/office/drawing/2014/main" val="2001105548"/>
                    </a:ext>
                  </a:extLst>
                </a:gridCol>
                <a:gridCol w="542178">
                  <a:extLst>
                    <a:ext uri="{9D8B030D-6E8A-4147-A177-3AD203B41FA5}">
                      <a16:colId xmlns:a16="http://schemas.microsoft.com/office/drawing/2014/main" val="2999648543"/>
                    </a:ext>
                  </a:extLst>
                </a:gridCol>
                <a:gridCol w="873509">
                  <a:extLst>
                    <a:ext uri="{9D8B030D-6E8A-4147-A177-3AD203B41FA5}">
                      <a16:colId xmlns:a16="http://schemas.microsoft.com/office/drawing/2014/main" val="198438431"/>
                    </a:ext>
                  </a:extLst>
                </a:gridCol>
                <a:gridCol w="873509">
                  <a:extLst>
                    <a:ext uri="{9D8B030D-6E8A-4147-A177-3AD203B41FA5}">
                      <a16:colId xmlns:a16="http://schemas.microsoft.com/office/drawing/2014/main" val="3080591197"/>
                    </a:ext>
                  </a:extLst>
                </a:gridCol>
                <a:gridCol w="461855">
                  <a:extLst>
                    <a:ext uri="{9D8B030D-6E8A-4147-A177-3AD203B41FA5}">
                      <a16:colId xmlns:a16="http://schemas.microsoft.com/office/drawing/2014/main" val="2579935921"/>
                    </a:ext>
                  </a:extLst>
                </a:gridCol>
                <a:gridCol w="642580">
                  <a:extLst>
                    <a:ext uri="{9D8B030D-6E8A-4147-A177-3AD203B41FA5}">
                      <a16:colId xmlns:a16="http://schemas.microsoft.com/office/drawing/2014/main" val="709330094"/>
                    </a:ext>
                  </a:extLst>
                </a:gridCol>
              </a:tblGrid>
              <a:tr h="372968">
                <a:tc gridSpan="7">
                  <a:txBody>
                    <a:bodyPr/>
                    <a:lstStyle/>
                    <a:p>
                      <a:pPr algn="ctr" fontAlgn="ctr"/>
                      <a:r>
                        <a:rPr lang="pl-PL" sz="1300" b="1" i="0" u="none" strike="noStrike">
                          <a:solidFill>
                            <a:srgbClr val="000000"/>
                          </a:solidFill>
                          <a:effectLst/>
                          <a:latin typeface="Arial" panose="020B0604020202020204" pitchFamily="34" charset="0"/>
                        </a:rPr>
                        <a:t>Stará garda podzim 2018 - změny vyhrazeny</a:t>
                      </a:r>
                    </a:p>
                  </a:txBody>
                  <a:tcPr marL="6259" marR="6259" marT="62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9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648554766"/>
                  </a:ext>
                </a:extLst>
              </a:tr>
              <a:tr h="372968">
                <a:tc>
                  <a:txBody>
                    <a:bodyPr/>
                    <a:lstStyle/>
                    <a:p>
                      <a:pPr algn="ctr" fontAlgn="ctr"/>
                      <a:r>
                        <a:rPr lang="cs-CZ" sz="700" b="1" i="0" u="none" strike="noStrike">
                          <a:solidFill>
                            <a:srgbClr val="000000"/>
                          </a:solidFill>
                          <a:effectLst/>
                          <a:latin typeface="Arial" panose="020B0604020202020204" pitchFamily="34" charset="0"/>
                        </a:rPr>
                        <a:t>Datum</a:t>
                      </a:r>
                    </a:p>
                  </a:txBody>
                  <a:tcPr marL="6259" marR="6259" marT="62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700" b="1" i="0" u="none" strike="noStrike">
                          <a:solidFill>
                            <a:srgbClr val="000000"/>
                          </a:solidFill>
                          <a:effectLst/>
                          <a:latin typeface="Arial" panose="020B0604020202020204" pitchFamily="34" charset="0"/>
                        </a:rPr>
                        <a:t>Den</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700" b="1" i="0" u="none" strike="noStrike">
                          <a:solidFill>
                            <a:srgbClr val="000000"/>
                          </a:solidFill>
                          <a:effectLst/>
                          <a:latin typeface="Arial" panose="020B0604020202020204" pitchFamily="34" charset="0"/>
                        </a:rPr>
                        <a:t>Čas</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700" b="1" i="0" u="none" strike="noStrike">
                          <a:solidFill>
                            <a:srgbClr val="000000"/>
                          </a:solidFill>
                          <a:effectLst/>
                          <a:latin typeface="Arial" panose="020B0604020202020204" pitchFamily="34" charset="0"/>
                        </a:rPr>
                        <a:t>Doma</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700" b="1" i="0" u="none" strike="noStrike">
                          <a:solidFill>
                            <a:srgbClr val="000000"/>
                          </a:solidFill>
                          <a:effectLst/>
                          <a:latin typeface="Arial" panose="020B0604020202020204" pitchFamily="34" charset="0"/>
                        </a:rPr>
                        <a:t>Venku</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700" b="1" i="0" u="none" strike="noStrike">
                          <a:solidFill>
                            <a:srgbClr val="000000"/>
                          </a:solidFill>
                          <a:effectLst/>
                          <a:latin typeface="Arial" panose="020B0604020202020204" pitchFamily="34" charset="0"/>
                        </a:rPr>
                        <a:t>Kolo</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700" b="1" i="0" u="none" strike="noStrike">
                          <a:solidFill>
                            <a:srgbClr val="000000"/>
                          </a:solidFill>
                          <a:effectLst/>
                          <a:latin typeface="Arial" panose="020B0604020202020204" pitchFamily="34" charset="0"/>
                        </a:rPr>
                        <a:t>Výsledek</a:t>
                      </a:r>
                    </a:p>
                  </a:txBody>
                  <a:tcPr marL="6259" marR="6259" marT="62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99"/>
                    </a:solidFill>
                  </a:tcPr>
                </a:tc>
                <a:extLst>
                  <a:ext uri="{0D108BD9-81ED-4DB2-BD59-A6C34878D82A}">
                    <a16:rowId xmlns:a16="http://schemas.microsoft.com/office/drawing/2014/main" val="3855802973"/>
                  </a:ext>
                </a:extLst>
              </a:tr>
              <a:tr h="404575">
                <a:tc>
                  <a:txBody>
                    <a:bodyPr/>
                    <a:lstStyle/>
                    <a:p>
                      <a:pPr algn="ctr" fontAlgn="ctr"/>
                      <a:r>
                        <a:rPr lang="cs-CZ" sz="1050" b="1" i="0" u="none" strike="noStrike" dirty="0">
                          <a:solidFill>
                            <a:srgbClr val="000000"/>
                          </a:solidFill>
                          <a:effectLst/>
                          <a:latin typeface="Arial" panose="020B0604020202020204" pitchFamily="34" charset="0"/>
                        </a:rPr>
                        <a:t>24.8.</a:t>
                      </a:r>
                    </a:p>
                    <a:p>
                      <a:pPr algn="ctr" fontAlgn="ctr"/>
                      <a:r>
                        <a:rPr lang="cs-CZ" sz="1050" b="1" i="0" u="none" strike="noStrike" dirty="0">
                          <a:solidFill>
                            <a:srgbClr val="000000"/>
                          </a:solidFill>
                          <a:effectLst/>
                          <a:latin typeface="Arial" panose="020B0604020202020204" pitchFamily="34" charset="0"/>
                        </a:rPr>
                        <a:t>2018</a:t>
                      </a:r>
                    </a:p>
                  </a:txBody>
                  <a:tcPr marL="6259" marR="6259" marT="62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effectLst/>
                          <a:latin typeface="Arial" panose="020B0604020202020204" pitchFamily="34" charset="0"/>
                        </a:rPr>
                        <a:t>pátek</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17:30</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effectLst/>
                          <a:latin typeface="Arial" panose="020B0604020202020204" pitchFamily="34" charset="0"/>
                        </a:rPr>
                        <a:t>SK Štětí</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Tigo Nučnice 1996</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 </a:t>
                      </a:r>
                    </a:p>
                  </a:txBody>
                  <a:tcPr marL="6259" marR="6259" marT="62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226587514"/>
                  </a:ext>
                </a:extLst>
              </a:tr>
              <a:tr h="404575">
                <a:tc>
                  <a:txBody>
                    <a:bodyPr/>
                    <a:lstStyle/>
                    <a:p>
                      <a:pPr algn="ctr" fontAlgn="ctr"/>
                      <a:r>
                        <a:rPr lang="cs-CZ" sz="1050" b="1" i="0" u="none" strike="noStrike" dirty="0">
                          <a:solidFill>
                            <a:srgbClr val="000000"/>
                          </a:solidFill>
                          <a:effectLst/>
                          <a:latin typeface="Arial" panose="020B0604020202020204" pitchFamily="34" charset="0"/>
                        </a:rPr>
                        <a:t>31.8.</a:t>
                      </a:r>
                    </a:p>
                    <a:p>
                      <a:pPr algn="ctr" fontAlgn="ctr"/>
                      <a:r>
                        <a:rPr lang="cs-CZ" sz="1050" b="1" i="0" u="none" strike="noStrike" dirty="0">
                          <a:solidFill>
                            <a:srgbClr val="000000"/>
                          </a:solidFill>
                          <a:effectLst/>
                          <a:latin typeface="Arial" panose="020B0604020202020204" pitchFamily="34" charset="0"/>
                        </a:rPr>
                        <a:t>2018</a:t>
                      </a:r>
                    </a:p>
                  </a:txBody>
                  <a:tcPr marL="6259" marR="6259" marT="62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pátek</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17:30</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Sokol </a:t>
                      </a:r>
                      <a:r>
                        <a:rPr lang="cs-CZ" sz="1050" b="1" i="0" u="none" strike="noStrike" dirty="0" err="1">
                          <a:solidFill>
                            <a:srgbClr val="000000"/>
                          </a:solidFill>
                          <a:effectLst/>
                          <a:latin typeface="Arial" panose="020B0604020202020204" pitchFamily="34" charset="0"/>
                        </a:rPr>
                        <a:t>Pokratice</a:t>
                      </a:r>
                      <a:endParaRPr lang="cs-CZ" sz="1050" b="1" i="0" u="none" strike="noStrike" dirty="0">
                        <a:solidFill>
                          <a:srgbClr val="000000"/>
                        </a:solidFill>
                        <a:effectLst/>
                        <a:latin typeface="Arial" panose="020B0604020202020204" pitchFamily="34" charset="0"/>
                      </a:endParaRP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SK Štětí</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 </a:t>
                      </a:r>
                    </a:p>
                  </a:txBody>
                  <a:tcPr marL="6259" marR="6259" marT="62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465332723"/>
                  </a:ext>
                </a:extLst>
              </a:tr>
              <a:tr h="404575">
                <a:tc>
                  <a:txBody>
                    <a:bodyPr/>
                    <a:lstStyle/>
                    <a:p>
                      <a:pPr algn="ctr" fontAlgn="ctr"/>
                      <a:r>
                        <a:rPr lang="cs-CZ" sz="1050" b="1" i="0" u="none" strike="noStrike" dirty="0">
                          <a:solidFill>
                            <a:srgbClr val="000000"/>
                          </a:solidFill>
                          <a:effectLst/>
                          <a:latin typeface="Arial" panose="020B0604020202020204" pitchFamily="34" charset="0"/>
                        </a:rPr>
                        <a:t>7.9.</a:t>
                      </a:r>
                    </a:p>
                    <a:p>
                      <a:pPr algn="ctr" fontAlgn="ctr"/>
                      <a:r>
                        <a:rPr lang="cs-CZ" sz="1050" b="1" i="0" u="none" strike="noStrike" dirty="0">
                          <a:solidFill>
                            <a:srgbClr val="000000"/>
                          </a:solidFill>
                          <a:effectLst/>
                          <a:latin typeface="Arial" panose="020B0604020202020204" pitchFamily="34" charset="0"/>
                        </a:rPr>
                        <a:t>2018</a:t>
                      </a:r>
                    </a:p>
                  </a:txBody>
                  <a:tcPr marL="6259" marR="6259" marT="62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effectLst/>
                          <a:latin typeface="Arial" panose="020B0604020202020204" pitchFamily="34" charset="0"/>
                        </a:rPr>
                        <a:t>pátek</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effectLst/>
                          <a:latin typeface="Arial" panose="020B0604020202020204" pitchFamily="34" charset="0"/>
                        </a:rPr>
                        <a:t>17.30</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effectLst/>
                          <a:latin typeface="Arial" panose="020B0604020202020204" pitchFamily="34" charset="0"/>
                        </a:rPr>
                        <a:t>SK Štětí</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ASK Lovosice</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 </a:t>
                      </a:r>
                    </a:p>
                  </a:txBody>
                  <a:tcPr marL="6259" marR="6259" marT="62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793028459"/>
                  </a:ext>
                </a:extLst>
              </a:tr>
              <a:tr h="404575">
                <a:tc>
                  <a:txBody>
                    <a:bodyPr/>
                    <a:lstStyle/>
                    <a:p>
                      <a:pPr algn="ctr" fontAlgn="ctr"/>
                      <a:r>
                        <a:rPr lang="cs-CZ" sz="1050" b="1" i="0" u="none" strike="noStrike" dirty="0">
                          <a:solidFill>
                            <a:srgbClr val="000000"/>
                          </a:solidFill>
                          <a:effectLst/>
                          <a:latin typeface="Arial" panose="020B0604020202020204" pitchFamily="34" charset="0"/>
                        </a:rPr>
                        <a:t>14.9.</a:t>
                      </a:r>
                    </a:p>
                    <a:p>
                      <a:pPr algn="ctr" fontAlgn="ctr"/>
                      <a:r>
                        <a:rPr lang="cs-CZ" sz="1050" b="1" i="0" u="none" strike="noStrike" dirty="0">
                          <a:solidFill>
                            <a:srgbClr val="000000"/>
                          </a:solidFill>
                          <a:effectLst/>
                          <a:latin typeface="Arial" panose="020B0604020202020204" pitchFamily="34" charset="0"/>
                        </a:rPr>
                        <a:t>2018</a:t>
                      </a:r>
                    </a:p>
                  </a:txBody>
                  <a:tcPr marL="6259" marR="6259" marT="62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pátek</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17:30</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TJ Žitenice</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SK Štětí</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 </a:t>
                      </a:r>
                    </a:p>
                  </a:txBody>
                  <a:tcPr marL="6259" marR="6259" marT="62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438549874"/>
                  </a:ext>
                </a:extLst>
              </a:tr>
              <a:tr h="404575">
                <a:tc>
                  <a:txBody>
                    <a:bodyPr/>
                    <a:lstStyle/>
                    <a:p>
                      <a:pPr algn="ctr" fontAlgn="ctr"/>
                      <a:r>
                        <a:rPr lang="cs-CZ" sz="1050" b="1" i="0" u="none" strike="noStrike" dirty="0">
                          <a:solidFill>
                            <a:srgbClr val="000000"/>
                          </a:solidFill>
                          <a:effectLst/>
                          <a:latin typeface="Arial" panose="020B0604020202020204" pitchFamily="34" charset="0"/>
                        </a:rPr>
                        <a:t>21.9.</a:t>
                      </a:r>
                    </a:p>
                    <a:p>
                      <a:pPr algn="ctr" fontAlgn="ctr"/>
                      <a:r>
                        <a:rPr lang="cs-CZ" sz="1050" b="1" i="0" u="none" strike="noStrike" dirty="0">
                          <a:solidFill>
                            <a:srgbClr val="000000"/>
                          </a:solidFill>
                          <a:effectLst/>
                          <a:latin typeface="Arial" panose="020B0604020202020204" pitchFamily="34" charset="0"/>
                        </a:rPr>
                        <a:t>2018</a:t>
                      </a:r>
                    </a:p>
                  </a:txBody>
                  <a:tcPr marL="6259" marR="6259" marT="62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effectLst/>
                          <a:latin typeface="Arial" panose="020B0604020202020204" pitchFamily="34" charset="0"/>
                        </a:rPr>
                        <a:t>pátek</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17:00</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effectLst/>
                          <a:latin typeface="Arial" panose="020B0604020202020204" pitchFamily="34" charset="0"/>
                        </a:rPr>
                        <a:t>SK Štětí</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TJ Sokol České Kopisty</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 </a:t>
                      </a:r>
                    </a:p>
                  </a:txBody>
                  <a:tcPr marL="6259" marR="6259" marT="62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824919032"/>
                  </a:ext>
                </a:extLst>
              </a:tr>
              <a:tr h="404575">
                <a:tc>
                  <a:txBody>
                    <a:bodyPr/>
                    <a:lstStyle/>
                    <a:p>
                      <a:pPr algn="ctr" fontAlgn="ctr"/>
                      <a:r>
                        <a:rPr lang="cs-CZ" sz="1050" b="1" i="0" u="none" strike="noStrike" dirty="0">
                          <a:solidFill>
                            <a:srgbClr val="000000"/>
                          </a:solidFill>
                          <a:effectLst/>
                          <a:latin typeface="Arial" panose="020B0604020202020204" pitchFamily="34" charset="0"/>
                        </a:rPr>
                        <a:t>28.9.</a:t>
                      </a:r>
                    </a:p>
                    <a:p>
                      <a:pPr algn="ctr" fontAlgn="ctr"/>
                      <a:r>
                        <a:rPr lang="cs-CZ" sz="1050" b="1" i="0" u="none" strike="noStrike" dirty="0">
                          <a:solidFill>
                            <a:srgbClr val="000000"/>
                          </a:solidFill>
                          <a:effectLst/>
                          <a:latin typeface="Arial" panose="020B0604020202020204" pitchFamily="34" charset="0"/>
                        </a:rPr>
                        <a:t>2018</a:t>
                      </a:r>
                    </a:p>
                  </a:txBody>
                  <a:tcPr marL="6259" marR="6259" marT="62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pátek</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17:00</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Slavoj Bohušovice </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SK Štětí</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effectLst/>
                          <a:latin typeface="Arial" panose="020B0604020202020204" pitchFamily="34" charset="0"/>
                        </a:rPr>
                        <a:t> </a:t>
                      </a:r>
                    </a:p>
                  </a:txBody>
                  <a:tcPr marL="6259" marR="6259" marT="62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170383191"/>
                  </a:ext>
                </a:extLst>
              </a:tr>
              <a:tr h="404575">
                <a:tc>
                  <a:txBody>
                    <a:bodyPr/>
                    <a:lstStyle/>
                    <a:p>
                      <a:pPr algn="ctr" fontAlgn="ctr"/>
                      <a:r>
                        <a:rPr lang="cs-CZ" sz="1050" b="1" i="0" u="none" strike="noStrike" dirty="0">
                          <a:solidFill>
                            <a:srgbClr val="000000"/>
                          </a:solidFill>
                          <a:effectLst/>
                          <a:latin typeface="Arial" panose="020B0604020202020204" pitchFamily="34" charset="0"/>
                        </a:rPr>
                        <a:t>5.10.</a:t>
                      </a:r>
                    </a:p>
                    <a:p>
                      <a:pPr algn="ctr" fontAlgn="ctr"/>
                      <a:r>
                        <a:rPr lang="cs-CZ" sz="1050" b="1" i="0" u="none" strike="noStrike" dirty="0">
                          <a:solidFill>
                            <a:srgbClr val="000000"/>
                          </a:solidFill>
                          <a:effectLst/>
                          <a:latin typeface="Arial" panose="020B0604020202020204" pitchFamily="34" charset="0"/>
                        </a:rPr>
                        <a:t>2018</a:t>
                      </a:r>
                    </a:p>
                  </a:txBody>
                  <a:tcPr marL="6259" marR="6259" marT="62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pátek</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17:00</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SK Štětí</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effectLst/>
                          <a:latin typeface="Arial" panose="020B0604020202020204" pitchFamily="34" charset="0"/>
                        </a:rPr>
                        <a:t>volno</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7</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 </a:t>
                      </a:r>
                    </a:p>
                  </a:txBody>
                  <a:tcPr marL="6259" marR="6259" marT="62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01937806"/>
                  </a:ext>
                </a:extLst>
              </a:tr>
              <a:tr h="404575">
                <a:tc>
                  <a:txBody>
                    <a:bodyPr/>
                    <a:lstStyle/>
                    <a:p>
                      <a:pPr algn="ctr" fontAlgn="ctr"/>
                      <a:r>
                        <a:rPr lang="cs-CZ" sz="1050" b="1" i="0" u="none" strike="noStrike" dirty="0">
                          <a:solidFill>
                            <a:srgbClr val="000000"/>
                          </a:solidFill>
                          <a:effectLst/>
                          <a:latin typeface="Arial" panose="020B0604020202020204" pitchFamily="34" charset="0"/>
                        </a:rPr>
                        <a:t>12.10.</a:t>
                      </a:r>
                    </a:p>
                    <a:p>
                      <a:pPr algn="ctr" fontAlgn="ctr"/>
                      <a:r>
                        <a:rPr lang="cs-CZ" sz="1050" b="1" i="0" u="none" strike="noStrike" dirty="0">
                          <a:solidFill>
                            <a:srgbClr val="000000"/>
                          </a:solidFill>
                          <a:effectLst/>
                          <a:latin typeface="Arial" panose="020B0604020202020204" pitchFamily="34" charset="0"/>
                        </a:rPr>
                        <a:t>2018</a:t>
                      </a:r>
                    </a:p>
                  </a:txBody>
                  <a:tcPr marL="6259" marR="6259" marT="62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pátek</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17:00</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FK Litoměřicko</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SK Štětí</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8</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 </a:t>
                      </a:r>
                    </a:p>
                  </a:txBody>
                  <a:tcPr marL="6259" marR="6259" marT="62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820510485"/>
                  </a:ext>
                </a:extLst>
              </a:tr>
              <a:tr h="404575">
                <a:tc>
                  <a:txBody>
                    <a:bodyPr/>
                    <a:lstStyle/>
                    <a:p>
                      <a:pPr algn="ctr" fontAlgn="ctr"/>
                      <a:r>
                        <a:rPr lang="cs-CZ" sz="1050" b="1" i="0" u="none" strike="noStrike" dirty="0">
                          <a:solidFill>
                            <a:srgbClr val="000000"/>
                          </a:solidFill>
                          <a:effectLst/>
                          <a:latin typeface="Arial" panose="020B0604020202020204" pitchFamily="34" charset="0"/>
                        </a:rPr>
                        <a:t>19.10.</a:t>
                      </a:r>
                    </a:p>
                    <a:p>
                      <a:pPr algn="ctr" fontAlgn="ctr"/>
                      <a:r>
                        <a:rPr lang="cs-CZ" sz="1050" b="1" i="0" u="none" strike="noStrike" dirty="0">
                          <a:solidFill>
                            <a:srgbClr val="000000"/>
                          </a:solidFill>
                          <a:effectLst/>
                          <a:latin typeface="Arial" panose="020B0604020202020204" pitchFamily="34" charset="0"/>
                        </a:rPr>
                        <a:t>2018</a:t>
                      </a:r>
                    </a:p>
                  </a:txBody>
                  <a:tcPr marL="6259" marR="6259" marT="62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effectLst/>
                          <a:latin typeface="Arial" panose="020B0604020202020204" pitchFamily="34" charset="0"/>
                        </a:rPr>
                        <a:t>pátek</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16:30</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SK Štětí</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effectLst/>
                          <a:latin typeface="Arial" panose="020B0604020202020204" pitchFamily="34" charset="0"/>
                        </a:rPr>
                        <a:t>Sokol Malé Žernoseky</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9</a:t>
                      </a:r>
                    </a:p>
                  </a:txBody>
                  <a:tcPr marL="6259" marR="6259" marT="62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effectLst/>
                          <a:latin typeface="Arial" panose="020B0604020202020204" pitchFamily="34" charset="0"/>
                        </a:rPr>
                        <a:t> </a:t>
                      </a:r>
                    </a:p>
                  </a:txBody>
                  <a:tcPr marL="6259" marR="6259" marT="62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963499369"/>
                  </a:ext>
                </a:extLst>
              </a:tr>
            </a:tbl>
          </a:graphicData>
        </a:graphic>
      </p:graphicFrame>
      <p:sp>
        <p:nvSpPr>
          <p:cNvPr id="5" name="TextovéPole 4"/>
          <p:cNvSpPr txBox="1"/>
          <p:nvPr/>
        </p:nvSpPr>
        <p:spPr>
          <a:xfrm>
            <a:off x="7669931"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a:t>
            </a:r>
          </a:p>
        </p:txBody>
      </p:sp>
      <p:sp>
        <p:nvSpPr>
          <p:cNvPr id="6" name="TextovéPole 5"/>
          <p:cNvSpPr txBox="1"/>
          <p:nvPr/>
        </p:nvSpPr>
        <p:spPr>
          <a:xfrm>
            <a:off x="5475055" y="155565"/>
            <a:ext cx="4594415" cy="6309420"/>
          </a:xfrm>
          <a:prstGeom prst="rect">
            <a:avLst/>
          </a:prstGeom>
          <a:solidFill>
            <a:srgbClr val="CCFFFF"/>
          </a:solidFill>
          <a:ln w="57150">
            <a:solidFill>
              <a:srgbClr val="2E701E"/>
            </a:solidFill>
            <a:prstDash val="dash"/>
          </a:ln>
          <a:effectLst>
            <a:innerShdw blurRad="114300">
              <a:prstClr val="black"/>
            </a:innerShdw>
          </a:effectLst>
        </p:spPr>
        <p:txBody>
          <a:bodyPr wrap="square" anchor="t" anchorCtr="0">
            <a:sp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ctr" eaLnBrk="0" hangingPunct="0">
              <a:defRPr/>
            </a:pPr>
            <a:r>
              <a:rPr lang="cs-CZ" sz="3000" i="1" u="sng" dirty="0">
                <a:ln w="28575" cap="flat">
                  <a:noFill/>
                  <a:prstDash val="solid"/>
                  <a:round/>
                </a:ln>
                <a:effectLst>
                  <a:outerShdw blurRad="50800" dist="38100" dir="10800000" algn="r" rotWithShape="0">
                    <a:srgbClr val="000099">
                      <a:alpha val="40000"/>
                    </a:srgbClr>
                  </a:outerShdw>
                </a:effectLst>
                <a:latin typeface="Tw Cen MT Condensed Extra Bold" panose="020B0803020202020204" pitchFamily="34" charset="-18"/>
                <a:ea typeface="Malgun Gothic" pitchFamily="34" charset="-127"/>
                <a:cs typeface="Miriam" panose="020B0502050101010101" pitchFamily="34" charset="-79"/>
              </a:rPr>
              <a:t>Vážení sportovní přátelé</a:t>
            </a:r>
          </a:p>
          <a:p>
            <a:pPr algn="just" eaLnBrk="0" hangingPunct="0">
              <a:defRPr/>
            </a:pPr>
            <a:r>
              <a:rPr lang="cs-CZ" sz="1100" i="1" dirty="0">
                <a:latin typeface="Arial" pitchFamily="34" charset="0"/>
                <a:cs typeface="Arial" pitchFamily="34" charset="0"/>
              </a:rPr>
              <a:t>    </a:t>
            </a:r>
            <a:r>
              <a:rPr lang="cs-CZ" sz="1400" i="1" dirty="0" smtClean="0">
                <a:latin typeface="Arial" pitchFamily="34" charset="0"/>
                <a:cs typeface="Arial" pitchFamily="34" charset="0"/>
              </a:rPr>
              <a:t>úvodní dva výsledky mužstva dospělých na začátku sezóny hodně připomínají minulý rok. Také nejprve prohra doma a hned na to výhra venku. První domácí zápasy mužstva dospělých v posledních letech moc nevychází. Naposledy v nich vyhrálo v roce 2012 proti Proboštovu 3:2. Minulý týden jsme s přehledem zvítězili v Modré a dali zapomenout na nepovedený výkon z prvního utkání proti Lovosicím, i když si asi vzpomínáte, že to nebylo jenom výkonem našich hráčů. O první domácí výhru se teda pokusíme dnes. Nastupujeme bez našeho nejlepšího střelce loňského ročníku Jirky Vokouna, který pyká za vyloučení z 1. kola, ale věříme, že máme hráče, kteří ho dokáží zastoupit. O tomto víkendu se rozjíždí soutěže i dalších  mužstev našeho oddílu. Dnes dorostenci a zítra žáci. Za týden vstoupí do fotbalových klání přípravky. Fotbalu bude plno a tak pojďme fandit. Slušně a nahlas</a:t>
            </a:r>
          </a:p>
          <a:p>
            <a:pPr algn="just" eaLnBrk="0" hangingPunct="0">
              <a:defRPr/>
            </a:pPr>
            <a:endParaRPr lang="cs-CZ" sz="1400" i="1" dirty="0">
              <a:latin typeface="Arial" pitchFamily="34" charset="0"/>
              <a:cs typeface="Arial" pitchFamily="34" charset="0"/>
            </a:endParaRPr>
          </a:p>
          <a:p>
            <a:pPr algn="just" eaLnBrk="0" hangingPunct="0">
              <a:defRPr/>
            </a:pPr>
            <a:endParaRPr lang="cs-CZ" sz="1400" i="1" dirty="0" smtClean="0">
              <a:latin typeface="Arial" pitchFamily="34" charset="0"/>
              <a:cs typeface="Arial" pitchFamily="34" charset="0"/>
            </a:endParaRPr>
          </a:p>
          <a:p>
            <a:pPr algn="just" eaLnBrk="0" hangingPunct="0">
              <a:defRPr/>
            </a:pPr>
            <a:r>
              <a:rPr lang="cs-CZ" sz="2000" i="1" dirty="0" smtClean="0">
                <a:latin typeface="Arial" pitchFamily="34" charset="0"/>
                <a:cs typeface="Arial" pitchFamily="34" charset="0"/>
              </a:rPr>
              <a:t>                      </a:t>
            </a:r>
            <a:r>
              <a:rPr lang="cs-CZ" sz="2000" i="1" dirty="0" smtClean="0">
                <a:latin typeface="Goudy Stout" panose="0202090407030B020401" pitchFamily="18" charset="0"/>
                <a:cs typeface="Arial" pitchFamily="34" charset="0"/>
              </a:rPr>
              <a:t>Štětí</a:t>
            </a:r>
          </a:p>
          <a:p>
            <a:pPr algn="just" eaLnBrk="0" hangingPunct="0">
              <a:defRPr/>
            </a:pPr>
            <a:r>
              <a:rPr lang="cs-CZ" sz="2000" i="1" dirty="0">
                <a:latin typeface="Goudy Stout" panose="0202090407030B020401" pitchFamily="18" charset="0"/>
                <a:cs typeface="Arial" pitchFamily="34" charset="0"/>
              </a:rPr>
              <a:t> </a:t>
            </a:r>
            <a:r>
              <a:rPr lang="cs-CZ" sz="2000" i="1" dirty="0" smtClean="0">
                <a:latin typeface="Goudy Stout" panose="0202090407030B020401" pitchFamily="18" charset="0"/>
                <a:cs typeface="Arial" pitchFamily="34" charset="0"/>
              </a:rPr>
              <a:t>                                                                                      </a:t>
            </a:r>
          </a:p>
          <a:p>
            <a:pPr algn="just" eaLnBrk="0" hangingPunct="0">
              <a:defRPr/>
            </a:pPr>
            <a:r>
              <a:rPr lang="cs-CZ" sz="2000" i="1" dirty="0">
                <a:latin typeface="Goudy Stout" panose="0202090407030B020401" pitchFamily="18" charset="0"/>
                <a:cs typeface="Arial" pitchFamily="34" charset="0"/>
              </a:rPr>
              <a:t> </a:t>
            </a:r>
            <a:r>
              <a:rPr lang="cs-CZ" sz="2000" i="1" dirty="0" smtClean="0">
                <a:latin typeface="Goudy Stout" panose="0202090407030B020401" pitchFamily="18" charset="0"/>
                <a:cs typeface="Arial" pitchFamily="34" charset="0"/>
              </a:rPr>
              <a:t>                do toho  </a:t>
            </a:r>
            <a:endParaRPr lang="cs-CZ" sz="2000" i="1" dirty="0">
              <a:latin typeface="Goudy Stout" panose="0202090407030B020401" pitchFamily="18" charset="0"/>
              <a:cs typeface="Arial" pitchFamily="34" charset="0"/>
            </a:endParaRPr>
          </a:p>
          <a:p>
            <a:pPr algn="just" eaLnBrk="0" hangingPunct="0">
              <a:defRPr/>
            </a:pPr>
            <a:r>
              <a:rPr lang="cs-CZ" sz="2000" i="1" dirty="0" smtClean="0">
                <a:latin typeface="Arial" pitchFamily="34" charset="0"/>
                <a:cs typeface="Arial" pitchFamily="34" charset="0"/>
              </a:rPr>
              <a:t>            </a:t>
            </a:r>
          </a:p>
        </p:txBody>
      </p:sp>
      <p:sp>
        <p:nvSpPr>
          <p:cNvPr id="7" name="TextovéPole 6"/>
          <p:cNvSpPr txBox="1"/>
          <p:nvPr/>
        </p:nvSpPr>
        <p:spPr>
          <a:xfrm>
            <a:off x="2016200" y="6954190"/>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30</a:t>
            </a:r>
            <a:endParaRPr lang="cs-CZ" sz="800" dirty="0">
              <a:latin typeface="Bookman Old Style" pitchFamily="18" charset="0"/>
            </a:endParaRPr>
          </a:p>
        </p:txBody>
      </p:sp>
    </p:spTree>
    <p:extLst>
      <p:ext uri="{BB962C8B-B14F-4D97-AF65-F5344CB8AC3E}">
        <p14:creationId xmlns:p14="http://schemas.microsoft.com/office/powerpoint/2010/main" val="2549338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43992" y="91108"/>
            <a:ext cx="4752528" cy="1077218"/>
          </a:xfrm>
          <a:prstGeom prst="rect">
            <a:avLst/>
          </a:prstGeom>
          <a:blipFill>
            <a:blip r:embed="rId2">
              <a:alphaModFix amt="72000"/>
            </a:blip>
            <a:tile tx="0" ty="0" sx="100000" sy="100000" flip="none" algn="tl"/>
          </a:blipFill>
        </p:spPr>
        <p:txBody>
          <a:bodyPr wrap="square" lIns="91440" tIns="45720" rIns="91440" bIns="45720">
            <a:spAutoFit/>
          </a:bodyPr>
          <a:lstStyle/>
          <a:p>
            <a:pPr algn="ctr"/>
            <a:r>
              <a:rPr lang="cs-CZ" sz="3200" b="1" cap="none" spc="0" dirty="0">
                <a:ln w="13462">
                  <a:solidFill>
                    <a:schemeClr val="bg1"/>
                  </a:solidFill>
                  <a:prstDash val="solid"/>
                </a:ln>
                <a:solidFill>
                  <a:srgbClr val="660066"/>
                </a:solidFill>
                <a:effectLst>
                  <a:outerShdw dist="38100" dir="2700000" algn="bl" rotWithShape="0">
                    <a:schemeClr val="accent5"/>
                  </a:outerShdw>
                </a:effectLst>
                <a:latin typeface="Rockwell Condensed" panose="02060603050405020104" pitchFamily="18" charset="0"/>
              </a:rPr>
              <a:t>Příští fotbalový víkend </a:t>
            </a:r>
          </a:p>
          <a:p>
            <a:pPr algn="ctr"/>
            <a:r>
              <a:rPr lang="cs-CZ" sz="3200" b="1" cap="none" spc="0" dirty="0">
                <a:ln w="13462">
                  <a:solidFill>
                    <a:schemeClr val="bg1"/>
                  </a:solidFill>
                  <a:prstDash val="solid"/>
                </a:ln>
                <a:solidFill>
                  <a:srgbClr val="660066"/>
                </a:solidFill>
                <a:effectLst>
                  <a:outerShdw dist="38100" dir="2700000" algn="bl" rotWithShape="0">
                    <a:schemeClr val="accent5"/>
                  </a:outerShdw>
                </a:effectLst>
                <a:latin typeface="Rockwell Condensed" panose="02060603050405020104" pitchFamily="18" charset="0"/>
              </a:rPr>
              <a:t>ve Štětí</a:t>
            </a:r>
          </a:p>
        </p:txBody>
      </p:sp>
      <p:graphicFrame>
        <p:nvGraphicFramePr>
          <p:cNvPr id="5" name="Tabulka 4"/>
          <p:cNvGraphicFramePr>
            <a:graphicFrameLocks noGrp="1"/>
          </p:cNvGraphicFramePr>
          <p:nvPr>
            <p:extLst>
              <p:ext uri="{D42A27DB-BD31-4B8C-83A1-F6EECF244321}">
                <p14:modId xmlns:p14="http://schemas.microsoft.com/office/powerpoint/2010/main" val="318414753"/>
              </p:ext>
            </p:extLst>
          </p:nvPr>
        </p:nvGraphicFramePr>
        <p:xfrm>
          <a:off x="143991" y="1315244"/>
          <a:ext cx="4752528" cy="2045250"/>
        </p:xfrm>
        <a:graphic>
          <a:graphicData uri="http://schemas.openxmlformats.org/drawingml/2006/table">
            <a:tbl>
              <a:tblPr/>
              <a:tblGrid>
                <a:gridCol w="685264">
                  <a:extLst>
                    <a:ext uri="{9D8B030D-6E8A-4147-A177-3AD203B41FA5}">
                      <a16:colId xmlns:a16="http://schemas.microsoft.com/office/drawing/2014/main" val="3729778047"/>
                    </a:ext>
                  </a:extLst>
                </a:gridCol>
                <a:gridCol w="559121">
                  <a:extLst>
                    <a:ext uri="{9D8B030D-6E8A-4147-A177-3AD203B41FA5}">
                      <a16:colId xmlns:a16="http://schemas.microsoft.com/office/drawing/2014/main" val="456432297"/>
                    </a:ext>
                  </a:extLst>
                </a:gridCol>
                <a:gridCol w="600032">
                  <a:extLst>
                    <a:ext uri="{9D8B030D-6E8A-4147-A177-3AD203B41FA5}">
                      <a16:colId xmlns:a16="http://schemas.microsoft.com/office/drawing/2014/main" val="2350615692"/>
                    </a:ext>
                  </a:extLst>
                </a:gridCol>
                <a:gridCol w="767086">
                  <a:extLst>
                    <a:ext uri="{9D8B030D-6E8A-4147-A177-3AD203B41FA5}">
                      <a16:colId xmlns:a16="http://schemas.microsoft.com/office/drawing/2014/main" val="1111360316"/>
                    </a:ext>
                  </a:extLst>
                </a:gridCol>
                <a:gridCol w="968234">
                  <a:extLst>
                    <a:ext uri="{9D8B030D-6E8A-4147-A177-3AD203B41FA5}">
                      <a16:colId xmlns:a16="http://schemas.microsoft.com/office/drawing/2014/main" val="3472564659"/>
                    </a:ext>
                  </a:extLst>
                </a:gridCol>
                <a:gridCol w="1172791">
                  <a:extLst>
                    <a:ext uri="{9D8B030D-6E8A-4147-A177-3AD203B41FA5}">
                      <a16:colId xmlns:a16="http://schemas.microsoft.com/office/drawing/2014/main" val="3690808844"/>
                    </a:ext>
                  </a:extLst>
                </a:gridCol>
              </a:tblGrid>
              <a:tr h="481028">
                <a:tc>
                  <a:txBody>
                    <a:bodyPr/>
                    <a:lstStyle/>
                    <a:p>
                      <a:pPr algn="ctr" fontAlgn="ctr"/>
                      <a:r>
                        <a:rPr lang="cs-CZ" sz="1050" b="1" i="0" u="none" strike="noStrike" dirty="0">
                          <a:solidFill>
                            <a:srgbClr val="000000"/>
                          </a:solidFill>
                          <a:effectLst/>
                          <a:latin typeface="Arial" panose="020B0604020202020204" pitchFamily="34" charset="0"/>
                        </a:rPr>
                        <a:t>Datum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050" b="1" i="0" u="none" strike="noStrike" dirty="0">
                          <a:solidFill>
                            <a:srgbClr val="000000"/>
                          </a:solidFill>
                          <a:effectLst/>
                          <a:latin typeface="Arial" panose="020B0604020202020204" pitchFamily="34" charset="0"/>
                        </a:rPr>
                        <a:t>Den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050" b="1" i="0" u="none" strike="noStrike">
                          <a:solidFill>
                            <a:srgbClr val="000000"/>
                          </a:solidFill>
                          <a:effectLst/>
                          <a:latin typeface="Arial" panose="020B0604020202020204" pitchFamily="34" charset="0"/>
                        </a:rPr>
                        <a:t>Čas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050" b="1" i="0" u="none" strike="noStrike" dirty="0">
                          <a:solidFill>
                            <a:srgbClr val="000000"/>
                          </a:solidFill>
                          <a:effectLst/>
                          <a:latin typeface="Arial" panose="020B0604020202020204" pitchFamily="34" charset="0"/>
                        </a:rPr>
                        <a:t>Doma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050" b="1" i="0" u="none" strike="noStrike">
                          <a:solidFill>
                            <a:srgbClr val="000000"/>
                          </a:solidFill>
                          <a:effectLst/>
                          <a:latin typeface="Arial" panose="020B0604020202020204" pitchFamily="34" charset="0"/>
                        </a:rPr>
                        <a:t>Venku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050" b="1" i="0" u="none" strike="noStrike">
                          <a:solidFill>
                            <a:srgbClr val="000000"/>
                          </a:solidFill>
                          <a:effectLst/>
                          <a:latin typeface="Arial" panose="020B0604020202020204" pitchFamily="34" charset="0"/>
                        </a:rPr>
                        <a:t>Kategorie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extLst>
                  <a:ext uri="{0D108BD9-81ED-4DB2-BD59-A6C34878D82A}">
                    <a16:rowId xmlns:a16="http://schemas.microsoft.com/office/drawing/2014/main" val="646581488"/>
                  </a:ext>
                </a:extLst>
              </a:tr>
              <a:tr h="470793">
                <a:tc>
                  <a:txBody>
                    <a:bodyPr/>
                    <a:lstStyle/>
                    <a:p>
                      <a:pPr algn="ctr" fontAlgn="ctr"/>
                      <a:r>
                        <a:rPr lang="cs-CZ" sz="1000" b="1" i="0" u="none" strike="noStrike" dirty="0">
                          <a:solidFill>
                            <a:srgbClr val="000000"/>
                          </a:solidFill>
                          <a:effectLst/>
                          <a:latin typeface="Arial" panose="020B0604020202020204" pitchFamily="34" charset="0"/>
                        </a:rPr>
                        <a:t>01.09.2018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TJ Junior Roma Děčín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Dorost I.A třída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183067803"/>
                  </a:ext>
                </a:extLst>
              </a:tr>
              <a:tr h="460559">
                <a:tc>
                  <a:txBody>
                    <a:bodyPr/>
                    <a:lstStyle/>
                    <a:p>
                      <a:pPr algn="ctr" fontAlgn="ctr"/>
                      <a:r>
                        <a:rPr lang="cs-CZ" sz="1000" b="1" i="0" u="none" strike="noStrike">
                          <a:solidFill>
                            <a:srgbClr val="000000"/>
                          </a:solidFill>
                          <a:effectLst/>
                          <a:latin typeface="Arial" panose="020B0604020202020204" pitchFamily="34" charset="0"/>
                        </a:rPr>
                        <a:t>02.09.2018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10:00, 11:45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effectLst/>
                          <a:latin typeface="Arial" panose="020B0604020202020204" pitchFamily="34" charset="0"/>
                        </a:rPr>
                        <a:t>FK Litoměřicko 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Starší, mladší žáci Ústecký přebor</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529194177"/>
                  </a:ext>
                </a:extLst>
              </a:tr>
              <a:tr h="603844">
                <a:tc>
                  <a:txBody>
                    <a:bodyPr/>
                    <a:lstStyle/>
                    <a:p>
                      <a:pPr algn="ctr" fontAlgn="ctr"/>
                      <a:r>
                        <a:rPr lang="cs-CZ" sz="1000" b="1" i="0" u="none" strike="noStrike" dirty="0">
                          <a:solidFill>
                            <a:srgbClr val="000000"/>
                          </a:solidFill>
                          <a:effectLst/>
                          <a:latin typeface="Arial" panose="020B0604020202020204" pitchFamily="34" charset="0"/>
                        </a:rPr>
                        <a:t>02.09.2018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effectLst/>
                          <a:latin typeface="Arial" panose="020B0604020202020204" pitchFamily="34" charset="0"/>
                        </a:rPr>
                        <a:t>SK Štětí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TJ Podbradec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effectLst/>
                          <a:latin typeface="Arial" panose="020B0604020202020204" pitchFamily="34" charset="0"/>
                        </a:rPr>
                        <a:t>Dospělí B  IV. Třída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408245965"/>
                  </a:ext>
                </a:extLst>
              </a:tr>
            </a:tbl>
          </a:graphicData>
        </a:graphic>
      </p:graphicFrame>
      <p:graphicFrame>
        <p:nvGraphicFramePr>
          <p:cNvPr id="6" name="Tabulka 5"/>
          <p:cNvGraphicFramePr>
            <a:graphicFrameLocks noGrp="1"/>
          </p:cNvGraphicFramePr>
          <p:nvPr>
            <p:extLst>
              <p:ext uri="{D42A27DB-BD31-4B8C-83A1-F6EECF244321}">
                <p14:modId xmlns:p14="http://schemas.microsoft.com/office/powerpoint/2010/main" val="1384924171"/>
              </p:ext>
            </p:extLst>
          </p:nvPr>
        </p:nvGraphicFramePr>
        <p:xfrm>
          <a:off x="143991" y="4987652"/>
          <a:ext cx="4752528" cy="2016224"/>
        </p:xfrm>
        <a:graphic>
          <a:graphicData uri="http://schemas.openxmlformats.org/drawingml/2006/table">
            <a:tbl>
              <a:tblPr/>
              <a:tblGrid>
                <a:gridCol w="685264">
                  <a:extLst>
                    <a:ext uri="{9D8B030D-6E8A-4147-A177-3AD203B41FA5}">
                      <a16:colId xmlns:a16="http://schemas.microsoft.com/office/drawing/2014/main" val="3729778047"/>
                    </a:ext>
                  </a:extLst>
                </a:gridCol>
                <a:gridCol w="559121">
                  <a:extLst>
                    <a:ext uri="{9D8B030D-6E8A-4147-A177-3AD203B41FA5}">
                      <a16:colId xmlns:a16="http://schemas.microsoft.com/office/drawing/2014/main" val="456432297"/>
                    </a:ext>
                  </a:extLst>
                </a:gridCol>
                <a:gridCol w="600032">
                  <a:extLst>
                    <a:ext uri="{9D8B030D-6E8A-4147-A177-3AD203B41FA5}">
                      <a16:colId xmlns:a16="http://schemas.microsoft.com/office/drawing/2014/main" val="2350615692"/>
                    </a:ext>
                  </a:extLst>
                </a:gridCol>
                <a:gridCol w="767086">
                  <a:extLst>
                    <a:ext uri="{9D8B030D-6E8A-4147-A177-3AD203B41FA5}">
                      <a16:colId xmlns:a16="http://schemas.microsoft.com/office/drawing/2014/main" val="1111360316"/>
                    </a:ext>
                  </a:extLst>
                </a:gridCol>
                <a:gridCol w="968234">
                  <a:extLst>
                    <a:ext uri="{9D8B030D-6E8A-4147-A177-3AD203B41FA5}">
                      <a16:colId xmlns:a16="http://schemas.microsoft.com/office/drawing/2014/main" val="3472564659"/>
                    </a:ext>
                  </a:extLst>
                </a:gridCol>
                <a:gridCol w="1172791">
                  <a:extLst>
                    <a:ext uri="{9D8B030D-6E8A-4147-A177-3AD203B41FA5}">
                      <a16:colId xmlns:a16="http://schemas.microsoft.com/office/drawing/2014/main" val="3690808844"/>
                    </a:ext>
                  </a:extLst>
                </a:gridCol>
              </a:tblGrid>
              <a:tr h="481028">
                <a:tc>
                  <a:txBody>
                    <a:bodyPr/>
                    <a:lstStyle/>
                    <a:p>
                      <a:pPr algn="ctr" fontAlgn="ctr"/>
                      <a:r>
                        <a:rPr lang="cs-CZ" sz="1050" b="1" i="0" u="none" strike="noStrike" dirty="0">
                          <a:solidFill>
                            <a:srgbClr val="000000"/>
                          </a:solidFill>
                          <a:effectLst/>
                          <a:latin typeface="Arial" panose="020B0604020202020204" pitchFamily="34" charset="0"/>
                        </a:rPr>
                        <a:t>Datum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050" b="1" i="0" u="none" strike="noStrike" dirty="0">
                          <a:solidFill>
                            <a:srgbClr val="000000"/>
                          </a:solidFill>
                          <a:effectLst/>
                          <a:latin typeface="Arial" panose="020B0604020202020204" pitchFamily="34" charset="0"/>
                        </a:rPr>
                        <a:t>Den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050" b="1" i="0" u="none" strike="noStrike" dirty="0">
                          <a:solidFill>
                            <a:srgbClr val="000000"/>
                          </a:solidFill>
                          <a:effectLst/>
                          <a:latin typeface="Arial" panose="020B0604020202020204" pitchFamily="34" charset="0"/>
                        </a:rPr>
                        <a:t>Čas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050" b="1" i="0" u="none" strike="noStrike" dirty="0">
                          <a:solidFill>
                            <a:srgbClr val="000000"/>
                          </a:solidFill>
                          <a:effectLst/>
                          <a:latin typeface="Arial" panose="020B0604020202020204" pitchFamily="34" charset="0"/>
                        </a:rPr>
                        <a:t>Doma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050" b="1" i="0" u="none" strike="noStrike">
                          <a:solidFill>
                            <a:srgbClr val="000000"/>
                          </a:solidFill>
                          <a:effectLst/>
                          <a:latin typeface="Arial" panose="020B0604020202020204" pitchFamily="34" charset="0"/>
                        </a:rPr>
                        <a:t>Venku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050" b="1" i="0" u="none" strike="noStrike">
                          <a:solidFill>
                            <a:srgbClr val="000000"/>
                          </a:solidFill>
                          <a:effectLst/>
                          <a:latin typeface="Arial" panose="020B0604020202020204" pitchFamily="34" charset="0"/>
                        </a:rPr>
                        <a:t>Kategorie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extLst>
                  <a:ext uri="{0D108BD9-81ED-4DB2-BD59-A6C34878D82A}">
                    <a16:rowId xmlns:a16="http://schemas.microsoft.com/office/drawing/2014/main" val="646581488"/>
                  </a:ext>
                </a:extLst>
              </a:tr>
              <a:tr h="470793">
                <a:tc>
                  <a:txBody>
                    <a:bodyPr/>
                    <a:lstStyle/>
                    <a:p>
                      <a:pPr algn="ctr" fontAlgn="ctr"/>
                      <a:r>
                        <a:rPr lang="cs-CZ" sz="1050" b="1" i="0" u="none" strike="noStrike" dirty="0">
                          <a:solidFill>
                            <a:srgbClr val="000000"/>
                          </a:solidFill>
                          <a:effectLst/>
                          <a:latin typeface="Arial" panose="020B0604020202020204" pitchFamily="34" charset="0"/>
                        </a:rPr>
                        <a:t>05.09.</a:t>
                      </a:r>
                    </a:p>
                    <a:p>
                      <a:pPr algn="ctr" fontAlgn="ctr"/>
                      <a:r>
                        <a:rPr lang="cs-CZ" sz="1050" b="1" i="0" u="none" strike="noStrike" dirty="0">
                          <a:solidFill>
                            <a:srgbClr val="000000"/>
                          </a:solidFill>
                          <a:effectLst/>
                          <a:latin typeface="Arial" panose="020B0604020202020204" pitchFamily="34" charset="0"/>
                        </a:rPr>
                        <a:t>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středa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TJ Skorotice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Dorost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183067803"/>
                  </a:ext>
                </a:extLst>
              </a:tr>
              <a:tr h="460559">
                <a:tc>
                  <a:txBody>
                    <a:bodyPr/>
                    <a:lstStyle/>
                    <a:p>
                      <a:pPr algn="ctr" fontAlgn="ctr"/>
                      <a:r>
                        <a:rPr lang="cs-CZ" sz="1050" b="1" i="0" u="none" strike="noStrike" dirty="0">
                          <a:solidFill>
                            <a:srgbClr val="000000"/>
                          </a:solidFill>
                          <a:effectLst/>
                          <a:latin typeface="Arial" panose="020B0604020202020204" pitchFamily="34" charset="0"/>
                        </a:rPr>
                        <a:t>08.09.</a:t>
                      </a:r>
                    </a:p>
                    <a:p>
                      <a:pPr algn="ctr" fontAlgn="ctr"/>
                      <a:r>
                        <a:rPr lang="cs-CZ" sz="1050" b="1" i="0" u="none" strike="noStrike" dirty="0">
                          <a:solidFill>
                            <a:srgbClr val="000000"/>
                          </a:solidFill>
                          <a:effectLst/>
                          <a:latin typeface="Arial" panose="020B0604020202020204" pitchFamily="34" charset="0"/>
                        </a:rPr>
                        <a:t>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effectLst/>
                          <a:latin typeface="Arial" panose="020B0604020202020204" pitchFamily="34" charset="0"/>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effectLst/>
                          <a:latin typeface="Arial" panose="020B0604020202020204" pitchFamily="34" charset="0"/>
                        </a:rPr>
                        <a:t>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effectLst/>
                          <a:latin typeface="Arial" panose="020B0604020202020204" pitchFamily="34" charset="0"/>
                        </a:rPr>
                        <a:t>FK SEKO Louny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effectLst/>
                          <a:latin typeface="Arial" panose="020B0604020202020204" pitchFamily="34" charset="0"/>
                        </a:rPr>
                        <a:t>Dospělí 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529194177"/>
                  </a:ext>
                </a:extLst>
              </a:tr>
              <a:tr h="603844">
                <a:tc>
                  <a:txBody>
                    <a:bodyPr/>
                    <a:lstStyle/>
                    <a:p>
                      <a:pPr algn="ctr" fontAlgn="ctr"/>
                      <a:r>
                        <a:rPr lang="cs-CZ" sz="1050" b="1" i="0" u="none" strike="noStrike" dirty="0">
                          <a:solidFill>
                            <a:schemeClr val="tx1"/>
                          </a:solidFill>
                          <a:effectLst/>
                          <a:latin typeface="Arial" panose="020B0604020202020204" pitchFamily="34" charset="0"/>
                        </a:rPr>
                        <a:t>09.09.</a:t>
                      </a:r>
                    </a:p>
                    <a:p>
                      <a:pPr algn="ctr" fontAlgn="ctr"/>
                      <a:r>
                        <a:rPr lang="cs-CZ" sz="1050" b="1" i="0" u="none" strike="noStrike" dirty="0">
                          <a:solidFill>
                            <a:schemeClr val="tx1"/>
                          </a:solidFill>
                          <a:effectLst/>
                          <a:latin typeface="Arial" panose="020B0604020202020204" pitchFamily="34" charset="0"/>
                        </a:rPr>
                        <a:t>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chemeClr val="tx1"/>
                          </a:solidFill>
                          <a:effectLst/>
                          <a:latin typeface="Arial" panose="020B0604020202020204" pitchFamily="34" charset="0"/>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chemeClr val="tx1"/>
                          </a:solidFill>
                          <a:effectLst/>
                          <a:latin typeface="Arial" panose="020B060402020202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chemeClr val="tx1"/>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chemeClr val="tx1"/>
                          </a:solidFill>
                          <a:effectLst/>
                          <a:latin typeface="Arial" panose="020B0604020202020204" pitchFamily="34" charset="0"/>
                        </a:rPr>
                        <a:t>SK Bezděkov/Dobříň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chemeClr val="tx1"/>
                          </a:solidFill>
                          <a:effectLst/>
                          <a:latin typeface="Arial" panose="020B0604020202020204" pitchFamily="34" charset="0"/>
                        </a:rPr>
                        <a:t>Starší přípravka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408245965"/>
                  </a:ext>
                </a:extLst>
              </a:tr>
            </a:tbl>
          </a:graphicData>
        </a:graphic>
      </p:graphicFrame>
      <p:sp>
        <p:nvSpPr>
          <p:cNvPr id="8" name="Obdélník 7"/>
          <p:cNvSpPr/>
          <p:nvPr/>
        </p:nvSpPr>
        <p:spPr>
          <a:xfrm>
            <a:off x="216000" y="3635464"/>
            <a:ext cx="4752528" cy="1077218"/>
          </a:xfrm>
          <a:prstGeom prst="rect">
            <a:avLst/>
          </a:prstGeom>
          <a:solidFill>
            <a:srgbClr val="66FF33"/>
          </a:solidFill>
        </p:spPr>
        <p:txBody>
          <a:bodyPr wrap="square" lIns="91440" tIns="45720" rIns="91440" bIns="45720">
            <a:spAutoFit/>
          </a:bodyPr>
          <a:lstStyle/>
          <a:p>
            <a:pPr algn="ctr"/>
            <a:r>
              <a:rPr lang="cs-CZ" sz="3200" b="1" cap="none" spc="0" dirty="0">
                <a:ln w="13462">
                  <a:solidFill>
                    <a:schemeClr val="bg1"/>
                  </a:solidFill>
                  <a:prstDash val="solid"/>
                </a:ln>
                <a:solidFill>
                  <a:srgbClr val="FF0066"/>
                </a:solidFill>
                <a:effectLst>
                  <a:outerShdw dist="38100" dir="2700000" algn="bl" rotWithShape="0">
                    <a:schemeClr val="accent5"/>
                  </a:outerShdw>
                </a:effectLst>
                <a:latin typeface="Rockwell Condensed" panose="02060603050405020104" pitchFamily="18" charset="0"/>
              </a:rPr>
              <a:t>Na fotbalový stadion jste zváni i v dalším týdnu</a:t>
            </a:r>
          </a:p>
        </p:txBody>
      </p:sp>
      <p:sp>
        <p:nvSpPr>
          <p:cNvPr id="13" name="TextovéPole 12"/>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a:t>
            </a:r>
          </a:p>
        </p:txBody>
      </p:sp>
      <p:graphicFrame>
        <p:nvGraphicFramePr>
          <p:cNvPr id="15" name="Tabulka 14"/>
          <p:cNvGraphicFramePr>
            <a:graphicFrameLocks noGrp="1"/>
          </p:cNvGraphicFramePr>
          <p:nvPr>
            <p:extLst>
              <p:ext uri="{D42A27DB-BD31-4B8C-83A1-F6EECF244321}">
                <p14:modId xmlns:p14="http://schemas.microsoft.com/office/powerpoint/2010/main" val="3402713423"/>
              </p:ext>
            </p:extLst>
          </p:nvPr>
        </p:nvGraphicFramePr>
        <p:xfrm>
          <a:off x="5544591" y="1027212"/>
          <a:ext cx="4536505" cy="3249270"/>
        </p:xfrm>
        <a:graphic>
          <a:graphicData uri="http://schemas.openxmlformats.org/drawingml/2006/table">
            <a:tbl>
              <a:tblPr/>
              <a:tblGrid>
                <a:gridCol w="781276">
                  <a:extLst>
                    <a:ext uri="{9D8B030D-6E8A-4147-A177-3AD203B41FA5}">
                      <a16:colId xmlns:a16="http://schemas.microsoft.com/office/drawing/2014/main" val="1694369565"/>
                    </a:ext>
                  </a:extLst>
                </a:gridCol>
                <a:gridCol w="514307">
                  <a:extLst>
                    <a:ext uri="{9D8B030D-6E8A-4147-A177-3AD203B41FA5}">
                      <a16:colId xmlns:a16="http://schemas.microsoft.com/office/drawing/2014/main" val="1043875373"/>
                    </a:ext>
                  </a:extLst>
                </a:gridCol>
                <a:gridCol w="345489">
                  <a:extLst>
                    <a:ext uri="{9D8B030D-6E8A-4147-A177-3AD203B41FA5}">
                      <a16:colId xmlns:a16="http://schemas.microsoft.com/office/drawing/2014/main" val="3251187653"/>
                    </a:ext>
                  </a:extLst>
                </a:gridCol>
                <a:gridCol w="1021744">
                  <a:extLst>
                    <a:ext uri="{9D8B030D-6E8A-4147-A177-3AD203B41FA5}">
                      <a16:colId xmlns:a16="http://schemas.microsoft.com/office/drawing/2014/main" val="2631756384"/>
                    </a:ext>
                  </a:extLst>
                </a:gridCol>
                <a:gridCol w="856852">
                  <a:extLst>
                    <a:ext uri="{9D8B030D-6E8A-4147-A177-3AD203B41FA5}">
                      <a16:colId xmlns:a16="http://schemas.microsoft.com/office/drawing/2014/main" val="91377773"/>
                    </a:ext>
                  </a:extLst>
                </a:gridCol>
                <a:gridCol w="451492">
                  <a:extLst>
                    <a:ext uri="{9D8B030D-6E8A-4147-A177-3AD203B41FA5}">
                      <a16:colId xmlns:a16="http://schemas.microsoft.com/office/drawing/2014/main" val="2060312759"/>
                    </a:ext>
                  </a:extLst>
                </a:gridCol>
                <a:gridCol w="565345">
                  <a:extLst>
                    <a:ext uri="{9D8B030D-6E8A-4147-A177-3AD203B41FA5}">
                      <a16:colId xmlns:a16="http://schemas.microsoft.com/office/drawing/2014/main" val="3658181617"/>
                    </a:ext>
                  </a:extLst>
                </a:gridCol>
              </a:tblGrid>
              <a:tr h="164760">
                <a:tc gridSpan="7">
                  <a:txBody>
                    <a:bodyPr/>
                    <a:lstStyle/>
                    <a:p>
                      <a:pPr algn="ctr" fontAlgn="ctr"/>
                      <a:r>
                        <a:rPr lang="cs-CZ" sz="1400" b="1" i="0" u="none" strike="noStrike" dirty="0">
                          <a:solidFill>
                            <a:srgbClr val="000000"/>
                          </a:solidFill>
                          <a:effectLst/>
                          <a:latin typeface="Arial" panose="020B0604020202020204" pitchFamily="34" charset="0"/>
                        </a:rPr>
                        <a:t>Mladší přípravka podzim 2018 změny vyhrazeny</a:t>
                      </a:r>
                    </a:p>
                  </a:txBody>
                  <a:tcPr marL="2100" marR="2100" marT="21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683790221"/>
                  </a:ext>
                </a:extLst>
              </a:tr>
              <a:tr h="64672">
                <a:tc>
                  <a:txBody>
                    <a:bodyPr/>
                    <a:lstStyle/>
                    <a:p>
                      <a:pPr algn="ctr" fontAlgn="ctr"/>
                      <a:r>
                        <a:rPr lang="cs-CZ" sz="500" b="1" i="0" u="none" strike="noStrike">
                          <a:solidFill>
                            <a:srgbClr val="000000"/>
                          </a:solidFill>
                          <a:effectLst/>
                          <a:latin typeface="Arial" panose="020B0604020202020204" pitchFamily="34" charset="0"/>
                        </a:rPr>
                        <a:t>Datum</a:t>
                      </a:r>
                    </a:p>
                  </a:txBody>
                  <a:tcPr marL="2100" marR="2100" marT="21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500" b="1" i="0" u="none" strike="noStrike">
                          <a:solidFill>
                            <a:srgbClr val="000000"/>
                          </a:solidFill>
                          <a:effectLst/>
                          <a:latin typeface="Arial" panose="020B0604020202020204" pitchFamily="34" charset="0"/>
                        </a:rPr>
                        <a:t>Den</a:t>
                      </a:r>
                    </a:p>
                  </a:txBody>
                  <a:tcPr marL="2100" marR="2100" marT="2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500" b="1" i="0" u="none" strike="noStrike">
                          <a:solidFill>
                            <a:srgbClr val="000000"/>
                          </a:solidFill>
                          <a:effectLst/>
                          <a:latin typeface="Arial" panose="020B0604020202020204" pitchFamily="34" charset="0"/>
                        </a:rPr>
                        <a:t>Čas</a:t>
                      </a:r>
                    </a:p>
                  </a:txBody>
                  <a:tcPr marL="2100" marR="2100" marT="2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500" b="1" i="0" u="none" strike="noStrike">
                          <a:solidFill>
                            <a:srgbClr val="000000"/>
                          </a:solidFill>
                          <a:effectLst/>
                          <a:latin typeface="Arial" panose="020B0604020202020204" pitchFamily="34" charset="0"/>
                        </a:rPr>
                        <a:t>Doma</a:t>
                      </a:r>
                    </a:p>
                  </a:txBody>
                  <a:tcPr marL="2100" marR="2100" marT="2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400" b="1" i="0" u="none" strike="noStrike">
                          <a:solidFill>
                            <a:srgbClr val="000000"/>
                          </a:solidFill>
                          <a:effectLst/>
                          <a:latin typeface="Arial" panose="020B0604020202020204" pitchFamily="34" charset="0"/>
                        </a:rPr>
                        <a:t>Venku</a:t>
                      </a:r>
                    </a:p>
                  </a:txBody>
                  <a:tcPr marL="2100" marR="2100" marT="2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400" b="1" i="0" u="none" strike="noStrike">
                          <a:solidFill>
                            <a:srgbClr val="000000"/>
                          </a:solidFill>
                          <a:effectLst/>
                          <a:latin typeface="Arial" panose="020B0604020202020204" pitchFamily="34" charset="0"/>
                        </a:rPr>
                        <a:t>Kola</a:t>
                      </a:r>
                    </a:p>
                  </a:txBody>
                  <a:tcPr marL="2100" marR="2100" marT="2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500" b="1" i="0" u="none" strike="noStrike">
                          <a:solidFill>
                            <a:srgbClr val="000000"/>
                          </a:solidFill>
                          <a:effectLst/>
                          <a:latin typeface="Arial" panose="020B0604020202020204" pitchFamily="34" charset="0"/>
                        </a:rPr>
                        <a:t>Výsledek</a:t>
                      </a:r>
                    </a:p>
                  </a:txBody>
                  <a:tcPr marL="2100" marR="2100" marT="21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2976377235"/>
                  </a:ext>
                </a:extLst>
              </a:tr>
              <a:tr h="328390">
                <a:tc>
                  <a:txBody>
                    <a:bodyPr/>
                    <a:lstStyle/>
                    <a:p>
                      <a:pPr algn="ctr" fontAlgn="ctr"/>
                      <a:r>
                        <a:rPr lang="cs-CZ" sz="1000" b="1" i="0" u="none" strike="noStrike" dirty="0">
                          <a:solidFill>
                            <a:srgbClr val="000000"/>
                          </a:solidFill>
                          <a:effectLst/>
                          <a:latin typeface="Arial" panose="020B0604020202020204" pitchFamily="34" charset="0"/>
                        </a:rPr>
                        <a:t>01.09.2018</a:t>
                      </a:r>
                    </a:p>
                  </a:txBody>
                  <a:tcPr marL="2100" marR="2100" marT="21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sobota</a:t>
                      </a:r>
                    </a:p>
                  </a:txBody>
                  <a:tcPr marL="2100" marR="2100" marT="2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11:00</a:t>
                      </a:r>
                    </a:p>
                  </a:txBody>
                  <a:tcPr marL="2100" marR="2100" marT="2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Dynamo </a:t>
                      </a:r>
                      <a:r>
                        <a:rPr lang="cs-CZ" sz="1000" b="1" i="0" u="none" strike="noStrike" dirty="0" err="1">
                          <a:solidFill>
                            <a:srgbClr val="000000"/>
                          </a:solidFill>
                          <a:effectLst/>
                          <a:latin typeface="Arial" panose="020B0604020202020204" pitchFamily="34" charset="0"/>
                        </a:rPr>
                        <a:t>Podlusky</a:t>
                      </a:r>
                      <a:endParaRPr lang="cs-CZ" sz="1000" b="1" i="0" u="none" strike="noStrike" dirty="0">
                        <a:solidFill>
                          <a:srgbClr val="000000"/>
                        </a:solidFill>
                        <a:effectLst/>
                        <a:latin typeface="Arial" panose="020B0604020202020204" pitchFamily="34" charset="0"/>
                      </a:endParaRPr>
                    </a:p>
                  </a:txBody>
                  <a:tcPr marL="2100" marR="2100" marT="2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2100" marR="2100" marT="2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effectLst/>
                          <a:latin typeface="Arial" panose="020B0604020202020204" pitchFamily="34" charset="0"/>
                        </a:rPr>
                        <a:t>1</a:t>
                      </a:r>
                    </a:p>
                  </a:txBody>
                  <a:tcPr marL="2100" marR="2100" marT="2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effectLst/>
                          <a:latin typeface="Arial" panose="020B0604020202020204" pitchFamily="34" charset="0"/>
                        </a:rPr>
                        <a:t> </a:t>
                      </a:r>
                    </a:p>
                  </a:txBody>
                  <a:tcPr marL="2100" marR="2100" marT="21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1255566"/>
                  </a:ext>
                </a:extLst>
              </a:tr>
              <a:tr h="328390">
                <a:tc>
                  <a:txBody>
                    <a:bodyPr/>
                    <a:lstStyle/>
                    <a:p>
                      <a:pPr algn="ctr" fontAlgn="ctr"/>
                      <a:r>
                        <a:rPr lang="cs-CZ" sz="1000" b="1" i="0" u="none" strike="noStrike" dirty="0">
                          <a:solidFill>
                            <a:srgbClr val="000000"/>
                          </a:solidFill>
                          <a:effectLst/>
                          <a:latin typeface="Arial" panose="020B0604020202020204" pitchFamily="34" charset="0"/>
                        </a:rPr>
                        <a:t>08.09.2018</a:t>
                      </a:r>
                    </a:p>
                  </a:txBody>
                  <a:tcPr marL="2100" marR="2100" marT="21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sobota</a:t>
                      </a:r>
                    </a:p>
                  </a:txBody>
                  <a:tcPr marL="2100" marR="2100" marT="2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10:00</a:t>
                      </a:r>
                    </a:p>
                  </a:txBody>
                  <a:tcPr marL="2100" marR="2100" marT="2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Sokol Hoštka</a:t>
                      </a:r>
                    </a:p>
                  </a:txBody>
                  <a:tcPr marL="2100" marR="2100" marT="2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2100" marR="2100" marT="2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effectLst/>
                          <a:latin typeface="Arial" panose="020B0604020202020204" pitchFamily="34" charset="0"/>
                        </a:rPr>
                        <a:t>2</a:t>
                      </a:r>
                    </a:p>
                  </a:txBody>
                  <a:tcPr marL="2100" marR="2100" marT="2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effectLst/>
                          <a:latin typeface="Arial" panose="020B0604020202020204" pitchFamily="34" charset="0"/>
                        </a:rPr>
                        <a:t> </a:t>
                      </a:r>
                    </a:p>
                  </a:txBody>
                  <a:tcPr marL="2100" marR="2100" marT="21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1574271"/>
                  </a:ext>
                </a:extLst>
              </a:tr>
              <a:tr h="328390">
                <a:tc>
                  <a:txBody>
                    <a:bodyPr/>
                    <a:lstStyle/>
                    <a:p>
                      <a:pPr algn="ctr" fontAlgn="ctr"/>
                      <a:r>
                        <a:rPr lang="cs-CZ" sz="1000" b="1" i="0" u="none" strike="noStrike" dirty="0">
                          <a:solidFill>
                            <a:srgbClr val="000000"/>
                          </a:solidFill>
                          <a:effectLst/>
                          <a:latin typeface="Arial" panose="020B0604020202020204" pitchFamily="34" charset="0"/>
                        </a:rPr>
                        <a:t>15.09.2018</a:t>
                      </a:r>
                    </a:p>
                  </a:txBody>
                  <a:tcPr marL="2100" marR="2100" marT="21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sobota</a:t>
                      </a:r>
                    </a:p>
                  </a:txBody>
                  <a:tcPr marL="2100" marR="2100" marT="2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000000"/>
                          </a:solidFill>
                          <a:effectLst/>
                          <a:latin typeface="Arial" panose="020B0604020202020204" pitchFamily="34" charset="0"/>
                        </a:rPr>
                        <a:t> </a:t>
                      </a:r>
                    </a:p>
                  </a:txBody>
                  <a:tcPr marL="2100" marR="2100" marT="2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effectLst/>
                          <a:latin typeface="Arial" panose="020B0604020202020204" pitchFamily="34" charset="0"/>
                        </a:rPr>
                        <a:t>SK Štětí</a:t>
                      </a:r>
                    </a:p>
                  </a:txBody>
                  <a:tcPr marL="2100" marR="2100" marT="2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volno</a:t>
                      </a:r>
                    </a:p>
                  </a:txBody>
                  <a:tcPr marL="2100" marR="2100" marT="2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600" b="1" i="0" u="none" strike="noStrike">
                          <a:solidFill>
                            <a:srgbClr val="000000"/>
                          </a:solidFill>
                          <a:effectLst/>
                          <a:latin typeface="Arial" panose="020B0604020202020204" pitchFamily="34" charset="0"/>
                        </a:rPr>
                        <a:t>3</a:t>
                      </a:r>
                    </a:p>
                  </a:txBody>
                  <a:tcPr marL="2100" marR="2100" marT="2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600" b="1" i="0" u="none" strike="noStrike">
                          <a:solidFill>
                            <a:srgbClr val="000000"/>
                          </a:solidFill>
                          <a:effectLst/>
                          <a:latin typeface="Arial" panose="020B0604020202020204" pitchFamily="34" charset="0"/>
                        </a:rPr>
                        <a:t> </a:t>
                      </a:r>
                    </a:p>
                  </a:txBody>
                  <a:tcPr marL="2100" marR="2100" marT="21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820826414"/>
                  </a:ext>
                </a:extLst>
              </a:tr>
              <a:tr h="328390">
                <a:tc>
                  <a:txBody>
                    <a:bodyPr/>
                    <a:lstStyle/>
                    <a:p>
                      <a:pPr algn="ctr" fontAlgn="ctr"/>
                      <a:r>
                        <a:rPr lang="cs-CZ" sz="1000" b="1" i="0" u="none" strike="noStrike">
                          <a:solidFill>
                            <a:srgbClr val="000000"/>
                          </a:solidFill>
                          <a:effectLst/>
                          <a:latin typeface="Arial" panose="020B0604020202020204" pitchFamily="34" charset="0"/>
                        </a:rPr>
                        <a:t>22.09.2018</a:t>
                      </a:r>
                    </a:p>
                  </a:txBody>
                  <a:tcPr marL="2100" marR="2100" marT="21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sobota</a:t>
                      </a:r>
                    </a:p>
                  </a:txBody>
                  <a:tcPr marL="2100" marR="2100" marT="2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10:00</a:t>
                      </a:r>
                    </a:p>
                  </a:txBody>
                  <a:tcPr marL="2100" marR="2100" marT="2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Sokol Straškov Vodochody</a:t>
                      </a:r>
                    </a:p>
                  </a:txBody>
                  <a:tcPr marL="2100" marR="2100" marT="2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SK Štětí</a:t>
                      </a:r>
                    </a:p>
                  </a:txBody>
                  <a:tcPr marL="2100" marR="2100" marT="2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effectLst/>
                          <a:latin typeface="Arial" panose="020B0604020202020204" pitchFamily="34" charset="0"/>
                        </a:rPr>
                        <a:t>4</a:t>
                      </a:r>
                    </a:p>
                  </a:txBody>
                  <a:tcPr marL="2100" marR="2100" marT="2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effectLst/>
                          <a:latin typeface="Arial" panose="020B0604020202020204" pitchFamily="34" charset="0"/>
                        </a:rPr>
                        <a:t> </a:t>
                      </a:r>
                    </a:p>
                  </a:txBody>
                  <a:tcPr marL="2100" marR="2100" marT="21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55050251"/>
                  </a:ext>
                </a:extLst>
              </a:tr>
              <a:tr h="328390">
                <a:tc>
                  <a:txBody>
                    <a:bodyPr/>
                    <a:lstStyle/>
                    <a:p>
                      <a:pPr algn="ctr" fontAlgn="ctr"/>
                      <a:r>
                        <a:rPr lang="cs-CZ" sz="1000" b="1" i="0" u="none" strike="noStrike">
                          <a:solidFill>
                            <a:srgbClr val="000000"/>
                          </a:solidFill>
                          <a:effectLst/>
                          <a:latin typeface="Arial" panose="020B0604020202020204" pitchFamily="34" charset="0"/>
                        </a:rPr>
                        <a:t>29.09.2018</a:t>
                      </a:r>
                    </a:p>
                  </a:txBody>
                  <a:tcPr marL="2100" marR="2100" marT="21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effectLst/>
                          <a:latin typeface="Arial" panose="020B0604020202020204" pitchFamily="34" charset="0"/>
                        </a:rPr>
                        <a:t>sobota</a:t>
                      </a:r>
                    </a:p>
                  </a:txBody>
                  <a:tcPr marL="2100" marR="2100" marT="2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000000"/>
                          </a:solidFill>
                          <a:effectLst/>
                          <a:latin typeface="Arial" panose="020B0604020202020204" pitchFamily="34" charset="0"/>
                        </a:rPr>
                        <a:t>12:00</a:t>
                      </a:r>
                    </a:p>
                  </a:txBody>
                  <a:tcPr marL="2100" marR="2100" marT="2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2100" marR="2100" marT="2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effectLst/>
                          <a:latin typeface="Arial" panose="020B0604020202020204" pitchFamily="34" charset="0"/>
                        </a:rPr>
                        <a:t>SK Liběšice</a:t>
                      </a:r>
                    </a:p>
                  </a:txBody>
                  <a:tcPr marL="2100" marR="2100" marT="2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600" b="1" i="0" u="none" strike="noStrike" dirty="0">
                          <a:solidFill>
                            <a:srgbClr val="000000"/>
                          </a:solidFill>
                          <a:effectLst/>
                          <a:latin typeface="Arial" panose="020B0604020202020204" pitchFamily="34" charset="0"/>
                        </a:rPr>
                        <a:t>5</a:t>
                      </a:r>
                    </a:p>
                  </a:txBody>
                  <a:tcPr marL="2100" marR="2100" marT="2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600" b="1" i="0" u="none" strike="noStrike">
                          <a:solidFill>
                            <a:srgbClr val="000000"/>
                          </a:solidFill>
                          <a:effectLst/>
                          <a:latin typeface="Arial" panose="020B0604020202020204" pitchFamily="34" charset="0"/>
                        </a:rPr>
                        <a:t> </a:t>
                      </a:r>
                    </a:p>
                  </a:txBody>
                  <a:tcPr marL="2100" marR="2100" marT="21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873132863"/>
                  </a:ext>
                </a:extLst>
              </a:tr>
              <a:tr h="328390">
                <a:tc>
                  <a:txBody>
                    <a:bodyPr/>
                    <a:lstStyle/>
                    <a:p>
                      <a:pPr algn="ctr" fontAlgn="ctr"/>
                      <a:r>
                        <a:rPr lang="cs-CZ" sz="1000" b="1" i="0" u="none" strike="noStrike">
                          <a:solidFill>
                            <a:srgbClr val="000000"/>
                          </a:solidFill>
                          <a:effectLst/>
                          <a:latin typeface="Arial" panose="020B0604020202020204" pitchFamily="34" charset="0"/>
                        </a:rPr>
                        <a:t>06.10.2018</a:t>
                      </a:r>
                    </a:p>
                  </a:txBody>
                  <a:tcPr marL="2100" marR="2100" marT="21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sobota</a:t>
                      </a:r>
                    </a:p>
                  </a:txBody>
                  <a:tcPr marL="2100" marR="2100" marT="2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10:00</a:t>
                      </a:r>
                    </a:p>
                  </a:txBody>
                  <a:tcPr marL="2100" marR="2100" marT="2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TJ Slavoj Úštěk</a:t>
                      </a:r>
                    </a:p>
                  </a:txBody>
                  <a:tcPr marL="2100" marR="2100" marT="2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2100" marR="2100" marT="2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dirty="0">
                          <a:solidFill>
                            <a:srgbClr val="000000"/>
                          </a:solidFill>
                          <a:effectLst/>
                          <a:latin typeface="Arial" panose="020B0604020202020204" pitchFamily="34" charset="0"/>
                        </a:rPr>
                        <a:t>6</a:t>
                      </a:r>
                    </a:p>
                  </a:txBody>
                  <a:tcPr marL="2100" marR="2100" marT="2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effectLst/>
                          <a:latin typeface="Arial" panose="020B0604020202020204" pitchFamily="34" charset="0"/>
                        </a:rPr>
                        <a:t> </a:t>
                      </a:r>
                    </a:p>
                  </a:txBody>
                  <a:tcPr marL="2100" marR="2100" marT="21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7066500"/>
                  </a:ext>
                </a:extLst>
              </a:tr>
              <a:tr h="328390">
                <a:tc>
                  <a:txBody>
                    <a:bodyPr/>
                    <a:lstStyle/>
                    <a:p>
                      <a:pPr algn="ctr" fontAlgn="ctr"/>
                      <a:r>
                        <a:rPr lang="cs-CZ" sz="1000" b="1" i="0" u="none" strike="noStrike">
                          <a:solidFill>
                            <a:srgbClr val="000000"/>
                          </a:solidFill>
                          <a:effectLst/>
                          <a:latin typeface="Arial" panose="020B0604020202020204" pitchFamily="34" charset="0"/>
                        </a:rPr>
                        <a:t>13.10.2018</a:t>
                      </a:r>
                    </a:p>
                  </a:txBody>
                  <a:tcPr marL="2100" marR="2100" marT="21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effectLst/>
                          <a:latin typeface="Arial" panose="020B0604020202020204" pitchFamily="34" charset="0"/>
                        </a:rPr>
                        <a:t>sobota</a:t>
                      </a:r>
                    </a:p>
                  </a:txBody>
                  <a:tcPr marL="2100" marR="2100" marT="2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000000"/>
                          </a:solidFill>
                          <a:effectLst/>
                          <a:latin typeface="Arial" panose="020B0604020202020204" pitchFamily="34" charset="0"/>
                        </a:rPr>
                        <a:t>12:00</a:t>
                      </a:r>
                    </a:p>
                  </a:txBody>
                  <a:tcPr marL="2100" marR="2100" marT="2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2100" marR="2100" marT="2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effectLst/>
                          <a:latin typeface="Arial" panose="020B0604020202020204" pitchFamily="34" charset="0"/>
                        </a:rPr>
                        <a:t>SK Bezděkov</a:t>
                      </a:r>
                    </a:p>
                  </a:txBody>
                  <a:tcPr marL="2100" marR="2100" marT="2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600" b="1" i="0" u="none" strike="noStrike" dirty="0">
                          <a:solidFill>
                            <a:srgbClr val="000000"/>
                          </a:solidFill>
                          <a:effectLst/>
                          <a:latin typeface="Arial" panose="020B0604020202020204" pitchFamily="34" charset="0"/>
                        </a:rPr>
                        <a:t>7</a:t>
                      </a:r>
                    </a:p>
                  </a:txBody>
                  <a:tcPr marL="2100" marR="2100" marT="2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600" b="1" i="0" u="none" strike="noStrike">
                          <a:solidFill>
                            <a:srgbClr val="000000"/>
                          </a:solidFill>
                          <a:effectLst/>
                          <a:latin typeface="Arial" panose="020B0604020202020204" pitchFamily="34" charset="0"/>
                        </a:rPr>
                        <a:t> </a:t>
                      </a:r>
                    </a:p>
                  </a:txBody>
                  <a:tcPr marL="2100" marR="2100" marT="21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115180075"/>
                  </a:ext>
                </a:extLst>
              </a:tr>
              <a:tr h="328390">
                <a:tc>
                  <a:txBody>
                    <a:bodyPr/>
                    <a:lstStyle/>
                    <a:p>
                      <a:pPr algn="ctr" fontAlgn="ctr"/>
                      <a:r>
                        <a:rPr lang="cs-CZ" sz="1000" b="1" i="0" u="none" strike="noStrike">
                          <a:solidFill>
                            <a:srgbClr val="000000"/>
                          </a:solidFill>
                          <a:effectLst/>
                          <a:latin typeface="Arial" panose="020B0604020202020204" pitchFamily="34" charset="0"/>
                        </a:rPr>
                        <a:t>20.10.2018</a:t>
                      </a:r>
                    </a:p>
                  </a:txBody>
                  <a:tcPr marL="2100" marR="2100" marT="21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sobota</a:t>
                      </a:r>
                    </a:p>
                  </a:txBody>
                  <a:tcPr marL="2100" marR="2100" marT="2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10:00</a:t>
                      </a:r>
                    </a:p>
                  </a:txBody>
                  <a:tcPr marL="2100" marR="2100" marT="2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SK Sahara Vědomice</a:t>
                      </a:r>
                    </a:p>
                  </a:txBody>
                  <a:tcPr marL="2100" marR="2100" marT="2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SK Štětí</a:t>
                      </a:r>
                    </a:p>
                  </a:txBody>
                  <a:tcPr marL="2100" marR="2100" marT="2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dirty="0">
                          <a:solidFill>
                            <a:srgbClr val="000000"/>
                          </a:solidFill>
                          <a:effectLst/>
                          <a:latin typeface="Arial" panose="020B0604020202020204" pitchFamily="34" charset="0"/>
                        </a:rPr>
                        <a:t>8</a:t>
                      </a:r>
                    </a:p>
                  </a:txBody>
                  <a:tcPr marL="2100" marR="2100" marT="2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effectLst/>
                          <a:latin typeface="Arial" panose="020B0604020202020204" pitchFamily="34" charset="0"/>
                        </a:rPr>
                        <a:t> </a:t>
                      </a:r>
                    </a:p>
                  </a:txBody>
                  <a:tcPr marL="2100" marR="2100" marT="21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589823850"/>
                  </a:ext>
                </a:extLst>
              </a:tr>
              <a:tr h="328390">
                <a:tc>
                  <a:txBody>
                    <a:bodyPr/>
                    <a:lstStyle/>
                    <a:p>
                      <a:pPr algn="ctr" fontAlgn="ctr"/>
                      <a:r>
                        <a:rPr lang="cs-CZ" sz="1000" b="1" i="0" u="none" strike="noStrike">
                          <a:solidFill>
                            <a:srgbClr val="000000"/>
                          </a:solidFill>
                          <a:effectLst/>
                          <a:latin typeface="Arial" panose="020B0604020202020204" pitchFamily="34" charset="0"/>
                        </a:rPr>
                        <a:t>27.10.2018</a:t>
                      </a:r>
                    </a:p>
                  </a:txBody>
                  <a:tcPr marL="2100" marR="2100" marT="21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effectLst/>
                          <a:latin typeface="Arial" panose="020B0604020202020204" pitchFamily="34" charset="0"/>
                        </a:rPr>
                        <a:t>sobota</a:t>
                      </a:r>
                    </a:p>
                  </a:txBody>
                  <a:tcPr marL="2100" marR="2100" marT="2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dirty="0">
                          <a:solidFill>
                            <a:srgbClr val="000000"/>
                          </a:solidFill>
                          <a:effectLst/>
                          <a:latin typeface="Arial" panose="020B0604020202020204" pitchFamily="34" charset="0"/>
                        </a:rPr>
                        <a:t>12:15</a:t>
                      </a:r>
                    </a:p>
                  </a:txBody>
                  <a:tcPr marL="2100" marR="2100" marT="2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2100" marR="2100" marT="2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effectLst/>
                          <a:latin typeface="Arial" panose="020B0604020202020204" pitchFamily="34" charset="0"/>
                        </a:rPr>
                        <a:t>TJ Viktorie Budyně</a:t>
                      </a:r>
                    </a:p>
                  </a:txBody>
                  <a:tcPr marL="2100" marR="2100" marT="2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600" b="1" i="0" u="none" strike="noStrike" dirty="0">
                          <a:solidFill>
                            <a:srgbClr val="000000"/>
                          </a:solidFill>
                          <a:effectLst/>
                          <a:latin typeface="Arial" panose="020B0604020202020204" pitchFamily="34" charset="0"/>
                        </a:rPr>
                        <a:t>9</a:t>
                      </a:r>
                    </a:p>
                  </a:txBody>
                  <a:tcPr marL="2100" marR="2100" marT="2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600" b="1" i="0" u="none" strike="noStrike" dirty="0">
                          <a:solidFill>
                            <a:srgbClr val="000000"/>
                          </a:solidFill>
                          <a:effectLst/>
                          <a:latin typeface="Arial" panose="020B0604020202020204" pitchFamily="34" charset="0"/>
                        </a:rPr>
                        <a:t> </a:t>
                      </a:r>
                    </a:p>
                  </a:txBody>
                  <a:tcPr marL="2100" marR="2100" marT="21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677648491"/>
                  </a:ext>
                </a:extLst>
              </a:tr>
            </a:tbl>
          </a:graphicData>
        </a:graphic>
      </p:graphicFrame>
      <p:sp>
        <p:nvSpPr>
          <p:cNvPr id="16" name="TextovéPole 15"/>
          <p:cNvSpPr txBox="1"/>
          <p:nvPr/>
        </p:nvSpPr>
        <p:spPr>
          <a:xfrm>
            <a:off x="5544592" y="66937"/>
            <a:ext cx="4536504" cy="707886"/>
          </a:xfrm>
          <a:prstGeom prst="rect">
            <a:avLst/>
          </a:prstGeom>
          <a:pattFill prst="wdDnDiag">
            <a:fgClr>
              <a:srgbClr val="FF99FF"/>
            </a:fgClr>
            <a:bgClr>
              <a:schemeClr val="bg1"/>
            </a:bgClr>
          </a:pattFill>
          <a:effectLst>
            <a:glow rad="101600">
              <a:srgbClr val="FFFF66">
                <a:alpha val="40000"/>
              </a:srgbClr>
            </a:glow>
            <a:softEdge rad="0"/>
          </a:effectLst>
        </p:spPr>
        <p:txBody>
          <a:bodyPr wrap="square" rtlCol="0">
            <a:spAutoFit/>
          </a:bodyPr>
          <a:lstStyle/>
          <a:p>
            <a:pPr algn="ctr"/>
            <a:r>
              <a:rPr lang="cs-CZ" sz="2000" dirty="0">
                <a:latin typeface="Arial Black" panose="020B0A04020102020204" pitchFamily="34" charset="0"/>
              </a:rPr>
              <a:t>Podzimní rozlosování mladších přípravek a </a:t>
            </a:r>
            <a:r>
              <a:rPr lang="cs-CZ" sz="2000" dirty="0" err="1">
                <a:latin typeface="Arial Black" panose="020B0A04020102020204" pitchFamily="34" charset="0"/>
              </a:rPr>
              <a:t>minipřípravky</a:t>
            </a:r>
            <a:r>
              <a:rPr lang="cs-CZ" sz="2000" dirty="0">
                <a:latin typeface="Arial Black" panose="020B0A04020102020204" pitchFamily="34" charset="0"/>
              </a:rPr>
              <a:t>.</a:t>
            </a:r>
          </a:p>
        </p:txBody>
      </p:sp>
      <p:graphicFrame>
        <p:nvGraphicFramePr>
          <p:cNvPr id="17" name="Tabulka 16"/>
          <p:cNvGraphicFramePr>
            <a:graphicFrameLocks noGrp="1"/>
          </p:cNvGraphicFramePr>
          <p:nvPr>
            <p:extLst>
              <p:ext uri="{D42A27DB-BD31-4B8C-83A1-F6EECF244321}">
                <p14:modId xmlns:p14="http://schemas.microsoft.com/office/powerpoint/2010/main" val="4212049787"/>
              </p:ext>
            </p:extLst>
          </p:nvPr>
        </p:nvGraphicFramePr>
        <p:xfrm>
          <a:off x="5517560" y="4548806"/>
          <a:ext cx="4514880" cy="2455650"/>
        </p:xfrm>
        <a:graphic>
          <a:graphicData uri="http://schemas.openxmlformats.org/drawingml/2006/table">
            <a:tbl>
              <a:tblPr/>
              <a:tblGrid>
                <a:gridCol w="645262">
                  <a:extLst>
                    <a:ext uri="{9D8B030D-6E8A-4147-A177-3AD203B41FA5}">
                      <a16:colId xmlns:a16="http://schemas.microsoft.com/office/drawing/2014/main" val="467723373"/>
                    </a:ext>
                  </a:extLst>
                </a:gridCol>
                <a:gridCol w="465371">
                  <a:extLst>
                    <a:ext uri="{9D8B030D-6E8A-4147-A177-3AD203B41FA5}">
                      <a16:colId xmlns:a16="http://schemas.microsoft.com/office/drawing/2014/main" val="3813087742"/>
                    </a:ext>
                  </a:extLst>
                </a:gridCol>
                <a:gridCol w="313832">
                  <a:extLst>
                    <a:ext uri="{9D8B030D-6E8A-4147-A177-3AD203B41FA5}">
                      <a16:colId xmlns:a16="http://schemas.microsoft.com/office/drawing/2014/main" val="2930372194"/>
                    </a:ext>
                  </a:extLst>
                </a:gridCol>
                <a:gridCol w="324586">
                  <a:extLst>
                    <a:ext uri="{9D8B030D-6E8A-4147-A177-3AD203B41FA5}">
                      <a16:colId xmlns:a16="http://schemas.microsoft.com/office/drawing/2014/main" val="1077918055"/>
                    </a:ext>
                  </a:extLst>
                </a:gridCol>
                <a:gridCol w="912166">
                  <a:extLst>
                    <a:ext uri="{9D8B030D-6E8A-4147-A177-3AD203B41FA5}">
                      <a16:colId xmlns:a16="http://schemas.microsoft.com/office/drawing/2014/main" val="3792062559"/>
                    </a:ext>
                  </a:extLst>
                </a:gridCol>
                <a:gridCol w="817332">
                  <a:extLst>
                    <a:ext uri="{9D8B030D-6E8A-4147-A177-3AD203B41FA5}">
                      <a16:colId xmlns:a16="http://schemas.microsoft.com/office/drawing/2014/main" val="1403059267"/>
                    </a:ext>
                  </a:extLst>
                </a:gridCol>
                <a:gridCol w="473193">
                  <a:extLst>
                    <a:ext uri="{9D8B030D-6E8A-4147-A177-3AD203B41FA5}">
                      <a16:colId xmlns:a16="http://schemas.microsoft.com/office/drawing/2014/main" val="1114983150"/>
                    </a:ext>
                  </a:extLst>
                </a:gridCol>
                <a:gridCol w="563138">
                  <a:extLst>
                    <a:ext uri="{9D8B030D-6E8A-4147-A177-3AD203B41FA5}">
                      <a16:colId xmlns:a16="http://schemas.microsoft.com/office/drawing/2014/main" val="3023378028"/>
                    </a:ext>
                  </a:extLst>
                </a:gridCol>
              </a:tblGrid>
              <a:tr h="214563">
                <a:tc gridSpan="8">
                  <a:txBody>
                    <a:bodyPr/>
                    <a:lstStyle/>
                    <a:p>
                      <a:pPr algn="ctr" fontAlgn="ctr"/>
                      <a:r>
                        <a:rPr lang="cs-CZ" sz="1300" b="1" i="0" u="none" strike="noStrike">
                          <a:solidFill>
                            <a:srgbClr val="000000"/>
                          </a:solidFill>
                          <a:effectLst/>
                          <a:latin typeface="Arial" panose="020B0604020202020204" pitchFamily="34" charset="0"/>
                        </a:rPr>
                        <a:t>Minipřípravka podzim 2018 změny vyhrazeny</a:t>
                      </a:r>
                    </a:p>
                  </a:txBody>
                  <a:tcPr marL="3547" marR="3547" marT="35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787743183"/>
                  </a:ext>
                </a:extLst>
              </a:tr>
              <a:tr h="156411">
                <a:tc>
                  <a:txBody>
                    <a:bodyPr/>
                    <a:lstStyle/>
                    <a:p>
                      <a:pPr algn="ctr" fontAlgn="ctr"/>
                      <a:r>
                        <a:rPr lang="cs-CZ" sz="1000" b="1" i="0" u="none" strike="noStrike">
                          <a:solidFill>
                            <a:srgbClr val="000000"/>
                          </a:solidFill>
                          <a:effectLst/>
                          <a:latin typeface="Arial" panose="020B0604020202020204" pitchFamily="34" charset="0"/>
                        </a:rPr>
                        <a:t>Datum</a:t>
                      </a:r>
                    </a:p>
                  </a:txBody>
                  <a:tcPr marL="3547" marR="3547" marT="35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000" b="1" i="0" u="none" strike="noStrike">
                          <a:solidFill>
                            <a:srgbClr val="000000"/>
                          </a:solidFill>
                          <a:effectLst/>
                          <a:latin typeface="Arial" panose="020B0604020202020204" pitchFamily="34" charset="0"/>
                        </a:rPr>
                        <a:t>Den</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000" b="1" i="0" u="none" strike="noStrike">
                          <a:solidFill>
                            <a:srgbClr val="000000"/>
                          </a:solidFill>
                          <a:effectLst/>
                          <a:latin typeface="Arial" panose="020B0604020202020204" pitchFamily="34" charset="0"/>
                        </a:rPr>
                        <a:t>Čas</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000" b="1" i="0" u="none" strike="noStrike">
                          <a:solidFill>
                            <a:srgbClr val="000000"/>
                          </a:solidFill>
                          <a:effectLst/>
                          <a:latin typeface="Arial" panose="020B0604020202020204" pitchFamily="34" charset="0"/>
                        </a:rPr>
                        <a:t>Kde</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000" b="1" i="0" u="none" strike="noStrike">
                          <a:solidFill>
                            <a:srgbClr val="000000"/>
                          </a:solidFill>
                          <a:effectLst/>
                          <a:latin typeface="Arial" panose="020B0604020202020204" pitchFamily="34" charset="0"/>
                        </a:rPr>
                        <a:t>Doma</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000" b="1" i="0" u="none" strike="noStrike">
                          <a:solidFill>
                            <a:srgbClr val="000000"/>
                          </a:solidFill>
                          <a:effectLst/>
                          <a:latin typeface="Arial" panose="020B0604020202020204" pitchFamily="34" charset="0"/>
                        </a:rPr>
                        <a:t>Venku</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000" b="1" i="0" u="none" strike="noStrike">
                          <a:solidFill>
                            <a:srgbClr val="000000"/>
                          </a:solidFill>
                          <a:effectLst/>
                          <a:latin typeface="Arial" panose="020B0604020202020204" pitchFamily="34" charset="0"/>
                        </a:rPr>
                        <a:t>Kola</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000" b="1" i="0" u="none" strike="noStrike">
                          <a:solidFill>
                            <a:srgbClr val="000000"/>
                          </a:solidFill>
                          <a:effectLst/>
                          <a:latin typeface="Arial" panose="020B0604020202020204" pitchFamily="34" charset="0"/>
                        </a:rPr>
                        <a:t>Výsledek</a:t>
                      </a:r>
                    </a:p>
                  </a:txBody>
                  <a:tcPr marL="3547" marR="3547" marT="354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3465922342"/>
                  </a:ext>
                </a:extLst>
              </a:tr>
              <a:tr h="347446">
                <a:tc>
                  <a:txBody>
                    <a:bodyPr/>
                    <a:lstStyle/>
                    <a:p>
                      <a:pPr algn="ctr" fontAlgn="ctr"/>
                      <a:r>
                        <a:rPr lang="cs-CZ" sz="1000" b="1" i="0" u="none" strike="noStrike">
                          <a:solidFill>
                            <a:srgbClr val="000000"/>
                          </a:solidFill>
                          <a:effectLst/>
                          <a:latin typeface="Arial" panose="020B0604020202020204" pitchFamily="34" charset="0"/>
                        </a:rPr>
                        <a:t>13.09.2018</a:t>
                      </a:r>
                    </a:p>
                  </a:txBody>
                  <a:tcPr marL="3547" marR="3547" marT="35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čtvrtek</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dirty="0">
                          <a:solidFill>
                            <a:srgbClr val="000000"/>
                          </a:solidFill>
                          <a:effectLst/>
                          <a:latin typeface="Arial" panose="020B0604020202020204" pitchFamily="34" charset="0"/>
                        </a:rPr>
                        <a:t>17:00</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D</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FK Travčice</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3547" marR="3547" marT="354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194713329"/>
                  </a:ext>
                </a:extLst>
              </a:tr>
              <a:tr h="347446">
                <a:tc>
                  <a:txBody>
                    <a:bodyPr/>
                    <a:lstStyle/>
                    <a:p>
                      <a:pPr algn="ctr" fontAlgn="ctr"/>
                      <a:r>
                        <a:rPr lang="cs-CZ" sz="1000" b="1" i="0" u="none" strike="noStrike">
                          <a:solidFill>
                            <a:srgbClr val="000000"/>
                          </a:solidFill>
                          <a:effectLst/>
                          <a:latin typeface="Arial" panose="020B0604020202020204" pitchFamily="34" charset="0"/>
                        </a:rPr>
                        <a:t>20.09.2018</a:t>
                      </a:r>
                    </a:p>
                  </a:txBody>
                  <a:tcPr marL="3547" marR="3547" marT="35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čtvrtek</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rPr>
                        <a:t>17:00</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V</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SK Bezděkov</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 </a:t>
                      </a:r>
                    </a:p>
                  </a:txBody>
                  <a:tcPr marL="3547" marR="3547" marT="354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249104060"/>
                  </a:ext>
                </a:extLst>
              </a:tr>
              <a:tr h="347446">
                <a:tc>
                  <a:txBody>
                    <a:bodyPr/>
                    <a:lstStyle/>
                    <a:p>
                      <a:pPr algn="ctr" fontAlgn="ctr"/>
                      <a:r>
                        <a:rPr lang="cs-CZ" sz="1000" b="1" i="0" u="none" strike="noStrike">
                          <a:solidFill>
                            <a:srgbClr val="000000"/>
                          </a:solidFill>
                          <a:effectLst/>
                          <a:latin typeface="Arial" panose="020B0604020202020204" pitchFamily="34" charset="0"/>
                        </a:rPr>
                        <a:t>27.09.2018</a:t>
                      </a:r>
                    </a:p>
                  </a:txBody>
                  <a:tcPr marL="3547" marR="3547" marT="35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čtvrtek</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dirty="0">
                          <a:solidFill>
                            <a:srgbClr val="000000"/>
                          </a:solidFill>
                          <a:effectLst/>
                          <a:latin typeface="Arial" panose="020B0604020202020204" pitchFamily="34" charset="0"/>
                        </a:rPr>
                        <a:t>17:00</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D</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FK Litoměřicko</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3547" marR="3547" marT="354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343050429"/>
                  </a:ext>
                </a:extLst>
              </a:tr>
              <a:tr h="347446">
                <a:tc>
                  <a:txBody>
                    <a:bodyPr/>
                    <a:lstStyle/>
                    <a:p>
                      <a:pPr algn="ctr" fontAlgn="ctr"/>
                      <a:r>
                        <a:rPr lang="cs-CZ" sz="1000" b="1" i="0" u="none" strike="noStrike">
                          <a:solidFill>
                            <a:srgbClr val="000000"/>
                          </a:solidFill>
                          <a:effectLst/>
                          <a:latin typeface="Arial" panose="020B0604020202020204" pitchFamily="34" charset="0"/>
                        </a:rPr>
                        <a:t>04.10.2018</a:t>
                      </a:r>
                    </a:p>
                  </a:txBody>
                  <a:tcPr marL="3547" marR="3547" marT="35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čtvrtek</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rPr>
                        <a:t>16:00</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V</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FK Travčice</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3547" marR="3547" marT="354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434374721"/>
                  </a:ext>
                </a:extLst>
              </a:tr>
              <a:tr h="347446">
                <a:tc>
                  <a:txBody>
                    <a:bodyPr/>
                    <a:lstStyle/>
                    <a:p>
                      <a:pPr algn="ctr" fontAlgn="ctr"/>
                      <a:r>
                        <a:rPr lang="cs-CZ" sz="1000" b="1" i="0" u="none" strike="noStrike">
                          <a:solidFill>
                            <a:srgbClr val="000000"/>
                          </a:solidFill>
                          <a:effectLst/>
                          <a:latin typeface="Arial" panose="020B0604020202020204" pitchFamily="34" charset="0"/>
                        </a:rPr>
                        <a:t>11.10.201</a:t>
                      </a:r>
                    </a:p>
                  </a:txBody>
                  <a:tcPr marL="3547" marR="3547" marT="35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čtvrtek</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dirty="0">
                          <a:solidFill>
                            <a:srgbClr val="000000"/>
                          </a:solidFill>
                          <a:effectLst/>
                          <a:latin typeface="Arial" panose="020B0604020202020204" pitchFamily="34" charset="0"/>
                        </a:rPr>
                        <a:t>16:00</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D</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SK Bezděkov</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3547" marR="3547" marT="354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708323299"/>
                  </a:ext>
                </a:extLst>
              </a:tr>
              <a:tr h="347446">
                <a:tc>
                  <a:txBody>
                    <a:bodyPr/>
                    <a:lstStyle/>
                    <a:p>
                      <a:pPr algn="ctr" fontAlgn="ctr"/>
                      <a:r>
                        <a:rPr lang="cs-CZ" sz="1000" b="1" i="0" u="none" strike="noStrike">
                          <a:solidFill>
                            <a:srgbClr val="000000"/>
                          </a:solidFill>
                          <a:effectLst/>
                          <a:latin typeface="Arial" panose="020B0604020202020204" pitchFamily="34" charset="0"/>
                        </a:rPr>
                        <a:t>18.10.2018</a:t>
                      </a:r>
                    </a:p>
                  </a:txBody>
                  <a:tcPr marL="3547" marR="3547" marT="35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čtvrtek</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rPr>
                        <a:t>16:00</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V</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FK Litoměřicko</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SK Štětí</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 </a:t>
                      </a:r>
                    </a:p>
                  </a:txBody>
                  <a:tcPr marL="3547" marR="3547" marT="354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604234156"/>
                  </a:ext>
                </a:extLst>
              </a:tr>
            </a:tbl>
          </a:graphicData>
        </a:graphic>
      </p:graphicFrame>
      <p:sp>
        <p:nvSpPr>
          <p:cNvPr id="10" name="TextovéPole 9"/>
          <p:cNvSpPr txBox="1"/>
          <p:nvPr/>
        </p:nvSpPr>
        <p:spPr>
          <a:xfrm>
            <a:off x="7344792" y="7004456"/>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29</a:t>
            </a:r>
            <a:endParaRPr lang="cs-CZ" sz="800" dirty="0">
              <a:latin typeface="Bookman Old Style" pitchFamily="18" charset="0"/>
            </a:endParaRPr>
          </a:p>
        </p:txBody>
      </p:sp>
    </p:spTree>
    <p:extLst>
      <p:ext uri="{BB962C8B-B14F-4D97-AF65-F5344CB8AC3E}">
        <p14:creationId xmlns:p14="http://schemas.microsoft.com/office/powerpoint/2010/main" val="1800417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7741939"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5</a:t>
            </a:r>
          </a:p>
        </p:txBody>
      </p:sp>
      <p:graphicFrame>
        <p:nvGraphicFramePr>
          <p:cNvPr id="12" name="Tabulka 11"/>
          <p:cNvGraphicFramePr>
            <a:graphicFrameLocks noGrp="1"/>
          </p:cNvGraphicFramePr>
          <p:nvPr>
            <p:extLst>
              <p:ext uri="{D42A27DB-BD31-4B8C-83A1-F6EECF244321}">
                <p14:modId xmlns:p14="http://schemas.microsoft.com/office/powerpoint/2010/main" val="1937615229"/>
              </p:ext>
            </p:extLst>
          </p:nvPr>
        </p:nvGraphicFramePr>
        <p:xfrm>
          <a:off x="143993" y="2323356"/>
          <a:ext cx="4488967" cy="4628271"/>
        </p:xfrm>
        <a:graphic>
          <a:graphicData uri="http://schemas.openxmlformats.org/drawingml/2006/table">
            <a:tbl>
              <a:tblPr/>
              <a:tblGrid>
                <a:gridCol w="581443">
                  <a:extLst>
                    <a:ext uri="{9D8B030D-6E8A-4147-A177-3AD203B41FA5}">
                      <a16:colId xmlns:a16="http://schemas.microsoft.com/office/drawing/2014/main" val="1226037867"/>
                    </a:ext>
                  </a:extLst>
                </a:gridCol>
                <a:gridCol w="374878">
                  <a:extLst>
                    <a:ext uri="{9D8B030D-6E8A-4147-A177-3AD203B41FA5}">
                      <a16:colId xmlns:a16="http://schemas.microsoft.com/office/drawing/2014/main" val="3788271627"/>
                    </a:ext>
                  </a:extLst>
                </a:gridCol>
                <a:gridCol w="336625">
                  <a:extLst>
                    <a:ext uri="{9D8B030D-6E8A-4147-A177-3AD203B41FA5}">
                      <a16:colId xmlns:a16="http://schemas.microsoft.com/office/drawing/2014/main" val="3689156851"/>
                    </a:ext>
                  </a:extLst>
                </a:gridCol>
                <a:gridCol w="1110287">
                  <a:extLst>
                    <a:ext uri="{9D8B030D-6E8A-4147-A177-3AD203B41FA5}">
                      <a16:colId xmlns:a16="http://schemas.microsoft.com/office/drawing/2014/main" val="2467294417"/>
                    </a:ext>
                  </a:extLst>
                </a:gridCol>
                <a:gridCol w="1202094">
                  <a:extLst>
                    <a:ext uri="{9D8B030D-6E8A-4147-A177-3AD203B41FA5}">
                      <a16:colId xmlns:a16="http://schemas.microsoft.com/office/drawing/2014/main" val="3517375242"/>
                    </a:ext>
                  </a:extLst>
                </a:gridCol>
                <a:gridCol w="332799">
                  <a:extLst>
                    <a:ext uri="{9D8B030D-6E8A-4147-A177-3AD203B41FA5}">
                      <a16:colId xmlns:a16="http://schemas.microsoft.com/office/drawing/2014/main" val="951964798"/>
                    </a:ext>
                  </a:extLst>
                </a:gridCol>
                <a:gridCol w="550841">
                  <a:extLst>
                    <a:ext uri="{9D8B030D-6E8A-4147-A177-3AD203B41FA5}">
                      <a16:colId xmlns:a16="http://schemas.microsoft.com/office/drawing/2014/main" val="2355918612"/>
                    </a:ext>
                  </a:extLst>
                </a:gridCol>
              </a:tblGrid>
              <a:tr h="259010">
                <a:tc gridSpan="7">
                  <a:txBody>
                    <a:bodyPr/>
                    <a:lstStyle/>
                    <a:p>
                      <a:pPr algn="ctr" fontAlgn="ctr"/>
                      <a:r>
                        <a:rPr lang="cs-CZ" sz="1200" b="1" i="0" u="none" strike="noStrike" dirty="0">
                          <a:solidFill>
                            <a:srgbClr val="000000"/>
                          </a:solidFill>
                          <a:effectLst/>
                          <a:latin typeface="Arial" panose="020B0604020202020204" pitchFamily="34" charset="0"/>
                        </a:rPr>
                        <a:t>Starší přípravka podzim 2018 změny vyhrazeny </a:t>
                      </a:r>
                      <a:r>
                        <a:rPr lang="cs-CZ" sz="1200" b="1" i="0" u="none" strike="noStrike" dirty="0" err="1">
                          <a:solidFill>
                            <a:srgbClr val="000000"/>
                          </a:solidFill>
                          <a:effectLst/>
                          <a:latin typeface="Arial" panose="020B0604020202020204" pitchFamily="34" charset="0"/>
                        </a:rPr>
                        <a:t>sk.B</a:t>
                      </a:r>
                      <a:endParaRPr lang="cs-CZ" sz="1200" b="1" i="0" u="none" strike="noStrike" dirty="0">
                        <a:solidFill>
                          <a:srgbClr val="000000"/>
                        </a:solidFill>
                        <a:effectLst/>
                        <a:latin typeface="Arial" panose="020B0604020202020204" pitchFamily="34" charset="0"/>
                      </a:endParaRPr>
                    </a:p>
                  </a:txBody>
                  <a:tcPr marL="2272" marR="2272" marT="22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438066320"/>
                  </a:ext>
                </a:extLst>
              </a:tr>
              <a:tr h="108928">
                <a:tc>
                  <a:txBody>
                    <a:bodyPr/>
                    <a:lstStyle/>
                    <a:p>
                      <a:pPr algn="ctr" fontAlgn="ctr"/>
                      <a:r>
                        <a:rPr lang="cs-CZ" sz="600" b="1" i="0" u="none" strike="noStrike">
                          <a:solidFill>
                            <a:srgbClr val="000000"/>
                          </a:solidFill>
                          <a:effectLst/>
                          <a:latin typeface="Arial" panose="020B0604020202020204" pitchFamily="34" charset="0"/>
                        </a:rPr>
                        <a:t>Datum</a:t>
                      </a:r>
                    </a:p>
                  </a:txBody>
                  <a:tcPr marL="2272" marR="2272" marT="22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600" b="1" i="0" u="none" strike="noStrike">
                          <a:solidFill>
                            <a:srgbClr val="000000"/>
                          </a:solidFill>
                          <a:effectLst/>
                          <a:latin typeface="Arial" panose="020B0604020202020204" pitchFamily="34" charset="0"/>
                        </a:rPr>
                        <a:t>Den</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600" b="1" i="0" u="none" strike="noStrike">
                          <a:solidFill>
                            <a:srgbClr val="000000"/>
                          </a:solidFill>
                          <a:effectLst/>
                          <a:latin typeface="Arial" panose="020B0604020202020204" pitchFamily="34" charset="0"/>
                        </a:rPr>
                        <a:t>Čas</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600" b="1" i="0" u="none" strike="noStrike">
                          <a:solidFill>
                            <a:srgbClr val="000000"/>
                          </a:solidFill>
                          <a:effectLst/>
                          <a:latin typeface="Arial" panose="020B0604020202020204" pitchFamily="34" charset="0"/>
                        </a:rPr>
                        <a:t>Doma</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600" b="1" i="0" u="none" strike="noStrike">
                          <a:solidFill>
                            <a:srgbClr val="000000"/>
                          </a:solidFill>
                          <a:effectLst/>
                          <a:latin typeface="Arial" panose="020B0604020202020204" pitchFamily="34" charset="0"/>
                        </a:rPr>
                        <a:t>Venku</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600" b="1" i="0" u="none" strike="noStrike">
                          <a:solidFill>
                            <a:srgbClr val="000000"/>
                          </a:solidFill>
                          <a:effectLst/>
                          <a:latin typeface="Arial" panose="020B0604020202020204" pitchFamily="34" charset="0"/>
                        </a:rPr>
                        <a:t>Kola</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600" b="1" i="0" u="none" strike="noStrike">
                          <a:solidFill>
                            <a:srgbClr val="000000"/>
                          </a:solidFill>
                          <a:effectLst/>
                          <a:latin typeface="Arial" panose="020B0604020202020204" pitchFamily="34" charset="0"/>
                        </a:rPr>
                        <a:t>Výsledek</a:t>
                      </a:r>
                    </a:p>
                  </a:txBody>
                  <a:tcPr marL="2272" marR="2272" marT="22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2772862279"/>
                  </a:ext>
                </a:extLst>
              </a:tr>
              <a:tr h="387303">
                <a:tc>
                  <a:txBody>
                    <a:bodyPr/>
                    <a:lstStyle/>
                    <a:p>
                      <a:pPr algn="ctr" fontAlgn="ctr"/>
                      <a:r>
                        <a:rPr lang="cs-CZ" sz="1000" b="1" i="0" u="none" strike="noStrike" dirty="0">
                          <a:solidFill>
                            <a:srgbClr val="000000"/>
                          </a:solidFill>
                          <a:effectLst/>
                          <a:latin typeface="Arial" panose="020B0604020202020204" pitchFamily="34" charset="0"/>
                        </a:rPr>
                        <a:t>02.09.</a:t>
                      </a:r>
                    </a:p>
                    <a:p>
                      <a:pPr algn="ctr" fontAlgn="ctr"/>
                      <a:r>
                        <a:rPr lang="cs-CZ" sz="1000" b="1" i="0" u="none" strike="noStrike" dirty="0">
                          <a:solidFill>
                            <a:srgbClr val="000000"/>
                          </a:solidFill>
                          <a:effectLst/>
                          <a:latin typeface="Arial" panose="020B0604020202020204" pitchFamily="34" charset="0"/>
                        </a:rPr>
                        <a:t>2018</a:t>
                      </a:r>
                    </a:p>
                  </a:txBody>
                  <a:tcPr marL="2272" marR="2272" marT="22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rPr>
                        <a:t>neděle</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10:00</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TJ </a:t>
                      </a:r>
                      <a:r>
                        <a:rPr lang="cs-CZ" sz="1000" b="1" i="0" u="none" strike="noStrike" dirty="0" err="1">
                          <a:solidFill>
                            <a:srgbClr val="000000"/>
                          </a:solidFill>
                          <a:effectLst/>
                          <a:latin typeface="Arial" panose="020B0604020202020204" pitchFamily="34" charset="0"/>
                        </a:rPr>
                        <a:t>Podřipan</a:t>
                      </a:r>
                      <a:r>
                        <a:rPr lang="cs-CZ" sz="1000" b="1" i="0" u="none" strike="noStrike" dirty="0">
                          <a:solidFill>
                            <a:srgbClr val="000000"/>
                          </a:solidFill>
                          <a:effectLst/>
                          <a:latin typeface="Arial" panose="020B0604020202020204" pitchFamily="34" charset="0"/>
                        </a:rPr>
                        <a:t> Rovné</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2272" marR="2272" marT="22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473370385"/>
                  </a:ext>
                </a:extLst>
              </a:tr>
              <a:tr h="387303">
                <a:tc>
                  <a:txBody>
                    <a:bodyPr/>
                    <a:lstStyle/>
                    <a:p>
                      <a:pPr algn="ctr" fontAlgn="ctr"/>
                      <a:r>
                        <a:rPr lang="cs-CZ" sz="1000" b="1" i="0" u="none" strike="noStrike" dirty="0">
                          <a:solidFill>
                            <a:srgbClr val="000000"/>
                          </a:solidFill>
                          <a:effectLst/>
                          <a:latin typeface="Arial" panose="020B0604020202020204" pitchFamily="34" charset="0"/>
                        </a:rPr>
                        <a:t>09.09.</a:t>
                      </a:r>
                    </a:p>
                    <a:p>
                      <a:pPr algn="ctr" fontAlgn="ctr"/>
                      <a:r>
                        <a:rPr lang="cs-CZ" sz="1000" b="1" i="0" u="none" strike="noStrike" dirty="0">
                          <a:solidFill>
                            <a:srgbClr val="000000"/>
                          </a:solidFill>
                          <a:effectLst/>
                          <a:latin typeface="Arial" panose="020B0604020202020204" pitchFamily="34" charset="0"/>
                        </a:rPr>
                        <a:t>2018</a:t>
                      </a:r>
                    </a:p>
                  </a:txBody>
                  <a:tcPr marL="2272" marR="2272" marT="22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dirty="0">
                          <a:solidFill>
                            <a:srgbClr val="000000"/>
                          </a:solidFill>
                          <a:effectLst/>
                          <a:latin typeface="Arial" panose="020B0604020202020204" pitchFamily="34" charset="0"/>
                        </a:rPr>
                        <a:t>neděle</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effectLst/>
                          <a:latin typeface="Arial" panose="020B0604020202020204" pitchFamily="34" charset="0"/>
                        </a:rPr>
                        <a:t>10:00</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effectLst/>
                          <a:latin typeface="Arial" panose="020B0604020202020204" pitchFamily="34" charset="0"/>
                        </a:rPr>
                        <a:t>SK Štětí</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SK Bezděkov/Dobříň</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2272" marR="2272" marT="22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175360051"/>
                  </a:ext>
                </a:extLst>
              </a:tr>
              <a:tr h="387303">
                <a:tc>
                  <a:txBody>
                    <a:bodyPr/>
                    <a:lstStyle/>
                    <a:p>
                      <a:pPr algn="ctr" fontAlgn="ctr"/>
                      <a:r>
                        <a:rPr lang="cs-CZ" sz="1000" b="1" i="0" u="none" strike="noStrike" dirty="0">
                          <a:solidFill>
                            <a:srgbClr val="000000"/>
                          </a:solidFill>
                          <a:effectLst/>
                          <a:latin typeface="Arial" panose="020B0604020202020204" pitchFamily="34" charset="0"/>
                        </a:rPr>
                        <a:t>16.09.</a:t>
                      </a:r>
                    </a:p>
                    <a:p>
                      <a:pPr algn="ctr" fontAlgn="ctr"/>
                      <a:r>
                        <a:rPr lang="cs-CZ" sz="1000" b="1" i="0" u="none" strike="noStrike" dirty="0">
                          <a:solidFill>
                            <a:srgbClr val="000000"/>
                          </a:solidFill>
                          <a:effectLst/>
                          <a:latin typeface="Arial" panose="020B0604020202020204" pitchFamily="34" charset="0"/>
                        </a:rPr>
                        <a:t>2018</a:t>
                      </a:r>
                    </a:p>
                  </a:txBody>
                  <a:tcPr marL="2272" marR="2272" marT="22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neděle</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10:00</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Sokol Mšené Lázně</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2272" marR="2272" marT="22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24725036"/>
                  </a:ext>
                </a:extLst>
              </a:tr>
              <a:tr h="387303">
                <a:tc>
                  <a:txBody>
                    <a:bodyPr/>
                    <a:lstStyle/>
                    <a:p>
                      <a:pPr algn="ctr" fontAlgn="ctr"/>
                      <a:r>
                        <a:rPr lang="cs-CZ" sz="1000" b="1" i="0" u="none" strike="noStrike" dirty="0">
                          <a:solidFill>
                            <a:srgbClr val="000000"/>
                          </a:solidFill>
                          <a:effectLst/>
                          <a:latin typeface="Arial" panose="020B0604020202020204" pitchFamily="34" charset="0"/>
                        </a:rPr>
                        <a:t>19.09.</a:t>
                      </a:r>
                    </a:p>
                    <a:p>
                      <a:pPr algn="ctr" fontAlgn="ctr"/>
                      <a:r>
                        <a:rPr lang="cs-CZ" sz="1000" b="1" i="0" u="none" strike="noStrike" dirty="0">
                          <a:solidFill>
                            <a:srgbClr val="000000"/>
                          </a:solidFill>
                          <a:effectLst/>
                          <a:latin typeface="Arial" panose="020B0604020202020204" pitchFamily="34" charset="0"/>
                        </a:rPr>
                        <a:t>2018</a:t>
                      </a:r>
                    </a:p>
                  </a:txBody>
                  <a:tcPr marL="2272" marR="2272" marT="22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dirty="0">
                          <a:solidFill>
                            <a:srgbClr val="000000"/>
                          </a:solidFill>
                          <a:effectLst/>
                          <a:latin typeface="Arial" panose="020B0604020202020204" pitchFamily="34" charset="0"/>
                        </a:rPr>
                        <a:t>středa</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17:00</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effectLst/>
                          <a:latin typeface="Arial" panose="020B0604020202020204" pitchFamily="34" charset="0"/>
                        </a:rPr>
                        <a:t>SK Štětí</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effectLst/>
                          <a:latin typeface="Arial" panose="020B0604020202020204" pitchFamily="34" charset="0"/>
                        </a:rPr>
                        <a:t>TJ Slavoj Úštěk</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2272" marR="2272" marT="22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4081242043"/>
                  </a:ext>
                </a:extLst>
              </a:tr>
              <a:tr h="387303">
                <a:tc>
                  <a:txBody>
                    <a:bodyPr/>
                    <a:lstStyle/>
                    <a:p>
                      <a:pPr algn="ctr" fontAlgn="ctr"/>
                      <a:r>
                        <a:rPr lang="cs-CZ" sz="1000" b="1" i="0" u="none" strike="noStrike" dirty="0">
                          <a:solidFill>
                            <a:srgbClr val="000000"/>
                          </a:solidFill>
                          <a:effectLst/>
                          <a:latin typeface="Arial" panose="020B0604020202020204" pitchFamily="34" charset="0"/>
                        </a:rPr>
                        <a:t>23.09.</a:t>
                      </a:r>
                    </a:p>
                    <a:p>
                      <a:pPr algn="ctr" fontAlgn="ctr"/>
                      <a:r>
                        <a:rPr lang="cs-CZ" sz="1000" b="1" i="0" u="none" strike="noStrike" dirty="0">
                          <a:solidFill>
                            <a:srgbClr val="000000"/>
                          </a:solidFill>
                          <a:effectLst/>
                          <a:latin typeface="Arial" panose="020B0604020202020204" pitchFamily="34" charset="0"/>
                        </a:rPr>
                        <a:t>2018</a:t>
                      </a:r>
                    </a:p>
                  </a:txBody>
                  <a:tcPr marL="2272" marR="2272" marT="22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neděle</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effectLst/>
                          <a:latin typeface="Arial" panose="020B0604020202020204" pitchFamily="34" charset="0"/>
                        </a:rPr>
                        <a:t>10:00</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effectLst/>
                          <a:latin typeface="Arial" panose="020B0604020202020204" pitchFamily="34" charset="0"/>
                        </a:rPr>
                        <a:t>SK Štětí</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effectLst/>
                          <a:latin typeface="Arial" panose="020B0604020202020204" pitchFamily="34" charset="0"/>
                        </a:rPr>
                        <a:t>SK Libotenice</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2272" marR="2272" marT="22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186904637"/>
                  </a:ext>
                </a:extLst>
              </a:tr>
              <a:tr h="387303">
                <a:tc>
                  <a:txBody>
                    <a:bodyPr/>
                    <a:lstStyle/>
                    <a:p>
                      <a:pPr algn="ctr" fontAlgn="ctr"/>
                      <a:r>
                        <a:rPr lang="cs-CZ" sz="1000" b="1" i="0" u="none" strike="noStrike" dirty="0">
                          <a:solidFill>
                            <a:srgbClr val="000000"/>
                          </a:solidFill>
                          <a:effectLst/>
                          <a:latin typeface="Arial" panose="020B0604020202020204" pitchFamily="34" charset="0"/>
                        </a:rPr>
                        <a:t>30.09.</a:t>
                      </a:r>
                    </a:p>
                    <a:p>
                      <a:pPr algn="ctr" fontAlgn="ctr"/>
                      <a:r>
                        <a:rPr lang="cs-CZ" sz="1000" b="1" i="0" u="none" strike="noStrike" dirty="0">
                          <a:solidFill>
                            <a:srgbClr val="000000"/>
                          </a:solidFill>
                          <a:effectLst/>
                          <a:latin typeface="Arial" panose="020B0604020202020204" pitchFamily="34" charset="0"/>
                        </a:rPr>
                        <a:t>2018</a:t>
                      </a:r>
                    </a:p>
                  </a:txBody>
                  <a:tcPr marL="2272" marR="2272" marT="22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neděle</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10:00</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FK Bechlín</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SK Štětí</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2272" marR="2272" marT="22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813810296"/>
                  </a:ext>
                </a:extLst>
              </a:tr>
              <a:tr h="387303">
                <a:tc>
                  <a:txBody>
                    <a:bodyPr/>
                    <a:lstStyle/>
                    <a:p>
                      <a:pPr algn="ctr" fontAlgn="ctr"/>
                      <a:r>
                        <a:rPr lang="cs-CZ" sz="1000" b="1" i="0" u="none" strike="noStrike" dirty="0">
                          <a:solidFill>
                            <a:srgbClr val="000000"/>
                          </a:solidFill>
                          <a:effectLst/>
                          <a:latin typeface="Arial" panose="020B0604020202020204" pitchFamily="34" charset="0"/>
                        </a:rPr>
                        <a:t>07.10.</a:t>
                      </a:r>
                    </a:p>
                    <a:p>
                      <a:pPr algn="ctr" fontAlgn="ctr"/>
                      <a:r>
                        <a:rPr lang="cs-CZ" sz="1000" b="1" i="0" u="none" strike="noStrike" dirty="0">
                          <a:solidFill>
                            <a:srgbClr val="000000"/>
                          </a:solidFill>
                          <a:effectLst/>
                          <a:latin typeface="Arial" panose="020B0604020202020204" pitchFamily="34" charset="0"/>
                        </a:rPr>
                        <a:t>2018</a:t>
                      </a:r>
                    </a:p>
                  </a:txBody>
                  <a:tcPr marL="2272" marR="2272" marT="22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neděle</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effectLst/>
                          <a:latin typeface="Arial" panose="020B0604020202020204" pitchFamily="34" charset="0"/>
                        </a:rPr>
                        <a:t>10:00</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effectLst/>
                          <a:latin typeface="Arial" panose="020B0604020202020204" pitchFamily="34" charset="0"/>
                        </a:rPr>
                        <a:t>SK SAHARA Vědomice</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effectLst/>
                          <a:latin typeface="Arial" panose="020B0604020202020204" pitchFamily="34" charset="0"/>
                        </a:rPr>
                        <a:t>6</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2272" marR="2272" marT="22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970174039"/>
                  </a:ext>
                </a:extLst>
              </a:tr>
              <a:tr h="387303">
                <a:tc>
                  <a:txBody>
                    <a:bodyPr/>
                    <a:lstStyle/>
                    <a:p>
                      <a:pPr algn="ctr" fontAlgn="ctr"/>
                      <a:r>
                        <a:rPr lang="cs-CZ" sz="1000" b="1" i="0" u="none" strike="noStrike" dirty="0">
                          <a:solidFill>
                            <a:srgbClr val="000000"/>
                          </a:solidFill>
                          <a:effectLst/>
                          <a:latin typeface="Arial" panose="020B0604020202020204" pitchFamily="34" charset="0"/>
                        </a:rPr>
                        <a:t>14.10.</a:t>
                      </a:r>
                    </a:p>
                    <a:p>
                      <a:pPr algn="ctr" fontAlgn="ctr"/>
                      <a:r>
                        <a:rPr lang="cs-CZ" sz="1000" b="1" i="0" u="none" strike="noStrike" dirty="0">
                          <a:solidFill>
                            <a:srgbClr val="000000"/>
                          </a:solidFill>
                          <a:effectLst/>
                          <a:latin typeface="Arial" panose="020B0604020202020204" pitchFamily="34" charset="0"/>
                        </a:rPr>
                        <a:t>2018</a:t>
                      </a:r>
                    </a:p>
                  </a:txBody>
                  <a:tcPr marL="2272" marR="2272" marT="22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rPr>
                        <a:t>neděle</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10:00</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TJ Viktorie Budyně </a:t>
                      </a:r>
                      <a:r>
                        <a:rPr lang="cs-CZ" sz="1000" b="1" i="0" u="none" strike="noStrike" dirty="0" err="1">
                          <a:solidFill>
                            <a:srgbClr val="000000"/>
                          </a:solidFill>
                          <a:effectLst/>
                          <a:latin typeface="Arial" panose="020B0604020202020204" pitchFamily="34" charset="0"/>
                        </a:rPr>
                        <a:t>n.O</a:t>
                      </a:r>
                      <a:r>
                        <a:rPr lang="cs-CZ" sz="1000" b="1" i="0" u="none" strike="noStrike" dirty="0">
                          <a:solidFill>
                            <a:srgbClr val="000000"/>
                          </a:solidFill>
                          <a:effectLst/>
                          <a:latin typeface="Arial" panose="020B0604020202020204" pitchFamily="34" charset="0"/>
                        </a:rPr>
                        <a:t>.</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SK Štětí</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7</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2272" marR="2272" marT="22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467926706"/>
                  </a:ext>
                </a:extLst>
              </a:tr>
              <a:tr h="387303">
                <a:tc>
                  <a:txBody>
                    <a:bodyPr/>
                    <a:lstStyle/>
                    <a:p>
                      <a:pPr algn="ctr" fontAlgn="ctr"/>
                      <a:r>
                        <a:rPr lang="cs-CZ" sz="1000" b="1" i="0" u="none" strike="noStrike" dirty="0">
                          <a:solidFill>
                            <a:srgbClr val="000000"/>
                          </a:solidFill>
                          <a:effectLst/>
                          <a:latin typeface="Arial" panose="020B0604020202020204" pitchFamily="34" charset="0"/>
                        </a:rPr>
                        <a:t>21.10.</a:t>
                      </a:r>
                    </a:p>
                    <a:p>
                      <a:pPr algn="ctr" fontAlgn="ctr"/>
                      <a:r>
                        <a:rPr lang="cs-CZ" sz="1000" b="1" i="0" u="none" strike="noStrike" dirty="0">
                          <a:solidFill>
                            <a:srgbClr val="000000"/>
                          </a:solidFill>
                          <a:effectLst/>
                          <a:latin typeface="Arial" panose="020B0604020202020204" pitchFamily="34" charset="0"/>
                        </a:rPr>
                        <a:t>2018</a:t>
                      </a:r>
                    </a:p>
                  </a:txBody>
                  <a:tcPr marL="2272" marR="2272" marT="22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dirty="0">
                          <a:solidFill>
                            <a:srgbClr val="000000"/>
                          </a:solidFill>
                          <a:effectLst/>
                          <a:latin typeface="Arial" panose="020B0604020202020204" pitchFamily="34" charset="0"/>
                        </a:rPr>
                        <a:t>neděle</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10:00</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effectLst/>
                          <a:latin typeface="Arial" panose="020B0604020202020204" pitchFamily="34" charset="0"/>
                        </a:rPr>
                        <a:t>TJ Dynamo </a:t>
                      </a:r>
                      <a:r>
                        <a:rPr lang="cs-CZ" sz="1000" b="1" i="0" u="none" strike="noStrike" dirty="0" err="1">
                          <a:solidFill>
                            <a:srgbClr val="000000"/>
                          </a:solidFill>
                          <a:effectLst/>
                          <a:latin typeface="Arial" panose="020B0604020202020204" pitchFamily="34" charset="0"/>
                        </a:rPr>
                        <a:t>Podlusky</a:t>
                      </a:r>
                      <a:endParaRPr lang="cs-CZ" sz="1000" b="1" i="0" u="none" strike="noStrike" dirty="0">
                        <a:solidFill>
                          <a:srgbClr val="000000"/>
                        </a:solidFill>
                        <a:effectLst/>
                        <a:latin typeface="Arial" panose="020B0604020202020204" pitchFamily="34" charset="0"/>
                      </a:endParaRP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effectLst/>
                          <a:latin typeface="Arial" panose="020B0604020202020204" pitchFamily="34" charset="0"/>
                        </a:rPr>
                        <a:t>8</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2272" marR="2272" marT="22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4162536746"/>
                  </a:ext>
                </a:extLst>
              </a:tr>
              <a:tr h="387303">
                <a:tc>
                  <a:txBody>
                    <a:bodyPr/>
                    <a:lstStyle/>
                    <a:p>
                      <a:pPr algn="ctr" fontAlgn="ctr"/>
                      <a:r>
                        <a:rPr lang="cs-CZ" sz="1000" b="1" i="0" u="none" strike="noStrike" dirty="0">
                          <a:solidFill>
                            <a:srgbClr val="000000"/>
                          </a:solidFill>
                          <a:effectLst/>
                          <a:latin typeface="Arial" panose="020B0604020202020204" pitchFamily="34" charset="0"/>
                        </a:rPr>
                        <a:t>28.10.</a:t>
                      </a:r>
                    </a:p>
                    <a:p>
                      <a:pPr algn="ctr" fontAlgn="ctr"/>
                      <a:r>
                        <a:rPr lang="cs-CZ" sz="1000" b="1" i="0" u="none" strike="noStrike" dirty="0">
                          <a:solidFill>
                            <a:srgbClr val="000000"/>
                          </a:solidFill>
                          <a:effectLst/>
                          <a:latin typeface="Arial" panose="020B0604020202020204" pitchFamily="34" charset="0"/>
                        </a:rPr>
                        <a:t>2018</a:t>
                      </a:r>
                    </a:p>
                  </a:txBody>
                  <a:tcPr marL="2272" marR="2272" marT="22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rPr>
                        <a:t>neděle</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10:00</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TJ Žitenice</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9</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 </a:t>
                      </a:r>
                    </a:p>
                  </a:txBody>
                  <a:tcPr marL="2272" marR="2272" marT="22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324056384"/>
                  </a:ext>
                </a:extLst>
              </a:tr>
              <a:tr h="387303">
                <a:tc>
                  <a:txBody>
                    <a:bodyPr/>
                    <a:lstStyle/>
                    <a:p>
                      <a:pPr algn="ctr" fontAlgn="ctr"/>
                      <a:r>
                        <a:rPr lang="cs-CZ" sz="1000" b="1" i="0" u="none" strike="noStrike" dirty="0">
                          <a:solidFill>
                            <a:srgbClr val="000000"/>
                          </a:solidFill>
                          <a:effectLst/>
                          <a:latin typeface="Arial" panose="020B0604020202020204" pitchFamily="34" charset="0"/>
                        </a:rPr>
                        <a:t>04.11.</a:t>
                      </a:r>
                    </a:p>
                    <a:p>
                      <a:pPr algn="ctr" fontAlgn="ctr"/>
                      <a:r>
                        <a:rPr lang="cs-CZ" sz="1000" b="1" i="0" u="none" strike="noStrike" dirty="0">
                          <a:solidFill>
                            <a:srgbClr val="000000"/>
                          </a:solidFill>
                          <a:effectLst/>
                          <a:latin typeface="Arial" panose="020B0604020202020204" pitchFamily="34" charset="0"/>
                        </a:rPr>
                        <a:t>2018</a:t>
                      </a:r>
                    </a:p>
                  </a:txBody>
                  <a:tcPr marL="2272" marR="2272" marT="22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rPr>
                        <a:t>neděle</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10:00</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SK Liběšice</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SK Štětí</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2272" marR="2272" marT="2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 </a:t>
                      </a:r>
                    </a:p>
                  </a:txBody>
                  <a:tcPr marL="2272" marR="2272" marT="22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609466358"/>
                  </a:ext>
                </a:extLst>
              </a:tr>
            </a:tbl>
          </a:graphicData>
        </a:graphic>
      </p:graphicFrame>
      <p:sp>
        <p:nvSpPr>
          <p:cNvPr id="13" name="TextovéPole 12"/>
          <p:cNvSpPr txBox="1"/>
          <p:nvPr/>
        </p:nvSpPr>
        <p:spPr>
          <a:xfrm>
            <a:off x="143992" y="91108"/>
            <a:ext cx="4488968" cy="2123658"/>
          </a:xfrm>
          <a:prstGeom prst="rect">
            <a:avLst/>
          </a:prstGeom>
          <a:gradFill>
            <a:gsLst>
              <a:gs pos="33000">
                <a:srgbClr val="66FF66"/>
              </a:gs>
              <a:gs pos="69000">
                <a:schemeClr val="accent3">
                  <a:lumMod val="85000"/>
                </a:schemeClr>
              </a:gs>
            </a:gsLst>
            <a:lin ang="5400000" scaled="1"/>
          </a:gradFill>
          <a:ln w="60325" cmpd="dbl">
            <a:solidFill>
              <a:srgbClr val="990033"/>
            </a:solidFill>
          </a:ln>
          <a:effectLst>
            <a:glow rad="101600">
              <a:srgbClr val="FFFF66">
                <a:alpha val="40000"/>
              </a:srgbClr>
            </a:glow>
            <a:softEdge rad="0"/>
          </a:effectLst>
        </p:spPr>
        <p:txBody>
          <a:bodyPr wrap="square" rtlCol="0">
            <a:spAutoFit/>
          </a:bodyPr>
          <a:lstStyle/>
          <a:p>
            <a:pPr algn="ctr"/>
            <a:r>
              <a:rPr lang="cs-CZ" sz="2200" dirty="0">
                <a:latin typeface="Arial Black" panose="020B0A04020102020204" pitchFamily="34" charset="0"/>
              </a:rPr>
              <a:t>Od letošního ročníku se mění organizace soutěží přípravek na okrese Litoměřice. Nehraje se turnajově, ale systémem vzájemných zápasů  </a:t>
            </a:r>
          </a:p>
        </p:txBody>
      </p:sp>
      <p:graphicFrame>
        <p:nvGraphicFramePr>
          <p:cNvPr id="4" name="Tabulka 3"/>
          <p:cNvGraphicFramePr>
            <a:graphicFrameLocks noGrp="1"/>
          </p:cNvGraphicFramePr>
          <p:nvPr>
            <p:extLst>
              <p:ext uri="{D42A27DB-BD31-4B8C-83A1-F6EECF244321}">
                <p14:modId xmlns:p14="http://schemas.microsoft.com/office/powerpoint/2010/main" val="1397134180"/>
              </p:ext>
            </p:extLst>
          </p:nvPr>
        </p:nvGraphicFramePr>
        <p:xfrm>
          <a:off x="5544592" y="1387258"/>
          <a:ext cx="4572226" cy="5564369"/>
        </p:xfrm>
        <a:graphic>
          <a:graphicData uri="http://schemas.openxmlformats.org/drawingml/2006/table">
            <a:tbl>
              <a:tblPr/>
              <a:tblGrid>
                <a:gridCol w="868023">
                  <a:extLst>
                    <a:ext uri="{9D8B030D-6E8A-4147-A177-3AD203B41FA5}">
                      <a16:colId xmlns:a16="http://schemas.microsoft.com/office/drawing/2014/main" val="4261728966"/>
                    </a:ext>
                  </a:extLst>
                </a:gridCol>
                <a:gridCol w="610478">
                  <a:extLst>
                    <a:ext uri="{9D8B030D-6E8A-4147-A177-3AD203B41FA5}">
                      <a16:colId xmlns:a16="http://schemas.microsoft.com/office/drawing/2014/main" val="1160659876"/>
                    </a:ext>
                  </a:extLst>
                </a:gridCol>
                <a:gridCol w="813971">
                  <a:extLst>
                    <a:ext uri="{9D8B030D-6E8A-4147-A177-3AD203B41FA5}">
                      <a16:colId xmlns:a16="http://schemas.microsoft.com/office/drawing/2014/main" val="1766689908"/>
                    </a:ext>
                  </a:extLst>
                </a:gridCol>
                <a:gridCol w="953872">
                  <a:extLst>
                    <a:ext uri="{9D8B030D-6E8A-4147-A177-3AD203B41FA5}">
                      <a16:colId xmlns:a16="http://schemas.microsoft.com/office/drawing/2014/main" val="1951975836"/>
                    </a:ext>
                  </a:extLst>
                </a:gridCol>
                <a:gridCol w="572323">
                  <a:extLst>
                    <a:ext uri="{9D8B030D-6E8A-4147-A177-3AD203B41FA5}">
                      <a16:colId xmlns:a16="http://schemas.microsoft.com/office/drawing/2014/main" val="2299856737"/>
                    </a:ext>
                  </a:extLst>
                </a:gridCol>
                <a:gridCol w="753559">
                  <a:extLst>
                    <a:ext uri="{9D8B030D-6E8A-4147-A177-3AD203B41FA5}">
                      <a16:colId xmlns:a16="http://schemas.microsoft.com/office/drawing/2014/main" val="476731698"/>
                    </a:ext>
                  </a:extLst>
                </a:gridCol>
              </a:tblGrid>
              <a:tr h="411478">
                <a:tc>
                  <a:txBody>
                    <a:bodyPr/>
                    <a:lstStyle/>
                    <a:p>
                      <a:pPr algn="ctr" fontAlgn="ctr"/>
                      <a:r>
                        <a:rPr lang="cs-CZ" sz="1000" b="1" i="0" u="none" strike="noStrike" dirty="0">
                          <a:solidFill>
                            <a:srgbClr val="000000"/>
                          </a:solidFill>
                          <a:effectLst/>
                          <a:latin typeface="Georgia" panose="02040502050405020303" pitchFamily="18" charset="0"/>
                        </a:rPr>
                        <a:t>Datum</a:t>
                      </a:r>
                    </a:p>
                  </a:txBody>
                  <a:tcPr marL="8723" marR="8723" marT="87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Georgia" panose="02040502050405020303" pitchFamily="18" charset="0"/>
                        </a:rPr>
                        <a:t>Den</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Georgia" panose="02040502050405020303" pitchFamily="18" charset="0"/>
                        </a:rPr>
                        <a:t>Čas</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Georgia" panose="02040502050405020303" pitchFamily="18" charset="0"/>
                        </a:rPr>
                        <a:t>Doma</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Georgia" panose="02040502050405020303" pitchFamily="18" charset="0"/>
                        </a:rPr>
                        <a:t>Kolo</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Georgia" panose="02040502050405020303" pitchFamily="18" charset="0"/>
                        </a:rPr>
                        <a:t>Kategorie</a:t>
                      </a:r>
                    </a:p>
                  </a:txBody>
                  <a:tcPr marL="8723" marR="8723" marT="87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656447288"/>
                  </a:ext>
                </a:extLst>
              </a:tr>
              <a:tr h="414443">
                <a:tc>
                  <a:txBody>
                    <a:bodyPr/>
                    <a:lstStyle/>
                    <a:p>
                      <a:pPr algn="ctr" fontAlgn="ctr"/>
                      <a:r>
                        <a:rPr lang="cs-CZ" sz="1000" b="1" i="0" u="none" strike="noStrike">
                          <a:solidFill>
                            <a:srgbClr val="000000"/>
                          </a:solidFill>
                          <a:effectLst/>
                          <a:latin typeface="Georgia" panose="02040502050405020303" pitchFamily="18" charset="0"/>
                        </a:rPr>
                        <a:t>25.08.2018</a:t>
                      </a:r>
                    </a:p>
                  </a:txBody>
                  <a:tcPr marL="8723" marR="8723" marT="87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Georgia" panose="02040502050405020303" pitchFamily="18" charset="0"/>
                        </a:rPr>
                        <a:t>sobota</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Georgia" panose="02040502050405020303" pitchFamily="18" charset="0"/>
                        </a:rPr>
                        <a:t>10:00</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Georgia" panose="02040502050405020303" pitchFamily="18" charset="0"/>
                        </a:rPr>
                        <a:t>TJ Hvězda Trnovany</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Georgia" panose="02040502050405020303" pitchFamily="18" charset="0"/>
                        </a:rPr>
                        <a:t>1</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Georgia" panose="02040502050405020303" pitchFamily="18" charset="0"/>
                        </a:rPr>
                        <a:t>Dorost</a:t>
                      </a:r>
                    </a:p>
                  </a:txBody>
                  <a:tcPr marL="8723" marR="8723" marT="87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843176735"/>
                  </a:ext>
                </a:extLst>
              </a:tr>
              <a:tr h="414443">
                <a:tc>
                  <a:txBody>
                    <a:bodyPr/>
                    <a:lstStyle/>
                    <a:p>
                      <a:pPr algn="ctr" fontAlgn="ctr"/>
                      <a:r>
                        <a:rPr lang="cs-CZ" sz="1000" b="1" i="0" u="none" strike="noStrike">
                          <a:solidFill>
                            <a:srgbClr val="000000"/>
                          </a:solidFill>
                          <a:effectLst/>
                          <a:latin typeface="Georgia" panose="02040502050405020303" pitchFamily="18" charset="0"/>
                        </a:rPr>
                        <a:t>26.08.2018</a:t>
                      </a:r>
                    </a:p>
                  </a:txBody>
                  <a:tcPr marL="8723" marR="8723" marT="87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Georgia" panose="02040502050405020303" pitchFamily="18" charset="0"/>
                        </a:rPr>
                        <a:t>neděle</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Georgia" panose="02040502050405020303" pitchFamily="18" charset="0"/>
                        </a:rPr>
                        <a:t>10:00, 12:00</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Georgia" panose="02040502050405020303" pitchFamily="18" charset="0"/>
                        </a:rPr>
                        <a:t>MSK Benešov n.Pl.</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Georgia" panose="02040502050405020303" pitchFamily="18" charset="0"/>
                        </a:rPr>
                        <a:t>1</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Georgia" panose="02040502050405020303" pitchFamily="18" charset="0"/>
                        </a:rPr>
                        <a:t>Starší, mladší žáci</a:t>
                      </a:r>
                    </a:p>
                  </a:txBody>
                  <a:tcPr marL="8723" marR="8723" marT="87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8358984"/>
                  </a:ext>
                </a:extLst>
              </a:tr>
              <a:tr h="414443">
                <a:tc>
                  <a:txBody>
                    <a:bodyPr/>
                    <a:lstStyle/>
                    <a:p>
                      <a:pPr algn="ctr" fontAlgn="ctr"/>
                      <a:r>
                        <a:rPr lang="cs-CZ" sz="1000" b="1" i="0" u="none" strike="noStrike">
                          <a:solidFill>
                            <a:srgbClr val="000000"/>
                          </a:solidFill>
                          <a:effectLst/>
                          <a:latin typeface="Georgia" panose="02040502050405020303" pitchFamily="18" charset="0"/>
                        </a:rPr>
                        <a:t>26.08.2018</a:t>
                      </a:r>
                    </a:p>
                  </a:txBody>
                  <a:tcPr marL="8723" marR="8723" marT="87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Georgia" panose="02040502050405020303" pitchFamily="18" charset="0"/>
                        </a:rPr>
                        <a:t>neděle</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Georgia" panose="02040502050405020303" pitchFamily="18" charset="0"/>
                        </a:rPr>
                        <a:t>17:00</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Georgia" panose="02040502050405020303" pitchFamily="18" charset="0"/>
                        </a:rPr>
                        <a:t>TJ Viktorie Budyně n.O. B</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Georgia" panose="02040502050405020303" pitchFamily="18" charset="0"/>
                        </a:rPr>
                        <a:t>1</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Georgia" panose="02040502050405020303" pitchFamily="18" charset="0"/>
                        </a:rPr>
                        <a:t>Dospělí B</a:t>
                      </a:r>
                    </a:p>
                  </a:txBody>
                  <a:tcPr marL="8723" marR="8723" marT="87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276479648"/>
                  </a:ext>
                </a:extLst>
              </a:tr>
              <a:tr h="414443">
                <a:tc>
                  <a:txBody>
                    <a:bodyPr/>
                    <a:lstStyle/>
                    <a:p>
                      <a:pPr algn="ctr" fontAlgn="ctr"/>
                      <a:r>
                        <a:rPr lang="cs-CZ" sz="1000" b="1" i="0" u="none" strike="noStrike">
                          <a:solidFill>
                            <a:srgbClr val="000000"/>
                          </a:solidFill>
                          <a:effectLst/>
                          <a:latin typeface="Georgia" panose="02040502050405020303" pitchFamily="18" charset="0"/>
                        </a:rPr>
                        <a:t>31.08.2018</a:t>
                      </a:r>
                    </a:p>
                  </a:txBody>
                  <a:tcPr marL="8723" marR="8723" marT="87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Georgia" panose="02040502050405020303" pitchFamily="18" charset="0"/>
                        </a:rPr>
                        <a:t>pátek</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Georgia" panose="02040502050405020303" pitchFamily="18" charset="0"/>
                        </a:rPr>
                        <a:t>17:30</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Georgia" panose="02040502050405020303" pitchFamily="18" charset="0"/>
                        </a:rPr>
                        <a:t>Sokol Pokratice</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a:solidFill>
                            <a:srgbClr val="000000"/>
                          </a:solidFill>
                          <a:effectLst/>
                          <a:latin typeface="Georgia" panose="02040502050405020303" pitchFamily="18" charset="0"/>
                        </a:rPr>
                        <a:t>2</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Georgia" panose="02040502050405020303" pitchFamily="18" charset="0"/>
                        </a:rPr>
                        <a:t>Stará garda</a:t>
                      </a:r>
                    </a:p>
                  </a:txBody>
                  <a:tcPr marL="8723" marR="8723" marT="87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756654782"/>
                  </a:ext>
                </a:extLst>
              </a:tr>
              <a:tr h="414443">
                <a:tc>
                  <a:txBody>
                    <a:bodyPr/>
                    <a:lstStyle/>
                    <a:p>
                      <a:pPr algn="ctr" fontAlgn="ctr"/>
                      <a:r>
                        <a:rPr lang="cs-CZ" sz="1000" b="1" i="0" u="none" strike="noStrike">
                          <a:solidFill>
                            <a:srgbClr val="000000"/>
                          </a:solidFill>
                          <a:effectLst/>
                          <a:latin typeface="Georgia" panose="02040502050405020303" pitchFamily="18" charset="0"/>
                        </a:rPr>
                        <a:t>01.09.2018</a:t>
                      </a:r>
                    </a:p>
                  </a:txBody>
                  <a:tcPr marL="8723" marR="8723" marT="87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Georgia" panose="02040502050405020303" pitchFamily="18" charset="0"/>
                        </a:rPr>
                        <a:t>sobota</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Georgia" panose="02040502050405020303" pitchFamily="18" charset="0"/>
                        </a:rPr>
                        <a:t>11:00</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Georgia" panose="02040502050405020303" pitchFamily="18" charset="0"/>
                        </a:rPr>
                        <a:t>Dynamo Podlusky</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a:solidFill>
                            <a:srgbClr val="000000"/>
                          </a:solidFill>
                          <a:effectLst/>
                          <a:latin typeface="Georgia" panose="02040502050405020303" pitchFamily="18" charset="0"/>
                        </a:rPr>
                        <a:t>1</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Georgia" panose="02040502050405020303" pitchFamily="18" charset="0"/>
                        </a:rPr>
                        <a:t>Mladší přípravka</a:t>
                      </a:r>
                    </a:p>
                  </a:txBody>
                  <a:tcPr marL="8723" marR="8723" marT="87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896781962"/>
                  </a:ext>
                </a:extLst>
              </a:tr>
              <a:tr h="414443">
                <a:tc>
                  <a:txBody>
                    <a:bodyPr/>
                    <a:lstStyle/>
                    <a:p>
                      <a:pPr algn="ctr" fontAlgn="ctr"/>
                      <a:r>
                        <a:rPr lang="cs-CZ" sz="1000" b="1" i="0" u="none" strike="noStrike">
                          <a:solidFill>
                            <a:srgbClr val="000000"/>
                          </a:solidFill>
                          <a:effectLst/>
                          <a:latin typeface="Georgia" panose="02040502050405020303" pitchFamily="18" charset="0"/>
                        </a:rPr>
                        <a:t>01.09.2018</a:t>
                      </a:r>
                    </a:p>
                  </a:txBody>
                  <a:tcPr marL="8723" marR="8723" marT="87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Georgia" panose="02040502050405020303" pitchFamily="18" charset="0"/>
                        </a:rPr>
                        <a:t>sobota</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Georgia" panose="02040502050405020303" pitchFamily="18" charset="0"/>
                        </a:rPr>
                        <a:t>17:00</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Georgia" panose="02040502050405020303" pitchFamily="18" charset="0"/>
                        </a:rPr>
                        <a:t>FK Dobroměřice</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effectLst/>
                          <a:latin typeface="Georgia" panose="02040502050405020303" pitchFamily="18" charset="0"/>
                        </a:rPr>
                        <a:t>4</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Georgia" panose="02040502050405020303" pitchFamily="18" charset="0"/>
                        </a:rPr>
                        <a:t>Dospělí A</a:t>
                      </a:r>
                    </a:p>
                  </a:txBody>
                  <a:tcPr marL="8723" marR="8723" marT="87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730274927"/>
                  </a:ext>
                </a:extLst>
              </a:tr>
              <a:tr h="414443">
                <a:tc>
                  <a:txBody>
                    <a:bodyPr/>
                    <a:lstStyle/>
                    <a:p>
                      <a:pPr algn="ctr" fontAlgn="ctr"/>
                      <a:r>
                        <a:rPr lang="cs-CZ" sz="1000" b="1" i="0" u="none" strike="noStrike">
                          <a:solidFill>
                            <a:srgbClr val="000000"/>
                          </a:solidFill>
                          <a:effectLst/>
                          <a:latin typeface="Georgia" panose="02040502050405020303" pitchFamily="18" charset="0"/>
                        </a:rPr>
                        <a:t>02.09.2018</a:t>
                      </a:r>
                    </a:p>
                  </a:txBody>
                  <a:tcPr marL="8723" marR="8723" marT="87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Georgia" panose="02040502050405020303" pitchFamily="18" charset="0"/>
                        </a:rPr>
                        <a:t>neděle</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Georgia" panose="02040502050405020303" pitchFamily="18" charset="0"/>
                        </a:rPr>
                        <a:t>10:00</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Georgia" panose="02040502050405020303" pitchFamily="18" charset="0"/>
                        </a:rPr>
                        <a:t>TJ Podřipan Rovné</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Georgia" panose="02040502050405020303" pitchFamily="18" charset="0"/>
                        </a:rPr>
                        <a:t>1</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Georgia" panose="02040502050405020303" pitchFamily="18" charset="0"/>
                        </a:rPr>
                        <a:t>Starší přípravka</a:t>
                      </a:r>
                    </a:p>
                  </a:txBody>
                  <a:tcPr marL="8723" marR="8723" marT="87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4086618714"/>
                  </a:ext>
                </a:extLst>
              </a:tr>
              <a:tr h="594018">
                <a:tc>
                  <a:txBody>
                    <a:bodyPr/>
                    <a:lstStyle/>
                    <a:p>
                      <a:pPr algn="ctr" fontAlgn="ctr"/>
                      <a:r>
                        <a:rPr lang="cs-CZ" sz="1000" b="1" i="0" u="none" strike="noStrike">
                          <a:solidFill>
                            <a:srgbClr val="000000"/>
                          </a:solidFill>
                          <a:effectLst/>
                          <a:latin typeface="Georgia" panose="02040502050405020303" pitchFamily="18" charset="0"/>
                        </a:rPr>
                        <a:t>05.09.2018</a:t>
                      </a:r>
                    </a:p>
                  </a:txBody>
                  <a:tcPr marL="8723" marR="8723" marT="87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Georgia" panose="02040502050405020303" pitchFamily="18" charset="0"/>
                        </a:rPr>
                        <a:t>středa</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Georgia" panose="02040502050405020303" pitchFamily="18" charset="0"/>
                        </a:rPr>
                        <a:t>16:00, 18:00</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Georgia" panose="02040502050405020303" pitchFamily="18" charset="0"/>
                        </a:rPr>
                        <a:t>Měststký sportovní klub Trmice</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Georgia" panose="02040502050405020303" pitchFamily="18" charset="0"/>
                        </a:rPr>
                        <a:t>13</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Georgia" panose="02040502050405020303" pitchFamily="18" charset="0"/>
                        </a:rPr>
                        <a:t>Starší, mladší žáci</a:t>
                      </a:r>
                    </a:p>
                  </a:txBody>
                  <a:tcPr marL="8723" marR="8723" marT="87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51472373"/>
                  </a:ext>
                </a:extLst>
              </a:tr>
              <a:tr h="414443">
                <a:tc>
                  <a:txBody>
                    <a:bodyPr/>
                    <a:lstStyle/>
                    <a:p>
                      <a:pPr algn="ctr" fontAlgn="ctr"/>
                      <a:r>
                        <a:rPr lang="cs-CZ" sz="1000" b="1" i="0" u="none" strike="noStrike">
                          <a:solidFill>
                            <a:srgbClr val="000000"/>
                          </a:solidFill>
                          <a:effectLst/>
                          <a:latin typeface="Georgia" panose="02040502050405020303" pitchFamily="18" charset="0"/>
                        </a:rPr>
                        <a:t>05.09.2018</a:t>
                      </a:r>
                    </a:p>
                  </a:txBody>
                  <a:tcPr marL="8723" marR="8723" marT="87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Georgia" panose="02040502050405020303" pitchFamily="18" charset="0"/>
                        </a:rPr>
                        <a:t>středa</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Georgia" panose="02040502050405020303" pitchFamily="18" charset="0"/>
                        </a:rPr>
                        <a:t>17:00</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Georgia" panose="02040502050405020303" pitchFamily="18" charset="0"/>
                        </a:rPr>
                        <a:t>TJ Union Děčín</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Georgia" panose="02040502050405020303" pitchFamily="18" charset="0"/>
                        </a:rPr>
                        <a:t>pohár</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Georgia" panose="02040502050405020303" pitchFamily="18" charset="0"/>
                        </a:rPr>
                        <a:t>Dospělí A</a:t>
                      </a:r>
                    </a:p>
                  </a:txBody>
                  <a:tcPr marL="8723" marR="8723" marT="87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939100801"/>
                  </a:ext>
                </a:extLst>
              </a:tr>
              <a:tr h="414443">
                <a:tc>
                  <a:txBody>
                    <a:bodyPr/>
                    <a:lstStyle/>
                    <a:p>
                      <a:pPr algn="ctr" fontAlgn="ctr"/>
                      <a:r>
                        <a:rPr lang="cs-CZ" sz="1000" b="1" i="0" u="none" strike="noStrike">
                          <a:solidFill>
                            <a:srgbClr val="000000"/>
                          </a:solidFill>
                          <a:effectLst/>
                          <a:latin typeface="Georgia" panose="02040502050405020303" pitchFamily="18" charset="0"/>
                        </a:rPr>
                        <a:t>08.09.2018</a:t>
                      </a:r>
                    </a:p>
                  </a:txBody>
                  <a:tcPr marL="8723" marR="8723" marT="87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Georgia" panose="02040502050405020303" pitchFamily="18" charset="0"/>
                        </a:rPr>
                        <a:t>sobota</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Georgia" panose="02040502050405020303" pitchFamily="18" charset="0"/>
                        </a:rPr>
                        <a:t>10:00</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Georgia" panose="02040502050405020303" pitchFamily="18" charset="0"/>
                        </a:rPr>
                        <a:t>Sokol Hoštka</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Georgia" panose="02040502050405020303" pitchFamily="18" charset="0"/>
                        </a:rPr>
                        <a:t>2</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Georgia" panose="02040502050405020303" pitchFamily="18" charset="0"/>
                        </a:rPr>
                        <a:t>Mladší přípravka</a:t>
                      </a:r>
                    </a:p>
                  </a:txBody>
                  <a:tcPr marL="8723" marR="8723" marT="87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706521191"/>
                  </a:ext>
                </a:extLst>
              </a:tr>
              <a:tr h="414443">
                <a:tc>
                  <a:txBody>
                    <a:bodyPr/>
                    <a:lstStyle/>
                    <a:p>
                      <a:pPr algn="ctr" fontAlgn="ctr"/>
                      <a:r>
                        <a:rPr lang="cs-CZ" sz="1000" b="1" i="0" u="none" strike="noStrike">
                          <a:solidFill>
                            <a:srgbClr val="000000"/>
                          </a:solidFill>
                          <a:effectLst/>
                          <a:latin typeface="Georgia" panose="02040502050405020303" pitchFamily="18" charset="0"/>
                        </a:rPr>
                        <a:t>09.09.2018</a:t>
                      </a:r>
                    </a:p>
                  </a:txBody>
                  <a:tcPr marL="8723" marR="8723" marT="87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Georgia" panose="02040502050405020303" pitchFamily="18" charset="0"/>
                        </a:rPr>
                        <a:t>neděle</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Georgia" panose="02040502050405020303" pitchFamily="18" charset="0"/>
                        </a:rPr>
                        <a:t>11:45, 10:00</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Georgia" panose="02040502050405020303" pitchFamily="18" charset="0"/>
                        </a:rPr>
                        <a:t>ASK Lovosice </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Georgia" panose="02040502050405020303" pitchFamily="18" charset="0"/>
                        </a:rPr>
                        <a:t>3</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Georgia" panose="02040502050405020303" pitchFamily="18" charset="0"/>
                        </a:rPr>
                        <a:t>Starší, mladší žáci</a:t>
                      </a:r>
                    </a:p>
                  </a:txBody>
                  <a:tcPr marL="8723" marR="8723" marT="87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905643239"/>
                  </a:ext>
                </a:extLst>
              </a:tr>
              <a:tr h="414443">
                <a:tc>
                  <a:txBody>
                    <a:bodyPr/>
                    <a:lstStyle/>
                    <a:p>
                      <a:pPr algn="ctr" fontAlgn="ctr"/>
                      <a:r>
                        <a:rPr lang="cs-CZ" sz="1000" b="1" i="0" u="none" strike="noStrike">
                          <a:solidFill>
                            <a:srgbClr val="000000"/>
                          </a:solidFill>
                          <a:effectLst/>
                          <a:latin typeface="Georgia" panose="02040502050405020303" pitchFamily="18" charset="0"/>
                        </a:rPr>
                        <a:t>09.09.2018</a:t>
                      </a:r>
                    </a:p>
                  </a:txBody>
                  <a:tcPr marL="8723" marR="8723" marT="87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Georgia" panose="02040502050405020303" pitchFamily="18" charset="0"/>
                        </a:rPr>
                        <a:t>neděle</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Georgia" panose="02040502050405020303" pitchFamily="18" charset="0"/>
                        </a:rPr>
                        <a:t>17:00</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Georgia" panose="02040502050405020303" pitchFamily="18" charset="0"/>
                        </a:rPr>
                        <a:t>T.J. Sokol Račiněves</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Georgia" panose="02040502050405020303" pitchFamily="18" charset="0"/>
                        </a:rPr>
                        <a:t>3</a:t>
                      </a:r>
                    </a:p>
                  </a:txBody>
                  <a:tcPr marL="8723" marR="8723" marT="87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Georgia" panose="02040502050405020303" pitchFamily="18" charset="0"/>
                        </a:rPr>
                        <a:t>Dospělí B</a:t>
                      </a:r>
                    </a:p>
                  </a:txBody>
                  <a:tcPr marL="8723" marR="8723" marT="87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68201423"/>
                  </a:ext>
                </a:extLst>
              </a:tr>
            </a:tbl>
          </a:graphicData>
        </a:graphic>
      </p:graphicFrame>
      <p:sp>
        <p:nvSpPr>
          <p:cNvPr id="5" name="TextovéPole 4"/>
          <p:cNvSpPr txBox="1"/>
          <p:nvPr/>
        </p:nvSpPr>
        <p:spPr>
          <a:xfrm>
            <a:off x="5544592" y="114359"/>
            <a:ext cx="4572508" cy="1077218"/>
          </a:xfrm>
          <a:prstGeom prst="rect">
            <a:avLst/>
          </a:prstGeom>
          <a:solidFill>
            <a:srgbClr val="99FFCC"/>
          </a:solidFill>
          <a:effectLst>
            <a:glow rad="101600">
              <a:srgbClr val="FFFF66">
                <a:alpha val="40000"/>
              </a:srgbClr>
            </a:glow>
            <a:softEdge rad="241300"/>
          </a:effectLst>
        </p:spPr>
        <p:txBody>
          <a:bodyPr wrap="square" rtlCol="0">
            <a:spAutoFit/>
          </a:bodyPr>
          <a:lstStyle/>
          <a:p>
            <a:pPr algn="ctr"/>
            <a:r>
              <a:rPr lang="cs-CZ" sz="3200" dirty="0">
                <a:latin typeface="Arial Black" panose="020B0A04020102020204" pitchFamily="34" charset="0"/>
              </a:rPr>
              <a:t>Výjezdy na hřiště soupeře</a:t>
            </a:r>
          </a:p>
        </p:txBody>
      </p:sp>
      <p:sp>
        <p:nvSpPr>
          <p:cNvPr id="7" name="TextovéPole 6"/>
          <p:cNvSpPr txBox="1"/>
          <p:nvPr/>
        </p:nvSpPr>
        <p:spPr>
          <a:xfrm>
            <a:off x="2016200" y="6954190"/>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28</a:t>
            </a:r>
            <a:endParaRPr lang="cs-CZ" sz="800" dirty="0">
              <a:latin typeface="Bookman Old Style" pitchFamily="18" charset="0"/>
            </a:endParaRPr>
          </a:p>
        </p:txBody>
      </p:sp>
    </p:spTree>
    <p:extLst>
      <p:ext uri="{BB962C8B-B14F-4D97-AF65-F5344CB8AC3E}">
        <p14:creationId xmlns:p14="http://schemas.microsoft.com/office/powerpoint/2010/main" val="2413041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6</a:t>
            </a:r>
          </a:p>
        </p:txBody>
      </p:sp>
      <p:graphicFrame>
        <p:nvGraphicFramePr>
          <p:cNvPr id="8" name="Tabulka 7">
            <a:extLst>
              <a:ext uri="{FF2B5EF4-FFF2-40B4-BE49-F238E27FC236}">
                <a16:creationId xmlns:a16="http://schemas.microsoft.com/office/drawing/2014/main" id="{17558F0A-5144-4E69-BD7E-94A1AD68A72C}"/>
              </a:ext>
            </a:extLst>
          </p:cNvPr>
          <p:cNvGraphicFramePr>
            <a:graphicFrameLocks noGrp="1"/>
          </p:cNvGraphicFramePr>
          <p:nvPr>
            <p:extLst>
              <p:ext uri="{D42A27DB-BD31-4B8C-83A1-F6EECF244321}">
                <p14:modId xmlns:p14="http://schemas.microsoft.com/office/powerpoint/2010/main" val="1729488663"/>
              </p:ext>
            </p:extLst>
          </p:nvPr>
        </p:nvGraphicFramePr>
        <p:xfrm>
          <a:off x="5446168" y="4712682"/>
          <a:ext cx="4634929" cy="2234565"/>
        </p:xfrm>
        <a:graphic>
          <a:graphicData uri="http://schemas.openxmlformats.org/drawingml/2006/table">
            <a:tbl>
              <a:tblPr/>
              <a:tblGrid>
                <a:gridCol w="1630081">
                  <a:extLst>
                    <a:ext uri="{9D8B030D-6E8A-4147-A177-3AD203B41FA5}">
                      <a16:colId xmlns:a16="http://schemas.microsoft.com/office/drawing/2014/main" val="4149224045"/>
                    </a:ext>
                  </a:extLst>
                </a:gridCol>
                <a:gridCol w="3004848">
                  <a:extLst>
                    <a:ext uri="{9D8B030D-6E8A-4147-A177-3AD203B41FA5}">
                      <a16:colId xmlns:a16="http://schemas.microsoft.com/office/drawing/2014/main" val="2769654931"/>
                    </a:ext>
                  </a:extLst>
                </a:gridCol>
              </a:tblGrid>
              <a:tr h="257175">
                <a:tc gridSpan="2">
                  <a:txBody>
                    <a:bodyPr/>
                    <a:lstStyle/>
                    <a:p>
                      <a:pPr algn="ctr" fontAlgn="ctr"/>
                      <a:r>
                        <a:rPr lang="cs-CZ" sz="1400" b="0" i="0" u="none" strike="noStrike" dirty="0">
                          <a:solidFill>
                            <a:srgbClr val="374E5C"/>
                          </a:solidFill>
                          <a:effectLst/>
                          <a:latin typeface="Georgia Pro Black" panose="02040A02050405020203" pitchFamily="18" charset="0"/>
                        </a:rPr>
                        <a:t>Krajský přebor starších a mladších žáků – </a:t>
                      </a:r>
                    </a:p>
                    <a:p>
                      <a:pPr algn="ctr" fontAlgn="ctr"/>
                      <a:r>
                        <a:rPr lang="cs-CZ" sz="1400" b="0" i="0" u="none" strike="noStrike" dirty="0" err="1">
                          <a:solidFill>
                            <a:srgbClr val="374E5C"/>
                          </a:solidFill>
                          <a:effectLst/>
                          <a:latin typeface="Georgia Pro Black" panose="02040A02050405020203" pitchFamily="18" charset="0"/>
                        </a:rPr>
                        <a:t>sk.B</a:t>
                      </a:r>
                      <a:r>
                        <a:rPr lang="cs-CZ" sz="1400" b="0" i="0" u="none" strike="noStrike" dirty="0">
                          <a:solidFill>
                            <a:srgbClr val="374E5C"/>
                          </a:solidFill>
                          <a:effectLst/>
                          <a:latin typeface="Georgia Pro Black" panose="02040A02050405020203" pitchFamily="18" charset="0"/>
                        </a:rPr>
                        <a:t>  1.kolo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extLst>
                  <a:ext uri="{0D108BD9-81ED-4DB2-BD59-A6C34878D82A}">
                    <a16:rowId xmlns:a16="http://schemas.microsoft.com/office/drawing/2014/main" val="1761465313"/>
                  </a:ext>
                </a:extLst>
              </a:tr>
              <a:tr h="316865">
                <a:tc>
                  <a:txBody>
                    <a:bodyPr/>
                    <a:lstStyle/>
                    <a:p>
                      <a:pPr algn="ctr" fontAlgn="ctr"/>
                      <a:r>
                        <a:rPr lang="cs-CZ" sz="1050" b="1" i="0" u="none" strike="noStrike" dirty="0">
                          <a:solidFill>
                            <a:srgbClr val="1A2C37"/>
                          </a:solidFill>
                          <a:effectLst/>
                          <a:latin typeface="Arial Black" panose="020B0A04020102020204" pitchFamily="34" charset="0"/>
                        </a:rPr>
                        <a:t>Neděle 26. 8. </a:t>
                      </a:r>
                    </a:p>
                    <a:p>
                      <a:pPr algn="ctr" fontAlgn="ctr"/>
                      <a:r>
                        <a:rPr lang="cs-CZ" sz="1050" b="1" i="0" u="none" strike="noStrike" dirty="0">
                          <a:solidFill>
                            <a:srgbClr val="1A2C37"/>
                          </a:solidFill>
                          <a:effectLst/>
                          <a:latin typeface="Arial Black" panose="020B0A04020102020204" pitchFamily="34" charset="0"/>
                        </a:rPr>
                        <a:t>2018 10:00, 11:45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dirty="0">
                          <a:solidFill>
                            <a:srgbClr val="1A2C37"/>
                          </a:solidFill>
                          <a:effectLst/>
                          <a:latin typeface="Arial Black" panose="020B0A04020102020204" pitchFamily="34" charset="0"/>
                        </a:rPr>
                        <a:t>SK Sokol Brozany/Lukavec - MSK Trmice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752911158"/>
                  </a:ext>
                </a:extLst>
              </a:tr>
              <a:tr h="316865">
                <a:tc>
                  <a:txBody>
                    <a:bodyPr/>
                    <a:lstStyle/>
                    <a:p>
                      <a:pPr algn="ctr" fontAlgn="ctr"/>
                      <a:endParaRPr lang="cs-CZ" sz="1050" b="1" i="0" u="none" strike="noStrike" dirty="0">
                        <a:solidFill>
                          <a:srgbClr val="1A2C37"/>
                        </a:solidFill>
                        <a:effectLst/>
                        <a:latin typeface="Arial Black" panose="020B0A04020102020204" pitchFamily="34" charset="0"/>
                      </a:endParaRPr>
                    </a:p>
                    <a:p>
                      <a:pPr algn="ctr" fontAlgn="ctr"/>
                      <a:r>
                        <a:rPr lang="cs-CZ" sz="1050" b="1" i="0" u="none" strike="noStrike" dirty="0">
                          <a:solidFill>
                            <a:srgbClr val="1A2C37"/>
                          </a:solidFill>
                          <a:effectLst/>
                          <a:latin typeface="Arial Black" panose="020B0A04020102020204" pitchFamily="34" charset="0"/>
                        </a:rPr>
                        <a:t>Neděle 26. 8.</a:t>
                      </a:r>
                    </a:p>
                    <a:p>
                      <a:pPr algn="ctr" fontAlgn="ctr"/>
                      <a:r>
                        <a:rPr lang="cs-CZ" sz="1050" b="1" i="0" u="none" strike="noStrike" dirty="0">
                          <a:solidFill>
                            <a:srgbClr val="1A2C37"/>
                          </a:solidFill>
                          <a:effectLst/>
                          <a:latin typeface="Arial Black" panose="020B0A04020102020204" pitchFamily="34" charset="0"/>
                        </a:rPr>
                        <a:t> 2018 10:00, 11:45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cs-CZ" sz="1050" b="1" i="0" u="none" strike="noStrike" dirty="0">
                          <a:solidFill>
                            <a:srgbClr val="1A2C37"/>
                          </a:solidFill>
                          <a:effectLst/>
                          <a:latin typeface="Arial Black" panose="020B0A04020102020204" pitchFamily="34" charset="0"/>
                        </a:rPr>
                        <a:t>FK Litoměřicko B - FK Litoměřicko 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328049120"/>
                  </a:ext>
                </a:extLst>
              </a:tr>
              <a:tr h="316865">
                <a:tc>
                  <a:txBody>
                    <a:bodyPr/>
                    <a:lstStyle/>
                    <a:p>
                      <a:pPr algn="ctr" fontAlgn="ctr"/>
                      <a:endParaRPr lang="cs-CZ" sz="1050" b="1" i="0" u="none" strike="noStrike" dirty="0">
                        <a:solidFill>
                          <a:srgbClr val="1A2C37"/>
                        </a:solidFill>
                        <a:effectLst/>
                        <a:latin typeface="Arial Black" panose="020B0A04020102020204" pitchFamily="34" charset="0"/>
                      </a:endParaRPr>
                    </a:p>
                    <a:p>
                      <a:pPr algn="ctr" fontAlgn="ctr"/>
                      <a:r>
                        <a:rPr lang="cs-CZ" sz="1050" b="1" i="0" u="none" strike="noStrike" dirty="0">
                          <a:solidFill>
                            <a:srgbClr val="1A2C37"/>
                          </a:solidFill>
                          <a:effectLst/>
                          <a:latin typeface="Arial Black" panose="020B0A04020102020204" pitchFamily="34" charset="0"/>
                        </a:rPr>
                        <a:t>Neděle 26. 8.</a:t>
                      </a:r>
                    </a:p>
                    <a:p>
                      <a:pPr algn="ctr" fontAlgn="ctr"/>
                      <a:r>
                        <a:rPr lang="cs-CZ" sz="1050" b="1" i="0" u="none" strike="noStrike" dirty="0">
                          <a:solidFill>
                            <a:srgbClr val="1A2C37"/>
                          </a:solidFill>
                          <a:effectLst/>
                          <a:latin typeface="Arial Black" panose="020B0A04020102020204" pitchFamily="34" charset="0"/>
                        </a:rPr>
                        <a:t> 2018 10:00, 11:45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dirty="0">
                          <a:solidFill>
                            <a:srgbClr val="1A2C37"/>
                          </a:solidFill>
                          <a:effectLst/>
                          <a:latin typeface="Arial Black" panose="020B0A04020102020204" pitchFamily="34" charset="0"/>
                        </a:rPr>
                        <a:t>MSK Benešov </a:t>
                      </a:r>
                      <a:r>
                        <a:rPr lang="cs-CZ" sz="1050" b="1" i="0" u="none" strike="noStrike" dirty="0" err="1">
                          <a:solidFill>
                            <a:srgbClr val="1A2C37"/>
                          </a:solidFill>
                          <a:effectLst/>
                          <a:latin typeface="Arial Black" panose="020B0A04020102020204" pitchFamily="34" charset="0"/>
                        </a:rPr>
                        <a:t>n.P</a:t>
                      </a:r>
                      <a:r>
                        <a:rPr lang="cs-CZ" sz="1050" b="1" i="0" u="none" strike="noStrike" dirty="0">
                          <a:solidFill>
                            <a:srgbClr val="1A2C37"/>
                          </a:solidFill>
                          <a:effectLst/>
                          <a:latin typeface="Arial Black" panose="020B0A04020102020204" pitchFamily="34" charset="0"/>
                        </a:rPr>
                        <a:t>./Boletice - SK Štětí</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123242920"/>
                  </a:ext>
                </a:extLst>
              </a:tr>
              <a:tr h="316865">
                <a:tc>
                  <a:txBody>
                    <a:bodyPr/>
                    <a:lstStyle/>
                    <a:p>
                      <a:pPr algn="ctr" fontAlgn="ctr"/>
                      <a:endParaRPr lang="nn-NO" sz="1050" b="1" i="0" u="none" strike="noStrike" dirty="0">
                        <a:solidFill>
                          <a:srgbClr val="1A2C37"/>
                        </a:solidFill>
                        <a:effectLst/>
                        <a:latin typeface="Arial Black" panose="020B0A04020102020204" pitchFamily="34" charset="0"/>
                      </a:endParaRPr>
                    </a:p>
                    <a:p>
                      <a:pPr algn="ctr" fontAlgn="ctr"/>
                      <a:r>
                        <a:rPr lang="nn-NO" sz="1050" b="1" i="0" u="none" strike="noStrike" dirty="0">
                          <a:solidFill>
                            <a:srgbClr val="1A2C37"/>
                          </a:solidFill>
                          <a:effectLst/>
                          <a:latin typeface="Arial Black" panose="020B0A04020102020204" pitchFamily="34" charset="0"/>
                        </a:rPr>
                        <a:t>Čtvrtek 30. 8. </a:t>
                      </a:r>
                      <a:endParaRPr lang="cs-CZ" sz="1050" b="1" i="0" u="none" strike="noStrike" dirty="0">
                        <a:solidFill>
                          <a:srgbClr val="1A2C37"/>
                        </a:solidFill>
                        <a:effectLst/>
                        <a:latin typeface="Arial Black" panose="020B0A04020102020204" pitchFamily="34" charset="0"/>
                      </a:endParaRPr>
                    </a:p>
                    <a:p>
                      <a:pPr algn="ctr" fontAlgn="ctr"/>
                      <a:r>
                        <a:rPr lang="nn-NO" sz="1050" b="1" i="0" u="none" strike="noStrike" dirty="0">
                          <a:solidFill>
                            <a:srgbClr val="1A2C37"/>
                          </a:solidFill>
                          <a:effectLst/>
                          <a:latin typeface="Arial Black" panose="020B0A04020102020204" pitchFamily="34" charset="0"/>
                        </a:rPr>
                        <a:t>2018 16:00</a:t>
                      </a:r>
                      <a:r>
                        <a:rPr lang="cs-CZ" sz="1050" b="1" i="0" u="none" strike="noStrike" dirty="0">
                          <a:solidFill>
                            <a:srgbClr val="1A2C37"/>
                          </a:solidFill>
                          <a:effectLst/>
                          <a:latin typeface="Arial Black" panose="020B0A04020102020204" pitchFamily="34" charset="0"/>
                        </a:rPr>
                        <a:t>, 17:45</a:t>
                      </a:r>
                      <a:endParaRPr lang="nn-NO" sz="1050" b="1" i="0" u="none" strike="noStrike" dirty="0">
                        <a:solidFill>
                          <a:srgbClr val="1A2C37"/>
                        </a:solidFill>
                        <a:effectLst/>
                        <a:latin typeface="Arial Black" panose="020B0A040201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050" b="1" i="0" u="none" strike="noStrike" dirty="0">
                          <a:solidFill>
                            <a:srgbClr val="1A2C37"/>
                          </a:solidFill>
                          <a:effectLst/>
                          <a:latin typeface="Arial Black" panose="020B0A04020102020204" pitchFamily="34" charset="0"/>
                        </a:rPr>
                        <a:t>SK Junior Teplice - FK </a:t>
                      </a:r>
                      <a:r>
                        <a:rPr lang="en-US" sz="1050" b="1" i="0" u="none" strike="noStrike" dirty="0" err="1">
                          <a:solidFill>
                            <a:srgbClr val="1A2C37"/>
                          </a:solidFill>
                          <a:effectLst/>
                          <a:latin typeface="Arial Black" panose="020B0A04020102020204" pitchFamily="34" charset="0"/>
                        </a:rPr>
                        <a:t>Neštěmice</a:t>
                      </a:r>
                      <a:endParaRPr lang="en-US" sz="1050" b="1" i="0" u="none" strike="noStrike" dirty="0">
                        <a:solidFill>
                          <a:srgbClr val="1A2C37"/>
                        </a:solidFill>
                        <a:effectLst/>
                        <a:latin typeface="Arial Black" panose="020B0A040201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901696887"/>
                  </a:ext>
                </a:extLst>
              </a:tr>
            </a:tbl>
          </a:graphicData>
        </a:graphic>
      </p:graphicFrame>
      <p:sp>
        <p:nvSpPr>
          <p:cNvPr id="10" name="TextovéPole 9">
            <a:extLst>
              <a:ext uri="{FF2B5EF4-FFF2-40B4-BE49-F238E27FC236}">
                <a16:creationId xmlns:a16="http://schemas.microsoft.com/office/drawing/2014/main" id="{D5F8818A-506B-4AC4-9BD4-0C29FE78B1E0}"/>
              </a:ext>
            </a:extLst>
          </p:cNvPr>
          <p:cNvSpPr txBox="1"/>
          <p:nvPr/>
        </p:nvSpPr>
        <p:spPr>
          <a:xfrm>
            <a:off x="5446168" y="75719"/>
            <a:ext cx="4706936" cy="1107996"/>
          </a:xfrm>
          <a:prstGeom prst="rect">
            <a:avLst/>
          </a:prstGeom>
          <a:pattFill prst="lgCheck">
            <a:fgClr>
              <a:srgbClr val="3399FF"/>
            </a:fgClr>
            <a:bgClr>
              <a:schemeClr val="bg1"/>
            </a:bgClr>
          </a:pattFill>
          <a:effectLst>
            <a:softEdge rad="508000"/>
          </a:effectLst>
          <a:scene3d>
            <a:camera prst="orthographicFront">
              <a:rot lat="1800000" lon="21599989" rev="0"/>
            </a:camera>
            <a:lightRig rig="threePt" dir="t"/>
          </a:scene3d>
          <a:sp3d>
            <a:bevelT w="6350"/>
          </a:sp3d>
        </p:spPr>
        <p:txBody>
          <a:bodyPr wrap="square" rtlCol="0">
            <a:spAutoFit/>
          </a:bodyPr>
          <a:lstStyle/>
          <a:p>
            <a:pPr algn="ctr"/>
            <a:r>
              <a:rPr lang="cs-CZ" sz="2200" dirty="0">
                <a:highlight>
                  <a:srgbClr val="FFFF00"/>
                </a:highlight>
                <a:latin typeface="Arial Black" panose="020B0A04020102020204" pitchFamily="34" charset="0"/>
              </a:rPr>
              <a:t>V neděli odstartuje </a:t>
            </a:r>
          </a:p>
          <a:p>
            <a:pPr algn="ctr"/>
            <a:r>
              <a:rPr lang="cs-CZ" sz="2200" dirty="0">
                <a:highlight>
                  <a:srgbClr val="FFFF00"/>
                </a:highlight>
                <a:latin typeface="Arial Black" panose="020B0A04020102020204" pitchFamily="34" charset="0"/>
              </a:rPr>
              <a:t>Krajský přebor starších a mladších žáků</a:t>
            </a:r>
          </a:p>
        </p:txBody>
      </p:sp>
      <p:sp>
        <p:nvSpPr>
          <p:cNvPr id="11" name="TextovéPole 10">
            <a:extLst>
              <a:ext uri="{FF2B5EF4-FFF2-40B4-BE49-F238E27FC236}">
                <a16:creationId xmlns:a16="http://schemas.microsoft.com/office/drawing/2014/main" id="{D1924E33-53B3-41A4-9A03-17AC6A1ABA4F}"/>
              </a:ext>
            </a:extLst>
          </p:cNvPr>
          <p:cNvSpPr txBox="1"/>
          <p:nvPr/>
        </p:nvSpPr>
        <p:spPr>
          <a:xfrm>
            <a:off x="5446169" y="1298391"/>
            <a:ext cx="4634928" cy="3170099"/>
          </a:xfrm>
          <a:prstGeom prst="rect">
            <a:avLst/>
          </a:prstGeom>
          <a:solidFill>
            <a:srgbClr val="FF9966"/>
          </a:solidFill>
          <a:ln w="63500" cmpd="thickThin">
            <a:solidFill>
              <a:schemeClr val="accent1">
                <a:lumMod val="50000"/>
              </a:schemeClr>
            </a:solidFill>
            <a:prstDash val="lgDash"/>
          </a:ln>
          <a:effectLst>
            <a:softEdge rad="0"/>
          </a:effectLst>
        </p:spPr>
        <p:txBody>
          <a:bodyPr wrap="square" rtlCol="0">
            <a:spAutoFit/>
          </a:bodyPr>
          <a:lstStyle/>
          <a:p>
            <a:pPr algn="ctr"/>
            <a:r>
              <a:rPr lang="cs-CZ" sz="3600" dirty="0">
                <a:ln w="28575">
                  <a:solidFill>
                    <a:srgbClr val="66FF66"/>
                  </a:solidFill>
                </a:ln>
                <a:solidFill>
                  <a:srgbClr val="0000FF"/>
                </a:solidFill>
                <a:latin typeface="Arial Black" panose="020B0A04020102020204" pitchFamily="34" charset="0"/>
              </a:rPr>
              <a:t>MSK Benešov </a:t>
            </a:r>
            <a:r>
              <a:rPr lang="cs-CZ" sz="3600" dirty="0" err="1">
                <a:ln w="28575">
                  <a:solidFill>
                    <a:srgbClr val="66FF66"/>
                  </a:solidFill>
                </a:ln>
                <a:solidFill>
                  <a:srgbClr val="0000FF"/>
                </a:solidFill>
                <a:latin typeface="Arial Black" panose="020B0A04020102020204" pitchFamily="34" charset="0"/>
              </a:rPr>
              <a:t>n.Pl</a:t>
            </a:r>
            <a:r>
              <a:rPr lang="cs-CZ" sz="3600" dirty="0">
                <a:ln w="28575">
                  <a:solidFill>
                    <a:srgbClr val="66FF66"/>
                  </a:solidFill>
                </a:ln>
                <a:solidFill>
                  <a:srgbClr val="0000FF"/>
                </a:solidFill>
                <a:latin typeface="Arial Black" panose="020B0A04020102020204" pitchFamily="34" charset="0"/>
              </a:rPr>
              <a:t>.- SK Štětí</a:t>
            </a:r>
          </a:p>
          <a:p>
            <a:pPr algn="ctr"/>
            <a:r>
              <a:rPr lang="cs-CZ" sz="3200" dirty="0">
                <a:ln w="28575">
                  <a:solidFill>
                    <a:srgbClr val="66FF66"/>
                  </a:solidFill>
                </a:ln>
                <a:solidFill>
                  <a:srgbClr val="0000FF"/>
                </a:solidFill>
                <a:latin typeface="Arial Black" panose="020B0A04020102020204" pitchFamily="34" charset="0"/>
              </a:rPr>
              <a:t>neděle 26.8.2018</a:t>
            </a:r>
          </a:p>
          <a:p>
            <a:pPr algn="ctr"/>
            <a:r>
              <a:rPr lang="cs-CZ" sz="3200" dirty="0">
                <a:ln w="28575">
                  <a:solidFill>
                    <a:srgbClr val="66FF66"/>
                  </a:solidFill>
                </a:ln>
                <a:solidFill>
                  <a:srgbClr val="0000FF"/>
                </a:solidFill>
                <a:latin typeface="Arial Black" panose="020B0A04020102020204" pitchFamily="34" charset="0"/>
              </a:rPr>
              <a:t>10:00, 11:45 hod</a:t>
            </a:r>
          </a:p>
          <a:p>
            <a:pPr algn="ctr"/>
            <a:endParaRPr lang="cs-CZ" sz="3200" dirty="0">
              <a:solidFill>
                <a:srgbClr val="0000FF"/>
              </a:solidFill>
              <a:latin typeface="Arial Black" panose="020B0A04020102020204" pitchFamily="34" charset="0"/>
            </a:endParaRPr>
          </a:p>
          <a:p>
            <a:pPr algn="ctr"/>
            <a:r>
              <a:rPr lang="cs-CZ" sz="3200" dirty="0">
                <a:solidFill>
                  <a:srgbClr val="0000FF"/>
                </a:solidFill>
                <a:latin typeface="Arial Black" panose="020B0A04020102020204" pitchFamily="34" charset="0"/>
              </a:rPr>
              <a:t>  </a:t>
            </a:r>
            <a:r>
              <a:rPr lang="cs-CZ" sz="2000" dirty="0">
                <a:solidFill>
                  <a:srgbClr val="0000FF"/>
                </a:solidFill>
                <a:latin typeface="Arial Black" panose="020B0A04020102020204" pitchFamily="34" charset="0"/>
              </a:rPr>
              <a:t> </a:t>
            </a:r>
          </a:p>
        </p:txBody>
      </p:sp>
      <p:pic>
        <p:nvPicPr>
          <p:cNvPr id="12" name="Obrázek 11">
            <a:extLst>
              <a:ext uri="{FF2B5EF4-FFF2-40B4-BE49-F238E27FC236}">
                <a16:creationId xmlns:a16="http://schemas.microsoft.com/office/drawing/2014/main" id="{AE3D917F-A14F-4BA8-A5A1-FCC092DCE0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2784" y="3360494"/>
            <a:ext cx="769292" cy="943916"/>
          </a:xfrm>
          <a:prstGeom prst="rect">
            <a:avLst/>
          </a:prstGeom>
        </p:spPr>
      </p:pic>
      <p:sp>
        <p:nvSpPr>
          <p:cNvPr id="14" name="TextovéPole 13"/>
          <p:cNvSpPr txBox="1"/>
          <p:nvPr/>
        </p:nvSpPr>
        <p:spPr>
          <a:xfrm>
            <a:off x="216000" y="124207"/>
            <a:ext cx="4608512" cy="1477328"/>
          </a:xfrm>
          <a:prstGeom prst="rect">
            <a:avLst/>
          </a:prstGeom>
          <a:blipFill dpi="0" rotWithShape="1">
            <a:blip r:embed="rId3">
              <a:alphaModFix amt="72000"/>
            </a:blip>
            <a:srcRect/>
            <a:stretch>
              <a:fillRect/>
            </a:stretch>
          </a:blipFill>
          <a:effectLst>
            <a:glow rad="139700">
              <a:srgbClr val="FFFF66">
                <a:alpha val="40000"/>
              </a:srgbClr>
            </a:glow>
            <a:softEdge rad="0"/>
          </a:effectLst>
        </p:spPr>
        <p:txBody>
          <a:bodyPr wrap="square" rtlCol="0">
            <a:spAutoFit/>
          </a:bodyPr>
          <a:lstStyle/>
          <a:p>
            <a:pPr algn="ctr"/>
            <a:r>
              <a:rPr lang="cs-CZ" sz="3000" dirty="0">
                <a:ln>
                  <a:solidFill>
                    <a:schemeClr val="tx1"/>
                  </a:solidFill>
                </a:ln>
                <a:solidFill>
                  <a:srgbClr val="CC0000"/>
                </a:solidFill>
                <a:latin typeface="Arial Black" panose="020B0A04020102020204" pitchFamily="34" charset="0"/>
              </a:rPr>
              <a:t>Co se událo v Jílovém v době letní přestávky</a:t>
            </a:r>
          </a:p>
        </p:txBody>
      </p:sp>
      <p:sp>
        <p:nvSpPr>
          <p:cNvPr id="15" name="TextovéPole 14"/>
          <p:cNvSpPr txBox="1"/>
          <p:nvPr/>
        </p:nvSpPr>
        <p:spPr>
          <a:xfrm>
            <a:off x="143992" y="1730444"/>
            <a:ext cx="4680520" cy="5201424"/>
          </a:xfrm>
          <a:prstGeom prst="rect">
            <a:avLst/>
          </a:prstGeom>
          <a:blipFill>
            <a:blip r:embed="rId4">
              <a:alphaModFix amt="72000"/>
            </a:blip>
            <a:tile tx="0" ty="0" sx="100000" sy="100000" flip="none" algn="tl"/>
          </a:blipFill>
          <a:effectLst>
            <a:softEdge rad="0"/>
          </a:effectLst>
        </p:spPr>
        <p:txBody>
          <a:bodyPr wrap="square" rtlCol="0">
            <a:spAutoFit/>
          </a:bodyPr>
          <a:lstStyle/>
          <a:p>
            <a:pPr algn="just"/>
            <a:r>
              <a:rPr lang="cs-CZ" sz="1600" dirty="0">
                <a:latin typeface="Arial" panose="020B0604020202020204" pitchFamily="34" charset="0"/>
                <a:cs typeface="Arial" panose="020B0604020202020204" pitchFamily="34" charset="0"/>
              </a:rPr>
              <a:t>Loňský nováček soutěže, který skončil na pěkném 6. místě se ziskem 44 bodů, se v letní pauze rozhodl k trenérské změně. Žádný trenér však neodešel. </a:t>
            </a:r>
            <a:r>
              <a:rPr lang="cs-CZ" sz="2000" dirty="0">
                <a:solidFill>
                  <a:schemeClr val="accent6">
                    <a:lumMod val="75000"/>
                  </a:schemeClr>
                </a:solidFill>
                <a:latin typeface="Arial" panose="020B0604020202020204" pitchFamily="34" charset="0"/>
                <a:cs typeface="Arial" panose="020B0604020202020204" pitchFamily="34" charset="0"/>
              </a:rPr>
              <a:t>Ondřej </a:t>
            </a:r>
            <a:r>
              <a:rPr lang="cs-CZ" sz="2000" dirty="0" err="1">
                <a:solidFill>
                  <a:schemeClr val="accent6">
                    <a:lumMod val="75000"/>
                  </a:schemeClr>
                </a:solidFill>
                <a:latin typeface="Arial" panose="020B0604020202020204" pitchFamily="34" charset="0"/>
                <a:cs typeface="Arial" panose="020B0604020202020204" pitchFamily="34" charset="0"/>
              </a:rPr>
              <a:t>Barilla</a:t>
            </a:r>
            <a:r>
              <a:rPr lang="cs-CZ" sz="2000" dirty="0">
                <a:solidFill>
                  <a:schemeClr val="accent6">
                    <a:lumMod val="75000"/>
                  </a:schemeClr>
                </a:solidFill>
                <a:latin typeface="Arial" panose="020B0604020202020204" pitchFamily="34" charset="0"/>
                <a:cs typeface="Arial" panose="020B0604020202020204" pitchFamily="34" charset="0"/>
              </a:rPr>
              <a:t> </a:t>
            </a:r>
            <a:r>
              <a:rPr lang="cs-CZ" sz="1600" dirty="0">
                <a:latin typeface="Arial" panose="020B0604020202020204" pitchFamily="34" charset="0"/>
                <a:cs typeface="Arial" panose="020B0604020202020204" pitchFamily="34" charset="0"/>
              </a:rPr>
              <a:t>přešel na post asistenta a  hlavním koučem se stal </a:t>
            </a:r>
            <a:r>
              <a:rPr lang="cs-CZ" sz="2000" dirty="0">
                <a:solidFill>
                  <a:schemeClr val="accent6">
                    <a:lumMod val="75000"/>
                  </a:schemeClr>
                </a:solidFill>
                <a:latin typeface="Arial" panose="020B0604020202020204" pitchFamily="34" charset="0"/>
                <a:cs typeface="Arial" panose="020B0604020202020204" pitchFamily="34" charset="0"/>
              </a:rPr>
              <a:t>Pavel </a:t>
            </a:r>
            <a:r>
              <a:rPr lang="cs-CZ" sz="2000" dirty="0" err="1">
                <a:solidFill>
                  <a:schemeClr val="accent6">
                    <a:lumMod val="75000"/>
                  </a:schemeClr>
                </a:solidFill>
                <a:latin typeface="Arial" panose="020B0604020202020204" pitchFamily="34" charset="0"/>
                <a:cs typeface="Arial" panose="020B0604020202020204" pitchFamily="34" charset="0"/>
              </a:rPr>
              <a:t>Salava</a:t>
            </a:r>
            <a:r>
              <a:rPr lang="cs-CZ" sz="1600" dirty="0">
                <a:latin typeface="Arial" panose="020B0604020202020204" pitchFamily="34" charset="0"/>
                <a:cs typeface="Arial" panose="020B0604020202020204" pitchFamily="34" charset="0"/>
              </a:rPr>
              <a:t>, který mu právě loni pomáhal. Žádné velké hráčské změny z Jílového hlášeny nejsou. Až teda na jednu. Z Německa se vrátil </a:t>
            </a:r>
            <a:r>
              <a:rPr lang="cs-CZ" sz="2000" dirty="0">
                <a:solidFill>
                  <a:schemeClr val="accent6">
                    <a:lumMod val="75000"/>
                  </a:schemeClr>
                </a:solidFill>
                <a:latin typeface="Arial" panose="020B0604020202020204" pitchFamily="34" charset="0"/>
                <a:cs typeface="Arial" panose="020B0604020202020204" pitchFamily="34" charset="0"/>
              </a:rPr>
              <a:t>Jakub Pícha</a:t>
            </a:r>
            <a:r>
              <a:rPr lang="cs-CZ" sz="1600" dirty="0">
                <a:latin typeface="Arial" panose="020B0604020202020204" pitchFamily="34" charset="0"/>
                <a:cs typeface="Arial" panose="020B0604020202020204" pitchFamily="34" charset="0"/>
              </a:rPr>
              <a:t>, který prošel mládežnickými reprezentacemi, hrál i druhou ligu za Ústí </a:t>
            </a:r>
            <a:r>
              <a:rPr lang="cs-CZ" sz="1600" dirty="0" err="1">
                <a:latin typeface="Arial" panose="020B0604020202020204" pitchFamily="34" charset="0"/>
                <a:cs typeface="Arial" panose="020B0604020202020204" pitchFamily="34" charset="0"/>
              </a:rPr>
              <a:t>n.L.</a:t>
            </a:r>
            <a:r>
              <a:rPr lang="cs-CZ" sz="1600" dirty="0">
                <a:latin typeface="Arial" panose="020B0604020202020204" pitchFamily="34" charset="0"/>
                <a:cs typeface="Arial" panose="020B0604020202020204" pitchFamily="34" charset="0"/>
              </a:rPr>
              <a:t> Ti co mají dobrou paměť si určitě vzpomenou na rok 2013 , kdy hrál i ve Štětí. Na jaře 2013 pomohl vybojovat postup do divize a pak ještě půl roku hrál s námi divizi než odešel do Ústí </a:t>
            </a:r>
            <a:r>
              <a:rPr lang="cs-CZ" sz="1600" dirty="0" err="1">
                <a:latin typeface="Arial" panose="020B0604020202020204" pitchFamily="34" charset="0"/>
                <a:cs typeface="Arial" panose="020B0604020202020204" pitchFamily="34" charset="0"/>
              </a:rPr>
              <a:t>n.L.</a:t>
            </a:r>
            <a:r>
              <a:rPr lang="cs-CZ" sz="1600" dirty="0">
                <a:latin typeface="Arial" panose="020B0604020202020204" pitchFamily="34" charset="0"/>
                <a:cs typeface="Arial" panose="020B0604020202020204" pitchFamily="34" charset="0"/>
              </a:rPr>
              <a:t> Jílové kromě přátelských zápasů a turnaje v Ledvicích odehrálo v létě jako vítěz Ústeckého poháru předkolo MOL Copu, ve kterém doma prohrálo s Litoměřickem 4:0. Cílem týmu je hrát v horní polovině tabulky.</a:t>
            </a:r>
          </a:p>
        </p:txBody>
      </p:sp>
      <p:sp>
        <p:nvSpPr>
          <p:cNvPr id="9" name="TextovéPole 8"/>
          <p:cNvSpPr txBox="1"/>
          <p:nvPr/>
        </p:nvSpPr>
        <p:spPr>
          <a:xfrm>
            <a:off x="7272784" y="6954190"/>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27</a:t>
            </a:r>
            <a:endParaRPr lang="cs-CZ" sz="800" dirty="0">
              <a:latin typeface="Bookman Old Style" pitchFamily="18" charset="0"/>
            </a:endParaRPr>
          </a:p>
        </p:txBody>
      </p:sp>
    </p:spTree>
    <p:extLst>
      <p:ext uri="{BB962C8B-B14F-4D97-AF65-F5344CB8AC3E}">
        <p14:creationId xmlns:p14="http://schemas.microsoft.com/office/powerpoint/2010/main" val="3827715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7741939"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7</a:t>
            </a:r>
          </a:p>
        </p:txBody>
      </p:sp>
      <p:sp>
        <p:nvSpPr>
          <p:cNvPr id="11" name="TextovéPole 10">
            <a:extLst>
              <a:ext uri="{FF2B5EF4-FFF2-40B4-BE49-F238E27FC236}">
                <a16:creationId xmlns:a16="http://schemas.microsoft.com/office/drawing/2014/main" id="{FB9D7828-0690-4734-BFF2-DB9E32A3ED0A}"/>
              </a:ext>
            </a:extLst>
          </p:cNvPr>
          <p:cNvSpPr txBox="1"/>
          <p:nvPr/>
        </p:nvSpPr>
        <p:spPr>
          <a:xfrm>
            <a:off x="143993" y="115064"/>
            <a:ext cx="4752527" cy="830997"/>
          </a:xfrm>
          <a:prstGeom prst="rect">
            <a:avLst/>
          </a:prstGeom>
          <a:pattFill prst="shingle">
            <a:fgClr>
              <a:srgbClr val="99FFCC"/>
            </a:fgClr>
            <a:bgClr>
              <a:schemeClr val="bg1"/>
            </a:bgClr>
          </a:pattFill>
          <a:ln w="41275">
            <a:solidFill>
              <a:schemeClr val="accent2">
                <a:lumMod val="75000"/>
              </a:schemeClr>
            </a:solidFill>
            <a:prstDash val="dash"/>
          </a:ln>
          <a:effectLst>
            <a:softEdge rad="0"/>
          </a:effectLst>
        </p:spPr>
        <p:txBody>
          <a:bodyPr wrap="square" rtlCol="0">
            <a:spAutoFit/>
          </a:bodyPr>
          <a:lstStyle/>
          <a:p>
            <a:pPr algn="ctr"/>
            <a:r>
              <a:rPr lang="cs-CZ" sz="2400" dirty="0">
                <a:latin typeface="Imprint MT Shadow" panose="04020605060303030202" pitchFamily="82" charset="0"/>
              </a:rPr>
              <a:t>Dnes zahajuje soutěž I A. třídy Dorost odjel do Trnovan</a:t>
            </a:r>
          </a:p>
        </p:txBody>
      </p:sp>
      <p:sp>
        <p:nvSpPr>
          <p:cNvPr id="12" name="TextovéPole 11">
            <a:extLst>
              <a:ext uri="{FF2B5EF4-FFF2-40B4-BE49-F238E27FC236}">
                <a16:creationId xmlns:a16="http://schemas.microsoft.com/office/drawing/2014/main" id="{3F81955D-8C7D-4C2B-A8E8-C8CE5742DA02}"/>
              </a:ext>
            </a:extLst>
          </p:cNvPr>
          <p:cNvSpPr txBox="1"/>
          <p:nvPr/>
        </p:nvSpPr>
        <p:spPr>
          <a:xfrm>
            <a:off x="71984" y="1175310"/>
            <a:ext cx="4824536" cy="1692771"/>
          </a:xfrm>
          <a:prstGeom prst="rect">
            <a:avLst/>
          </a:prstGeom>
          <a:solidFill>
            <a:srgbClr val="E9FA4C"/>
          </a:solidFill>
          <a:ln w="25400">
            <a:solidFill>
              <a:schemeClr val="tx1"/>
            </a:solidFill>
          </a:ln>
          <a:effectLst>
            <a:glow rad="101600">
              <a:schemeClr val="accent1">
                <a:satMod val="175000"/>
                <a:alpha val="40000"/>
              </a:schemeClr>
            </a:glow>
            <a:innerShdw blurRad="723900" dist="1676400" dir="18900000">
              <a:srgbClr val="66FF66">
                <a:alpha val="49804"/>
              </a:srgbClr>
            </a:innerShdw>
            <a:softEdge rad="647700"/>
          </a:effectLst>
        </p:spPr>
        <p:txBody>
          <a:bodyPr wrap="square" rtlCol="0">
            <a:spAutoFit/>
          </a:bodyPr>
          <a:lstStyle/>
          <a:p>
            <a:pPr algn="ctr"/>
            <a:r>
              <a:rPr lang="cs-CZ" sz="3200" dirty="0">
                <a:ln>
                  <a:solidFill>
                    <a:schemeClr val="tx1"/>
                  </a:solidFill>
                </a:ln>
                <a:solidFill>
                  <a:srgbClr val="FF0000"/>
                </a:solidFill>
                <a:latin typeface="Arial Black" panose="020B0A04020102020204" pitchFamily="34" charset="0"/>
              </a:rPr>
              <a:t>TJ Hvězda Trnovany</a:t>
            </a:r>
          </a:p>
          <a:p>
            <a:pPr algn="ctr"/>
            <a:r>
              <a:rPr lang="cs-CZ" sz="3200" dirty="0">
                <a:ln>
                  <a:solidFill>
                    <a:schemeClr val="tx1"/>
                  </a:solidFill>
                </a:ln>
                <a:solidFill>
                  <a:srgbClr val="FF0000"/>
                </a:solidFill>
                <a:latin typeface="Arial Black" panose="020B0A04020102020204" pitchFamily="34" charset="0"/>
              </a:rPr>
              <a:t>SK Štětí</a:t>
            </a:r>
          </a:p>
          <a:p>
            <a:pPr algn="ctr"/>
            <a:r>
              <a:rPr lang="cs-CZ" sz="2000" dirty="0">
                <a:ln>
                  <a:solidFill>
                    <a:schemeClr val="tx1"/>
                  </a:solidFill>
                </a:ln>
                <a:solidFill>
                  <a:srgbClr val="FF0000"/>
                </a:solidFill>
                <a:latin typeface="Arial Black" panose="020B0A04020102020204" pitchFamily="34" charset="0"/>
              </a:rPr>
              <a:t>Sobota 25.8.2018 </a:t>
            </a:r>
          </a:p>
          <a:p>
            <a:pPr algn="ctr"/>
            <a:r>
              <a:rPr lang="cs-CZ" sz="2000" dirty="0">
                <a:ln>
                  <a:solidFill>
                    <a:schemeClr val="tx1"/>
                  </a:solidFill>
                </a:ln>
                <a:solidFill>
                  <a:srgbClr val="FF0000"/>
                </a:solidFill>
                <a:latin typeface="Arial Black" panose="020B0A04020102020204" pitchFamily="34" charset="0"/>
              </a:rPr>
              <a:t>10:00 hod</a:t>
            </a:r>
          </a:p>
        </p:txBody>
      </p:sp>
      <p:pic>
        <p:nvPicPr>
          <p:cNvPr id="13" name="Obrázek 12">
            <a:extLst>
              <a:ext uri="{FF2B5EF4-FFF2-40B4-BE49-F238E27FC236}">
                <a16:creationId xmlns:a16="http://schemas.microsoft.com/office/drawing/2014/main" id="{6EAB05CD-0807-45D6-8DA7-3A337F6A40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008" y="1784947"/>
            <a:ext cx="690907" cy="684000"/>
          </a:xfrm>
          <a:prstGeom prst="rect">
            <a:avLst/>
          </a:prstGeom>
        </p:spPr>
      </p:pic>
      <p:pic>
        <p:nvPicPr>
          <p:cNvPr id="14" name="Obrázek 13">
            <a:extLst>
              <a:ext uri="{FF2B5EF4-FFF2-40B4-BE49-F238E27FC236}">
                <a16:creationId xmlns:a16="http://schemas.microsoft.com/office/drawing/2014/main" id="{11C3202B-53F5-4916-AD92-F75759BF19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8408" y="1748947"/>
            <a:ext cx="720000" cy="720000"/>
          </a:xfrm>
          <a:prstGeom prst="rect">
            <a:avLst/>
          </a:prstGeom>
        </p:spPr>
      </p:pic>
      <p:graphicFrame>
        <p:nvGraphicFramePr>
          <p:cNvPr id="15" name="Tabulka 14">
            <a:extLst>
              <a:ext uri="{FF2B5EF4-FFF2-40B4-BE49-F238E27FC236}">
                <a16:creationId xmlns:a16="http://schemas.microsoft.com/office/drawing/2014/main" id="{3EAAE850-40F8-4B31-A5B5-1098EA2728AF}"/>
              </a:ext>
            </a:extLst>
          </p:cNvPr>
          <p:cNvGraphicFramePr>
            <a:graphicFrameLocks noGrp="1"/>
          </p:cNvGraphicFramePr>
          <p:nvPr>
            <p:extLst>
              <p:ext uri="{D42A27DB-BD31-4B8C-83A1-F6EECF244321}">
                <p14:modId xmlns:p14="http://schemas.microsoft.com/office/powerpoint/2010/main" val="954560331"/>
              </p:ext>
            </p:extLst>
          </p:nvPr>
        </p:nvGraphicFramePr>
        <p:xfrm>
          <a:off x="179996" y="3026585"/>
          <a:ext cx="4680520" cy="3684270"/>
        </p:xfrm>
        <a:graphic>
          <a:graphicData uri="http://schemas.openxmlformats.org/drawingml/2006/table">
            <a:tbl>
              <a:tblPr/>
              <a:tblGrid>
                <a:gridCol w="1863439">
                  <a:extLst>
                    <a:ext uri="{9D8B030D-6E8A-4147-A177-3AD203B41FA5}">
                      <a16:colId xmlns:a16="http://schemas.microsoft.com/office/drawing/2014/main" val="2400141518"/>
                    </a:ext>
                  </a:extLst>
                </a:gridCol>
                <a:gridCol w="2817081">
                  <a:extLst>
                    <a:ext uri="{9D8B030D-6E8A-4147-A177-3AD203B41FA5}">
                      <a16:colId xmlns:a16="http://schemas.microsoft.com/office/drawing/2014/main" val="758815902"/>
                    </a:ext>
                  </a:extLst>
                </a:gridCol>
              </a:tblGrid>
              <a:tr h="438150">
                <a:tc gridSpan="2">
                  <a:txBody>
                    <a:bodyPr/>
                    <a:lstStyle/>
                    <a:p>
                      <a:pPr algn="ctr" fontAlgn="ctr"/>
                      <a:r>
                        <a:rPr lang="cs-CZ" sz="2400" b="0" i="0" u="none" strike="noStrike" dirty="0" err="1">
                          <a:solidFill>
                            <a:srgbClr val="374E5C"/>
                          </a:solidFill>
                          <a:effectLst/>
                          <a:latin typeface="Georgia Pro Black" panose="02040A02050405020203" pitchFamily="18" charset="0"/>
                        </a:rPr>
                        <a:t>I.Atřída</a:t>
                      </a:r>
                      <a:r>
                        <a:rPr lang="cs-CZ" sz="2400" b="0" i="0" u="none" strike="noStrike" dirty="0">
                          <a:solidFill>
                            <a:srgbClr val="374E5C"/>
                          </a:solidFill>
                          <a:effectLst/>
                          <a:latin typeface="Georgia Pro Black" panose="02040A02050405020203" pitchFamily="18" charset="0"/>
                        </a:rPr>
                        <a:t> staršího dorostu - </a:t>
                      </a:r>
                      <a:r>
                        <a:rPr lang="cs-CZ" sz="2400" b="0" i="0" u="none" strike="noStrike" dirty="0" err="1">
                          <a:solidFill>
                            <a:srgbClr val="374E5C"/>
                          </a:solidFill>
                          <a:effectLst/>
                          <a:latin typeface="Georgia Pro Black" panose="02040A02050405020203" pitchFamily="18" charset="0"/>
                        </a:rPr>
                        <a:t>sk.A</a:t>
                      </a:r>
                      <a:r>
                        <a:rPr lang="cs-CZ" sz="2400" b="0" i="0" u="none" strike="noStrike" dirty="0">
                          <a:solidFill>
                            <a:srgbClr val="374E5C"/>
                          </a:solidFill>
                          <a:effectLst/>
                          <a:latin typeface="Georgia Pro Black" panose="02040A02050405020203" pitchFamily="18" charset="0"/>
                        </a:rPr>
                        <a:t> 1.kolo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extLst>
                  <a:ext uri="{0D108BD9-81ED-4DB2-BD59-A6C34878D82A}">
                    <a16:rowId xmlns:a16="http://schemas.microsoft.com/office/drawing/2014/main" val="438556594"/>
                  </a:ext>
                </a:extLst>
              </a:tr>
              <a:tr h="381000">
                <a:tc>
                  <a:txBody>
                    <a:bodyPr/>
                    <a:lstStyle/>
                    <a:p>
                      <a:pPr algn="ctr" fontAlgn="ctr"/>
                      <a:r>
                        <a:rPr lang="pl-PL" sz="1100" b="1" i="0" u="none" strike="noStrike" dirty="0">
                          <a:solidFill>
                            <a:srgbClr val="1A2C37"/>
                          </a:solidFill>
                          <a:effectLst/>
                          <a:latin typeface="Arial Black" panose="020B0A04020102020204" pitchFamily="34" charset="0"/>
                        </a:rPr>
                        <a:t>Sobota 25. 8. 2018 10:00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cs-CZ" sz="1100" b="1" i="0" u="none" strike="noStrike">
                          <a:solidFill>
                            <a:srgbClr val="1A2C37"/>
                          </a:solidFill>
                          <a:effectLst/>
                          <a:latin typeface="Arial Black" panose="020B0A04020102020204" pitchFamily="34" charset="0"/>
                        </a:rPr>
                        <a:t>TJ Hvězda Trnovany - SK Štětí</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55610620"/>
                  </a:ext>
                </a:extLst>
              </a:tr>
              <a:tr h="381000">
                <a:tc>
                  <a:txBody>
                    <a:bodyPr/>
                    <a:lstStyle/>
                    <a:p>
                      <a:pPr algn="ctr" fontAlgn="ctr"/>
                      <a:endParaRPr lang="pl-PL" sz="1100" b="1" i="0" u="none" strike="noStrike" dirty="0">
                        <a:solidFill>
                          <a:srgbClr val="1A2C37"/>
                        </a:solidFill>
                        <a:effectLst/>
                        <a:latin typeface="Arial Black" panose="020B0A04020102020204" pitchFamily="34" charset="0"/>
                      </a:endParaRPr>
                    </a:p>
                    <a:p>
                      <a:pPr algn="ctr" fontAlgn="ctr"/>
                      <a:r>
                        <a:rPr lang="pl-PL" sz="1100" b="1" i="0" u="none" strike="noStrike" dirty="0">
                          <a:solidFill>
                            <a:srgbClr val="1A2C37"/>
                          </a:solidFill>
                          <a:effectLst/>
                          <a:latin typeface="Arial Black" panose="020B0A04020102020204" pitchFamily="34" charset="0"/>
                        </a:rPr>
                        <a:t>Sobota 25. 8. 2018 10:00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pt-BR" sz="1100" b="1" i="0" u="none" strike="noStrike" dirty="0">
                          <a:solidFill>
                            <a:srgbClr val="1A2C37"/>
                          </a:solidFill>
                          <a:effectLst/>
                          <a:latin typeface="Arial Black" panose="020B0A04020102020204" pitchFamily="34" charset="0"/>
                        </a:rPr>
                        <a:t>TJ JUNIOR ROMA </a:t>
                      </a:r>
                      <a:r>
                        <a:rPr lang="pt-BR" sz="1100" b="1" i="0" u="none" strike="noStrike" dirty="0" err="1">
                          <a:solidFill>
                            <a:srgbClr val="1A2C37"/>
                          </a:solidFill>
                          <a:effectLst/>
                          <a:latin typeface="Arial Black" panose="020B0A04020102020204" pitchFamily="34" charset="0"/>
                        </a:rPr>
                        <a:t>Děčín</a:t>
                      </a:r>
                      <a:r>
                        <a:rPr lang="pt-BR" sz="1100" b="1" i="0" u="none" strike="noStrike" dirty="0">
                          <a:solidFill>
                            <a:srgbClr val="1A2C37"/>
                          </a:solidFill>
                          <a:effectLst/>
                          <a:latin typeface="Arial Black" panose="020B0A04020102020204" pitchFamily="34" charset="0"/>
                        </a:rPr>
                        <a:t> - FK </a:t>
                      </a:r>
                      <a:r>
                        <a:rPr lang="pt-BR" sz="1100" b="1" i="0" u="none" strike="noStrike" dirty="0" err="1">
                          <a:solidFill>
                            <a:srgbClr val="1A2C37"/>
                          </a:solidFill>
                          <a:effectLst/>
                          <a:latin typeface="Arial Black" panose="020B0A04020102020204" pitchFamily="34" charset="0"/>
                        </a:rPr>
                        <a:t>Česká</a:t>
                      </a:r>
                      <a:r>
                        <a:rPr lang="pt-BR" sz="1100" b="1" i="0" u="none" strike="noStrike" dirty="0">
                          <a:solidFill>
                            <a:srgbClr val="1A2C37"/>
                          </a:solidFill>
                          <a:effectLst/>
                          <a:latin typeface="Arial Black" panose="020B0A04020102020204" pitchFamily="34" charset="0"/>
                        </a:rPr>
                        <a:t> </a:t>
                      </a:r>
                      <a:r>
                        <a:rPr lang="pt-BR" sz="1100" b="1" i="0" u="none" strike="noStrike" dirty="0" err="1">
                          <a:solidFill>
                            <a:srgbClr val="1A2C37"/>
                          </a:solidFill>
                          <a:effectLst/>
                          <a:latin typeface="Arial Black" panose="020B0A04020102020204" pitchFamily="34" charset="0"/>
                        </a:rPr>
                        <a:t>Kamenice</a:t>
                      </a:r>
                      <a:endParaRPr lang="pt-BR" sz="1100" b="1" i="0" u="none" strike="noStrike" dirty="0">
                        <a:solidFill>
                          <a:srgbClr val="1A2C37"/>
                        </a:solidFill>
                        <a:effectLst/>
                        <a:latin typeface="Arial Black" panose="020B0A040201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2747644021"/>
                  </a:ext>
                </a:extLst>
              </a:tr>
              <a:tr h="381000">
                <a:tc>
                  <a:txBody>
                    <a:bodyPr/>
                    <a:lstStyle/>
                    <a:p>
                      <a:pPr algn="ctr" fontAlgn="ctr"/>
                      <a:endParaRPr lang="pl-PL" sz="1100" b="1" i="0" u="none" strike="noStrike">
                        <a:solidFill>
                          <a:srgbClr val="1A2C37"/>
                        </a:solidFill>
                        <a:effectLst/>
                        <a:latin typeface="Arial Black" panose="020B0A04020102020204" pitchFamily="34" charset="0"/>
                      </a:endParaRPr>
                    </a:p>
                    <a:p>
                      <a:pPr algn="ctr" fontAlgn="ctr"/>
                      <a:r>
                        <a:rPr lang="pl-PL" sz="1100" b="1" i="0" u="none" strike="noStrike">
                          <a:solidFill>
                            <a:srgbClr val="1A2C37"/>
                          </a:solidFill>
                          <a:effectLst/>
                          <a:latin typeface="Arial Black" panose="020B0A04020102020204" pitchFamily="34" charset="0"/>
                        </a:rPr>
                        <a:t>Sobota 25. 8. 2018 10:00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cs-CZ" sz="1100" b="1" i="0" u="none" strike="noStrike" dirty="0">
                          <a:solidFill>
                            <a:srgbClr val="1A2C37"/>
                          </a:solidFill>
                          <a:effectLst/>
                          <a:latin typeface="Arial Black" panose="020B0A04020102020204" pitchFamily="34" charset="0"/>
                        </a:rPr>
                        <a:t>TJ </a:t>
                      </a:r>
                      <a:r>
                        <a:rPr lang="cs-CZ" sz="1100" b="1" i="0" u="none" strike="noStrike" dirty="0" err="1">
                          <a:solidFill>
                            <a:srgbClr val="1A2C37"/>
                          </a:solidFill>
                          <a:effectLst/>
                          <a:latin typeface="Arial Black" panose="020B0A04020102020204" pitchFamily="34" charset="0"/>
                        </a:rPr>
                        <a:t>Mojžíř</a:t>
                      </a:r>
                      <a:r>
                        <a:rPr lang="cs-CZ" sz="1100" b="1" i="0" u="none" strike="noStrike" dirty="0">
                          <a:solidFill>
                            <a:srgbClr val="1A2C37"/>
                          </a:solidFill>
                          <a:effectLst/>
                          <a:latin typeface="Arial Black" panose="020B0A04020102020204" pitchFamily="34" charset="0"/>
                        </a:rPr>
                        <a:t> - TJ Sokol </a:t>
                      </a:r>
                      <a:r>
                        <a:rPr lang="cs-CZ" sz="1100" b="1" i="0" u="none" strike="noStrike" dirty="0" err="1">
                          <a:solidFill>
                            <a:srgbClr val="1A2C37"/>
                          </a:solidFill>
                          <a:effectLst/>
                          <a:latin typeface="Arial Black" panose="020B0A04020102020204" pitchFamily="34" charset="0"/>
                        </a:rPr>
                        <a:t>Straškov</a:t>
                      </a:r>
                      <a:r>
                        <a:rPr lang="cs-CZ" sz="1100" b="1" i="0" u="none" strike="noStrike" dirty="0">
                          <a:solidFill>
                            <a:srgbClr val="1A2C37"/>
                          </a:solidFill>
                          <a:effectLst/>
                          <a:latin typeface="Arial Black" panose="020B0A04020102020204" pitchFamily="34" charset="0"/>
                        </a:rPr>
                        <a:t>-Vodochody</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853515696"/>
                  </a:ext>
                </a:extLst>
              </a:tr>
              <a:tr h="381000">
                <a:tc>
                  <a:txBody>
                    <a:bodyPr/>
                    <a:lstStyle/>
                    <a:p>
                      <a:pPr algn="ctr" fontAlgn="ctr"/>
                      <a:endParaRPr lang="cs-CZ" sz="1100" b="1" i="0" u="none" strike="noStrike">
                        <a:solidFill>
                          <a:srgbClr val="1A2C37"/>
                        </a:solidFill>
                        <a:effectLst/>
                        <a:latin typeface="Arial Black" panose="020B0A04020102020204" pitchFamily="34" charset="0"/>
                      </a:endParaRPr>
                    </a:p>
                    <a:p>
                      <a:pPr algn="ctr" fontAlgn="ctr"/>
                      <a:r>
                        <a:rPr lang="cs-CZ" sz="1100" b="1" i="0" u="none" strike="noStrike">
                          <a:solidFill>
                            <a:srgbClr val="1A2C37"/>
                          </a:solidFill>
                          <a:effectLst/>
                          <a:latin typeface="Arial Black" panose="020B0A04020102020204" pitchFamily="34" charset="0"/>
                        </a:rPr>
                        <a:t>Neděle 26. 8. 2018 10:00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dirty="0">
                          <a:solidFill>
                            <a:srgbClr val="1A2C37"/>
                          </a:solidFill>
                          <a:effectLst/>
                          <a:latin typeface="Arial Black" panose="020B0A04020102020204" pitchFamily="34" charset="0"/>
                        </a:rPr>
                        <a:t>FK Malšovice - TJ SLAVOJ Úštěk</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3730050427"/>
                  </a:ext>
                </a:extLst>
              </a:tr>
              <a:tr h="381000">
                <a:tc>
                  <a:txBody>
                    <a:bodyPr/>
                    <a:lstStyle/>
                    <a:p>
                      <a:pPr algn="ctr" fontAlgn="ctr"/>
                      <a:endParaRPr lang="cs-CZ" sz="1100" b="1" i="0" u="none" strike="noStrike">
                        <a:solidFill>
                          <a:srgbClr val="1A2C37"/>
                        </a:solidFill>
                        <a:effectLst/>
                        <a:latin typeface="Arial Black" panose="020B0A04020102020204" pitchFamily="34" charset="0"/>
                      </a:endParaRPr>
                    </a:p>
                    <a:p>
                      <a:pPr algn="ctr" fontAlgn="ctr"/>
                      <a:r>
                        <a:rPr lang="cs-CZ" sz="1100" b="1" i="0" u="none" strike="noStrike">
                          <a:solidFill>
                            <a:srgbClr val="1A2C37"/>
                          </a:solidFill>
                          <a:effectLst/>
                          <a:latin typeface="Arial Black" panose="020B0A04020102020204" pitchFamily="34" charset="0"/>
                        </a:rPr>
                        <a:t>Neděle 26. 8. 2018 14:00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cs-CZ" sz="1100" b="1" i="0" u="none" strike="noStrike" dirty="0">
                          <a:solidFill>
                            <a:srgbClr val="1A2C37"/>
                          </a:solidFill>
                          <a:effectLst/>
                          <a:latin typeface="Arial Black" panose="020B0A04020102020204" pitchFamily="34" charset="0"/>
                        </a:rPr>
                        <a:t>TJ Skorotice - FK Jiskra Velké Březno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541492596"/>
                  </a:ext>
                </a:extLst>
              </a:tr>
              <a:tr h="381000">
                <a:tc>
                  <a:txBody>
                    <a:bodyPr/>
                    <a:lstStyle/>
                    <a:p>
                      <a:pPr algn="ctr" fontAlgn="ctr"/>
                      <a:endParaRPr lang="cs-CZ" sz="1100" b="1" i="0" u="none" strike="noStrike">
                        <a:solidFill>
                          <a:srgbClr val="1A2C37"/>
                        </a:solidFill>
                        <a:effectLst/>
                        <a:latin typeface="Arial Black" panose="020B0A04020102020204" pitchFamily="34" charset="0"/>
                      </a:endParaRPr>
                    </a:p>
                    <a:p>
                      <a:pPr algn="ctr" fontAlgn="ctr"/>
                      <a:r>
                        <a:rPr lang="cs-CZ" sz="1100" b="1" i="0" u="none" strike="noStrike">
                          <a:solidFill>
                            <a:srgbClr val="1A2C37"/>
                          </a:solidFill>
                          <a:effectLst/>
                          <a:latin typeface="Arial Black" panose="020B0A04020102020204" pitchFamily="34" charset="0"/>
                        </a:rPr>
                        <a:t>Neděle 26. 8. 2018 17:00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dirty="0">
                          <a:solidFill>
                            <a:srgbClr val="1A2C37"/>
                          </a:solidFill>
                          <a:effectLst/>
                          <a:latin typeface="Arial Black" panose="020B0A04020102020204" pitchFamily="34" charset="0"/>
                        </a:rPr>
                        <a:t>TJ </a:t>
                      </a:r>
                      <a:r>
                        <a:rPr lang="cs-CZ" sz="1100" b="1" i="0" u="none" strike="noStrike" dirty="0" err="1">
                          <a:solidFill>
                            <a:srgbClr val="1A2C37"/>
                          </a:solidFill>
                          <a:effectLst/>
                          <a:latin typeface="Arial Black" panose="020B0A04020102020204" pitchFamily="34" charset="0"/>
                        </a:rPr>
                        <a:t>Vaňov</a:t>
                      </a:r>
                      <a:r>
                        <a:rPr lang="cs-CZ" sz="1100" b="1" i="0" u="none" strike="noStrike" dirty="0">
                          <a:solidFill>
                            <a:srgbClr val="1A2C37"/>
                          </a:solidFill>
                          <a:effectLst/>
                          <a:latin typeface="Arial Black" panose="020B0A04020102020204" pitchFamily="34" charset="0"/>
                        </a:rPr>
                        <a:t>/Libouchec - SK </a:t>
                      </a:r>
                      <a:r>
                        <a:rPr lang="cs-CZ" sz="1100" b="1" i="0" u="none" strike="noStrike" dirty="0" err="1">
                          <a:solidFill>
                            <a:srgbClr val="1A2C37"/>
                          </a:solidFill>
                          <a:effectLst/>
                          <a:latin typeface="Arial Black" panose="020B0A04020102020204" pitchFamily="34" charset="0"/>
                        </a:rPr>
                        <a:t>Plaston</a:t>
                      </a:r>
                      <a:r>
                        <a:rPr lang="cs-CZ" sz="1100" b="1" i="0" u="none" strike="noStrike" dirty="0">
                          <a:solidFill>
                            <a:srgbClr val="1A2C37"/>
                          </a:solidFill>
                          <a:effectLst/>
                          <a:latin typeface="Arial Black" panose="020B0A04020102020204" pitchFamily="34" charset="0"/>
                        </a:rPr>
                        <a:t> Šluknov</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2002988478"/>
                  </a:ext>
                </a:extLst>
              </a:tr>
            </a:tbl>
          </a:graphicData>
        </a:graphic>
      </p:graphicFrame>
      <p:sp>
        <p:nvSpPr>
          <p:cNvPr id="16" name="TextovéPole 15"/>
          <p:cNvSpPr txBox="1"/>
          <p:nvPr/>
        </p:nvSpPr>
        <p:spPr>
          <a:xfrm>
            <a:off x="5472584" y="91108"/>
            <a:ext cx="4557762" cy="400110"/>
          </a:xfrm>
          <a:prstGeom prst="rect">
            <a:avLst/>
          </a:prstGeom>
          <a:gradFill>
            <a:gsLst>
              <a:gs pos="30000">
                <a:srgbClr val="CCFF66"/>
              </a:gs>
              <a:gs pos="69000">
                <a:srgbClr val="FFFF00"/>
              </a:gs>
            </a:gsLst>
            <a:lin ang="5400000" scaled="1"/>
          </a:gradFill>
          <a:effectLst>
            <a:glow rad="101600">
              <a:srgbClr val="FFFF66">
                <a:alpha val="40000"/>
              </a:srgbClr>
            </a:glow>
            <a:softEdge rad="0"/>
          </a:effectLst>
        </p:spPr>
        <p:txBody>
          <a:bodyPr wrap="square" rtlCol="0">
            <a:spAutoFit/>
          </a:bodyPr>
          <a:lstStyle/>
          <a:p>
            <a:pPr algn="ctr"/>
            <a:r>
              <a:rPr lang="cs-CZ" sz="2000" dirty="0">
                <a:latin typeface="Arial Black" panose="020B0A04020102020204" pitchFamily="34" charset="0"/>
              </a:rPr>
              <a:t>Úvodní výsledky FK Jílové</a:t>
            </a:r>
          </a:p>
        </p:txBody>
      </p:sp>
      <p:graphicFrame>
        <p:nvGraphicFramePr>
          <p:cNvPr id="17" name="Tabulka 16"/>
          <p:cNvGraphicFramePr>
            <a:graphicFrameLocks noGrp="1"/>
          </p:cNvGraphicFramePr>
          <p:nvPr>
            <p:extLst>
              <p:ext uri="{D42A27DB-BD31-4B8C-83A1-F6EECF244321}">
                <p14:modId xmlns:p14="http://schemas.microsoft.com/office/powerpoint/2010/main" val="1770947246"/>
              </p:ext>
            </p:extLst>
          </p:nvPr>
        </p:nvGraphicFramePr>
        <p:xfrm>
          <a:off x="5472585" y="667172"/>
          <a:ext cx="4557761" cy="1224136"/>
        </p:xfrm>
        <a:graphic>
          <a:graphicData uri="http://schemas.openxmlformats.org/drawingml/2006/table">
            <a:tbl>
              <a:tblPr/>
              <a:tblGrid>
                <a:gridCol w="490836">
                  <a:extLst>
                    <a:ext uri="{9D8B030D-6E8A-4147-A177-3AD203B41FA5}">
                      <a16:colId xmlns:a16="http://schemas.microsoft.com/office/drawing/2014/main" val="845554603"/>
                    </a:ext>
                  </a:extLst>
                </a:gridCol>
                <a:gridCol w="1141334">
                  <a:extLst>
                    <a:ext uri="{9D8B030D-6E8A-4147-A177-3AD203B41FA5}">
                      <a16:colId xmlns:a16="http://schemas.microsoft.com/office/drawing/2014/main" val="2397431189"/>
                    </a:ext>
                  </a:extLst>
                </a:gridCol>
                <a:gridCol w="975197">
                  <a:extLst>
                    <a:ext uri="{9D8B030D-6E8A-4147-A177-3AD203B41FA5}">
                      <a16:colId xmlns:a16="http://schemas.microsoft.com/office/drawing/2014/main" val="3023565893"/>
                    </a:ext>
                  </a:extLst>
                </a:gridCol>
                <a:gridCol w="975197">
                  <a:extLst>
                    <a:ext uri="{9D8B030D-6E8A-4147-A177-3AD203B41FA5}">
                      <a16:colId xmlns:a16="http://schemas.microsoft.com/office/drawing/2014/main" val="469070890"/>
                    </a:ext>
                  </a:extLst>
                </a:gridCol>
                <a:gridCol w="975197">
                  <a:extLst>
                    <a:ext uri="{9D8B030D-6E8A-4147-A177-3AD203B41FA5}">
                      <a16:colId xmlns:a16="http://schemas.microsoft.com/office/drawing/2014/main" val="435979465"/>
                    </a:ext>
                  </a:extLst>
                </a:gridCol>
              </a:tblGrid>
              <a:tr h="361950">
                <a:tc>
                  <a:txBody>
                    <a:bodyPr/>
                    <a:lstStyle/>
                    <a:p>
                      <a:pPr algn="ctr" fontAlgn="ctr"/>
                      <a:r>
                        <a:rPr lang="cs-CZ" sz="1400" b="1" i="0" u="none" strike="noStrike" dirty="0">
                          <a:solidFill>
                            <a:srgbClr val="000000"/>
                          </a:solidFill>
                          <a:effectLst/>
                          <a:latin typeface="Georgia" panose="02040502050405020303" pitchFamily="18" charset="0"/>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dirty="0">
                          <a:solidFill>
                            <a:srgbClr val="000000"/>
                          </a:solidFill>
                          <a:effectLst/>
                          <a:latin typeface="Georgia" panose="02040502050405020303" pitchFamily="18" charset="0"/>
                        </a:rPr>
                        <a:t>11.08.</a:t>
                      </a:r>
                    </a:p>
                    <a:p>
                      <a:pPr algn="ctr" fontAlgn="ctr"/>
                      <a:r>
                        <a:rPr lang="cs-CZ" sz="1400" b="1" i="0" u="none" strike="noStrike" dirty="0">
                          <a:solidFill>
                            <a:srgbClr val="000000"/>
                          </a:solidFill>
                          <a:effectLst/>
                          <a:latin typeface="Georgia" panose="02040502050405020303" pitchFamily="18"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dirty="0">
                          <a:solidFill>
                            <a:srgbClr val="000000"/>
                          </a:solidFill>
                          <a:effectLst/>
                          <a:latin typeface="Georgia" panose="02040502050405020303" pitchFamily="18" charset="0"/>
                        </a:rPr>
                        <a:t>TJ Spartak Perštejn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000000"/>
                          </a:solidFill>
                          <a:effectLst/>
                          <a:latin typeface="Georgia" panose="02040502050405020303" pitchFamily="18" charset="0"/>
                        </a:rPr>
                        <a:t>FK Jílové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2400" b="1" i="0" u="none" strike="noStrike" dirty="0">
                          <a:solidFill>
                            <a:srgbClr val="000000"/>
                          </a:solidFill>
                          <a:effectLst/>
                          <a:latin typeface="Georgia" panose="02040502050405020303" pitchFamily="18" charset="0"/>
                        </a:rPr>
                        <a:t>1:2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66722843"/>
                  </a:ext>
                </a:extLst>
              </a:tr>
              <a:tr h="574531">
                <a:tc>
                  <a:txBody>
                    <a:bodyPr/>
                    <a:lstStyle/>
                    <a:p>
                      <a:pPr algn="ctr" fontAlgn="ctr"/>
                      <a:r>
                        <a:rPr lang="cs-CZ" sz="1400" b="1" i="0" u="none" strike="noStrike" dirty="0">
                          <a:solidFill>
                            <a:srgbClr val="000000"/>
                          </a:solidFill>
                          <a:effectLst/>
                          <a:latin typeface="Georgia" panose="02040502050405020303" pitchFamily="18" charset="0"/>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effectLst/>
                          <a:latin typeface="Georgia" panose="02040502050405020303" pitchFamily="18" charset="0"/>
                        </a:rPr>
                        <a:t>18.08.</a:t>
                      </a:r>
                    </a:p>
                    <a:p>
                      <a:pPr algn="ctr" fontAlgn="ctr"/>
                      <a:r>
                        <a:rPr lang="cs-CZ" sz="1400" b="1" i="0" u="none" strike="noStrike" dirty="0">
                          <a:solidFill>
                            <a:srgbClr val="000000"/>
                          </a:solidFill>
                          <a:effectLst/>
                          <a:latin typeface="Georgia" panose="02040502050405020303" pitchFamily="18"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effectLst/>
                          <a:latin typeface="Georgia" panose="02040502050405020303" pitchFamily="18" charset="0"/>
                        </a:rPr>
                        <a:t>FK Jílové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effectLst/>
                          <a:latin typeface="Georgia" panose="02040502050405020303" pitchFamily="18" charset="0"/>
                        </a:rPr>
                        <a:t>FK Slavoj Žatec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2400" b="1" i="0" u="none" strike="noStrike" dirty="0">
                          <a:solidFill>
                            <a:srgbClr val="000000"/>
                          </a:solidFill>
                          <a:effectLst/>
                          <a:latin typeface="Georgia" panose="02040502050405020303" pitchFamily="18" charset="0"/>
                        </a:rPr>
                        <a:t>0:1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48771049"/>
                  </a:ext>
                </a:extLst>
              </a:tr>
            </a:tbl>
          </a:graphicData>
        </a:graphic>
      </p:graphicFrame>
      <p:pic>
        <p:nvPicPr>
          <p:cNvPr id="18" name="Obrázek 17"/>
          <p:cNvPicPr>
            <a:picLocks noChangeAspect="1"/>
          </p:cNvPicPr>
          <p:nvPr/>
        </p:nvPicPr>
        <p:blipFill>
          <a:blip r:embed="rId4"/>
          <a:stretch>
            <a:fillRect/>
          </a:stretch>
        </p:blipFill>
        <p:spPr>
          <a:xfrm>
            <a:off x="5472584" y="4339580"/>
            <a:ext cx="4670994" cy="2519194"/>
          </a:xfrm>
          <a:prstGeom prst="rect">
            <a:avLst/>
          </a:prstGeom>
          <a:ln w="57150">
            <a:solidFill>
              <a:schemeClr val="accent1">
                <a:lumMod val="60000"/>
                <a:lumOff val="40000"/>
              </a:schemeClr>
            </a:solidFill>
          </a:ln>
        </p:spPr>
      </p:pic>
      <p:sp>
        <p:nvSpPr>
          <p:cNvPr id="19" name="TextovéPole 18"/>
          <p:cNvSpPr txBox="1"/>
          <p:nvPr/>
        </p:nvSpPr>
        <p:spPr>
          <a:xfrm>
            <a:off x="5472584" y="2067262"/>
            <a:ext cx="4680520" cy="1384995"/>
          </a:xfrm>
          <a:prstGeom prst="rect">
            <a:avLst/>
          </a:prstGeom>
          <a:solidFill>
            <a:schemeClr val="accent3">
              <a:lumMod val="95000"/>
            </a:schemeClr>
          </a:solidFill>
          <a:effectLst>
            <a:glow rad="101600">
              <a:srgbClr val="FFFF66">
                <a:alpha val="40000"/>
              </a:srgbClr>
            </a:glow>
            <a:softEdge rad="0"/>
          </a:effectLst>
        </p:spPr>
        <p:txBody>
          <a:bodyPr wrap="square" rtlCol="0">
            <a:spAutoFit/>
          </a:bodyPr>
          <a:lstStyle/>
          <a:p>
            <a:pPr algn="just"/>
            <a:r>
              <a:rPr lang="cs-CZ" sz="1400" dirty="0">
                <a:latin typeface="Arial Black" panose="020B0A04020102020204" pitchFamily="34" charset="0"/>
              </a:rPr>
              <a:t>Jílové zahájilo sezónu výhrou na hřišti v </a:t>
            </a:r>
            <a:r>
              <a:rPr lang="cs-CZ" sz="1400" dirty="0" err="1">
                <a:latin typeface="Arial Black" panose="020B0A04020102020204" pitchFamily="34" charset="0"/>
              </a:rPr>
              <a:t>Perštejně</a:t>
            </a:r>
            <a:r>
              <a:rPr lang="cs-CZ" sz="1400" dirty="0">
                <a:latin typeface="Arial Black" panose="020B0A04020102020204" pitchFamily="34" charset="0"/>
              </a:rPr>
              <a:t>, ale doma už ji nepotvrdilo a brankou z 1. poločasu prohrálo 1:0. Cestu k vytouženému vyrovnání jim navíc ztížil vyloučený Viktor Bílek v 63. minutě. Mužstvo je po 2. kolech na </a:t>
            </a:r>
            <a:r>
              <a:rPr lang="cs-CZ" sz="1400" dirty="0" smtClean="0">
                <a:latin typeface="Arial Black" panose="020B0A04020102020204" pitchFamily="34" charset="0"/>
              </a:rPr>
              <a:t>9.místě </a:t>
            </a:r>
            <a:endParaRPr lang="cs-CZ" sz="1400" dirty="0">
              <a:latin typeface="Arial Black" panose="020B0A04020102020204" pitchFamily="34" charset="0"/>
            </a:endParaRPr>
          </a:p>
        </p:txBody>
      </p:sp>
      <p:pic>
        <p:nvPicPr>
          <p:cNvPr id="20" name="Obrázek 19"/>
          <p:cNvPicPr>
            <a:picLocks noChangeAspect="1"/>
          </p:cNvPicPr>
          <p:nvPr/>
        </p:nvPicPr>
        <p:blipFill>
          <a:blip r:embed="rId5"/>
          <a:stretch>
            <a:fillRect/>
          </a:stretch>
        </p:blipFill>
        <p:spPr>
          <a:xfrm>
            <a:off x="7006010" y="3596854"/>
            <a:ext cx="690766" cy="645374"/>
          </a:xfrm>
          <a:prstGeom prst="rect">
            <a:avLst/>
          </a:prstGeom>
          <a:ln w="34925">
            <a:noFill/>
          </a:ln>
        </p:spPr>
      </p:pic>
      <p:sp>
        <p:nvSpPr>
          <p:cNvPr id="21" name="TextovéPole 20"/>
          <p:cNvSpPr txBox="1"/>
          <p:nvPr/>
        </p:nvSpPr>
        <p:spPr>
          <a:xfrm>
            <a:off x="1944192" y="6898224"/>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26</a:t>
            </a:r>
            <a:endParaRPr lang="cs-CZ" sz="800" dirty="0">
              <a:latin typeface="Bookman Old Style" pitchFamily="18" charset="0"/>
            </a:endParaRPr>
          </a:p>
        </p:txBody>
      </p:sp>
    </p:spTree>
    <p:extLst>
      <p:ext uri="{BB962C8B-B14F-4D97-AF65-F5344CB8AC3E}">
        <p14:creationId xmlns:p14="http://schemas.microsoft.com/office/powerpoint/2010/main" val="2001274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8</a:t>
            </a:r>
          </a:p>
        </p:txBody>
      </p:sp>
      <p:sp>
        <p:nvSpPr>
          <p:cNvPr id="3" name="TextovéPole 2"/>
          <p:cNvSpPr txBox="1"/>
          <p:nvPr/>
        </p:nvSpPr>
        <p:spPr>
          <a:xfrm>
            <a:off x="144377" y="91108"/>
            <a:ext cx="4746453" cy="2246769"/>
          </a:xfrm>
          <a:prstGeom prst="rect">
            <a:avLst/>
          </a:prstGeom>
          <a:solidFill>
            <a:srgbClr val="99FF33"/>
          </a:solidFill>
          <a:effectLst>
            <a:softEdge rad="495300"/>
          </a:effectLst>
        </p:spPr>
        <p:txBody>
          <a:bodyPr wrap="square" rtlCol="0">
            <a:spAutoFit/>
          </a:bodyPr>
          <a:lstStyle/>
          <a:p>
            <a:pPr algn="ctr"/>
            <a:r>
              <a:rPr lang="cs-CZ" sz="2000" dirty="0">
                <a:solidFill>
                  <a:schemeClr val="accent6">
                    <a:lumMod val="75000"/>
                  </a:schemeClr>
                </a:solidFill>
                <a:latin typeface="Arial Black" panose="020B0A04020102020204" pitchFamily="34" charset="0"/>
              </a:rPr>
              <a:t>V minulém ročníku jsme byli s naším dnešním soupeřem 100%. V prvním zápase vstřelil 3 kousky David Brandejs. Druhý zápas se zlomil v náš prospěch po krásném trestňáku Davida </a:t>
            </a:r>
            <a:r>
              <a:rPr lang="cs-CZ" sz="2000" dirty="0" err="1">
                <a:solidFill>
                  <a:schemeClr val="accent6">
                    <a:lumMod val="75000"/>
                  </a:schemeClr>
                </a:solidFill>
                <a:latin typeface="Arial Black" panose="020B0A04020102020204" pitchFamily="34" charset="0"/>
              </a:rPr>
              <a:t>Šragy</a:t>
            </a:r>
            <a:r>
              <a:rPr lang="cs-CZ" sz="2000" dirty="0">
                <a:solidFill>
                  <a:schemeClr val="accent6">
                    <a:lumMod val="75000"/>
                  </a:schemeClr>
                </a:solidFill>
                <a:latin typeface="Arial Black" panose="020B0A04020102020204" pitchFamily="34" charset="0"/>
              </a:rPr>
              <a:t> na 2:0.</a:t>
            </a:r>
          </a:p>
        </p:txBody>
      </p:sp>
      <p:sp>
        <p:nvSpPr>
          <p:cNvPr id="4" name="Obdélník 3"/>
          <p:cNvSpPr/>
          <p:nvPr/>
        </p:nvSpPr>
        <p:spPr>
          <a:xfrm>
            <a:off x="288802" y="2467372"/>
            <a:ext cx="4672601" cy="685059"/>
          </a:xfrm>
          <a:prstGeom prst="rect">
            <a:avLst/>
          </a:prstGeom>
        </p:spPr>
        <p:txBody>
          <a:bodyPr wrap="square">
            <a:spAutoFit/>
          </a:bodyPr>
          <a:lstStyle/>
          <a:p>
            <a:pPr algn="ctr">
              <a:lnSpc>
                <a:spcPct val="107000"/>
              </a:lnSpc>
              <a:spcAft>
                <a:spcPts val="0"/>
              </a:spcAft>
            </a:pPr>
            <a:r>
              <a:rPr lang="cs-CZ" sz="1800" u="sng" dirty="0">
                <a:highlight>
                  <a:srgbClr val="00FFFF"/>
                </a:highlight>
                <a:latin typeface="Arial" panose="020B0604020202020204" pitchFamily="34" charset="0"/>
                <a:ea typeface="Calibri" panose="020F0502020204030204" pitchFamily="34" charset="0"/>
                <a:cs typeface="Times New Roman" panose="02020603050405020304" pitchFamily="18" charset="0"/>
              </a:rPr>
              <a:t>SK Štětí – FK Jílové</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u="sng" dirty="0">
                <a:highlight>
                  <a:srgbClr val="00FFFF"/>
                </a:highlight>
                <a:latin typeface="Arial" panose="020B0604020202020204" pitchFamily="34" charset="0"/>
                <a:ea typeface="Calibri" panose="020F0502020204030204" pitchFamily="34" charset="0"/>
                <a:cs typeface="Times New Roman" panose="02020603050405020304" pitchFamily="18" charset="0"/>
              </a:rPr>
              <a:t>3:2(1:1)  9.9.2019    5. kolo</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Obdélník 4"/>
          <p:cNvSpPr/>
          <p:nvPr/>
        </p:nvSpPr>
        <p:spPr>
          <a:xfrm>
            <a:off x="287997" y="4834526"/>
            <a:ext cx="4527386" cy="685059"/>
          </a:xfrm>
          <a:prstGeom prst="rect">
            <a:avLst/>
          </a:prstGeom>
        </p:spPr>
        <p:txBody>
          <a:bodyPr wrap="square">
            <a:spAutoFit/>
          </a:bodyPr>
          <a:lstStyle/>
          <a:p>
            <a:pPr algn="ctr">
              <a:lnSpc>
                <a:spcPct val="107000"/>
              </a:lnSpc>
              <a:spcAft>
                <a:spcPts val="0"/>
              </a:spcAft>
            </a:pPr>
            <a:r>
              <a:rPr lang="cs-CZ" sz="1800" u="sng" dirty="0">
                <a:highlight>
                  <a:srgbClr val="FF0000"/>
                </a:highlight>
                <a:latin typeface="Arial" panose="020B0604020202020204" pitchFamily="34" charset="0"/>
                <a:ea typeface="Calibri" panose="020F0502020204030204" pitchFamily="34" charset="0"/>
                <a:cs typeface="Times New Roman" panose="02020603050405020304" pitchFamily="18" charset="0"/>
              </a:rPr>
              <a:t>FK Jílové - SK Štětí</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u="sng" dirty="0">
                <a:highlight>
                  <a:srgbClr val="FF0000"/>
                </a:highlight>
                <a:latin typeface="Arial" panose="020B0604020202020204" pitchFamily="34" charset="0"/>
                <a:ea typeface="Calibri" panose="020F0502020204030204" pitchFamily="34" charset="0"/>
                <a:cs typeface="Times New Roman" panose="02020603050405020304" pitchFamily="18" charset="0"/>
              </a:rPr>
              <a:t>0:4(0:1)    7.4.2018   20. kolo</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Obdélník 5"/>
          <p:cNvSpPr/>
          <p:nvPr/>
        </p:nvSpPr>
        <p:spPr>
          <a:xfrm>
            <a:off x="143992" y="3163938"/>
            <a:ext cx="4819451" cy="1529586"/>
          </a:xfrm>
          <a:prstGeom prst="rect">
            <a:avLst/>
          </a:prstGeom>
        </p:spPr>
        <p:txBody>
          <a:bodyPr wrap="square">
            <a:spAutoFit/>
          </a:bodyPr>
          <a:lstStyle/>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Branky:</a:t>
            </a:r>
            <a:r>
              <a:rPr lang="cs-CZ" sz="1100" b="0" dirty="0">
                <a:latin typeface="Arial" panose="020B0604020202020204" pitchFamily="34" charset="0"/>
                <a:ea typeface="Calibri" panose="020F0502020204030204" pitchFamily="34" charset="0"/>
                <a:cs typeface="Arial" panose="020B0604020202020204" pitchFamily="34" charset="0"/>
              </a:rPr>
              <a:t> Brandejs 3</a:t>
            </a: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Sestava:</a:t>
            </a:r>
            <a:r>
              <a:rPr lang="cs-CZ" sz="1100" b="0" dirty="0">
                <a:latin typeface="Arial" panose="020B0604020202020204" pitchFamily="34" charset="0"/>
                <a:ea typeface="Calibri" panose="020F0502020204030204" pitchFamily="34" charset="0"/>
                <a:cs typeface="Arial" panose="020B0604020202020204" pitchFamily="34" charset="0"/>
              </a:rPr>
              <a:t> Gabriel-</a:t>
            </a:r>
            <a:r>
              <a:rPr lang="cs-CZ" sz="1100" b="0" dirty="0" err="1">
                <a:latin typeface="Arial" panose="020B0604020202020204" pitchFamily="34" charset="0"/>
                <a:ea typeface="Calibri" panose="020F0502020204030204" pitchFamily="34" charset="0"/>
                <a:cs typeface="Arial" panose="020B0604020202020204" pitchFamily="34" charset="0"/>
              </a:rPr>
              <a:t>Čámský</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F.Svoboda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Ransdorf</a:t>
            </a:r>
            <a:r>
              <a:rPr lang="cs-CZ" sz="1100" b="0" dirty="0">
                <a:latin typeface="Arial" panose="020B0604020202020204" pitchFamily="34" charset="0"/>
                <a:ea typeface="Calibri" panose="020F0502020204030204" pitchFamily="34" charset="0"/>
                <a:cs typeface="Arial" panose="020B0604020202020204" pitchFamily="34" charset="0"/>
              </a:rPr>
              <a:t>, Mencl-</a:t>
            </a: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Poráč</a:t>
            </a:r>
            <a:r>
              <a:rPr lang="cs-CZ" sz="1100" b="0" dirty="0">
                <a:latin typeface="Arial" panose="020B0604020202020204" pitchFamily="34" charset="0"/>
                <a:ea typeface="Calibri" panose="020F0502020204030204" pitchFamily="34" charset="0"/>
                <a:cs typeface="Arial" panose="020B0604020202020204" pitchFamily="34" charset="0"/>
              </a:rPr>
              <a:t>(88.Balaštík), </a:t>
            </a:r>
            <a:r>
              <a:rPr lang="cs-CZ" sz="1100" b="0" dirty="0" err="1">
                <a:latin typeface="Arial" panose="020B0604020202020204" pitchFamily="34" charset="0"/>
                <a:ea typeface="Calibri" panose="020F0502020204030204" pitchFamily="34" charset="0"/>
                <a:cs typeface="Arial" panose="020B0604020202020204" pitchFamily="34" charset="0"/>
              </a:rPr>
              <a:t>P.Stejskal</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Kucler</a:t>
            </a:r>
            <a:r>
              <a:rPr lang="cs-CZ" sz="1100" b="0" dirty="0">
                <a:latin typeface="Arial" panose="020B0604020202020204" pitchFamily="34" charset="0"/>
                <a:ea typeface="Calibri" panose="020F0502020204030204" pitchFamily="34" charset="0"/>
                <a:cs typeface="Arial" panose="020B0604020202020204" pitchFamily="34" charset="0"/>
              </a:rPr>
              <a:t>, Vacek(74.Slavík)-Faust, </a:t>
            </a: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Brandejs</a:t>
            </a: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Připraveni:</a:t>
            </a:r>
            <a:r>
              <a:rPr lang="cs-CZ" sz="1100" b="0" dirty="0">
                <a:latin typeface="Arial" panose="020B0604020202020204" pitchFamily="34" charset="0"/>
                <a:ea typeface="Calibri" panose="020F0502020204030204" pitchFamily="34" charset="0"/>
                <a:cs typeface="Arial" panose="020B0604020202020204" pitchFamily="34" charset="0"/>
              </a:rPr>
              <a:t> Beruška, </a:t>
            </a:r>
            <a:r>
              <a:rPr lang="cs-CZ" sz="1100" b="0" dirty="0" err="1">
                <a:latin typeface="Arial" panose="020B0604020202020204" pitchFamily="34" charset="0"/>
                <a:ea typeface="Calibri" panose="020F0502020204030204" pitchFamily="34" charset="0"/>
                <a:cs typeface="Arial" panose="020B0604020202020204" pitchFamily="34" charset="0"/>
              </a:rPr>
              <a:t>M.Svoboda</a:t>
            </a:r>
            <a:endParaRPr lang="cs-CZ" sz="11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Trenér</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J.Ransdorf</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u="sng" dirty="0">
                <a:latin typeface="Arial" panose="020B0604020202020204" pitchFamily="34" charset="0"/>
                <a:ea typeface="Calibri" panose="020F0502020204030204" pitchFamily="34" charset="0"/>
                <a:cs typeface="Arial" panose="020B0604020202020204" pitchFamily="34" charset="0"/>
              </a:rPr>
              <a:t>Vedoucí:</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V.Frey</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u="sng" dirty="0">
                <a:latin typeface="Arial" panose="020B0604020202020204" pitchFamily="34" charset="0"/>
                <a:ea typeface="Calibri" panose="020F0502020204030204" pitchFamily="34" charset="0"/>
                <a:cs typeface="Arial" panose="020B0604020202020204" pitchFamily="34" charset="0"/>
              </a:rPr>
              <a:t>Masér:</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K.Zavřel</a:t>
            </a:r>
            <a:endParaRPr lang="cs-CZ" sz="11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Rozhodčí:</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J.Oborník-J.Mareš</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J.Šefčík</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u="sng" dirty="0">
                <a:latin typeface="Arial" panose="020B0604020202020204" pitchFamily="34" charset="0"/>
                <a:ea typeface="Calibri" panose="020F0502020204030204" pitchFamily="34" charset="0"/>
                <a:cs typeface="Arial" panose="020B0604020202020204" pitchFamily="34" charset="0"/>
              </a:rPr>
              <a:t>Delegát</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P.Wencl</a:t>
            </a:r>
            <a:r>
              <a:rPr lang="cs-CZ" sz="1100" b="0" dirty="0">
                <a:latin typeface="Arial" panose="020B0604020202020204" pitchFamily="34" charset="0"/>
                <a:ea typeface="Calibri" panose="020F0502020204030204" pitchFamily="34" charset="0"/>
                <a:cs typeface="Arial" panose="020B0604020202020204" pitchFamily="34" charset="0"/>
              </a:rPr>
              <a:t>          </a:t>
            </a:r>
          </a:p>
          <a:p>
            <a:r>
              <a:rPr lang="cs-CZ" sz="1100" b="0" u="sng" dirty="0">
                <a:latin typeface="Arial" panose="020B0604020202020204" pitchFamily="34" charset="0"/>
                <a:ea typeface="Calibri" panose="020F0502020204030204" pitchFamily="34" charset="0"/>
                <a:cs typeface="Arial" panose="020B0604020202020204" pitchFamily="34" charset="0"/>
              </a:rPr>
              <a:t>Hlavní pořadatel</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J.Havner</a:t>
            </a:r>
            <a:r>
              <a:rPr lang="cs-CZ" sz="1100" b="0" dirty="0">
                <a:latin typeface="Arial" panose="020B0604020202020204" pitchFamily="34" charset="0"/>
                <a:ea typeface="Calibri" panose="020F0502020204030204" pitchFamily="34" charset="0"/>
                <a:cs typeface="Arial" panose="020B0604020202020204" pitchFamily="34" charset="0"/>
              </a:rPr>
              <a:t>   150 diváků</a:t>
            </a:r>
            <a:endParaRPr lang="cs-CZ" b="0" dirty="0">
              <a:latin typeface="Arial" panose="020B0604020202020204" pitchFamily="34" charset="0"/>
              <a:cs typeface="Arial" panose="020B0604020202020204" pitchFamily="34" charset="0"/>
            </a:endParaRPr>
          </a:p>
        </p:txBody>
      </p:sp>
      <p:sp>
        <p:nvSpPr>
          <p:cNvPr id="7" name="Obdélník 6"/>
          <p:cNvSpPr/>
          <p:nvPr/>
        </p:nvSpPr>
        <p:spPr>
          <a:xfrm>
            <a:off x="143993" y="5612783"/>
            <a:ext cx="4607694" cy="1360309"/>
          </a:xfrm>
          <a:prstGeom prst="rect">
            <a:avLst/>
          </a:prstGeom>
        </p:spPr>
        <p:txBody>
          <a:bodyPr wrap="square">
            <a:spAutoFit/>
          </a:bodyPr>
          <a:lstStyle/>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Branky:</a:t>
            </a:r>
            <a:r>
              <a:rPr lang="cs-CZ" sz="1100" b="0" dirty="0">
                <a:latin typeface="Arial" panose="020B0604020202020204" pitchFamily="34" charset="0"/>
                <a:ea typeface="Calibri" panose="020F0502020204030204" pitchFamily="34" charset="0"/>
                <a:cs typeface="Arial" panose="020B0604020202020204" pitchFamily="34" charset="0"/>
              </a:rPr>
              <a:t> Vokoun 1, </a:t>
            </a:r>
            <a:r>
              <a:rPr lang="cs-CZ" sz="1100" b="0" dirty="0" err="1">
                <a:latin typeface="Arial" panose="020B0604020202020204" pitchFamily="34" charset="0"/>
                <a:ea typeface="Calibri" panose="020F0502020204030204" pitchFamily="34" charset="0"/>
                <a:cs typeface="Arial" panose="020B0604020202020204" pitchFamily="34" charset="0"/>
              </a:rPr>
              <a:t>Šraga</a:t>
            </a:r>
            <a:r>
              <a:rPr lang="cs-CZ" sz="1100" b="0" dirty="0">
                <a:latin typeface="Arial" panose="020B0604020202020204" pitchFamily="34" charset="0"/>
                <a:ea typeface="Calibri" panose="020F0502020204030204" pitchFamily="34" charset="0"/>
                <a:cs typeface="Arial" panose="020B0604020202020204" pitchFamily="34" charset="0"/>
              </a:rPr>
              <a:t> 1, Walter 1, Rejman 1</a:t>
            </a: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Sestava:</a:t>
            </a:r>
            <a:r>
              <a:rPr lang="cs-CZ" sz="1100" b="0" dirty="0">
                <a:latin typeface="Arial" panose="020B0604020202020204" pitchFamily="34" charset="0"/>
                <a:ea typeface="Calibri" panose="020F0502020204030204" pitchFamily="34" charset="0"/>
                <a:cs typeface="Arial" panose="020B0604020202020204" pitchFamily="34" charset="0"/>
              </a:rPr>
              <a:t> Gabriel-</a:t>
            </a:r>
            <a:r>
              <a:rPr lang="cs-CZ" sz="1100" b="0" dirty="0" err="1">
                <a:latin typeface="Arial" panose="020B0604020202020204" pitchFamily="34" charset="0"/>
                <a:ea typeface="Calibri" panose="020F0502020204030204" pitchFamily="34" charset="0"/>
                <a:cs typeface="Arial" panose="020B0604020202020204" pitchFamily="34" charset="0"/>
              </a:rPr>
              <a:t>Čámský</a:t>
            </a:r>
            <a:r>
              <a:rPr lang="cs-CZ" sz="1100" b="0" dirty="0">
                <a:latin typeface="Arial" panose="020B0604020202020204" pitchFamily="34" charset="0"/>
                <a:ea typeface="Calibri" panose="020F0502020204030204" pitchFamily="34" charset="0"/>
                <a:cs typeface="Arial" panose="020B0604020202020204" pitchFamily="34" charset="0"/>
              </a:rPr>
              <a:t>(82.Černý), Svoboda, </a:t>
            </a:r>
            <a:r>
              <a:rPr lang="cs-CZ" sz="1100" b="0" dirty="0" err="1">
                <a:latin typeface="Arial" panose="020B0604020202020204" pitchFamily="34" charset="0"/>
                <a:ea typeface="Calibri" panose="020F0502020204030204" pitchFamily="34" charset="0"/>
                <a:cs typeface="Arial" panose="020B0604020202020204" pitchFamily="34" charset="0"/>
              </a:rPr>
              <a:t>Ransdorf</a:t>
            </a:r>
            <a:r>
              <a:rPr lang="cs-CZ" sz="1100" b="0" dirty="0">
                <a:latin typeface="Arial" panose="020B0604020202020204" pitchFamily="34" charset="0"/>
                <a:ea typeface="Calibri" panose="020F0502020204030204" pitchFamily="34" charset="0"/>
                <a:cs typeface="Arial" panose="020B0604020202020204" pitchFamily="34" charset="0"/>
              </a:rPr>
              <a:t>(79.Beruška), </a:t>
            </a: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Mencl-Vokoun(47.Walter), </a:t>
            </a:r>
            <a:r>
              <a:rPr lang="cs-CZ" sz="1100" b="0" dirty="0" err="1">
                <a:latin typeface="Arial" panose="020B0604020202020204" pitchFamily="34" charset="0"/>
                <a:ea typeface="Calibri" panose="020F0502020204030204" pitchFamily="34" charset="0"/>
                <a:cs typeface="Arial" panose="020B0604020202020204" pitchFamily="34" charset="0"/>
              </a:rPr>
              <a:t>Šraga</a:t>
            </a:r>
            <a:r>
              <a:rPr lang="cs-CZ" sz="1100" b="0" dirty="0">
                <a:latin typeface="Arial" panose="020B0604020202020204" pitchFamily="34" charset="0"/>
                <a:ea typeface="Calibri" panose="020F0502020204030204" pitchFamily="34" charset="0"/>
                <a:cs typeface="Arial" panose="020B0604020202020204" pitchFamily="34" charset="0"/>
              </a:rPr>
              <a:t>, Rejman, </a:t>
            </a:r>
            <a:r>
              <a:rPr lang="cs-CZ" sz="1100" b="0" dirty="0" err="1">
                <a:latin typeface="Arial" panose="020B0604020202020204" pitchFamily="34" charset="0"/>
                <a:ea typeface="Calibri" panose="020F0502020204030204" pitchFamily="34" charset="0"/>
                <a:cs typeface="Arial" panose="020B0604020202020204" pitchFamily="34" charset="0"/>
              </a:rPr>
              <a:t>Kucler</a:t>
            </a:r>
            <a:r>
              <a:rPr lang="cs-CZ" sz="1100" b="0" dirty="0">
                <a:latin typeface="Arial" panose="020B0604020202020204" pitchFamily="34" charset="0"/>
                <a:ea typeface="Calibri" panose="020F0502020204030204" pitchFamily="34" charset="0"/>
                <a:cs typeface="Arial" panose="020B0604020202020204" pitchFamily="34" charset="0"/>
              </a:rPr>
              <a:t>(73.Vacek), </a:t>
            </a: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Faust-Slavíček(86. </a:t>
            </a:r>
            <a:r>
              <a:rPr lang="cs-CZ" sz="1100" b="0" dirty="0" err="1">
                <a:latin typeface="Arial" panose="020B0604020202020204" pitchFamily="34" charset="0"/>
                <a:ea typeface="Calibri" panose="020F0502020204030204" pitchFamily="34" charset="0"/>
                <a:cs typeface="Arial" panose="020B0604020202020204" pitchFamily="34" charset="0"/>
              </a:rPr>
              <a:t>Poráč</a:t>
            </a:r>
            <a:r>
              <a:rPr lang="cs-CZ" sz="1100" b="0" dirty="0">
                <a:latin typeface="Arial" panose="020B0604020202020204" pitchFamily="34" charset="0"/>
                <a:ea typeface="Calibri" panose="020F0502020204030204" pitchFamily="34" charset="0"/>
                <a:cs typeface="Arial" panose="020B0604020202020204" pitchFamily="34" charset="0"/>
              </a:rPr>
              <a:t>)</a:t>
            </a: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Připraveni:</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Feko</a:t>
            </a:r>
            <a:endParaRPr lang="cs-CZ" sz="11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Trenér:</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J.Ransdforf</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K.Zuna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u="sng" dirty="0">
                <a:latin typeface="Arial" panose="020B0604020202020204" pitchFamily="34" charset="0"/>
                <a:ea typeface="Calibri" panose="020F0502020204030204" pitchFamily="34" charset="0"/>
                <a:cs typeface="Arial" panose="020B0604020202020204" pitchFamily="34" charset="0"/>
              </a:rPr>
              <a:t>Vedoucí:</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J.Havner</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u="sng" dirty="0">
                <a:latin typeface="Arial" panose="020B0604020202020204" pitchFamily="34" charset="0"/>
                <a:ea typeface="Calibri" panose="020F0502020204030204" pitchFamily="34" charset="0"/>
                <a:cs typeface="Arial" panose="020B0604020202020204" pitchFamily="34" charset="0"/>
              </a:rPr>
              <a:t>Masér:</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K.Zavřel</a:t>
            </a:r>
            <a:endParaRPr lang="cs-CZ" sz="11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Rozhodčí:</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J.Davignon-J.Kuriljak</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R.Linhart</a:t>
            </a:r>
            <a:r>
              <a:rPr lang="cs-CZ" sz="1100" b="0" dirty="0">
                <a:latin typeface="Arial" panose="020B0604020202020204" pitchFamily="34" charset="0"/>
                <a:ea typeface="Calibri" panose="020F0502020204030204" pitchFamily="34" charset="0"/>
                <a:cs typeface="Arial" panose="020B0604020202020204" pitchFamily="34" charset="0"/>
              </a:rPr>
              <a:t>   150 diváků</a:t>
            </a:r>
            <a:endParaRPr lang="cs-CZ" sz="11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TextovéPole 7"/>
          <p:cNvSpPr txBox="1"/>
          <p:nvPr/>
        </p:nvSpPr>
        <p:spPr>
          <a:xfrm>
            <a:off x="5400576" y="163116"/>
            <a:ext cx="4680520" cy="830997"/>
          </a:xfrm>
          <a:prstGeom prst="rect">
            <a:avLst/>
          </a:prstGeom>
          <a:solidFill>
            <a:srgbClr val="FFFF00"/>
          </a:solidFill>
          <a:effectLst>
            <a:glow rad="139700">
              <a:srgbClr val="FF3399">
                <a:alpha val="40000"/>
              </a:srgbClr>
            </a:glow>
            <a:softEdge rad="0"/>
          </a:effectLst>
        </p:spPr>
        <p:txBody>
          <a:bodyPr wrap="square" rtlCol="0">
            <a:spAutoFit/>
          </a:bodyPr>
          <a:lstStyle/>
          <a:p>
            <a:pPr algn="ctr"/>
            <a:r>
              <a:rPr lang="cs-CZ" sz="2400" dirty="0" smtClean="0">
                <a:latin typeface="Eras Bold ITC" panose="020B0907030504020204" pitchFamily="34" charset="0"/>
              </a:rPr>
              <a:t>Jak jsme hráli přesně před 40 roky 26.8.1978</a:t>
            </a:r>
          </a:p>
        </p:txBody>
      </p:sp>
      <p:pic>
        <p:nvPicPr>
          <p:cNvPr id="9" name="Obrázek 8"/>
          <p:cNvPicPr>
            <a:picLocks noChangeAspect="1"/>
          </p:cNvPicPr>
          <p:nvPr/>
        </p:nvPicPr>
        <p:blipFill>
          <a:blip r:embed="rId2"/>
          <a:stretch>
            <a:fillRect/>
          </a:stretch>
        </p:blipFill>
        <p:spPr>
          <a:xfrm>
            <a:off x="5373163" y="2889219"/>
            <a:ext cx="4661129" cy="4115237"/>
          </a:xfrm>
          <a:prstGeom prst="rect">
            <a:avLst/>
          </a:prstGeom>
        </p:spPr>
      </p:pic>
      <p:pic>
        <p:nvPicPr>
          <p:cNvPr id="10" name="Obrázek 9"/>
          <p:cNvPicPr>
            <a:picLocks noChangeAspect="1"/>
          </p:cNvPicPr>
          <p:nvPr/>
        </p:nvPicPr>
        <p:blipFill>
          <a:blip r:embed="rId3"/>
          <a:stretch>
            <a:fillRect/>
          </a:stretch>
        </p:blipFill>
        <p:spPr>
          <a:xfrm>
            <a:off x="5373163" y="1133896"/>
            <a:ext cx="4707933" cy="1584175"/>
          </a:xfrm>
          <a:prstGeom prst="rect">
            <a:avLst/>
          </a:prstGeom>
        </p:spPr>
      </p:pic>
      <p:sp>
        <p:nvSpPr>
          <p:cNvPr id="11" name="Ovál 10"/>
          <p:cNvSpPr/>
          <p:nvPr/>
        </p:nvSpPr>
        <p:spPr bwMode="auto">
          <a:xfrm>
            <a:off x="5278554" y="6292937"/>
            <a:ext cx="2210254" cy="417527"/>
          </a:xfrm>
          <a:prstGeom prst="ellipse">
            <a:avLst/>
          </a:prstGeom>
          <a:noFill/>
          <a:ln w="44450">
            <a:solidFill>
              <a:srgbClr val="F86868"/>
            </a:solidFill>
            <a:miter lim="800000"/>
            <a:headEnd/>
            <a:tailEnd/>
          </a:ln>
          <a:effectLst/>
        </p:spPr>
        <p:txBody>
          <a:bodyPr vert="horz" wrap="square" lIns="0" tIns="0" rIns="38088" bIns="39675"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900" b="1" i="0" u="none" strike="noStrike" cap="none" normalizeH="0" baseline="0" dirty="0" smtClean="0">
              <a:ln>
                <a:noFill/>
              </a:ln>
              <a:solidFill>
                <a:srgbClr val="FFFFFF"/>
              </a:solidFill>
              <a:effectLst/>
              <a:latin typeface="Arial" pitchFamily="34" charset="0"/>
              <a:cs typeface="Arial" pitchFamily="34" charset="0"/>
            </a:endParaRPr>
          </a:p>
        </p:txBody>
      </p:sp>
      <p:sp>
        <p:nvSpPr>
          <p:cNvPr id="12" name="Ovál 11"/>
          <p:cNvSpPr/>
          <p:nvPr/>
        </p:nvSpPr>
        <p:spPr bwMode="auto">
          <a:xfrm>
            <a:off x="6552704" y="2129113"/>
            <a:ext cx="3024336" cy="417527"/>
          </a:xfrm>
          <a:prstGeom prst="ellipse">
            <a:avLst/>
          </a:prstGeom>
          <a:noFill/>
          <a:ln w="44450">
            <a:solidFill>
              <a:srgbClr val="F86868"/>
            </a:solidFill>
            <a:miter lim="800000"/>
            <a:headEnd/>
            <a:tailEnd/>
          </a:ln>
          <a:effectLst/>
        </p:spPr>
        <p:txBody>
          <a:bodyPr vert="horz" wrap="square" lIns="0" tIns="0" rIns="38088" bIns="39675"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900" b="1" i="0" u="none" strike="noStrike" cap="none" normalizeH="0" baseline="0" dirty="0" smtClean="0">
              <a:ln>
                <a:noFill/>
              </a:ln>
              <a:solidFill>
                <a:srgbClr val="FFFFFF"/>
              </a:solidFill>
              <a:effectLst/>
              <a:latin typeface="Arial" pitchFamily="34" charset="0"/>
              <a:cs typeface="Arial" pitchFamily="34" charset="0"/>
            </a:endParaRPr>
          </a:p>
        </p:txBody>
      </p:sp>
      <p:sp>
        <p:nvSpPr>
          <p:cNvPr id="13" name="TextovéPole 12"/>
          <p:cNvSpPr txBox="1"/>
          <p:nvPr/>
        </p:nvSpPr>
        <p:spPr>
          <a:xfrm>
            <a:off x="7272784" y="7004456"/>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25</a:t>
            </a:r>
            <a:endParaRPr lang="cs-CZ" sz="800" dirty="0">
              <a:latin typeface="Bookman Old Style" pitchFamily="18" charset="0"/>
            </a:endParaRPr>
          </a:p>
        </p:txBody>
      </p:sp>
    </p:spTree>
    <p:extLst>
      <p:ext uri="{BB962C8B-B14F-4D97-AF65-F5344CB8AC3E}">
        <p14:creationId xmlns:p14="http://schemas.microsoft.com/office/powerpoint/2010/main" val="1004001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7488808" y="6991012"/>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9</a:t>
            </a:r>
          </a:p>
        </p:txBody>
      </p:sp>
      <p:pic>
        <p:nvPicPr>
          <p:cNvPr id="2" name="Obrázek 1">
            <a:extLst>
              <a:ext uri="{FF2B5EF4-FFF2-40B4-BE49-F238E27FC236}">
                <a16:creationId xmlns:a16="http://schemas.microsoft.com/office/drawing/2014/main" id="{C78E907E-F735-4C0E-AD59-D6A929C7DDE7}"/>
              </a:ext>
            </a:extLst>
          </p:cNvPr>
          <p:cNvPicPr>
            <a:picLocks noChangeAspect="1"/>
          </p:cNvPicPr>
          <p:nvPr/>
        </p:nvPicPr>
        <p:blipFill>
          <a:blip r:embed="rId2"/>
          <a:stretch>
            <a:fillRect/>
          </a:stretch>
        </p:blipFill>
        <p:spPr>
          <a:xfrm>
            <a:off x="5400576" y="68492"/>
            <a:ext cx="4680520" cy="2448272"/>
          </a:xfrm>
          <a:prstGeom prst="rect">
            <a:avLst/>
          </a:prstGeom>
        </p:spPr>
      </p:pic>
      <p:sp>
        <p:nvSpPr>
          <p:cNvPr id="3" name="Obdélník 2">
            <a:extLst>
              <a:ext uri="{FF2B5EF4-FFF2-40B4-BE49-F238E27FC236}">
                <a16:creationId xmlns:a16="http://schemas.microsoft.com/office/drawing/2014/main" id="{92F5B5B2-A67B-4522-ACF4-076C4D0CD4DA}"/>
              </a:ext>
            </a:extLst>
          </p:cNvPr>
          <p:cNvSpPr/>
          <p:nvPr/>
        </p:nvSpPr>
        <p:spPr>
          <a:xfrm>
            <a:off x="5429299" y="2683396"/>
            <a:ext cx="4656634" cy="4146520"/>
          </a:xfrm>
          <a:prstGeom prst="rect">
            <a:avLst/>
          </a:prstGeom>
        </p:spPr>
        <p:txBody>
          <a:bodyPr wrap="square">
            <a:spAutoFit/>
          </a:bodyPr>
          <a:lstStyle/>
          <a:p>
            <a:pPr algn="ctr">
              <a:lnSpc>
                <a:spcPct val="107000"/>
              </a:lnSpc>
              <a:spcAft>
                <a:spcPts val="0"/>
              </a:spcAft>
            </a:pPr>
            <a:r>
              <a:rPr lang="cs-CZ" sz="2000" u="sng" dirty="0">
                <a:highlight>
                  <a:srgbClr val="00FFFF"/>
                </a:highlight>
                <a:latin typeface="Arial Black" panose="020B0A04020102020204" pitchFamily="34" charset="0"/>
                <a:ea typeface="Calibri" panose="020F0502020204030204" pitchFamily="34" charset="0"/>
                <a:cs typeface="Arial" panose="020B0604020202020204" pitchFamily="34" charset="0"/>
              </a:rPr>
              <a:t>FK Jiskra Modrá/FC Hrobce</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000" u="sng" dirty="0">
                <a:highlight>
                  <a:srgbClr val="00FFFF"/>
                </a:highlight>
                <a:latin typeface="Arial Black" panose="020B0A04020102020204" pitchFamily="34" charset="0"/>
                <a:ea typeface="Calibri" panose="020F0502020204030204" pitchFamily="34" charset="0"/>
                <a:cs typeface="Arial" panose="020B0604020202020204" pitchFamily="34" charset="0"/>
              </a:rPr>
              <a:t>SK Štětí</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000" u="sng" dirty="0">
                <a:highlight>
                  <a:srgbClr val="00FFFF"/>
                </a:highlight>
                <a:latin typeface="Arial Black" panose="020B0A04020102020204" pitchFamily="34" charset="0"/>
                <a:ea typeface="Calibri" panose="020F0502020204030204" pitchFamily="34" charset="0"/>
                <a:cs typeface="Arial" panose="020B0604020202020204" pitchFamily="34" charset="0"/>
              </a:rPr>
              <a:t>0:4(0:3) 19.8.2018   2. kolo</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V 1. kole nového ročníku Ústeckého přeboru jsme stejně jako loni prohráli. Odčinit porážku a získat si zpět herní pohodu jsme jeli na hřiště do Modlan, kde má své domovské místo sdružený tým FK Jiskra Modrá/FC Hrobce, která kromě zajímavého sdružení hlásila v době letní přestávky i dvojí změnu na trenérském postu. Zahájili jsme neohroženě a už v 1. minutě kopali volný přímý kop z kopačky Martina Rejmana, který ale žádné velké starosti domácím nenadělal. V 6. minutě postupoval na branku Jiskry Jakub Slavíček, ale byl zastaven praporkem rozhodčího v postavení mimo hru. Slavíček dělal domácím i nadále velké problémy a v 8. minutě byl blízko hranice velkého vápna poslán k zemi nedovoleně. Trestný kop si vzal na starost Faust, po kterém jsme se dopustili nedovoleného přestupku na brankáře.  Převahu jsme stupňovali a v 11. minutě se do tisíce procentní příležitosti dostali Faust se </a:t>
            </a:r>
            <a:r>
              <a:rPr lang="cs-CZ" sz="1100" b="0" dirty="0" err="1">
                <a:latin typeface="Arial" panose="020B0604020202020204" pitchFamily="34" charset="0"/>
                <a:ea typeface="Calibri" panose="020F0502020204030204" pitchFamily="34" charset="0"/>
                <a:cs typeface="Arial" panose="020B0604020202020204" pitchFamily="34" charset="0"/>
              </a:rPr>
              <a:t>Slaničkou</a:t>
            </a:r>
            <a:r>
              <a:rPr lang="cs-CZ" sz="1100" b="0" dirty="0">
                <a:latin typeface="Arial" panose="020B0604020202020204" pitchFamily="34" charset="0"/>
                <a:ea typeface="Calibri" panose="020F0502020204030204" pitchFamily="34" charset="0"/>
                <a:cs typeface="Arial" panose="020B0604020202020204" pitchFamily="34" charset="0"/>
              </a:rPr>
              <a:t>. Míč tlačili za brankovou čáru i očima, ale Modrá čisté konto nakonec uhájila. Herní aktivitu v první patnáctiminutovce, která si zasloužila gól, završil trestňák Rejmana, ale také to skončilo neúspěšně. Domácí se poprvé nadechli až ve 26. </a:t>
            </a:r>
          </a:p>
        </p:txBody>
      </p:sp>
      <p:pic>
        <p:nvPicPr>
          <p:cNvPr id="4" name="Obrázek 3"/>
          <p:cNvPicPr>
            <a:picLocks noChangeAspect="1"/>
          </p:cNvPicPr>
          <p:nvPr/>
        </p:nvPicPr>
        <p:blipFill>
          <a:blip r:embed="rId3"/>
          <a:stretch>
            <a:fillRect/>
          </a:stretch>
        </p:blipFill>
        <p:spPr>
          <a:xfrm>
            <a:off x="143992" y="739180"/>
            <a:ext cx="4608512" cy="2844000"/>
          </a:xfrm>
          <a:prstGeom prst="rect">
            <a:avLst/>
          </a:prstGeom>
          <a:ln w="31750">
            <a:solidFill>
              <a:schemeClr val="accent1"/>
            </a:solidFill>
          </a:ln>
        </p:spPr>
      </p:pic>
      <p:sp>
        <p:nvSpPr>
          <p:cNvPr id="5" name="TextovéPole 4"/>
          <p:cNvSpPr txBox="1"/>
          <p:nvPr/>
        </p:nvSpPr>
        <p:spPr>
          <a:xfrm>
            <a:off x="143992" y="68492"/>
            <a:ext cx="4608512" cy="400110"/>
          </a:xfrm>
          <a:prstGeom prst="rect">
            <a:avLst/>
          </a:prstGeom>
          <a:solidFill>
            <a:schemeClr val="bg1">
              <a:lumMod val="95000"/>
            </a:schemeClr>
          </a:solidFill>
          <a:effectLst>
            <a:glow rad="101600">
              <a:srgbClr val="FFFF66">
                <a:alpha val="40000"/>
              </a:srgbClr>
            </a:glow>
            <a:softEdge rad="0"/>
          </a:effectLst>
        </p:spPr>
        <p:txBody>
          <a:bodyPr wrap="square" rtlCol="0">
            <a:spAutoFit/>
          </a:bodyPr>
          <a:lstStyle/>
          <a:p>
            <a:pPr algn="ctr"/>
            <a:r>
              <a:rPr lang="cs-CZ" sz="2000" dirty="0" smtClean="0">
                <a:latin typeface="Arial Black" panose="020B0A04020102020204" pitchFamily="34" charset="0"/>
              </a:rPr>
              <a:t>To byly časy</a:t>
            </a:r>
          </a:p>
        </p:txBody>
      </p:sp>
      <p:pic>
        <p:nvPicPr>
          <p:cNvPr id="7" name="Obrázek 6"/>
          <p:cNvPicPr>
            <a:picLocks noChangeAspect="1"/>
          </p:cNvPicPr>
          <p:nvPr/>
        </p:nvPicPr>
        <p:blipFill>
          <a:blip r:embed="rId4"/>
          <a:stretch>
            <a:fillRect/>
          </a:stretch>
        </p:blipFill>
        <p:spPr>
          <a:xfrm>
            <a:off x="147625" y="3749166"/>
            <a:ext cx="4604879" cy="3080750"/>
          </a:xfrm>
          <a:prstGeom prst="rect">
            <a:avLst/>
          </a:prstGeom>
          <a:ln w="31750">
            <a:solidFill>
              <a:schemeClr val="accent1"/>
            </a:solidFill>
          </a:ln>
        </p:spPr>
      </p:pic>
      <p:sp>
        <p:nvSpPr>
          <p:cNvPr id="8" name="TextovéPole 7"/>
          <p:cNvSpPr txBox="1"/>
          <p:nvPr/>
        </p:nvSpPr>
        <p:spPr>
          <a:xfrm>
            <a:off x="2016200" y="6954190"/>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24</a:t>
            </a:r>
            <a:endParaRPr lang="cs-CZ" sz="800" dirty="0">
              <a:latin typeface="Bookman Old Style" pitchFamily="18" charset="0"/>
            </a:endParaRPr>
          </a:p>
        </p:txBody>
      </p:sp>
    </p:spTree>
    <p:extLst>
      <p:ext uri="{BB962C8B-B14F-4D97-AF65-F5344CB8AC3E}">
        <p14:creationId xmlns:p14="http://schemas.microsoft.com/office/powerpoint/2010/main" val="5025618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a:noFill/>
          <a:miter lim="800000"/>
          <a:headEnd/>
          <a:tailEnd/>
        </a:ln>
        <a:effectLst/>
      </a:spPr>
      <a:bodyPr vert="horz" wrap="square" lIns="0" tIns="0" rIns="38088" bIns="39675"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rgbClr val="FFFF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9999FF"/>
          </a:outerShdw>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txDef>
      <a:spPr>
        <a:solidFill>
          <a:srgbClr val="99FFCC"/>
        </a:solidFill>
        <a:effectLst>
          <a:glow rad="101600">
            <a:srgbClr val="FFFF66">
              <a:alpha val="40000"/>
            </a:srgbClr>
          </a:glow>
          <a:softEdge rad="241300"/>
        </a:effectLst>
      </a:spPr>
      <a:bodyPr wrap="square" rtlCol="0">
        <a:spAutoFit/>
      </a:bodyPr>
      <a:lstStyle>
        <a:defPPr algn="ctr">
          <a:defRPr sz="2000" dirty="0" smtClean="0">
            <a:latin typeface="Arial Black" panose="020B0A04020102020204" pitchFamily="34" charset="0"/>
          </a:defRPr>
        </a:defPPr>
      </a:lstStyle>
    </a:tx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6" Type="http://schemas.microsoft.com/office/2011/relationships/webextension" Target="webextension6.xml"/><Relationship Id="rId5" Type="http://schemas.microsoft.com/office/2011/relationships/webextension" Target="webextension5.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350" row="4">
    <wetp:webextensionref xmlns:r="http://schemas.openxmlformats.org/officeDocument/2006/relationships" r:id="rId1"/>
  </wetp:taskpane>
  <wetp:taskpane dockstate="right" visibility="0" width="350" row="4">
    <wetp:webextensionref xmlns:r="http://schemas.openxmlformats.org/officeDocument/2006/relationships" r:id="rId2"/>
  </wetp:taskpane>
  <wetp:taskpane dockstate="right" visibility="0" width="350" row="5">
    <wetp:webextensionref xmlns:r="http://schemas.openxmlformats.org/officeDocument/2006/relationships" r:id="rId3"/>
  </wetp:taskpane>
  <wetp:taskpane dockstate="right" visibility="0" width="350" row="6">
    <wetp:webextensionref xmlns:r="http://schemas.openxmlformats.org/officeDocument/2006/relationships" r:id="rId4"/>
  </wetp:taskpane>
  <wetp:taskpane dockstate="right" visibility="0" width="350" row="7">
    <wetp:webextensionref xmlns:r="http://schemas.openxmlformats.org/officeDocument/2006/relationships" r:id="rId5"/>
  </wetp:taskpane>
  <wetp:taskpane dockstate="right" visibility="0" width="350" row="3">
    <wetp:webextensionref xmlns:r="http://schemas.openxmlformats.org/officeDocument/2006/relationships" r:id="rId6"/>
  </wetp:taskpane>
</wetp:taskpanes>
</file>

<file path=ppt/webextensions/webextension1.xml><?xml version="1.0" encoding="utf-8"?>
<we:webextension xmlns:we="http://schemas.microsoft.com/office/webextensions/webextension/2010/11" id="{475B91A8-6E46-426A-9707-2262F9DA1466}">
  <we:reference id="wa104380121" version="2.0.0.0" store="cs-CZ" storeType="OMEX"/>
  <we:alternateReferences>
    <we:reference id="WA104380121" version="2.0.0.0" store="WA10438012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67A753F-66AA-4724-8520-F8EFCF212C5A}">
  <we:reference id="wa104178141" version="3.9.11.1" store="cs-CZ" storeType="OMEX"/>
  <we:alternateReferences>
    <we:reference id="WA104178141" version="3.9.11.1" store="WA104178141"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62AB1FFC-DB39-43F4-9F5C-1C25464A3EE9}">
  <we:reference id="wa104380317" version="1.0.0.0" store="cs-CZ" storeType="OMEX"/>
  <we:alternateReferences>
    <we:reference id="WA104380317" version="1.0.0.0" store="WA104380317"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243B770F-8C12-4926-A20A-C65321F450E0}">
  <we:reference id="wa104380162" version="1.0.1.0" store="cs-CZ" storeType="OMEX"/>
  <we:alternateReferences>
    <we:reference id="WA104380162" version="1.0.1.0" store="WA104380162" storeType="OMEX"/>
  </we:alternateReferences>
  <we:properties/>
  <we:bindings/>
  <we:snapshot xmlns:r="http://schemas.openxmlformats.org/officeDocument/2006/relationships"/>
</we:webextension>
</file>

<file path=ppt/webextensions/webextension5.xml><?xml version="1.0" encoding="utf-8"?>
<we:webextension xmlns:we="http://schemas.microsoft.com/office/webextensions/webextension/2010/11" id="{E2A4739D-7E32-41D0-A5DF-C3FA12595487}">
  <we:reference id="wa104380510" version="1.0.0.3" store="cs-CZ" storeType="OMEX"/>
  <we:alternateReferences>
    <we:reference id="WA104380510" version="1.0.0.3" store="WA104380510" storeType="OMEX"/>
  </we:alternateReferences>
  <we:properties/>
  <we:bindings/>
  <we:snapshot xmlns:r="http://schemas.openxmlformats.org/officeDocument/2006/relationships"/>
</we:webextension>
</file>

<file path=ppt/webextensions/webextension6.xml><?xml version="1.0" encoding="utf-8"?>
<we:webextension xmlns:we="http://schemas.microsoft.com/office/webextensions/webextension/2010/11" id="{040C81F9-9116-4A3C-A58F-264ECAB51127}">
  <we:reference id="wa104380907" version="1.0.0.0" store="cs-CZ" storeType="OMEX"/>
  <we:alternateReferences>
    <we:reference id="wa104380907" version="1.0.0.0" store="wa10438090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Organic</Template>
  <TotalTime>264</TotalTime>
  <Words>3099</Words>
  <Application>Microsoft Office PowerPoint</Application>
  <PresentationFormat>Vlastní</PresentationFormat>
  <Paragraphs>1056</Paragraphs>
  <Slides>16</Slides>
  <Notes>2</Notes>
  <HiddenSlides>0</HiddenSlides>
  <MMClips>0</MMClips>
  <ScaleCrop>false</ScaleCrop>
  <HeadingPairs>
    <vt:vector size="6" baseType="variant">
      <vt:variant>
        <vt:lpstr>Použitá písma</vt:lpstr>
      </vt:variant>
      <vt:variant>
        <vt:i4>39</vt:i4>
      </vt:variant>
      <vt:variant>
        <vt:lpstr>Motiv</vt:lpstr>
      </vt:variant>
      <vt:variant>
        <vt:i4>1</vt:i4>
      </vt:variant>
      <vt:variant>
        <vt:lpstr>Nadpisy snímků</vt:lpstr>
      </vt:variant>
      <vt:variant>
        <vt:i4>16</vt:i4>
      </vt:variant>
    </vt:vector>
  </HeadingPairs>
  <TitlesOfParts>
    <vt:vector size="56" baseType="lpstr">
      <vt:lpstr>Malgun Gothic</vt:lpstr>
      <vt:lpstr>Microsoft YaHei UI</vt:lpstr>
      <vt:lpstr>Albertus MT</vt:lpstr>
      <vt:lpstr>Arial</vt:lpstr>
      <vt:lpstr>Arial Black</vt:lpstr>
      <vt:lpstr>Arial Rounded MT Bold</vt:lpstr>
      <vt:lpstr>Bahnschrift</vt:lpstr>
      <vt:lpstr>Berlin Sans FB</vt:lpstr>
      <vt:lpstr>Berlin Sans FB Demi</vt:lpstr>
      <vt:lpstr>Bookman Old Style</vt:lpstr>
      <vt:lpstr>Broadway</vt:lpstr>
      <vt:lpstr>Calibri</vt:lpstr>
      <vt:lpstr>Century Gothic</vt:lpstr>
      <vt:lpstr>Eras Bold ITC</vt:lpstr>
      <vt:lpstr>FangSong</vt:lpstr>
      <vt:lpstr>Georgia</vt:lpstr>
      <vt:lpstr>Georgia Pro Black</vt:lpstr>
      <vt:lpstr>Gill Sans Ultra Bold</vt:lpstr>
      <vt:lpstr>Gill Sans Ultra Bold Condensed</vt:lpstr>
      <vt:lpstr>Goudy Stout</vt:lpstr>
      <vt:lpstr>Gungsuh</vt:lpstr>
      <vt:lpstr>GungsuhChe</vt:lpstr>
      <vt:lpstr>Imprint MT Shadow</vt:lpstr>
      <vt:lpstr>Khmer UI</vt:lpstr>
      <vt:lpstr>KodchiangUPC</vt:lpstr>
      <vt:lpstr>Miriam</vt:lpstr>
      <vt:lpstr>Perpetua Titling MT</vt:lpstr>
      <vt:lpstr>Rockwell</vt:lpstr>
      <vt:lpstr>Rockwell Condensed</vt:lpstr>
      <vt:lpstr>Rockwell Extra Bold</vt:lpstr>
      <vt:lpstr>Segoe UI Black</vt:lpstr>
      <vt:lpstr>Showcard Gothic</vt:lpstr>
      <vt:lpstr>SimHei</vt:lpstr>
      <vt:lpstr>STHupo</vt:lpstr>
      <vt:lpstr>Tahoma</vt:lpstr>
      <vt:lpstr>Times New Roman</vt:lpstr>
      <vt:lpstr>Trebuchet MS</vt:lpstr>
      <vt:lpstr>Tw Cen MT Condensed Extra Bold</vt:lpstr>
      <vt:lpstr>Verdana</vt:lpstr>
      <vt:lpstr>Výchozí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Frantschach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Pavel Čermák</dc:creator>
  <cp:lastModifiedBy>Uživatel systému Windows</cp:lastModifiedBy>
  <cp:revision>22340</cp:revision>
  <cp:lastPrinted>2017-10-26T04:05:10Z</cp:lastPrinted>
  <dcterms:created xsi:type="dcterms:W3CDTF">2001-03-12T13:44:53Z</dcterms:created>
  <dcterms:modified xsi:type="dcterms:W3CDTF">2018-12-25T19:58:01Z</dcterms:modified>
</cp:coreProperties>
</file>