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CC0066"/>
    <a:srgbClr val="FF5050"/>
    <a:srgbClr val="CCECFF"/>
    <a:srgbClr val="0000CC"/>
    <a:srgbClr val="66FF99"/>
    <a:srgbClr val="660066"/>
    <a:srgbClr val="D9FEC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6" autoAdjust="0"/>
    <p:restoredTop sz="95455" autoAdjust="0"/>
  </p:normalViewPr>
  <p:slideViewPr>
    <p:cSldViewPr>
      <p:cViewPr>
        <p:scale>
          <a:sx n="80" d="100"/>
          <a:sy n="80" d="100"/>
        </p:scale>
        <p:origin x="1170" y="240"/>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hyperlink" Target="http://commons.wikimedia.org/wiki/File:Soccerball_mark.svg" TargetMode="Externa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hyperlink" Target="http://www.smilefie.cz/pozadi/"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66FF66"/>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2" y="2035324"/>
            <a:ext cx="4608512" cy="431800"/>
          </a:xfrm>
          <a:prstGeom prst="rect">
            <a:avLst/>
          </a:prstGeom>
          <a:solidFill>
            <a:srgbClr val="66FF66"/>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43992" y="2539380"/>
            <a:ext cx="4608512" cy="4572000"/>
          </a:xfrm>
          <a:prstGeom prst="rect">
            <a:avLst/>
          </a:prstGeom>
          <a:pattFill prst="ltUpDiag">
            <a:fgClr>
              <a:srgbClr val="FFFF99"/>
            </a:fgClr>
            <a:bgClr>
              <a:schemeClr val="bg1"/>
            </a:bgClr>
          </a:pattFill>
          <a:ln w="28575">
            <a:solidFill>
              <a:schemeClr val="tx1">
                <a:alpha val="99000"/>
              </a:schemeClr>
            </a:solidFill>
            <a:miter lim="800000"/>
            <a:headEnd/>
            <a:tailEnd/>
          </a:ln>
        </p:spPr>
        <p:txBody>
          <a:bodyPr lIns="91425" tIns="45713" rIns="91425" bIns="45713"/>
          <a:lstStyle/>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FORNAXA –TĚSNĚNÍ, spol.   s r.o.</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Dům dětí a mládeže Štětí</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VOLEMAN - autobusová přeprava</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Ahlfit s.r.o.</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Izolace Beran s.r.o.</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POKORNÝ, spol. s r.o.</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STAVEBNÍ STROJE A DOPRAVA s.r.o. </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JT-Service s.r.o.</a:t>
            </a:r>
          </a:p>
          <a:p>
            <a:pPr algn="ctr" eaLnBrk="0" hangingPunct="0">
              <a:defRPr/>
            </a:pPr>
            <a:r>
              <a:rPr lang="cs-CZ" sz="2100" dirty="0" err="1">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Průmstav</a:t>
            </a: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 Štětí a.s.</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D</a:t>
            </a:r>
            <a:r>
              <a:rPr lang="en-GB"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EKRA Industrial s.r.o. </a:t>
            </a:r>
            <a:endPar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endParaRP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INDUSTRIAL CZ, spol. s r.o.</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Unistroj s.r.o.</a:t>
            </a:r>
          </a:p>
          <a:p>
            <a:pPr algn="ctr" eaLnBrk="0" hangingPunct="0">
              <a:defRPr/>
            </a:pPr>
            <a:r>
              <a:rPr lang="cs-CZ" sz="2100" dirty="0">
                <a:solidFill>
                  <a:srgbClr val="3333C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7" y="3661544"/>
            <a:ext cx="4712610" cy="3313042"/>
          </a:xfrm>
          <a:prstGeom prst="rect">
            <a:avLst/>
          </a:prstGeom>
          <a:blipFill>
            <a:blip r:embed="rId6"/>
            <a:stretch>
              <a:fillRect/>
            </a:stretch>
          </a:blipFill>
          <a:ln w="44450" cap="rnd" cmpd="sng">
            <a:solidFill>
              <a:srgbClr val="FF33CC"/>
            </a:solidFill>
            <a:prstDash val="solid"/>
            <a:miter lim="800000"/>
            <a:headEnd/>
            <a:tailEnd/>
          </a:ln>
          <a:effectLst/>
        </p:spPr>
        <p:txBody>
          <a:bodyPr wrap="square" lIns="0" tIns="108000" rIns="0" bIns="36000" anchor="ctr" anchorCtr="0">
            <a:prstTxWarp prst="textWave4">
              <a:avLst/>
            </a:prstTxWarp>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16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4000" dirty="0">
                <a:ln w="28575" cap="rnd" cmpd="dbl">
                  <a:solidFill>
                    <a:srgbClr val="990033"/>
                  </a:solidFill>
                  <a:bevel/>
                </a:ln>
                <a:solidFill>
                  <a:srgbClr val="FFFF00"/>
                </a:solidFill>
                <a:effectLst/>
                <a:latin typeface="Arial Black" panose="020B0A04020102020204" pitchFamily="34" charset="0"/>
                <a:ea typeface="Gungsuh" pitchFamily="18" charset="-127"/>
                <a:cs typeface="Arial" panose="020B0604020202020204" pitchFamily="34" charset="0"/>
              </a:rPr>
              <a:t>15</a:t>
            </a:r>
            <a:r>
              <a:rPr lang="cs-CZ" sz="4000" b="0" dirty="0">
                <a:ln w="28575">
                  <a:solidFill>
                    <a:srgbClr val="990033"/>
                  </a:solidFill>
                </a:ln>
                <a:solidFill>
                  <a:srgbClr val="FFFF00"/>
                </a:solidFill>
                <a:effectLst>
                  <a:outerShdw blurRad="38100" dist="19050" dir="2700000" algn="tl" rotWithShape="0">
                    <a:schemeClr val="dk1">
                      <a:alpha val="40000"/>
                    </a:schemeClr>
                  </a:outerShdw>
                </a:effectLst>
                <a:latin typeface="Arial Black" panose="020B0A04020102020204" pitchFamily="34" charset="0"/>
                <a:ea typeface="Gungsuh" pitchFamily="18" charset="-127"/>
                <a:cs typeface="Arial" panose="020B0604020202020204" pitchFamily="34" charset="0"/>
              </a:rPr>
              <a:t>.</a:t>
            </a:r>
            <a:endParaRPr lang="cs-CZ" sz="2000" dirty="0">
              <a:ln w="28575">
                <a:solidFill>
                  <a:srgbClr val="990033"/>
                </a:solidFill>
              </a:ln>
              <a:solidFill>
                <a:srgbClr val="FFFF00"/>
              </a:solidFill>
              <a:effectLst/>
              <a:latin typeface="Arial Black" panose="020B0A04020102020204" pitchFamily="34" charset="0"/>
              <a:ea typeface="STHupo" panose="020B0503020204020204" pitchFamily="2" charset="-122"/>
              <a:cs typeface="Arial" panose="020B0604020202020204" pitchFamily="34" charset="0"/>
            </a:endParaRPr>
          </a:p>
          <a:p>
            <a:pPr algn="ctr" eaLnBrk="0" hangingPunct="0">
              <a:defRPr/>
            </a:pPr>
            <a:r>
              <a:rPr lang="cs-CZ" sz="6600" dirty="0">
                <a:ln w="28575" cap="rnd" cmpd="dbl">
                  <a:solidFill>
                    <a:srgbClr val="990033"/>
                  </a:solidFill>
                  <a:bevel/>
                </a:ln>
                <a:solidFill>
                  <a:srgbClr val="FFFF00"/>
                </a:solidFill>
                <a:effectLst/>
                <a:latin typeface="Arial Black" panose="020B0A04020102020204" pitchFamily="34" charset="0"/>
                <a:ea typeface="STHupo" panose="020B0503020204020204" pitchFamily="2" charset="-122"/>
                <a:cs typeface="Arial" panose="020B0604020202020204" pitchFamily="34" charset="0"/>
              </a:rPr>
              <a:t>TJ Sokol Srbice</a:t>
            </a:r>
          </a:p>
        </p:txBody>
      </p:sp>
      <p:sp>
        <p:nvSpPr>
          <p:cNvPr id="16" name="TextovéPole 15"/>
          <p:cNvSpPr txBox="1"/>
          <p:nvPr/>
        </p:nvSpPr>
        <p:spPr>
          <a:xfrm>
            <a:off x="5400576" y="2395364"/>
            <a:ext cx="4712610" cy="1116000"/>
          </a:xfrm>
          <a:prstGeom prst="rect">
            <a:avLst/>
          </a:prstGeom>
          <a:pattFill prst="dashVert">
            <a:fgClr>
              <a:srgbClr val="FFFF05"/>
            </a:fgClr>
            <a:bgClr>
              <a:schemeClr val="bg1"/>
            </a:bgClr>
          </a:pattFill>
          <a:ln w="50800" cap="rnd" cmpd="sng">
            <a:solidFill>
              <a:srgbClr val="CCFF66"/>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3600" dirty="0">
                <a:ln w="19050">
                  <a:noFill/>
                </a:ln>
                <a:solidFill>
                  <a:srgbClr val="6600FF"/>
                </a:solidFill>
                <a:effectLst>
                  <a:reflection endPos="0" dist="50800" dir="5400000" sy="-100000" algn="bl" rotWithShape="0"/>
                </a:effectLst>
                <a:latin typeface="Georgia" panose="02040502050405020303" pitchFamily="18" charset="0"/>
                <a:ea typeface="FangSong" pitchFamily="49" charset="-122"/>
                <a:cs typeface="Arial" panose="020B0604020202020204" pitchFamily="34" charset="0"/>
              </a:rPr>
              <a:t>15.6.2019 sobota    </a:t>
            </a:r>
          </a:p>
          <a:p>
            <a:pPr algn="ctr"/>
            <a:r>
              <a:rPr lang="cs-CZ" sz="3600" dirty="0">
                <a:ln w="19050">
                  <a:noFill/>
                </a:ln>
                <a:solidFill>
                  <a:srgbClr val="6600FF"/>
                </a:solidFill>
                <a:effectLst>
                  <a:reflection endPos="0" dist="50800" dir="5400000" sy="-100000" algn="bl" rotWithShape="0"/>
                </a:effectLst>
                <a:latin typeface="Georgia" panose="02040502050405020303" pitchFamily="18" charset="0"/>
                <a:ea typeface="FangSong" pitchFamily="49" charset="-122"/>
                <a:cs typeface="Arial" panose="020B0604020202020204" pitchFamily="34" charset="0"/>
              </a:rPr>
              <a:t>10:00 hod 30. kolo</a:t>
            </a:r>
          </a:p>
        </p:txBody>
      </p:sp>
      <p:sp>
        <p:nvSpPr>
          <p:cNvPr id="17" name="AutoShape 3" descr="ů§"/>
          <p:cNvSpPr>
            <a:spLocks noChangeArrowheads="1"/>
          </p:cNvSpPr>
          <p:nvPr/>
        </p:nvSpPr>
        <p:spPr bwMode="auto">
          <a:xfrm>
            <a:off x="5400576" y="62846"/>
            <a:ext cx="4752528" cy="1127576"/>
          </a:xfrm>
          <a:prstGeom prst="flowChartAlternateProcess">
            <a:avLst/>
          </a:prstGeom>
          <a:solidFill>
            <a:srgbClr val="99FF66"/>
          </a:solidFill>
          <a:ln w="44450" cap="flat" cmpd="sng">
            <a:solidFill>
              <a:srgbClr val="FFFF05"/>
            </a:solidFill>
            <a:prstDash val="solid"/>
            <a:bevel/>
            <a:headEnd/>
            <a:tailEnd/>
          </a:ln>
          <a:effectLst>
            <a:glow rad="25400">
              <a:schemeClr val="accent1">
                <a:satMod val="175000"/>
                <a:alpha val="40000"/>
              </a:schemeClr>
            </a:glow>
            <a:softEdge rad="266700"/>
          </a:effectLst>
          <a:scene3d>
            <a:camera prst="perspectiveBelow"/>
            <a:lightRig rig="threePt" dir="t"/>
          </a:scene3d>
          <a:sp3d z="38100">
            <a:bevelT w="57150" h="0" prst="relaxedInset"/>
            <a:bevelB w="120650"/>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200" dirty="0">
                <a:ln w="9525" cap="rnd">
                  <a:noFill/>
                  <a:miter lim="800000"/>
                </a:ln>
                <a:solidFill>
                  <a:srgbClr val="FF0066"/>
                </a:solidFill>
                <a:latin typeface="Magneto" panose="04030805050802020D02" pitchFamily="82" charset="0"/>
                <a:ea typeface="Verdana" panose="020B0604030504040204" pitchFamily="34" charset="0"/>
                <a:cs typeface="Arial" panose="020B0604020202020204" pitchFamily="34" charset="0"/>
              </a:rPr>
              <a:t>Fotbalový zpravodaj</a:t>
            </a:r>
          </a:p>
          <a:p>
            <a:pPr algn="ctr" eaLnBrk="0" hangingPunct="0">
              <a:defRPr/>
            </a:pPr>
            <a:r>
              <a:rPr lang="cs-CZ" sz="3200" dirty="0">
                <a:ln w="9525" cap="rnd">
                  <a:noFill/>
                  <a:miter lim="800000"/>
                </a:ln>
                <a:solidFill>
                  <a:srgbClr val="FF0066"/>
                </a:solidFill>
                <a:latin typeface="Magneto" panose="04030805050802020D02" pitchFamily="82" charset="0"/>
                <a:ea typeface="Verdana" panose="020B0604030504040204" pitchFamily="34" charset="0"/>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30586" y="1362448"/>
            <a:ext cx="4722518" cy="882737"/>
          </a:xfrm>
          <a:prstGeom prst="rect">
            <a:avLst/>
          </a:prstGeom>
          <a:blipFill dpi="0" rotWithShape="1">
            <a:blip r:embed="rId7">
              <a:alphaModFix amt="74000"/>
            </a:blip>
            <a:srcRect/>
            <a:tile tx="-82550" ty="165100" sx="100000" sy="100000" flip="none" algn="tl"/>
          </a:blipFill>
          <a:ln w="22225" cmpd="sng">
            <a:solidFill>
              <a:schemeClr val="accent5">
                <a:lumMod val="75000"/>
              </a:schemeClr>
            </a:solidFill>
            <a:prstDash val="sysDash"/>
            <a:miter lim="800000"/>
          </a:ln>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2800" dirty="0">
                <a:ln w="19050" cap="sq">
                  <a:noFill/>
                  <a:prstDash val="solid"/>
                  <a:miter lim="800000"/>
                </a:ln>
                <a:gradFill>
                  <a:gsLst>
                    <a:gs pos="31000">
                      <a:srgbClr val="FF6699"/>
                    </a:gs>
                    <a:gs pos="67000">
                      <a:srgbClr val="66CCFF"/>
                    </a:gs>
                  </a:gsLst>
                  <a:lin ang="5400000" scaled="1"/>
                </a:gradFill>
                <a:latin typeface="Rockwell" panose="02060603020205020403" pitchFamily="18" charset="0"/>
                <a:ea typeface="Yu Gothic UI Light" panose="020B0300000000000000" pitchFamily="34" charset="-128"/>
                <a:cs typeface="Arial" panose="020B0604020202020204" pitchFamily="34" charset="0"/>
              </a:rPr>
              <a:t>Sezóna 2018/2019</a:t>
            </a:r>
          </a:p>
          <a:p>
            <a:pPr algn="ctr"/>
            <a:r>
              <a:rPr lang="cs-CZ" sz="2400" dirty="0">
                <a:ln w="19050" cap="sq">
                  <a:noFill/>
                  <a:prstDash val="solid"/>
                  <a:miter lim="800000"/>
                </a:ln>
                <a:gradFill>
                  <a:gsLst>
                    <a:gs pos="31000">
                      <a:srgbClr val="FF6699"/>
                    </a:gs>
                    <a:gs pos="67000">
                      <a:srgbClr val="66CCFF"/>
                    </a:gs>
                  </a:gsLst>
                  <a:lin ang="5400000" scaled="1"/>
                </a:gradFill>
                <a:latin typeface="Rockwell" panose="02060603020205020403" pitchFamily="18" charset="0"/>
                <a:ea typeface="Yu Gothic UI Light" panose="020B0300000000000000" pitchFamily="34" charset="-128"/>
                <a:cs typeface="Arial" panose="020B0604020202020204" pitchFamily="34" charset="0"/>
              </a:rPr>
              <a:t>Ústecký přebor Jaro</a:t>
            </a:r>
          </a:p>
        </p:txBody>
      </p:sp>
      <p:pic>
        <p:nvPicPr>
          <p:cNvPr id="20" name="Obrázek 19" descr="Vector Logos, &lt;strong&gt;Logo&lt;/strong&gt; Templates Free Download | seek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4592" y="3801223"/>
            <a:ext cx="648072" cy="6562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sp>
        <p:nvSpPr>
          <p:cNvPr id="2" name="Obdélník 1"/>
          <p:cNvSpPr/>
          <p:nvPr/>
        </p:nvSpPr>
        <p:spPr>
          <a:xfrm>
            <a:off x="5339355" y="2755404"/>
            <a:ext cx="4689305" cy="4109971"/>
          </a:xfrm>
          <a:prstGeom prst="rect">
            <a:avLst/>
          </a:prstGeom>
        </p:spPr>
        <p:txBody>
          <a:bodyPr wrap="square">
            <a:spAutoFit/>
          </a:bodyPr>
          <a:lstStyle/>
          <a:p>
            <a:pPr algn="ctr">
              <a:lnSpc>
                <a:spcPct val="107000"/>
              </a:lnSpc>
              <a:spcAft>
                <a:spcPts val="0"/>
              </a:spcAft>
            </a:pPr>
            <a:r>
              <a:rPr lang="cs-CZ" sz="1800" dirty="0">
                <a:highlight>
                  <a:srgbClr val="FF0000"/>
                </a:highlight>
                <a:latin typeface="Arial Black" panose="020B0A04020102020204" pitchFamily="34" charset="0"/>
                <a:ea typeface="Calibri" panose="020F0502020204030204" pitchFamily="34" charset="0"/>
                <a:cs typeface="Arial" panose="020B0604020202020204" pitchFamily="34" charset="0"/>
              </a:rPr>
              <a:t>SK Liběšice B-SK Štětí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FF0000"/>
                </a:highlight>
                <a:latin typeface="Arial Black" panose="020B0A04020102020204" pitchFamily="34" charset="0"/>
                <a:ea typeface="Calibri" panose="020F0502020204030204" pitchFamily="34" charset="0"/>
                <a:cs typeface="Arial" panose="020B0604020202020204" pitchFamily="34" charset="0"/>
              </a:rPr>
              <a:t>1:2(0:2)  8.6.2019   </a:t>
            </a:r>
          </a:p>
          <a:p>
            <a:pPr algn="ctr">
              <a:lnSpc>
                <a:spcPct val="107000"/>
              </a:lnSpc>
              <a:spcAft>
                <a:spcPts val="0"/>
              </a:spcAft>
            </a:pPr>
            <a:r>
              <a:rPr lang="cs-CZ" sz="1800" dirty="0">
                <a:highlight>
                  <a:srgbClr val="FF0000"/>
                </a:highlight>
                <a:latin typeface="Arial Black" panose="020B0A04020102020204" pitchFamily="34" charset="0"/>
                <a:ea typeface="Calibri" panose="020F0502020204030204" pitchFamily="34" charset="0"/>
                <a:cs typeface="Arial" panose="020B0604020202020204" pitchFamily="34" charset="0"/>
              </a:rPr>
              <a:t> 5. kolo nadstavby</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Do příjemného fotbalového prostředí liběšického fotbalového stánku jsme odjeli v sobotu hned po obědě a úkol zněl jasně. Vyhrát. </a:t>
            </a:r>
            <a:r>
              <a:rPr lang="cs-CZ" sz="1000" b="0" dirty="0" err="1">
                <a:latin typeface="Arial" panose="020B0604020202020204" pitchFamily="34" charset="0"/>
                <a:ea typeface="Calibri" panose="020F0502020204030204" pitchFamily="34" charset="0"/>
                <a:cs typeface="Arial" panose="020B0604020202020204" pitchFamily="34" charset="0"/>
              </a:rPr>
              <a:t>Áčkaře</a:t>
            </a:r>
            <a:r>
              <a:rPr lang="cs-CZ" sz="1000" b="0" dirty="0">
                <a:latin typeface="Arial" panose="020B0604020202020204" pitchFamily="34" charset="0"/>
                <a:ea typeface="Calibri" panose="020F0502020204030204" pitchFamily="34" charset="0"/>
                <a:cs typeface="Arial" panose="020B0604020202020204" pitchFamily="34" charset="0"/>
              </a:rPr>
              <a:t> jsme nevezli žádného, až teda na Roberta </a:t>
            </a:r>
            <a:r>
              <a:rPr lang="cs-CZ" sz="1000" b="0" dirty="0" err="1">
                <a:latin typeface="Arial" panose="020B0604020202020204" pitchFamily="34" charset="0"/>
                <a:ea typeface="Calibri" panose="020F0502020204030204" pitchFamily="34" charset="0"/>
                <a:cs typeface="Arial" panose="020B0604020202020204" pitchFamily="34" charset="0"/>
              </a:rPr>
              <a:t>Feka</a:t>
            </a:r>
            <a:r>
              <a:rPr lang="cs-CZ" sz="1000" b="0" dirty="0">
                <a:latin typeface="Arial" panose="020B0604020202020204" pitchFamily="34" charset="0"/>
                <a:ea typeface="Calibri" panose="020F0502020204030204" pitchFamily="34" charset="0"/>
                <a:cs typeface="Arial" panose="020B0604020202020204" pitchFamily="34" charset="0"/>
              </a:rPr>
              <a:t>, který v poločase stejně musel odstoupit pro zranění. Jaká je tajenka nadstavbové části IV. Třídy dospělých o 1. až 6. místo? Postupují 2. Zatím to vypadá, že 1. budou Křešice B a o 2. postupové místo si to rozdáme za týden doma se Sulejovicemi. Základní podmínkou ale je, že dnes v tomto utkání musíme vyhrát. Už v 5. minutě se do míče opřel Lukáš Jakl a balón nenápadně prosvištěl nad domácím břevnem. I v další akci byl  hlavní postavou Lukáš Jakl, ale tentokrát už jsme si došli pro vedení 1:0. Zmiňovaný hráč věděl kam naběhnout, aby dostal přesnou přihrávku a stejně tak hezky v 15. minutě přehodil vybíhajícího gólmana. Domácí se připomněli v 17. minutě po rohu, ale střela na branku, která z toho nakonec vzešla, byla nepřesná. Naše mužstvo bylo v 1. poločase nebezpečnějším týmem, a když jsme zase tolik střeleckých pokusů směrem na domácí branku nevyprodukovali, tak jsme se ve 29. minutě stejně dočkali druhého úspěchu. V pokutovém území soupeře byl nedovoleně poslán k zemi Filip Podhorský a sám postižený z penalty upravil na příjemných 2:0. Ve 32. minutě měli Liběšice B výhodu volného přímého kopu, ale střelu, která se po něm urodila, jsme dokázali zablokovat. Po následném protiútoku se ve vápně domácích ocitl na zemi opět Filip Podhorský a rozhodčí</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1415685401"/>
              </p:ext>
            </p:extLst>
          </p:nvPr>
        </p:nvGraphicFramePr>
        <p:xfrm>
          <a:off x="73988" y="23251"/>
          <a:ext cx="4678518" cy="3597960"/>
        </p:xfrm>
        <a:graphic>
          <a:graphicData uri="http://schemas.openxmlformats.org/drawingml/2006/table">
            <a:tbl>
              <a:tblPr/>
              <a:tblGrid>
                <a:gridCol w="227943">
                  <a:extLst>
                    <a:ext uri="{9D8B030D-6E8A-4147-A177-3AD203B41FA5}">
                      <a16:colId xmlns:a16="http://schemas.microsoft.com/office/drawing/2014/main" val="39239309"/>
                    </a:ext>
                  </a:extLst>
                </a:gridCol>
                <a:gridCol w="433091">
                  <a:extLst>
                    <a:ext uri="{9D8B030D-6E8A-4147-A177-3AD203B41FA5}">
                      <a16:colId xmlns:a16="http://schemas.microsoft.com/office/drawing/2014/main" val="2036674128"/>
                    </a:ext>
                  </a:extLst>
                </a:gridCol>
                <a:gridCol w="1393297">
                  <a:extLst>
                    <a:ext uri="{9D8B030D-6E8A-4147-A177-3AD203B41FA5}">
                      <a16:colId xmlns:a16="http://schemas.microsoft.com/office/drawing/2014/main" val="2393313091"/>
                    </a:ext>
                  </a:extLst>
                </a:gridCol>
                <a:gridCol w="364708">
                  <a:extLst>
                    <a:ext uri="{9D8B030D-6E8A-4147-A177-3AD203B41FA5}">
                      <a16:colId xmlns:a16="http://schemas.microsoft.com/office/drawing/2014/main" val="2317148481"/>
                    </a:ext>
                  </a:extLst>
                </a:gridCol>
                <a:gridCol w="353311">
                  <a:extLst>
                    <a:ext uri="{9D8B030D-6E8A-4147-A177-3AD203B41FA5}">
                      <a16:colId xmlns:a16="http://schemas.microsoft.com/office/drawing/2014/main" val="2732389250"/>
                    </a:ext>
                  </a:extLst>
                </a:gridCol>
                <a:gridCol w="227943">
                  <a:extLst>
                    <a:ext uri="{9D8B030D-6E8A-4147-A177-3AD203B41FA5}">
                      <a16:colId xmlns:a16="http://schemas.microsoft.com/office/drawing/2014/main" val="103338030"/>
                    </a:ext>
                  </a:extLst>
                </a:gridCol>
                <a:gridCol w="227943">
                  <a:extLst>
                    <a:ext uri="{9D8B030D-6E8A-4147-A177-3AD203B41FA5}">
                      <a16:colId xmlns:a16="http://schemas.microsoft.com/office/drawing/2014/main" val="3890480671"/>
                    </a:ext>
                  </a:extLst>
                </a:gridCol>
                <a:gridCol w="227943">
                  <a:extLst>
                    <a:ext uri="{9D8B030D-6E8A-4147-A177-3AD203B41FA5}">
                      <a16:colId xmlns:a16="http://schemas.microsoft.com/office/drawing/2014/main" val="399769873"/>
                    </a:ext>
                  </a:extLst>
                </a:gridCol>
                <a:gridCol w="569856">
                  <a:extLst>
                    <a:ext uri="{9D8B030D-6E8A-4147-A177-3AD203B41FA5}">
                      <a16:colId xmlns:a16="http://schemas.microsoft.com/office/drawing/2014/main" val="4154707597"/>
                    </a:ext>
                  </a:extLst>
                </a:gridCol>
                <a:gridCol w="367556">
                  <a:extLst>
                    <a:ext uri="{9D8B030D-6E8A-4147-A177-3AD203B41FA5}">
                      <a16:colId xmlns:a16="http://schemas.microsoft.com/office/drawing/2014/main" val="587999188"/>
                    </a:ext>
                  </a:extLst>
                </a:gridCol>
                <a:gridCol w="284927">
                  <a:extLst>
                    <a:ext uri="{9D8B030D-6E8A-4147-A177-3AD203B41FA5}">
                      <a16:colId xmlns:a16="http://schemas.microsoft.com/office/drawing/2014/main" val="3390776837"/>
                    </a:ext>
                  </a:extLst>
                </a:gridCol>
              </a:tblGrid>
              <a:tr h="1173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43234608"/>
                  </a:ext>
                </a:extLst>
              </a:tr>
              <a:tr h="1582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dospělých 2018-2019 po 29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3944169"/>
                  </a:ext>
                </a:extLst>
              </a:tr>
              <a:tr h="1446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85:28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04486467"/>
                  </a:ext>
                </a:extLst>
              </a:tr>
              <a:tr h="1446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89:35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61020378"/>
                  </a:ext>
                </a:extLst>
              </a:tr>
              <a:tr h="2807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58:30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62660629"/>
                  </a:ext>
                </a:extLst>
              </a:tr>
              <a:tr h="1446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73:54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67959564"/>
                  </a:ext>
                </a:extLst>
              </a:tr>
              <a:tr h="1582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79:55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51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99660741"/>
                  </a:ext>
                </a:extLst>
              </a:tr>
              <a:tr h="2021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Baník Modlany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70:59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17628944"/>
                  </a:ext>
                </a:extLst>
              </a:tr>
              <a:tr h="1446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4:58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46269136"/>
                  </a:ext>
                </a:extLst>
              </a:tr>
              <a:tr h="1446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65:79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18099124"/>
                  </a:ext>
                </a:extLst>
              </a:tr>
              <a:tr h="1446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Slavoj Žatec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66:73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0164263"/>
                  </a:ext>
                </a:extLst>
              </a:tr>
              <a:tr h="2021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Tatran</a:t>
                      </a:r>
                      <a:r>
                        <a:rPr lang="cs-CZ" sz="1000" b="1" i="0" u="none" strike="noStrike" dirty="0">
                          <a:solidFill>
                            <a:srgbClr val="000000"/>
                          </a:solidFill>
                          <a:effectLst/>
                          <a:latin typeface="Arial" panose="020B0604020202020204" pitchFamily="34" charset="0"/>
                        </a:rPr>
                        <a:t> Kadaň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58:73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77181140"/>
                  </a:ext>
                </a:extLst>
              </a:tr>
              <a:tr h="2807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Jiskra Modrá/SK Hrobce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44:62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53165524"/>
                  </a:ext>
                </a:extLst>
              </a:tr>
              <a:tr h="1446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H.Jiřetín</a:t>
                      </a:r>
                      <a:r>
                        <a:rPr lang="cs-CZ" sz="1000" b="1" i="0" u="none" strike="noStrike" dirty="0">
                          <a:solidFill>
                            <a:srgbClr val="000000"/>
                          </a:solidFill>
                          <a:effectLst/>
                          <a:latin typeface="Arial" panose="020B0604020202020204" pitchFamily="34" charset="0"/>
                        </a:rPr>
                        <a:t> /Litvínov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64:76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48328536"/>
                  </a:ext>
                </a:extLst>
              </a:tr>
              <a:tr h="1446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42:61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7121280"/>
                  </a:ext>
                </a:extLst>
              </a:tr>
              <a:tr h="2021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Spartak Perštejn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54:80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87565592"/>
                  </a:ext>
                </a:extLst>
              </a:tr>
              <a:tr h="2021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Dobroměřice.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42:57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06929637"/>
                  </a:ext>
                </a:extLst>
              </a:tr>
              <a:tr h="2021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Litoměřicko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51:102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27724079"/>
                  </a:ext>
                </a:extLst>
              </a:tr>
              <a:tr h="1173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17899722"/>
                  </a:ext>
                </a:extLst>
              </a:tr>
            </a:tbl>
          </a:graphicData>
        </a:graphic>
      </p:graphicFrame>
      <p:sp>
        <p:nvSpPr>
          <p:cNvPr id="3" name="TextovéPole 2">
            <a:extLst>
              <a:ext uri="{FF2B5EF4-FFF2-40B4-BE49-F238E27FC236}">
                <a16:creationId xmlns:a16="http://schemas.microsoft.com/office/drawing/2014/main" id="{257F2B5A-6618-4704-A6B3-47CED92CC57B}"/>
              </a:ext>
            </a:extLst>
          </p:cNvPr>
          <p:cNvSpPr txBox="1"/>
          <p:nvPr/>
        </p:nvSpPr>
        <p:spPr>
          <a:xfrm>
            <a:off x="73987" y="3723359"/>
            <a:ext cx="4689305" cy="3139321"/>
          </a:xfrm>
          <a:prstGeom prst="rect">
            <a:avLst/>
          </a:prstGeom>
          <a:gradFill>
            <a:gsLst>
              <a:gs pos="43000">
                <a:srgbClr val="FF9933"/>
              </a:gs>
              <a:gs pos="79000">
                <a:srgbClr val="FFFF00"/>
              </a:gs>
            </a:gsLst>
            <a:lin ang="5400000" scaled="1"/>
          </a:gradFill>
          <a:effectLst>
            <a:softEdge rad="0"/>
          </a:effectLst>
        </p:spPr>
        <p:txBody>
          <a:bodyPr wrap="square" rtlCol="0">
            <a:spAutoFit/>
          </a:bodyPr>
          <a:lstStyle/>
          <a:p>
            <a:pPr algn="just"/>
            <a:r>
              <a:rPr lang="cs-CZ" sz="1800" dirty="0">
                <a:latin typeface="Arial" panose="020B0604020202020204" pitchFamily="34" charset="0"/>
                <a:cs typeface="Arial" panose="020B0604020202020204" pitchFamily="34" charset="0"/>
              </a:rPr>
              <a:t>Louny jasný vítěz a postupující. 2. místo bude patřit Srbicím a 3. Vilémovu. O 4. ještě není rozhodnuto. Bude to buď Krupka nebo Štětí. 5. skončí Modlany. Od 6. místo do 11. se ještě pořadí může hodně měnit. Od 12. do 15. také ještě není nic jasné a vedou se diskuze kolik týmů bude vlastně sestupovat. Všechno je otevřené a týmy vědí, že musí být po 30. kole co nejvýše, aby se jich sestup netýkal. </a:t>
            </a:r>
          </a:p>
        </p:txBody>
      </p:sp>
      <p:sp>
        <p:nvSpPr>
          <p:cNvPr id="5" name="TextovéPole 4">
            <a:extLst>
              <a:ext uri="{FF2B5EF4-FFF2-40B4-BE49-F238E27FC236}">
                <a16:creationId xmlns:a16="http://schemas.microsoft.com/office/drawing/2014/main" id="{672256BB-A5A2-41B5-9E8F-CA808732B8FD}"/>
              </a:ext>
            </a:extLst>
          </p:cNvPr>
          <p:cNvSpPr txBox="1"/>
          <p:nvPr/>
        </p:nvSpPr>
        <p:spPr>
          <a:xfrm>
            <a:off x="5339355" y="117531"/>
            <a:ext cx="4736915" cy="2400657"/>
          </a:xfrm>
          <a:prstGeom prst="rect">
            <a:avLst/>
          </a:prstGeom>
          <a:pattFill prst="dashVert">
            <a:fgClr>
              <a:schemeClr val="accent1"/>
            </a:fgClr>
            <a:bgClr>
              <a:schemeClr val="bg1"/>
            </a:bgClr>
          </a:pattFill>
          <a:effectLst>
            <a:glow rad="101600">
              <a:srgbClr val="FFFF66">
                <a:alpha val="40000"/>
              </a:srgbClr>
            </a:glow>
            <a:softEdge rad="241300"/>
          </a:effectLst>
        </p:spPr>
        <p:txBody>
          <a:bodyPr wrap="square" rtlCol="0">
            <a:spAutoFit/>
          </a:bodyPr>
          <a:lstStyle/>
          <a:p>
            <a:pPr algn="ctr"/>
            <a:r>
              <a:rPr lang="cs-CZ" sz="3000" dirty="0">
                <a:latin typeface="Britannic Bold" panose="020B0903060703020204" pitchFamily="34" charset="0"/>
              </a:rPr>
              <a:t>Po 1. poločase se zdálo, že zápas v pohodě zvládneme, ale nakonec to bylo drama až do úplného konce      </a:t>
            </a:r>
            <a:r>
              <a:rPr lang="cs-CZ" sz="2000" dirty="0">
                <a:latin typeface="Arial Black" panose="020B0A04020102020204" pitchFamily="34" charset="0"/>
              </a:rPr>
              <a:t>	      	  </a:t>
            </a:r>
          </a:p>
        </p:txBody>
      </p:sp>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2" name="TextovéPole 1">
            <a:extLst>
              <a:ext uri="{FF2B5EF4-FFF2-40B4-BE49-F238E27FC236}">
                <a16:creationId xmlns:a16="http://schemas.microsoft.com/office/drawing/2014/main" id="{836080B6-1772-4802-B38C-D85EFA5603ED}"/>
              </a:ext>
            </a:extLst>
          </p:cNvPr>
          <p:cNvSpPr txBox="1"/>
          <p:nvPr/>
        </p:nvSpPr>
        <p:spPr>
          <a:xfrm>
            <a:off x="5328568" y="91108"/>
            <a:ext cx="4680520" cy="1200329"/>
          </a:xfrm>
          <a:prstGeom prst="rect">
            <a:avLst/>
          </a:prstGeom>
          <a:solidFill>
            <a:srgbClr val="FF9933"/>
          </a:solidFill>
          <a:effectLst>
            <a:glow rad="101600">
              <a:schemeClr val="accent3">
                <a:lumMod val="85000"/>
                <a:alpha val="40000"/>
              </a:schemeClr>
            </a:glow>
            <a:softEdge rad="406400"/>
          </a:effectLst>
        </p:spPr>
        <p:txBody>
          <a:bodyPr wrap="square" rtlCol="0">
            <a:spAutoFit/>
          </a:bodyPr>
          <a:lstStyle/>
          <a:p>
            <a:pPr algn="ctr"/>
            <a:r>
              <a:rPr lang="cs-CZ" sz="2400" dirty="0">
                <a:solidFill>
                  <a:schemeClr val="accent6">
                    <a:lumMod val="50000"/>
                  </a:schemeClr>
                </a:solidFill>
                <a:latin typeface="Berlin Sans FB Demi" panose="020E0802020502020306" pitchFamily="34" charset="0"/>
              </a:rPr>
              <a:t>Ve 2. poločase si mužstvo dospělých zápas v Krupce pokazilo</a:t>
            </a:r>
          </a:p>
        </p:txBody>
      </p:sp>
      <p:sp>
        <p:nvSpPr>
          <p:cNvPr id="3" name="Obdélník 2">
            <a:extLst>
              <a:ext uri="{FF2B5EF4-FFF2-40B4-BE49-F238E27FC236}">
                <a16:creationId xmlns:a16="http://schemas.microsoft.com/office/drawing/2014/main" id="{CC32CC60-9D6F-4472-9F93-6827D935A3A1}"/>
              </a:ext>
            </a:extLst>
          </p:cNvPr>
          <p:cNvSpPr/>
          <p:nvPr/>
        </p:nvSpPr>
        <p:spPr>
          <a:xfrm>
            <a:off x="5472584" y="1387252"/>
            <a:ext cx="4680520" cy="5517793"/>
          </a:xfrm>
          <a:prstGeom prst="rect">
            <a:avLst/>
          </a:prstGeom>
        </p:spPr>
        <p:txBody>
          <a:bodyPr wrap="square">
            <a:spAutoFit/>
          </a:bodyPr>
          <a:lstStyle/>
          <a:p>
            <a:pPr algn="ctr">
              <a:lnSpc>
                <a:spcPct val="107000"/>
              </a:lnSpc>
              <a:spcAft>
                <a:spcPts val="0"/>
              </a:spcAft>
            </a:pPr>
            <a:r>
              <a:rPr lang="cs-CZ" sz="2000" dirty="0">
                <a:highlight>
                  <a:srgbClr val="FFFF00"/>
                </a:highlight>
                <a:latin typeface="Georgia Pro Cond Black" panose="02040A06050405020203" pitchFamily="18" charset="0"/>
                <a:ea typeface="Calibri" panose="020F0502020204030204" pitchFamily="34" charset="0"/>
                <a:cs typeface="Times New Roman" panose="02020603050405020304" pitchFamily="18" charset="0"/>
              </a:rPr>
              <a:t>TJ Krupa-SK Štětí</a:t>
            </a:r>
            <a:endParaRPr lang="cs-CZ" sz="1400" dirty="0">
              <a:latin typeface="Georgia Pro Cond Black" panose="02040A060504050202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FFFF00"/>
                </a:highlight>
                <a:latin typeface="Georgia Pro Cond Black" panose="02040A06050405020203" pitchFamily="18" charset="0"/>
                <a:ea typeface="Calibri" panose="020F0502020204030204" pitchFamily="34" charset="0"/>
                <a:cs typeface="Times New Roman" panose="02020603050405020304" pitchFamily="18" charset="0"/>
              </a:rPr>
              <a:t>4:1(0:1)    9.6.2019  29.kolo</a:t>
            </a:r>
            <a:endParaRPr lang="cs-CZ" sz="1400" dirty="0">
              <a:latin typeface="Georgia Pro Cond Black" panose="02040A060504050202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V předposledním zápase letošního ročníku stál před námi soused v tabulce pátá TJ Krupka, která měla před utkáním jen o 2 body méně a výsledek měl hodně napovědět, kdo bude mít v závěrečném kole v boji o 4. místo lepší karty v ruce. Začali jsme dobře a předváděné hra měla svou kvalitu. Domácí jsme do žádných vážnějších akcí nepouštěli a bylo to naše mužstvo, které chtělo otevřít skóre. Už ve 2. minutě to zkoušel z dálky Rudolf </a:t>
            </a:r>
            <a:r>
              <a:rPr lang="cs-CZ" sz="1000" b="0" dirty="0" err="1">
                <a:latin typeface="Arial" panose="020B0604020202020204" pitchFamily="34" charset="0"/>
                <a:ea typeface="Calibri" panose="020F0502020204030204" pitchFamily="34" charset="0"/>
                <a:cs typeface="Arial" panose="020B0604020202020204" pitchFamily="34" charset="0"/>
              </a:rPr>
              <a:t>Slaničky</a:t>
            </a:r>
            <a:r>
              <a:rPr lang="cs-CZ" sz="1000" b="0" dirty="0">
                <a:latin typeface="Arial" panose="020B0604020202020204" pitchFamily="34" charset="0"/>
                <a:ea typeface="Calibri" panose="020F0502020204030204" pitchFamily="34" charset="0"/>
                <a:cs typeface="Arial" panose="020B0604020202020204" pitchFamily="34" charset="0"/>
              </a:rPr>
              <a:t>, ale pro brankáře to byla snadná záležitost. Snadno jsme si poradili i my s volným přímým kopem domácích. Skóre se měnilo ve 13. minutě. Pohlednou kombinační akci rozjel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přihrál druhému Tomášovi, Písařovi, který efektně připravil balón nabíhajícímu Jiřímu Vokounovi a jeho umístěná střela k levé tyči zpoza šestnáctky znamenala vedení 1:0. I nadále jsme pokračovali v aktivní hře a dění na hřišti měli pod kontrolou. Žlutou kartu vyfasoval domácí Martin Sigmund po nevybíravém zákroku na Jiřího Vacka. V 18. minutě zopakoval hezkou střelu z dobrých 25 metrů Jiří Vokoun, ale míč tentokrát skončil vedle. Ve 28. minutě to bylo opět naše mužstvo, které bylo blízko úspěchu. Jiří Vokoun, který řídil naše akce ze středu hřiště prodloužil hlavou míč na Tomáše Písaře, který postupoval sám na brankáře, ale správnou rychlost neměl a ani střela moc nebezpečná nebyla. To už se ale ke slovu začali pomalu hlásit domácí. Nejprve kopali volný přímý kop a po půl hodině se dopracovali i ke 2 rohům hned za sebou.  Ve 34. minutě se dostal do zakončení Tomáš Písař, ale svojí levačkou branku přestřelil. Konec 1. poločasu už pak střelecky patřil domácím.  Obrovská příležitost k vyrovnání se ve 39. minutě  nabízela Matějovi Suchému, ale branku netrefil. Další šanci měl Michael </a:t>
            </a:r>
            <a:r>
              <a:rPr lang="cs-CZ" sz="1000" b="0" dirty="0" err="1">
                <a:latin typeface="Arial" panose="020B0604020202020204" pitchFamily="34" charset="0"/>
                <a:ea typeface="Calibri" panose="020F0502020204030204" pitchFamily="34" charset="0"/>
                <a:cs typeface="Arial" panose="020B0604020202020204" pitchFamily="34" charset="0"/>
              </a:rPr>
              <a:t>Suske</a:t>
            </a:r>
            <a:r>
              <a:rPr lang="cs-CZ" sz="1000" b="0" dirty="0">
                <a:latin typeface="Arial" panose="020B0604020202020204" pitchFamily="34" charset="0"/>
                <a:ea typeface="Calibri" panose="020F0502020204030204" pitchFamily="34" charset="0"/>
                <a:cs typeface="Arial" panose="020B0604020202020204" pitchFamily="34" charset="0"/>
              </a:rPr>
              <a:t>, ale přihrávku Davida Koláře ke vstřelení branky nezužitkoval. V úplném závěru 1. půle měla Krupka po rohu ještě jednu možnost, ale David </a:t>
            </a:r>
            <a:r>
              <a:rPr lang="cs-CZ" sz="1000" b="0" dirty="0" err="1">
                <a:latin typeface="Arial" panose="020B0604020202020204" pitchFamily="34" charset="0"/>
                <a:ea typeface="Calibri" panose="020F0502020204030204" pitchFamily="34" charset="0"/>
                <a:cs typeface="Arial" panose="020B0604020202020204" pitchFamily="34" charset="0"/>
              </a:rPr>
              <a:t>Christov</a:t>
            </a:r>
            <a:r>
              <a:rPr lang="cs-CZ" sz="1000" b="0" dirty="0">
                <a:latin typeface="Arial" panose="020B0604020202020204" pitchFamily="34" charset="0"/>
                <a:ea typeface="Calibri" panose="020F0502020204030204" pitchFamily="34" charset="0"/>
                <a:cs typeface="Arial" panose="020B0604020202020204" pitchFamily="34" charset="0"/>
              </a:rPr>
              <a:t> branku </a:t>
            </a:r>
            <a:r>
              <a:rPr lang="cs-CZ" sz="1000" b="0" dirty="0" err="1">
                <a:latin typeface="Arial" panose="020B0604020202020204" pitchFamily="34" charset="0"/>
                <a:ea typeface="Calibri" panose="020F0502020204030204" pitchFamily="34" charset="0"/>
                <a:cs typeface="Arial" panose="020B0604020202020204" pitchFamily="34" charset="0"/>
              </a:rPr>
              <a:t>přehlavičkoval</a:t>
            </a:r>
            <a:r>
              <a:rPr lang="cs-CZ" sz="1000" b="0" dirty="0">
                <a:latin typeface="Arial" panose="020B0604020202020204" pitchFamily="34" charset="0"/>
                <a:ea typeface="Calibri" panose="020F0502020204030204" pitchFamily="34" charset="0"/>
                <a:cs typeface="Arial" panose="020B0604020202020204" pitchFamily="34" charset="0"/>
              </a:rPr>
              <a:t>. To co se domácím nepovedlo za prvním 45 minut zápasu, to se jim povedlo za 45 vteřin hned v úvodu 2. půle. Po levé straně si do volného prostoru zaběhl hráč domácích, zaúřadoval asistent rozhodčího nám dobře známý Dominik Průša, který přehlédl jasný ofsajd, a pro Davida Koláře už pak bylo hodně lehké po přihrávce od</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ulka 5">
            <a:extLst>
              <a:ext uri="{FF2B5EF4-FFF2-40B4-BE49-F238E27FC236}">
                <a16:creationId xmlns:a16="http://schemas.microsoft.com/office/drawing/2014/main" id="{9932CECA-45B5-4E07-AD6B-9CAAF27B3FB9}"/>
              </a:ext>
            </a:extLst>
          </p:cNvPr>
          <p:cNvGraphicFramePr>
            <a:graphicFrameLocks noGrp="1"/>
          </p:cNvGraphicFramePr>
          <p:nvPr>
            <p:extLst>
              <p:ext uri="{D42A27DB-BD31-4B8C-83A1-F6EECF244321}">
                <p14:modId xmlns:p14="http://schemas.microsoft.com/office/powerpoint/2010/main" val="4081492537"/>
              </p:ext>
            </p:extLst>
          </p:nvPr>
        </p:nvGraphicFramePr>
        <p:xfrm>
          <a:off x="69730" y="3619500"/>
          <a:ext cx="4584701" cy="3065145"/>
        </p:xfrm>
        <a:graphic>
          <a:graphicData uri="http://schemas.openxmlformats.org/drawingml/2006/table">
            <a:tbl>
              <a:tblPr/>
              <a:tblGrid>
                <a:gridCol w="609178">
                  <a:extLst>
                    <a:ext uri="{9D8B030D-6E8A-4147-A177-3AD203B41FA5}">
                      <a16:colId xmlns:a16="http://schemas.microsoft.com/office/drawing/2014/main" val="990264208"/>
                    </a:ext>
                  </a:extLst>
                </a:gridCol>
                <a:gridCol w="875694">
                  <a:extLst>
                    <a:ext uri="{9D8B030D-6E8A-4147-A177-3AD203B41FA5}">
                      <a16:colId xmlns:a16="http://schemas.microsoft.com/office/drawing/2014/main" val="3580202346"/>
                    </a:ext>
                  </a:extLst>
                </a:gridCol>
                <a:gridCol w="964532">
                  <a:extLst>
                    <a:ext uri="{9D8B030D-6E8A-4147-A177-3AD203B41FA5}">
                      <a16:colId xmlns:a16="http://schemas.microsoft.com/office/drawing/2014/main" val="2950674386"/>
                    </a:ext>
                  </a:extLst>
                </a:gridCol>
                <a:gridCol w="951841">
                  <a:extLst>
                    <a:ext uri="{9D8B030D-6E8A-4147-A177-3AD203B41FA5}">
                      <a16:colId xmlns:a16="http://schemas.microsoft.com/office/drawing/2014/main" val="4274110372"/>
                    </a:ext>
                  </a:extLst>
                </a:gridCol>
                <a:gridCol w="409292">
                  <a:extLst>
                    <a:ext uri="{9D8B030D-6E8A-4147-A177-3AD203B41FA5}">
                      <a16:colId xmlns:a16="http://schemas.microsoft.com/office/drawing/2014/main" val="4196261422"/>
                    </a:ext>
                  </a:extLst>
                </a:gridCol>
                <a:gridCol w="774164">
                  <a:extLst>
                    <a:ext uri="{9D8B030D-6E8A-4147-A177-3AD203B41FA5}">
                      <a16:colId xmlns:a16="http://schemas.microsoft.com/office/drawing/2014/main" val="808578517"/>
                    </a:ext>
                  </a:extLst>
                </a:gridCol>
              </a:tblGrid>
              <a:tr h="161925">
                <a:tc gridSpan="6">
                  <a:txBody>
                    <a:bodyPr/>
                    <a:lstStyle/>
                    <a:p>
                      <a:pPr algn="ctr" fontAlgn="ctr"/>
                      <a:r>
                        <a:rPr lang="cs-CZ" sz="1800" b="1" i="0" u="none" strike="noStrike" dirty="0" err="1">
                          <a:solidFill>
                            <a:srgbClr val="000000"/>
                          </a:solidFill>
                          <a:effectLst/>
                          <a:latin typeface="Arial" panose="020B0604020202020204" pitchFamily="34" charset="0"/>
                        </a:rPr>
                        <a:t>Minipřípravka</a:t>
                      </a:r>
                      <a:r>
                        <a:rPr lang="cs-CZ" sz="1800" b="1" i="0" u="none" strike="noStrike" dirty="0">
                          <a:solidFill>
                            <a:srgbClr val="000000"/>
                          </a:solidFill>
                          <a:effectLst/>
                          <a:latin typeface="Arial" panose="020B0604020202020204" pitchFamily="34" charset="0"/>
                        </a:rPr>
                        <a:t> Jaro 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79645680"/>
                  </a:ext>
                </a:extLst>
              </a:tr>
              <a:tr h="171450">
                <a:tc>
                  <a:txBody>
                    <a:bodyPr/>
                    <a:lstStyle/>
                    <a:p>
                      <a:pPr algn="ctr" fontAlgn="ctr"/>
                      <a:r>
                        <a:rPr lang="cs-CZ" sz="800" b="1" i="0" u="none" strike="noStrike">
                          <a:solidFill>
                            <a:srgbClr val="000000"/>
                          </a:solidFill>
                          <a:effectLst/>
                          <a:latin typeface="Arial" panose="020B0604020202020204" pitchFamily="34" charset="0"/>
                        </a:rPr>
                        <a:t>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18118732"/>
                  </a:ext>
                </a:extLst>
              </a:tr>
              <a:tr h="152400">
                <a:tc>
                  <a:txBody>
                    <a:bodyPr/>
                    <a:lstStyle/>
                    <a:p>
                      <a:pPr algn="ctr" fontAlgn="ctr"/>
                      <a:r>
                        <a:rPr lang="cs-CZ" sz="1100" b="1" i="0" u="none" strike="noStrike" dirty="0">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04.04.2019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23:22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046453594"/>
                  </a:ext>
                </a:extLst>
              </a:tr>
              <a:tr h="152400">
                <a:tc>
                  <a:txBody>
                    <a:bodyPr/>
                    <a:lstStyle/>
                    <a:p>
                      <a:pPr algn="ctr" fontAlgn="ctr"/>
                      <a:r>
                        <a:rPr lang="cs-CZ" sz="1100" b="1" i="0" u="none" strike="noStrike" dirty="0">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11.04.2019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Bezděkov</a:t>
                      </a:r>
                    </a:p>
                    <a:p>
                      <a:pPr algn="ctr" fontAlgn="ctr"/>
                      <a:r>
                        <a:rPr lang="cs-CZ" sz="1100" b="1" i="0" u="none" strike="noStrike" dirty="0">
                          <a:solidFill>
                            <a:srgbClr val="000000"/>
                          </a:solidFill>
                          <a:effectLst/>
                          <a:latin typeface="Arial" panose="020B0604020202020204" pitchFamily="34" charset="0"/>
                        </a:rPr>
                        <a:t>/Dobříň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31618880"/>
                  </a:ext>
                </a:extLst>
              </a:tr>
              <a:tr h="152400">
                <a:tc>
                  <a:txBody>
                    <a:bodyPr/>
                    <a:lstStyle/>
                    <a:p>
                      <a:pPr algn="ctr" fontAlgn="ctr"/>
                      <a:r>
                        <a:rPr lang="cs-CZ" sz="1100" b="1" i="0" u="none" strike="noStrike" dirty="0">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panose="020B0604020202020204" pitchFamily="34" charset="0"/>
                        </a:rPr>
                        <a:t>18.04.2019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volný 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098887"/>
                  </a:ext>
                </a:extLst>
              </a:tr>
              <a:tr h="152400">
                <a:tc>
                  <a:txBody>
                    <a:bodyPr/>
                    <a:lstStyle/>
                    <a:p>
                      <a:pPr algn="ctr" fontAlgn="ctr"/>
                      <a:r>
                        <a:rPr lang="cs-CZ" sz="1100" b="1" i="0" u="none" strike="noStrike">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25.04.2019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25767379"/>
                  </a:ext>
                </a:extLst>
              </a:tr>
              <a:tr h="152400">
                <a:tc>
                  <a:txBody>
                    <a:bodyPr/>
                    <a:lstStyle/>
                    <a:p>
                      <a:pPr algn="ctr" fontAlgn="ctr"/>
                      <a:r>
                        <a:rPr lang="cs-CZ" sz="1100" b="1" i="0" u="none" strike="noStrike">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02.05.2019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FK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35:17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2651146976"/>
                  </a:ext>
                </a:extLst>
              </a:tr>
              <a:tr h="152400">
                <a:tc>
                  <a:txBody>
                    <a:bodyPr/>
                    <a:lstStyle/>
                    <a:p>
                      <a:pPr algn="ctr" fontAlgn="ctr"/>
                      <a:r>
                        <a:rPr lang="cs-CZ" sz="1100" b="1" i="0" u="none" strike="noStrike">
                          <a:solidFill>
                            <a:srgbClr val="000000"/>
                          </a:solidFill>
                          <a:effectLst/>
                          <a:latin typeface="Arial" panose="020B0604020202020204" pitchFamily="34" charset="0"/>
                        </a:rPr>
                        <a:t>úterý</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03305381"/>
                  </a:ext>
                </a:extLst>
              </a:tr>
              <a:tr h="152400">
                <a:tc>
                  <a:txBody>
                    <a:bodyPr/>
                    <a:lstStyle/>
                    <a:p>
                      <a:pPr algn="ctr" fontAlgn="ctr"/>
                      <a:r>
                        <a:rPr lang="cs-CZ" sz="1100" b="1" i="0" u="none" strike="noStrike">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27.05.2019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SK Bezděkov/</a:t>
                      </a:r>
                    </a:p>
                    <a:p>
                      <a:pPr algn="ctr" fontAlgn="ctr"/>
                      <a:r>
                        <a:rPr lang="cs-CZ" sz="1100" b="1" i="0" u="none" strike="noStrike" dirty="0">
                          <a:solidFill>
                            <a:srgbClr val="000000"/>
                          </a:solidFill>
                          <a:effectLst/>
                          <a:latin typeface="Arial" panose="020B0604020202020204" pitchFamily="34" charset="0"/>
                        </a:rPr>
                        <a:t>Dobříň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14:13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767060965"/>
                  </a:ext>
                </a:extLst>
              </a:tr>
              <a:tr h="152400">
                <a:tc>
                  <a:txBody>
                    <a:bodyPr/>
                    <a:lstStyle/>
                    <a:p>
                      <a:pPr algn="ctr" fontAlgn="ctr"/>
                      <a:r>
                        <a:rPr lang="cs-CZ" sz="1100" b="1" i="0" u="none" strike="noStrike">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23.05.2019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panose="020B0604020202020204" pitchFamily="34" charset="0"/>
                        </a:rPr>
                        <a:t>volný 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351722"/>
                  </a:ext>
                </a:extLst>
              </a:tr>
              <a:tr h="152400">
                <a:tc>
                  <a:txBody>
                    <a:bodyPr/>
                    <a:lstStyle/>
                    <a:p>
                      <a:pPr algn="ctr" fontAlgn="ctr"/>
                      <a:r>
                        <a:rPr lang="cs-CZ" sz="1100" b="1" i="0" u="none" strike="noStrike">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30.05.2019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a:solidFill>
                            <a:srgbClr val="000000"/>
                          </a:solidFill>
                          <a:effectLst/>
                          <a:latin typeface="Arial" panose="020B0604020202020204"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100" b="1" i="0" u="none" strike="noStrike" dirty="0">
                          <a:solidFill>
                            <a:srgbClr val="000000"/>
                          </a:solidFill>
                          <a:effectLst/>
                          <a:latin typeface="Arial" panose="020B0604020202020204" pitchFamily="34" charset="0"/>
                        </a:rPr>
                        <a:t>7:14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936962467"/>
                  </a:ext>
                </a:extLst>
              </a:tr>
              <a:tr h="152400">
                <a:tc>
                  <a:txBody>
                    <a:bodyPr/>
                    <a:lstStyle/>
                    <a:p>
                      <a:pPr algn="ctr" fontAlgn="ctr"/>
                      <a:r>
                        <a:rPr lang="cs-CZ" sz="1100" b="1" i="0" u="none" strike="noStrike">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06.06.2019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11:21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38016046"/>
                  </a:ext>
                </a:extLst>
              </a:tr>
            </a:tbl>
          </a:graphicData>
        </a:graphic>
      </p:graphicFrame>
      <p:graphicFrame>
        <p:nvGraphicFramePr>
          <p:cNvPr id="7" name="Tabulka 6">
            <a:extLst>
              <a:ext uri="{FF2B5EF4-FFF2-40B4-BE49-F238E27FC236}">
                <a16:creationId xmlns:a16="http://schemas.microsoft.com/office/drawing/2014/main" id="{709FC216-BA97-4425-878E-9B136D503A52}"/>
              </a:ext>
            </a:extLst>
          </p:cNvPr>
          <p:cNvGraphicFramePr>
            <a:graphicFrameLocks noGrp="1"/>
          </p:cNvGraphicFramePr>
          <p:nvPr>
            <p:extLst>
              <p:ext uri="{D42A27DB-BD31-4B8C-83A1-F6EECF244321}">
                <p14:modId xmlns:p14="http://schemas.microsoft.com/office/powerpoint/2010/main" val="265399615"/>
              </p:ext>
            </p:extLst>
          </p:nvPr>
        </p:nvGraphicFramePr>
        <p:xfrm>
          <a:off x="91283" y="2035269"/>
          <a:ext cx="4584700" cy="1394853"/>
        </p:xfrm>
        <a:graphic>
          <a:graphicData uri="http://schemas.openxmlformats.org/drawingml/2006/table">
            <a:tbl>
              <a:tblPr/>
              <a:tblGrid>
                <a:gridCol w="609600">
                  <a:extLst>
                    <a:ext uri="{9D8B030D-6E8A-4147-A177-3AD203B41FA5}">
                      <a16:colId xmlns:a16="http://schemas.microsoft.com/office/drawing/2014/main" val="1659348465"/>
                    </a:ext>
                  </a:extLst>
                </a:gridCol>
                <a:gridCol w="1485900">
                  <a:extLst>
                    <a:ext uri="{9D8B030D-6E8A-4147-A177-3AD203B41FA5}">
                      <a16:colId xmlns:a16="http://schemas.microsoft.com/office/drawing/2014/main" val="3718204608"/>
                    </a:ext>
                  </a:extLst>
                </a:gridCol>
                <a:gridCol w="254000">
                  <a:extLst>
                    <a:ext uri="{9D8B030D-6E8A-4147-A177-3AD203B41FA5}">
                      <a16:colId xmlns:a16="http://schemas.microsoft.com/office/drawing/2014/main" val="4176065475"/>
                    </a:ext>
                  </a:extLst>
                </a:gridCol>
                <a:gridCol w="254000">
                  <a:extLst>
                    <a:ext uri="{9D8B030D-6E8A-4147-A177-3AD203B41FA5}">
                      <a16:colId xmlns:a16="http://schemas.microsoft.com/office/drawing/2014/main" val="4213304878"/>
                    </a:ext>
                  </a:extLst>
                </a:gridCol>
                <a:gridCol w="254000">
                  <a:extLst>
                    <a:ext uri="{9D8B030D-6E8A-4147-A177-3AD203B41FA5}">
                      <a16:colId xmlns:a16="http://schemas.microsoft.com/office/drawing/2014/main" val="3794744936"/>
                    </a:ext>
                  </a:extLst>
                </a:gridCol>
                <a:gridCol w="254000">
                  <a:extLst>
                    <a:ext uri="{9D8B030D-6E8A-4147-A177-3AD203B41FA5}">
                      <a16:colId xmlns:a16="http://schemas.microsoft.com/office/drawing/2014/main" val="1379032158"/>
                    </a:ext>
                  </a:extLst>
                </a:gridCol>
                <a:gridCol w="254000">
                  <a:extLst>
                    <a:ext uri="{9D8B030D-6E8A-4147-A177-3AD203B41FA5}">
                      <a16:colId xmlns:a16="http://schemas.microsoft.com/office/drawing/2014/main" val="1253023031"/>
                    </a:ext>
                  </a:extLst>
                </a:gridCol>
                <a:gridCol w="609600">
                  <a:extLst>
                    <a:ext uri="{9D8B030D-6E8A-4147-A177-3AD203B41FA5}">
                      <a16:colId xmlns:a16="http://schemas.microsoft.com/office/drawing/2014/main" val="628073715"/>
                    </a:ext>
                  </a:extLst>
                </a:gridCol>
                <a:gridCol w="609600">
                  <a:extLst>
                    <a:ext uri="{9D8B030D-6E8A-4147-A177-3AD203B41FA5}">
                      <a16:colId xmlns:a16="http://schemas.microsoft.com/office/drawing/2014/main" val="3864628290"/>
                    </a:ext>
                  </a:extLst>
                </a:gridCol>
              </a:tblGrid>
              <a:tr h="230645">
                <a:tc gridSpan="9">
                  <a:txBody>
                    <a:bodyPr/>
                    <a:lstStyle/>
                    <a:p>
                      <a:pPr algn="ctr" fontAlgn="ctr"/>
                      <a:r>
                        <a:rPr lang="cs-CZ" sz="1200" b="1" i="0" u="none" strike="noStrike">
                          <a:solidFill>
                            <a:srgbClr val="000000"/>
                          </a:solidFill>
                          <a:effectLst/>
                          <a:latin typeface="Arial" panose="020B0604020202020204" pitchFamily="34" charset="0"/>
                        </a:rPr>
                        <a:t>Okresní přebor minipřípravek - Jaro 2019 konečná tabulka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32066196"/>
                  </a:ext>
                </a:extLst>
              </a:tr>
              <a:tr h="230645">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SK Bezděkov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241:106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28180431"/>
                  </a:ext>
                </a:extLst>
              </a:tr>
              <a:tr h="230645">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FK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Calibri" panose="020F0502020204030204" pitchFamily="34" charset="0"/>
                        </a:rPr>
                        <a:t>217:185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875993218"/>
                  </a:ext>
                </a:extLst>
              </a:tr>
              <a:tr h="230645">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Calibri" panose="020F0502020204030204" pitchFamily="34" charset="0"/>
                        </a:rPr>
                        <a:t>192:247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26596817"/>
                  </a:ext>
                </a:extLst>
              </a:tr>
              <a:tr h="230645">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Calibri" panose="020F0502020204030204" pitchFamily="34" charset="0"/>
                        </a:rPr>
                        <a:t>107:122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619967648"/>
                  </a:ext>
                </a:extLst>
              </a:tr>
              <a:tr h="241628">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110:206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30953858"/>
                  </a:ext>
                </a:extLst>
              </a:tr>
            </a:tbl>
          </a:graphicData>
        </a:graphic>
      </p:graphicFrame>
      <p:sp>
        <p:nvSpPr>
          <p:cNvPr id="8" name="TextovéPole 7">
            <a:extLst>
              <a:ext uri="{FF2B5EF4-FFF2-40B4-BE49-F238E27FC236}">
                <a16:creationId xmlns:a16="http://schemas.microsoft.com/office/drawing/2014/main" id="{D45C0997-7741-487A-9EC5-BD40282802F4}"/>
              </a:ext>
            </a:extLst>
          </p:cNvPr>
          <p:cNvSpPr txBox="1"/>
          <p:nvPr/>
        </p:nvSpPr>
        <p:spPr>
          <a:xfrm>
            <a:off x="91283" y="91108"/>
            <a:ext cx="4606253" cy="1569660"/>
          </a:xfrm>
          <a:prstGeom prst="rect">
            <a:avLst/>
          </a:prstGeom>
          <a:pattFill prst="wdDnDiag">
            <a:fgClr>
              <a:srgbClr val="FFFF00"/>
            </a:fgClr>
            <a:bgClr>
              <a:schemeClr val="bg1"/>
            </a:bgClr>
          </a:pattFill>
          <a:effectLst>
            <a:softEdge rad="0"/>
          </a:effectLst>
        </p:spPr>
        <p:txBody>
          <a:bodyPr wrap="square" rtlCol="0">
            <a:spAutoFit/>
          </a:bodyPr>
          <a:lstStyle/>
          <a:p>
            <a:pPr algn="ctr"/>
            <a:r>
              <a:rPr lang="cs-CZ" sz="2400" dirty="0">
                <a:solidFill>
                  <a:srgbClr val="6600CC"/>
                </a:solidFill>
                <a:latin typeface="Arial Black" panose="020B0A04020102020204" pitchFamily="34" charset="0"/>
              </a:rPr>
              <a:t>Svěřenci Josefa Horáčka získali v okresním přeboru </a:t>
            </a:r>
            <a:r>
              <a:rPr lang="cs-CZ" sz="2400" dirty="0" err="1">
                <a:solidFill>
                  <a:srgbClr val="6600CC"/>
                </a:solidFill>
                <a:latin typeface="Arial Black" panose="020B0A04020102020204" pitchFamily="34" charset="0"/>
              </a:rPr>
              <a:t>minipřípravky</a:t>
            </a:r>
            <a:r>
              <a:rPr lang="cs-CZ" sz="2400" dirty="0">
                <a:solidFill>
                  <a:srgbClr val="6600CC"/>
                </a:solidFill>
                <a:latin typeface="Arial Black" panose="020B0A04020102020204" pitchFamily="34" charset="0"/>
              </a:rPr>
              <a:t> bronzové medaile</a:t>
            </a:r>
          </a:p>
        </p:txBody>
      </p:sp>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sp>
        <p:nvSpPr>
          <p:cNvPr id="5" name="Obdélník 4">
            <a:extLst>
              <a:ext uri="{FF2B5EF4-FFF2-40B4-BE49-F238E27FC236}">
                <a16:creationId xmlns:a16="http://schemas.microsoft.com/office/drawing/2014/main" id="{083A2F95-395F-4949-AECC-30C6A46CCC6D}"/>
              </a:ext>
            </a:extLst>
          </p:cNvPr>
          <p:cNvSpPr/>
          <p:nvPr/>
        </p:nvSpPr>
        <p:spPr>
          <a:xfrm>
            <a:off x="134643" y="615535"/>
            <a:ext cx="4651180" cy="6007927"/>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spoluhráče své 16 brance v sezóně přidat 17 a srovnat na 1:1. V 51. minutě jsme kopali teprve první roh zápasu ale u zadní tyče na přetažený centr z kopačky Vokouna nikdo nečíhal. V 57. minutě mohl vrátit vedení na naší stranu  Tomáš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Po přihrávce od Jakuba Slavíčka měl míč připraven k zakončení, ale podebral ho takovým způsobem, že se vydal do oblak. V 60. minutě si za obranu zaběhl Petr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Barnat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Tomáš kysela v brance měl plné ruce práce, aby vyrazil míč na roh. V 67. minutě po ztrátě míče ve středu hřiště jsme nestačili konsolidovat obranu a jeden z nezkušenější na hřišti Martin Sigmund trefil z čáry velkého vápna na jedničku. Málem protrhl síť. 2:1 pro Krupku. Přes 20 minut zbývalo ještě do konce a času aspoň na vyrovnání bylo, ale naše hra tomu neodpovídala. Naopak to byli domácí, kdo v 75. minutě opět nebezpečně a moc nechybělo, aby po efektní patičce Matěje Suchého neskončil míč za brankovou čárou. Na další už gólovou šanci si domácí počkali do 81. minuty. Opět lehká ztráta míče na hranici velkého vápna soupeře, po které následoval únik Davida Koláře, kterému nikdo nestačil a zvýšil na 3:1. Když pak za další minutu nestačila obrana reagovat na průnik Michaela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Suskeho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který snadno přihrál Davidovi Kolářovi na gól na 4:1, tak bylo definitivně rozhodnuto. </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i="1" dirty="0">
                <a:solidFill>
                  <a:srgbClr val="000000"/>
                </a:solidFill>
                <a:latin typeface="Arial" panose="020B0604020202020204" pitchFamily="34" charset="0"/>
                <a:ea typeface="Calibri" panose="020F0502020204030204" pitchFamily="34" charset="0"/>
                <a:cs typeface="Arial" panose="020B0604020202020204" pitchFamily="34" charset="0"/>
              </a:rPr>
              <a:t>Zápas jsme začali velmi dobře a po půlhodině se zdálo, že nic nestojí v cestě , abychom si došli pro vítězství. Také už jsme v tuto dobu vedli 1:0 po brance Jiřího Vokouna. V závěru 1. půle už jsme ale polevili a domácí si připravili několik možností na vyrovnání. Ani ne po minutě 2. půle jsme ale míč ze sítě po brance na 1:1 tahali. Byl u toho i asistent rozhodčího Dominik Průša, který pustil ofsajd. Inkasovaná branka nás bohužel rozhodila a ve zbytku zápasu už jsme se do tempa z úvodu zápasu nedostali. Začali jsme chybovat, ztrácet míče a rychlonozí útočníci domácích trestali.  Sice to ještě v 80. minutě bylo jen 1:2 z našeho pohledu, ale pak 2 góly v rozmezí minuty Krupka definitivně rozhodla o svém vítězství.</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T.Kysela-J.Prieložný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K.Horváth</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M.Faust-T.Belák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P.Stejskal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(82.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D.Beruška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J.Slavíček-T.Písař</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(82.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P.Fary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R.Feko</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M.Plíšek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A.Suchánek-D.Průša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P.Slívko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120 diváků	 </a:t>
            </a:r>
          </a:p>
          <a:p>
            <a:pPr lvl="0">
              <a:lnSpc>
                <a:spcPct val="107000"/>
              </a:lnSpc>
              <a:spcAft>
                <a:spcPts val="0"/>
              </a:spcAft>
            </a:pPr>
            <a:r>
              <a:rPr lang="cs-CZ"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cs-CZ" sz="1000" dirty="0"/>
          </a:p>
        </p:txBody>
      </p:sp>
      <p:sp>
        <p:nvSpPr>
          <p:cNvPr id="6" name="TextovéPole 5">
            <a:extLst>
              <a:ext uri="{FF2B5EF4-FFF2-40B4-BE49-F238E27FC236}">
                <a16:creationId xmlns:a16="http://schemas.microsoft.com/office/drawing/2014/main" id="{8446A8F8-EBAC-4833-96CA-14D9C92A2B0F}"/>
              </a:ext>
            </a:extLst>
          </p:cNvPr>
          <p:cNvSpPr txBox="1"/>
          <p:nvPr/>
        </p:nvSpPr>
        <p:spPr>
          <a:xfrm>
            <a:off x="134643" y="163116"/>
            <a:ext cx="4629626" cy="276999"/>
          </a:xfrm>
          <a:prstGeom prst="rect">
            <a:avLst/>
          </a:prstGeom>
          <a:solidFill>
            <a:schemeClr val="accent6">
              <a:lumMod val="20000"/>
              <a:lumOff val="80000"/>
            </a:schemeClr>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KRUPKA – Štětí 4:1  9.6.2019</a:t>
            </a:r>
          </a:p>
        </p:txBody>
      </p:sp>
      <p:pic>
        <p:nvPicPr>
          <p:cNvPr id="7" name="Obrázek 6">
            <a:extLst>
              <a:ext uri="{FF2B5EF4-FFF2-40B4-BE49-F238E27FC236}">
                <a16:creationId xmlns:a16="http://schemas.microsoft.com/office/drawing/2014/main" id="{C16DBC19-CE8C-4103-A1D5-0B1429BCA797}"/>
              </a:ext>
            </a:extLst>
          </p:cNvPr>
          <p:cNvPicPr>
            <a:picLocks noChangeAspect="1"/>
          </p:cNvPicPr>
          <p:nvPr/>
        </p:nvPicPr>
        <p:blipFill>
          <a:blip r:embed="rId2"/>
          <a:stretch>
            <a:fillRect/>
          </a:stretch>
        </p:blipFill>
        <p:spPr>
          <a:xfrm>
            <a:off x="3240336" y="6216148"/>
            <a:ext cx="1088901" cy="910067"/>
          </a:xfrm>
          <a:prstGeom prst="rect">
            <a:avLst/>
          </a:prstGeom>
        </p:spPr>
      </p:pic>
      <p:graphicFrame>
        <p:nvGraphicFramePr>
          <p:cNvPr id="11" name="Tabulka 10">
            <a:extLst>
              <a:ext uri="{FF2B5EF4-FFF2-40B4-BE49-F238E27FC236}">
                <a16:creationId xmlns:a16="http://schemas.microsoft.com/office/drawing/2014/main" id="{982DAF64-D7A5-437B-B74D-0DD46160D9CF}"/>
              </a:ext>
            </a:extLst>
          </p:cNvPr>
          <p:cNvGraphicFramePr>
            <a:graphicFrameLocks noGrp="1"/>
          </p:cNvGraphicFramePr>
          <p:nvPr>
            <p:extLst>
              <p:ext uri="{D42A27DB-BD31-4B8C-83A1-F6EECF244321}">
                <p14:modId xmlns:p14="http://schemas.microsoft.com/office/powerpoint/2010/main" val="3903742835"/>
              </p:ext>
            </p:extLst>
          </p:nvPr>
        </p:nvGraphicFramePr>
        <p:xfrm>
          <a:off x="5421190" y="4196001"/>
          <a:ext cx="4691979" cy="2629535"/>
        </p:xfrm>
        <a:graphic>
          <a:graphicData uri="http://schemas.openxmlformats.org/drawingml/2006/table">
            <a:tbl>
              <a:tblPr/>
              <a:tblGrid>
                <a:gridCol w="657082">
                  <a:extLst>
                    <a:ext uri="{9D8B030D-6E8A-4147-A177-3AD203B41FA5}">
                      <a16:colId xmlns:a16="http://schemas.microsoft.com/office/drawing/2014/main" val="1981728707"/>
                    </a:ext>
                  </a:extLst>
                </a:gridCol>
                <a:gridCol w="728951">
                  <a:extLst>
                    <a:ext uri="{9D8B030D-6E8A-4147-A177-3AD203B41FA5}">
                      <a16:colId xmlns:a16="http://schemas.microsoft.com/office/drawing/2014/main" val="634458195"/>
                    </a:ext>
                  </a:extLst>
                </a:gridCol>
                <a:gridCol w="1016425">
                  <a:extLst>
                    <a:ext uri="{9D8B030D-6E8A-4147-A177-3AD203B41FA5}">
                      <a16:colId xmlns:a16="http://schemas.microsoft.com/office/drawing/2014/main" val="3875069179"/>
                    </a:ext>
                  </a:extLst>
                </a:gridCol>
                <a:gridCol w="1180695">
                  <a:extLst>
                    <a:ext uri="{9D8B030D-6E8A-4147-A177-3AD203B41FA5}">
                      <a16:colId xmlns:a16="http://schemas.microsoft.com/office/drawing/2014/main" val="2484048346"/>
                    </a:ext>
                  </a:extLst>
                </a:gridCol>
                <a:gridCol w="451744">
                  <a:extLst>
                    <a:ext uri="{9D8B030D-6E8A-4147-A177-3AD203B41FA5}">
                      <a16:colId xmlns:a16="http://schemas.microsoft.com/office/drawing/2014/main" val="842409536"/>
                    </a:ext>
                  </a:extLst>
                </a:gridCol>
                <a:gridCol w="657082">
                  <a:extLst>
                    <a:ext uri="{9D8B030D-6E8A-4147-A177-3AD203B41FA5}">
                      <a16:colId xmlns:a16="http://schemas.microsoft.com/office/drawing/2014/main" val="3386267806"/>
                    </a:ext>
                  </a:extLst>
                </a:gridCol>
              </a:tblGrid>
              <a:tr h="202565">
                <a:tc gridSpan="6">
                  <a:txBody>
                    <a:bodyPr/>
                    <a:lstStyle/>
                    <a:p>
                      <a:pPr algn="ctr" fontAlgn="ctr"/>
                      <a:r>
                        <a:rPr lang="cs-CZ" sz="1400" b="1" i="0" u="none" strike="noStrike" dirty="0">
                          <a:solidFill>
                            <a:srgbClr val="000000"/>
                          </a:solidFill>
                          <a:effectLst/>
                          <a:latin typeface="Arial" panose="020B0604020202020204" pitchFamily="34" charset="0"/>
                        </a:rPr>
                        <a:t>Mladší přípravka Jaro 2019 skupina o umístění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99018382"/>
                  </a:ext>
                </a:extLst>
              </a:tr>
              <a:tr h="202565">
                <a:tc>
                  <a:txBody>
                    <a:bodyPr/>
                    <a:lstStyle/>
                    <a:p>
                      <a:pPr algn="ctr" fontAlgn="ctr"/>
                      <a:r>
                        <a:rPr lang="cs-CZ" sz="700" b="1" i="0" u="none" strike="noStrike">
                          <a:solidFill>
                            <a:srgbClr val="000000"/>
                          </a:solidFill>
                          <a:effectLst/>
                          <a:latin typeface="Arial" panose="020B0604020202020204" pitchFamily="34" charset="0"/>
                        </a:rPr>
                        <a:t>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Datum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79703713"/>
                  </a:ext>
                </a:extLst>
              </a:tr>
              <a:tr h="202565">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06.04.2019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53789606"/>
                  </a:ext>
                </a:extLst>
              </a:tr>
              <a:tr h="202565">
                <a:tc>
                  <a:txBody>
                    <a:bodyPr/>
                    <a:lstStyle/>
                    <a:p>
                      <a:pPr algn="ctr" fontAlgn="ctr"/>
                      <a:r>
                        <a:rPr lang="cs-CZ" sz="1050" b="1" i="0" u="none" strike="noStrike">
                          <a:solidFill>
                            <a:srgbClr val="000000"/>
                          </a:solidFill>
                          <a:effectLst/>
                          <a:latin typeface="Arial" panose="020B0604020202020204" pitchFamily="34" charset="0"/>
                        </a:rPr>
                        <a:t>pondělí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15.04.2019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Budyně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9:19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279651"/>
                  </a:ext>
                </a:extLst>
              </a:tr>
              <a:tr h="202565">
                <a:tc>
                  <a:txBody>
                    <a:bodyPr/>
                    <a:lstStyle/>
                    <a:p>
                      <a:pPr algn="ctr" fontAlgn="ctr"/>
                      <a:r>
                        <a:rPr lang="cs-CZ" sz="1050" b="1" i="0" u="none" strike="noStrike">
                          <a:solidFill>
                            <a:srgbClr val="000000"/>
                          </a:solidFill>
                          <a:effectLst/>
                          <a:latin typeface="Arial" panose="020B0604020202020204" pitchFamily="34" charset="0"/>
                        </a:rPr>
                        <a:t>středa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17.04.2019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SAHARA Vědomice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58629921"/>
                  </a:ext>
                </a:extLst>
              </a:tr>
              <a:tr h="202565">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27.04.2019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Sokol 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324894"/>
                  </a:ext>
                </a:extLst>
              </a:tr>
              <a:tr h="202565">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04.05.2019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Slavoj Bohušovice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12:13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28297902"/>
                  </a:ext>
                </a:extLst>
              </a:tr>
              <a:tr h="202565">
                <a:tc>
                  <a:txBody>
                    <a:bodyPr/>
                    <a:lstStyle/>
                    <a:p>
                      <a:pPr algn="ctr" fontAlgn="ctr"/>
                      <a:r>
                        <a:rPr lang="cs-CZ" sz="1050" b="1" i="0" u="none" strike="noStrike">
                          <a:solidFill>
                            <a:srgbClr val="000000"/>
                          </a:solidFill>
                          <a:effectLst/>
                          <a:latin typeface="Arial" panose="020B0604020202020204" pitchFamily="34" charset="0"/>
                        </a:rPr>
                        <a:t>pondělí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13.05.2019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TJ Sokol Prackovice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2:24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555577"/>
                  </a:ext>
                </a:extLst>
              </a:tr>
              <a:tr h="202565">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18.05.2019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Slavoj Třebenice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16:7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72238099"/>
                  </a:ext>
                </a:extLst>
              </a:tr>
              <a:tr h="202565">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25.05.2019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volný 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dirty="0">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025185"/>
                  </a:ext>
                </a:extLst>
              </a:tr>
              <a:tr h="202565">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01.06.2019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Velemín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10:11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5614500"/>
                  </a:ext>
                </a:extLst>
              </a:tr>
            </a:tbl>
          </a:graphicData>
        </a:graphic>
      </p:graphicFrame>
      <p:graphicFrame>
        <p:nvGraphicFramePr>
          <p:cNvPr id="12" name="Tabulka 11">
            <a:extLst>
              <a:ext uri="{FF2B5EF4-FFF2-40B4-BE49-F238E27FC236}">
                <a16:creationId xmlns:a16="http://schemas.microsoft.com/office/drawing/2014/main" id="{1A8B988E-42E1-40AB-9071-1D7A07F137FC}"/>
              </a:ext>
            </a:extLst>
          </p:cNvPr>
          <p:cNvGraphicFramePr>
            <a:graphicFrameLocks noGrp="1"/>
          </p:cNvGraphicFramePr>
          <p:nvPr>
            <p:extLst>
              <p:ext uri="{D42A27DB-BD31-4B8C-83A1-F6EECF244321}">
                <p14:modId xmlns:p14="http://schemas.microsoft.com/office/powerpoint/2010/main" val="3609631874"/>
              </p:ext>
            </p:extLst>
          </p:nvPr>
        </p:nvGraphicFramePr>
        <p:xfrm>
          <a:off x="5421190" y="1645465"/>
          <a:ext cx="4691978" cy="2385586"/>
        </p:xfrm>
        <a:graphic>
          <a:graphicData uri="http://schemas.openxmlformats.org/drawingml/2006/table">
            <a:tbl>
              <a:tblPr/>
              <a:tblGrid>
                <a:gridCol w="228598">
                  <a:extLst>
                    <a:ext uri="{9D8B030D-6E8A-4147-A177-3AD203B41FA5}">
                      <a16:colId xmlns:a16="http://schemas.microsoft.com/office/drawing/2014/main" val="2989268760"/>
                    </a:ext>
                  </a:extLst>
                </a:gridCol>
                <a:gridCol w="434336">
                  <a:extLst>
                    <a:ext uri="{9D8B030D-6E8A-4147-A177-3AD203B41FA5}">
                      <a16:colId xmlns:a16="http://schemas.microsoft.com/office/drawing/2014/main" val="2691407920"/>
                    </a:ext>
                  </a:extLst>
                </a:gridCol>
                <a:gridCol w="1397307">
                  <a:extLst>
                    <a:ext uri="{9D8B030D-6E8A-4147-A177-3AD203B41FA5}">
                      <a16:colId xmlns:a16="http://schemas.microsoft.com/office/drawing/2014/main" val="26399568"/>
                    </a:ext>
                  </a:extLst>
                </a:gridCol>
                <a:gridCol w="365758">
                  <a:extLst>
                    <a:ext uri="{9D8B030D-6E8A-4147-A177-3AD203B41FA5}">
                      <a16:colId xmlns:a16="http://schemas.microsoft.com/office/drawing/2014/main" val="2772952021"/>
                    </a:ext>
                  </a:extLst>
                </a:gridCol>
                <a:gridCol w="354327">
                  <a:extLst>
                    <a:ext uri="{9D8B030D-6E8A-4147-A177-3AD203B41FA5}">
                      <a16:colId xmlns:a16="http://schemas.microsoft.com/office/drawing/2014/main" val="2837166651"/>
                    </a:ext>
                  </a:extLst>
                </a:gridCol>
                <a:gridCol w="228598">
                  <a:extLst>
                    <a:ext uri="{9D8B030D-6E8A-4147-A177-3AD203B41FA5}">
                      <a16:colId xmlns:a16="http://schemas.microsoft.com/office/drawing/2014/main" val="409215746"/>
                    </a:ext>
                  </a:extLst>
                </a:gridCol>
                <a:gridCol w="228598">
                  <a:extLst>
                    <a:ext uri="{9D8B030D-6E8A-4147-A177-3AD203B41FA5}">
                      <a16:colId xmlns:a16="http://schemas.microsoft.com/office/drawing/2014/main" val="260047532"/>
                    </a:ext>
                  </a:extLst>
                </a:gridCol>
                <a:gridCol w="228598">
                  <a:extLst>
                    <a:ext uri="{9D8B030D-6E8A-4147-A177-3AD203B41FA5}">
                      <a16:colId xmlns:a16="http://schemas.microsoft.com/office/drawing/2014/main" val="2068744564"/>
                    </a:ext>
                  </a:extLst>
                </a:gridCol>
                <a:gridCol w="571496">
                  <a:extLst>
                    <a:ext uri="{9D8B030D-6E8A-4147-A177-3AD203B41FA5}">
                      <a16:colId xmlns:a16="http://schemas.microsoft.com/office/drawing/2014/main" val="3774271241"/>
                    </a:ext>
                  </a:extLst>
                </a:gridCol>
                <a:gridCol w="368615">
                  <a:extLst>
                    <a:ext uri="{9D8B030D-6E8A-4147-A177-3AD203B41FA5}">
                      <a16:colId xmlns:a16="http://schemas.microsoft.com/office/drawing/2014/main" val="3811188350"/>
                    </a:ext>
                  </a:extLst>
                </a:gridCol>
                <a:gridCol w="285747">
                  <a:extLst>
                    <a:ext uri="{9D8B030D-6E8A-4147-A177-3AD203B41FA5}">
                      <a16:colId xmlns:a16="http://schemas.microsoft.com/office/drawing/2014/main" val="3415785647"/>
                    </a:ext>
                  </a:extLst>
                </a:gridCol>
              </a:tblGrid>
              <a:tr h="1598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03194289"/>
                  </a:ext>
                </a:extLst>
              </a:tr>
              <a:tr h="18581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Okresní přebor mladší přípravky Jaro 2019 o umístění Konečná</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93140903"/>
                  </a:ext>
                </a:extLst>
              </a:tr>
              <a:tr h="1698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Velemín</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127:46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83656619"/>
                  </a:ext>
                </a:extLst>
              </a:tr>
              <a:tr h="32966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130:67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79055785"/>
                  </a:ext>
                </a:extLst>
              </a:tr>
              <a:tr h="20179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000000"/>
                          </a:solidFill>
                          <a:effectLst/>
                          <a:latin typeface="Arial" panose="020B0604020202020204" pitchFamily="34" charset="0"/>
                        </a:rPr>
                        <a:t>SK Štětí,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126:56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45538078"/>
                  </a:ext>
                </a:extLst>
              </a:tr>
              <a:tr h="1698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78:79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42938347"/>
                  </a:ext>
                </a:extLst>
              </a:tr>
              <a:tr h="1698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82:93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28876215"/>
                  </a:ext>
                </a:extLst>
              </a:tr>
              <a:tr h="32966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97:89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18367261"/>
                  </a:ext>
                </a:extLst>
              </a:tr>
              <a:tr h="1698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81:76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56379560"/>
                  </a:ext>
                </a:extLst>
              </a:tr>
              <a:tr h="1698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51:110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08168542"/>
                  </a:ext>
                </a:extLst>
              </a:tr>
              <a:tr h="1698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Prackovice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31:187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90247444"/>
                  </a:ext>
                </a:extLst>
              </a:tr>
              <a:tr h="1598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9627897"/>
                  </a:ext>
                </a:extLst>
              </a:tr>
            </a:tbl>
          </a:graphicData>
        </a:graphic>
      </p:graphicFrame>
      <p:sp>
        <p:nvSpPr>
          <p:cNvPr id="13" name="TextovéPole 12">
            <a:extLst>
              <a:ext uri="{FF2B5EF4-FFF2-40B4-BE49-F238E27FC236}">
                <a16:creationId xmlns:a16="http://schemas.microsoft.com/office/drawing/2014/main" id="{34323D9E-93D6-4164-AF5D-BFE310E6F8EB}"/>
              </a:ext>
            </a:extLst>
          </p:cNvPr>
          <p:cNvSpPr txBox="1"/>
          <p:nvPr/>
        </p:nvSpPr>
        <p:spPr>
          <a:xfrm>
            <a:off x="5421190" y="91554"/>
            <a:ext cx="4608512" cy="144655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200" dirty="0">
                <a:latin typeface="Arial Black" panose="020B0A04020102020204" pitchFamily="34" charset="0"/>
              </a:rPr>
              <a:t>Mladší přípravka pod vedením Jiřího Trutnovského obsadila v okresní soutěži v tabulce o Umístění 3. místo </a:t>
            </a:r>
          </a:p>
        </p:txBody>
      </p:sp>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10" name="TextovéPole 9"/>
          <p:cNvSpPr txBox="1"/>
          <p:nvPr/>
        </p:nvSpPr>
        <p:spPr>
          <a:xfrm>
            <a:off x="8424912" y="6999217"/>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2" name="TextovéPole 1">
            <a:extLst>
              <a:ext uri="{FF2B5EF4-FFF2-40B4-BE49-F238E27FC236}">
                <a16:creationId xmlns:a16="http://schemas.microsoft.com/office/drawing/2014/main" id="{DFCBFADF-94F0-4BF3-A09E-54D3CF5C8809}"/>
              </a:ext>
            </a:extLst>
          </p:cNvPr>
          <p:cNvSpPr txBox="1"/>
          <p:nvPr/>
        </p:nvSpPr>
        <p:spPr>
          <a:xfrm>
            <a:off x="5400576" y="163116"/>
            <a:ext cx="417646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6" name="TextovéPole 5">
            <a:extLst>
              <a:ext uri="{FF2B5EF4-FFF2-40B4-BE49-F238E27FC236}">
                <a16:creationId xmlns:a16="http://schemas.microsoft.com/office/drawing/2014/main" id="{6FD5CE88-6265-48C2-B49E-9ADAFD567196}"/>
              </a:ext>
            </a:extLst>
          </p:cNvPr>
          <p:cNvSpPr txBox="1"/>
          <p:nvPr/>
        </p:nvSpPr>
        <p:spPr>
          <a:xfrm>
            <a:off x="5400576" y="91108"/>
            <a:ext cx="4752528" cy="338554"/>
          </a:xfrm>
          <a:prstGeom prst="rect">
            <a:avLst/>
          </a:prstGeom>
          <a:solidFill>
            <a:schemeClr val="accent1">
              <a:lumMod val="60000"/>
              <a:lumOff val="40000"/>
            </a:schemeClr>
          </a:solidFill>
          <a:effectLst>
            <a:glow rad="101600">
              <a:schemeClr val="accent3">
                <a:lumMod val="95000"/>
                <a:alpha val="40000"/>
              </a:schemeClr>
            </a:glow>
            <a:softEdge rad="0"/>
          </a:effectLst>
        </p:spPr>
        <p:txBody>
          <a:bodyPr wrap="square" rtlCol="0">
            <a:spAutoFit/>
          </a:bodyPr>
          <a:lstStyle/>
          <a:p>
            <a:pPr algn="ctr"/>
            <a:r>
              <a:rPr lang="cs-CZ" sz="1600" dirty="0">
                <a:latin typeface="Arial Black" panose="020B0A04020102020204" pitchFamily="34" charset="0"/>
              </a:rPr>
              <a:t>Foto TJ Krupka – SK Štětí 9.6.2019</a:t>
            </a:r>
          </a:p>
        </p:txBody>
      </p:sp>
      <p:pic>
        <p:nvPicPr>
          <p:cNvPr id="7" name="Obrázek 6">
            <a:extLst>
              <a:ext uri="{FF2B5EF4-FFF2-40B4-BE49-F238E27FC236}">
                <a16:creationId xmlns:a16="http://schemas.microsoft.com/office/drawing/2014/main" id="{F7E04DD0-D42E-4EB1-9651-84D78B549C86}"/>
              </a:ext>
            </a:extLst>
          </p:cNvPr>
          <p:cNvPicPr>
            <a:picLocks noChangeAspect="1"/>
          </p:cNvPicPr>
          <p:nvPr/>
        </p:nvPicPr>
        <p:blipFill>
          <a:blip r:embed="rId2"/>
          <a:stretch>
            <a:fillRect/>
          </a:stretch>
        </p:blipFill>
        <p:spPr>
          <a:xfrm>
            <a:off x="5415563" y="563226"/>
            <a:ext cx="4774596" cy="2291806"/>
          </a:xfrm>
          <a:prstGeom prst="rect">
            <a:avLst/>
          </a:prstGeom>
          <a:ln w="19050">
            <a:solidFill>
              <a:schemeClr val="accent6">
                <a:lumMod val="75000"/>
              </a:schemeClr>
            </a:solidFill>
          </a:ln>
        </p:spPr>
      </p:pic>
      <p:pic>
        <p:nvPicPr>
          <p:cNvPr id="8" name="Obrázek 7">
            <a:extLst>
              <a:ext uri="{FF2B5EF4-FFF2-40B4-BE49-F238E27FC236}">
                <a16:creationId xmlns:a16="http://schemas.microsoft.com/office/drawing/2014/main" id="{01279B68-744A-4A76-A59F-485EC936ECD6}"/>
              </a:ext>
            </a:extLst>
          </p:cNvPr>
          <p:cNvPicPr>
            <a:picLocks noChangeAspect="1"/>
          </p:cNvPicPr>
          <p:nvPr/>
        </p:nvPicPr>
        <p:blipFill>
          <a:blip r:embed="rId3"/>
          <a:stretch>
            <a:fillRect/>
          </a:stretch>
        </p:blipFill>
        <p:spPr>
          <a:xfrm>
            <a:off x="5444195" y="3374758"/>
            <a:ext cx="4651686" cy="2291806"/>
          </a:xfrm>
          <a:prstGeom prst="rect">
            <a:avLst/>
          </a:prstGeom>
          <a:ln w="19050">
            <a:solidFill>
              <a:schemeClr val="accent6">
                <a:lumMod val="75000"/>
              </a:schemeClr>
            </a:solidFill>
          </a:ln>
        </p:spPr>
      </p:pic>
      <p:pic>
        <p:nvPicPr>
          <p:cNvPr id="11" name="Obrázek 10">
            <a:extLst>
              <a:ext uri="{FF2B5EF4-FFF2-40B4-BE49-F238E27FC236}">
                <a16:creationId xmlns:a16="http://schemas.microsoft.com/office/drawing/2014/main" id="{EAF74D99-F709-4F8B-8E24-AAA717B01188}"/>
              </a:ext>
            </a:extLst>
          </p:cNvPr>
          <p:cNvPicPr>
            <a:picLocks noChangeAspect="1"/>
          </p:cNvPicPr>
          <p:nvPr/>
        </p:nvPicPr>
        <p:blipFill>
          <a:blip r:embed="rId4"/>
          <a:stretch>
            <a:fillRect/>
          </a:stretch>
        </p:blipFill>
        <p:spPr>
          <a:xfrm>
            <a:off x="7228842" y="5811104"/>
            <a:ext cx="1009789" cy="1188113"/>
          </a:xfrm>
          <a:prstGeom prst="rect">
            <a:avLst/>
          </a:prstGeom>
        </p:spPr>
      </p:pic>
      <p:graphicFrame>
        <p:nvGraphicFramePr>
          <p:cNvPr id="12" name="Tabulka 11">
            <a:extLst>
              <a:ext uri="{FF2B5EF4-FFF2-40B4-BE49-F238E27FC236}">
                <a16:creationId xmlns:a16="http://schemas.microsoft.com/office/drawing/2014/main" id="{810DEDB4-3588-418B-B5E8-8F63F4C2AC7D}"/>
              </a:ext>
            </a:extLst>
          </p:cNvPr>
          <p:cNvGraphicFramePr>
            <a:graphicFrameLocks noGrp="1"/>
          </p:cNvGraphicFramePr>
          <p:nvPr>
            <p:extLst>
              <p:ext uri="{D42A27DB-BD31-4B8C-83A1-F6EECF244321}">
                <p14:modId xmlns:p14="http://schemas.microsoft.com/office/powerpoint/2010/main" val="727713023"/>
              </p:ext>
            </p:extLst>
          </p:nvPr>
        </p:nvGraphicFramePr>
        <p:xfrm>
          <a:off x="71985" y="3953730"/>
          <a:ext cx="4665071" cy="2868930"/>
        </p:xfrm>
        <a:graphic>
          <a:graphicData uri="http://schemas.openxmlformats.org/drawingml/2006/table">
            <a:tbl>
              <a:tblPr/>
              <a:tblGrid>
                <a:gridCol w="595541">
                  <a:extLst>
                    <a:ext uri="{9D8B030D-6E8A-4147-A177-3AD203B41FA5}">
                      <a16:colId xmlns:a16="http://schemas.microsoft.com/office/drawing/2014/main" val="1427659886"/>
                    </a:ext>
                  </a:extLst>
                </a:gridCol>
                <a:gridCol w="806462">
                  <a:extLst>
                    <a:ext uri="{9D8B030D-6E8A-4147-A177-3AD203B41FA5}">
                      <a16:colId xmlns:a16="http://schemas.microsoft.com/office/drawing/2014/main" val="1103330388"/>
                    </a:ext>
                  </a:extLst>
                </a:gridCol>
                <a:gridCol w="1476445">
                  <a:extLst>
                    <a:ext uri="{9D8B030D-6E8A-4147-A177-3AD203B41FA5}">
                      <a16:colId xmlns:a16="http://schemas.microsoft.com/office/drawing/2014/main" val="4004901298"/>
                    </a:ext>
                  </a:extLst>
                </a:gridCol>
                <a:gridCol w="1191082">
                  <a:extLst>
                    <a:ext uri="{9D8B030D-6E8A-4147-A177-3AD203B41FA5}">
                      <a16:colId xmlns:a16="http://schemas.microsoft.com/office/drawing/2014/main" val="386816716"/>
                    </a:ext>
                  </a:extLst>
                </a:gridCol>
                <a:gridCol w="595541">
                  <a:extLst>
                    <a:ext uri="{9D8B030D-6E8A-4147-A177-3AD203B41FA5}">
                      <a16:colId xmlns:a16="http://schemas.microsoft.com/office/drawing/2014/main" val="574501301"/>
                    </a:ext>
                  </a:extLst>
                </a:gridCol>
              </a:tblGrid>
              <a:tr h="142875">
                <a:tc gridSpan="5">
                  <a:txBody>
                    <a:bodyPr/>
                    <a:lstStyle/>
                    <a:p>
                      <a:pPr algn="ctr" fontAlgn="ctr"/>
                      <a:r>
                        <a:rPr lang="cs-CZ" sz="1600" b="1" i="0" u="none" strike="noStrike" dirty="0">
                          <a:solidFill>
                            <a:srgbClr val="000000"/>
                          </a:solidFill>
                          <a:effectLst/>
                          <a:latin typeface="Arial" panose="020B0604020202020204" pitchFamily="34" charset="0"/>
                        </a:rPr>
                        <a:t>Starší přípravka Jaro 2019- ELITE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85006928"/>
                  </a:ext>
                </a:extLst>
              </a:tr>
              <a:tr h="142875">
                <a:tc>
                  <a:txBody>
                    <a:bodyPr/>
                    <a:lstStyle/>
                    <a:p>
                      <a:pPr algn="ctr" fontAlgn="ctr"/>
                      <a:r>
                        <a:rPr lang="cs-CZ" sz="800" b="1" i="0" u="none" strike="noStrike">
                          <a:solidFill>
                            <a:srgbClr val="000000"/>
                          </a:solidFill>
                          <a:effectLst/>
                          <a:latin typeface="Arial" panose="020B0604020202020204" pitchFamily="34" charset="0"/>
                        </a:rPr>
                        <a:t>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43616518"/>
                  </a:ext>
                </a:extLst>
              </a:tr>
              <a:tr h="202565">
                <a:tc>
                  <a:txBody>
                    <a:bodyPr/>
                    <a:lstStyle/>
                    <a:p>
                      <a:pPr algn="ctr" fontAlgn="ctr"/>
                      <a:r>
                        <a:rPr lang="cs-CZ" sz="1000" b="1" i="0" u="none" strike="noStrike" dirty="0">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07.04.2019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ASK Lovosice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17:5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448902835"/>
                  </a:ext>
                </a:extLst>
              </a:tr>
              <a:tr h="202565">
                <a:tc>
                  <a:txBody>
                    <a:bodyPr/>
                    <a:lstStyle/>
                    <a:p>
                      <a:pPr algn="ctr" fontAlgn="ctr"/>
                      <a:r>
                        <a:rPr lang="cs-CZ" sz="10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14.04.2019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BEZDĚKOV / Dobříň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85457744"/>
                  </a:ext>
                </a:extLst>
              </a:tr>
              <a:tr h="202565">
                <a:tc>
                  <a:txBody>
                    <a:bodyPr/>
                    <a:lstStyle/>
                    <a:p>
                      <a:pPr algn="ctr" fontAlgn="ctr"/>
                      <a:r>
                        <a:rPr lang="cs-CZ" sz="10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21.04.2019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066955449"/>
                  </a:ext>
                </a:extLst>
              </a:tr>
              <a:tr h="202565">
                <a:tc>
                  <a:txBody>
                    <a:bodyPr/>
                    <a:lstStyle/>
                    <a:p>
                      <a:pPr algn="ctr" fontAlgn="ctr"/>
                      <a:r>
                        <a:rPr lang="cs-CZ" sz="10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05.05.2019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1414313"/>
                  </a:ext>
                </a:extLst>
              </a:tr>
              <a:tr h="202565">
                <a:tc>
                  <a:txBody>
                    <a:bodyPr/>
                    <a:lstStyle/>
                    <a:p>
                      <a:pPr algn="ctr" fontAlgn="ctr"/>
                      <a:r>
                        <a:rPr lang="cs-CZ" sz="10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Brozany/     Lukavec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646378697"/>
                  </a:ext>
                </a:extLst>
              </a:tr>
              <a:tr h="202565">
                <a:tc>
                  <a:txBody>
                    <a:bodyPr/>
                    <a:lstStyle/>
                    <a:p>
                      <a:pPr algn="ctr" fontAlgn="ctr"/>
                      <a:r>
                        <a:rPr lang="cs-CZ" sz="1000" b="1" i="0" u="none" strike="noStrike">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Dynamo </a:t>
                      </a:r>
                      <a:r>
                        <a:rPr lang="cs-CZ" sz="1000" b="1" i="0" u="none" strike="noStrike" dirty="0" err="1">
                          <a:solidFill>
                            <a:srgbClr val="000000"/>
                          </a:solidFill>
                          <a:effectLst/>
                          <a:latin typeface="Arial" panose="020B0604020202020204" pitchFamily="34" charset="0"/>
                        </a:rPr>
                        <a:t>Podlusky</a:t>
                      </a:r>
                      <a:endParaRPr lang="cs-CZ" sz="10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8653404"/>
                  </a:ext>
                </a:extLst>
              </a:tr>
              <a:tr h="202565">
                <a:tc>
                  <a:txBody>
                    <a:bodyPr/>
                    <a:lstStyle/>
                    <a:p>
                      <a:pPr algn="ctr" fontAlgn="ctr"/>
                      <a:r>
                        <a:rPr lang="cs-CZ" sz="1000" b="1" i="0" u="none" strike="noStrike">
                          <a:solidFill>
                            <a:srgbClr val="000000"/>
                          </a:solidFill>
                          <a:effectLst/>
                          <a:latin typeface="Arial" panose="020B0604020202020204"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23.05.2019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SK Libotenice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145889627"/>
                  </a:ext>
                </a:extLst>
              </a:tr>
              <a:tr h="202565">
                <a:tc>
                  <a:txBody>
                    <a:bodyPr/>
                    <a:lstStyle/>
                    <a:p>
                      <a:pPr algn="ctr" fontAlgn="ctr"/>
                      <a:r>
                        <a:rPr lang="cs-CZ" sz="10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Sokol Libochovany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97125202"/>
                  </a:ext>
                </a:extLst>
              </a:tr>
              <a:tr h="202565">
                <a:tc>
                  <a:txBody>
                    <a:bodyPr/>
                    <a:lstStyle/>
                    <a:p>
                      <a:pPr algn="ctr" fontAlgn="ctr"/>
                      <a:r>
                        <a:rPr lang="cs-CZ" sz="10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02.06.2019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Slavoj Bohušovice nad Ohří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018622877"/>
                  </a:ext>
                </a:extLst>
              </a:tr>
              <a:tr h="202565">
                <a:tc>
                  <a:txBody>
                    <a:bodyPr/>
                    <a:lstStyle/>
                    <a:p>
                      <a:pPr algn="ctr" fontAlgn="ctr"/>
                      <a:r>
                        <a:rPr lang="cs-CZ" sz="10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09.06.2019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61961008"/>
                  </a:ext>
                </a:extLst>
              </a:tr>
            </a:tbl>
          </a:graphicData>
        </a:graphic>
      </p:graphicFrame>
      <p:graphicFrame>
        <p:nvGraphicFramePr>
          <p:cNvPr id="13" name="Tabulka 12">
            <a:extLst>
              <a:ext uri="{FF2B5EF4-FFF2-40B4-BE49-F238E27FC236}">
                <a16:creationId xmlns:a16="http://schemas.microsoft.com/office/drawing/2014/main" id="{5A1A5555-C451-4AC4-BB39-EF2E03DED340}"/>
              </a:ext>
            </a:extLst>
          </p:cNvPr>
          <p:cNvGraphicFramePr>
            <a:graphicFrameLocks noGrp="1"/>
          </p:cNvGraphicFramePr>
          <p:nvPr>
            <p:extLst>
              <p:ext uri="{D42A27DB-BD31-4B8C-83A1-F6EECF244321}">
                <p14:modId xmlns:p14="http://schemas.microsoft.com/office/powerpoint/2010/main" val="2259411652"/>
              </p:ext>
            </p:extLst>
          </p:nvPr>
        </p:nvGraphicFramePr>
        <p:xfrm>
          <a:off x="71985" y="1268081"/>
          <a:ext cx="4665072" cy="2590288"/>
        </p:xfrm>
        <a:graphic>
          <a:graphicData uri="http://schemas.openxmlformats.org/drawingml/2006/table">
            <a:tbl>
              <a:tblPr/>
              <a:tblGrid>
                <a:gridCol w="227288">
                  <a:extLst>
                    <a:ext uri="{9D8B030D-6E8A-4147-A177-3AD203B41FA5}">
                      <a16:colId xmlns:a16="http://schemas.microsoft.com/office/drawing/2014/main" val="77814302"/>
                    </a:ext>
                  </a:extLst>
                </a:gridCol>
                <a:gridCol w="431845">
                  <a:extLst>
                    <a:ext uri="{9D8B030D-6E8A-4147-A177-3AD203B41FA5}">
                      <a16:colId xmlns:a16="http://schemas.microsoft.com/office/drawing/2014/main" val="368503013"/>
                    </a:ext>
                  </a:extLst>
                </a:gridCol>
                <a:gridCol w="1389293">
                  <a:extLst>
                    <a:ext uri="{9D8B030D-6E8A-4147-A177-3AD203B41FA5}">
                      <a16:colId xmlns:a16="http://schemas.microsoft.com/office/drawing/2014/main" val="655178668"/>
                    </a:ext>
                  </a:extLst>
                </a:gridCol>
                <a:gridCol w="363660">
                  <a:extLst>
                    <a:ext uri="{9D8B030D-6E8A-4147-A177-3AD203B41FA5}">
                      <a16:colId xmlns:a16="http://schemas.microsoft.com/office/drawing/2014/main" val="1109979666"/>
                    </a:ext>
                  </a:extLst>
                </a:gridCol>
                <a:gridCol w="352295">
                  <a:extLst>
                    <a:ext uri="{9D8B030D-6E8A-4147-A177-3AD203B41FA5}">
                      <a16:colId xmlns:a16="http://schemas.microsoft.com/office/drawing/2014/main" val="825101707"/>
                    </a:ext>
                  </a:extLst>
                </a:gridCol>
                <a:gridCol w="227288">
                  <a:extLst>
                    <a:ext uri="{9D8B030D-6E8A-4147-A177-3AD203B41FA5}">
                      <a16:colId xmlns:a16="http://schemas.microsoft.com/office/drawing/2014/main" val="3644617879"/>
                    </a:ext>
                  </a:extLst>
                </a:gridCol>
                <a:gridCol w="227288">
                  <a:extLst>
                    <a:ext uri="{9D8B030D-6E8A-4147-A177-3AD203B41FA5}">
                      <a16:colId xmlns:a16="http://schemas.microsoft.com/office/drawing/2014/main" val="1730853697"/>
                    </a:ext>
                  </a:extLst>
                </a:gridCol>
                <a:gridCol w="227288">
                  <a:extLst>
                    <a:ext uri="{9D8B030D-6E8A-4147-A177-3AD203B41FA5}">
                      <a16:colId xmlns:a16="http://schemas.microsoft.com/office/drawing/2014/main" val="1904563954"/>
                    </a:ext>
                  </a:extLst>
                </a:gridCol>
                <a:gridCol w="568219">
                  <a:extLst>
                    <a:ext uri="{9D8B030D-6E8A-4147-A177-3AD203B41FA5}">
                      <a16:colId xmlns:a16="http://schemas.microsoft.com/office/drawing/2014/main" val="4043563975"/>
                    </a:ext>
                  </a:extLst>
                </a:gridCol>
                <a:gridCol w="366500">
                  <a:extLst>
                    <a:ext uri="{9D8B030D-6E8A-4147-A177-3AD203B41FA5}">
                      <a16:colId xmlns:a16="http://schemas.microsoft.com/office/drawing/2014/main" val="2047210393"/>
                    </a:ext>
                  </a:extLst>
                </a:gridCol>
                <a:gridCol w="284108">
                  <a:extLst>
                    <a:ext uri="{9D8B030D-6E8A-4147-A177-3AD203B41FA5}">
                      <a16:colId xmlns:a16="http://schemas.microsoft.com/office/drawing/2014/main" val="953737897"/>
                    </a:ext>
                  </a:extLst>
                </a:gridCol>
              </a:tblGrid>
              <a:tr h="14833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20885563"/>
                  </a:ext>
                </a:extLst>
              </a:tr>
              <a:tr h="1724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Okresní přebor starší přípravky jaro 2019 ELITE KONEČNÁ</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78677100"/>
                  </a:ext>
                </a:extLst>
              </a:tr>
              <a:tr h="1576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Bezděkov/Dobříň</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171:55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7634588"/>
                  </a:ext>
                </a:extLst>
              </a:tr>
              <a:tr h="1576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148:38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97429041"/>
                  </a:ext>
                </a:extLst>
              </a:tr>
              <a:tr h="1576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Libochovany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95:90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28799879"/>
                  </a:ext>
                </a:extLst>
              </a:tr>
              <a:tr h="1576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94:79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77028806"/>
                  </a:ext>
                </a:extLst>
              </a:tr>
              <a:tr h="1576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94:93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31131158"/>
                  </a:ext>
                </a:extLst>
              </a:tr>
              <a:tr h="30593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76:105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71442700"/>
                  </a:ext>
                </a:extLst>
              </a:tr>
              <a:tr h="1576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89:115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86063219"/>
                  </a:ext>
                </a:extLst>
              </a:tr>
              <a:tr h="1576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79:123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40559968"/>
                  </a:ext>
                </a:extLst>
              </a:tr>
              <a:tr h="30593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Dynamo Podlusky,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91:120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49365514"/>
                  </a:ext>
                </a:extLst>
              </a:tr>
              <a:tr h="1576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79:130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58730537"/>
                  </a:ext>
                </a:extLst>
              </a:tr>
              <a:tr h="18727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47:115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24106792"/>
                  </a:ext>
                </a:extLst>
              </a:tr>
              <a:tr h="14833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49777819"/>
                  </a:ext>
                </a:extLst>
              </a:tr>
            </a:tbl>
          </a:graphicData>
        </a:graphic>
      </p:graphicFrame>
      <p:sp>
        <p:nvSpPr>
          <p:cNvPr id="14" name="TextovéPole 13">
            <a:extLst>
              <a:ext uri="{FF2B5EF4-FFF2-40B4-BE49-F238E27FC236}">
                <a16:creationId xmlns:a16="http://schemas.microsoft.com/office/drawing/2014/main" id="{B3E4BEFA-19CA-4013-BD61-8A8ADABC654A}"/>
              </a:ext>
            </a:extLst>
          </p:cNvPr>
          <p:cNvSpPr txBox="1"/>
          <p:nvPr/>
        </p:nvSpPr>
        <p:spPr>
          <a:xfrm>
            <a:off x="71984" y="105137"/>
            <a:ext cx="4665071" cy="954107"/>
          </a:xfrm>
          <a:prstGeom prst="rect">
            <a:avLst/>
          </a:prstGeom>
          <a:gradFill>
            <a:gsLst>
              <a:gs pos="30000">
                <a:srgbClr val="FFFF66"/>
              </a:gs>
              <a:gs pos="62000">
                <a:srgbClr val="00FFFF"/>
              </a:gs>
            </a:gsLst>
            <a:lin ang="5400000" scaled="1"/>
          </a:gradFill>
          <a:effectLst>
            <a:softEdge rad="0"/>
          </a:effectLst>
        </p:spPr>
        <p:txBody>
          <a:bodyPr wrap="square" rtlCol="0">
            <a:spAutoFit/>
          </a:bodyPr>
          <a:lstStyle/>
          <a:p>
            <a:pPr algn="ctr"/>
            <a:r>
              <a:rPr lang="cs-CZ" sz="2800" dirty="0">
                <a:solidFill>
                  <a:srgbClr val="660033"/>
                </a:solidFill>
                <a:latin typeface="Arial Black" panose="020B0A04020102020204" pitchFamily="34" charset="0"/>
              </a:rPr>
              <a:t>Starší přípravka uhrála na jaře jen 3 body</a:t>
            </a:r>
          </a:p>
        </p:txBody>
      </p:sp>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
        <p:nvSpPr>
          <p:cNvPr id="11" name="Obdélník 10">
            <a:extLst>
              <a:ext uri="{FF2B5EF4-FFF2-40B4-BE49-F238E27FC236}">
                <a16:creationId xmlns:a16="http://schemas.microsoft.com/office/drawing/2014/main" id="{2839D868-C0F2-4C2F-B174-0D4B57C03EDD}"/>
              </a:ext>
            </a:extLst>
          </p:cNvPr>
          <p:cNvSpPr/>
          <p:nvPr/>
        </p:nvSpPr>
        <p:spPr>
          <a:xfrm>
            <a:off x="143992" y="2118733"/>
            <a:ext cx="4608512" cy="4801571"/>
          </a:xfrm>
          <a:prstGeom prst="rect">
            <a:avLst/>
          </a:prstGeom>
        </p:spPr>
        <p:txBody>
          <a:bodyPr wrap="square">
            <a:spAutoFit/>
          </a:bodyPr>
          <a:lstStyle/>
          <a:p>
            <a:pPr algn="ctr">
              <a:lnSpc>
                <a:spcPct val="107000"/>
              </a:lnSpc>
              <a:spcAft>
                <a:spcPts val="0"/>
              </a:spcAft>
            </a:pP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SK Štětí -FK </a:t>
            </a:r>
            <a:r>
              <a:rPr lang="cs-CZ" sz="1800" dirty="0" err="1">
                <a:highlight>
                  <a:srgbClr val="00FF00"/>
                </a:highlight>
                <a:latin typeface="Arial Black" panose="020B0A04020102020204" pitchFamily="34" charset="0"/>
                <a:ea typeface="Calibri" panose="020F0502020204030204" pitchFamily="34" charset="0"/>
                <a:cs typeface="Arial" panose="020B0604020202020204" pitchFamily="34" charset="0"/>
              </a:rPr>
              <a:t>Tatran</a:t>
            </a: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 Kadaň</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3:2(2:1)    1.6.2019   28.kolo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Po 3 týdnech se naše mužstvo opět představilo doma. V minulých kolech venku vyhrálo v Litoměřicích 6:2 a před týdnem po ne zrovna povedeném vystoupení prohrálo 3:2 v Horním Jiřetíně. Nyní nás čekala Kadaň, která už je asi zachráněná, teoretické úvahy, co by se muselo stát, se těžko naplní. Nám jde stále o hezké 4. místo a pokusit se ve zbývajících 3 kolech získat co nejvíce bodů. Na hřišti se po delší době z důvodu zranění objevil Rudolf </a:t>
            </a:r>
            <a:r>
              <a:rPr lang="cs-CZ" sz="1000" b="0" dirty="0" err="1">
                <a:latin typeface="Arial" panose="020B0604020202020204" pitchFamily="34" charset="0"/>
                <a:ea typeface="Calibri" panose="020F0502020204030204" pitchFamily="34" charset="0"/>
                <a:cs typeface="Arial" panose="020B0604020202020204" pitchFamily="34" charset="0"/>
              </a:rPr>
              <a:t>Slabička</a:t>
            </a:r>
            <a:r>
              <a:rPr lang="cs-CZ" sz="1000" b="0" dirty="0">
                <a:latin typeface="Arial" panose="020B0604020202020204" pitchFamily="34" charset="0"/>
                <a:ea typeface="Calibri" panose="020F0502020204030204" pitchFamily="34" charset="0"/>
                <a:cs typeface="Arial" panose="020B0604020202020204" pitchFamily="34" charset="0"/>
              </a:rPr>
              <a:t>, který také hned na začátku hlavičkoval po rohu Jiřího Vokouna, ale nic z toho nevzešlo. To mnohem blíže gólu baly Kadaň v 7. minutě. Míč se přitulil k Jakubovi Kiliánovi a ten takovou střelou typu </a:t>
            </a:r>
            <a:r>
              <a:rPr lang="cs-CZ" sz="1000" b="0" dirty="0" err="1">
                <a:latin typeface="Arial" panose="020B0604020202020204" pitchFamily="34" charset="0"/>
                <a:ea typeface="Calibri" panose="020F0502020204030204" pitchFamily="34" charset="0"/>
                <a:cs typeface="Arial" panose="020B0604020202020204" pitchFamily="34" charset="0"/>
              </a:rPr>
              <a:t>skákačka</a:t>
            </a:r>
            <a:r>
              <a:rPr lang="cs-CZ" sz="1000" b="0" dirty="0">
                <a:latin typeface="Arial" panose="020B0604020202020204" pitchFamily="34" charset="0"/>
                <a:ea typeface="Calibri" panose="020F0502020204030204" pitchFamily="34" charset="0"/>
                <a:cs typeface="Arial" panose="020B0604020202020204" pitchFamily="34" charset="0"/>
              </a:rPr>
              <a:t> trefil tyč. V 11. minutě se to po rohu před naší brankou zase pěkně vařilo a chybělo málo, abychom jsme tahali míč ze sítě. Odpověděli jsme střelou Marka Fausta, ale tomu se do střely postavil brankář. Hosté nepřijeli do Štětí bránit a v 19. minutě byli odměněni. Centr z pravé </a:t>
            </a:r>
            <a:r>
              <a:rPr lang="cs-CZ" sz="1000" b="0" dirty="0" err="1">
                <a:latin typeface="Arial" panose="020B0604020202020204" pitchFamily="34" charset="0"/>
                <a:ea typeface="Calibri" panose="020F0502020204030204" pitchFamily="34" charset="0"/>
                <a:cs typeface="Arial" panose="020B0604020202020204" pitchFamily="34" charset="0"/>
              </a:rPr>
              <a:t>starny</a:t>
            </a:r>
            <a:r>
              <a:rPr lang="cs-CZ" sz="1000" b="0" dirty="0">
                <a:latin typeface="Arial" panose="020B0604020202020204" pitchFamily="34" charset="0"/>
                <a:ea typeface="Calibri" panose="020F0502020204030204" pitchFamily="34" charset="0"/>
                <a:cs typeface="Arial" panose="020B0604020202020204" pitchFamily="34" charset="0"/>
              </a:rPr>
              <a:t> naší obrany z volného přímého kopu udělal před naší brankou takové neplechy, že jsme po hlavičce Miroslava </a:t>
            </a:r>
            <a:r>
              <a:rPr lang="cs-CZ" sz="1000" b="0" dirty="0" err="1">
                <a:latin typeface="Arial" panose="020B0604020202020204" pitchFamily="34" charset="0"/>
                <a:ea typeface="Calibri" panose="020F0502020204030204" pitchFamily="34" charset="0"/>
                <a:cs typeface="Arial" panose="020B0604020202020204" pitchFamily="34" charset="0"/>
              </a:rPr>
              <a:t>Zaržického</a:t>
            </a:r>
            <a:r>
              <a:rPr lang="cs-CZ" sz="1000" b="0" dirty="0">
                <a:latin typeface="Arial" panose="020B0604020202020204" pitchFamily="34" charset="0"/>
                <a:ea typeface="Calibri" panose="020F0502020204030204" pitchFamily="34" charset="0"/>
                <a:cs typeface="Arial" panose="020B0604020202020204" pitchFamily="34" charset="0"/>
              </a:rPr>
              <a:t> šli pro míč za brankovou čáru. Smutek v hledišti dlouhého trvání neměl. Po rychle rozehraném autu a přihrávce Jakuba Slavíčka před branku byl tím posledním Marek Faust, který špičkou kopačky posunul balón za čáru na  1:1 a začínalo se na novo. I když hned z následujícího protiútoku jsme mohli inkasovat. Jakub </a:t>
            </a:r>
            <a:r>
              <a:rPr lang="cs-CZ" sz="1000" b="0" dirty="0" err="1">
                <a:latin typeface="Arial" panose="020B0604020202020204" pitchFamily="34" charset="0"/>
                <a:ea typeface="Calibri" panose="020F0502020204030204" pitchFamily="34" charset="0"/>
                <a:cs typeface="Arial" panose="020B0604020202020204" pitchFamily="34" charset="0"/>
              </a:rPr>
              <a:t>Zralík</a:t>
            </a:r>
            <a:r>
              <a:rPr lang="cs-CZ" sz="1000" b="0" dirty="0">
                <a:latin typeface="Arial" panose="020B0604020202020204" pitchFamily="34" charset="0"/>
                <a:ea typeface="Calibri" panose="020F0502020204030204" pitchFamily="34" charset="0"/>
                <a:cs typeface="Arial" panose="020B0604020202020204" pitchFamily="34" charset="0"/>
              </a:rPr>
              <a:t> až příliš lehce zaběhl za obranu a ještě, že se do cesty postavila levé tyčka.  Naše aktivita byl volný přímý kop zahrávaný Jiřím Vokounem ve 28. minutě, ale byla to snadná kořist pro jednoho z obránců, který odhlavičkoval míč do bezpečí. Mnohem větší příležitost měl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Šel sám na brankáře, zkoušel přehodit padajícího brankáře, ale skórovat se nepovedlo.  V tento den se na hřišti ve Štětí zahozenými brankovými příležitostmi nešetřilo. Na seznam promarněných </a:t>
            </a:r>
            <a:r>
              <a:rPr lang="cs-CZ" sz="1000" b="0" dirty="0" err="1">
                <a:latin typeface="Arial" panose="020B0604020202020204" pitchFamily="34" charset="0"/>
                <a:ea typeface="Calibri" panose="020F0502020204030204" pitchFamily="34" charset="0"/>
                <a:cs typeface="Arial" panose="020B0604020202020204" pitchFamily="34" charset="0"/>
              </a:rPr>
              <a:t>gólovek</a:t>
            </a:r>
            <a:r>
              <a:rPr lang="cs-CZ" sz="1000" b="0" dirty="0">
                <a:latin typeface="Arial" panose="020B0604020202020204" pitchFamily="34" charset="0"/>
                <a:ea typeface="Calibri" panose="020F0502020204030204" pitchFamily="34" charset="0"/>
                <a:cs typeface="Arial" panose="020B0604020202020204" pitchFamily="34" charset="0"/>
              </a:rPr>
              <a:t> se ve</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ovéPole 11">
            <a:extLst>
              <a:ext uri="{FF2B5EF4-FFF2-40B4-BE49-F238E27FC236}">
                <a16:creationId xmlns:a16="http://schemas.microsoft.com/office/drawing/2014/main" id="{D92E078E-FED3-454B-B72C-81ED69464F5C}"/>
              </a:ext>
            </a:extLst>
          </p:cNvPr>
          <p:cNvSpPr txBox="1"/>
          <p:nvPr/>
        </p:nvSpPr>
        <p:spPr>
          <a:xfrm>
            <a:off x="143992" y="205257"/>
            <a:ext cx="4608512" cy="1785104"/>
          </a:xfrm>
          <a:prstGeom prst="rect">
            <a:avLst/>
          </a:prstGeom>
          <a:blipFill dpi="0" rotWithShape="1">
            <a:blip r:embed="rId2"/>
            <a:srcRect/>
            <a:tile tx="0" ty="0" sx="87000" sy="100000" flip="none" algn="tl"/>
          </a:blipFill>
          <a:effectLst>
            <a:glow rad="101600">
              <a:srgbClr val="FF9900">
                <a:alpha val="40000"/>
              </a:srgbClr>
            </a:glow>
            <a:softEdge rad="241300"/>
          </a:effectLst>
        </p:spPr>
        <p:txBody>
          <a:bodyPr wrap="square" rtlCol="0">
            <a:spAutoFit/>
          </a:bodyPr>
          <a:lstStyle/>
          <a:p>
            <a:pPr algn="ctr"/>
            <a:r>
              <a:rPr lang="cs-CZ" sz="2200" dirty="0">
                <a:solidFill>
                  <a:srgbClr val="0000FF"/>
                </a:solidFill>
                <a:latin typeface="Georgia" panose="02040502050405020303" pitchFamily="18" charset="0"/>
              </a:rPr>
              <a:t>Zápas se vyznačoval velkým množstvím šancí. Jen hosté 3x označkovali brankovou konstrukci. Rozhodnutí padlo 10 minut před koncem</a:t>
            </a:r>
          </a:p>
        </p:txBody>
      </p:sp>
      <p:sp>
        <p:nvSpPr>
          <p:cNvPr id="3" name="TextovéPole 2"/>
          <p:cNvSpPr txBox="1"/>
          <p:nvPr/>
        </p:nvSpPr>
        <p:spPr>
          <a:xfrm>
            <a:off x="5391358" y="181914"/>
            <a:ext cx="4680520" cy="2923877"/>
          </a:xfrm>
          <a:prstGeom prst="rect">
            <a:avLst/>
          </a:prstGeom>
          <a:solidFill>
            <a:srgbClr val="FFCCFF"/>
          </a:solidFill>
          <a:effectLst>
            <a:glow rad="101600">
              <a:srgbClr val="FFFF66">
                <a:alpha val="40000"/>
              </a:srgbClr>
            </a:glow>
            <a:softEdge rad="241300"/>
          </a:effectLst>
        </p:spPr>
        <p:txBody>
          <a:bodyPr wrap="square" rtlCol="0">
            <a:spAutoFit/>
          </a:bodyPr>
          <a:lstStyle/>
          <a:p>
            <a:pPr algn="ctr"/>
            <a:r>
              <a:rPr lang="cs-CZ" sz="3200" u="sng" dirty="0" smtClean="0">
                <a:effectLst>
                  <a:outerShdw blurRad="38100" dist="38100" dir="2700000" algn="tl">
                    <a:srgbClr val="000000">
                      <a:alpha val="43137"/>
                    </a:srgbClr>
                  </a:outerShdw>
                </a:effectLst>
                <a:latin typeface="Berlin Sans FB Demi" panose="020E0802020502020306" pitchFamily="34" charset="0"/>
              </a:rPr>
              <a:t>Nejlepší střelec starších žáků</a:t>
            </a:r>
          </a:p>
          <a:p>
            <a:r>
              <a:rPr lang="cs-CZ" sz="4000" dirty="0" smtClean="0">
                <a:latin typeface="Arial Black" panose="020B0A04020102020204" pitchFamily="34" charset="0"/>
              </a:rPr>
              <a:t>Pavel </a:t>
            </a:r>
          </a:p>
          <a:p>
            <a:r>
              <a:rPr lang="cs-CZ" sz="4000" dirty="0" smtClean="0">
                <a:latin typeface="Arial Black" panose="020B0A04020102020204" pitchFamily="34" charset="0"/>
              </a:rPr>
              <a:t>Prokopec</a:t>
            </a:r>
          </a:p>
          <a:p>
            <a:r>
              <a:rPr lang="cs-CZ" sz="4000" dirty="0" smtClean="0">
                <a:latin typeface="Arial Black" panose="020B0A04020102020204" pitchFamily="34" charset="0"/>
              </a:rPr>
              <a:t>42 branek</a:t>
            </a:r>
            <a:endParaRPr lang="cs-CZ" sz="4000" dirty="0" smtClean="0">
              <a:latin typeface="Arial Black" panose="020B0A04020102020204" pitchFamily="34" charset="0"/>
            </a:endParaRPr>
          </a:p>
        </p:txBody>
      </p:sp>
      <p:sp>
        <p:nvSpPr>
          <p:cNvPr id="8" name="TextovéPole 7"/>
          <p:cNvSpPr txBox="1"/>
          <p:nvPr/>
        </p:nvSpPr>
        <p:spPr>
          <a:xfrm>
            <a:off x="5426031" y="3863727"/>
            <a:ext cx="4680520" cy="2739211"/>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3200" u="sng" dirty="0" smtClean="0">
                <a:effectLst>
                  <a:outerShdw blurRad="38100" dist="38100" dir="2700000" algn="tl">
                    <a:srgbClr val="000000">
                      <a:alpha val="43137"/>
                    </a:srgbClr>
                  </a:outerShdw>
                </a:effectLst>
                <a:latin typeface="Berlin Sans FB Demi" panose="020E0802020502020306" pitchFamily="34" charset="0"/>
              </a:rPr>
              <a:t>Nejlepší střelec mladších žáků</a:t>
            </a:r>
          </a:p>
          <a:p>
            <a:r>
              <a:rPr lang="cs-CZ" sz="3600" dirty="0" smtClean="0">
                <a:latin typeface="Arial Black" panose="020B0A04020102020204" pitchFamily="34" charset="0"/>
              </a:rPr>
              <a:t>Petr </a:t>
            </a:r>
          </a:p>
          <a:p>
            <a:r>
              <a:rPr lang="cs-CZ" sz="3600" dirty="0" smtClean="0">
                <a:latin typeface="Arial Black" panose="020B0A04020102020204" pitchFamily="34" charset="0"/>
              </a:rPr>
              <a:t>Hůrka</a:t>
            </a:r>
          </a:p>
          <a:p>
            <a:r>
              <a:rPr lang="cs-CZ" sz="3600" dirty="0" smtClean="0">
                <a:latin typeface="Arial Black" panose="020B0A04020102020204" pitchFamily="34" charset="0"/>
              </a:rPr>
              <a:t>65 branek</a:t>
            </a:r>
            <a:endParaRPr lang="cs-CZ" sz="3600" dirty="0" smtClean="0">
              <a:latin typeface="Arial Black" panose="020B0A04020102020204" pitchFamily="34" charset="0"/>
            </a:endParaRPr>
          </a:p>
        </p:txBody>
      </p:sp>
      <p:pic>
        <p:nvPicPr>
          <p:cNvPr id="4" name="Obrázek 3"/>
          <p:cNvPicPr>
            <a:picLocks noChangeAspect="1"/>
          </p:cNvPicPr>
          <p:nvPr/>
        </p:nvPicPr>
        <p:blipFill>
          <a:blip r:embed="rId3"/>
          <a:stretch>
            <a:fillRect/>
          </a:stretch>
        </p:blipFill>
        <p:spPr>
          <a:xfrm>
            <a:off x="8640936" y="4843636"/>
            <a:ext cx="1188912" cy="1537950"/>
          </a:xfrm>
          <a:prstGeom prst="rect">
            <a:avLst/>
          </a:prstGeom>
        </p:spPr>
      </p:pic>
      <p:pic>
        <p:nvPicPr>
          <p:cNvPr id="5" name="Obrázek 4"/>
          <p:cNvPicPr>
            <a:picLocks noChangeAspect="1"/>
          </p:cNvPicPr>
          <p:nvPr/>
        </p:nvPicPr>
        <p:blipFill>
          <a:blip r:embed="rId4"/>
          <a:stretch>
            <a:fillRect/>
          </a:stretch>
        </p:blipFill>
        <p:spPr>
          <a:xfrm>
            <a:off x="8640936" y="1314086"/>
            <a:ext cx="981075" cy="1352550"/>
          </a:xfrm>
          <a:prstGeom prst="rect">
            <a:avLst/>
          </a:prstGeom>
        </p:spPr>
      </p:pic>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graphicFrame>
        <p:nvGraphicFramePr>
          <p:cNvPr id="3" name="Tabulka 2">
            <a:extLst>
              <a:ext uri="{FF2B5EF4-FFF2-40B4-BE49-F238E27FC236}">
                <a16:creationId xmlns:a16="http://schemas.microsoft.com/office/drawing/2014/main" id="{3071532E-0D02-49DD-8E56-EE36AA483639}"/>
              </a:ext>
            </a:extLst>
          </p:cNvPr>
          <p:cNvGraphicFramePr>
            <a:graphicFrameLocks noGrp="1"/>
          </p:cNvGraphicFramePr>
          <p:nvPr>
            <p:extLst>
              <p:ext uri="{D42A27DB-BD31-4B8C-83A1-F6EECF244321}">
                <p14:modId xmlns:p14="http://schemas.microsoft.com/office/powerpoint/2010/main" val="2946990748"/>
              </p:ext>
            </p:extLst>
          </p:nvPr>
        </p:nvGraphicFramePr>
        <p:xfrm>
          <a:off x="144326" y="89535"/>
          <a:ext cx="4464161" cy="3529965"/>
        </p:xfrm>
        <a:graphic>
          <a:graphicData uri="http://schemas.openxmlformats.org/drawingml/2006/table">
            <a:tbl>
              <a:tblPr/>
              <a:tblGrid>
                <a:gridCol w="693966">
                  <a:extLst>
                    <a:ext uri="{9D8B030D-6E8A-4147-A177-3AD203B41FA5}">
                      <a16:colId xmlns:a16="http://schemas.microsoft.com/office/drawing/2014/main" val="755789069"/>
                    </a:ext>
                  </a:extLst>
                </a:gridCol>
                <a:gridCol w="2111574">
                  <a:extLst>
                    <a:ext uri="{9D8B030D-6E8A-4147-A177-3AD203B41FA5}">
                      <a16:colId xmlns:a16="http://schemas.microsoft.com/office/drawing/2014/main" val="3834582045"/>
                    </a:ext>
                  </a:extLst>
                </a:gridCol>
                <a:gridCol w="1658621">
                  <a:extLst>
                    <a:ext uri="{9D8B030D-6E8A-4147-A177-3AD203B41FA5}">
                      <a16:colId xmlns:a16="http://schemas.microsoft.com/office/drawing/2014/main" val="4227966859"/>
                    </a:ext>
                  </a:extLst>
                </a:gridCol>
              </a:tblGrid>
              <a:tr h="190500">
                <a:tc gridSpan="3">
                  <a:txBody>
                    <a:bodyPr/>
                    <a:lstStyle/>
                    <a:p>
                      <a:pPr algn="ctr" fontAlgn="ctr"/>
                      <a:r>
                        <a:rPr lang="cs-CZ" sz="1600" b="1" i="0" u="none" strike="noStrike" dirty="0">
                          <a:solidFill>
                            <a:srgbClr val="000000"/>
                          </a:solidFill>
                          <a:effectLst/>
                          <a:latin typeface="Arial" panose="020B0604020202020204" pitchFamily="34" charset="0"/>
                        </a:rPr>
                        <a:t>Střelci starších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10107384"/>
                  </a:ext>
                </a:extLst>
              </a:tr>
              <a:tr h="190500">
                <a:tc>
                  <a:txBody>
                    <a:bodyPr/>
                    <a:lstStyle/>
                    <a:p>
                      <a:pPr algn="ctr" fontAlgn="ctr"/>
                      <a:r>
                        <a:rPr lang="cs-CZ" sz="1100" b="1" i="0" u="none" strike="noStrike">
                          <a:solidFill>
                            <a:srgbClr val="000000"/>
                          </a:solidFill>
                          <a:effectLst/>
                          <a:latin typeface="Arial" panose="020B0604020202020204" pitchFamily="34" charset="0"/>
                        </a:rPr>
                        <a:t>Pořadí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Počet branek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891735642"/>
                  </a:ext>
                </a:extLst>
              </a:tr>
              <a:tr h="190500">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Pavel Prokopec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35354867"/>
                  </a:ext>
                </a:extLst>
              </a:tr>
              <a:tr h="190500">
                <a:tc>
                  <a:txBody>
                    <a:bodyPr/>
                    <a:lstStyle/>
                    <a:p>
                      <a:pPr algn="ctr" fontAlgn="ctr"/>
                      <a:r>
                        <a:rPr lang="cs-CZ" sz="1200" b="1" i="0" u="none" strike="noStrike" dirty="0">
                          <a:solidFill>
                            <a:srgbClr val="545454"/>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Tomáš Kabelka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79421856"/>
                  </a:ext>
                </a:extLst>
              </a:tr>
              <a:tr h="190500">
                <a:tc>
                  <a:txBody>
                    <a:bodyPr/>
                    <a:lstStyle/>
                    <a:p>
                      <a:pPr algn="ctr" fontAlgn="ctr"/>
                      <a:r>
                        <a:rPr lang="cs-CZ" sz="1200" b="1" i="0" u="none" strike="noStrike">
                          <a:solidFill>
                            <a:srgbClr val="545454"/>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Daniel </a:t>
                      </a:r>
                      <a:r>
                        <a:rPr lang="cs-CZ" sz="1200" b="1" i="0" u="none" strike="noStrike" dirty="0" err="1">
                          <a:solidFill>
                            <a:srgbClr val="545454"/>
                          </a:solidFill>
                          <a:effectLst/>
                          <a:latin typeface="Arial" panose="020B0604020202020204" pitchFamily="34" charset="0"/>
                        </a:rPr>
                        <a:t>Hromý</a:t>
                      </a:r>
                      <a:endParaRPr lang="cs-CZ" sz="1200" b="1" i="0" u="none" strike="noStrike" dirty="0">
                        <a:solidFill>
                          <a:srgbClr val="545454"/>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83484927"/>
                  </a:ext>
                </a:extLst>
              </a:tr>
              <a:tr h="190500">
                <a:tc>
                  <a:txBody>
                    <a:bodyPr/>
                    <a:lstStyle/>
                    <a:p>
                      <a:pPr algn="ctr" fontAlgn="ctr"/>
                      <a:r>
                        <a:rPr lang="cs-CZ" sz="1200" b="1" i="0" u="none" strike="noStrike" dirty="0">
                          <a:solidFill>
                            <a:srgbClr val="545454"/>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Jakub Novák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49414117"/>
                  </a:ext>
                </a:extLst>
              </a:tr>
              <a:tr h="190500">
                <a:tc>
                  <a:txBody>
                    <a:bodyPr/>
                    <a:lstStyle/>
                    <a:p>
                      <a:pPr algn="ctr" fontAlgn="ctr"/>
                      <a:r>
                        <a:rPr lang="cs-CZ" sz="1200" b="1" i="0" u="none" strike="noStrike" dirty="0">
                          <a:solidFill>
                            <a:srgbClr val="545454"/>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Daniel </a:t>
                      </a:r>
                      <a:r>
                        <a:rPr lang="cs-CZ" sz="1200" b="1" i="0" u="none" strike="noStrike" dirty="0" err="1">
                          <a:solidFill>
                            <a:srgbClr val="545454"/>
                          </a:solidFill>
                          <a:effectLst/>
                          <a:latin typeface="Arial" panose="020B0604020202020204" pitchFamily="34" charset="0"/>
                        </a:rPr>
                        <a:t>Ivanič</a:t>
                      </a:r>
                      <a:endParaRPr lang="cs-CZ" sz="1200" b="1" i="0" u="none" strike="noStrike" dirty="0">
                        <a:solidFill>
                          <a:srgbClr val="545454"/>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94291461"/>
                  </a:ext>
                </a:extLst>
              </a:tr>
              <a:tr h="190500">
                <a:tc>
                  <a:txBody>
                    <a:bodyPr/>
                    <a:lstStyle/>
                    <a:p>
                      <a:pPr algn="ctr" fontAlgn="ctr"/>
                      <a:r>
                        <a:rPr lang="cs-CZ" sz="1200" b="1" i="0" u="none" strike="noStrike" dirty="0">
                          <a:solidFill>
                            <a:srgbClr val="545454"/>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Petr Hůrka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72691595"/>
                  </a:ext>
                </a:extLst>
              </a:tr>
              <a:tr h="190500">
                <a:tc>
                  <a:txBody>
                    <a:bodyPr/>
                    <a:lstStyle/>
                    <a:p>
                      <a:pPr algn="ctr" fontAlgn="ctr"/>
                      <a:r>
                        <a:rPr lang="cs-CZ" sz="1200" b="1" i="0" u="none" strike="noStrike" dirty="0">
                          <a:solidFill>
                            <a:srgbClr val="545454"/>
                          </a:solidFill>
                          <a:effectLst/>
                          <a:latin typeface="Arial" panose="020B060402020202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Michael </a:t>
                      </a:r>
                      <a:r>
                        <a:rPr lang="cs-CZ" sz="1200" b="1" i="0" u="none" strike="noStrike" dirty="0" err="1">
                          <a:solidFill>
                            <a:srgbClr val="545454"/>
                          </a:solidFill>
                          <a:effectLst/>
                          <a:latin typeface="Arial" panose="020B0604020202020204" pitchFamily="34" charset="0"/>
                        </a:rPr>
                        <a:t>Miga</a:t>
                      </a:r>
                      <a:endParaRPr lang="cs-CZ" sz="1200" b="1" i="0" u="none" strike="noStrike" dirty="0">
                        <a:solidFill>
                          <a:srgbClr val="545454"/>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7211073"/>
                  </a:ext>
                </a:extLst>
              </a:tr>
              <a:tr h="190500">
                <a:tc>
                  <a:txBody>
                    <a:bodyPr/>
                    <a:lstStyle/>
                    <a:p>
                      <a:pPr algn="ctr" fontAlgn="ctr"/>
                      <a:r>
                        <a:rPr lang="cs-CZ" sz="1200" b="1" i="0" u="none" strike="noStrike" dirty="0">
                          <a:solidFill>
                            <a:srgbClr val="545454"/>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Milan Borovec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57009514"/>
                  </a:ext>
                </a:extLst>
              </a:tr>
              <a:tr h="190500">
                <a:tc>
                  <a:txBody>
                    <a:bodyPr/>
                    <a:lstStyle/>
                    <a:p>
                      <a:pPr algn="ctr" fontAlgn="ctr"/>
                      <a:r>
                        <a:rPr lang="cs-CZ" sz="1200" b="1" i="0" u="none" strike="noStrike" dirty="0">
                          <a:solidFill>
                            <a:srgbClr val="545454"/>
                          </a:solidFill>
                          <a:effectLst/>
                          <a:latin typeface="Arial" panose="020B060402020202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Jan Viktora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94704481"/>
                  </a:ext>
                </a:extLst>
              </a:tr>
              <a:tr h="190500">
                <a:tc>
                  <a:txBody>
                    <a:bodyPr/>
                    <a:lstStyle/>
                    <a:p>
                      <a:pPr algn="ctr" fontAlgn="ctr"/>
                      <a:r>
                        <a:rPr lang="cs-CZ" sz="1200" b="1" i="0" u="none" strike="noStrike" dirty="0">
                          <a:solidFill>
                            <a:srgbClr val="545454"/>
                          </a:solidFill>
                          <a:effectLst/>
                          <a:latin typeface="Arial" panose="020B060402020202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Šimon Černý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9750541"/>
                  </a:ext>
                </a:extLst>
              </a:tr>
              <a:tr h="190500">
                <a:tc>
                  <a:txBody>
                    <a:bodyPr/>
                    <a:lstStyle/>
                    <a:p>
                      <a:pPr algn="ctr" fontAlgn="ctr"/>
                      <a:r>
                        <a:rPr lang="cs-CZ" sz="1200" b="1" i="0" u="none" strike="noStrike" dirty="0">
                          <a:solidFill>
                            <a:srgbClr val="545454"/>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Dominik </a:t>
                      </a:r>
                      <a:r>
                        <a:rPr lang="cs-CZ" sz="1200" b="1" i="0" u="none" strike="noStrike" dirty="0" err="1">
                          <a:solidFill>
                            <a:srgbClr val="545454"/>
                          </a:solidFill>
                          <a:effectLst/>
                          <a:latin typeface="Arial" panose="020B0604020202020204" pitchFamily="34" charset="0"/>
                        </a:rPr>
                        <a:t>Lančarič</a:t>
                      </a:r>
                      <a:endParaRPr lang="cs-CZ" sz="1200" b="1" i="0" u="none" strike="noStrike" dirty="0">
                        <a:solidFill>
                          <a:srgbClr val="545454"/>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48985201"/>
                  </a:ext>
                </a:extLst>
              </a:tr>
              <a:tr h="190500">
                <a:tc>
                  <a:txBody>
                    <a:bodyPr/>
                    <a:lstStyle/>
                    <a:p>
                      <a:pPr algn="ctr" fontAlgn="ctr"/>
                      <a:r>
                        <a:rPr lang="cs-CZ" sz="1200" b="1" i="0" u="none" strike="noStrike" dirty="0">
                          <a:solidFill>
                            <a:srgbClr val="545454"/>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Lukáš </a:t>
                      </a:r>
                      <a:r>
                        <a:rPr lang="cs-CZ" sz="1200" b="1" i="0" u="none" strike="noStrike" dirty="0" err="1">
                          <a:solidFill>
                            <a:srgbClr val="545454"/>
                          </a:solidFill>
                          <a:effectLst/>
                          <a:latin typeface="Arial" panose="020B0604020202020204" pitchFamily="34" charset="0"/>
                        </a:rPr>
                        <a:t>Širochoman</a:t>
                      </a:r>
                      <a:endParaRPr lang="cs-CZ" sz="1200" b="1" i="0" u="none" strike="noStrike" dirty="0">
                        <a:solidFill>
                          <a:srgbClr val="545454"/>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04822286"/>
                  </a:ext>
                </a:extLst>
              </a:tr>
              <a:tr h="190500">
                <a:tc>
                  <a:txBody>
                    <a:bodyPr/>
                    <a:lstStyle/>
                    <a:p>
                      <a:pPr algn="ctr" fontAlgn="ctr"/>
                      <a:r>
                        <a:rPr lang="cs-CZ" sz="1200" b="1" i="0" u="none" strike="noStrike" dirty="0">
                          <a:solidFill>
                            <a:srgbClr val="545454"/>
                          </a:solidFill>
                          <a:effectLst/>
                          <a:latin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Jan Kroupa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36294013"/>
                  </a:ext>
                </a:extLst>
              </a:tr>
              <a:tr h="190500">
                <a:tc>
                  <a:txBody>
                    <a:bodyPr/>
                    <a:lstStyle/>
                    <a:p>
                      <a:pPr algn="ctr" fontAlgn="ctr"/>
                      <a:r>
                        <a:rPr lang="cs-CZ" sz="1200" b="1" i="0" u="none" strike="noStrike" dirty="0">
                          <a:solidFill>
                            <a:srgbClr val="545454"/>
                          </a:solidFill>
                          <a:effectLst/>
                          <a:latin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Lukáš Viktora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93591740"/>
                  </a:ext>
                </a:extLst>
              </a:tr>
              <a:tr h="190500">
                <a:tc>
                  <a:txBody>
                    <a:bodyPr/>
                    <a:lstStyle/>
                    <a:p>
                      <a:pPr algn="ctr" fontAlgn="ctr"/>
                      <a:r>
                        <a:rPr lang="cs-CZ" sz="1200" b="1" i="0" u="none" strike="noStrike" dirty="0">
                          <a:solidFill>
                            <a:srgbClr val="545454"/>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Patrik Oliva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92561724"/>
                  </a:ext>
                </a:extLst>
              </a:tr>
              <a:tr h="200025">
                <a:tc>
                  <a:txBody>
                    <a:bodyPr/>
                    <a:lstStyle/>
                    <a:p>
                      <a:pPr algn="ctr" fontAlgn="ctr"/>
                      <a:r>
                        <a:rPr lang="cs-CZ" sz="1200" b="1" i="0" u="none" strike="noStrike" dirty="0">
                          <a:solidFill>
                            <a:srgbClr val="545454"/>
                          </a:solidFill>
                          <a:effectLst/>
                          <a:latin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Michal </a:t>
                      </a:r>
                      <a:r>
                        <a:rPr lang="cs-CZ" sz="1200" b="1" i="0" u="none" strike="noStrike" dirty="0" err="1">
                          <a:solidFill>
                            <a:srgbClr val="545454"/>
                          </a:solidFill>
                          <a:effectLst/>
                          <a:latin typeface="Arial" panose="020B0604020202020204" pitchFamily="34" charset="0"/>
                        </a:rPr>
                        <a:t>Šabák</a:t>
                      </a:r>
                      <a:endParaRPr lang="cs-CZ" sz="1200" b="1" i="0" u="none" strike="noStrike" dirty="0">
                        <a:solidFill>
                          <a:srgbClr val="545454"/>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96485000"/>
                  </a:ext>
                </a:extLst>
              </a:tr>
            </a:tbl>
          </a:graphicData>
        </a:graphic>
      </p:graphicFrame>
      <p:graphicFrame>
        <p:nvGraphicFramePr>
          <p:cNvPr id="4" name="Tabulka 3">
            <a:extLst>
              <a:ext uri="{FF2B5EF4-FFF2-40B4-BE49-F238E27FC236}">
                <a16:creationId xmlns:a16="http://schemas.microsoft.com/office/drawing/2014/main" id="{B862FE84-5199-415B-BF01-14A80401AB1E}"/>
              </a:ext>
            </a:extLst>
          </p:cNvPr>
          <p:cNvGraphicFramePr>
            <a:graphicFrameLocks noGrp="1"/>
          </p:cNvGraphicFramePr>
          <p:nvPr>
            <p:extLst>
              <p:ext uri="{D42A27DB-BD31-4B8C-83A1-F6EECF244321}">
                <p14:modId xmlns:p14="http://schemas.microsoft.com/office/powerpoint/2010/main" val="4221236802"/>
              </p:ext>
            </p:extLst>
          </p:nvPr>
        </p:nvGraphicFramePr>
        <p:xfrm>
          <a:off x="144326" y="3763963"/>
          <a:ext cx="4464161" cy="3101340"/>
        </p:xfrm>
        <a:graphic>
          <a:graphicData uri="http://schemas.openxmlformats.org/drawingml/2006/table">
            <a:tbl>
              <a:tblPr/>
              <a:tblGrid>
                <a:gridCol w="692413">
                  <a:extLst>
                    <a:ext uri="{9D8B030D-6E8A-4147-A177-3AD203B41FA5}">
                      <a16:colId xmlns:a16="http://schemas.microsoft.com/office/drawing/2014/main" val="2343348864"/>
                    </a:ext>
                  </a:extLst>
                </a:gridCol>
                <a:gridCol w="2232260">
                  <a:extLst>
                    <a:ext uri="{9D8B030D-6E8A-4147-A177-3AD203B41FA5}">
                      <a16:colId xmlns:a16="http://schemas.microsoft.com/office/drawing/2014/main" val="509804872"/>
                    </a:ext>
                  </a:extLst>
                </a:gridCol>
                <a:gridCol w="1539488">
                  <a:extLst>
                    <a:ext uri="{9D8B030D-6E8A-4147-A177-3AD203B41FA5}">
                      <a16:colId xmlns:a16="http://schemas.microsoft.com/office/drawing/2014/main" val="3769287402"/>
                    </a:ext>
                  </a:extLst>
                </a:gridCol>
              </a:tblGrid>
              <a:tr h="190500">
                <a:tc gridSpan="3">
                  <a:txBody>
                    <a:bodyPr/>
                    <a:lstStyle/>
                    <a:p>
                      <a:pPr algn="ctr" fontAlgn="ctr"/>
                      <a:r>
                        <a:rPr lang="cs-CZ" sz="1600" b="1" i="0" u="none" strike="noStrike" dirty="0">
                          <a:solidFill>
                            <a:srgbClr val="000000"/>
                          </a:solidFill>
                          <a:effectLst/>
                          <a:latin typeface="Arial" panose="020B0604020202020204" pitchFamily="34" charset="0"/>
                        </a:rPr>
                        <a:t>Střelci mladších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16446915"/>
                  </a:ext>
                </a:extLst>
              </a:tr>
              <a:tr h="333375">
                <a:tc>
                  <a:txBody>
                    <a:bodyPr/>
                    <a:lstStyle/>
                    <a:p>
                      <a:pPr algn="ctr" fontAlgn="ctr"/>
                      <a:r>
                        <a:rPr lang="cs-CZ" sz="1100" b="1" i="0" u="none" strike="noStrike">
                          <a:solidFill>
                            <a:srgbClr val="000000"/>
                          </a:solidFill>
                          <a:effectLst/>
                          <a:latin typeface="Arial" panose="020B0604020202020204" pitchFamily="34" charset="0"/>
                        </a:rPr>
                        <a:t>Pořadí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Počet branek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407916383"/>
                  </a:ext>
                </a:extLst>
              </a:tr>
              <a:tr h="228600">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Petr Hůrka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73851585"/>
                  </a:ext>
                </a:extLst>
              </a:tr>
              <a:tr h="228600">
                <a:tc>
                  <a:txBody>
                    <a:bodyPr/>
                    <a:lstStyle/>
                    <a:p>
                      <a:pPr algn="ctr" fontAlgn="ctr"/>
                      <a:r>
                        <a:rPr lang="cs-CZ" sz="1200" b="1" i="0" u="none" strike="noStrike" dirty="0">
                          <a:solidFill>
                            <a:srgbClr val="545454"/>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Daniel </a:t>
                      </a:r>
                      <a:r>
                        <a:rPr lang="cs-CZ" sz="1200" b="1" i="0" u="none" strike="noStrike" dirty="0" err="1">
                          <a:solidFill>
                            <a:srgbClr val="545454"/>
                          </a:solidFill>
                          <a:effectLst/>
                          <a:latin typeface="Arial" panose="020B0604020202020204" pitchFamily="34" charset="0"/>
                        </a:rPr>
                        <a:t>Hromý</a:t>
                      </a:r>
                      <a:endParaRPr lang="cs-CZ" sz="1200" b="1" i="0" u="none" strike="noStrike" dirty="0">
                        <a:solidFill>
                          <a:srgbClr val="545454"/>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94913743"/>
                  </a:ext>
                </a:extLst>
              </a:tr>
              <a:tr h="228600">
                <a:tc>
                  <a:txBody>
                    <a:bodyPr/>
                    <a:lstStyle/>
                    <a:p>
                      <a:pPr algn="ctr" fontAlgn="ctr"/>
                      <a:r>
                        <a:rPr lang="cs-CZ" sz="1200" b="1" i="0" u="none" strike="noStrike" dirty="0">
                          <a:solidFill>
                            <a:srgbClr val="545454"/>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Arial" panose="020B0604020202020204" pitchFamily="34" charset="0"/>
                        </a:rPr>
                        <a:t>Lukáš Širochoman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52880892"/>
                  </a:ext>
                </a:extLst>
              </a:tr>
              <a:tr h="228600">
                <a:tc>
                  <a:txBody>
                    <a:bodyPr/>
                    <a:lstStyle/>
                    <a:p>
                      <a:pPr algn="ctr" fontAlgn="ctr"/>
                      <a:r>
                        <a:rPr lang="cs-CZ" sz="1200" b="1" i="0" u="none" strike="noStrike" dirty="0">
                          <a:solidFill>
                            <a:srgbClr val="545454"/>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Jan Viktora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39984968"/>
                  </a:ext>
                </a:extLst>
              </a:tr>
              <a:tr h="228600">
                <a:tc>
                  <a:txBody>
                    <a:bodyPr/>
                    <a:lstStyle/>
                    <a:p>
                      <a:pPr algn="ctr" fontAlgn="ctr"/>
                      <a:r>
                        <a:rPr lang="cs-CZ" sz="1200" b="1" i="0" u="none" strike="noStrike" dirty="0">
                          <a:solidFill>
                            <a:srgbClr val="545454"/>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Arial" panose="020B0604020202020204" pitchFamily="34" charset="0"/>
                        </a:rPr>
                        <a:t>Lukáš Viktora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91658754"/>
                  </a:ext>
                </a:extLst>
              </a:tr>
              <a:tr h="228600">
                <a:tc>
                  <a:txBody>
                    <a:bodyPr/>
                    <a:lstStyle/>
                    <a:p>
                      <a:pPr algn="ctr" fontAlgn="ctr"/>
                      <a:r>
                        <a:rPr lang="cs-CZ" sz="1200" b="1" i="0" u="none" strike="noStrike" dirty="0">
                          <a:solidFill>
                            <a:srgbClr val="545454"/>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Patrik Oliva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27328623"/>
                  </a:ext>
                </a:extLst>
              </a:tr>
              <a:tr h="228600">
                <a:tc>
                  <a:txBody>
                    <a:bodyPr/>
                    <a:lstStyle/>
                    <a:p>
                      <a:pPr algn="ctr" fontAlgn="ctr"/>
                      <a:r>
                        <a:rPr lang="cs-CZ" sz="1200" b="1" i="0" u="none" strike="noStrike" dirty="0">
                          <a:solidFill>
                            <a:srgbClr val="545454"/>
                          </a:solidFill>
                          <a:effectLst/>
                          <a:latin typeface="Arial" panose="020B060402020202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Arial" panose="020B0604020202020204" pitchFamily="34" charset="0"/>
                        </a:rPr>
                        <a:t>Lukáš Šírochman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81649522"/>
                  </a:ext>
                </a:extLst>
              </a:tr>
              <a:tr h="228600">
                <a:tc>
                  <a:txBody>
                    <a:bodyPr/>
                    <a:lstStyle/>
                    <a:p>
                      <a:pPr algn="ctr" fontAlgn="ctr"/>
                      <a:r>
                        <a:rPr lang="cs-CZ" sz="1200" b="1" i="0" u="none" strike="noStrike" dirty="0">
                          <a:solidFill>
                            <a:srgbClr val="545454"/>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Radim Paďour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94876096"/>
                  </a:ext>
                </a:extLst>
              </a:tr>
              <a:tr h="228600">
                <a:tc>
                  <a:txBody>
                    <a:bodyPr/>
                    <a:lstStyle/>
                    <a:p>
                      <a:pPr algn="ctr" fontAlgn="ctr"/>
                      <a:r>
                        <a:rPr lang="cs-CZ" sz="1200" b="1" i="0" u="none" strike="noStrike" dirty="0">
                          <a:solidFill>
                            <a:srgbClr val="545454"/>
                          </a:solidFill>
                          <a:effectLst/>
                          <a:latin typeface="Arial" panose="020B060402020202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Arial" panose="020B0604020202020204" pitchFamily="34" charset="0"/>
                        </a:rPr>
                        <a:t>Bára Koleničová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16020121"/>
                  </a:ext>
                </a:extLst>
              </a:tr>
              <a:tr h="228600">
                <a:tc>
                  <a:txBody>
                    <a:bodyPr/>
                    <a:lstStyle/>
                    <a:p>
                      <a:pPr algn="ctr" fontAlgn="ctr"/>
                      <a:r>
                        <a:rPr lang="cs-CZ" sz="1200" b="1" i="0" u="none" strike="noStrike" dirty="0">
                          <a:solidFill>
                            <a:srgbClr val="545454"/>
                          </a:solidFill>
                          <a:effectLst/>
                          <a:latin typeface="Arial" panose="020B060402020202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545454"/>
                          </a:solidFill>
                          <a:effectLst/>
                          <a:latin typeface="Arial" panose="020B0604020202020204" pitchFamily="34" charset="0"/>
                        </a:rPr>
                        <a:t>Rostislav Kolačev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93666732"/>
                  </a:ext>
                </a:extLst>
              </a:tr>
              <a:tr h="228600">
                <a:tc>
                  <a:txBody>
                    <a:bodyPr/>
                    <a:lstStyle/>
                    <a:p>
                      <a:pPr algn="ctr" fontAlgn="ctr"/>
                      <a:r>
                        <a:rPr lang="cs-CZ" sz="1200" b="1" i="0" u="none" strike="noStrike" dirty="0">
                          <a:solidFill>
                            <a:srgbClr val="545454"/>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Arial" panose="020B0604020202020204" pitchFamily="34" charset="0"/>
                        </a:rPr>
                        <a:t>Petr Bradáč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4663101"/>
                  </a:ext>
                </a:extLst>
              </a:tr>
            </a:tbl>
          </a:graphicData>
        </a:graphic>
      </p:graphicFrame>
      <p:sp>
        <p:nvSpPr>
          <p:cNvPr id="12" name="Obdélník 11">
            <a:extLst>
              <a:ext uri="{FF2B5EF4-FFF2-40B4-BE49-F238E27FC236}">
                <a16:creationId xmlns:a16="http://schemas.microsoft.com/office/drawing/2014/main" id="{186C6627-765A-43E4-AA65-6F631D3B7971}"/>
              </a:ext>
            </a:extLst>
          </p:cNvPr>
          <p:cNvSpPr/>
          <p:nvPr/>
        </p:nvSpPr>
        <p:spPr>
          <a:xfrm>
            <a:off x="5461508" y="444059"/>
            <a:ext cx="4641340" cy="6785960"/>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42. minutě zapsal i Richard </a:t>
            </a:r>
            <a:r>
              <a:rPr lang="cs-CZ" sz="1000" b="0" dirty="0" err="1">
                <a:latin typeface="Arial" panose="020B0604020202020204" pitchFamily="34" charset="0"/>
                <a:ea typeface="Calibri" panose="020F0502020204030204" pitchFamily="34" charset="0"/>
                <a:cs typeface="Arial" panose="020B0604020202020204" pitchFamily="34" charset="0"/>
              </a:rPr>
              <a:t>Čibenka</a:t>
            </a:r>
            <a:r>
              <a:rPr lang="cs-CZ" sz="1000" b="0" dirty="0">
                <a:latin typeface="Arial" panose="020B0604020202020204" pitchFamily="34" charset="0"/>
                <a:ea typeface="Calibri" panose="020F0502020204030204" pitchFamily="34" charset="0"/>
                <a:cs typeface="Arial" panose="020B0604020202020204" pitchFamily="34" charset="0"/>
              </a:rPr>
              <a:t>, kterému ale skórovat zabránil náš gólman. </a:t>
            </a:r>
            <a:r>
              <a:rPr lang="cs-CZ" sz="1000" b="0" dirty="0" err="1">
                <a:latin typeface="Arial" panose="020B0604020202020204" pitchFamily="34" charset="0"/>
                <a:ea typeface="Calibri" panose="020F0502020204030204" pitchFamily="34" charset="0"/>
                <a:cs typeface="Arial" panose="020B0604020202020204" pitchFamily="34" charset="0"/>
              </a:rPr>
              <a:t>Poločsasovou</a:t>
            </a:r>
            <a:r>
              <a:rPr lang="cs-CZ" sz="1000" b="0" dirty="0">
                <a:latin typeface="Arial" panose="020B0604020202020204" pitchFamily="34" charset="0"/>
                <a:ea typeface="Calibri" panose="020F0502020204030204" pitchFamily="34" charset="0"/>
                <a:cs typeface="Arial" panose="020B0604020202020204" pitchFamily="34" charset="0"/>
              </a:rPr>
              <a:t> náladu nám vylepšila akce 2 minuty před přestávkou krásný centr od Tomášek </a:t>
            </a:r>
            <a:r>
              <a:rPr lang="cs-CZ" sz="1000" b="0" dirty="0" err="1">
                <a:latin typeface="Arial" panose="020B0604020202020204" pitchFamily="34" charset="0"/>
                <a:ea typeface="Calibri" panose="020F0502020204030204" pitchFamily="34" charset="0"/>
                <a:cs typeface="Arial" panose="020B0604020202020204" pitchFamily="34" charset="0"/>
              </a:rPr>
              <a:t>Beláka</a:t>
            </a:r>
            <a:r>
              <a:rPr lang="cs-CZ" sz="1000" b="0" dirty="0">
                <a:latin typeface="Arial" panose="020B0604020202020204" pitchFamily="34" charset="0"/>
                <a:ea typeface="Calibri" panose="020F0502020204030204" pitchFamily="34" charset="0"/>
                <a:cs typeface="Arial" panose="020B0604020202020204" pitchFamily="34" charset="0"/>
              </a:rPr>
              <a:t> na </a:t>
            </a:r>
            <a:r>
              <a:rPr lang="cs-CZ" sz="1000" b="0" dirty="0" err="1">
                <a:latin typeface="Arial" panose="020B0604020202020204" pitchFamily="34" charset="0"/>
                <a:ea typeface="Calibri" panose="020F0502020204030204" pitchFamily="34" charset="0"/>
                <a:cs typeface="Arial" panose="020B0604020202020204" pitchFamily="34" charset="0"/>
              </a:rPr>
              <a:t>Davoda</a:t>
            </a:r>
            <a:r>
              <a:rPr lang="cs-CZ" sz="1000" b="0" dirty="0">
                <a:latin typeface="Arial" panose="020B0604020202020204" pitchFamily="34" charset="0"/>
                <a:ea typeface="Calibri" panose="020F0502020204030204" pitchFamily="34" charset="0"/>
                <a:cs typeface="Arial" panose="020B0604020202020204" pitchFamily="34" charset="0"/>
              </a:rPr>
              <a:t> Mencla, </a:t>
            </a:r>
            <a:r>
              <a:rPr lang="cs-CZ" sz="1000" b="0" dirty="0" err="1">
                <a:latin typeface="Arial" panose="020B0604020202020204" pitchFamily="34" charset="0"/>
                <a:ea typeface="Calibri" panose="020F0502020204030204" pitchFamily="34" charset="0"/>
                <a:cs typeface="Arial" panose="020B0604020202020204" pitchFamily="34" charset="0"/>
              </a:rPr>
              <a:t>kzterý</a:t>
            </a:r>
            <a:r>
              <a:rPr lang="cs-CZ" sz="1000" b="0" dirty="0">
                <a:latin typeface="Arial" panose="020B0604020202020204" pitchFamily="34" charset="0"/>
                <a:ea typeface="Calibri" panose="020F0502020204030204" pitchFamily="34" charset="0"/>
                <a:cs typeface="Arial" panose="020B0604020202020204" pitchFamily="34" charset="0"/>
              </a:rPr>
              <a:t> hlavou nezadržitelně přivedl naše mužstvo do vedení 2:1. Nadějně jsme zahájili i 2. poločas, když z hranice velkého vápna pálil Jiří Vokoun. Všichni čekali, že se napne síť, ale míč skončil vedle levé tyče. V 53. minutě jsme ale bohužel až příliš snadno přišli o balón vinou špatné rozehrávky a než jsme stačili zaujmout obranné postavení, tak na 2:2 srovnal Jakub </a:t>
            </a:r>
            <a:r>
              <a:rPr lang="cs-CZ" sz="1000" b="0" dirty="0" err="1">
                <a:latin typeface="Arial" panose="020B0604020202020204" pitchFamily="34" charset="0"/>
                <a:ea typeface="Calibri" panose="020F0502020204030204" pitchFamily="34" charset="0"/>
                <a:cs typeface="Arial" panose="020B0604020202020204" pitchFamily="34" charset="0"/>
              </a:rPr>
              <a:t>Kiliján</a:t>
            </a:r>
            <a:r>
              <a:rPr lang="cs-CZ" sz="1000" b="0" dirty="0">
                <a:latin typeface="Arial" panose="020B0604020202020204" pitchFamily="34" charset="0"/>
                <a:ea typeface="Calibri" panose="020F0502020204030204" pitchFamily="34" charset="0"/>
                <a:cs typeface="Arial" panose="020B0604020202020204" pitchFamily="34" charset="0"/>
              </a:rPr>
              <a:t>. V těchto momentech     byli hosté aktivnější, pohyblivější a naše hra začala pomalu uvadat. Vít Karban nás mohl potrestat, ale svoji zahodil. Teda pěkným brankářským zákrokem tomu zabránil Tomáš Kysela. Pak dokonce Kadaň zahrávala 3 rohy za sebou a nevypadalo to s námi moc dobře. Vysvobodit nás z útlumu mohla akce, při níž Rudolf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vyslal do ulice Jakuba </a:t>
            </a:r>
            <a:r>
              <a:rPr lang="cs-CZ" sz="1000" b="0" dirty="0" err="1">
                <a:latin typeface="Arial" panose="020B0604020202020204" pitchFamily="34" charset="0"/>
                <a:ea typeface="Calibri" panose="020F0502020204030204" pitchFamily="34" charset="0"/>
                <a:cs typeface="Arial" panose="020B0604020202020204" pitchFamily="34" charset="0"/>
              </a:rPr>
              <a:t>Slaničku</a:t>
            </a:r>
            <a:r>
              <a:rPr lang="cs-CZ" sz="1000" b="0" dirty="0">
                <a:latin typeface="Arial" panose="020B0604020202020204" pitchFamily="34" charset="0"/>
                <a:ea typeface="Calibri" panose="020F0502020204030204" pitchFamily="34" charset="0"/>
                <a:cs typeface="Arial" panose="020B0604020202020204" pitchFamily="34" charset="0"/>
              </a:rPr>
              <a:t>, který mířil celkem dobře podél brankáře, ale ten si stejně poradil. Několikrát jsme se také vrhali do rychlých protiútoků, ale do konce jsme to nedotáhli. Buď jsme akci zastavili, nebo špatně kombinovali.  Jinak se ale hrálo celkem otevřeně a jak my  tak i Kadaň chtěli vyhrát.  To už ale naběhla poslední desetiminutovka a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prokázal, že umí i přesně přihrávat. Dlouhým centrem před branku našel Jakuba Slavíčka a byla z toho krásná branka na 3:2. Teď už jenom zbývalo to udržet až do konce. My jsme to ale mohli ještě navýšit. Mohl se o to postarat Filip Podhorský, který stál sám před brankářem, ale tak se šance zalekl, že branku minul. Hosté ještě v závěru zahrávali několik rohů, ale žádný z nich k vytouženému vyrovnání nevedl.</a:t>
            </a:r>
          </a:p>
          <a:p>
            <a:pPr algn="just">
              <a:lnSpc>
                <a:spcPct val="107000"/>
              </a:lnSpc>
              <a:spcAft>
                <a:spcPts val="800"/>
              </a:spcAft>
            </a:pPr>
            <a:r>
              <a:rPr lang="cs-CZ" sz="1000" b="0" dirty="0">
                <a:latin typeface="Arial" panose="020B0604020202020204" pitchFamily="34" charset="0"/>
                <a:ea typeface="Calibri" panose="020F0502020204030204" pitchFamily="34" charset="0"/>
                <a:cs typeface="Arial" panose="020B0604020202020204" pitchFamily="34" charset="0"/>
              </a:rPr>
              <a:t> Co říci k zápasu? Bereme 3 body, i když se slovy z řad hostující Kadaně, která byla po utkání slyšet „Více by tomu slušela remíza „ je třeba souhlasit. Stačí jenom připomenout, že 3x nás zachránila  od pohromy branková konstrukce. Formu, kterou jsme měli třeba v utkání v Modlanech nebo doma s Vilémovem marně hledáme.  Obě mužstva hrála otevřený fotbal, chtěla vyhrát a snad i proto viděli diváci tolik zahozených brankových příležitostí. Patří nám 4. místo s 51 body, na 5. místě je TJ Krupka, která má bodů 49 a právě na její hřiště zajíždíme v příštím kole v neděli 9.6.2019 s výkopem 17:00.</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M.Faust</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D.Mencl</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T.Kysela-K.Horváth</a:t>
            </a:r>
            <a:r>
              <a:rPr lang="cs-CZ" sz="1000" b="0" dirty="0">
                <a:latin typeface="Arial" panose="020B0604020202020204" pitchFamily="34" charset="0"/>
                <a:ea typeface="Calibri" panose="020F0502020204030204" pitchFamily="34" charset="0"/>
                <a:cs typeface="Arial" panose="020B0604020202020204" pitchFamily="34" charset="0"/>
              </a:rPr>
              <a:t>(60.J.Prieložný),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J.Vacek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D.Mencl</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dirty="0"/>
              <a:t> </a:t>
            </a:r>
            <a:r>
              <a:rPr lang="cs-CZ" sz="1000" b="0" dirty="0" err="1">
                <a:latin typeface="Arial" panose="020B0604020202020204" pitchFamily="34" charset="0"/>
                <a:cs typeface="Arial" panose="020B0604020202020204" pitchFamily="34" charset="0"/>
              </a:rPr>
              <a:t>R.Slanička</a:t>
            </a:r>
            <a:r>
              <a:rPr lang="cs-CZ" sz="1000" b="0" dirty="0">
                <a:latin typeface="Arial" panose="020B0604020202020204" pitchFamily="34" charset="0"/>
                <a:cs typeface="Arial" panose="020B0604020202020204" pitchFamily="34" charset="0"/>
              </a:rPr>
              <a:t>(80.R.Feko), </a:t>
            </a:r>
            <a:r>
              <a:rPr lang="cs-CZ" sz="1000" b="0" dirty="0" err="1">
                <a:latin typeface="Arial" panose="020B0604020202020204" pitchFamily="34" charset="0"/>
                <a:cs typeface="Arial" panose="020B0604020202020204" pitchFamily="34" charset="0"/>
              </a:rPr>
              <a:t>J.Vokoun</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P.Stejskal</a:t>
            </a:r>
            <a:r>
              <a:rPr lang="cs-CZ" sz="1000" b="0" dirty="0">
                <a:latin typeface="Arial" panose="020B060402020202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M.Faust</a:t>
            </a:r>
            <a:r>
              <a:rPr lang="cs-CZ" sz="1000" b="0" dirty="0">
                <a:latin typeface="Arial" panose="020B0604020202020204" pitchFamily="34" charset="0"/>
                <a:cs typeface="Arial" panose="020B0604020202020204" pitchFamily="34" charset="0"/>
              </a:rPr>
              <a:t>(89.D.Beruška)- </a:t>
            </a:r>
            <a:r>
              <a:rPr lang="cs-CZ" sz="1000" b="0" dirty="0" err="1">
                <a:latin typeface="Arial" panose="020B0604020202020204" pitchFamily="34" charset="0"/>
                <a:cs typeface="Arial" panose="020B0604020202020204" pitchFamily="34" charset="0"/>
              </a:rPr>
              <a:t>T.Belák</a:t>
            </a:r>
            <a:r>
              <a:rPr lang="cs-CZ" sz="1000" b="0" dirty="0">
                <a:latin typeface="Arial" panose="020B0604020202020204" pitchFamily="34" charset="0"/>
                <a:cs typeface="Arial" panose="020B0604020202020204" pitchFamily="34" charset="0"/>
              </a:rPr>
              <a:t>(85.F.Podhorský)</a:t>
            </a:r>
          </a:p>
          <a:p>
            <a:r>
              <a:rPr lang="cs-CZ" sz="1000" b="0" u="sng" dirty="0">
                <a:latin typeface="Arial" panose="020B0604020202020204" pitchFamily="34" charset="0"/>
                <a:cs typeface="Arial" panose="020B0604020202020204" pitchFamily="34" charset="0"/>
              </a:rPr>
              <a:t>Připraveni:</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T.Písař</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P.Fary</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P.Hoznédl</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Vedoucí: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J.Tyle</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L.Mollinger-J.Flade</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P.Lesák</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Delegát:</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M.Mráz</a:t>
            </a:r>
            <a:r>
              <a:rPr lang="cs-CZ" sz="1000" b="0" dirty="0">
                <a:latin typeface="Arial" panose="020B0604020202020204" pitchFamily="34" charset="0"/>
                <a:cs typeface="Arial" panose="020B0604020202020204" pitchFamily="34" charset="0"/>
              </a:rPr>
              <a:t>     100 diváků  </a:t>
            </a:r>
            <a:r>
              <a:rPr lang="cs-CZ" sz="1000" b="0" u="sng" dirty="0">
                <a:latin typeface="Arial" panose="020B0604020202020204" pitchFamily="34" charset="0"/>
                <a:cs typeface="Arial" panose="020B0604020202020204" pitchFamily="34" charset="0"/>
              </a:rPr>
              <a:t>Hlavní pořadatel:</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J.Švancar</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17" name="TextovéPole 16">
            <a:extLst>
              <a:ext uri="{FF2B5EF4-FFF2-40B4-BE49-F238E27FC236}">
                <a16:creationId xmlns:a16="http://schemas.microsoft.com/office/drawing/2014/main" id="{715E21EE-4433-4FA9-B05B-2DE955F0A278}"/>
              </a:ext>
            </a:extLst>
          </p:cNvPr>
          <p:cNvSpPr txBox="1"/>
          <p:nvPr/>
        </p:nvSpPr>
        <p:spPr>
          <a:xfrm>
            <a:off x="5422328" y="89535"/>
            <a:ext cx="4680520" cy="276999"/>
          </a:xfrm>
          <a:prstGeom prst="rect">
            <a:avLst/>
          </a:prstGeom>
          <a:solidFill>
            <a:srgbClr val="FFFF00"/>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SK Štětí-FK </a:t>
            </a:r>
            <a:r>
              <a:rPr lang="cs-CZ" dirty="0" err="1">
                <a:latin typeface="Arial Black" panose="020B0A04020102020204" pitchFamily="34" charset="0"/>
              </a:rPr>
              <a:t>Tatran</a:t>
            </a:r>
            <a:r>
              <a:rPr lang="cs-CZ" dirty="0">
                <a:latin typeface="Arial Black" panose="020B0A04020102020204" pitchFamily="34" charset="0"/>
              </a:rPr>
              <a:t> Kadaň1.6.2019 </a:t>
            </a:r>
          </a:p>
        </p:txBody>
      </p:sp>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graphicFrame>
        <p:nvGraphicFramePr>
          <p:cNvPr id="3" name="Tabulka 2"/>
          <p:cNvGraphicFramePr>
            <a:graphicFrameLocks noGrp="1"/>
          </p:cNvGraphicFramePr>
          <p:nvPr>
            <p:extLst>
              <p:ext uri="{D42A27DB-BD31-4B8C-83A1-F6EECF244321}">
                <p14:modId xmlns:p14="http://schemas.microsoft.com/office/powerpoint/2010/main" val="1884083302"/>
              </p:ext>
            </p:extLst>
          </p:nvPr>
        </p:nvGraphicFramePr>
        <p:xfrm>
          <a:off x="5400578" y="846573"/>
          <a:ext cx="4701810" cy="2689860"/>
        </p:xfrm>
        <a:graphic>
          <a:graphicData uri="http://schemas.openxmlformats.org/drawingml/2006/table">
            <a:tbl>
              <a:tblPr/>
              <a:tblGrid>
                <a:gridCol w="223115">
                  <a:extLst>
                    <a:ext uri="{9D8B030D-6E8A-4147-A177-3AD203B41FA5}">
                      <a16:colId xmlns:a16="http://schemas.microsoft.com/office/drawing/2014/main" val="4204604042"/>
                    </a:ext>
                  </a:extLst>
                </a:gridCol>
                <a:gridCol w="262488">
                  <a:extLst>
                    <a:ext uri="{9D8B030D-6E8A-4147-A177-3AD203B41FA5}">
                      <a16:colId xmlns:a16="http://schemas.microsoft.com/office/drawing/2014/main" val="410634884"/>
                    </a:ext>
                  </a:extLst>
                </a:gridCol>
                <a:gridCol w="1761949">
                  <a:extLst>
                    <a:ext uri="{9D8B030D-6E8A-4147-A177-3AD203B41FA5}">
                      <a16:colId xmlns:a16="http://schemas.microsoft.com/office/drawing/2014/main" val="2845094293"/>
                    </a:ext>
                  </a:extLst>
                </a:gridCol>
                <a:gridCol w="344514">
                  <a:extLst>
                    <a:ext uri="{9D8B030D-6E8A-4147-A177-3AD203B41FA5}">
                      <a16:colId xmlns:a16="http://schemas.microsoft.com/office/drawing/2014/main" val="3030569223"/>
                    </a:ext>
                  </a:extLst>
                </a:gridCol>
                <a:gridCol w="236238">
                  <a:extLst>
                    <a:ext uri="{9D8B030D-6E8A-4147-A177-3AD203B41FA5}">
                      <a16:colId xmlns:a16="http://schemas.microsoft.com/office/drawing/2014/main" val="2016498373"/>
                    </a:ext>
                  </a:extLst>
                </a:gridCol>
                <a:gridCol w="187023">
                  <a:extLst>
                    <a:ext uri="{9D8B030D-6E8A-4147-A177-3AD203B41FA5}">
                      <a16:colId xmlns:a16="http://schemas.microsoft.com/office/drawing/2014/main" val="1858366050"/>
                    </a:ext>
                  </a:extLst>
                </a:gridCol>
                <a:gridCol w="187023">
                  <a:extLst>
                    <a:ext uri="{9D8B030D-6E8A-4147-A177-3AD203B41FA5}">
                      <a16:colId xmlns:a16="http://schemas.microsoft.com/office/drawing/2014/main" val="493604026"/>
                    </a:ext>
                  </a:extLst>
                </a:gridCol>
                <a:gridCol w="249364">
                  <a:extLst>
                    <a:ext uri="{9D8B030D-6E8A-4147-A177-3AD203B41FA5}">
                      <a16:colId xmlns:a16="http://schemas.microsoft.com/office/drawing/2014/main" val="1307182423"/>
                    </a:ext>
                  </a:extLst>
                </a:gridCol>
                <a:gridCol w="669343">
                  <a:extLst>
                    <a:ext uri="{9D8B030D-6E8A-4147-A177-3AD203B41FA5}">
                      <a16:colId xmlns:a16="http://schemas.microsoft.com/office/drawing/2014/main" val="162990921"/>
                    </a:ext>
                  </a:extLst>
                </a:gridCol>
                <a:gridCol w="305142">
                  <a:extLst>
                    <a:ext uri="{9D8B030D-6E8A-4147-A177-3AD203B41FA5}">
                      <a16:colId xmlns:a16="http://schemas.microsoft.com/office/drawing/2014/main" val="1025993610"/>
                    </a:ext>
                  </a:extLst>
                </a:gridCol>
                <a:gridCol w="275611">
                  <a:extLst>
                    <a:ext uri="{9D8B030D-6E8A-4147-A177-3AD203B41FA5}">
                      <a16:colId xmlns:a16="http://schemas.microsoft.com/office/drawing/2014/main" val="3363839111"/>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464210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600" b="1" i="0" u="none" strike="noStrike" dirty="0">
                          <a:solidFill>
                            <a:srgbClr val="0000CC"/>
                          </a:solidFill>
                          <a:effectLst/>
                          <a:latin typeface="Calibri" panose="020F0502020204030204" pitchFamily="34" charset="0"/>
                        </a:rPr>
                        <a:t>Ústecký přebor starších žáků 2018/2019 po 6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5809662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149:9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67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0337443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FK Neštěmice, </a:t>
                      </a:r>
                      <a:r>
                        <a:rPr lang="cs-CZ" sz="1050" b="1" i="0" u="none" strike="noStrike" dirty="0" err="1">
                          <a:solidFill>
                            <a:srgbClr val="000000"/>
                          </a:solidFill>
                          <a:effectLst/>
                          <a:latin typeface="Arial" panose="020B0604020202020204" pitchFamily="34" charset="0"/>
                        </a:rPr>
                        <a:t>z.s</a:t>
                      </a:r>
                      <a:r>
                        <a:rPr lang="cs-CZ" sz="105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122:42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44008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66:41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78889731"/>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122:73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7051626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89:75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58507589"/>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6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6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a:solidFill>
                            <a:srgbClr val="FF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FF0000"/>
                          </a:solidFill>
                          <a:effectLst/>
                          <a:latin typeface="Calibri" panose="020F0502020204030204" pitchFamily="34" charset="0"/>
                        </a:rPr>
                        <a:t>91:130</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a:solidFill>
                            <a:srgbClr val="FF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1982665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Calibri" panose="020F0502020204030204" pitchFamily="34" charset="0"/>
                        </a:rPr>
                        <a:t>50:109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4875901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Calibri" panose="020F0502020204030204" pitchFamily="34" charset="0"/>
                        </a:rPr>
                        <a:t>58:150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906759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34:152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782822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59549128"/>
                  </a:ext>
                </a:extLst>
              </a:tr>
            </a:tbl>
          </a:graphicData>
        </a:graphic>
      </p:graphicFrame>
      <p:graphicFrame>
        <p:nvGraphicFramePr>
          <p:cNvPr id="2" name="Tabulka 1"/>
          <p:cNvGraphicFramePr>
            <a:graphicFrameLocks noGrp="1"/>
          </p:cNvGraphicFramePr>
          <p:nvPr>
            <p:extLst>
              <p:ext uri="{D42A27DB-BD31-4B8C-83A1-F6EECF244321}">
                <p14:modId xmlns:p14="http://schemas.microsoft.com/office/powerpoint/2010/main" val="3513408039"/>
              </p:ext>
            </p:extLst>
          </p:nvPr>
        </p:nvGraphicFramePr>
        <p:xfrm>
          <a:off x="5467725" y="4195564"/>
          <a:ext cx="4641338" cy="2735638"/>
        </p:xfrm>
        <a:graphic>
          <a:graphicData uri="http://schemas.openxmlformats.org/drawingml/2006/table">
            <a:tbl>
              <a:tblPr/>
              <a:tblGrid>
                <a:gridCol w="321943">
                  <a:extLst>
                    <a:ext uri="{9D8B030D-6E8A-4147-A177-3AD203B41FA5}">
                      <a16:colId xmlns:a16="http://schemas.microsoft.com/office/drawing/2014/main" val="1358570650"/>
                    </a:ext>
                  </a:extLst>
                </a:gridCol>
                <a:gridCol w="281700">
                  <a:extLst>
                    <a:ext uri="{9D8B030D-6E8A-4147-A177-3AD203B41FA5}">
                      <a16:colId xmlns:a16="http://schemas.microsoft.com/office/drawing/2014/main" val="836396824"/>
                    </a:ext>
                  </a:extLst>
                </a:gridCol>
                <a:gridCol w="1841110">
                  <a:extLst>
                    <a:ext uri="{9D8B030D-6E8A-4147-A177-3AD203B41FA5}">
                      <a16:colId xmlns:a16="http://schemas.microsoft.com/office/drawing/2014/main" val="3033691329"/>
                    </a:ext>
                  </a:extLst>
                </a:gridCol>
                <a:gridCol w="268285">
                  <a:extLst>
                    <a:ext uri="{9D8B030D-6E8A-4147-A177-3AD203B41FA5}">
                      <a16:colId xmlns:a16="http://schemas.microsoft.com/office/drawing/2014/main" val="1910534283"/>
                    </a:ext>
                  </a:extLst>
                </a:gridCol>
                <a:gridCol w="268285">
                  <a:extLst>
                    <a:ext uri="{9D8B030D-6E8A-4147-A177-3AD203B41FA5}">
                      <a16:colId xmlns:a16="http://schemas.microsoft.com/office/drawing/2014/main" val="2483776934"/>
                    </a:ext>
                  </a:extLst>
                </a:gridCol>
                <a:gridCol w="191153">
                  <a:extLst>
                    <a:ext uri="{9D8B030D-6E8A-4147-A177-3AD203B41FA5}">
                      <a16:colId xmlns:a16="http://schemas.microsoft.com/office/drawing/2014/main" val="3853818115"/>
                    </a:ext>
                  </a:extLst>
                </a:gridCol>
                <a:gridCol w="191153">
                  <a:extLst>
                    <a:ext uri="{9D8B030D-6E8A-4147-A177-3AD203B41FA5}">
                      <a16:colId xmlns:a16="http://schemas.microsoft.com/office/drawing/2014/main" val="4108350482"/>
                    </a:ext>
                  </a:extLst>
                </a:gridCol>
                <a:gridCol w="191153">
                  <a:extLst>
                    <a:ext uri="{9D8B030D-6E8A-4147-A177-3AD203B41FA5}">
                      <a16:colId xmlns:a16="http://schemas.microsoft.com/office/drawing/2014/main" val="2310804893"/>
                    </a:ext>
                  </a:extLst>
                </a:gridCol>
                <a:gridCol w="469499">
                  <a:extLst>
                    <a:ext uri="{9D8B030D-6E8A-4147-A177-3AD203B41FA5}">
                      <a16:colId xmlns:a16="http://schemas.microsoft.com/office/drawing/2014/main" val="98588807"/>
                    </a:ext>
                  </a:extLst>
                </a:gridCol>
                <a:gridCol w="362185">
                  <a:extLst>
                    <a:ext uri="{9D8B030D-6E8A-4147-A177-3AD203B41FA5}">
                      <a16:colId xmlns:a16="http://schemas.microsoft.com/office/drawing/2014/main" val="4275709431"/>
                    </a:ext>
                  </a:extLst>
                </a:gridCol>
                <a:gridCol w="254872">
                  <a:extLst>
                    <a:ext uri="{9D8B030D-6E8A-4147-A177-3AD203B41FA5}">
                      <a16:colId xmlns:a16="http://schemas.microsoft.com/office/drawing/2014/main" val="304319784"/>
                    </a:ext>
                  </a:extLst>
                </a:gridCol>
              </a:tblGrid>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84406651"/>
                  </a:ext>
                </a:extLst>
              </a:tr>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900" b="1" i="0" u="none" strike="noStrike">
                          <a:solidFill>
                            <a:srgbClr val="0000CC"/>
                          </a:solidFill>
                          <a:effectLst/>
                          <a:latin typeface="Calibri" panose="020F0502020204030204" pitchFamily="34" charset="0"/>
                        </a:rPr>
                        <a:t>Ústecký přebor mladších žáků 2018/2019 po 26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28957666"/>
                  </a:ext>
                </a:extLst>
              </a:tr>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201:37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23441688"/>
                  </a:ext>
                </a:extLst>
              </a:tr>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Neštěmice,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164:68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72606993"/>
                  </a:ext>
                </a:extLst>
              </a:tr>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130:90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85685823"/>
                  </a:ext>
                </a:extLst>
              </a:tr>
              <a:tr h="25447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126:82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08950032"/>
                  </a:ext>
                </a:extLst>
              </a:tr>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Calibri" panose="020F0502020204030204" pitchFamily="34" charset="0"/>
                        </a:rPr>
                        <a:t>173:78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37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91383176"/>
                  </a:ext>
                </a:extLst>
              </a:tr>
              <a:tr h="36051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86:116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47295996"/>
                  </a:ext>
                </a:extLst>
              </a:tr>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101:105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33982152"/>
                  </a:ext>
                </a:extLst>
              </a:tr>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51:205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65173394"/>
                  </a:ext>
                </a:extLst>
              </a:tr>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32:283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0373875"/>
                  </a:ext>
                </a:extLst>
              </a:tr>
              <a:tr h="21206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06889894"/>
                  </a:ext>
                </a:extLst>
              </a:tr>
            </a:tbl>
          </a:graphicData>
        </a:graphic>
      </p:graphicFrame>
      <p:sp>
        <p:nvSpPr>
          <p:cNvPr id="4" name="TextovéPole 3">
            <a:extLst>
              <a:ext uri="{FF2B5EF4-FFF2-40B4-BE49-F238E27FC236}">
                <a16:creationId xmlns:a16="http://schemas.microsoft.com/office/drawing/2014/main" id="{903DE4CC-9C43-4C34-8B36-16B479CE6AF8}"/>
              </a:ext>
            </a:extLst>
          </p:cNvPr>
          <p:cNvSpPr txBox="1"/>
          <p:nvPr/>
        </p:nvSpPr>
        <p:spPr>
          <a:xfrm>
            <a:off x="5472584" y="76650"/>
            <a:ext cx="4608512" cy="707886"/>
          </a:xfrm>
          <a:prstGeom prst="rect">
            <a:avLst/>
          </a:prstGeom>
          <a:blipFill>
            <a:blip r:embed="rId2"/>
            <a:tile tx="0" ty="0" sx="100000" sy="100000" flip="none" algn="tl"/>
          </a:blipFill>
          <a:effectLst>
            <a:softEdge rad="0"/>
          </a:effectLst>
        </p:spPr>
        <p:txBody>
          <a:bodyPr wrap="square" rtlCol="0">
            <a:spAutoFit/>
          </a:bodyPr>
          <a:lstStyle/>
          <a:p>
            <a:pPr algn="ctr"/>
            <a:r>
              <a:rPr lang="cs-CZ" sz="2000" dirty="0">
                <a:solidFill>
                  <a:srgbClr val="FF5050"/>
                </a:solidFill>
                <a:latin typeface="Arial Black" panose="020B0A04020102020204" pitchFamily="34" charset="0"/>
              </a:rPr>
              <a:t>Starší žáci skončí v Ústeckém přeboru na 6. místě.  </a:t>
            </a:r>
          </a:p>
        </p:txBody>
      </p:sp>
      <p:sp>
        <p:nvSpPr>
          <p:cNvPr id="7" name="TextovéPole 6">
            <a:extLst>
              <a:ext uri="{FF2B5EF4-FFF2-40B4-BE49-F238E27FC236}">
                <a16:creationId xmlns:a16="http://schemas.microsoft.com/office/drawing/2014/main" id="{F29F4838-D75D-43D0-AFD5-6ACDBAD568F8}"/>
              </a:ext>
            </a:extLst>
          </p:cNvPr>
          <p:cNvSpPr txBox="1"/>
          <p:nvPr/>
        </p:nvSpPr>
        <p:spPr>
          <a:xfrm>
            <a:off x="5318071" y="3538781"/>
            <a:ext cx="4778012" cy="584775"/>
          </a:xfrm>
          <a:prstGeom prst="rect">
            <a:avLst/>
          </a:prstGeom>
          <a:pattFill prst="diagBrick">
            <a:fgClr>
              <a:srgbClr val="CCFFFF"/>
            </a:fgClr>
            <a:bgClr>
              <a:schemeClr val="bg1"/>
            </a:bgClr>
          </a:pattFill>
          <a:effectLst>
            <a:softEdge rad="0"/>
          </a:effectLst>
        </p:spPr>
        <p:txBody>
          <a:bodyPr wrap="square" rtlCol="0">
            <a:spAutoFit/>
          </a:bodyPr>
          <a:lstStyle/>
          <a:p>
            <a:pPr algn="ctr"/>
            <a:r>
              <a:rPr lang="cs-CZ" sz="1600" dirty="0">
                <a:latin typeface="Arial Black" panose="020B0A04020102020204" pitchFamily="34" charset="0"/>
              </a:rPr>
              <a:t>Mladší žáci zůstanou na 5. místě i po dnešním zápase proti Litoměřicku B </a:t>
            </a:r>
          </a:p>
        </p:txBody>
      </p:sp>
      <p:pic>
        <p:nvPicPr>
          <p:cNvPr id="11" name="Obrázek 10">
            <a:extLst>
              <a:ext uri="{FF2B5EF4-FFF2-40B4-BE49-F238E27FC236}">
                <a16:creationId xmlns:a16="http://schemas.microsoft.com/office/drawing/2014/main" id="{5796F267-791A-4FAF-813B-3AC834528479}"/>
              </a:ext>
            </a:extLst>
          </p:cNvPr>
          <p:cNvPicPr>
            <a:picLocks noChangeAspect="1"/>
          </p:cNvPicPr>
          <p:nvPr/>
        </p:nvPicPr>
        <p:blipFill>
          <a:blip r:embed="rId3"/>
          <a:stretch>
            <a:fillRect/>
          </a:stretch>
        </p:blipFill>
        <p:spPr>
          <a:xfrm>
            <a:off x="575821" y="3889570"/>
            <a:ext cx="1542497" cy="1356041"/>
          </a:xfrm>
          <a:prstGeom prst="rect">
            <a:avLst/>
          </a:prstGeom>
          <a:ln w="25400">
            <a:solidFill>
              <a:srgbClr val="FF99FF"/>
            </a:solidFill>
          </a:ln>
        </p:spPr>
      </p:pic>
      <p:sp>
        <p:nvSpPr>
          <p:cNvPr id="12" name="TextovéPole 11">
            <a:extLst>
              <a:ext uri="{FF2B5EF4-FFF2-40B4-BE49-F238E27FC236}">
                <a16:creationId xmlns:a16="http://schemas.microsoft.com/office/drawing/2014/main" id="{EDBF1417-534B-4BD7-A86D-2C5E226E7CB1}"/>
              </a:ext>
            </a:extLst>
          </p:cNvPr>
          <p:cNvSpPr txBox="1"/>
          <p:nvPr/>
        </p:nvSpPr>
        <p:spPr>
          <a:xfrm>
            <a:off x="179995" y="1720551"/>
            <a:ext cx="4644516" cy="1815882"/>
          </a:xfrm>
          <a:prstGeom prst="rect">
            <a:avLst/>
          </a:prstGeom>
          <a:solidFill>
            <a:srgbClr val="FFFF99"/>
          </a:solidFill>
          <a:effectLst>
            <a:softEdge rad="0"/>
          </a:effectLst>
        </p:spPr>
        <p:txBody>
          <a:bodyPr wrap="square" rtlCol="0">
            <a:spAutoFit/>
          </a:bodyPr>
          <a:lstStyle/>
          <a:p>
            <a:pPr algn="ctr"/>
            <a:r>
              <a:rPr lang="cs-CZ" sz="1400" u="sng" dirty="0">
                <a:effectLst>
                  <a:outerShdw blurRad="38100" dist="38100" dir="2700000" algn="tl">
                    <a:srgbClr val="000000">
                      <a:alpha val="43137"/>
                    </a:srgbClr>
                  </a:outerShdw>
                </a:effectLst>
                <a:latin typeface="Arial Black" panose="020B0A04020102020204" pitchFamily="34" charset="0"/>
              </a:rPr>
              <a:t>Jiří </a:t>
            </a:r>
            <a:r>
              <a:rPr lang="cs-CZ" sz="1400" u="sng" dirty="0" err="1">
                <a:effectLst>
                  <a:outerShdw blurRad="38100" dist="38100" dir="2700000" algn="tl">
                    <a:srgbClr val="000000">
                      <a:alpha val="43137"/>
                    </a:srgbClr>
                  </a:outerShdw>
                </a:effectLst>
                <a:latin typeface="Arial Black" panose="020B0A04020102020204" pitchFamily="34" charset="0"/>
              </a:rPr>
              <a:t>Hefner</a:t>
            </a:r>
            <a:r>
              <a:rPr lang="cs-CZ" sz="1400" u="sng" dirty="0">
                <a:effectLst>
                  <a:outerShdw blurRad="38100" dist="38100" dir="2700000" algn="tl">
                    <a:srgbClr val="000000">
                      <a:alpha val="43137"/>
                    </a:srgbClr>
                  </a:outerShdw>
                </a:effectLst>
                <a:latin typeface="Arial Black" panose="020B0A04020102020204" pitchFamily="34" charset="0"/>
              </a:rPr>
              <a:t> – hrající trenér FK Tatran Kadaň</a:t>
            </a:r>
          </a:p>
          <a:p>
            <a:pPr algn="just"/>
            <a:r>
              <a:rPr lang="cs-CZ" sz="1400" dirty="0">
                <a:latin typeface="Arial" panose="020B0604020202020204" pitchFamily="34" charset="0"/>
                <a:cs typeface="Arial" panose="020B0604020202020204" pitchFamily="34" charset="0"/>
              </a:rPr>
              <a:t>Hodnotí se mně to špatně takhle se o záchranu nehraje. Dneska to bylo o proměňování šancí, těch jsme si vypracovali poměrně dost, ale nedůraz v koncovce nás srážel do kolen. Domácí měli velmi dobrý přechod do útočné fáze a to nám dělalo problémy. Po 3 brejcích dobře sehraných situacích jsme dostal 3 góly a my jsme dali jenom 2.  </a:t>
            </a:r>
          </a:p>
        </p:txBody>
      </p:sp>
      <p:sp>
        <p:nvSpPr>
          <p:cNvPr id="13" name="TextovéPole 12">
            <a:extLst>
              <a:ext uri="{FF2B5EF4-FFF2-40B4-BE49-F238E27FC236}">
                <a16:creationId xmlns:a16="http://schemas.microsoft.com/office/drawing/2014/main" id="{0C957A25-B73D-40B2-977A-315617D73C97}"/>
              </a:ext>
            </a:extLst>
          </p:cNvPr>
          <p:cNvSpPr txBox="1"/>
          <p:nvPr/>
        </p:nvSpPr>
        <p:spPr>
          <a:xfrm>
            <a:off x="252003" y="5669446"/>
            <a:ext cx="4608512" cy="1169551"/>
          </a:xfrm>
          <a:prstGeom prst="rect">
            <a:avLst/>
          </a:prstGeom>
          <a:solidFill>
            <a:schemeClr val="bg1">
              <a:lumMod val="95000"/>
            </a:schemeClr>
          </a:solidFill>
          <a:effectLst>
            <a:softEdge rad="0"/>
          </a:effectLst>
        </p:spPr>
        <p:txBody>
          <a:bodyPr wrap="square" rtlCol="0">
            <a:spAutoFit/>
          </a:bodyPr>
          <a:lstStyle/>
          <a:p>
            <a:pPr algn="ctr"/>
            <a:r>
              <a:rPr lang="cs-CZ" sz="1400" u="sng" dirty="0">
                <a:effectLst>
                  <a:outerShdw blurRad="38100" dist="38100" dir="2700000" algn="tl">
                    <a:srgbClr val="000000">
                      <a:alpha val="43137"/>
                    </a:srgbClr>
                  </a:outerShdw>
                </a:effectLst>
                <a:latin typeface="Arial Black" panose="020B0A04020102020204" pitchFamily="34" charset="0"/>
              </a:rPr>
              <a:t>Jiří </a:t>
            </a:r>
            <a:r>
              <a:rPr lang="cs-CZ" sz="1400" u="sng" dirty="0" err="1">
                <a:effectLst>
                  <a:outerShdw blurRad="38100" dist="38100" dir="2700000" algn="tl">
                    <a:srgbClr val="000000">
                      <a:alpha val="43137"/>
                    </a:srgbClr>
                  </a:outerShdw>
                </a:effectLst>
                <a:latin typeface="Arial Black" panose="020B0A04020102020204" pitchFamily="34" charset="0"/>
              </a:rPr>
              <a:t>Ransdorf</a:t>
            </a:r>
            <a:r>
              <a:rPr lang="cs-CZ" sz="1400" u="sng" dirty="0">
                <a:effectLst>
                  <a:outerShdw blurRad="38100" dist="38100" dir="2700000" algn="tl">
                    <a:srgbClr val="000000">
                      <a:alpha val="43137"/>
                    </a:srgbClr>
                  </a:outerShdw>
                </a:effectLst>
                <a:latin typeface="Arial Black" panose="020B0A04020102020204" pitchFamily="34" charset="0"/>
              </a:rPr>
              <a:t>  - trenér SK Štětí</a:t>
            </a:r>
          </a:p>
          <a:p>
            <a:pPr algn="just"/>
            <a:r>
              <a:rPr lang="cs-CZ" sz="1400" dirty="0">
                <a:latin typeface="Arial" panose="020B0604020202020204" pitchFamily="34" charset="0"/>
                <a:cs typeface="Arial" panose="020B0604020202020204" pitchFamily="34" charset="0"/>
              </a:rPr>
              <a:t>Soupeř hrál velmi dobře, zachraňuje se. Měli tam srdíčko, prali se, ale měli i smůlu. Nastřelili 2 tyčky. Pak jsme dali gól, oni vyrovnali a v posledním minutě 1. půle jsme měli štěstí a dali gól na 2:1.</a:t>
            </a:r>
          </a:p>
        </p:txBody>
      </p:sp>
      <p:pic>
        <p:nvPicPr>
          <p:cNvPr id="14" name="Obrázek 13">
            <a:extLst>
              <a:ext uri="{FF2B5EF4-FFF2-40B4-BE49-F238E27FC236}">
                <a16:creationId xmlns:a16="http://schemas.microsoft.com/office/drawing/2014/main" id="{CD7A2384-1E9A-45C6-8C07-848751CF23F7}"/>
              </a:ext>
            </a:extLst>
          </p:cNvPr>
          <p:cNvPicPr>
            <a:picLocks noChangeAspect="1"/>
          </p:cNvPicPr>
          <p:nvPr/>
        </p:nvPicPr>
        <p:blipFill>
          <a:blip r:embed="rId4"/>
          <a:stretch>
            <a:fillRect/>
          </a:stretch>
        </p:blipFill>
        <p:spPr>
          <a:xfrm>
            <a:off x="3069533" y="3759332"/>
            <a:ext cx="1406848" cy="1668499"/>
          </a:xfrm>
          <a:prstGeom prst="rect">
            <a:avLst/>
          </a:prstGeom>
        </p:spPr>
      </p:pic>
      <p:sp>
        <p:nvSpPr>
          <p:cNvPr id="17" name="TextovéPole 16">
            <a:extLst>
              <a:ext uri="{FF2B5EF4-FFF2-40B4-BE49-F238E27FC236}">
                <a16:creationId xmlns:a16="http://schemas.microsoft.com/office/drawing/2014/main" id="{6C143A8C-19EB-4FFC-A556-80A57B912279}"/>
              </a:ext>
            </a:extLst>
          </p:cNvPr>
          <p:cNvSpPr txBox="1"/>
          <p:nvPr/>
        </p:nvSpPr>
        <p:spPr>
          <a:xfrm>
            <a:off x="122700" y="144716"/>
            <a:ext cx="4680520" cy="1152000"/>
          </a:xfrm>
          <a:prstGeom prst="rect">
            <a:avLst/>
          </a:prstGeom>
          <a:solidFill>
            <a:srgbClr val="99FF99"/>
          </a:solidFill>
          <a:effectLst>
            <a:softEdge rad="0"/>
          </a:effectLst>
          <a:scene3d>
            <a:camera prst="orthographicFront"/>
            <a:lightRig rig="threePt" dir="t"/>
          </a:scene3d>
          <a:sp3d>
            <a:bevelT w="31750"/>
          </a:sp3d>
        </p:spPr>
        <p:txBody>
          <a:bodyPr wrap="square" rtlCol="0">
            <a:spAutoFit/>
          </a:bodyPr>
          <a:lstStyle/>
          <a:p>
            <a:pPr algn="ctr"/>
            <a:r>
              <a:rPr lang="cs-CZ" sz="2400" dirty="0">
                <a:solidFill>
                  <a:srgbClr val="6600FF"/>
                </a:solidFill>
                <a:latin typeface="GungsuhChe" panose="02030609000101010101" pitchFamily="49" charset="-127"/>
                <a:ea typeface="GungsuhChe" panose="02030609000101010101" pitchFamily="49" charset="-127"/>
              </a:rPr>
              <a:t>Hodnocení trenérů po zápase mužstva dospělých s Kadaní  </a:t>
            </a:r>
          </a:p>
        </p:txBody>
      </p:sp>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016200" y="700387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2" name="TextovéPole 1"/>
          <p:cNvSpPr txBox="1"/>
          <p:nvPr/>
        </p:nvSpPr>
        <p:spPr>
          <a:xfrm>
            <a:off x="288008" y="451148"/>
            <a:ext cx="129614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graphicFrame>
        <p:nvGraphicFramePr>
          <p:cNvPr id="28" name="Tabulka 27"/>
          <p:cNvGraphicFramePr>
            <a:graphicFrameLocks noGrp="1"/>
          </p:cNvGraphicFramePr>
          <p:nvPr>
            <p:extLst>
              <p:ext uri="{D42A27DB-BD31-4B8C-83A1-F6EECF244321}">
                <p14:modId xmlns:p14="http://schemas.microsoft.com/office/powerpoint/2010/main" val="2638998955"/>
              </p:ext>
            </p:extLst>
          </p:nvPr>
        </p:nvGraphicFramePr>
        <p:xfrm>
          <a:off x="71984" y="91108"/>
          <a:ext cx="4680521" cy="4007780"/>
        </p:xfrm>
        <a:graphic>
          <a:graphicData uri="http://schemas.openxmlformats.org/drawingml/2006/table">
            <a:tbl>
              <a:tblPr/>
              <a:tblGrid>
                <a:gridCol w="1567261">
                  <a:extLst>
                    <a:ext uri="{9D8B030D-6E8A-4147-A177-3AD203B41FA5}">
                      <a16:colId xmlns:a16="http://schemas.microsoft.com/office/drawing/2014/main" val="1072334648"/>
                    </a:ext>
                  </a:extLst>
                </a:gridCol>
                <a:gridCol w="1445767">
                  <a:extLst>
                    <a:ext uri="{9D8B030D-6E8A-4147-A177-3AD203B41FA5}">
                      <a16:colId xmlns:a16="http://schemas.microsoft.com/office/drawing/2014/main" val="2309080168"/>
                    </a:ext>
                  </a:extLst>
                </a:gridCol>
                <a:gridCol w="765407">
                  <a:extLst>
                    <a:ext uri="{9D8B030D-6E8A-4147-A177-3AD203B41FA5}">
                      <a16:colId xmlns:a16="http://schemas.microsoft.com/office/drawing/2014/main" val="1056469597"/>
                    </a:ext>
                  </a:extLst>
                </a:gridCol>
                <a:gridCol w="902086">
                  <a:extLst>
                    <a:ext uri="{9D8B030D-6E8A-4147-A177-3AD203B41FA5}">
                      <a16:colId xmlns:a16="http://schemas.microsoft.com/office/drawing/2014/main" val="3755083584"/>
                    </a:ext>
                  </a:extLst>
                </a:gridCol>
              </a:tblGrid>
              <a:tr h="385085">
                <a:tc gridSpan="2">
                  <a:txBody>
                    <a:bodyPr/>
                    <a:lstStyle/>
                    <a:p>
                      <a:pPr algn="ctr" fontAlgn="ctr"/>
                      <a:r>
                        <a:rPr lang="cs-CZ" sz="1400" b="1" i="0" u="none" strike="noStrike" dirty="0">
                          <a:solidFill>
                            <a:srgbClr val="000000"/>
                          </a:solidFill>
                          <a:effectLst/>
                          <a:latin typeface="Bookman Old Style" panose="02050604050505020204" pitchFamily="18" charset="0"/>
                        </a:rPr>
                        <a:t>Výsledky 25. kola Ústeckého přeboru žáků 01.-02.06.2019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400" b="1" i="0" u="none" strike="noStrike" dirty="0">
                          <a:solidFill>
                            <a:srgbClr val="000000"/>
                          </a:solidFill>
                          <a:effectLst/>
                          <a:latin typeface="Bookman Old Style" panose="02050604050505020204" pitchFamily="18" charset="0"/>
                        </a:rPr>
                        <a:t>Starší</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Mladší</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45162258"/>
                  </a:ext>
                </a:extLst>
              </a:tr>
              <a:tr h="169175">
                <a:tc>
                  <a:txBody>
                    <a:bodyPr/>
                    <a:lstStyle/>
                    <a:p>
                      <a:pPr algn="ctr" fontAlgn="ctr"/>
                      <a:r>
                        <a:rPr lang="cs-CZ" sz="1200" b="1" i="0" u="none" strike="noStrike" dirty="0">
                          <a:solidFill>
                            <a:srgbClr val="000000"/>
                          </a:solidFill>
                          <a:effectLst/>
                          <a:latin typeface="Arial" panose="020B0604020202020204" pitchFamily="34" charset="0"/>
                        </a:rPr>
                        <a:t>FK Neštěmice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VOLNÝ LOS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37936427"/>
                  </a:ext>
                </a:extLst>
              </a:tr>
              <a:tr h="331108">
                <a:tc>
                  <a:txBody>
                    <a:bodyPr/>
                    <a:lstStyle/>
                    <a:p>
                      <a:pPr algn="ctr" fontAlgn="ctr"/>
                      <a:r>
                        <a:rPr lang="cs-CZ" sz="1200" b="1" i="0" u="none" strike="noStrike" dirty="0">
                          <a:solidFill>
                            <a:srgbClr val="000000"/>
                          </a:solidFill>
                          <a:effectLst/>
                          <a:latin typeface="Arial" panose="020B0604020202020204" pitchFamily="34" charset="0"/>
                        </a:rPr>
                        <a:t>MSK Trmice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MSK Benešov </a:t>
                      </a:r>
                      <a:r>
                        <a:rPr lang="cs-CZ" sz="1200" b="1" i="0" u="none" strike="noStrike" dirty="0" err="1">
                          <a:solidFill>
                            <a:srgbClr val="000000"/>
                          </a:solidFill>
                          <a:effectLst/>
                          <a:latin typeface="Arial" panose="020B0604020202020204" pitchFamily="34" charset="0"/>
                        </a:rPr>
                        <a:t>n.P</a:t>
                      </a:r>
                      <a:r>
                        <a:rPr lang="cs-CZ" sz="1200" b="1" i="0" u="none" strike="noStrike" dirty="0">
                          <a:solidFill>
                            <a:srgbClr val="000000"/>
                          </a:solidFill>
                          <a:effectLst/>
                          <a:latin typeface="Arial" panose="020B0604020202020204" pitchFamily="34" charset="0"/>
                        </a:rPr>
                        <a:t>./Boletice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5:4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2:3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540045333"/>
                  </a:ext>
                </a:extLst>
              </a:tr>
              <a:tr h="223153">
                <a:tc>
                  <a:txBody>
                    <a:bodyPr/>
                    <a:lstStyle/>
                    <a:p>
                      <a:pPr algn="ctr" fontAlgn="ctr"/>
                      <a:r>
                        <a:rPr lang="cs-CZ" sz="1200" b="1" i="0" u="none" strike="noStrike" dirty="0">
                          <a:solidFill>
                            <a:srgbClr val="000000"/>
                          </a:solidFill>
                          <a:effectLst/>
                          <a:latin typeface="Arial" panose="020B0604020202020204" pitchFamily="34" charset="0"/>
                        </a:rPr>
                        <a:t>FK Litoměřicko B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Junior Teplice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3:2</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3:2</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82806268"/>
                  </a:ext>
                </a:extLst>
              </a:tr>
              <a:tr h="223153">
                <a:tc>
                  <a:txBody>
                    <a:bodyPr/>
                    <a:lstStyle/>
                    <a:p>
                      <a:pPr algn="ctr" fontAlgn="ctr"/>
                      <a:r>
                        <a:rPr lang="cs-CZ" sz="1200" b="1" i="0" u="none" strike="noStrike" dirty="0">
                          <a:solidFill>
                            <a:srgbClr val="000000"/>
                          </a:solidFill>
                          <a:effectLst/>
                          <a:latin typeface="Arial" panose="020B0604020202020204" pitchFamily="34" charset="0"/>
                        </a:rPr>
                        <a:t>FK Litoměřicko A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ASK Lovosice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10:0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 7:2</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778565013"/>
                  </a:ext>
                </a:extLst>
              </a:tr>
              <a:tr h="331108">
                <a:tc>
                  <a:txBody>
                    <a:bodyPr/>
                    <a:lstStyle/>
                    <a:p>
                      <a:pPr algn="ctr" fontAlgn="ctr"/>
                      <a:r>
                        <a:rPr lang="cs-CZ" sz="1200" b="1" i="0" u="none" strike="noStrike">
                          <a:solidFill>
                            <a:srgbClr val="000000"/>
                          </a:solidFill>
                          <a:effectLst/>
                          <a:latin typeface="Arial" panose="020B0604020202020204" pitchFamily="34" charset="0"/>
                        </a:rPr>
                        <a:t>SK Sokol Brozany/Lukavec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13:0</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5:4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66022887"/>
                  </a:ext>
                </a:extLst>
              </a:tr>
              <a:tr h="169175">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1642895"/>
                  </a:ext>
                </a:extLst>
              </a:tr>
              <a:tr h="385085">
                <a:tc gridSpan="2">
                  <a:txBody>
                    <a:bodyPr/>
                    <a:lstStyle/>
                    <a:p>
                      <a:pPr algn="ctr" fontAlgn="ctr"/>
                      <a:r>
                        <a:rPr lang="cs-CZ" sz="1400" b="1" i="0" u="none" strike="noStrike" dirty="0">
                          <a:solidFill>
                            <a:srgbClr val="000000"/>
                          </a:solidFill>
                          <a:effectLst/>
                          <a:latin typeface="Bookman Old Style" panose="02050604050505020204" pitchFamily="18" charset="0"/>
                        </a:rPr>
                        <a:t>Výsledky 26. kola Ústeckého přeboru žáků 08.-09.06.2019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400" b="1" i="0" u="none" strike="noStrike" dirty="0">
                          <a:solidFill>
                            <a:srgbClr val="000000"/>
                          </a:solidFill>
                          <a:effectLst/>
                          <a:latin typeface="Bookman Old Style" panose="02050604050505020204" pitchFamily="18" charset="0"/>
                        </a:rPr>
                        <a:t>Starší</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Bookman Old Style" panose="02050604050505020204" pitchFamily="18" charset="0"/>
                        </a:rPr>
                        <a:t>Mladší</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7981666"/>
                  </a:ext>
                </a:extLst>
              </a:tr>
              <a:tr h="223153">
                <a:tc>
                  <a:txBody>
                    <a:bodyPr/>
                    <a:lstStyle/>
                    <a:p>
                      <a:pPr algn="ctr" fontAlgn="ctr"/>
                      <a:r>
                        <a:rPr lang="cs-CZ" sz="1200" b="1" i="0" u="none" strike="noStrike">
                          <a:solidFill>
                            <a:srgbClr val="000000"/>
                          </a:solidFill>
                          <a:effectLst/>
                          <a:latin typeface="Arial" panose="020B0604020202020204" pitchFamily="34" charset="0"/>
                        </a:rPr>
                        <a:t>SK Junior Teplice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Litoměřicko A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0:7</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 7:1</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11456855"/>
                  </a:ext>
                </a:extLst>
              </a:tr>
              <a:tr h="331108">
                <a:tc>
                  <a:txBody>
                    <a:bodyPr/>
                    <a:lstStyle/>
                    <a:p>
                      <a:pPr algn="ctr" fontAlgn="ctr"/>
                      <a:r>
                        <a:rPr lang="cs-CZ" sz="1200" b="1" i="0" u="none" strike="noStrike">
                          <a:solidFill>
                            <a:srgbClr val="000000"/>
                          </a:solidFill>
                          <a:effectLst/>
                          <a:latin typeface="Arial" panose="020B0604020202020204" pitchFamily="34" charset="0"/>
                        </a:rPr>
                        <a:t>SK Sokol Brozany/Lukavec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FK Litoměřicko B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 1:2</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00"/>
                          </a:solidFill>
                          <a:effectLst/>
                          <a:latin typeface="Arial" panose="020B0604020202020204" pitchFamily="34" charset="0"/>
                        </a:rPr>
                        <a:t> 7:6 PK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902611918"/>
                  </a:ext>
                </a:extLst>
              </a:tr>
              <a:tr h="331108">
                <a:tc>
                  <a:txBody>
                    <a:bodyPr/>
                    <a:lstStyle/>
                    <a:p>
                      <a:pPr algn="ctr" fontAlgn="ctr"/>
                      <a:r>
                        <a:rPr lang="cs-CZ" sz="1200" b="1" i="0" u="none" strike="noStrike" dirty="0">
                          <a:solidFill>
                            <a:srgbClr val="000000"/>
                          </a:solidFill>
                          <a:effectLst/>
                          <a:latin typeface="Arial" panose="020B0604020202020204" pitchFamily="34" charset="0"/>
                        </a:rPr>
                        <a:t>MSK Benešov </a:t>
                      </a:r>
                      <a:r>
                        <a:rPr lang="cs-CZ" sz="1200" b="1" i="0" u="none" strike="noStrike" dirty="0" err="1">
                          <a:solidFill>
                            <a:srgbClr val="000000"/>
                          </a:solidFill>
                          <a:effectLst/>
                          <a:latin typeface="Arial" panose="020B0604020202020204" pitchFamily="34" charset="0"/>
                        </a:rPr>
                        <a:t>n.P</a:t>
                      </a:r>
                      <a:r>
                        <a:rPr lang="cs-CZ" sz="1200" b="1" i="0" u="none" strike="noStrike" dirty="0">
                          <a:solidFill>
                            <a:srgbClr val="000000"/>
                          </a:solidFill>
                          <a:effectLst/>
                          <a:latin typeface="Arial" panose="020B0604020202020204" pitchFamily="34" charset="0"/>
                        </a:rPr>
                        <a:t>./Boletice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Neštěmice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3:6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 0:17</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20801237"/>
                  </a:ext>
                </a:extLst>
              </a:tr>
              <a:tr h="223153">
                <a:tc>
                  <a:txBody>
                    <a:bodyPr/>
                    <a:lstStyle/>
                    <a:p>
                      <a:pPr algn="ctr" fontAlgn="ctr"/>
                      <a:r>
                        <a:rPr lang="cs-CZ" sz="1200" b="1" i="0" u="none" strike="noStrike">
                          <a:solidFill>
                            <a:srgbClr val="000000"/>
                          </a:solidFill>
                          <a:effectLst/>
                          <a:latin typeface="Arial" panose="020B0604020202020204" pitchFamily="34" charset="0"/>
                        </a:rPr>
                        <a:t>ASK Lovosice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MSK Trmice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2:6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00"/>
                          </a:solidFill>
                          <a:effectLst/>
                          <a:latin typeface="Arial" panose="020B0604020202020204" pitchFamily="34" charset="0"/>
                        </a:rPr>
                        <a:t> 8:3</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942142084"/>
                  </a:ext>
                </a:extLst>
              </a:tr>
              <a:tr h="223153">
                <a:tc>
                  <a:txBody>
                    <a:bodyPr/>
                    <a:lstStyle/>
                    <a:p>
                      <a:pPr algn="ctr" fontAlgn="ctr"/>
                      <a:r>
                        <a:rPr lang="cs-CZ" sz="1200" b="1" i="0" u="none" strike="noStrike" dirty="0">
                          <a:solidFill>
                            <a:srgbClr val="000000"/>
                          </a:solidFill>
                          <a:effectLst/>
                          <a:latin typeface="Arial" panose="020B0604020202020204" pitchFamily="34" charset="0"/>
                        </a:rPr>
                        <a:t>SK Štětí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VOLNÝ LOS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15424102"/>
                  </a:ext>
                </a:extLst>
              </a:tr>
            </a:tbl>
          </a:graphicData>
        </a:graphic>
      </p:graphicFrame>
      <p:graphicFrame>
        <p:nvGraphicFramePr>
          <p:cNvPr id="3" name="Tabulka 2">
            <a:extLst>
              <a:ext uri="{FF2B5EF4-FFF2-40B4-BE49-F238E27FC236}">
                <a16:creationId xmlns:a16="http://schemas.microsoft.com/office/drawing/2014/main" id="{58958912-7F00-4496-B920-1FFB121592EC}"/>
              </a:ext>
            </a:extLst>
          </p:cNvPr>
          <p:cNvGraphicFramePr>
            <a:graphicFrameLocks noGrp="1"/>
          </p:cNvGraphicFramePr>
          <p:nvPr>
            <p:extLst>
              <p:ext uri="{D42A27DB-BD31-4B8C-83A1-F6EECF244321}">
                <p14:modId xmlns:p14="http://schemas.microsoft.com/office/powerpoint/2010/main" val="1809305673"/>
              </p:ext>
            </p:extLst>
          </p:nvPr>
        </p:nvGraphicFramePr>
        <p:xfrm>
          <a:off x="81528" y="4180254"/>
          <a:ext cx="4661432" cy="2814844"/>
        </p:xfrm>
        <a:graphic>
          <a:graphicData uri="http://schemas.openxmlformats.org/drawingml/2006/table">
            <a:tbl>
              <a:tblPr/>
              <a:tblGrid>
                <a:gridCol w="478859">
                  <a:extLst>
                    <a:ext uri="{9D8B030D-6E8A-4147-A177-3AD203B41FA5}">
                      <a16:colId xmlns:a16="http://schemas.microsoft.com/office/drawing/2014/main" val="3837760633"/>
                    </a:ext>
                  </a:extLst>
                </a:gridCol>
                <a:gridCol w="789981">
                  <a:extLst>
                    <a:ext uri="{9D8B030D-6E8A-4147-A177-3AD203B41FA5}">
                      <a16:colId xmlns:a16="http://schemas.microsoft.com/office/drawing/2014/main" val="1365752144"/>
                    </a:ext>
                  </a:extLst>
                </a:gridCol>
                <a:gridCol w="1030764">
                  <a:extLst>
                    <a:ext uri="{9D8B030D-6E8A-4147-A177-3AD203B41FA5}">
                      <a16:colId xmlns:a16="http://schemas.microsoft.com/office/drawing/2014/main" val="3630998138"/>
                    </a:ext>
                  </a:extLst>
                </a:gridCol>
                <a:gridCol w="1063228">
                  <a:extLst>
                    <a:ext uri="{9D8B030D-6E8A-4147-A177-3AD203B41FA5}">
                      <a16:colId xmlns:a16="http://schemas.microsoft.com/office/drawing/2014/main" val="1072223237"/>
                    </a:ext>
                  </a:extLst>
                </a:gridCol>
                <a:gridCol w="422045">
                  <a:extLst>
                    <a:ext uri="{9D8B030D-6E8A-4147-A177-3AD203B41FA5}">
                      <a16:colId xmlns:a16="http://schemas.microsoft.com/office/drawing/2014/main" val="768536136"/>
                    </a:ext>
                  </a:extLst>
                </a:gridCol>
                <a:gridCol w="876555">
                  <a:extLst>
                    <a:ext uri="{9D8B030D-6E8A-4147-A177-3AD203B41FA5}">
                      <a16:colId xmlns:a16="http://schemas.microsoft.com/office/drawing/2014/main" val="2783090445"/>
                    </a:ext>
                  </a:extLst>
                </a:gridCol>
              </a:tblGrid>
              <a:tr h="196199">
                <a:tc gridSpan="6">
                  <a:txBody>
                    <a:bodyPr/>
                    <a:lstStyle/>
                    <a:p>
                      <a:pPr algn="ctr" fontAlgn="ctr"/>
                      <a:r>
                        <a:rPr lang="cs-CZ" sz="800" b="1" i="0" u="none" strike="noStrike">
                          <a:solidFill>
                            <a:srgbClr val="000000"/>
                          </a:solidFill>
                          <a:effectLst/>
                          <a:latin typeface="Arial" panose="020B0604020202020204" pitchFamily="34" charset="0"/>
                        </a:rPr>
                        <a:t>Starší mladší žáci Jaro 2019 Krajský přebor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93841517"/>
                  </a:ext>
                </a:extLst>
              </a:tr>
              <a:tr h="164808">
                <a:tc>
                  <a:txBody>
                    <a:bodyPr/>
                    <a:lstStyle/>
                    <a:p>
                      <a:pPr algn="ctr" fontAlgn="ctr"/>
                      <a:r>
                        <a:rPr lang="cs-CZ" sz="800" b="1" i="0" u="none" strike="noStrike">
                          <a:solidFill>
                            <a:srgbClr val="000000"/>
                          </a:solidFill>
                          <a:effectLst/>
                          <a:latin typeface="Arial" panose="020B0604020202020204" pitchFamily="34" charset="0"/>
                        </a:rPr>
                        <a:t>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90775186"/>
                  </a:ext>
                </a:extLst>
              </a:tr>
              <a:tr h="188351">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23.03.2019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6:1, 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86855677"/>
                  </a:ext>
                </a:extLst>
              </a:tr>
              <a:tr h="252369">
                <a:tc>
                  <a:txBody>
                    <a:bodyPr/>
                    <a:lstStyle/>
                    <a:p>
                      <a:pPr algn="ctr" fontAlgn="ctr"/>
                      <a:r>
                        <a:rPr lang="cs-CZ" sz="8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31.03.2019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  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5:7, 9:3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19646732"/>
                  </a:ext>
                </a:extLst>
              </a:tr>
              <a:tr h="188351">
                <a:tc>
                  <a:txBody>
                    <a:bodyPr/>
                    <a:lstStyle/>
                    <a:p>
                      <a:pPr algn="ctr" fontAlgn="ctr"/>
                      <a:r>
                        <a:rPr lang="cs-CZ" sz="8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14.04.2019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FK Litoměřicko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2:4, 2:3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71826836"/>
                  </a:ext>
                </a:extLst>
              </a:tr>
              <a:tr h="252369">
                <a:tc>
                  <a:txBody>
                    <a:bodyPr/>
                    <a:lstStyle/>
                    <a:p>
                      <a:pPr algn="ctr" fontAlgn="ctr"/>
                      <a:r>
                        <a:rPr lang="cs-CZ" sz="800" b="1" i="0" u="none" strike="noStrike">
                          <a:solidFill>
                            <a:srgbClr val="000000"/>
                          </a:solidFill>
                          <a:effectLst/>
                          <a:latin typeface="Arial" panose="020B0604020202020204" pitchFamily="34" charset="0"/>
                        </a:rPr>
                        <a:t>pátek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19,4,2019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  MSK Benešov n.P.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8:3, 0:24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523637275"/>
                  </a:ext>
                </a:extLst>
              </a:tr>
              <a:tr h="188351">
                <a:tc>
                  <a:txBody>
                    <a:bodyPr/>
                    <a:lstStyle/>
                    <a:p>
                      <a:pPr algn="ctr" fontAlgn="ctr"/>
                      <a:r>
                        <a:rPr lang="cs-CZ" sz="8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28.04.2019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FK Litoměřicko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0:14, 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1205738"/>
                  </a:ext>
                </a:extLst>
              </a:tr>
              <a:tr h="188351">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04.05.2019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  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6:7, 1:11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56453343"/>
                  </a:ext>
                </a:extLst>
              </a:tr>
              <a:tr h="188351">
                <a:tc>
                  <a:txBody>
                    <a:bodyPr/>
                    <a:lstStyle/>
                    <a:p>
                      <a:pPr algn="ctr" fontAlgn="ctr"/>
                      <a:r>
                        <a:rPr lang="cs-CZ" sz="8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MSK Trmice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3:4, 9:3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11558749"/>
                  </a:ext>
                </a:extLst>
              </a:tr>
              <a:tr h="252369">
                <a:tc>
                  <a:txBody>
                    <a:bodyPr/>
                    <a:lstStyle/>
                    <a:p>
                      <a:pPr algn="ctr" fontAlgn="ctr"/>
                      <a:r>
                        <a:rPr lang="cs-CZ" sz="8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19.05.2019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  SK Junior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4:5 PK, 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85374816"/>
                  </a:ext>
                </a:extLst>
              </a:tr>
              <a:tr h="188351">
                <a:tc>
                  <a:txBody>
                    <a:bodyPr/>
                    <a:lstStyle/>
                    <a:p>
                      <a:pPr algn="ctr" fontAlgn="ctr"/>
                      <a:r>
                        <a:rPr lang="cs-CZ" sz="8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26.05.2019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0:7, 3:7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97754165"/>
                  </a:ext>
                </a:extLst>
              </a:tr>
              <a:tr h="252369">
                <a:tc>
                  <a:txBody>
                    <a:bodyPr/>
                    <a:lstStyle/>
                    <a:p>
                      <a:pPr algn="ctr" fontAlgn="ctr"/>
                      <a:r>
                        <a:rPr lang="cs-CZ" sz="8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02.06.2019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  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13:0, 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574738227"/>
                  </a:ext>
                </a:extLst>
              </a:tr>
              <a:tr h="188351">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15.06.2019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FK Litoměřicko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13807733"/>
                  </a:ext>
                </a:extLst>
              </a:tr>
            </a:tbl>
          </a:graphicData>
        </a:graphic>
      </p:graphicFrame>
      <p:pic>
        <p:nvPicPr>
          <p:cNvPr id="12" name="Obrázek 11">
            <a:extLst>
              <a:ext uri="{FF2B5EF4-FFF2-40B4-BE49-F238E27FC236}">
                <a16:creationId xmlns:a16="http://schemas.microsoft.com/office/drawing/2014/main" id="{85F1F52B-BE70-4BE4-98CF-DC8D8F4B0A81}"/>
              </a:ext>
            </a:extLst>
          </p:cNvPr>
          <p:cNvPicPr>
            <a:picLocks noChangeAspect="1"/>
          </p:cNvPicPr>
          <p:nvPr/>
        </p:nvPicPr>
        <p:blipFill>
          <a:blip r:embed="rId2"/>
          <a:stretch>
            <a:fillRect/>
          </a:stretch>
        </p:blipFill>
        <p:spPr>
          <a:xfrm>
            <a:off x="6142958" y="3744087"/>
            <a:ext cx="3496530" cy="2782258"/>
          </a:xfrm>
          <a:prstGeom prst="rect">
            <a:avLst/>
          </a:prstGeom>
          <a:ln w="15875">
            <a:solidFill>
              <a:schemeClr val="tx1"/>
            </a:solidFill>
          </a:ln>
        </p:spPr>
      </p:pic>
      <p:sp>
        <p:nvSpPr>
          <p:cNvPr id="13" name="TextovéPole 12">
            <a:extLst>
              <a:ext uri="{FF2B5EF4-FFF2-40B4-BE49-F238E27FC236}">
                <a16:creationId xmlns:a16="http://schemas.microsoft.com/office/drawing/2014/main" id="{4BDEBF5E-3F68-440B-8100-AD3C33C1C72A}"/>
              </a:ext>
            </a:extLst>
          </p:cNvPr>
          <p:cNvSpPr txBox="1"/>
          <p:nvPr/>
        </p:nvSpPr>
        <p:spPr>
          <a:xfrm>
            <a:off x="5566894" y="102703"/>
            <a:ext cx="4536504" cy="615553"/>
          </a:xfrm>
          <a:prstGeom prst="rect">
            <a:avLst/>
          </a:prstGeom>
          <a:solidFill>
            <a:srgbClr val="FFCC00"/>
          </a:solidFill>
          <a:effectLst>
            <a:glow rad="101600">
              <a:srgbClr val="FFFF66">
                <a:alpha val="40000"/>
              </a:srgbClr>
            </a:glow>
            <a:softEdge rad="0"/>
          </a:effectLst>
        </p:spPr>
        <p:txBody>
          <a:bodyPr wrap="square" rtlCol="0">
            <a:spAutoFit/>
          </a:bodyPr>
          <a:lstStyle/>
          <a:p>
            <a:pPr algn="ctr"/>
            <a:r>
              <a:rPr lang="cs-CZ" sz="1400" dirty="0">
                <a:latin typeface="Arial Black" panose="020B0A04020102020204" pitchFamily="34" charset="0"/>
              </a:rPr>
              <a:t>SK Štětí – FK Tatran Kadaň 3:2 dospělí</a:t>
            </a:r>
          </a:p>
          <a:p>
            <a:pPr algn="ctr"/>
            <a:r>
              <a:rPr lang="cs-CZ" sz="1400" dirty="0">
                <a:latin typeface="Arial Black" panose="020B0A04020102020204" pitchFamily="34" charset="0"/>
              </a:rPr>
              <a:t>1.6.2019 </a:t>
            </a:r>
            <a:r>
              <a:rPr lang="cs-CZ" sz="2000" dirty="0">
                <a:latin typeface="Arial Black" panose="020B0A04020102020204" pitchFamily="34" charset="0"/>
              </a:rPr>
              <a:t> </a:t>
            </a:r>
          </a:p>
        </p:txBody>
      </p:sp>
      <p:sp>
        <p:nvSpPr>
          <p:cNvPr id="14" name="TextovéPole 13">
            <a:extLst>
              <a:ext uri="{FF2B5EF4-FFF2-40B4-BE49-F238E27FC236}">
                <a16:creationId xmlns:a16="http://schemas.microsoft.com/office/drawing/2014/main" id="{93258D84-68A3-4E8F-99BC-6812BB55C456}"/>
              </a:ext>
            </a:extLst>
          </p:cNvPr>
          <p:cNvSpPr txBox="1"/>
          <p:nvPr/>
        </p:nvSpPr>
        <p:spPr>
          <a:xfrm>
            <a:off x="5854926" y="6694275"/>
            <a:ext cx="4104456" cy="253916"/>
          </a:xfrm>
          <a:prstGeom prst="rect">
            <a:avLst/>
          </a:prstGeom>
          <a:pattFill prst="dashUpDiag">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sz="1050" dirty="0">
                <a:latin typeface="Arial Black" panose="020B0A04020102020204" pitchFamily="34" charset="0"/>
              </a:rPr>
              <a:t>David Mencl SK Štětí objevil nový druh tance</a:t>
            </a:r>
          </a:p>
        </p:txBody>
      </p:sp>
      <p:pic>
        <p:nvPicPr>
          <p:cNvPr id="15" name="Obrázek 14">
            <a:extLst>
              <a:ext uri="{FF2B5EF4-FFF2-40B4-BE49-F238E27FC236}">
                <a16:creationId xmlns:a16="http://schemas.microsoft.com/office/drawing/2014/main" id="{1136DB75-B5E2-4D23-83F6-441AFD447018}"/>
              </a:ext>
            </a:extLst>
          </p:cNvPr>
          <p:cNvPicPr>
            <a:picLocks noChangeAspect="1"/>
          </p:cNvPicPr>
          <p:nvPr/>
        </p:nvPicPr>
        <p:blipFill>
          <a:blip r:embed="rId3"/>
          <a:stretch>
            <a:fillRect/>
          </a:stretch>
        </p:blipFill>
        <p:spPr>
          <a:xfrm>
            <a:off x="5469519" y="829108"/>
            <a:ext cx="4633879" cy="2481436"/>
          </a:xfrm>
          <a:prstGeom prst="rect">
            <a:avLst/>
          </a:prstGeom>
          <a:ln w="19050">
            <a:solidFill>
              <a:schemeClr val="tx1"/>
            </a:solidFill>
          </a:ln>
        </p:spPr>
      </p:pic>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sp>
        <p:nvSpPr>
          <p:cNvPr id="15" name="TextovéPole 14"/>
          <p:cNvSpPr txBox="1"/>
          <p:nvPr/>
        </p:nvSpPr>
        <p:spPr>
          <a:xfrm>
            <a:off x="5373766" y="2323356"/>
            <a:ext cx="4851322" cy="4278094"/>
          </a:xfrm>
          <a:prstGeom prst="rect">
            <a:avLst/>
          </a:prstGeom>
          <a:noFill/>
          <a:effectLst>
            <a:softEdge rad="0"/>
          </a:effectLst>
        </p:spPr>
        <p:txBody>
          <a:bodyPr wrap="square" rtlCol="0">
            <a:spAutoFit/>
          </a:bodyPr>
          <a:lstStyle/>
          <a:p>
            <a:pPr algn="ctr"/>
            <a:r>
              <a:rPr lang="cs-CZ" sz="1600" dirty="0">
                <a:solidFill>
                  <a:srgbClr val="FF0000"/>
                </a:solidFill>
                <a:effectLst>
                  <a:glow rad="101600">
                    <a:srgbClr val="92D050">
                      <a:alpha val="40000"/>
                    </a:srgbClr>
                  </a:glow>
                </a:effectLst>
                <a:latin typeface="Segoe UI Black" panose="020B0A02040204020203" pitchFamily="34" charset="0"/>
                <a:ea typeface="Segoe UI Black" panose="020B0A02040204020203" pitchFamily="34" charset="0"/>
                <a:cs typeface="Arial" panose="020B0604020202020204" pitchFamily="34" charset="0"/>
              </a:rPr>
              <a:t>SK Sokol Brozany/Lukavec – SK Štětí</a:t>
            </a:r>
          </a:p>
          <a:p>
            <a:pPr algn="ctr"/>
            <a:r>
              <a:rPr lang="cs-CZ" sz="1600" dirty="0">
                <a:solidFill>
                  <a:srgbClr val="FF0000"/>
                </a:solidFill>
                <a:effectLst>
                  <a:glow rad="101600">
                    <a:srgbClr val="92D050">
                      <a:alpha val="40000"/>
                    </a:srgbClr>
                  </a:glow>
                </a:effectLst>
                <a:latin typeface="Segoe UI Black" panose="020B0A02040204020203" pitchFamily="34" charset="0"/>
                <a:ea typeface="Segoe UI Black" panose="020B0A02040204020203" pitchFamily="34" charset="0"/>
                <a:cs typeface="Arial" panose="020B0604020202020204" pitchFamily="34" charset="0"/>
              </a:rPr>
              <a:t>5:4(4:2)  2.6.2019  25.kolo</a:t>
            </a:r>
          </a:p>
          <a:p>
            <a:pPr algn="just"/>
            <a:r>
              <a:rPr lang="cs-CZ" b="0" dirty="0">
                <a:latin typeface="Arial" panose="020B0604020202020204" pitchFamily="34" charset="0"/>
                <a:cs typeface="Arial" panose="020B0604020202020204" pitchFamily="34" charset="0"/>
              </a:rPr>
              <a:t>Před utkáním jsme se podívali na tabulku Ústeckého přeboru a naše mladší žáky postavili do role favorita. O výsledku ale nerozhoduje pohled na tabulku, ale dění na hřišti. To ukazovalo úplně něco jiného. 5. minuta 1:0 pro domácí, 8. minuta 2:0, 11. minuta 3:0 a aby toho nebylo málo, tak ve 21. minutě upravil Jan </a:t>
            </a:r>
            <a:r>
              <a:rPr lang="cs-CZ" b="0" dirty="0" err="1">
                <a:latin typeface="Arial" panose="020B0604020202020204" pitchFamily="34" charset="0"/>
                <a:cs typeface="Arial" panose="020B0604020202020204" pitchFamily="34" charset="0"/>
              </a:rPr>
              <a:t>Kofr</a:t>
            </a:r>
            <a:r>
              <a:rPr lang="cs-CZ" b="0" dirty="0">
                <a:latin typeface="Arial" panose="020B0604020202020204" pitchFamily="34" charset="0"/>
                <a:cs typeface="Arial" panose="020B0604020202020204" pitchFamily="34" charset="0"/>
              </a:rPr>
              <a:t> na 4:0. Až teprve potom se naše mužstvo probudilo a ještě do poločasu jsme 2 vstřelenými brankami z kopačky Patrika Olivy a Daniela </a:t>
            </a:r>
            <a:r>
              <a:rPr lang="cs-CZ" b="0" dirty="0" err="1">
                <a:latin typeface="Arial" panose="020B0604020202020204" pitchFamily="34" charset="0"/>
                <a:cs typeface="Arial" panose="020B0604020202020204" pitchFamily="34" charset="0"/>
              </a:rPr>
              <a:t>Hromeho</a:t>
            </a:r>
            <a:r>
              <a:rPr lang="cs-CZ" b="0" dirty="0">
                <a:latin typeface="Arial" panose="020B0604020202020204" pitchFamily="34" charset="0"/>
                <a:cs typeface="Arial" panose="020B0604020202020204" pitchFamily="34" charset="0"/>
              </a:rPr>
              <a:t> korigovali na 2:4. Nebylo teda ještě nic ztraceno a do 2. části jsme nastupovali s odhodláním výsledek zápasu otočit. Bohužel to ale hned v úvodu 2.poločasu mělo opačný průběh a domácí zvýšili na 5:2.  Když pak ve 45.a 52. minutě Petr Hůrka snížil na rozdíl jedné branky 4:5, tak jsme znova ožili. Do konce zbývalo ještě dost času s tím něco udělat. Veškerá snaha byla ale nakonec marná a domácí nakonec </a:t>
            </a:r>
            <a:r>
              <a:rPr lang="cs-CZ" b="0" dirty="0" err="1">
                <a:latin typeface="Arial" panose="020B0604020202020204" pitchFamily="34" charset="0"/>
                <a:cs typeface="Arial" panose="020B0604020202020204" pitchFamily="34" charset="0"/>
              </a:rPr>
              <a:t>jedbrankové</a:t>
            </a:r>
            <a:r>
              <a:rPr lang="cs-CZ" b="0" dirty="0">
                <a:latin typeface="Arial" panose="020B0604020202020204" pitchFamily="34" charset="0"/>
                <a:cs typeface="Arial" panose="020B0604020202020204" pitchFamily="34" charset="0"/>
              </a:rPr>
              <a:t> vítězství 5:4 udrželi.   </a:t>
            </a:r>
          </a:p>
          <a:p>
            <a:pPr algn="just"/>
            <a:r>
              <a:rPr lang="cs-CZ" b="0" dirty="0">
                <a:latin typeface="Arial" panose="020B0604020202020204" pitchFamily="34" charset="0"/>
                <a:cs typeface="Arial" panose="020B0604020202020204" pitchFamily="34" charset="0"/>
              </a:rPr>
              <a:t>Branky: </a:t>
            </a:r>
            <a:r>
              <a:rPr lang="cs-CZ" b="0" dirty="0" err="1">
                <a:latin typeface="Arial" panose="020B0604020202020204" pitchFamily="34" charset="0"/>
                <a:cs typeface="Arial" panose="020B0604020202020204" pitchFamily="34" charset="0"/>
              </a:rPr>
              <a:t>P.Hůrka</a:t>
            </a:r>
            <a:r>
              <a:rPr lang="cs-CZ" b="0" dirty="0">
                <a:latin typeface="Arial" panose="020B0604020202020204" pitchFamily="34" charset="0"/>
                <a:cs typeface="Arial" panose="020B0604020202020204" pitchFamily="34" charset="0"/>
              </a:rPr>
              <a:t> 1, </a:t>
            </a:r>
            <a:r>
              <a:rPr lang="cs-CZ" b="0" dirty="0" err="1">
                <a:latin typeface="Arial" panose="020B0604020202020204" pitchFamily="34" charset="0"/>
                <a:cs typeface="Arial" panose="020B0604020202020204" pitchFamily="34" charset="0"/>
              </a:rPr>
              <a:t>D.Hromy</a:t>
            </a:r>
            <a:r>
              <a:rPr lang="cs-CZ" b="0" dirty="0">
                <a:latin typeface="Arial" panose="020B0604020202020204" pitchFamily="34" charset="0"/>
                <a:cs typeface="Arial" panose="020B0604020202020204" pitchFamily="34" charset="0"/>
              </a:rPr>
              <a:t> 1. </a:t>
            </a:r>
            <a:r>
              <a:rPr lang="cs-CZ" b="0" dirty="0" err="1">
                <a:latin typeface="Arial" panose="020B0604020202020204" pitchFamily="34" charset="0"/>
                <a:cs typeface="Arial" panose="020B0604020202020204" pitchFamily="34" charset="0"/>
              </a:rPr>
              <a:t>P.Oliva</a:t>
            </a:r>
            <a:r>
              <a:rPr lang="cs-CZ" b="0" dirty="0">
                <a:latin typeface="Arial" panose="020B0604020202020204" pitchFamily="34" charset="0"/>
                <a:cs typeface="Arial" panose="020B0604020202020204" pitchFamily="34" charset="0"/>
              </a:rPr>
              <a:t> 1</a:t>
            </a:r>
          </a:p>
          <a:p>
            <a:r>
              <a:rPr lang="cs-CZ" b="0" u="sng" dirty="0">
                <a:latin typeface="Arial" panose="020B0604020202020204" pitchFamily="34" charset="0"/>
                <a:cs typeface="Arial" panose="020B0604020202020204" pitchFamily="34" charset="0"/>
              </a:rPr>
              <a:t>Sestava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D.Lančarič-L.Širochoman</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P.Hůrka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B.Koleničová</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R.Paďour</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P.Oliva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D.Hromy</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L.Viktora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J.Viktora</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A.Salka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R.Kolačev</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D.Božik</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D.Bílek</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Trenér</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M.Hromy</a:t>
            </a:r>
            <a:r>
              <a:rPr lang="cs-CZ" b="0" dirty="0">
                <a:latin typeface="Arial" panose="020B0604020202020204" pitchFamily="34" charset="0"/>
                <a:cs typeface="Arial" panose="020B0604020202020204" pitchFamily="34" charset="0"/>
              </a:rPr>
              <a:t> </a:t>
            </a:r>
          </a:p>
          <a:p>
            <a:r>
              <a:rPr lang="cs-CZ" b="0" u="sng" dirty="0">
                <a:latin typeface="Arial" panose="020B0604020202020204" pitchFamily="34" charset="0"/>
                <a:cs typeface="Arial" panose="020B0604020202020204" pitchFamily="34" charset="0"/>
              </a:rPr>
              <a:t>Rozhodčí:</a:t>
            </a:r>
            <a:r>
              <a:rPr lang="cs-CZ" b="0" dirty="0">
                <a:latin typeface="Arial" panose="020B0604020202020204" pitchFamily="34" charset="0"/>
                <a:cs typeface="Arial" panose="020B0604020202020204" pitchFamily="34" charset="0"/>
              </a:rPr>
              <a:t> Miroslav Otto</a:t>
            </a:r>
            <a:r>
              <a:rPr lang="cs-CZ"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sp>
        <p:nvSpPr>
          <p:cNvPr id="5" name="TextovéPole 4"/>
          <p:cNvSpPr txBox="1"/>
          <p:nvPr/>
        </p:nvSpPr>
        <p:spPr>
          <a:xfrm>
            <a:off x="5373766" y="116304"/>
            <a:ext cx="4635322" cy="2062103"/>
          </a:xfrm>
          <a:prstGeom prst="rect">
            <a:avLst/>
          </a:prstGeom>
          <a:blipFill>
            <a:blip r:embed="rId2"/>
            <a:tile tx="0" ty="0" sx="100000" sy="100000" flip="none" algn="tl"/>
          </a:blipFill>
          <a:effectLst>
            <a:glow rad="101600">
              <a:srgbClr val="FFFF66">
                <a:alpha val="40000"/>
              </a:srgbClr>
            </a:glow>
            <a:softEdge rad="0"/>
          </a:effectLst>
        </p:spPr>
        <p:txBody>
          <a:bodyPr wrap="square" rtlCol="0">
            <a:spAutoFit/>
          </a:bodyPr>
          <a:lstStyle/>
          <a:p>
            <a:pPr algn="ctr"/>
            <a:r>
              <a:rPr lang="cs-CZ" sz="3200" dirty="0">
                <a:solidFill>
                  <a:srgbClr val="0000CC"/>
                </a:solidFill>
                <a:latin typeface="Colonna MT" panose="04020805060202030203" pitchFamily="82" charset="0"/>
              </a:rPr>
              <a:t>Mladší žáci zaspali úvod zápasu a snaha dohnat manko vyšla nakonec naprázdno </a:t>
            </a:r>
          </a:p>
        </p:txBody>
      </p:sp>
      <p:pic>
        <p:nvPicPr>
          <p:cNvPr id="7" name="Obrázek 6"/>
          <p:cNvPicPr>
            <a:picLocks noChangeAspect="1"/>
          </p:cNvPicPr>
          <p:nvPr/>
        </p:nvPicPr>
        <p:blipFill>
          <a:blip r:embed="rId3"/>
          <a:stretch>
            <a:fillRect/>
          </a:stretch>
        </p:blipFill>
        <p:spPr>
          <a:xfrm>
            <a:off x="8856960" y="6147680"/>
            <a:ext cx="1008336" cy="1004295"/>
          </a:xfrm>
          <a:prstGeom prst="rect">
            <a:avLst/>
          </a:prstGeom>
        </p:spPr>
      </p:pic>
      <p:sp>
        <p:nvSpPr>
          <p:cNvPr id="16" name="TextovéPole 15">
            <a:extLst>
              <a:ext uri="{FF2B5EF4-FFF2-40B4-BE49-F238E27FC236}">
                <a16:creationId xmlns:a16="http://schemas.microsoft.com/office/drawing/2014/main" id="{223A4D01-F9B4-4FF8-B892-AF61D2E13B59}"/>
              </a:ext>
            </a:extLst>
          </p:cNvPr>
          <p:cNvSpPr txBox="1"/>
          <p:nvPr/>
        </p:nvSpPr>
        <p:spPr>
          <a:xfrm>
            <a:off x="78500" y="2565600"/>
            <a:ext cx="4703262" cy="3785652"/>
          </a:xfrm>
          <a:prstGeom prst="rect">
            <a:avLst/>
          </a:prstGeom>
          <a:pattFill prst="diagBrick">
            <a:fgClr>
              <a:schemeClr val="accent1"/>
            </a:fgClr>
            <a:bgClr>
              <a:schemeClr val="bg1"/>
            </a:bgClr>
          </a:pattFill>
          <a:effectLst>
            <a:softEdge rad="0"/>
          </a:effectLst>
        </p:spPr>
        <p:txBody>
          <a:bodyPr wrap="square" rtlCol="0">
            <a:spAutoFit/>
          </a:bodyPr>
          <a:lstStyle/>
          <a:p>
            <a:pPr algn="just"/>
            <a:r>
              <a:rPr lang="cs-CZ" sz="1600" dirty="0">
                <a:gradFill>
                  <a:gsLst>
                    <a:gs pos="16000">
                      <a:srgbClr val="FF0000"/>
                    </a:gs>
                    <a:gs pos="46000">
                      <a:schemeClr val="tx1"/>
                    </a:gs>
                  </a:gsLst>
                  <a:lin ang="5400000" scaled="1"/>
                </a:gradFill>
                <a:latin typeface="Arial" panose="020B0604020202020204" pitchFamily="34" charset="0"/>
                <a:cs typeface="Arial" panose="020B0604020202020204" pitchFamily="34" charset="0"/>
              </a:rPr>
              <a:t>Toto kolo přineslo rozluštění hádanky, kdo bude postupujícím do divize. FK SEKO Louny doma porazily v derby Dobroměřice  jasně 6:1 a  nemohou být již předstiženi.  Naopak na opačném pólu tabulky prohrálo FK Litoměřicko B doma vysoko s Horním Jiřetínem a vyslovilo tak nad sebou poslední ortel. Ztráta 5 bodů na 15. Dobroměřice je již zřejmě nedosažitelná a i kdyby se smazala, tak by ještě musel sestupovat jen jeden tým. Zůstaneme-li na spodku tabulky, tak v boji o udržení v soutěži jsou namočeni minimálně ještě 4 týmy. Přesuňme se v tabulce nahoru kde si to ještě v boji o 2. místo rozdají Srbice a Vilémov a o 4. příčku Štětí s Krupkou.</a:t>
            </a:r>
          </a:p>
        </p:txBody>
      </p:sp>
      <p:pic>
        <p:nvPicPr>
          <p:cNvPr id="17" name="Obrázek 16">
            <a:extLst>
              <a:ext uri="{FF2B5EF4-FFF2-40B4-BE49-F238E27FC236}">
                <a16:creationId xmlns:a16="http://schemas.microsoft.com/office/drawing/2014/main" id="{D35F975A-F809-45C3-A6E0-B45C5A4E215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765538" y="6553795"/>
            <a:ext cx="648072" cy="580769"/>
          </a:xfrm>
          <a:prstGeom prst="rect">
            <a:avLst/>
          </a:prstGeom>
          <a:noFill/>
        </p:spPr>
      </p:pic>
      <p:sp>
        <p:nvSpPr>
          <p:cNvPr id="18" name="Obdélník 17">
            <a:extLst>
              <a:ext uri="{FF2B5EF4-FFF2-40B4-BE49-F238E27FC236}">
                <a16:creationId xmlns:a16="http://schemas.microsoft.com/office/drawing/2014/main" id="{29CF40B3-28F8-4B15-A8B0-B20BC55CDF45}"/>
              </a:ext>
            </a:extLst>
          </p:cNvPr>
          <p:cNvSpPr/>
          <p:nvPr/>
        </p:nvSpPr>
        <p:spPr>
          <a:xfrm>
            <a:off x="104035" y="116304"/>
            <a:ext cx="4703262" cy="2308324"/>
          </a:xfrm>
          <a:prstGeom prst="rect">
            <a:avLst/>
          </a:prstGeom>
          <a:solidFill>
            <a:schemeClr val="accent3">
              <a:lumMod val="85000"/>
            </a:schemeClr>
          </a:solidFill>
        </p:spPr>
        <p:txBody>
          <a:bodyPr wrap="square" lIns="91440" tIns="45720" rIns="91440" bIns="45720">
            <a:spAutoFit/>
          </a:bodyPr>
          <a:lstStyle/>
          <a:p>
            <a:pPr algn="ctr" fontAlgn="ctr"/>
            <a:r>
              <a:rPr lang="cs-CZ" sz="1600" b="1" u="sng" cap="none" spc="0" dirty="0">
                <a:ln w="9525">
                  <a:noFill/>
                  <a:prstDash val="solid"/>
                </a:ln>
                <a:effectLst>
                  <a:outerShdw blurRad="12700" dist="38100" dir="2700000" algn="tl" rotWithShape="0">
                    <a:schemeClr val="accent5">
                      <a:lumMod val="60000"/>
                      <a:lumOff val="40000"/>
                    </a:schemeClr>
                  </a:outerShdw>
                </a:effectLst>
                <a:highlight>
                  <a:srgbClr val="FF99FF"/>
                </a:highlight>
                <a:latin typeface="Arial Black" panose="020B0A04020102020204" pitchFamily="34" charset="0"/>
                <a:cs typeface="Arial" panose="020B0604020202020204" pitchFamily="34" charset="0"/>
              </a:rPr>
              <a:t>Výsledky 28. kola přeboru 1.-2.6.2019 </a:t>
            </a:r>
          </a:p>
          <a:p>
            <a:pPr fontAlgn="ctr"/>
            <a:r>
              <a:rPr lang="cs-CZ" sz="1600" dirty="0">
                <a:solidFill>
                  <a:srgbClr val="0000CC"/>
                </a:solidFill>
              </a:rPr>
              <a:t>FK Litoměřicko B</a:t>
            </a:r>
            <a:r>
              <a:rPr lang="cs-CZ" sz="1600" b="0" dirty="0">
                <a:solidFill>
                  <a:srgbClr val="0000CC"/>
                </a:solidFill>
              </a:rPr>
              <a:t> - </a:t>
            </a:r>
            <a:r>
              <a:rPr lang="cs-CZ" sz="1600" dirty="0">
                <a:solidFill>
                  <a:srgbClr val="0000CC"/>
                </a:solidFill>
              </a:rPr>
              <a:t>TJ Sokol Horní Jiřetín  1:6</a:t>
            </a:r>
          </a:p>
          <a:p>
            <a:pPr fontAlgn="ctr"/>
            <a:r>
              <a:rPr lang="cs-CZ" sz="1600" dirty="0">
                <a:solidFill>
                  <a:srgbClr val="0000CC"/>
                </a:solidFill>
              </a:rPr>
              <a:t>SK Štětí</a:t>
            </a:r>
            <a:r>
              <a:rPr lang="cs-CZ" sz="1600" b="0" dirty="0">
                <a:solidFill>
                  <a:srgbClr val="0000CC"/>
                </a:solidFill>
              </a:rPr>
              <a:t> - </a:t>
            </a:r>
            <a:r>
              <a:rPr lang="cs-CZ" sz="1600" dirty="0">
                <a:solidFill>
                  <a:srgbClr val="0000CC"/>
                </a:solidFill>
              </a:rPr>
              <a:t>FK Tatran Kadaň  3:2(2:1) </a:t>
            </a:r>
          </a:p>
          <a:p>
            <a:pPr fontAlgn="ctr"/>
            <a:r>
              <a:rPr lang="cs-CZ" sz="1600" dirty="0">
                <a:solidFill>
                  <a:srgbClr val="0000CC"/>
                </a:solidFill>
              </a:rPr>
              <a:t>FK Slavoj Žatec</a:t>
            </a:r>
            <a:r>
              <a:rPr lang="cs-CZ" sz="1600" b="0" dirty="0">
                <a:solidFill>
                  <a:srgbClr val="0000CC"/>
                </a:solidFill>
              </a:rPr>
              <a:t> - </a:t>
            </a:r>
            <a:r>
              <a:rPr lang="cs-CZ" sz="1600" dirty="0">
                <a:solidFill>
                  <a:srgbClr val="0000CC"/>
                </a:solidFill>
              </a:rPr>
              <a:t>TJ Krupka  4:3 PK(0:1)</a:t>
            </a:r>
          </a:p>
          <a:p>
            <a:pPr fontAlgn="ctr"/>
            <a:r>
              <a:rPr lang="cs-CZ" sz="1600" dirty="0">
                <a:solidFill>
                  <a:srgbClr val="0000CC"/>
                </a:solidFill>
              </a:rPr>
              <a:t>TJ Spartak Perštejn</a:t>
            </a:r>
            <a:r>
              <a:rPr lang="cs-CZ" sz="1600" b="0" dirty="0">
                <a:solidFill>
                  <a:srgbClr val="0000CC"/>
                </a:solidFill>
              </a:rPr>
              <a:t> - </a:t>
            </a:r>
            <a:r>
              <a:rPr lang="cs-CZ" sz="1600" dirty="0">
                <a:solidFill>
                  <a:srgbClr val="0000CC"/>
                </a:solidFill>
              </a:rPr>
              <a:t>TJ Sokol Srbice  1:2(0:1)</a:t>
            </a:r>
          </a:p>
          <a:p>
            <a:pPr fontAlgn="ctr"/>
            <a:r>
              <a:rPr lang="cs-CZ" sz="1600" dirty="0">
                <a:solidFill>
                  <a:srgbClr val="0000CC"/>
                </a:solidFill>
              </a:rPr>
              <a:t>SK </a:t>
            </a:r>
            <a:r>
              <a:rPr lang="cs-CZ" sz="1600" dirty="0" err="1">
                <a:solidFill>
                  <a:srgbClr val="0000CC"/>
                </a:solidFill>
              </a:rPr>
              <a:t>Brná</a:t>
            </a:r>
            <a:r>
              <a:rPr lang="cs-CZ" sz="1600" b="0" dirty="0">
                <a:solidFill>
                  <a:srgbClr val="0000CC"/>
                </a:solidFill>
              </a:rPr>
              <a:t> - </a:t>
            </a:r>
            <a:r>
              <a:rPr lang="cs-CZ" sz="1600" dirty="0">
                <a:solidFill>
                  <a:srgbClr val="0000CC"/>
                </a:solidFill>
              </a:rPr>
              <a:t>ASK Lovosice   2:3(1:1)</a:t>
            </a:r>
          </a:p>
          <a:p>
            <a:pPr fontAlgn="ctr"/>
            <a:r>
              <a:rPr lang="cs-CZ" sz="1600" dirty="0">
                <a:solidFill>
                  <a:srgbClr val="0000CC"/>
                </a:solidFill>
              </a:rPr>
              <a:t>SK Baník Modlany</a:t>
            </a:r>
            <a:r>
              <a:rPr lang="cs-CZ" sz="1600" b="0" dirty="0">
                <a:solidFill>
                  <a:srgbClr val="0000CC"/>
                </a:solidFill>
              </a:rPr>
              <a:t> - </a:t>
            </a:r>
            <a:r>
              <a:rPr lang="cs-CZ" sz="1600" dirty="0">
                <a:solidFill>
                  <a:srgbClr val="0000CC"/>
                </a:solidFill>
              </a:rPr>
              <a:t>FK Jiskra Modrá  5:3(2:2) </a:t>
            </a:r>
          </a:p>
          <a:p>
            <a:pPr fontAlgn="ctr"/>
            <a:r>
              <a:rPr lang="cs-CZ" sz="1600" dirty="0">
                <a:solidFill>
                  <a:srgbClr val="0000CC"/>
                </a:solidFill>
              </a:rPr>
              <a:t>SK STAP-TRATEC Vilémov</a:t>
            </a:r>
            <a:r>
              <a:rPr lang="cs-CZ" sz="1600" b="0" dirty="0">
                <a:solidFill>
                  <a:srgbClr val="0000CC"/>
                </a:solidFill>
              </a:rPr>
              <a:t> - </a:t>
            </a:r>
            <a:r>
              <a:rPr lang="cs-CZ" sz="1600" dirty="0">
                <a:solidFill>
                  <a:srgbClr val="0000CC"/>
                </a:solidFill>
              </a:rPr>
              <a:t>FK Jílové  1:3(0:1)</a:t>
            </a:r>
          </a:p>
          <a:p>
            <a:pPr fontAlgn="ctr"/>
            <a:r>
              <a:rPr lang="cs-CZ" sz="1600" dirty="0">
                <a:solidFill>
                  <a:srgbClr val="0000CC"/>
                </a:solidFill>
              </a:rPr>
              <a:t>FK SEKO Louny</a:t>
            </a:r>
            <a:r>
              <a:rPr lang="cs-CZ" sz="1600" b="0" dirty="0">
                <a:solidFill>
                  <a:srgbClr val="0000CC"/>
                </a:solidFill>
              </a:rPr>
              <a:t> - </a:t>
            </a:r>
            <a:r>
              <a:rPr lang="cs-CZ" sz="1600" dirty="0">
                <a:solidFill>
                  <a:srgbClr val="0000CC"/>
                </a:solidFill>
              </a:rPr>
              <a:t>FK Dobroměřice  6:1(1:0)</a:t>
            </a:r>
            <a:endParaRPr lang="cs-CZ" sz="1600" b="1" u="sng" cap="none" spc="0" dirty="0">
              <a:ln w="9525">
                <a:noFill/>
                <a:prstDash val="solid"/>
              </a:ln>
              <a:solidFill>
                <a:srgbClr val="0000CC"/>
              </a:solidFill>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692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sp>
        <p:nvSpPr>
          <p:cNvPr id="3" name="TextovéPole 2"/>
          <p:cNvSpPr txBox="1"/>
          <p:nvPr/>
        </p:nvSpPr>
        <p:spPr>
          <a:xfrm>
            <a:off x="143992" y="2086580"/>
            <a:ext cx="4536504" cy="3354765"/>
          </a:xfrm>
          <a:prstGeom prst="rect">
            <a:avLst/>
          </a:prstGeom>
          <a:noFill/>
          <a:effectLst>
            <a:softEdge rad="0"/>
          </a:effectLst>
        </p:spPr>
        <p:txBody>
          <a:bodyPr wrap="square" rtlCol="0">
            <a:spAutoFit/>
          </a:bodyPr>
          <a:lstStyle/>
          <a:p>
            <a:pPr algn="ctr"/>
            <a:r>
              <a:rPr lang="cs-CZ" sz="1600" dirty="0">
                <a:solidFill>
                  <a:srgbClr val="000099"/>
                </a:solidFill>
                <a:effectLst>
                  <a:glow rad="101600">
                    <a:srgbClr val="92D050">
                      <a:alpha val="40000"/>
                    </a:srgbClr>
                  </a:glow>
                </a:effectLst>
                <a:latin typeface="Arial Black" panose="020B0A04020102020204" pitchFamily="34" charset="0"/>
                <a:cs typeface="Arial" panose="020B0604020202020204" pitchFamily="34" charset="0"/>
              </a:rPr>
              <a:t>SK Sokol Brozany/Lukavec – SK Štětí</a:t>
            </a:r>
          </a:p>
          <a:p>
            <a:pPr algn="ctr"/>
            <a:r>
              <a:rPr lang="cs-CZ" sz="1600" dirty="0">
                <a:solidFill>
                  <a:srgbClr val="000099"/>
                </a:solidFill>
                <a:effectLst>
                  <a:glow rad="101600">
                    <a:srgbClr val="92D050">
                      <a:alpha val="40000"/>
                    </a:srgbClr>
                  </a:glow>
                </a:effectLst>
                <a:latin typeface="Arial Black" panose="020B0A04020102020204" pitchFamily="34" charset="0"/>
                <a:cs typeface="Arial" panose="020B0604020202020204" pitchFamily="34" charset="0"/>
              </a:rPr>
              <a:t>13:0(5:0)  2.6.2019  25.kolo</a:t>
            </a:r>
          </a:p>
          <a:p>
            <a:pPr algn="just"/>
            <a:r>
              <a:rPr lang="cs-CZ" b="0" dirty="0">
                <a:latin typeface="Arial" panose="020B0604020202020204" pitchFamily="34" charset="0"/>
                <a:cs typeface="Arial" panose="020B0604020202020204" pitchFamily="34" charset="0"/>
              </a:rPr>
              <a:t>Od první minuty nás favorizovaný soupeř přehrával a nebylo pochybo tom, jak to dopadne. Poprvé jsme tahali míč ze sítě už v 1. minutě po brance od Ondřeje Hejduka. Do poločasu jsme inkasovali ještě 5x a do 2. části už by jsme nejradši nenastoupili. Fotbal se ale hraje na 2 poločasu. Ten patřil domácímu Dominiku Svobodovi, který  k jedné brance z první části přidal dalších 5. Skončilo to nakonec třináctkou a nezbývá než se z toho rychle  oklepat a soustředit se na poslední vystoupení v letošním ročníku v Terezíně 15.6.2019 proti FK Litoměřicku B.</a:t>
            </a:r>
          </a:p>
          <a:p>
            <a:r>
              <a:rPr lang="cs-CZ" b="0" u="sng" dirty="0">
                <a:latin typeface="Arial" panose="020B0604020202020204" pitchFamily="34" charset="0"/>
                <a:cs typeface="Arial" panose="020B0604020202020204" pitchFamily="34" charset="0"/>
              </a:rPr>
              <a:t>Sestava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D.Lančarič-P.Hůrka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P.Prokopec</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D.Hromy</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D.Ivanič</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A.Šabák</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R.Paďour</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M.Borovec</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J.Viktora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M.Miga</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L.Širochoman</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J.Kroupa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L.Viktora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J.Novák</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B.Koleničová</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P.Oliva</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Trenér</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M.Hromy</a:t>
            </a:r>
            <a:r>
              <a:rPr lang="cs-CZ" b="0" dirty="0">
                <a:latin typeface="Arial" panose="020B0604020202020204" pitchFamily="34" charset="0"/>
                <a:cs typeface="Arial" panose="020B0604020202020204" pitchFamily="34" charset="0"/>
              </a:rPr>
              <a:t> </a:t>
            </a:r>
          </a:p>
          <a:p>
            <a:r>
              <a:rPr lang="cs-CZ" b="0" u="sng" dirty="0">
                <a:latin typeface="Arial" panose="020B0604020202020204" pitchFamily="34" charset="0"/>
                <a:cs typeface="Arial" panose="020B0604020202020204" pitchFamily="34" charset="0"/>
              </a:rPr>
              <a:t>Rozhodčí:</a:t>
            </a:r>
            <a:r>
              <a:rPr lang="cs-CZ" b="0" dirty="0">
                <a:latin typeface="Arial" panose="020B0604020202020204" pitchFamily="34" charset="0"/>
                <a:cs typeface="Arial" panose="020B0604020202020204" pitchFamily="34" charset="0"/>
              </a:rPr>
              <a:t> Miroslav Otto</a:t>
            </a:r>
            <a:r>
              <a:rPr lang="cs-CZ"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pic>
        <p:nvPicPr>
          <p:cNvPr id="7" name="Obrázek 6" descr="&lt;strong&gt;TJ&lt;/strong&gt; &lt;strong&gt;Sokol&lt;/strong&gt; Šternberk — Wikipé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840" y="5374036"/>
            <a:ext cx="1401461" cy="1401461"/>
          </a:xfrm>
          <a:prstGeom prst="rect">
            <a:avLst/>
          </a:prstGeom>
        </p:spPr>
      </p:pic>
      <p:sp>
        <p:nvSpPr>
          <p:cNvPr id="14" name="TextovéPole 13"/>
          <p:cNvSpPr txBox="1"/>
          <p:nvPr/>
        </p:nvSpPr>
        <p:spPr>
          <a:xfrm>
            <a:off x="143992" y="235124"/>
            <a:ext cx="4752528" cy="1569660"/>
          </a:xfrm>
          <a:prstGeom prst="rect">
            <a:avLst/>
          </a:prstGeom>
          <a:solidFill>
            <a:srgbClr val="6699FF"/>
          </a:solidFill>
          <a:effectLst>
            <a:glow rad="101600">
              <a:srgbClr val="FFFF66">
                <a:alpha val="40000"/>
              </a:srgbClr>
            </a:glow>
            <a:softEdge rad="406400"/>
          </a:effectLst>
        </p:spPr>
        <p:txBody>
          <a:bodyPr wrap="square" rtlCol="0">
            <a:spAutoFit/>
          </a:bodyPr>
          <a:lstStyle/>
          <a:p>
            <a:pPr algn="ctr"/>
            <a:r>
              <a:rPr lang="cs-CZ" sz="3200" dirty="0">
                <a:solidFill>
                  <a:srgbClr val="006600"/>
                </a:solidFill>
                <a:latin typeface="Segoe UI Black" panose="020B0A02040204020203" pitchFamily="34" charset="0"/>
                <a:ea typeface="Segoe UI Black" panose="020B0A02040204020203" pitchFamily="34" charset="0"/>
              </a:rPr>
              <a:t>Starší žáci utrpěli druhou nejvyšší porážku v sezóně</a:t>
            </a:r>
          </a:p>
        </p:txBody>
      </p:sp>
      <p:sp>
        <p:nvSpPr>
          <p:cNvPr id="15" name="TextovéPole 14">
            <a:extLst>
              <a:ext uri="{FF2B5EF4-FFF2-40B4-BE49-F238E27FC236}">
                <a16:creationId xmlns:a16="http://schemas.microsoft.com/office/drawing/2014/main" id="{ED9348CA-F3B9-49D6-B8A8-0637896377AE}"/>
              </a:ext>
            </a:extLst>
          </p:cNvPr>
          <p:cNvSpPr txBox="1"/>
          <p:nvPr/>
        </p:nvSpPr>
        <p:spPr>
          <a:xfrm>
            <a:off x="5453988" y="77525"/>
            <a:ext cx="4680520" cy="769441"/>
          </a:xfrm>
          <a:prstGeom prst="rect">
            <a:avLst/>
          </a:prstGeom>
          <a:blipFill>
            <a:blip r:embed="rId3"/>
            <a:stretch>
              <a:fillRect/>
            </a:stretch>
          </a:blipFill>
          <a:effectLst>
            <a:glow rad="101600">
              <a:srgbClr val="FFFF66">
                <a:alpha val="40000"/>
              </a:srgbClr>
            </a:glow>
            <a:softEdge rad="0"/>
          </a:effectLst>
        </p:spPr>
        <p:txBody>
          <a:bodyPr wrap="square" rtlCol="0">
            <a:spAutoFit/>
          </a:bodyPr>
          <a:lstStyle/>
          <a:p>
            <a:pPr algn="ctr"/>
            <a:r>
              <a:rPr lang="cs-CZ" sz="2200" dirty="0">
                <a:highlight>
                  <a:srgbClr val="FFFF00"/>
                </a:highlight>
                <a:latin typeface="Arial Black" panose="020B0A04020102020204" pitchFamily="34" charset="0"/>
              </a:rPr>
              <a:t>Mužstvo dospělých </a:t>
            </a:r>
          </a:p>
          <a:p>
            <a:pPr algn="ctr"/>
            <a:r>
              <a:rPr lang="cs-CZ" sz="2200" dirty="0">
                <a:highlight>
                  <a:srgbClr val="FFFF00"/>
                </a:highlight>
                <a:latin typeface="Arial Black" panose="020B0A04020102020204" pitchFamily="34" charset="0"/>
              </a:rPr>
              <a:t>2018-2019</a:t>
            </a:r>
          </a:p>
        </p:txBody>
      </p:sp>
      <p:sp>
        <p:nvSpPr>
          <p:cNvPr id="16" name="Obdélník 15">
            <a:extLst>
              <a:ext uri="{FF2B5EF4-FFF2-40B4-BE49-F238E27FC236}">
                <a16:creationId xmlns:a16="http://schemas.microsoft.com/office/drawing/2014/main" id="{1D9B4565-EE05-4FCF-B476-7159DBBC7039}"/>
              </a:ext>
            </a:extLst>
          </p:cNvPr>
          <p:cNvSpPr/>
          <p:nvPr/>
        </p:nvSpPr>
        <p:spPr>
          <a:xfrm>
            <a:off x="5453988" y="948933"/>
            <a:ext cx="4680521" cy="1351204"/>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Po loňském 2. místě v Ústeckém přeboru, kdy jsme tak trochu i čekali, že nás řídící komise pro Čechy pozve do divize, jsme i do letošní soutěže vstupovali s nejvyššímu ambicemi. Kádr velkých změn nedoznal a i zkušená trenérská dvojice Jiří </a:t>
            </a:r>
            <a:r>
              <a:rPr lang="cs-CZ" sz="1100" b="0" dirty="0" err="1">
                <a:latin typeface="Arial" panose="020B0604020202020204" pitchFamily="34" charset="0"/>
                <a:ea typeface="Calibri" panose="020F0502020204030204" pitchFamily="34" charset="0"/>
                <a:cs typeface="Times New Roman" panose="02020603050405020304" pitchFamily="18" charset="0"/>
              </a:rPr>
              <a:t>Ransdorf</a:t>
            </a:r>
            <a:r>
              <a:rPr lang="cs-CZ" sz="1100" b="0" dirty="0">
                <a:latin typeface="Arial" panose="020B0604020202020204" pitchFamily="34" charset="0"/>
                <a:ea typeface="Calibri" panose="020F0502020204030204" pitchFamily="34" charset="0"/>
                <a:cs typeface="Times New Roman" panose="02020603050405020304" pitchFamily="18" charset="0"/>
              </a:rPr>
              <a:t>, Karel Zuna zůstala u kormidla.  První polovina podzimu nám ale vůbec nevyšla. Po 7. kolech jsme byli až na 9. místě s 8 body za 3 výhry z toho jedna byla až po úspěšném rozstřelu penalt.</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Obrázek 16">
            <a:extLst>
              <a:ext uri="{FF2B5EF4-FFF2-40B4-BE49-F238E27FC236}">
                <a16:creationId xmlns:a16="http://schemas.microsoft.com/office/drawing/2014/main" id="{D9566EA8-529D-4381-8C82-8DDB49C43C95}"/>
              </a:ext>
            </a:extLst>
          </p:cNvPr>
          <p:cNvPicPr/>
          <p:nvPr/>
        </p:nvPicPr>
        <p:blipFill>
          <a:blip r:embed="rId4"/>
          <a:stretch>
            <a:fillRect/>
          </a:stretch>
        </p:blipFill>
        <p:spPr>
          <a:xfrm>
            <a:off x="5453988" y="2282081"/>
            <a:ext cx="4680520" cy="459740"/>
          </a:xfrm>
          <a:prstGeom prst="rect">
            <a:avLst/>
          </a:prstGeom>
        </p:spPr>
      </p:pic>
      <p:sp>
        <p:nvSpPr>
          <p:cNvPr id="18" name="Obdélník 17">
            <a:extLst>
              <a:ext uri="{FF2B5EF4-FFF2-40B4-BE49-F238E27FC236}">
                <a16:creationId xmlns:a16="http://schemas.microsoft.com/office/drawing/2014/main" id="{E87D8866-A8AA-4E79-9EC8-0820764AAF32}"/>
              </a:ext>
            </a:extLst>
          </p:cNvPr>
          <p:cNvSpPr/>
          <p:nvPr/>
        </p:nvSpPr>
        <p:spPr>
          <a:xfrm>
            <a:off x="5453988" y="2795893"/>
            <a:ext cx="4535686" cy="1170064"/>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V 8. kole jsme zajížděli do </a:t>
            </a:r>
            <a:r>
              <a:rPr lang="cs-CZ" sz="1100" b="0" dirty="0" err="1">
                <a:latin typeface="Arial" panose="020B0604020202020204" pitchFamily="34" charset="0"/>
                <a:ea typeface="Calibri" panose="020F0502020204030204" pitchFamily="34" charset="0"/>
                <a:cs typeface="Times New Roman" panose="02020603050405020304" pitchFamily="18" charset="0"/>
              </a:rPr>
              <a:t>Brné</a:t>
            </a:r>
            <a:r>
              <a:rPr lang="cs-CZ" sz="1100" b="0" dirty="0">
                <a:latin typeface="Arial" panose="020B0604020202020204" pitchFamily="34" charset="0"/>
                <a:ea typeface="Calibri" panose="020F0502020204030204" pitchFamily="34" charset="0"/>
                <a:cs typeface="Times New Roman" panose="02020603050405020304" pitchFamily="18" charset="0"/>
              </a:rPr>
              <a:t> a odstartovali zde vítěznou sérii 7 zápasů  v řadě, ve kterých jsme nastříleli 29 branek a inkasovali jen 9. Po 14. kole z toho bylo 4. místo s 29 body a v posledním podzimním kole jsme zajížděli do Srbic, které před námi byly jen 2 body a dokonce jsme se mohli dostat bodově až na Vilémov pokud by prohrál. </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Obrázek 18">
            <a:extLst>
              <a:ext uri="{FF2B5EF4-FFF2-40B4-BE49-F238E27FC236}">
                <a16:creationId xmlns:a16="http://schemas.microsoft.com/office/drawing/2014/main" id="{1009F981-384B-44C2-AD2A-37A8164204AD}"/>
              </a:ext>
            </a:extLst>
          </p:cNvPr>
          <p:cNvPicPr/>
          <p:nvPr/>
        </p:nvPicPr>
        <p:blipFill>
          <a:blip r:embed="rId5"/>
          <a:stretch>
            <a:fillRect/>
          </a:stretch>
        </p:blipFill>
        <p:spPr>
          <a:xfrm>
            <a:off x="5466482" y="4002782"/>
            <a:ext cx="4680521" cy="323215"/>
          </a:xfrm>
          <a:prstGeom prst="rect">
            <a:avLst/>
          </a:prstGeom>
        </p:spPr>
      </p:pic>
      <p:sp>
        <p:nvSpPr>
          <p:cNvPr id="20" name="Obdélník 19">
            <a:extLst>
              <a:ext uri="{FF2B5EF4-FFF2-40B4-BE49-F238E27FC236}">
                <a16:creationId xmlns:a16="http://schemas.microsoft.com/office/drawing/2014/main" id="{A9568969-B3A7-449B-AAEF-73E30E1833B7}"/>
              </a:ext>
            </a:extLst>
          </p:cNvPr>
          <p:cNvSpPr/>
          <p:nvPr/>
        </p:nvSpPr>
        <p:spPr>
          <a:xfrm>
            <a:off x="5453988" y="4398005"/>
            <a:ext cx="4680522" cy="445507"/>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Nakonec ale bylo všechno jinak. Po nevýrazném výkonu jsme na umělce v Srbicích prohráli 3:1 a po podzimu nám patřilo 4. místo.</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1" name="Obrázek 20">
            <a:extLst>
              <a:ext uri="{FF2B5EF4-FFF2-40B4-BE49-F238E27FC236}">
                <a16:creationId xmlns:a16="http://schemas.microsoft.com/office/drawing/2014/main" id="{52ACC866-B699-4A3D-A149-C8F011484982}"/>
              </a:ext>
            </a:extLst>
          </p:cNvPr>
          <p:cNvPicPr/>
          <p:nvPr/>
        </p:nvPicPr>
        <p:blipFill>
          <a:blip r:embed="rId6"/>
          <a:stretch>
            <a:fillRect/>
          </a:stretch>
        </p:blipFill>
        <p:spPr>
          <a:xfrm>
            <a:off x="5466479" y="4830053"/>
            <a:ext cx="4680523" cy="1017841"/>
          </a:xfrm>
          <a:prstGeom prst="rect">
            <a:avLst/>
          </a:prstGeom>
        </p:spPr>
      </p:pic>
      <p:sp>
        <p:nvSpPr>
          <p:cNvPr id="22" name="Obdélník 21">
            <a:extLst>
              <a:ext uri="{FF2B5EF4-FFF2-40B4-BE49-F238E27FC236}">
                <a16:creationId xmlns:a16="http://schemas.microsoft.com/office/drawing/2014/main" id="{63B78B65-4535-4454-9225-F1D1E7F83F0C}"/>
              </a:ext>
            </a:extLst>
          </p:cNvPr>
          <p:cNvSpPr/>
          <p:nvPr/>
        </p:nvSpPr>
        <p:spPr>
          <a:xfrm>
            <a:off x="5453988" y="5847894"/>
            <a:ext cx="4680520" cy="1107996"/>
          </a:xfrm>
          <a:prstGeom prst="rect">
            <a:avLst/>
          </a:prstGeom>
        </p:spPr>
        <p:txBody>
          <a:bodyPr wrap="square">
            <a:spAutoFit/>
          </a:bodyPr>
          <a:lstStyle/>
          <a:p>
            <a:r>
              <a:rPr lang="cs-CZ" sz="1100" b="0" dirty="0">
                <a:latin typeface="Arial" panose="020B0604020202020204" pitchFamily="34" charset="0"/>
                <a:ea typeface="Calibri" panose="020F0502020204030204" pitchFamily="34" charset="0"/>
              </a:rPr>
              <a:t>Zimní přípravu jsme zahájili 7. ledna 2019. Ještě před tím ale došlo ke 2 změnám v rámci realizačního týmu. Karla Zunu na postu trenéra vystřídal Pavel </a:t>
            </a:r>
            <a:r>
              <a:rPr lang="cs-CZ" sz="1100" b="0" dirty="0" err="1">
                <a:latin typeface="Arial" panose="020B0604020202020204" pitchFamily="34" charset="0"/>
                <a:ea typeface="Calibri" panose="020F0502020204030204" pitchFamily="34" charset="0"/>
              </a:rPr>
              <a:t>Hoznédl</a:t>
            </a:r>
            <a:r>
              <a:rPr lang="cs-CZ" sz="1100" b="0" dirty="0">
                <a:latin typeface="Arial" panose="020B0604020202020204" pitchFamily="34" charset="0"/>
                <a:ea typeface="Calibri" panose="020F0502020204030204" pitchFamily="34" charset="0"/>
              </a:rPr>
              <a:t>. Druhou změnou bylo ukončení činnosti Karla Zavřela jako maséra. Oběma děkujeme za odvedenou práci a přejeme hodně spokojenosti v osobním životě.  Nastal i hráčský pohyb. Zpátky do Neratovic-</a:t>
            </a:r>
            <a:r>
              <a:rPr lang="cs-CZ" sz="1100" b="0" dirty="0" err="1">
                <a:latin typeface="Arial" panose="020B0604020202020204" pitchFamily="34" charset="0"/>
                <a:ea typeface="Calibri" panose="020F0502020204030204" pitchFamily="34" charset="0"/>
              </a:rPr>
              <a:t>Byškovic</a:t>
            </a:r>
            <a:r>
              <a:rPr lang="cs-CZ" sz="1100" b="0" dirty="0">
                <a:latin typeface="Arial" panose="020B0604020202020204" pitchFamily="34" charset="0"/>
                <a:ea typeface="Calibri" panose="020F0502020204030204" pitchFamily="34" charset="0"/>
              </a:rPr>
              <a:t> </a:t>
            </a:r>
            <a:endParaRPr lang="cs-CZ" b="0" dirty="0"/>
          </a:p>
        </p:txBody>
      </p:sp>
      <p:cxnSp>
        <p:nvCxnSpPr>
          <p:cNvPr id="23" name="Přímá spojnice se šipkou 22">
            <a:extLst>
              <a:ext uri="{FF2B5EF4-FFF2-40B4-BE49-F238E27FC236}">
                <a16:creationId xmlns:a16="http://schemas.microsoft.com/office/drawing/2014/main" id="{B662B73F-E44F-4C5A-BF47-E8B6F789D842}"/>
              </a:ext>
            </a:extLst>
          </p:cNvPr>
          <p:cNvCxnSpPr>
            <a:cxnSpLocks/>
          </p:cNvCxnSpPr>
          <p:nvPr/>
        </p:nvCxnSpPr>
        <p:spPr bwMode="auto">
          <a:xfrm flipV="1">
            <a:off x="8982380" y="6990873"/>
            <a:ext cx="1007294" cy="1"/>
          </a:xfrm>
          <a:prstGeom prst="straightConnector1">
            <a:avLst/>
          </a:prstGeom>
          <a:noFill/>
          <a:ln w="12700" cap="flat" cmpd="sng" algn="ctr">
            <a:solidFill>
              <a:schemeClr val="accent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29288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83001" y="96573"/>
            <a:ext cx="4678239" cy="930639"/>
          </a:xfrm>
          <a:prstGeom prst="rect">
            <a:avLst/>
          </a:prstGeom>
          <a:gradFill>
            <a:gsLst>
              <a:gs pos="45000">
                <a:schemeClr val="bg1"/>
              </a:gs>
              <a:gs pos="0">
                <a:srgbClr val="66CCFF"/>
              </a:gs>
            </a:gsLst>
            <a:lin ang="5400000" scaled="1"/>
          </a:gradFill>
          <a:ln w="44450" cmpd="sng">
            <a:solidFill>
              <a:srgbClr val="CC0099"/>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0">
            <a:normAutofit lnSpcReduction="10000"/>
            <a:scene3d>
              <a:camera prst="orthographicFront"/>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000" i="1" dirty="0">
                <a:ln w="76200">
                  <a:noFill/>
                  <a:prstDash val="solid"/>
                </a:ln>
                <a:solidFill>
                  <a:srgbClr val="008080"/>
                </a:solidFill>
                <a:effectLst/>
                <a:latin typeface="Viner Hand ITC" panose="03070502030502020203" pitchFamily="66" charset="0"/>
                <a:ea typeface="Yu Mincho Demibold" panose="020B0400000000000000"/>
                <a:cs typeface="Arial" panose="020B0604020202020204" pitchFamily="34" charset="0"/>
              </a:rPr>
              <a:t>Vítáme</a:t>
            </a:r>
          </a:p>
        </p:txBody>
      </p:sp>
      <p:sp>
        <p:nvSpPr>
          <p:cNvPr id="13" name="Rectangle 129"/>
          <p:cNvSpPr>
            <a:spLocks noChangeArrowheads="1"/>
          </p:cNvSpPr>
          <p:nvPr/>
        </p:nvSpPr>
        <p:spPr bwMode="auto">
          <a:xfrm>
            <a:off x="114486" y="1747292"/>
            <a:ext cx="4662504" cy="1008112"/>
          </a:xfrm>
          <a:prstGeom prst="rect">
            <a:avLst/>
          </a:prstGeom>
          <a:blipFill>
            <a:blip r:embed="rId3">
              <a:alphaModFix amt="74000"/>
            </a:blip>
            <a:tile tx="-82550" ty="165100" sx="100000" sy="100000" flip="none" algn="tl"/>
          </a:blipFill>
          <a:ln w="31750" cmpd="sng">
            <a:solidFill>
              <a:schemeClr val="tx1"/>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6000" dirty="0">
                <a:ln w="3175">
                  <a:no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SK Štětí, </a:t>
            </a:r>
            <a:r>
              <a:rPr lang="cs-CZ" sz="6000" dirty="0" err="1">
                <a:ln w="3175">
                  <a:no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z.s</a:t>
            </a:r>
            <a:r>
              <a:rPr lang="cs-CZ" sz="6000" dirty="0">
                <a:ln w="3175">
                  <a:no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a:t>
            </a:r>
          </a:p>
        </p:txBody>
      </p:sp>
      <p:sp>
        <p:nvSpPr>
          <p:cNvPr id="14" name="Text Box 148"/>
          <p:cNvSpPr txBox="1">
            <a:spLocks noChangeArrowheads="1"/>
          </p:cNvSpPr>
          <p:nvPr/>
        </p:nvSpPr>
        <p:spPr bwMode="auto">
          <a:xfrm>
            <a:off x="155241" y="4267904"/>
            <a:ext cx="4628264" cy="2677642"/>
          </a:xfrm>
          <a:prstGeom prst="rect">
            <a:avLst/>
          </a:prstGeom>
          <a:blipFill>
            <a:blip r:embed="rId5">
              <a:alphaModFix amt="74000"/>
            </a:blip>
            <a:stretch>
              <a:fillRect/>
            </a:stretch>
          </a:blipFill>
          <a:ln w="31750" cmpd="sng">
            <a:solidFill>
              <a:schemeClr val="tx1"/>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0"/>
                <a:solidFill>
                  <a:srgbClr val="009900"/>
                </a:solidFill>
                <a:effectLst>
                  <a:outerShdw blurRad="38100" dist="25400" dir="5400000" algn="ctr" rotWithShape="0">
                    <a:srgbClr val="6E747A">
                      <a:alpha val="43000"/>
                    </a:srgbClr>
                  </a:outerShdw>
                </a:effectLst>
                <a:latin typeface="Rockwell Condensed" panose="02060603050405020104" pitchFamily="18" charset="0"/>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99003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Karla Roučka</a:t>
            </a:r>
          </a:p>
          <a:p>
            <a:pPr algn="ctr" eaLnBrk="0" hangingPunct="0">
              <a:defRPr/>
            </a:pPr>
            <a:r>
              <a:rPr lang="cs-CZ" sz="2000" u="sng" dirty="0">
                <a:ln w="19050">
                  <a:noFill/>
                </a:ln>
                <a:solidFill>
                  <a:srgbClr val="009900"/>
                </a:solidFill>
                <a:effectLst>
                  <a:outerShdw blurRad="38100" dist="38100" dir="2700000" algn="tl">
                    <a:srgbClr val="000000">
                      <a:alpha val="43137"/>
                    </a:srgbClr>
                  </a:outerShdw>
                </a:effectLst>
                <a:latin typeface="Rockwell Condensed" panose="02060603050405020104" pitchFamily="18"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Ivana </a:t>
            </a:r>
            <a:r>
              <a:rPr lang="cs-CZ" sz="2400" dirty="0" err="1">
                <a:ln w="3175">
                  <a:no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Kuriljaka</a:t>
            </a:r>
            <a:endParaRPr lang="cs-CZ" sz="2400" dirty="0">
              <a:ln w="3175">
                <a:no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a:p>
            <a:pPr algn="ctr" eaLnBrk="0" hangingPunct="0">
              <a:defRPr/>
            </a:pPr>
            <a:r>
              <a:rPr lang="cs-CZ" sz="2400" dirty="0">
                <a:ln w="3175">
                  <a:no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Miroslava </a:t>
            </a:r>
            <a:r>
              <a:rPr lang="cs-CZ" sz="2400" dirty="0" err="1">
                <a:ln w="3175">
                  <a:no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Vlašiče</a:t>
            </a:r>
            <a:endParaRPr lang="cs-CZ" sz="2400" dirty="0">
              <a:ln w="3175">
                <a:no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a:p>
            <a:pPr algn="ctr" eaLnBrk="0" hangingPunct="0">
              <a:defRPr/>
            </a:pPr>
            <a:r>
              <a:rPr lang="cs-CZ" sz="2000" u="sng" dirty="0">
                <a:ln w="19050">
                  <a:noFill/>
                </a:ln>
                <a:solidFill>
                  <a:srgbClr val="009900"/>
                </a:solidFill>
                <a:effectLst>
                  <a:outerShdw blurRad="38100" dist="38100" dir="2700000" algn="tl">
                    <a:srgbClr val="000000">
                      <a:alpha val="43137"/>
                    </a:srgbClr>
                  </a:outerShdw>
                </a:effectLst>
                <a:latin typeface="Rockwell Condensed" panose="02060603050405020104" pitchFamily="18" charset="0"/>
                <a:ea typeface="GungsuhChe" pitchFamily="49" charset="-127"/>
                <a:cs typeface="Arial" panose="020B0604020202020204" pitchFamily="34"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Václava </a:t>
            </a:r>
            <a:r>
              <a:rPr lang="cs-CZ" sz="2800" dirty="0" err="1">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Píbla</a:t>
            </a:r>
            <a:endParaRPr lang="cs-CZ" sz="3200" dirty="0">
              <a:ln w="3175">
                <a:no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p:txBody>
      </p:sp>
      <p:sp>
        <p:nvSpPr>
          <p:cNvPr id="16" name="TextovéPole 15"/>
          <p:cNvSpPr txBox="1"/>
          <p:nvPr/>
        </p:nvSpPr>
        <p:spPr>
          <a:xfrm>
            <a:off x="98736" y="1099220"/>
            <a:ext cx="4662504" cy="523220"/>
          </a:xfrm>
          <a:prstGeom prst="rect">
            <a:avLst/>
          </a:prstGeom>
          <a:solidFill>
            <a:srgbClr val="FFFF66"/>
          </a:solidFill>
          <a:ln w="44450" cap="rnd">
            <a:solidFill>
              <a:schemeClr val="bg1">
                <a:lumMod val="65000"/>
              </a:schemeClr>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solidFill>
                  <a:srgbClr val="6600CC"/>
                </a:solidFill>
                <a:effectLst/>
                <a:latin typeface="Tahoma" panose="020B0604030504040204" pitchFamily="34" charset="0"/>
                <a:ea typeface="Tahoma" panose="020B0604030504040204" pitchFamily="34" charset="0"/>
                <a:cs typeface="Tahoma" panose="020B060403050404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55243" y="2856845"/>
            <a:ext cx="4628264" cy="1331436"/>
          </a:xfrm>
          <a:prstGeom prst="rect">
            <a:avLst/>
          </a:prstGeom>
          <a:solidFill>
            <a:srgbClr val="FFFF99"/>
          </a:solidFill>
          <a:ln w="31750" cmpd="sng">
            <a:solidFill>
              <a:schemeClr val="tx1"/>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wrap="square" lIns="91425" tIns="180000" rIns="91425" bIns="180000" anchor="ctr"/>
          <a:lstStyle/>
          <a:p>
            <a:pPr algn="ctr" eaLnBrk="0" hangingPunct="0">
              <a:spcBef>
                <a:spcPts val="0"/>
              </a:spcBef>
              <a:defRPr/>
            </a:pPr>
            <a:r>
              <a:rPr lang="cs-CZ" sz="4600" dirty="0">
                <a:ln w="22225">
                  <a:solidFill>
                    <a:schemeClr val="accent2"/>
                  </a:solidFill>
                  <a:prstDash val="solid"/>
                </a:ln>
                <a:solidFill>
                  <a:schemeClr val="accent2">
                    <a:lumMod val="40000"/>
                    <a:lumOff val="60000"/>
                  </a:schemeClr>
                </a:solidFill>
                <a:latin typeface="Ebrima" panose="02000000000000000000" pitchFamily="2" charset="0"/>
                <a:ea typeface="Ebrima" panose="02000000000000000000" pitchFamily="2" charset="0"/>
                <a:cs typeface="Ebrima" panose="02000000000000000000" pitchFamily="2" charset="0"/>
              </a:rPr>
              <a:t>TJ Sokol </a:t>
            </a:r>
          </a:p>
          <a:p>
            <a:pPr algn="ctr" eaLnBrk="0" hangingPunct="0">
              <a:spcBef>
                <a:spcPts val="0"/>
              </a:spcBef>
              <a:defRPr/>
            </a:pPr>
            <a:r>
              <a:rPr lang="cs-CZ" sz="4600" dirty="0">
                <a:ln w="22225">
                  <a:solidFill>
                    <a:schemeClr val="accent2"/>
                  </a:solidFill>
                  <a:prstDash val="solid"/>
                </a:ln>
                <a:solidFill>
                  <a:schemeClr val="accent2">
                    <a:lumMod val="40000"/>
                    <a:lumOff val="60000"/>
                  </a:schemeClr>
                </a:solidFill>
                <a:latin typeface="Ebrima" panose="02000000000000000000" pitchFamily="2" charset="0"/>
                <a:ea typeface="Ebrima" panose="02000000000000000000" pitchFamily="2" charset="0"/>
                <a:cs typeface="Ebrima" panose="02000000000000000000" pitchFamily="2" charset="0"/>
              </a:rPr>
              <a:t>Srbice, </a:t>
            </a:r>
            <a:r>
              <a:rPr lang="cs-CZ" sz="4600" dirty="0" err="1">
                <a:ln w="22225">
                  <a:solidFill>
                    <a:schemeClr val="accent2"/>
                  </a:solidFill>
                  <a:prstDash val="solid"/>
                </a:ln>
                <a:solidFill>
                  <a:schemeClr val="accent2">
                    <a:lumMod val="40000"/>
                    <a:lumOff val="60000"/>
                  </a:schemeClr>
                </a:solidFill>
                <a:latin typeface="Ebrima" panose="02000000000000000000" pitchFamily="2" charset="0"/>
                <a:ea typeface="Ebrima" panose="02000000000000000000" pitchFamily="2" charset="0"/>
                <a:cs typeface="Ebrima" panose="02000000000000000000" pitchFamily="2" charset="0"/>
              </a:rPr>
              <a:t>z.s</a:t>
            </a:r>
            <a:r>
              <a:rPr lang="cs-CZ" sz="4600" dirty="0">
                <a:ln w="22225">
                  <a:solidFill>
                    <a:schemeClr val="accent2"/>
                  </a:solidFill>
                  <a:prstDash val="solid"/>
                </a:ln>
                <a:solidFill>
                  <a:schemeClr val="accent2">
                    <a:lumMod val="40000"/>
                    <a:lumOff val="60000"/>
                  </a:schemeClr>
                </a:solidFill>
                <a:latin typeface="Ebrima" panose="02000000000000000000" pitchFamily="2" charset="0"/>
                <a:ea typeface="Ebrima" panose="02000000000000000000" pitchFamily="2" charset="0"/>
                <a:cs typeface="Ebrima" panose="02000000000000000000" pitchFamily="2" charset="0"/>
              </a:rPr>
              <a:t>.</a:t>
            </a:r>
          </a:p>
        </p:txBody>
      </p:sp>
      <p:pic>
        <p:nvPicPr>
          <p:cNvPr id="3" name="Obrázek 2" descr="&lt;strong&gt;Soccer&lt;/strong&gt; Player Free Stock Photo - Public Domain Pictur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218" y="4483596"/>
            <a:ext cx="685467" cy="615689"/>
          </a:xfrm>
          <a:prstGeom prst="rect">
            <a:avLst/>
          </a:prstGeom>
        </p:spPr>
      </p:pic>
      <p:pic>
        <p:nvPicPr>
          <p:cNvPr id="4" name="Obrázek 3" descr="File:Soccerball.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260" y="5851748"/>
            <a:ext cx="808373" cy="808373"/>
          </a:xfrm>
          <a:prstGeom prst="rect">
            <a:avLst/>
          </a:prstGeom>
        </p:spPr>
      </p:pic>
      <p:sp>
        <p:nvSpPr>
          <p:cNvPr id="2" name="TextovéPole 1">
            <a:extLst>
              <a:ext uri="{FF2B5EF4-FFF2-40B4-BE49-F238E27FC236}">
                <a16:creationId xmlns:a16="http://schemas.microsoft.com/office/drawing/2014/main" id="{4F8EC2A8-A207-4508-B8D8-5CD915112B8D}"/>
              </a:ext>
            </a:extLst>
          </p:cNvPr>
          <p:cNvSpPr txBox="1"/>
          <p:nvPr/>
        </p:nvSpPr>
        <p:spPr>
          <a:xfrm>
            <a:off x="5425562" y="253798"/>
            <a:ext cx="4662504" cy="3268765"/>
          </a:xfrm>
          <a:prstGeom prst="rect">
            <a:avLst/>
          </a:prstGeom>
          <a:solidFill>
            <a:srgbClr val="ECF757"/>
          </a:solidFill>
          <a:effectLst>
            <a:glow rad="228600">
              <a:srgbClr val="99FF66">
                <a:alpha val="40000"/>
              </a:srgbClr>
            </a:glow>
            <a:softEdge rad="749300"/>
          </a:effectLst>
        </p:spPr>
        <p:txBody>
          <a:bodyPr wrap="square" rtlCol="0">
            <a:prstTxWarp prst="textStop">
              <a:avLst/>
            </a:prstTxWarp>
            <a:spAutoFit/>
          </a:bodyPr>
          <a:lstStyle/>
          <a:p>
            <a:pPr algn="ctr"/>
            <a:r>
              <a:rPr lang="cs-CZ" sz="4000" dirty="0">
                <a:solidFill>
                  <a:srgbClr val="FF0000"/>
                </a:solidFill>
                <a:latin typeface="Bernard MT Condensed" panose="02050806060905020404" pitchFamily="18" charset="0"/>
                <a:ea typeface="UD Digi Kyokasho NK-B" panose="020B0400000000000000" pitchFamily="18" charset="-128"/>
              </a:rPr>
              <a:t>Fotbalový oddíl </a:t>
            </a:r>
          </a:p>
          <a:p>
            <a:pPr algn="ctr"/>
            <a:r>
              <a:rPr lang="cs-CZ" sz="5400" dirty="0">
                <a:ln w="19050">
                  <a:solidFill>
                    <a:srgbClr val="800080"/>
                  </a:solidFill>
                </a:ln>
                <a:solidFill>
                  <a:srgbClr val="0000FF"/>
                </a:solidFill>
                <a:latin typeface="Bernard MT Condensed" panose="02050806060905020404" pitchFamily="18" charset="0"/>
                <a:ea typeface="UD Digi Kyokasho NK-B" panose="020B0400000000000000" pitchFamily="18" charset="-128"/>
              </a:rPr>
              <a:t>SK Štětí, </a:t>
            </a:r>
            <a:r>
              <a:rPr lang="cs-CZ" sz="5400" dirty="0" err="1">
                <a:ln w="19050">
                  <a:solidFill>
                    <a:srgbClr val="800080"/>
                  </a:solidFill>
                </a:ln>
                <a:solidFill>
                  <a:srgbClr val="0000FF"/>
                </a:solidFill>
                <a:latin typeface="Bernard MT Condensed" panose="02050806060905020404" pitchFamily="18" charset="0"/>
                <a:ea typeface="UD Digi Kyokasho NK-B" panose="020B0400000000000000" pitchFamily="18" charset="-128"/>
              </a:rPr>
              <a:t>z.s</a:t>
            </a:r>
            <a:r>
              <a:rPr lang="cs-CZ" sz="5400" dirty="0">
                <a:ln w="19050">
                  <a:solidFill>
                    <a:srgbClr val="800080"/>
                  </a:solidFill>
                </a:ln>
                <a:solidFill>
                  <a:srgbClr val="0000FF"/>
                </a:solidFill>
                <a:latin typeface="Bernard MT Condensed" panose="02050806060905020404" pitchFamily="18" charset="0"/>
                <a:ea typeface="UD Digi Kyokasho NK-B" panose="020B0400000000000000" pitchFamily="18" charset="-128"/>
              </a:rPr>
              <a:t>. </a:t>
            </a:r>
          </a:p>
          <a:p>
            <a:pPr algn="ctr"/>
            <a:r>
              <a:rPr lang="cs-CZ" sz="4000" dirty="0">
                <a:solidFill>
                  <a:srgbClr val="FF0000"/>
                </a:solidFill>
                <a:latin typeface="Bernard MT Condensed" panose="02050806060905020404" pitchFamily="18" charset="0"/>
                <a:ea typeface="UD Digi Kyokasho NK-B" panose="020B0400000000000000" pitchFamily="18" charset="-128"/>
              </a:rPr>
              <a:t>přeje všem fanouškům krásné prázdniny</a:t>
            </a:r>
            <a:r>
              <a:rPr lang="cs-CZ" sz="4000" dirty="0">
                <a:latin typeface="Bernard MT Condensed" panose="02050806060905020404" pitchFamily="18" charset="0"/>
                <a:ea typeface="UD Digi Kyokasho NK-B" panose="020B0400000000000000" pitchFamily="18" charset="-128"/>
              </a:rPr>
              <a:t>	</a:t>
            </a:r>
          </a:p>
        </p:txBody>
      </p:sp>
      <p:pic>
        <p:nvPicPr>
          <p:cNvPr id="5" name="Obrázek 4">
            <a:extLst>
              <a:ext uri="{FF2B5EF4-FFF2-40B4-BE49-F238E27FC236}">
                <a16:creationId xmlns:a16="http://schemas.microsoft.com/office/drawing/2014/main" id="{E60467A6-67A3-48C0-B26F-DE677B89D82A}"/>
              </a:ext>
            </a:extLst>
          </p:cNvPr>
          <p:cNvPicPr>
            <a:picLocks noChangeAspect="1"/>
          </p:cNvPicPr>
          <p:nvPr/>
        </p:nvPicPr>
        <p:blipFill>
          <a:blip r:embed="rId8"/>
          <a:stretch>
            <a:fillRect/>
          </a:stretch>
        </p:blipFill>
        <p:spPr>
          <a:xfrm>
            <a:off x="5904632" y="3649769"/>
            <a:ext cx="3807759" cy="33354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2" name="TextovéPole 1"/>
          <p:cNvSpPr txBox="1"/>
          <p:nvPr/>
        </p:nvSpPr>
        <p:spPr>
          <a:xfrm>
            <a:off x="5400576" y="51038"/>
            <a:ext cx="4752528" cy="400110"/>
          </a:xfrm>
          <a:prstGeom prst="rect">
            <a:avLst/>
          </a:prstGeom>
          <a:pattFill prst="ltDnDiag">
            <a:fgClr>
              <a:srgbClr val="99FFCC"/>
            </a:fgClr>
            <a:bgClr>
              <a:schemeClr val="bg1"/>
            </a:bgClr>
          </a:pattFill>
          <a:effectLst>
            <a:softEdge rad="0"/>
          </a:effectLst>
        </p:spPr>
        <p:txBody>
          <a:bodyPr wrap="square" rtlCol="0">
            <a:spAutoFit/>
          </a:bodyPr>
          <a:lstStyle/>
          <a:p>
            <a:pPr algn="ctr"/>
            <a:r>
              <a:rPr lang="cs-CZ" sz="2000" dirty="0">
                <a:latin typeface="Arial Black" panose="020B0A04020102020204" pitchFamily="34" charset="0"/>
              </a:rPr>
              <a:t>I. A TŘÍDA dorostu</a:t>
            </a:r>
          </a:p>
        </p:txBody>
      </p:sp>
      <p:graphicFrame>
        <p:nvGraphicFramePr>
          <p:cNvPr id="22" name="Tabulka 21"/>
          <p:cNvGraphicFramePr>
            <a:graphicFrameLocks noGrp="1"/>
          </p:cNvGraphicFramePr>
          <p:nvPr>
            <p:extLst>
              <p:ext uri="{D42A27DB-BD31-4B8C-83A1-F6EECF244321}">
                <p14:modId xmlns:p14="http://schemas.microsoft.com/office/powerpoint/2010/main" val="25065675"/>
              </p:ext>
            </p:extLst>
          </p:nvPr>
        </p:nvGraphicFramePr>
        <p:xfrm>
          <a:off x="5400576" y="3417166"/>
          <a:ext cx="4752528" cy="3527145"/>
        </p:xfrm>
        <a:graphic>
          <a:graphicData uri="http://schemas.openxmlformats.org/drawingml/2006/table">
            <a:tbl>
              <a:tblPr/>
              <a:tblGrid>
                <a:gridCol w="624107">
                  <a:extLst>
                    <a:ext uri="{9D8B030D-6E8A-4147-A177-3AD203B41FA5}">
                      <a16:colId xmlns:a16="http://schemas.microsoft.com/office/drawing/2014/main" val="83418620"/>
                    </a:ext>
                  </a:extLst>
                </a:gridCol>
                <a:gridCol w="933484">
                  <a:extLst>
                    <a:ext uri="{9D8B030D-6E8A-4147-A177-3AD203B41FA5}">
                      <a16:colId xmlns:a16="http://schemas.microsoft.com/office/drawing/2014/main" val="210219915"/>
                    </a:ext>
                  </a:extLst>
                </a:gridCol>
                <a:gridCol w="1090782">
                  <a:extLst>
                    <a:ext uri="{9D8B030D-6E8A-4147-A177-3AD203B41FA5}">
                      <a16:colId xmlns:a16="http://schemas.microsoft.com/office/drawing/2014/main" val="1891116335"/>
                    </a:ext>
                  </a:extLst>
                </a:gridCol>
                <a:gridCol w="966457">
                  <a:extLst>
                    <a:ext uri="{9D8B030D-6E8A-4147-A177-3AD203B41FA5}">
                      <a16:colId xmlns:a16="http://schemas.microsoft.com/office/drawing/2014/main" val="1312875627"/>
                    </a:ext>
                  </a:extLst>
                </a:gridCol>
                <a:gridCol w="527798">
                  <a:extLst>
                    <a:ext uri="{9D8B030D-6E8A-4147-A177-3AD203B41FA5}">
                      <a16:colId xmlns:a16="http://schemas.microsoft.com/office/drawing/2014/main" val="1991856981"/>
                    </a:ext>
                  </a:extLst>
                </a:gridCol>
                <a:gridCol w="609900">
                  <a:extLst>
                    <a:ext uri="{9D8B030D-6E8A-4147-A177-3AD203B41FA5}">
                      <a16:colId xmlns:a16="http://schemas.microsoft.com/office/drawing/2014/main" val="2078178360"/>
                    </a:ext>
                  </a:extLst>
                </a:gridCol>
              </a:tblGrid>
              <a:tr h="109631">
                <a:tc gridSpan="6">
                  <a:txBody>
                    <a:bodyPr/>
                    <a:lstStyle/>
                    <a:p>
                      <a:pPr algn="ctr" fontAlgn="ctr"/>
                      <a:r>
                        <a:rPr lang="pt-BR" sz="800" b="1" i="0" u="none" strike="noStrike">
                          <a:solidFill>
                            <a:srgbClr val="000000"/>
                          </a:solidFill>
                          <a:effectLst/>
                          <a:latin typeface="Arial" panose="020B0604020202020204" pitchFamily="34" charset="0"/>
                        </a:rPr>
                        <a:t>Dorost Jaro 2019-I. A třída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91591605"/>
                  </a:ext>
                </a:extLst>
              </a:tr>
              <a:tr h="109296">
                <a:tc>
                  <a:txBody>
                    <a:bodyPr/>
                    <a:lstStyle/>
                    <a:p>
                      <a:pPr algn="ctr" fontAlgn="ctr"/>
                      <a:r>
                        <a:rPr lang="cs-CZ" sz="800" b="1" i="0" u="none" strike="noStrike">
                          <a:solidFill>
                            <a:srgbClr val="000000"/>
                          </a:solidFill>
                          <a:effectLst/>
                          <a:latin typeface="Arial" panose="020B0604020202020204" pitchFamily="34" charset="0"/>
                        </a:rPr>
                        <a:t>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16985019"/>
                  </a:ext>
                </a:extLst>
              </a:tr>
              <a:tr h="236015">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23.03.2019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92597257"/>
                  </a:ext>
                </a:extLst>
              </a:tr>
              <a:tr h="236015">
                <a:tc>
                  <a:txBody>
                    <a:bodyPr/>
                    <a:lstStyle/>
                    <a:p>
                      <a:pPr algn="ctr" fontAlgn="ctr"/>
                      <a:r>
                        <a:rPr lang="cs-CZ" sz="8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effectLst/>
                          <a:latin typeface="Arial" panose="020B0604020202020204" pitchFamily="34" charset="0"/>
                        </a:rPr>
                        <a:t>31.03.2019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effectLst/>
                          <a:latin typeface="Arial" panose="020B0604020202020204" pitchFamily="34" charset="0"/>
                        </a:rPr>
                        <a:t>  TJ JUNIOR ROMA 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35907469"/>
                  </a:ext>
                </a:extLst>
              </a:tr>
              <a:tr h="236015">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06.04.2019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VOLNO  VOLNÝ 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64611216"/>
                  </a:ext>
                </a:extLst>
              </a:tr>
              <a:tr h="134640">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13.04.2019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effectLst/>
                          <a:latin typeface="Arial" panose="020B0604020202020204" pitchFamily="34" charset="0"/>
                        </a:rPr>
                        <a:t>  TJ Mojžíř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021515708"/>
                  </a:ext>
                </a:extLst>
              </a:tr>
              <a:tr h="134640">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FK Malšovice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61475766"/>
                  </a:ext>
                </a:extLst>
              </a:tr>
              <a:tr h="134640">
                <a:tc>
                  <a:txBody>
                    <a:bodyPr/>
                    <a:lstStyle/>
                    <a:p>
                      <a:pPr algn="ctr" fontAlgn="ctr"/>
                      <a:r>
                        <a:rPr lang="cs-CZ" sz="8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28.04.2019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effectLst/>
                          <a:latin typeface="Arial" panose="020B0604020202020204" pitchFamily="34" charset="0"/>
                        </a:rPr>
                        <a:t>  TJ SLAVOJ Úštěk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197756790"/>
                  </a:ext>
                </a:extLst>
              </a:tr>
              <a:tr h="350063">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04.05.2019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TJ Sokol </a:t>
                      </a:r>
                      <a:r>
                        <a:rPr lang="cs-CZ" sz="900" b="1" i="0" u="none" strike="noStrike" dirty="0" err="1">
                          <a:solidFill>
                            <a:srgbClr val="000000"/>
                          </a:solidFill>
                          <a:effectLst/>
                          <a:latin typeface="Arial" panose="020B0604020202020204" pitchFamily="34" charset="0"/>
                        </a:rPr>
                        <a:t>StraškovVodochody</a:t>
                      </a:r>
                      <a:endParaRPr lang="cs-CZ" sz="9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67991203"/>
                  </a:ext>
                </a:extLst>
              </a:tr>
              <a:tr h="134640">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11.05.2019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effectLst/>
                          <a:latin typeface="Arial" panose="020B0604020202020204" pitchFamily="34" charset="0"/>
                        </a:rPr>
                        <a:t>  TJ Chlumec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4292227765"/>
                  </a:ext>
                </a:extLst>
              </a:tr>
              <a:tr h="236015">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18.05.2019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FK Česká Kamenice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5:4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3187755"/>
                  </a:ext>
                </a:extLst>
              </a:tr>
              <a:tr h="236015">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25.05.2019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SK </a:t>
                      </a:r>
                      <a:r>
                        <a:rPr lang="cs-CZ" sz="900" b="1" i="0" u="none" strike="noStrike" dirty="0" err="1">
                          <a:solidFill>
                            <a:srgbClr val="000000"/>
                          </a:solidFill>
                          <a:effectLst/>
                          <a:latin typeface="Arial" panose="020B0604020202020204" pitchFamily="34" charset="0"/>
                        </a:rPr>
                        <a:t>Plaston</a:t>
                      </a:r>
                      <a:r>
                        <a:rPr lang="cs-CZ" sz="900" b="1" i="0" u="none" strike="noStrike" dirty="0">
                          <a:solidFill>
                            <a:srgbClr val="000000"/>
                          </a:solidFill>
                          <a:effectLst/>
                          <a:latin typeface="Arial" panose="020B0604020202020204" pitchFamily="34" charset="0"/>
                        </a:rPr>
                        <a:t> Šluknov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12132680"/>
                  </a:ext>
                </a:extLst>
              </a:tr>
              <a:tr h="236015">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01.06.2019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effectLst/>
                          <a:latin typeface="Arial" panose="020B0604020202020204" pitchFamily="34" charset="0"/>
                        </a:rPr>
                        <a:t>  FK Jiskra Velké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13:0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258148793"/>
                  </a:ext>
                </a:extLst>
              </a:tr>
              <a:tr h="330555">
                <a:tc>
                  <a:txBody>
                    <a:bodyPr/>
                    <a:lstStyle/>
                    <a:p>
                      <a:pPr algn="ctr" fontAlgn="ctr"/>
                      <a:r>
                        <a:rPr lang="cs-CZ" sz="8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08.06.2019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  TJ </a:t>
                      </a:r>
                      <a:r>
                        <a:rPr lang="cs-CZ" sz="900" b="1" i="0" u="none" strike="noStrike" dirty="0" err="1">
                          <a:solidFill>
                            <a:srgbClr val="000000"/>
                          </a:solidFill>
                          <a:effectLst/>
                          <a:latin typeface="Arial" panose="020B0604020202020204" pitchFamily="34" charset="0"/>
                        </a:rPr>
                        <a:t>Vaňov</a:t>
                      </a:r>
                      <a:r>
                        <a:rPr lang="cs-CZ" sz="900" b="1" i="0" u="none" strike="noStrike" dirty="0">
                          <a:solidFill>
                            <a:srgbClr val="000000"/>
                          </a:solidFill>
                          <a:effectLst/>
                          <a:latin typeface="Arial" panose="020B0604020202020204" pitchFamily="34" charset="0"/>
                        </a:rPr>
                        <a:t>/</a:t>
                      </a:r>
                    </a:p>
                    <a:p>
                      <a:pPr algn="ctr" fontAlgn="ctr"/>
                      <a:r>
                        <a:rPr lang="cs-CZ" sz="900" b="1" i="0" u="none" strike="noStrike" dirty="0">
                          <a:solidFill>
                            <a:srgbClr val="000000"/>
                          </a:solidFill>
                          <a:effectLst/>
                          <a:latin typeface="Arial" panose="020B0604020202020204" pitchFamily="34" charset="0"/>
                        </a:rPr>
                        <a:t>Libouchec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69115857"/>
                  </a:ext>
                </a:extLst>
              </a:tr>
              <a:tr h="134640">
                <a:tc>
                  <a:txBody>
                    <a:bodyPr/>
                    <a:lstStyle/>
                    <a:p>
                      <a:pPr algn="ctr" fontAlgn="ctr"/>
                      <a:r>
                        <a:rPr lang="cs-CZ" sz="800" b="1" i="0" u="none" strike="noStrike" dirty="0">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16.06.2019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effectLst/>
                          <a:latin typeface="Arial" panose="020B0604020202020204" pitchFamily="34" charset="0"/>
                        </a:rPr>
                        <a:t>  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1157401"/>
                  </a:ext>
                </a:extLst>
              </a:tr>
            </a:tbl>
          </a:graphicData>
        </a:graphic>
      </p:graphicFrame>
      <p:graphicFrame>
        <p:nvGraphicFramePr>
          <p:cNvPr id="23" name="Tabulka 22"/>
          <p:cNvGraphicFramePr>
            <a:graphicFrameLocks noGrp="1"/>
          </p:cNvGraphicFramePr>
          <p:nvPr>
            <p:extLst>
              <p:ext uri="{D42A27DB-BD31-4B8C-83A1-F6EECF244321}">
                <p14:modId xmlns:p14="http://schemas.microsoft.com/office/powerpoint/2010/main" val="69445143"/>
              </p:ext>
            </p:extLst>
          </p:nvPr>
        </p:nvGraphicFramePr>
        <p:xfrm>
          <a:off x="5400577" y="589144"/>
          <a:ext cx="4752529" cy="2758387"/>
        </p:xfrm>
        <a:graphic>
          <a:graphicData uri="http://schemas.openxmlformats.org/drawingml/2006/table">
            <a:tbl>
              <a:tblPr/>
              <a:tblGrid>
                <a:gridCol w="233827">
                  <a:extLst>
                    <a:ext uri="{9D8B030D-6E8A-4147-A177-3AD203B41FA5}">
                      <a16:colId xmlns:a16="http://schemas.microsoft.com/office/drawing/2014/main" val="1133228612"/>
                    </a:ext>
                  </a:extLst>
                </a:gridCol>
                <a:gridCol w="233827">
                  <a:extLst>
                    <a:ext uri="{9D8B030D-6E8A-4147-A177-3AD203B41FA5}">
                      <a16:colId xmlns:a16="http://schemas.microsoft.com/office/drawing/2014/main" val="1220952489"/>
                    </a:ext>
                  </a:extLst>
                </a:gridCol>
                <a:gridCol w="2116132">
                  <a:extLst>
                    <a:ext uri="{9D8B030D-6E8A-4147-A177-3AD203B41FA5}">
                      <a16:colId xmlns:a16="http://schemas.microsoft.com/office/drawing/2014/main" val="612483145"/>
                    </a:ext>
                  </a:extLst>
                </a:gridCol>
                <a:gridCol w="222135">
                  <a:extLst>
                    <a:ext uri="{9D8B030D-6E8A-4147-A177-3AD203B41FA5}">
                      <a16:colId xmlns:a16="http://schemas.microsoft.com/office/drawing/2014/main" val="1552150425"/>
                    </a:ext>
                  </a:extLst>
                </a:gridCol>
                <a:gridCol w="245518">
                  <a:extLst>
                    <a:ext uri="{9D8B030D-6E8A-4147-A177-3AD203B41FA5}">
                      <a16:colId xmlns:a16="http://schemas.microsoft.com/office/drawing/2014/main" val="1973927808"/>
                    </a:ext>
                  </a:extLst>
                </a:gridCol>
                <a:gridCol w="292283">
                  <a:extLst>
                    <a:ext uri="{9D8B030D-6E8A-4147-A177-3AD203B41FA5}">
                      <a16:colId xmlns:a16="http://schemas.microsoft.com/office/drawing/2014/main" val="2644151795"/>
                    </a:ext>
                  </a:extLst>
                </a:gridCol>
                <a:gridCol w="166601">
                  <a:extLst>
                    <a:ext uri="{9D8B030D-6E8A-4147-A177-3AD203B41FA5}">
                      <a16:colId xmlns:a16="http://schemas.microsoft.com/office/drawing/2014/main" val="593435847"/>
                    </a:ext>
                  </a:extLst>
                </a:gridCol>
                <a:gridCol w="245518">
                  <a:extLst>
                    <a:ext uri="{9D8B030D-6E8A-4147-A177-3AD203B41FA5}">
                      <a16:colId xmlns:a16="http://schemas.microsoft.com/office/drawing/2014/main" val="1908293865"/>
                    </a:ext>
                  </a:extLst>
                </a:gridCol>
                <a:gridCol w="455963">
                  <a:extLst>
                    <a:ext uri="{9D8B030D-6E8A-4147-A177-3AD203B41FA5}">
                      <a16:colId xmlns:a16="http://schemas.microsoft.com/office/drawing/2014/main" val="2269357550"/>
                    </a:ext>
                  </a:extLst>
                </a:gridCol>
                <a:gridCol w="303975">
                  <a:extLst>
                    <a:ext uri="{9D8B030D-6E8A-4147-A177-3AD203B41FA5}">
                      <a16:colId xmlns:a16="http://schemas.microsoft.com/office/drawing/2014/main" val="984039758"/>
                    </a:ext>
                  </a:extLst>
                </a:gridCol>
                <a:gridCol w="236750">
                  <a:extLst>
                    <a:ext uri="{9D8B030D-6E8A-4147-A177-3AD203B41FA5}">
                      <a16:colId xmlns:a16="http://schemas.microsoft.com/office/drawing/2014/main" val="1892788243"/>
                    </a:ext>
                  </a:extLst>
                </a:gridCol>
              </a:tblGrid>
              <a:tr h="12632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25815283"/>
                  </a:ext>
                </a:extLst>
              </a:tr>
              <a:tr h="16569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I.A třída  dorostu  2018/2019 po 23. 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71088638"/>
                  </a:ext>
                </a:extLst>
              </a:tr>
              <a:tr h="2706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140:43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37247783"/>
                  </a:ext>
                </a:extLst>
              </a:tr>
              <a:tr h="12632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124:55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057797"/>
                  </a:ext>
                </a:extLst>
              </a:tr>
              <a:tr h="12632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89:58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56145060"/>
                  </a:ext>
                </a:extLst>
              </a:tr>
              <a:tr h="12632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92:87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50355461"/>
                  </a:ext>
                </a:extLst>
              </a:tr>
              <a:tr h="13944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77:53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33409045"/>
                  </a:ext>
                </a:extLst>
              </a:tr>
              <a:tr h="13944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97:79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78399703"/>
                  </a:ext>
                </a:extLst>
              </a:tr>
              <a:tr h="13944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64:61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52702884"/>
                  </a:ext>
                </a:extLst>
              </a:tr>
              <a:tr h="13944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49:69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19636848"/>
                  </a:ext>
                </a:extLst>
              </a:tr>
              <a:tr h="13944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54:86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51232583"/>
                  </a:ext>
                </a:extLst>
              </a:tr>
              <a:tr h="13944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Sokol Straškov Vodochody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46:78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70722965"/>
                  </a:ext>
                </a:extLst>
              </a:tr>
              <a:tr h="2969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73:95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09629920"/>
                  </a:ext>
                </a:extLst>
              </a:tr>
              <a:tr h="12632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45:120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87741487"/>
                  </a:ext>
                </a:extLst>
              </a:tr>
              <a:tr h="12632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50:116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04971358"/>
                  </a:ext>
                </a:extLst>
              </a:tr>
              <a:tr h="12632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16197248"/>
                  </a:ext>
                </a:extLst>
              </a:tr>
            </a:tbl>
          </a:graphicData>
        </a:graphic>
      </p:graphicFrame>
      <p:sp>
        <p:nvSpPr>
          <p:cNvPr id="25" name="Obdélník 24">
            <a:extLst>
              <a:ext uri="{FF2B5EF4-FFF2-40B4-BE49-F238E27FC236}">
                <a16:creationId xmlns:a16="http://schemas.microsoft.com/office/drawing/2014/main" id="{F4E5B788-C4EB-4E11-86A9-6C7A5B771429}"/>
              </a:ext>
            </a:extLst>
          </p:cNvPr>
          <p:cNvSpPr/>
          <p:nvPr/>
        </p:nvSpPr>
        <p:spPr>
          <a:xfrm>
            <a:off x="92040" y="498344"/>
            <a:ext cx="4716051" cy="4068293"/>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se vrátil Martin Rejman a naopak do Štětí přišel Tomáš Písař přes </a:t>
            </a:r>
            <a:r>
              <a:rPr lang="cs-CZ" sz="1100" b="0" dirty="0" err="1">
                <a:latin typeface="Arial" panose="020B0604020202020204" pitchFamily="34" charset="0"/>
                <a:ea typeface="Calibri" panose="020F0502020204030204" pitchFamily="34" charset="0"/>
                <a:cs typeface="Times New Roman" panose="02020603050405020304" pitchFamily="18" charset="0"/>
              </a:rPr>
              <a:t>Pokratice</a:t>
            </a:r>
            <a:r>
              <a:rPr lang="cs-CZ" sz="1100" b="0" dirty="0">
                <a:latin typeface="Arial" panose="020B0604020202020204" pitchFamily="34" charset="0"/>
                <a:ea typeface="Calibri" panose="020F0502020204030204" pitchFamily="34" charset="0"/>
                <a:cs typeface="Times New Roman" panose="02020603050405020304" pitchFamily="18" charset="0"/>
              </a:rPr>
              <a:t> z FK Litoměřicka. Druhou novou tváří se stal i Jan </a:t>
            </a:r>
            <a:r>
              <a:rPr lang="cs-CZ" sz="1100" b="0" dirty="0" err="1">
                <a:latin typeface="Arial" panose="020B0604020202020204" pitchFamily="34" charset="0"/>
                <a:ea typeface="Calibri" panose="020F0502020204030204" pitchFamily="34" charset="0"/>
                <a:cs typeface="Times New Roman" panose="02020603050405020304" pitchFamily="18" charset="0"/>
              </a:rPr>
              <a:t>Prieložný</a:t>
            </a:r>
            <a:r>
              <a:rPr lang="cs-CZ" sz="1100" b="0" dirty="0">
                <a:latin typeface="Arial" panose="020B0604020202020204" pitchFamily="34" charset="0"/>
                <a:ea typeface="Calibri" panose="020F0502020204030204" pitchFamily="34" charset="0"/>
                <a:cs typeface="Times New Roman" panose="02020603050405020304" pitchFamily="18" charset="0"/>
              </a:rPr>
              <a:t>, který přestoupil  z SK Mšena.  První přátelský zápas jsme sehráli 19.1.2019 v Novém Boru a prohráli 2:0. Následovala další přípravná utkání většinou s celky z nižších soutěží, ve kterých se nám střelecky dařilo.  Byšice jsme porazili 7:2, sk Roudnici </a:t>
            </a:r>
            <a:r>
              <a:rPr lang="cs-CZ" sz="1100" b="0" dirty="0" err="1">
                <a:latin typeface="Arial" panose="020B0604020202020204" pitchFamily="34" charset="0"/>
                <a:ea typeface="Calibri" panose="020F0502020204030204" pitchFamily="34" charset="0"/>
                <a:cs typeface="Times New Roman" panose="02020603050405020304" pitchFamily="18" charset="0"/>
              </a:rPr>
              <a:t>n.L.</a:t>
            </a:r>
            <a:r>
              <a:rPr lang="cs-CZ" sz="1100" b="0" dirty="0">
                <a:latin typeface="Arial" panose="020B0604020202020204" pitchFamily="34" charset="0"/>
                <a:ea typeface="Calibri" panose="020F0502020204030204" pitchFamily="34" charset="0"/>
                <a:cs typeface="Times New Roman" panose="02020603050405020304" pitchFamily="18" charset="0"/>
              </a:rPr>
              <a:t> 3:0, FK Bílinu na její umělce 4:1 a prohráli jsme až 23.2.2019 na umělce v Roudnici </a:t>
            </a:r>
            <a:r>
              <a:rPr lang="cs-CZ" sz="1100" b="0" dirty="0" err="1">
                <a:latin typeface="Arial" panose="020B0604020202020204" pitchFamily="34" charset="0"/>
                <a:ea typeface="Calibri" panose="020F0502020204030204" pitchFamily="34" charset="0"/>
                <a:cs typeface="Times New Roman" panose="02020603050405020304" pitchFamily="18" charset="0"/>
              </a:rPr>
              <a:t>n.L.</a:t>
            </a:r>
            <a:r>
              <a:rPr lang="cs-CZ" sz="1100" b="0" dirty="0">
                <a:latin typeface="Arial" panose="020B0604020202020204" pitchFamily="34" charset="0"/>
                <a:ea typeface="Calibri" panose="020F0502020204030204" pitchFamily="34" charset="0"/>
                <a:cs typeface="Times New Roman" panose="02020603050405020304" pitchFamily="18" charset="0"/>
              </a:rPr>
              <a:t> s vedoucím celkem Libereckého přeboru TJ Doksy 1:0. Na závěr zimní přípravy jsme si vylepšili střeleckou pohodu výhrou nad účastníkem I.A třídy FK Českou Kamenicí 2.3.2019 na umělce v Roudnici n.L.8:0. Jaro jsme zahajovali v Lovosicích 9.3.2019 a výhra 2:0 byla dobrým vstupem do 2. poloviny soutěže. V Dalších 2 kolech jsme se ale začali řídit pořekadlem „Bohatým bral a chudým dával“. Poslední </a:t>
            </a:r>
            <a:r>
              <a:rPr lang="cs-CZ" sz="1100" b="0" dirty="0" err="1">
                <a:latin typeface="Arial" panose="020B0604020202020204" pitchFamily="34" charset="0"/>
                <a:ea typeface="Calibri" panose="020F0502020204030204" pitchFamily="34" charset="0"/>
                <a:cs typeface="Times New Roman" panose="02020603050405020304" pitchFamily="18" charset="0"/>
              </a:rPr>
              <a:t>Brnou</a:t>
            </a:r>
            <a:r>
              <a:rPr lang="cs-CZ" sz="1100" b="0" dirty="0">
                <a:latin typeface="Arial" panose="020B0604020202020204" pitchFamily="34" charset="0"/>
                <a:ea typeface="Calibri" panose="020F0502020204030204" pitchFamily="34" charset="0"/>
                <a:cs typeface="Times New Roman" panose="02020603050405020304" pitchFamily="18" charset="0"/>
              </a:rPr>
              <a:t> jsme doma porazili až na penalty  a v Jílovém jsme nechali všechny 3 body. Náladu jsme si vylepšili doma proti nováčkovi z Dobroměřic výhrou  4:1, když 3 branky vstřelil Rudolf </a:t>
            </a:r>
            <a:r>
              <a:rPr lang="cs-CZ" sz="1100" b="0" dirty="0" err="1">
                <a:latin typeface="Arial" panose="020B0604020202020204" pitchFamily="34" charset="0"/>
                <a:ea typeface="Calibri" panose="020F0502020204030204" pitchFamily="34" charset="0"/>
                <a:cs typeface="Times New Roman" panose="02020603050405020304" pitchFamily="18" charset="0"/>
              </a:rPr>
              <a:t>Slanička</a:t>
            </a:r>
            <a:r>
              <a:rPr lang="cs-CZ" sz="1100" b="0" dirty="0">
                <a:latin typeface="Arial" panose="020B0604020202020204" pitchFamily="34" charset="0"/>
                <a:ea typeface="Calibri" panose="020F0502020204030204" pitchFamily="34" charset="0"/>
                <a:cs typeface="Times New Roman" panose="02020603050405020304" pitchFamily="18" charset="0"/>
              </a:rPr>
              <a:t>. 3. dubna jsme si vyjeli k přáteláku do Brozan, kde jsme prohráli 4:1, ale výkon byl velmi dobrý, když se rozhodovalo v závěru. S dobrou formou jsme odjeli do Loun na hřiště vedoucího celku tabulky a i když se to zdá možná divné, tak i přes porážku 4:1 jsme byli herně lepším týmem a jen spousta nevyužitých šancí, chyby v závěru a také neodpískaná penalta pro náš tým za stavu 1:1 rozhodly o naší nešťastné porážce. Po 20. kole jsme byli na:</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ovéPole 25">
            <a:extLst>
              <a:ext uri="{FF2B5EF4-FFF2-40B4-BE49-F238E27FC236}">
                <a16:creationId xmlns:a16="http://schemas.microsoft.com/office/drawing/2014/main" id="{09AB0440-6E76-48DD-ACD9-CEF98D2BDF5D}"/>
              </a:ext>
            </a:extLst>
          </p:cNvPr>
          <p:cNvSpPr txBox="1"/>
          <p:nvPr/>
        </p:nvSpPr>
        <p:spPr>
          <a:xfrm>
            <a:off x="236056" y="174149"/>
            <a:ext cx="4464496" cy="276999"/>
          </a:xfrm>
          <a:prstGeom prst="rect">
            <a:avLst/>
          </a:prstGeom>
          <a:pattFill prst="wave">
            <a:fgClr>
              <a:srgbClr val="99FFCC"/>
            </a:fgClr>
            <a:bgClr>
              <a:schemeClr val="bg1"/>
            </a:bgClr>
          </a:pattFill>
          <a:effectLst>
            <a:softEdge rad="0"/>
          </a:effectLst>
        </p:spPr>
        <p:txBody>
          <a:bodyPr wrap="square" rtlCol="0">
            <a:spAutoFit/>
          </a:bodyPr>
          <a:lstStyle/>
          <a:p>
            <a:pPr algn="ctr"/>
            <a:r>
              <a:rPr lang="cs-CZ" dirty="0">
                <a:latin typeface="Arial Black" panose="020B0A04020102020204" pitchFamily="34" charset="0"/>
              </a:rPr>
              <a:t>Pokračování dospělí  2019-2019</a:t>
            </a:r>
          </a:p>
        </p:txBody>
      </p:sp>
      <p:pic>
        <p:nvPicPr>
          <p:cNvPr id="27" name="Obrázek 26">
            <a:extLst>
              <a:ext uri="{FF2B5EF4-FFF2-40B4-BE49-F238E27FC236}">
                <a16:creationId xmlns:a16="http://schemas.microsoft.com/office/drawing/2014/main" id="{A285400E-0EA7-470B-8289-D3BFB9134F92}"/>
              </a:ext>
            </a:extLst>
          </p:cNvPr>
          <p:cNvPicPr/>
          <p:nvPr/>
        </p:nvPicPr>
        <p:blipFill>
          <a:blip r:embed="rId2"/>
          <a:stretch>
            <a:fillRect/>
          </a:stretch>
        </p:blipFill>
        <p:spPr>
          <a:xfrm>
            <a:off x="224639" y="4682956"/>
            <a:ext cx="4716051" cy="344170"/>
          </a:xfrm>
          <a:prstGeom prst="rect">
            <a:avLst/>
          </a:prstGeom>
        </p:spPr>
      </p:pic>
      <p:sp>
        <p:nvSpPr>
          <p:cNvPr id="28" name="Obdélník 27">
            <a:extLst>
              <a:ext uri="{FF2B5EF4-FFF2-40B4-BE49-F238E27FC236}">
                <a16:creationId xmlns:a16="http://schemas.microsoft.com/office/drawing/2014/main" id="{98A67127-D585-4B23-A935-2B5A353B5CE2}"/>
              </a:ext>
            </a:extLst>
          </p:cNvPr>
          <p:cNvSpPr/>
          <p:nvPr/>
        </p:nvSpPr>
        <p:spPr>
          <a:xfrm>
            <a:off x="116154" y="5291140"/>
            <a:ext cx="4824536" cy="1532343"/>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Pokračovali jsme v dobrých výkonech a v následujících 2 kolech jsme to dokázali přeměnit i ve výhry. Proti třetímu  Vilémovu doma 5:1 a zkušený tým Modlan jsme v den Velkého pátku na jeho hřišti přehráli 6:2. Pak jsme ale zase začali body rozdávat. Doma </a:t>
            </a:r>
            <a:r>
              <a:rPr lang="cs-CZ" sz="1100" b="0" dirty="0" err="1">
                <a:latin typeface="Arial" panose="020B0604020202020204" pitchFamily="34" charset="0"/>
                <a:ea typeface="Calibri" panose="020F0502020204030204" pitchFamily="34" charset="0"/>
                <a:cs typeface="Times New Roman" panose="02020603050405020304" pitchFamily="18" charset="0"/>
              </a:rPr>
              <a:t>Brné</a:t>
            </a:r>
            <a:r>
              <a:rPr lang="cs-CZ" sz="1100" b="0" dirty="0">
                <a:latin typeface="Arial" panose="020B0604020202020204" pitchFamily="34" charset="0"/>
                <a:ea typeface="Calibri" panose="020F0502020204030204" pitchFamily="34" charset="0"/>
                <a:cs typeface="Times New Roman" panose="02020603050405020304" pitchFamily="18" charset="0"/>
              </a:rPr>
              <a:t> prohra 3:2, rozhodující gól v naší síti 10 minut před koncem.  Z dalekého výletu až do </a:t>
            </a:r>
            <a:r>
              <a:rPr lang="cs-CZ" sz="1100" b="0" dirty="0" err="1">
                <a:latin typeface="Arial" panose="020B0604020202020204" pitchFamily="34" charset="0"/>
                <a:ea typeface="Calibri" panose="020F0502020204030204" pitchFamily="34" charset="0"/>
                <a:cs typeface="Times New Roman" panose="02020603050405020304" pitchFamily="18" charset="0"/>
              </a:rPr>
              <a:t>Perštejna</a:t>
            </a:r>
            <a:r>
              <a:rPr lang="cs-CZ" sz="1100" b="0" dirty="0">
                <a:latin typeface="Arial" panose="020B0604020202020204" pitchFamily="34" charset="0"/>
                <a:ea typeface="Calibri" panose="020F0502020204030204" pitchFamily="34" charset="0"/>
                <a:cs typeface="Times New Roman" panose="02020603050405020304" pitchFamily="18" charset="0"/>
              </a:rPr>
              <a:t> jsme se také vrátili s nulou po prohře 5:2. A to jsme v 6. minutě vedli 2:0. Po 24. kole nám patřilo 5. místo a bylo jasné, že už na lepší než 4. místo se dostat nemůžeme.</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9" name="Přímá spojnice se šipkou 28">
            <a:extLst>
              <a:ext uri="{FF2B5EF4-FFF2-40B4-BE49-F238E27FC236}">
                <a16:creationId xmlns:a16="http://schemas.microsoft.com/office/drawing/2014/main" id="{E70F15C4-0D8C-4EAC-BA1A-5EE69006676F}"/>
              </a:ext>
            </a:extLst>
          </p:cNvPr>
          <p:cNvCxnSpPr>
            <a:cxnSpLocks/>
          </p:cNvCxnSpPr>
          <p:nvPr/>
        </p:nvCxnSpPr>
        <p:spPr bwMode="auto">
          <a:xfrm flipV="1">
            <a:off x="3188384" y="7056258"/>
            <a:ext cx="1007294" cy="1"/>
          </a:xfrm>
          <a:prstGeom prst="straightConnector1">
            <a:avLst/>
          </a:prstGeom>
          <a:noFill/>
          <a:ln w="12700" cap="flat" cmpd="sng" algn="ctr">
            <a:solidFill>
              <a:schemeClr val="accent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335487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graphicFrame>
        <p:nvGraphicFramePr>
          <p:cNvPr id="12" name="Tabulka 11"/>
          <p:cNvGraphicFramePr>
            <a:graphicFrameLocks noGrp="1"/>
          </p:cNvGraphicFramePr>
          <p:nvPr>
            <p:extLst>
              <p:ext uri="{D42A27DB-BD31-4B8C-83A1-F6EECF244321}">
                <p14:modId xmlns:p14="http://schemas.microsoft.com/office/powerpoint/2010/main" val="1876664118"/>
              </p:ext>
            </p:extLst>
          </p:nvPr>
        </p:nvGraphicFramePr>
        <p:xfrm>
          <a:off x="71984" y="163116"/>
          <a:ext cx="4680522" cy="6805791"/>
        </p:xfrm>
        <a:graphic>
          <a:graphicData uri="http://schemas.openxmlformats.org/drawingml/2006/table">
            <a:tbl>
              <a:tblPr/>
              <a:tblGrid>
                <a:gridCol w="1580644">
                  <a:extLst>
                    <a:ext uri="{9D8B030D-6E8A-4147-A177-3AD203B41FA5}">
                      <a16:colId xmlns:a16="http://schemas.microsoft.com/office/drawing/2014/main" val="3166573215"/>
                    </a:ext>
                  </a:extLst>
                </a:gridCol>
                <a:gridCol w="1858325">
                  <a:extLst>
                    <a:ext uri="{9D8B030D-6E8A-4147-A177-3AD203B41FA5}">
                      <a16:colId xmlns:a16="http://schemas.microsoft.com/office/drawing/2014/main" val="3539099196"/>
                    </a:ext>
                  </a:extLst>
                </a:gridCol>
                <a:gridCol w="1241553">
                  <a:extLst>
                    <a:ext uri="{9D8B030D-6E8A-4147-A177-3AD203B41FA5}">
                      <a16:colId xmlns:a16="http://schemas.microsoft.com/office/drawing/2014/main" val="3965582464"/>
                    </a:ext>
                  </a:extLst>
                </a:gridCol>
              </a:tblGrid>
              <a:tr h="460747">
                <a:tc gridSpan="3">
                  <a:txBody>
                    <a:bodyPr/>
                    <a:lstStyle/>
                    <a:p>
                      <a:pPr algn="ctr" fontAlgn="ctr"/>
                      <a:r>
                        <a:rPr lang="cs-CZ" sz="1600" b="1" i="0" u="none" strike="noStrike" dirty="0">
                          <a:solidFill>
                            <a:srgbClr val="000000"/>
                          </a:solidFill>
                          <a:effectLst/>
                          <a:latin typeface="Arial Black" panose="020B0A04020102020204" pitchFamily="34" charset="0"/>
                        </a:rPr>
                        <a:t>Dorost Výsledky 24. kola 01.-02.06.2019 I.A třída </a:t>
                      </a:r>
                    </a:p>
                  </a:txBody>
                  <a:tcPr marL="3931" marR="3931" marT="3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40226001"/>
                  </a:ext>
                </a:extLst>
              </a:tr>
              <a:tr h="362392">
                <a:tc>
                  <a:txBody>
                    <a:bodyPr/>
                    <a:lstStyle/>
                    <a:p>
                      <a:pPr algn="ctr" fontAlgn="ctr"/>
                      <a:r>
                        <a:rPr lang="cs-CZ" sz="1100" b="1" i="0" u="none" strike="noStrike" dirty="0">
                          <a:solidFill>
                            <a:srgbClr val="000000"/>
                          </a:solidFill>
                          <a:effectLst/>
                          <a:latin typeface="Georgia" panose="02040502050405020303" pitchFamily="18" charset="0"/>
                        </a:rPr>
                        <a:t>FK Jiskra Velké Březno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SK Štětí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13:0(6:0)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43477066"/>
                  </a:ext>
                </a:extLst>
              </a:tr>
              <a:tr h="203649">
                <a:tc>
                  <a:txBody>
                    <a:bodyPr/>
                    <a:lstStyle/>
                    <a:p>
                      <a:pPr algn="ctr" fontAlgn="ctr"/>
                      <a:r>
                        <a:rPr lang="cs-CZ" sz="1100" b="1" i="0" u="none" strike="noStrike">
                          <a:solidFill>
                            <a:srgbClr val="000000"/>
                          </a:solidFill>
                          <a:effectLst/>
                          <a:latin typeface="Georgia" panose="02040502050405020303" pitchFamily="18" charset="0"/>
                        </a:rPr>
                        <a:t>VOLNÝ LOS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FK Malšovice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597624039"/>
                  </a:ext>
                </a:extLst>
              </a:tr>
              <a:tr h="203649">
                <a:tc>
                  <a:txBody>
                    <a:bodyPr/>
                    <a:lstStyle/>
                    <a:p>
                      <a:pPr algn="ctr" fontAlgn="ctr"/>
                      <a:r>
                        <a:rPr lang="cs-CZ" sz="1100" b="1" i="0" u="none" strike="noStrike">
                          <a:solidFill>
                            <a:srgbClr val="000000"/>
                          </a:solidFill>
                          <a:effectLst/>
                          <a:latin typeface="Georgia" panose="02040502050405020303" pitchFamily="18" charset="0"/>
                        </a:rPr>
                        <a:t>TJ Vaňov/Libouchec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FK Česká Kamenice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1:2(0:1)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67288374"/>
                  </a:ext>
                </a:extLst>
              </a:tr>
              <a:tr h="203649">
                <a:tc>
                  <a:txBody>
                    <a:bodyPr/>
                    <a:lstStyle/>
                    <a:p>
                      <a:pPr algn="ctr" fontAlgn="ctr"/>
                      <a:r>
                        <a:rPr lang="cs-CZ" sz="1100" b="1" i="0" u="none" strike="noStrike">
                          <a:solidFill>
                            <a:srgbClr val="000000"/>
                          </a:solidFill>
                          <a:effectLst/>
                          <a:latin typeface="Georgia" panose="02040502050405020303" pitchFamily="18" charset="0"/>
                        </a:rPr>
                        <a:t>SK Plaston Šluknov</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Mojžíř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3:6(1:2)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563864333"/>
                  </a:ext>
                </a:extLst>
              </a:tr>
              <a:tr h="362392">
                <a:tc>
                  <a:txBody>
                    <a:bodyPr/>
                    <a:lstStyle/>
                    <a:p>
                      <a:pPr algn="ctr" fontAlgn="ctr"/>
                      <a:r>
                        <a:rPr lang="cs-CZ" sz="1100" b="1" i="0" u="none" strike="noStrike">
                          <a:solidFill>
                            <a:srgbClr val="000000"/>
                          </a:solidFill>
                          <a:effectLst/>
                          <a:latin typeface="Georgia" panose="02040502050405020303" pitchFamily="18" charset="0"/>
                        </a:rPr>
                        <a:t>TJ Hvězda Trnovany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Sokol Straškov-Vodochody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0:2(0:2)</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43123763"/>
                  </a:ext>
                </a:extLst>
              </a:tr>
              <a:tr h="203649">
                <a:tc>
                  <a:txBody>
                    <a:bodyPr/>
                    <a:lstStyle/>
                    <a:p>
                      <a:pPr algn="ctr" fontAlgn="ctr"/>
                      <a:r>
                        <a:rPr lang="cs-CZ" sz="1100" b="1" i="0" u="none" strike="noStrike">
                          <a:solidFill>
                            <a:srgbClr val="000000"/>
                          </a:solidFill>
                          <a:effectLst/>
                          <a:latin typeface="Georgia" panose="02040502050405020303" pitchFamily="18" charset="0"/>
                        </a:rPr>
                        <a:t>TJ Skorotice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Chlumec</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 2:3(1:1)</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805347191"/>
                  </a:ext>
                </a:extLst>
              </a:tr>
              <a:tr h="362392">
                <a:tc>
                  <a:txBody>
                    <a:bodyPr/>
                    <a:lstStyle/>
                    <a:p>
                      <a:pPr algn="ctr" fontAlgn="ctr"/>
                      <a:r>
                        <a:rPr lang="cs-CZ" sz="1100" b="1" i="0" u="none" strike="noStrike">
                          <a:solidFill>
                            <a:srgbClr val="000000"/>
                          </a:solidFill>
                          <a:effectLst/>
                          <a:latin typeface="Georgia" panose="02040502050405020303" pitchFamily="18" charset="0"/>
                        </a:rPr>
                        <a:t>TJ JUNIOR ROMA Děčín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SLAVOJ Úštěk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5:1(3:0)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98516519"/>
                  </a:ext>
                </a:extLst>
              </a:tr>
              <a:tr h="122914">
                <a:tc>
                  <a:txBody>
                    <a:bodyPr/>
                    <a:lstStyle/>
                    <a:p>
                      <a:pPr algn="ctr" fontAlgn="ctr"/>
                      <a:endParaRPr lang="cs-CZ" sz="500" b="0" i="0" u="none" strike="noStrike">
                        <a:solidFill>
                          <a:srgbClr val="000000"/>
                        </a:solidFill>
                        <a:effectLst/>
                        <a:latin typeface="Arial" panose="020B0604020202020204" pitchFamily="34" charset="0"/>
                      </a:endParaRPr>
                    </a:p>
                  </a:txBody>
                  <a:tcPr marL="3931" marR="3931" marT="39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500" b="0" i="0" u="none" strike="noStrike">
                        <a:solidFill>
                          <a:srgbClr val="000000"/>
                        </a:solidFill>
                        <a:effectLst/>
                        <a:latin typeface="Arial" panose="020B0604020202020204" pitchFamily="34" charset="0"/>
                      </a:endParaRPr>
                    </a:p>
                  </a:txBody>
                  <a:tcPr marL="3931" marR="3931" marT="39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500" b="0" i="0" u="none" strike="noStrike">
                        <a:solidFill>
                          <a:srgbClr val="000000"/>
                        </a:solidFill>
                        <a:effectLst/>
                        <a:latin typeface="Arial" panose="020B0604020202020204" pitchFamily="34" charset="0"/>
                      </a:endParaRPr>
                    </a:p>
                  </a:txBody>
                  <a:tcPr marL="3931" marR="3931" marT="39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479370"/>
                  </a:ext>
                </a:extLst>
              </a:tr>
              <a:tr h="199577">
                <a:tc gridSpan="3">
                  <a:txBody>
                    <a:bodyPr/>
                    <a:lstStyle/>
                    <a:p>
                      <a:pPr algn="ctr" fontAlgn="ctr"/>
                      <a:r>
                        <a:rPr lang="cs-CZ" sz="1300" b="1" i="0" u="none" strike="noStrike" dirty="0">
                          <a:solidFill>
                            <a:srgbClr val="000000"/>
                          </a:solidFill>
                          <a:effectLst/>
                          <a:latin typeface="Arial Black" panose="020B0A04020102020204" pitchFamily="34" charset="0"/>
                        </a:rPr>
                        <a:t>Dorost Výsledky 25. kola 08.-09.06.2019 I.A třída </a:t>
                      </a:r>
                    </a:p>
                  </a:txBody>
                  <a:tcPr marL="3931" marR="3931" marT="3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87893444"/>
                  </a:ext>
                </a:extLst>
              </a:tr>
              <a:tr h="183296">
                <a:tc>
                  <a:txBody>
                    <a:bodyPr/>
                    <a:lstStyle/>
                    <a:p>
                      <a:pPr algn="ctr" fontAlgn="ctr"/>
                      <a:r>
                        <a:rPr lang="cs-CZ" sz="1100" b="1" i="0" u="none" strike="noStrike">
                          <a:solidFill>
                            <a:srgbClr val="000000"/>
                          </a:solidFill>
                          <a:effectLst/>
                          <a:latin typeface="Georgia" panose="02040502050405020303" pitchFamily="18" charset="0"/>
                        </a:rPr>
                        <a:t>FK Malšovice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TJ </a:t>
                      </a:r>
                      <a:r>
                        <a:rPr lang="cs-CZ" sz="1100" b="1" i="0" u="none" strike="noStrike" dirty="0" err="1">
                          <a:solidFill>
                            <a:srgbClr val="000000"/>
                          </a:solidFill>
                          <a:effectLst/>
                          <a:latin typeface="Georgia" panose="02040502050405020303" pitchFamily="18" charset="0"/>
                        </a:rPr>
                        <a:t>Mojžíř</a:t>
                      </a:r>
                      <a:r>
                        <a:rPr lang="cs-CZ" sz="1100" b="1" i="0" u="none" strike="noStrike" dirty="0">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4:3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04424093"/>
                  </a:ext>
                </a:extLst>
              </a:tr>
              <a:tr h="362392">
                <a:tc>
                  <a:txBody>
                    <a:bodyPr/>
                    <a:lstStyle/>
                    <a:p>
                      <a:pPr algn="ctr" fontAlgn="ctr"/>
                      <a:r>
                        <a:rPr lang="cs-CZ" sz="1100" b="1" i="0" u="none" strike="noStrike">
                          <a:solidFill>
                            <a:srgbClr val="000000"/>
                          </a:solidFill>
                          <a:effectLst/>
                          <a:latin typeface="Georgia" panose="02040502050405020303" pitchFamily="18" charset="0"/>
                        </a:rPr>
                        <a:t>TJ Sokol Straškov-Vodochody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TJ JUNIOR ROMA Děčín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 0:1</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075990553"/>
                  </a:ext>
                </a:extLst>
              </a:tr>
              <a:tr h="183296">
                <a:tc>
                  <a:txBody>
                    <a:bodyPr/>
                    <a:lstStyle/>
                    <a:p>
                      <a:pPr algn="ctr" fontAlgn="ctr"/>
                      <a:r>
                        <a:rPr lang="cs-CZ" sz="1100" b="1" i="0" u="none" strike="noStrike" dirty="0">
                          <a:solidFill>
                            <a:srgbClr val="000000"/>
                          </a:solidFill>
                          <a:effectLst/>
                          <a:latin typeface="Georgia" panose="02040502050405020303" pitchFamily="18" charset="0"/>
                        </a:rPr>
                        <a:t>TJ Chlumec</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Hvězda Trnovany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2:3 PK</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26730348"/>
                  </a:ext>
                </a:extLst>
              </a:tr>
              <a:tr h="183296">
                <a:tc>
                  <a:txBody>
                    <a:bodyPr/>
                    <a:lstStyle/>
                    <a:p>
                      <a:pPr algn="ctr" fontAlgn="ctr"/>
                      <a:r>
                        <a:rPr lang="cs-CZ" sz="1100" b="1" i="0" u="none" strike="noStrike">
                          <a:solidFill>
                            <a:srgbClr val="000000"/>
                          </a:solidFill>
                          <a:effectLst/>
                          <a:latin typeface="Georgia" panose="02040502050405020303" pitchFamily="18" charset="0"/>
                        </a:rPr>
                        <a:t>FK Česká Kamenice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Skorotice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 1:2</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280895108"/>
                  </a:ext>
                </a:extLst>
              </a:tr>
              <a:tr h="362392">
                <a:tc>
                  <a:txBody>
                    <a:bodyPr/>
                    <a:lstStyle/>
                    <a:p>
                      <a:pPr algn="ctr" fontAlgn="ctr"/>
                      <a:r>
                        <a:rPr lang="cs-CZ" sz="1100" b="1" i="0" u="none" strike="noStrike">
                          <a:solidFill>
                            <a:srgbClr val="000000"/>
                          </a:solidFill>
                          <a:effectLst/>
                          <a:latin typeface="Georgia" panose="02040502050405020303" pitchFamily="18" charset="0"/>
                        </a:rPr>
                        <a:t>FK Jiskra Velké Březno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SK Plaston Šluknov</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7:1</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95503672"/>
                  </a:ext>
                </a:extLst>
              </a:tr>
              <a:tr h="183296">
                <a:tc>
                  <a:txBody>
                    <a:bodyPr/>
                    <a:lstStyle/>
                    <a:p>
                      <a:pPr algn="ctr" fontAlgn="ctr"/>
                      <a:r>
                        <a:rPr lang="cs-CZ" sz="1100" b="1" i="0" u="none" strike="noStrike">
                          <a:solidFill>
                            <a:srgbClr val="000000"/>
                          </a:solidFill>
                          <a:effectLst/>
                          <a:latin typeface="Georgia" panose="02040502050405020303" pitchFamily="18" charset="0"/>
                        </a:rPr>
                        <a:t>SK Štětí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Vaňov/Libouchec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4:13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690173931"/>
                  </a:ext>
                </a:extLst>
              </a:tr>
              <a:tr h="183296">
                <a:tc>
                  <a:txBody>
                    <a:bodyPr/>
                    <a:lstStyle/>
                    <a:p>
                      <a:pPr algn="ctr" fontAlgn="ctr"/>
                      <a:r>
                        <a:rPr lang="cs-CZ" sz="1100" b="1" i="0" u="none" strike="noStrike">
                          <a:solidFill>
                            <a:srgbClr val="000000"/>
                          </a:solidFill>
                          <a:effectLst/>
                          <a:latin typeface="Georgia" panose="02040502050405020303" pitchFamily="18" charset="0"/>
                        </a:rPr>
                        <a:t>TJ SLAVOJ Úštěk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 VOLNÝ LOS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6523810"/>
                  </a:ext>
                </a:extLst>
              </a:tr>
              <a:tr h="122914">
                <a:tc>
                  <a:txBody>
                    <a:bodyPr/>
                    <a:lstStyle/>
                    <a:p>
                      <a:pPr algn="ctr" fontAlgn="ctr"/>
                      <a:endParaRPr lang="cs-CZ" sz="500" b="0" i="0" u="none" strike="noStrike">
                        <a:solidFill>
                          <a:srgbClr val="000000"/>
                        </a:solidFill>
                        <a:effectLst/>
                        <a:latin typeface="Arial" panose="020B0604020202020204" pitchFamily="34" charset="0"/>
                      </a:endParaRPr>
                    </a:p>
                  </a:txBody>
                  <a:tcPr marL="3931" marR="3931" marT="39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500" b="0" i="0" u="none" strike="noStrike">
                        <a:solidFill>
                          <a:srgbClr val="000000"/>
                        </a:solidFill>
                        <a:effectLst/>
                        <a:latin typeface="Arial" panose="020B0604020202020204" pitchFamily="34" charset="0"/>
                      </a:endParaRPr>
                    </a:p>
                  </a:txBody>
                  <a:tcPr marL="3931" marR="3931" marT="39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500" b="0" i="0" u="none" strike="noStrike">
                        <a:solidFill>
                          <a:srgbClr val="000000"/>
                        </a:solidFill>
                        <a:effectLst/>
                        <a:latin typeface="Arial" panose="020B0604020202020204" pitchFamily="34" charset="0"/>
                      </a:endParaRPr>
                    </a:p>
                  </a:txBody>
                  <a:tcPr marL="3931" marR="3931" marT="39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687638"/>
                  </a:ext>
                </a:extLst>
              </a:tr>
              <a:tr h="219230">
                <a:tc gridSpan="3">
                  <a:txBody>
                    <a:bodyPr/>
                    <a:lstStyle/>
                    <a:p>
                      <a:pPr algn="ctr" fontAlgn="ctr"/>
                      <a:r>
                        <a:rPr lang="cs-CZ" sz="1200" b="1" i="0" u="none" strike="noStrike" dirty="0">
                          <a:solidFill>
                            <a:srgbClr val="000000"/>
                          </a:solidFill>
                          <a:effectLst/>
                          <a:latin typeface="Arial Black" panose="020B0A04020102020204" pitchFamily="34" charset="0"/>
                        </a:rPr>
                        <a:t> Dorost Poslední 26. kolo 15.-16.06.2019   I.A třída </a:t>
                      </a:r>
                    </a:p>
                  </a:txBody>
                  <a:tcPr marL="3931" marR="3931" marT="3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35698038"/>
                  </a:ext>
                </a:extLst>
              </a:tr>
              <a:tr h="272223">
                <a:tc gridSpan="3">
                  <a:txBody>
                    <a:bodyPr/>
                    <a:lstStyle/>
                    <a:p>
                      <a:pPr algn="ctr" fontAlgn="ctr"/>
                      <a:r>
                        <a:rPr lang="cs-CZ" sz="1200" b="1" i="0" u="none" strike="noStrike" dirty="0">
                          <a:solidFill>
                            <a:srgbClr val="000000"/>
                          </a:solidFill>
                          <a:effectLst/>
                          <a:latin typeface="Arial Black" panose="020B0A04020102020204" pitchFamily="34" charset="0"/>
                        </a:rPr>
                        <a:t>26. kolo 15.-16.06.2019   I.A třída </a:t>
                      </a:r>
                    </a:p>
                  </a:txBody>
                  <a:tcPr marL="3931" marR="3931" marT="3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58076727"/>
                  </a:ext>
                </a:extLst>
              </a:tr>
              <a:tr h="362392">
                <a:tc>
                  <a:txBody>
                    <a:bodyPr/>
                    <a:lstStyle/>
                    <a:p>
                      <a:pPr algn="ctr" fontAlgn="ctr"/>
                      <a:r>
                        <a:rPr lang="cs-CZ" sz="1100" b="1" i="0" u="none" strike="noStrike">
                          <a:solidFill>
                            <a:srgbClr val="000000"/>
                          </a:solidFill>
                          <a:effectLst/>
                          <a:latin typeface="Georgia" panose="02040502050405020303" pitchFamily="18" charset="0"/>
                        </a:rPr>
                        <a:t>VOLNÝ LOS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TJ Sokol </a:t>
                      </a:r>
                      <a:r>
                        <a:rPr lang="cs-CZ" sz="1100" b="1" i="0" u="none" strike="noStrike" dirty="0" err="1">
                          <a:solidFill>
                            <a:srgbClr val="000000"/>
                          </a:solidFill>
                          <a:effectLst/>
                          <a:latin typeface="Georgia" panose="02040502050405020303" pitchFamily="18" charset="0"/>
                        </a:rPr>
                        <a:t>Straškov</a:t>
                      </a:r>
                      <a:r>
                        <a:rPr lang="cs-CZ" sz="1100" b="1" i="0" u="none" strike="noStrike" dirty="0">
                          <a:solidFill>
                            <a:srgbClr val="000000"/>
                          </a:solidFill>
                          <a:effectLst/>
                          <a:latin typeface="Georgia" panose="02040502050405020303" pitchFamily="18" charset="0"/>
                        </a:rPr>
                        <a:t>-Vodochody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18596954"/>
                  </a:ext>
                </a:extLst>
              </a:tr>
              <a:tr h="183296">
                <a:tc>
                  <a:txBody>
                    <a:bodyPr/>
                    <a:lstStyle/>
                    <a:p>
                      <a:pPr algn="ctr" fontAlgn="ctr"/>
                      <a:r>
                        <a:rPr lang="cs-CZ" sz="1100" b="1" i="0" u="none" strike="noStrike">
                          <a:solidFill>
                            <a:srgbClr val="000000"/>
                          </a:solidFill>
                          <a:effectLst/>
                          <a:latin typeface="Georgia" panose="02040502050405020303" pitchFamily="18" charset="0"/>
                        </a:rPr>
                        <a:t>SK Plaston Šluknov</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FK Malšovice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728984542"/>
                  </a:ext>
                </a:extLst>
              </a:tr>
              <a:tr h="183296">
                <a:tc>
                  <a:txBody>
                    <a:bodyPr/>
                    <a:lstStyle/>
                    <a:p>
                      <a:pPr algn="ctr" fontAlgn="ctr"/>
                      <a:r>
                        <a:rPr lang="cs-CZ" sz="1100" b="1" i="0" u="none" strike="noStrike">
                          <a:solidFill>
                            <a:srgbClr val="000000"/>
                          </a:solidFill>
                          <a:effectLst/>
                          <a:latin typeface="Georgia" panose="02040502050405020303" pitchFamily="18" charset="0"/>
                        </a:rPr>
                        <a:t>TJ Vaňov/Libouchec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FK Jiskra Velké Březno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67571070"/>
                  </a:ext>
                </a:extLst>
              </a:tr>
              <a:tr h="183296">
                <a:tc>
                  <a:txBody>
                    <a:bodyPr/>
                    <a:lstStyle/>
                    <a:p>
                      <a:pPr algn="ctr" fontAlgn="ctr"/>
                      <a:r>
                        <a:rPr lang="cs-CZ" sz="1100" b="1" i="0" u="none" strike="noStrike">
                          <a:solidFill>
                            <a:srgbClr val="000000"/>
                          </a:solidFill>
                          <a:effectLst/>
                          <a:latin typeface="Georgia" panose="02040502050405020303" pitchFamily="18" charset="0"/>
                        </a:rPr>
                        <a:t>TJ Mojžíř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SLAVOJ Úštěk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712143292"/>
                  </a:ext>
                </a:extLst>
              </a:tr>
              <a:tr h="183296">
                <a:tc>
                  <a:txBody>
                    <a:bodyPr/>
                    <a:lstStyle/>
                    <a:p>
                      <a:pPr algn="ctr" fontAlgn="ctr"/>
                      <a:r>
                        <a:rPr lang="cs-CZ" sz="1100" b="1" i="0" u="none" strike="noStrike">
                          <a:solidFill>
                            <a:srgbClr val="000000"/>
                          </a:solidFill>
                          <a:effectLst/>
                          <a:latin typeface="Georgia" panose="02040502050405020303" pitchFamily="18" charset="0"/>
                        </a:rPr>
                        <a:t>TJ Hvězda Trnovany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FK Česká Kamenice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29217994"/>
                  </a:ext>
                </a:extLst>
              </a:tr>
              <a:tr h="183296">
                <a:tc>
                  <a:txBody>
                    <a:bodyPr/>
                    <a:lstStyle/>
                    <a:p>
                      <a:pPr algn="ctr" fontAlgn="ctr"/>
                      <a:r>
                        <a:rPr lang="cs-CZ" sz="1100" b="1" i="0" u="none" strike="noStrike">
                          <a:solidFill>
                            <a:srgbClr val="000000"/>
                          </a:solidFill>
                          <a:effectLst/>
                          <a:latin typeface="Georgia" panose="02040502050405020303" pitchFamily="18" charset="0"/>
                        </a:rPr>
                        <a:t>TJ Skorotice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SK Štětí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480682956"/>
                  </a:ext>
                </a:extLst>
              </a:tr>
              <a:tr h="362392">
                <a:tc>
                  <a:txBody>
                    <a:bodyPr/>
                    <a:lstStyle/>
                    <a:p>
                      <a:pPr algn="ctr" fontAlgn="ctr"/>
                      <a:r>
                        <a:rPr lang="cs-CZ" sz="1100" b="1" i="0" u="none" strike="noStrike">
                          <a:solidFill>
                            <a:srgbClr val="000000"/>
                          </a:solidFill>
                          <a:effectLst/>
                          <a:latin typeface="Georgia" panose="02040502050405020303" pitchFamily="18" charset="0"/>
                        </a:rPr>
                        <a:t>TJ JUNIOR ROMA Děčín </a:t>
                      </a:r>
                    </a:p>
                  </a:txBody>
                  <a:tcPr marL="3931" marR="3931" marT="39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Chlumec </a:t>
                      </a:r>
                    </a:p>
                  </a:txBody>
                  <a:tcPr marL="3931" marR="3931" marT="3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 </a:t>
                      </a:r>
                    </a:p>
                  </a:txBody>
                  <a:tcPr marL="3931" marR="3931" marT="3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9859021"/>
                  </a:ext>
                </a:extLst>
              </a:tr>
            </a:tbl>
          </a:graphicData>
        </a:graphic>
      </p:graphicFrame>
      <p:sp>
        <p:nvSpPr>
          <p:cNvPr id="13" name="TextovéPole 12">
            <a:extLst>
              <a:ext uri="{FF2B5EF4-FFF2-40B4-BE49-F238E27FC236}">
                <a16:creationId xmlns:a16="http://schemas.microsoft.com/office/drawing/2014/main" id="{B19CC9D5-24C7-40AC-B715-1F3684F9B388}"/>
              </a:ext>
            </a:extLst>
          </p:cNvPr>
          <p:cNvSpPr txBox="1"/>
          <p:nvPr/>
        </p:nvSpPr>
        <p:spPr>
          <a:xfrm>
            <a:off x="5382825" y="77525"/>
            <a:ext cx="4697585" cy="276999"/>
          </a:xfrm>
          <a:prstGeom prst="rect">
            <a:avLst/>
          </a:prstGeom>
          <a:pattFill prst="shingle">
            <a:fgClr>
              <a:srgbClr val="FFCC00"/>
            </a:fgClr>
            <a:bgClr>
              <a:schemeClr val="bg1"/>
            </a:bgClr>
          </a:pattFill>
          <a:effectLst>
            <a:softEdge rad="0"/>
          </a:effectLst>
        </p:spPr>
        <p:txBody>
          <a:bodyPr wrap="square" rtlCol="0">
            <a:spAutoFit/>
          </a:bodyPr>
          <a:lstStyle/>
          <a:p>
            <a:pPr algn="ctr"/>
            <a:r>
              <a:rPr lang="cs-CZ" dirty="0">
                <a:latin typeface="Arial Black" panose="020B0A04020102020204" pitchFamily="34" charset="0"/>
              </a:rPr>
              <a:t>Pokračování dospělí  2019-2019</a:t>
            </a:r>
          </a:p>
        </p:txBody>
      </p:sp>
      <p:pic>
        <p:nvPicPr>
          <p:cNvPr id="14" name="Obrázek 13">
            <a:extLst>
              <a:ext uri="{FF2B5EF4-FFF2-40B4-BE49-F238E27FC236}">
                <a16:creationId xmlns:a16="http://schemas.microsoft.com/office/drawing/2014/main" id="{705E57EE-3323-4DA3-B049-EE5C5CEF8D15}"/>
              </a:ext>
            </a:extLst>
          </p:cNvPr>
          <p:cNvPicPr/>
          <p:nvPr/>
        </p:nvPicPr>
        <p:blipFill>
          <a:blip r:embed="rId2"/>
          <a:stretch>
            <a:fillRect/>
          </a:stretch>
        </p:blipFill>
        <p:spPr>
          <a:xfrm>
            <a:off x="5382825" y="426532"/>
            <a:ext cx="4680523" cy="792088"/>
          </a:xfrm>
          <a:prstGeom prst="rect">
            <a:avLst/>
          </a:prstGeom>
        </p:spPr>
      </p:pic>
      <p:sp>
        <p:nvSpPr>
          <p:cNvPr id="15" name="Obdélník 14">
            <a:extLst>
              <a:ext uri="{FF2B5EF4-FFF2-40B4-BE49-F238E27FC236}">
                <a16:creationId xmlns:a16="http://schemas.microsoft.com/office/drawing/2014/main" id="{732AF2CF-2BFA-411D-8A1D-DA0495B79C80}"/>
              </a:ext>
            </a:extLst>
          </p:cNvPr>
          <p:cNvSpPr/>
          <p:nvPr/>
        </p:nvSpPr>
        <p:spPr>
          <a:xfrm>
            <a:off x="5382416" y="1290628"/>
            <a:ext cx="4697585" cy="3343736"/>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Ve 25. kole přijel do Štětí Žatec a body jsme zachraňovali 2 minuty před koncem, když na 2:2 srovnal Marek Faust a na penalty jsme byli úspěšnější. Následovala 2 venkovní vystoupení. Nejprve v neděli 19.5.2019 výhra 6:2 v Litoměřicích, které byly posíleny několika borci z A týmu, ale nám se dařilo nad míru střelecky a téměř všechny příležitosti jsme využili. O týden později jsme jeli do Horního </a:t>
            </a:r>
            <a:r>
              <a:rPr lang="cs-CZ" sz="1100" b="0" dirty="0" err="1">
                <a:latin typeface="Arial" panose="020B0604020202020204" pitchFamily="34" charset="0"/>
                <a:ea typeface="Calibri" panose="020F0502020204030204" pitchFamily="34" charset="0"/>
                <a:cs typeface="Times New Roman" panose="02020603050405020304" pitchFamily="18" charset="0"/>
              </a:rPr>
              <a:t>Jířetína</a:t>
            </a:r>
            <a:r>
              <a:rPr lang="cs-CZ" sz="1100" b="0" dirty="0">
                <a:latin typeface="Arial" panose="020B0604020202020204" pitchFamily="34" charset="0"/>
                <a:ea typeface="Calibri" panose="020F0502020204030204" pitchFamily="34" charset="0"/>
                <a:cs typeface="Times New Roman" panose="02020603050405020304" pitchFamily="18" charset="0"/>
              </a:rPr>
              <a:t> a zde nám pšenka nekvetla, i když jsme tomu matným výkonem hodně přispěli a prohráli 3:2. Ve 28. kole přijela do Štětí Kadaň a v zápase bohatém na střelecké příležitosti jsme byli o jednu branku úspěšnější a vyhráli 3:2.</a:t>
            </a:r>
          </a:p>
          <a:p>
            <a:pPr algn="just">
              <a:lnSpc>
                <a:spcPct val="107000"/>
              </a:lnSpc>
              <a:spcAft>
                <a:spcPts val="0"/>
              </a:spcAft>
            </a:pPr>
            <a:endParaRPr lang="cs-CZ" sz="1100" b="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b="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b="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b="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V tabulce jsme se usadili na 4. místo a v dalším kole jsme jeli do Krupky k důležitému střetnuti v boji o udržení právě této pozice. Bohužel jsme v krupce ve 2. poločase propadli, 4 inkasovali a tak </a:t>
            </a:r>
            <a:r>
              <a:rPr lang="cs-CZ" sz="1100" b="0" dirty="0" smtClean="0">
                <a:latin typeface="Arial" panose="020B0604020202020204" pitchFamily="34" charset="0"/>
                <a:ea typeface="Calibri" panose="020F0502020204030204" pitchFamily="34" charset="0"/>
                <a:cs typeface="Times New Roman" panose="02020603050405020304" pitchFamily="18" charset="0"/>
              </a:rPr>
              <a:t>zisk  4</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smtClean="0">
                <a:latin typeface="Arial" panose="020B0604020202020204" pitchFamily="34" charset="0"/>
                <a:ea typeface="Calibri" panose="020F0502020204030204" pitchFamily="34" charset="0"/>
                <a:cs typeface="Times New Roman" panose="02020603050405020304" pitchFamily="18" charset="0"/>
              </a:rPr>
              <a:t>místa </a:t>
            </a:r>
            <a:r>
              <a:rPr lang="cs-CZ" sz="1100" b="0" dirty="0">
                <a:latin typeface="Arial" panose="020B0604020202020204" pitchFamily="34" charset="0"/>
                <a:ea typeface="Calibri" panose="020F0502020204030204" pitchFamily="34" charset="0"/>
                <a:cs typeface="Times New Roman" panose="02020603050405020304" pitchFamily="18" charset="0"/>
              </a:rPr>
              <a:t>není dnes jenom na nás, ale i na tom, jak bude hrát Krupka v Horním Jiřetíně  </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Obrázek 15">
            <a:extLst>
              <a:ext uri="{FF2B5EF4-FFF2-40B4-BE49-F238E27FC236}">
                <a16:creationId xmlns:a16="http://schemas.microsoft.com/office/drawing/2014/main" id="{73781A60-8EC5-4D03-9C0B-B46A367490C7}"/>
              </a:ext>
            </a:extLst>
          </p:cNvPr>
          <p:cNvPicPr/>
          <p:nvPr/>
        </p:nvPicPr>
        <p:blipFill>
          <a:blip r:embed="rId3"/>
          <a:stretch>
            <a:fillRect/>
          </a:stretch>
        </p:blipFill>
        <p:spPr>
          <a:xfrm>
            <a:off x="5437260" y="2996031"/>
            <a:ext cx="4662204" cy="653415"/>
          </a:xfrm>
          <a:prstGeom prst="rect">
            <a:avLst/>
          </a:prstGeom>
        </p:spPr>
      </p:pic>
      <p:pic>
        <p:nvPicPr>
          <p:cNvPr id="17" name="Obrázek 16">
            <a:extLst>
              <a:ext uri="{FF2B5EF4-FFF2-40B4-BE49-F238E27FC236}">
                <a16:creationId xmlns:a16="http://schemas.microsoft.com/office/drawing/2014/main" id="{793F492E-7FE2-4458-9C05-87A7D7354A17}"/>
              </a:ext>
            </a:extLst>
          </p:cNvPr>
          <p:cNvPicPr>
            <a:picLocks noChangeAspect="1"/>
          </p:cNvPicPr>
          <p:nvPr/>
        </p:nvPicPr>
        <p:blipFill>
          <a:blip r:embed="rId4"/>
          <a:stretch>
            <a:fillRect/>
          </a:stretch>
        </p:blipFill>
        <p:spPr>
          <a:xfrm>
            <a:off x="5454605" y="4884236"/>
            <a:ext cx="4608744" cy="819150"/>
          </a:xfrm>
          <a:prstGeom prst="rect">
            <a:avLst/>
          </a:prstGeom>
        </p:spPr>
      </p:pic>
      <p:pic>
        <p:nvPicPr>
          <p:cNvPr id="2" name="Obrázek 1" descr="File:Soccerball mark.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6348" y="5885232"/>
            <a:ext cx="935310" cy="838177"/>
          </a:xfrm>
          <a:prstGeom prst="rect">
            <a:avLst/>
          </a:prstGeom>
        </p:spPr>
      </p:pic>
    </p:spTree>
    <p:extLst>
      <p:ext uri="{BB962C8B-B14F-4D97-AF65-F5344CB8AC3E}">
        <p14:creationId xmlns:p14="http://schemas.microsoft.com/office/powerpoint/2010/main" val="393644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sp>
        <p:nvSpPr>
          <p:cNvPr id="13" name="Obdélník 12"/>
          <p:cNvSpPr/>
          <p:nvPr/>
        </p:nvSpPr>
        <p:spPr>
          <a:xfrm>
            <a:off x="5364458" y="1603276"/>
            <a:ext cx="4743424" cy="3698641"/>
          </a:xfrm>
          <a:prstGeom prst="rect">
            <a:avLst/>
          </a:prstGeom>
        </p:spPr>
        <p:txBody>
          <a:bodyPr wrap="square">
            <a:spAutoFit/>
          </a:bodyPr>
          <a:lstStyle/>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FK Jiskra Velké Březno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13:0(6:0)  1.6.2019 24. kolo I. A třída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Na hřiště vedoucího celku tabulky jsme s moc velkou nadějí neodjížděli. Aspoň, že se naši dorostenci sešli v 11 a nemuseli hrát o jednoho hráče méně, tak jako v minulých kolech. Na druhou stranu nám to ale moc platné nebylo. Domácí zařadili už na začátku vysoký rychlostní stupeň a v 8. minutě šli do vedení zásluhou Marka Vachty. Druhá branka v naší síti, na kterou se čekalo do 15. minuty, odstartovala další brankostroj a ve 21. minutě už jsme prohrávali 5:0.  Pak si vzalo Velké Březno pauzu, ale i tak stačil Daniel Tichý před odchodem na přestávku upravit ještě na 6:0. Průběh 2. poločasu žádné velké komentáře nepotřebuje. Domácí přehrávali naše mužstvo ve všech herních činnostech a pravidelně stříleli i góly. Celkové součet se nakonec zastavil na, pro někoho šťastné, 13.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L.Šrotýř-D.Ivanič</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T.Németh</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J.Šedivý</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J.Chaloupecký</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L.Kuča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L.Ladič</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J.Daniluk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J.Pilař</a:t>
            </a:r>
            <a:r>
              <a:rPr lang="cs-CZ" sz="1100" dirty="0">
                <a:latin typeface="Arial" panose="020B0604020202020204" pitchFamily="34" charset="0"/>
                <a:ea typeface="Calibri" panose="020F0502020204030204" pitchFamily="34" charset="0"/>
                <a:cs typeface="Times New Roman" panose="02020603050405020304" pitchFamily="18" charset="0"/>
              </a:rPr>
              <a:t>, Cap, </a:t>
            </a:r>
            <a:r>
              <a:rPr lang="cs-CZ" sz="1100" dirty="0" err="1">
                <a:latin typeface="Arial" panose="020B0604020202020204" pitchFamily="34" charset="0"/>
                <a:ea typeface="Calibri" panose="020F0502020204030204" pitchFamily="34" charset="0"/>
                <a:cs typeface="Times New Roman" panose="02020603050405020304" pitchFamily="18" charset="0"/>
              </a:rPr>
              <a:t>R.Kopecký</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Trenér: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Z.Németh</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Vedoucí: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R.Hrdlička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dirty="0">
                <a:latin typeface="Arial" panose="020B0604020202020204" pitchFamily="34" charset="0"/>
                <a:ea typeface="Calibri" panose="020F0502020204030204" pitchFamily="34" charset="0"/>
                <a:cs typeface="Times New Roman" panose="02020603050405020304" pitchFamily="18" charset="0"/>
              </a:rPr>
              <a:t> Karel Walter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ovéPole 13"/>
          <p:cNvSpPr txBox="1"/>
          <p:nvPr/>
        </p:nvSpPr>
        <p:spPr>
          <a:xfrm>
            <a:off x="5355354" y="235124"/>
            <a:ext cx="4752528" cy="1200329"/>
          </a:xfrm>
          <a:prstGeom prst="rect">
            <a:avLst/>
          </a:prstGeom>
          <a:solidFill>
            <a:schemeClr val="tx1"/>
          </a:solidFill>
          <a:effectLst>
            <a:softEdge rad="0"/>
          </a:effectLst>
        </p:spPr>
        <p:txBody>
          <a:bodyPr wrap="square" rtlCol="0">
            <a:spAutoFit/>
          </a:bodyPr>
          <a:lstStyle/>
          <a:p>
            <a:pPr algn="ctr"/>
            <a:r>
              <a:rPr lang="cs-CZ" sz="2400" dirty="0">
                <a:solidFill>
                  <a:schemeClr val="bg1"/>
                </a:solidFill>
                <a:latin typeface="Rockwell Extra Bold" panose="02060903040505020403" pitchFamily="18" charset="0"/>
              </a:rPr>
              <a:t>Nejvyšší porážka dorostenců v letošním roce</a:t>
            </a:r>
          </a:p>
        </p:txBody>
      </p:sp>
      <p:pic>
        <p:nvPicPr>
          <p:cNvPr id="15" name="Obrázek 14"/>
          <p:cNvPicPr>
            <a:picLocks noChangeAspect="1"/>
          </p:cNvPicPr>
          <p:nvPr/>
        </p:nvPicPr>
        <p:blipFill>
          <a:blip r:embed="rId2"/>
          <a:stretch>
            <a:fillRect/>
          </a:stretch>
        </p:blipFill>
        <p:spPr>
          <a:xfrm>
            <a:off x="6638153" y="5301917"/>
            <a:ext cx="1466850" cy="1447800"/>
          </a:xfrm>
          <a:prstGeom prst="rect">
            <a:avLst/>
          </a:prstGeom>
        </p:spPr>
      </p:pic>
      <p:graphicFrame>
        <p:nvGraphicFramePr>
          <p:cNvPr id="16" name="Tabulka 15">
            <a:extLst>
              <a:ext uri="{FF2B5EF4-FFF2-40B4-BE49-F238E27FC236}">
                <a16:creationId xmlns:a16="http://schemas.microsoft.com/office/drawing/2014/main" id="{61641415-8376-4E64-A9AB-A5DF5187D089}"/>
              </a:ext>
            </a:extLst>
          </p:cNvPr>
          <p:cNvGraphicFramePr>
            <a:graphicFrameLocks noGrp="1"/>
          </p:cNvGraphicFramePr>
          <p:nvPr>
            <p:extLst>
              <p:ext uri="{D42A27DB-BD31-4B8C-83A1-F6EECF244321}">
                <p14:modId xmlns:p14="http://schemas.microsoft.com/office/powerpoint/2010/main" val="234336337"/>
              </p:ext>
            </p:extLst>
          </p:nvPr>
        </p:nvGraphicFramePr>
        <p:xfrm>
          <a:off x="71984" y="1747292"/>
          <a:ext cx="4680520" cy="5112588"/>
        </p:xfrm>
        <a:graphic>
          <a:graphicData uri="http://schemas.openxmlformats.org/drawingml/2006/table">
            <a:tbl>
              <a:tblPr/>
              <a:tblGrid>
                <a:gridCol w="2213002">
                  <a:extLst>
                    <a:ext uri="{9D8B030D-6E8A-4147-A177-3AD203B41FA5}">
                      <a16:colId xmlns:a16="http://schemas.microsoft.com/office/drawing/2014/main" val="2831925684"/>
                    </a:ext>
                  </a:extLst>
                </a:gridCol>
                <a:gridCol w="2467518">
                  <a:extLst>
                    <a:ext uri="{9D8B030D-6E8A-4147-A177-3AD203B41FA5}">
                      <a16:colId xmlns:a16="http://schemas.microsoft.com/office/drawing/2014/main" val="1128580834"/>
                    </a:ext>
                  </a:extLst>
                </a:gridCol>
              </a:tblGrid>
              <a:tr h="196638">
                <a:tc>
                  <a:txBody>
                    <a:bodyPr/>
                    <a:lstStyle/>
                    <a:p>
                      <a:pPr algn="l" fontAlgn="ctr"/>
                      <a:r>
                        <a:rPr lang="cs-CZ" sz="1200" b="1" i="0" u="none" strike="noStrike" dirty="0" err="1">
                          <a:solidFill>
                            <a:srgbClr val="151515"/>
                          </a:solidFill>
                          <a:effectLst/>
                          <a:latin typeface="Arial" panose="020B0604020202020204" pitchFamily="34" charset="0"/>
                        </a:rPr>
                        <a:t>Belák</a:t>
                      </a:r>
                      <a:endParaRPr lang="cs-CZ" sz="1200" b="1" i="0" u="none" strike="noStrike" dirty="0">
                        <a:solidFill>
                          <a:srgbClr val="151515"/>
                        </a:solidFill>
                        <a:effectLst/>
                        <a:latin typeface="Arial" panose="020B0604020202020204" pitchFamily="34" charset="0"/>
                      </a:endParaRPr>
                    </a:p>
                  </a:txBody>
                  <a:tcPr marL="79973" marR="8886" marT="8886" marB="0" anchor="ctr">
                    <a:lnL>
                      <a:noFill/>
                    </a:lnL>
                    <a:lnR>
                      <a:noFill/>
                    </a:lnR>
                    <a:lnT>
                      <a:noFill/>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Tomáš </a:t>
                      </a:r>
                    </a:p>
                  </a:txBody>
                  <a:tcPr marL="79973" marR="8886" marT="8886" marB="0" anchor="ctr">
                    <a:lnL>
                      <a:noFill/>
                    </a:lnL>
                    <a:lnR>
                      <a:noFill/>
                    </a:lnR>
                    <a:lnT>
                      <a:noFill/>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2134710060"/>
                  </a:ext>
                </a:extLst>
              </a:tr>
              <a:tr h="196638">
                <a:tc>
                  <a:txBody>
                    <a:bodyPr/>
                    <a:lstStyle/>
                    <a:p>
                      <a:pPr algn="l" fontAlgn="ctr"/>
                      <a:r>
                        <a:rPr lang="cs-CZ" sz="1200" b="1" i="0" u="none" strike="noStrike" dirty="0">
                          <a:solidFill>
                            <a:srgbClr val="151515"/>
                          </a:solidFill>
                          <a:effectLst/>
                          <a:latin typeface="Arial" panose="020B0604020202020204" pitchFamily="34" charset="0"/>
                        </a:rPr>
                        <a:t>Beruška</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a:solidFill>
                            <a:srgbClr val="151515"/>
                          </a:solidFill>
                          <a:effectLst/>
                          <a:latin typeface="Arial" panose="020B0604020202020204" pitchFamily="34" charset="0"/>
                        </a:rPr>
                        <a:t>Dominik</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1712258026"/>
                  </a:ext>
                </a:extLst>
              </a:tr>
              <a:tr h="196638">
                <a:tc>
                  <a:txBody>
                    <a:bodyPr/>
                    <a:lstStyle/>
                    <a:p>
                      <a:pPr algn="l" fontAlgn="ctr"/>
                      <a:r>
                        <a:rPr lang="cs-CZ" sz="1200" b="1" i="0" u="none" strike="noStrike" dirty="0">
                          <a:solidFill>
                            <a:srgbClr val="151515"/>
                          </a:solidFill>
                          <a:effectLst/>
                          <a:latin typeface="Arial" panose="020B0604020202020204" pitchFamily="34" charset="0"/>
                        </a:rPr>
                        <a:t>Brandejs</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a:solidFill>
                            <a:srgbClr val="151515"/>
                          </a:solidFill>
                          <a:effectLst/>
                          <a:latin typeface="Arial" panose="020B0604020202020204" pitchFamily="34" charset="0"/>
                        </a:rPr>
                        <a:t>David</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4110911888"/>
                  </a:ext>
                </a:extLst>
              </a:tr>
              <a:tr h="196638">
                <a:tc>
                  <a:txBody>
                    <a:bodyPr/>
                    <a:lstStyle/>
                    <a:p>
                      <a:pPr algn="l" fontAlgn="ctr"/>
                      <a:r>
                        <a:rPr lang="cs-CZ" sz="1200" b="1" i="0" u="none" strike="noStrike" dirty="0">
                          <a:solidFill>
                            <a:srgbClr val="151515"/>
                          </a:solidFill>
                          <a:effectLst/>
                          <a:latin typeface="Arial" panose="020B0604020202020204" pitchFamily="34" charset="0"/>
                        </a:rPr>
                        <a:t>Černý</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a:solidFill>
                            <a:srgbClr val="151515"/>
                          </a:solidFill>
                          <a:effectLst/>
                          <a:latin typeface="Arial" panose="020B0604020202020204" pitchFamily="34" charset="0"/>
                        </a:rPr>
                        <a:t>Jaroslav</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2839852483"/>
                  </a:ext>
                </a:extLst>
              </a:tr>
              <a:tr h="196638">
                <a:tc>
                  <a:txBody>
                    <a:bodyPr/>
                    <a:lstStyle/>
                    <a:p>
                      <a:pPr algn="l" fontAlgn="ctr"/>
                      <a:r>
                        <a:rPr lang="cs-CZ" sz="1200" b="1" i="0" u="none" strike="noStrike" dirty="0">
                          <a:solidFill>
                            <a:srgbClr val="151515"/>
                          </a:solidFill>
                          <a:effectLst/>
                          <a:latin typeface="Arial" panose="020B0604020202020204" pitchFamily="34" charset="0"/>
                        </a:rPr>
                        <a:t>Danč</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a:solidFill>
                            <a:srgbClr val="151515"/>
                          </a:solidFill>
                          <a:effectLst/>
                          <a:latin typeface="Arial" panose="020B0604020202020204" pitchFamily="34" charset="0"/>
                        </a:rPr>
                        <a:t>Tomáš</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2646666589"/>
                  </a:ext>
                </a:extLst>
              </a:tr>
              <a:tr h="196638">
                <a:tc>
                  <a:txBody>
                    <a:bodyPr/>
                    <a:lstStyle/>
                    <a:p>
                      <a:pPr algn="l" fontAlgn="ctr"/>
                      <a:r>
                        <a:rPr lang="cs-CZ" sz="1200" b="1" i="0" u="none" strike="noStrike" dirty="0">
                          <a:solidFill>
                            <a:srgbClr val="151515"/>
                          </a:solidFill>
                          <a:effectLst/>
                          <a:latin typeface="Arial" panose="020B0604020202020204" pitchFamily="34" charset="0"/>
                        </a:rPr>
                        <a:t>Fary</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a:solidFill>
                            <a:srgbClr val="151515"/>
                          </a:solidFill>
                          <a:effectLst/>
                          <a:latin typeface="Arial" panose="020B0604020202020204" pitchFamily="34" charset="0"/>
                        </a:rPr>
                        <a:t>Pavel</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4213351449"/>
                  </a:ext>
                </a:extLst>
              </a:tr>
              <a:tr h="196638">
                <a:tc>
                  <a:txBody>
                    <a:bodyPr/>
                    <a:lstStyle/>
                    <a:p>
                      <a:pPr algn="l" fontAlgn="ctr"/>
                      <a:r>
                        <a:rPr lang="cs-CZ" sz="1200" b="1" i="0" u="none" strike="noStrike" dirty="0">
                          <a:solidFill>
                            <a:srgbClr val="151515"/>
                          </a:solidFill>
                          <a:effectLst/>
                          <a:latin typeface="Arial" panose="020B0604020202020204" pitchFamily="34" charset="0"/>
                        </a:rPr>
                        <a:t>Faust</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Marek</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2171452770"/>
                  </a:ext>
                </a:extLst>
              </a:tr>
              <a:tr h="196638">
                <a:tc>
                  <a:txBody>
                    <a:bodyPr/>
                    <a:lstStyle/>
                    <a:p>
                      <a:pPr algn="l" fontAlgn="ctr"/>
                      <a:r>
                        <a:rPr lang="cs-CZ" sz="1200" b="1" i="0" u="none" strike="noStrike">
                          <a:solidFill>
                            <a:srgbClr val="151515"/>
                          </a:solidFill>
                          <a:effectLst/>
                          <a:latin typeface="Arial" panose="020B0604020202020204" pitchFamily="34" charset="0"/>
                        </a:rPr>
                        <a:t>Feko</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Robert</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3020248624"/>
                  </a:ext>
                </a:extLst>
              </a:tr>
              <a:tr h="196638">
                <a:tc>
                  <a:txBody>
                    <a:bodyPr/>
                    <a:lstStyle/>
                    <a:p>
                      <a:pPr algn="l" fontAlgn="ctr"/>
                      <a:r>
                        <a:rPr lang="cs-CZ" sz="1200" b="1" i="0" u="none" strike="noStrike">
                          <a:solidFill>
                            <a:srgbClr val="151515"/>
                          </a:solidFill>
                          <a:effectLst/>
                          <a:latin typeface="Arial" panose="020B0604020202020204" pitchFamily="34" charset="0"/>
                        </a:rPr>
                        <a:t>Gabriel</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Jiří</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4107524591"/>
                  </a:ext>
                </a:extLst>
              </a:tr>
              <a:tr h="196638">
                <a:tc>
                  <a:txBody>
                    <a:bodyPr/>
                    <a:lstStyle/>
                    <a:p>
                      <a:pPr algn="l" fontAlgn="ctr"/>
                      <a:r>
                        <a:rPr lang="cs-CZ" sz="1200" b="1" i="0" u="none" strike="noStrike">
                          <a:solidFill>
                            <a:srgbClr val="151515"/>
                          </a:solidFill>
                          <a:effectLst/>
                          <a:latin typeface="Arial" panose="020B0604020202020204" pitchFamily="34" charset="0"/>
                        </a:rPr>
                        <a:t>Horváth</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Koloman</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1192525596"/>
                  </a:ext>
                </a:extLst>
              </a:tr>
              <a:tr h="196638">
                <a:tc>
                  <a:txBody>
                    <a:bodyPr/>
                    <a:lstStyle/>
                    <a:p>
                      <a:pPr algn="l" fontAlgn="ctr"/>
                      <a:r>
                        <a:rPr lang="cs-CZ" sz="1200" b="1" i="0" u="none" strike="noStrike" dirty="0">
                          <a:solidFill>
                            <a:srgbClr val="151515"/>
                          </a:solidFill>
                          <a:effectLst/>
                          <a:latin typeface="Arial" panose="020B0604020202020204" pitchFamily="34" charset="0"/>
                        </a:rPr>
                        <a:t>Křtěn</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Jiří</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1643989502"/>
                  </a:ext>
                </a:extLst>
              </a:tr>
              <a:tr h="196638">
                <a:tc>
                  <a:txBody>
                    <a:bodyPr/>
                    <a:lstStyle/>
                    <a:p>
                      <a:pPr algn="l" fontAlgn="ctr"/>
                      <a:r>
                        <a:rPr lang="cs-CZ" sz="1200" b="1" i="0" u="none" strike="noStrike">
                          <a:solidFill>
                            <a:srgbClr val="151515"/>
                          </a:solidFill>
                          <a:effectLst/>
                          <a:latin typeface="Arial" panose="020B0604020202020204" pitchFamily="34" charset="0"/>
                        </a:rPr>
                        <a:t>Kysela</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Tomáš</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2740198182"/>
                  </a:ext>
                </a:extLst>
              </a:tr>
              <a:tr h="196638">
                <a:tc>
                  <a:txBody>
                    <a:bodyPr/>
                    <a:lstStyle/>
                    <a:p>
                      <a:pPr algn="l" fontAlgn="ctr"/>
                      <a:r>
                        <a:rPr lang="cs-CZ" sz="1200" b="1" i="0" u="none" strike="noStrike">
                          <a:solidFill>
                            <a:srgbClr val="151515"/>
                          </a:solidFill>
                          <a:effectLst/>
                          <a:latin typeface="Arial" panose="020B0604020202020204" pitchFamily="34" charset="0"/>
                        </a:rPr>
                        <a:t>Mencl</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David</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3053819120"/>
                  </a:ext>
                </a:extLst>
              </a:tr>
              <a:tr h="196638">
                <a:tc>
                  <a:txBody>
                    <a:bodyPr/>
                    <a:lstStyle/>
                    <a:p>
                      <a:pPr algn="l" fontAlgn="ctr"/>
                      <a:r>
                        <a:rPr lang="cs-CZ" sz="1200" b="1" i="0" u="none" strike="noStrike">
                          <a:solidFill>
                            <a:srgbClr val="151515"/>
                          </a:solidFill>
                          <a:effectLst/>
                          <a:latin typeface="Arial" panose="020B0604020202020204" pitchFamily="34" charset="0"/>
                        </a:rPr>
                        <a:t>Písař</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Tomáš</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3299271153"/>
                  </a:ext>
                </a:extLst>
              </a:tr>
              <a:tr h="196638">
                <a:tc>
                  <a:txBody>
                    <a:bodyPr/>
                    <a:lstStyle/>
                    <a:p>
                      <a:pPr algn="l" fontAlgn="ctr"/>
                      <a:r>
                        <a:rPr lang="cs-CZ" sz="1200" b="1" i="0" u="none" strike="noStrike">
                          <a:solidFill>
                            <a:srgbClr val="151515"/>
                          </a:solidFill>
                          <a:effectLst/>
                          <a:latin typeface="Arial" panose="020B0604020202020204" pitchFamily="34" charset="0"/>
                        </a:rPr>
                        <a:t>Podhorský</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Filip</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2383798928"/>
                  </a:ext>
                </a:extLst>
              </a:tr>
              <a:tr h="196638">
                <a:tc>
                  <a:txBody>
                    <a:bodyPr/>
                    <a:lstStyle/>
                    <a:p>
                      <a:pPr algn="l" fontAlgn="ctr"/>
                      <a:r>
                        <a:rPr lang="cs-CZ" sz="1200" b="1" i="0" u="none" strike="noStrike">
                          <a:solidFill>
                            <a:srgbClr val="151515"/>
                          </a:solidFill>
                          <a:effectLst/>
                          <a:latin typeface="Arial" panose="020B0604020202020204" pitchFamily="34" charset="0"/>
                        </a:rPr>
                        <a:t>Prieložný</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Jan</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625986918"/>
                  </a:ext>
                </a:extLst>
              </a:tr>
              <a:tr h="196638">
                <a:tc>
                  <a:txBody>
                    <a:bodyPr/>
                    <a:lstStyle/>
                    <a:p>
                      <a:pPr algn="l" fontAlgn="ctr"/>
                      <a:r>
                        <a:rPr lang="cs-CZ" sz="1200" b="1" i="0" u="none" strike="noStrike">
                          <a:solidFill>
                            <a:srgbClr val="151515"/>
                          </a:solidFill>
                          <a:effectLst/>
                          <a:latin typeface="Arial" panose="020B0604020202020204" pitchFamily="34" charset="0"/>
                        </a:rPr>
                        <a:t>Ransdorf</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Jiří</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3545289843"/>
                  </a:ext>
                </a:extLst>
              </a:tr>
              <a:tr h="196638">
                <a:tc>
                  <a:txBody>
                    <a:bodyPr/>
                    <a:lstStyle/>
                    <a:p>
                      <a:pPr algn="l" fontAlgn="ctr"/>
                      <a:r>
                        <a:rPr lang="cs-CZ" sz="1200" b="1" i="0" u="none" strike="noStrike">
                          <a:solidFill>
                            <a:srgbClr val="151515"/>
                          </a:solidFill>
                          <a:effectLst/>
                          <a:latin typeface="Arial" panose="020B0604020202020204" pitchFamily="34" charset="0"/>
                        </a:rPr>
                        <a:t>Rejman</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Martin</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4168937847"/>
                  </a:ext>
                </a:extLst>
              </a:tr>
              <a:tr h="196638">
                <a:tc>
                  <a:txBody>
                    <a:bodyPr/>
                    <a:lstStyle/>
                    <a:p>
                      <a:pPr algn="l" fontAlgn="ctr"/>
                      <a:r>
                        <a:rPr lang="cs-CZ" sz="1200" b="1" i="0" u="none" strike="noStrike">
                          <a:solidFill>
                            <a:srgbClr val="151515"/>
                          </a:solidFill>
                          <a:effectLst/>
                          <a:latin typeface="Arial" panose="020B0604020202020204" pitchFamily="34" charset="0"/>
                        </a:rPr>
                        <a:t>Slanička</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Rudolf</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3614427399"/>
                  </a:ext>
                </a:extLst>
              </a:tr>
              <a:tr h="196638">
                <a:tc>
                  <a:txBody>
                    <a:bodyPr/>
                    <a:lstStyle/>
                    <a:p>
                      <a:pPr algn="l" fontAlgn="ctr"/>
                      <a:r>
                        <a:rPr lang="cs-CZ" sz="1200" b="1" i="0" u="none" strike="noStrike">
                          <a:solidFill>
                            <a:srgbClr val="151515"/>
                          </a:solidFill>
                          <a:effectLst/>
                          <a:latin typeface="Arial" panose="020B0604020202020204" pitchFamily="34" charset="0"/>
                        </a:rPr>
                        <a:t>Slavíček</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Jakub</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3350377916"/>
                  </a:ext>
                </a:extLst>
              </a:tr>
              <a:tr h="196638">
                <a:tc>
                  <a:txBody>
                    <a:bodyPr/>
                    <a:lstStyle/>
                    <a:p>
                      <a:pPr algn="l" fontAlgn="ctr"/>
                      <a:r>
                        <a:rPr lang="cs-CZ" sz="1200" b="1" i="0" u="none" strike="noStrike">
                          <a:solidFill>
                            <a:srgbClr val="151515"/>
                          </a:solidFill>
                          <a:effectLst/>
                          <a:latin typeface="Arial" panose="020B0604020202020204" pitchFamily="34" charset="0"/>
                        </a:rPr>
                        <a:t>Stejskal</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Petr</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665286437"/>
                  </a:ext>
                </a:extLst>
              </a:tr>
              <a:tr h="196638">
                <a:tc>
                  <a:txBody>
                    <a:bodyPr/>
                    <a:lstStyle/>
                    <a:p>
                      <a:pPr algn="l" fontAlgn="ctr"/>
                      <a:r>
                        <a:rPr lang="cs-CZ" sz="1200" b="1" i="0" u="none" strike="noStrike">
                          <a:solidFill>
                            <a:srgbClr val="151515"/>
                          </a:solidFill>
                          <a:effectLst/>
                          <a:latin typeface="Arial" panose="020B0604020202020204" pitchFamily="34" charset="0"/>
                        </a:rPr>
                        <a:t>Svoboda</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František</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450896884"/>
                  </a:ext>
                </a:extLst>
              </a:tr>
              <a:tr h="196638">
                <a:tc>
                  <a:txBody>
                    <a:bodyPr/>
                    <a:lstStyle/>
                    <a:p>
                      <a:pPr algn="l" fontAlgn="ctr"/>
                      <a:r>
                        <a:rPr lang="cs-CZ" sz="1200" b="1" i="0" u="none" strike="noStrike">
                          <a:solidFill>
                            <a:srgbClr val="151515"/>
                          </a:solidFill>
                          <a:effectLst/>
                          <a:latin typeface="Arial" panose="020B0604020202020204" pitchFamily="34" charset="0"/>
                        </a:rPr>
                        <a:t>Svoboda</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Matěj</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409998523"/>
                  </a:ext>
                </a:extLst>
              </a:tr>
              <a:tr h="196638">
                <a:tc>
                  <a:txBody>
                    <a:bodyPr/>
                    <a:lstStyle/>
                    <a:p>
                      <a:pPr algn="l" fontAlgn="ctr"/>
                      <a:r>
                        <a:rPr lang="cs-CZ" sz="1200" b="1" i="0" u="none" strike="noStrike">
                          <a:solidFill>
                            <a:srgbClr val="151515"/>
                          </a:solidFill>
                          <a:effectLst/>
                          <a:latin typeface="Arial" panose="020B0604020202020204" pitchFamily="34" charset="0"/>
                        </a:rPr>
                        <a:t>Vacek</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Jiří</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520226045"/>
                  </a:ext>
                </a:extLst>
              </a:tr>
              <a:tr h="196638">
                <a:tc>
                  <a:txBody>
                    <a:bodyPr/>
                    <a:lstStyle/>
                    <a:p>
                      <a:pPr algn="l" fontAlgn="ctr"/>
                      <a:r>
                        <a:rPr lang="cs-CZ" sz="1200" b="1" i="0" u="none" strike="noStrike">
                          <a:solidFill>
                            <a:srgbClr val="151515"/>
                          </a:solidFill>
                          <a:effectLst/>
                          <a:latin typeface="Arial" panose="020B0604020202020204" pitchFamily="34" charset="0"/>
                        </a:rPr>
                        <a:t>Vokoun</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51515"/>
                          </a:solidFill>
                          <a:effectLst/>
                          <a:latin typeface="Arial" panose="020B0604020202020204" pitchFamily="34" charset="0"/>
                        </a:rPr>
                        <a:t>Jiří</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3159125661"/>
                  </a:ext>
                </a:extLst>
              </a:tr>
              <a:tr h="196638">
                <a:tc>
                  <a:txBody>
                    <a:bodyPr/>
                    <a:lstStyle/>
                    <a:p>
                      <a:pPr algn="l" fontAlgn="ctr"/>
                      <a:r>
                        <a:rPr lang="cs-CZ" sz="1200" b="1" i="0" u="none" strike="noStrike">
                          <a:solidFill>
                            <a:srgbClr val="151515"/>
                          </a:solidFill>
                          <a:effectLst/>
                          <a:latin typeface="Arial" panose="020B0604020202020204" pitchFamily="34" charset="0"/>
                        </a:rPr>
                        <a:t>Walter</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tc>
                  <a:txBody>
                    <a:bodyPr/>
                    <a:lstStyle/>
                    <a:p>
                      <a:pPr algn="l" fontAlgn="ctr"/>
                      <a:r>
                        <a:rPr lang="cs-CZ" sz="1200" b="1" i="0" u="none" strike="noStrike" dirty="0">
                          <a:solidFill>
                            <a:srgbClr val="151515"/>
                          </a:solidFill>
                          <a:effectLst/>
                          <a:latin typeface="Arial" panose="020B0604020202020204" pitchFamily="34" charset="0"/>
                        </a:rPr>
                        <a:t>Matěj</a:t>
                      </a:r>
                    </a:p>
                  </a:txBody>
                  <a:tcPr marL="79973" marR="8886" marT="8886"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D9E1F2"/>
                    </a:solidFill>
                  </a:tcPr>
                </a:tc>
                <a:extLst>
                  <a:ext uri="{0D108BD9-81ED-4DB2-BD59-A6C34878D82A}">
                    <a16:rowId xmlns:a16="http://schemas.microsoft.com/office/drawing/2014/main" val="393253436"/>
                  </a:ext>
                </a:extLst>
              </a:tr>
            </a:tbl>
          </a:graphicData>
        </a:graphic>
      </p:graphicFrame>
      <p:sp>
        <p:nvSpPr>
          <p:cNvPr id="17" name="TextovéPole 16">
            <a:extLst>
              <a:ext uri="{FF2B5EF4-FFF2-40B4-BE49-F238E27FC236}">
                <a16:creationId xmlns:a16="http://schemas.microsoft.com/office/drawing/2014/main" id="{0B6A5389-7B25-49B5-AB0E-68DF5929908A}"/>
              </a:ext>
            </a:extLst>
          </p:cNvPr>
          <p:cNvSpPr txBox="1"/>
          <p:nvPr/>
        </p:nvSpPr>
        <p:spPr>
          <a:xfrm>
            <a:off x="71984" y="91108"/>
            <a:ext cx="4680520" cy="1569660"/>
          </a:xfrm>
          <a:prstGeom prst="rect">
            <a:avLst/>
          </a:prstGeom>
          <a:blipFill>
            <a:blip r:embed="rId3">
              <a:extLst>
                <a:ext uri="{837473B0-CC2E-450A-ABE3-18F120FF3D39}">
                  <a1611:picAttrSrcUrl xmlns:a1611="http://schemas.microsoft.com/office/drawing/2016/11/main" xmlns="" r:id="rId4"/>
                </a:ext>
              </a:extLst>
            </a:blip>
            <a:stretch>
              <a:fillRect/>
            </a:stretch>
          </a:blipFill>
          <a:effectLst>
            <a:softEdge rad="0"/>
          </a:effectLst>
        </p:spPr>
        <p:txBody>
          <a:bodyPr wrap="square" rtlCol="0">
            <a:spAutoFit/>
          </a:bodyPr>
          <a:lstStyle/>
          <a:p>
            <a:pPr algn="ctr"/>
            <a:r>
              <a:rPr lang="cs-CZ" sz="2400" dirty="0">
                <a:solidFill>
                  <a:srgbClr val="CC0066"/>
                </a:solidFill>
                <a:latin typeface="Arial Black" panose="020B0A04020102020204" pitchFamily="34" charset="0"/>
              </a:rPr>
              <a:t>26 hráčů SK Štětí se zapojilo v letošním ročníku  do zápasů mužstva dospělých</a:t>
            </a:r>
          </a:p>
        </p:txBody>
      </p:sp>
    </p:spTree>
    <p:extLst>
      <p:ext uri="{BB962C8B-B14F-4D97-AF65-F5344CB8AC3E}">
        <p14:creationId xmlns:p14="http://schemas.microsoft.com/office/powerpoint/2010/main" val="118295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829436821"/>
              </p:ext>
            </p:extLst>
          </p:nvPr>
        </p:nvGraphicFramePr>
        <p:xfrm>
          <a:off x="5616600" y="91108"/>
          <a:ext cx="4429867" cy="5115637"/>
        </p:xfrm>
        <a:graphic>
          <a:graphicData uri="http://schemas.openxmlformats.org/drawingml/2006/table">
            <a:tbl>
              <a:tblPr/>
              <a:tblGrid>
                <a:gridCol w="1489340">
                  <a:extLst>
                    <a:ext uri="{9D8B030D-6E8A-4147-A177-3AD203B41FA5}">
                      <a16:colId xmlns:a16="http://schemas.microsoft.com/office/drawing/2014/main" val="1653200197"/>
                    </a:ext>
                  </a:extLst>
                </a:gridCol>
                <a:gridCol w="1052295">
                  <a:extLst>
                    <a:ext uri="{9D8B030D-6E8A-4147-A177-3AD203B41FA5}">
                      <a16:colId xmlns:a16="http://schemas.microsoft.com/office/drawing/2014/main" val="3804565029"/>
                    </a:ext>
                  </a:extLst>
                </a:gridCol>
                <a:gridCol w="786764">
                  <a:extLst>
                    <a:ext uri="{9D8B030D-6E8A-4147-A177-3AD203B41FA5}">
                      <a16:colId xmlns:a16="http://schemas.microsoft.com/office/drawing/2014/main" val="1078131987"/>
                    </a:ext>
                  </a:extLst>
                </a:gridCol>
                <a:gridCol w="1101468">
                  <a:extLst>
                    <a:ext uri="{9D8B030D-6E8A-4147-A177-3AD203B41FA5}">
                      <a16:colId xmlns:a16="http://schemas.microsoft.com/office/drawing/2014/main" val="4215209312"/>
                    </a:ext>
                  </a:extLst>
                </a:gridCol>
              </a:tblGrid>
              <a:tr h="632872">
                <a:tc>
                  <a:txBody>
                    <a:bodyPr/>
                    <a:lstStyle/>
                    <a:p>
                      <a:pPr algn="ctr" rtl="0" fontAlgn="ctr"/>
                      <a:r>
                        <a:rPr lang="cs-CZ" sz="1400" b="0" i="0" u="none" strike="noStrike" dirty="0">
                          <a:solidFill>
                            <a:srgbClr val="000000"/>
                          </a:solidFill>
                          <a:effectLst/>
                          <a:latin typeface="Berlin Sans FB Demi" panose="020E0802020502020306" pitchFamily="34" charset="0"/>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Celkem podzim branek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Celkem  jaro branek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Celkem branek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69612518"/>
                  </a:ext>
                </a:extLst>
              </a:tr>
              <a:tr h="279127">
                <a:tc>
                  <a:txBody>
                    <a:bodyPr/>
                    <a:lstStyle/>
                    <a:p>
                      <a:pPr algn="l" rtl="0" fontAlgn="ctr"/>
                      <a:r>
                        <a:rPr lang="cs-CZ" sz="1400" b="0" i="0" u="none" strike="noStrike" dirty="0">
                          <a:solidFill>
                            <a:srgbClr val="000000"/>
                          </a:solidFill>
                          <a:effectLst/>
                          <a:latin typeface="Berlin Sans FB Demi" panose="020E0802020502020306" pitchFamily="34" charset="0"/>
                        </a:rPr>
                        <a:t>Vokoun Jiří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9260089"/>
                  </a:ext>
                </a:extLst>
              </a:tr>
              <a:tr h="279127">
                <a:tc>
                  <a:txBody>
                    <a:bodyPr/>
                    <a:lstStyle/>
                    <a:p>
                      <a:pPr algn="l" rtl="0" fontAlgn="ctr"/>
                      <a:r>
                        <a:rPr lang="cs-CZ" sz="1400" b="0" i="0" u="none" strike="noStrike" dirty="0" err="1">
                          <a:solidFill>
                            <a:srgbClr val="000000"/>
                          </a:solidFill>
                          <a:effectLst/>
                          <a:latin typeface="Berlin Sans FB Demi" panose="020E0802020502020306" pitchFamily="34" charset="0"/>
                        </a:rPr>
                        <a:t>Slanička</a:t>
                      </a:r>
                      <a:r>
                        <a:rPr lang="cs-CZ" sz="1400" b="0" i="0" u="none" strike="noStrike" dirty="0">
                          <a:solidFill>
                            <a:srgbClr val="000000"/>
                          </a:solidFill>
                          <a:effectLst/>
                          <a:latin typeface="Berlin Sans FB Demi" panose="020E0802020502020306" pitchFamily="34" charset="0"/>
                        </a:rPr>
                        <a:t> Rudolf</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12521964"/>
                  </a:ext>
                </a:extLst>
              </a:tr>
              <a:tr h="279127">
                <a:tc>
                  <a:txBody>
                    <a:bodyPr/>
                    <a:lstStyle/>
                    <a:p>
                      <a:pPr algn="l" rtl="0" fontAlgn="ctr"/>
                      <a:r>
                        <a:rPr lang="cs-CZ" sz="1400" b="0" i="0" u="none" strike="noStrike">
                          <a:solidFill>
                            <a:srgbClr val="000000"/>
                          </a:solidFill>
                          <a:effectLst/>
                          <a:latin typeface="Berlin Sans FB Demi" panose="020E0802020502020306" pitchFamily="34" charset="0"/>
                        </a:rPr>
                        <a:t>Faust Marek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08732231"/>
                  </a:ext>
                </a:extLst>
              </a:tr>
              <a:tr h="279127">
                <a:tc>
                  <a:txBody>
                    <a:bodyPr/>
                    <a:lstStyle/>
                    <a:p>
                      <a:pPr algn="l" rtl="0" fontAlgn="ctr"/>
                      <a:r>
                        <a:rPr lang="cs-CZ" sz="1400" b="0" i="0" u="none" strike="noStrike" dirty="0">
                          <a:solidFill>
                            <a:srgbClr val="000000"/>
                          </a:solidFill>
                          <a:effectLst/>
                          <a:latin typeface="Berlin Sans FB Demi" panose="020E0802020502020306" pitchFamily="34" charset="0"/>
                        </a:rPr>
                        <a:t>Slavíček Jakub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2037566"/>
                  </a:ext>
                </a:extLst>
              </a:tr>
              <a:tr h="279127">
                <a:tc>
                  <a:txBody>
                    <a:bodyPr/>
                    <a:lstStyle/>
                    <a:p>
                      <a:pPr algn="l" rtl="0" fontAlgn="ctr"/>
                      <a:r>
                        <a:rPr lang="cs-CZ" sz="1400" b="0" i="0" u="none" strike="noStrike">
                          <a:solidFill>
                            <a:srgbClr val="000000"/>
                          </a:solidFill>
                          <a:effectLst/>
                          <a:latin typeface="Berlin Sans FB Demi" panose="020E0802020502020306" pitchFamily="34" charset="0"/>
                        </a:rPr>
                        <a:t>Písař Tomáš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76745749"/>
                  </a:ext>
                </a:extLst>
              </a:tr>
              <a:tr h="279127">
                <a:tc>
                  <a:txBody>
                    <a:bodyPr/>
                    <a:lstStyle/>
                    <a:p>
                      <a:pPr algn="l" rtl="0" fontAlgn="ctr"/>
                      <a:r>
                        <a:rPr lang="cs-CZ" sz="1400" b="0" i="0" u="none" strike="noStrike">
                          <a:solidFill>
                            <a:srgbClr val="000000"/>
                          </a:solidFill>
                          <a:effectLst/>
                          <a:latin typeface="Berlin Sans FB Demi" panose="020E0802020502020306" pitchFamily="34" charset="0"/>
                        </a:rPr>
                        <a:t>Belák Tomáš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518527"/>
                  </a:ext>
                </a:extLst>
              </a:tr>
              <a:tr h="279127">
                <a:tc>
                  <a:txBody>
                    <a:bodyPr/>
                    <a:lstStyle/>
                    <a:p>
                      <a:pPr algn="l" rtl="0" fontAlgn="ctr"/>
                      <a:r>
                        <a:rPr lang="cs-CZ" sz="1400" b="0" i="0" u="none" strike="noStrike">
                          <a:solidFill>
                            <a:srgbClr val="000000"/>
                          </a:solidFill>
                          <a:effectLst/>
                          <a:latin typeface="Berlin Sans FB Demi" panose="020E0802020502020306" pitchFamily="34" charset="0"/>
                        </a:rPr>
                        <a:t>Fary Pavel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04727580"/>
                  </a:ext>
                </a:extLst>
              </a:tr>
              <a:tr h="279127">
                <a:tc>
                  <a:txBody>
                    <a:bodyPr/>
                    <a:lstStyle/>
                    <a:p>
                      <a:pPr algn="l" rtl="0" fontAlgn="ctr"/>
                      <a:r>
                        <a:rPr lang="cs-CZ" sz="1400" b="0" i="0" u="none" strike="noStrike">
                          <a:solidFill>
                            <a:srgbClr val="000000"/>
                          </a:solidFill>
                          <a:effectLst/>
                          <a:latin typeface="Berlin Sans FB Demi" panose="020E0802020502020306" pitchFamily="34" charset="0"/>
                        </a:rPr>
                        <a:t>Mencl David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70895656"/>
                  </a:ext>
                </a:extLst>
              </a:tr>
              <a:tr h="279127">
                <a:tc>
                  <a:txBody>
                    <a:bodyPr/>
                    <a:lstStyle/>
                    <a:p>
                      <a:pPr algn="l" rtl="0" fontAlgn="ctr"/>
                      <a:r>
                        <a:rPr lang="cs-CZ" sz="1400" b="0" i="0" u="none" strike="noStrike" dirty="0">
                          <a:solidFill>
                            <a:srgbClr val="000000"/>
                          </a:solidFill>
                          <a:effectLst/>
                          <a:latin typeface="Berlin Sans FB Demi" panose="020E0802020502020306" pitchFamily="34" charset="0"/>
                        </a:rPr>
                        <a:t>Rejman Martin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14893907"/>
                  </a:ext>
                </a:extLst>
              </a:tr>
              <a:tr h="279127">
                <a:tc>
                  <a:txBody>
                    <a:bodyPr/>
                    <a:lstStyle/>
                    <a:p>
                      <a:pPr algn="l" rtl="0" fontAlgn="ctr"/>
                      <a:r>
                        <a:rPr lang="cs-CZ" sz="1400" b="0" i="0" u="none" strike="noStrike">
                          <a:solidFill>
                            <a:srgbClr val="000000"/>
                          </a:solidFill>
                          <a:effectLst/>
                          <a:latin typeface="Berlin Sans FB Demi" panose="020E0802020502020306" pitchFamily="34" charset="0"/>
                        </a:rPr>
                        <a:t>Horváth Koloman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7648501"/>
                  </a:ext>
                </a:extLst>
              </a:tr>
              <a:tr h="279127">
                <a:tc>
                  <a:txBody>
                    <a:bodyPr/>
                    <a:lstStyle/>
                    <a:p>
                      <a:pPr algn="l" rtl="0" fontAlgn="ctr"/>
                      <a:r>
                        <a:rPr lang="cs-CZ" sz="1400" b="0" i="0" u="none" strike="noStrike">
                          <a:solidFill>
                            <a:srgbClr val="000000"/>
                          </a:solidFill>
                          <a:effectLst/>
                          <a:latin typeface="Berlin Sans FB Demi" panose="020E0802020502020306" pitchFamily="34" charset="0"/>
                        </a:rPr>
                        <a:t>Ransdorf Jiří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28862956"/>
                  </a:ext>
                </a:extLst>
              </a:tr>
              <a:tr h="279127">
                <a:tc>
                  <a:txBody>
                    <a:bodyPr/>
                    <a:lstStyle/>
                    <a:p>
                      <a:pPr algn="l" rtl="0" fontAlgn="ctr"/>
                      <a:r>
                        <a:rPr lang="cs-CZ" sz="1400" b="0" i="0" u="none" strike="noStrike" dirty="0">
                          <a:solidFill>
                            <a:srgbClr val="000000"/>
                          </a:solidFill>
                          <a:effectLst/>
                          <a:latin typeface="Berlin Sans FB Demi" panose="020E0802020502020306" pitchFamily="34" charset="0"/>
                        </a:rPr>
                        <a:t>Beruška Dominik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03969643"/>
                  </a:ext>
                </a:extLst>
              </a:tr>
              <a:tr h="279127">
                <a:tc>
                  <a:txBody>
                    <a:bodyPr/>
                    <a:lstStyle/>
                    <a:p>
                      <a:pPr algn="l" rtl="0" fontAlgn="ctr"/>
                      <a:r>
                        <a:rPr lang="cs-CZ" sz="1400" b="0" i="0" u="none" strike="noStrike" dirty="0">
                          <a:solidFill>
                            <a:srgbClr val="000000"/>
                          </a:solidFill>
                          <a:effectLst/>
                          <a:latin typeface="Berlin Sans FB Demi" panose="020E0802020502020306" pitchFamily="34" charset="0"/>
                        </a:rPr>
                        <a:t>Brandejs David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95390149"/>
                  </a:ext>
                </a:extLst>
              </a:tr>
              <a:tr h="279127">
                <a:tc>
                  <a:txBody>
                    <a:bodyPr/>
                    <a:lstStyle/>
                    <a:p>
                      <a:pPr algn="l" rtl="0" fontAlgn="ctr"/>
                      <a:r>
                        <a:rPr lang="cs-CZ" sz="1400" b="0" i="0" u="none" strike="noStrike">
                          <a:solidFill>
                            <a:srgbClr val="000000"/>
                          </a:solidFill>
                          <a:effectLst/>
                          <a:latin typeface="Berlin Sans FB Demi" panose="020E0802020502020306" pitchFamily="34" charset="0"/>
                        </a:rPr>
                        <a:t>Walter Matěj</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50015074"/>
                  </a:ext>
                </a:extLst>
              </a:tr>
              <a:tr h="279127">
                <a:tc>
                  <a:txBody>
                    <a:bodyPr/>
                    <a:lstStyle/>
                    <a:p>
                      <a:pPr algn="l" rtl="0" fontAlgn="ctr"/>
                      <a:r>
                        <a:rPr lang="cs-CZ" sz="1400" b="0" i="0" u="none" strike="noStrike">
                          <a:solidFill>
                            <a:srgbClr val="000000"/>
                          </a:solidFill>
                          <a:effectLst/>
                          <a:latin typeface="Berlin Sans FB Demi" panose="020E0802020502020306" pitchFamily="34" charset="0"/>
                        </a:rPr>
                        <a:t>Stejskal  Petr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80747666"/>
                  </a:ext>
                </a:extLst>
              </a:tr>
              <a:tr h="279127">
                <a:tc>
                  <a:txBody>
                    <a:bodyPr/>
                    <a:lstStyle/>
                    <a:p>
                      <a:pPr algn="l" rtl="0" fontAlgn="ctr"/>
                      <a:r>
                        <a:rPr lang="cs-CZ" sz="1400" b="0" i="0" u="none" strike="noStrike" dirty="0">
                          <a:solidFill>
                            <a:srgbClr val="000000"/>
                          </a:solidFill>
                          <a:effectLst/>
                          <a:latin typeface="Berlin Sans FB Demi" panose="020E0802020502020306" pitchFamily="34" charset="0"/>
                        </a:rPr>
                        <a:t>Svoboda František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0" i="0" u="none" strike="noStrike" dirty="0">
                          <a:solidFill>
                            <a:srgbClr val="000000"/>
                          </a:solidFill>
                          <a:effectLst/>
                          <a:latin typeface="Berlin Sans FB Demi" panose="020E0802020502020306"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56928700"/>
                  </a:ext>
                </a:extLst>
              </a:tr>
            </a:tbl>
          </a:graphicData>
        </a:graphic>
      </p:graphicFrame>
      <p:sp>
        <p:nvSpPr>
          <p:cNvPr id="7" name="Obdélník 6"/>
          <p:cNvSpPr/>
          <p:nvPr/>
        </p:nvSpPr>
        <p:spPr>
          <a:xfrm>
            <a:off x="71984" y="955900"/>
            <a:ext cx="4752528" cy="6264000"/>
          </a:xfrm>
          <a:prstGeom prst="rect">
            <a:avLst/>
          </a:prstGeom>
        </p:spPr>
        <p:txBody>
          <a:bodyPr wrap="square">
            <a:spAutoFit/>
          </a:bodyPr>
          <a:lstStyle/>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SK Štětí-TJ </a:t>
            </a:r>
            <a:r>
              <a:rPr lang="cs-CZ" sz="1600" dirty="0" err="1">
                <a:highlight>
                  <a:srgbClr val="00FF00"/>
                </a:highlight>
                <a:latin typeface="Arial Black" panose="020B0A04020102020204" pitchFamily="34" charset="0"/>
                <a:ea typeface="Calibri" panose="020F0502020204030204" pitchFamily="34" charset="0"/>
                <a:cs typeface="Arial" panose="020B0604020202020204" pitchFamily="34" charset="0"/>
              </a:rPr>
              <a:t>Vaňov</a:t>
            </a: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/Libouchec</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4:13(3:6)  25.kolo  8.6.2019</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Předposlední vystoupení dorostenců v letošním ročníku I. A třídy proti 2. celku tabulky. Před týdnem jsme vyfasovali 13 na hřišti vedoucího celku tabulky ve Velkém Březně a tak bylo co napravovat. Hosté měli hned v úvodu několik slibných příležitostí, ale vytěžit z nich branku nedokázali. Naopak to bylo naše mužstvo, které v 8. minutě překvapilo hostující obranu a Jakub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po chvilce mazlání s míčem zajistil Štětí vedení 1:0. Hosté měli hned v několika dalších protiútocích šanci vyrovnat, ale fotbalové štěstíčko stálo na naší straně. Jak se šance proměňují, předvedl ve 20. minutě naopak náš kolektiv. Cap se přiřítil po levé straně před gólmana, který stačil balón je vyrazit, na správném místě stál Jakub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a zvýšil naše vedení na 2:0. Když pak o 2 minuty později poslal zprava Ladislav Ladič míč k bližší tyči a Jakub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k překvapení všech poslal balón do sítě na 3:0, tak bylo na hostech hodně vidět,  jak jsou překvapeni.   Ve 24. minutě už se zdálo, že se hosté přeci jenom prosadí, ale orazítkovali jen tyčku. Snížení náskoku se soupeř ale přeci jenom dočkal ve 26. minutě  a jak se později ukázalo byla to i zlomová branka celého utkání. Hosté zahrávali roh a nejvýše na ně naskočil Václav Strádal a snížil na 1:3. Za další 2 minuty se opakovala podobná situace a bylo to už jen 2:3. Když pak ve 31. minutě pláchnul naší obraně Lukáš Stehlík a vyrovnal na 3:3, bylo dílo zkázy dokonáno. Ztratili jsme kontrolu na začátku na dobře se vyvíjecím průběhu utkání a dění na hřišti začal režírovat soupeř. Ještě do poločasu stačil 3x skórovat. Na 4:3 po rychlém útoku, na 5:3 krásnou střelou pod vingl z kopačky Lukáše Stehlíka a gólem na 6:3 se do listiny střelců zapsal i Ondřej </a:t>
            </a:r>
            <a:r>
              <a:rPr lang="cs-CZ" sz="1000" b="0" dirty="0" err="1">
                <a:latin typeface="Arial" panose="020B0604020202020204" pitchFamily="34" charset="0"/>
                <a:ea typeface="Calibri" panose="020F0502020204030204" pitchFamily="34" charset="0"/>
                <a:cs typeface="Arial" panose="020B0604020202020204" pitchFamily="34" charset="0"/>
              </a:rPr>
              <a:t>Ajm</a:t>
            </a:r>
            <a:r>
              <a:rPr lang="cs-CZ" sz="1000" b="0" dirty="0">
                <a:latin typeface="Arial" panose="020B0604020202020204" pitchFamily="34" charset="0"/>
                <a:ea typeface="Calibri" panose="020F0502020204030204" pitchFamily="34" charset="0"/>
                <a:cs typeface="Arial" panose="020B0604020202020204" pitchFamily="34" charset="0"/>
              </a:rPr>
              <a:t>. Ve 2. poločase jsme čisté konto drželi jen do 51. minuty, kdy Martin Semerád brankou na 7:3 odstartoval další destrukci našeho týmu. Gólový festival soupeře pokračoval. 8:3 po rohu. V 67. minutě po hezké narážce 9:3. V 70. minutě se Lukáš </a:t>
            </a:r>
            <a:r>
              <a:rPr lang="cs-CZ" sz="1000" b="0" dirty="0" err="1">
                <a:latin typeface="Arial" panose="020B0604020202020204" pitchFamily="34" charset="0"/>
                <a:ea typeface="Calibri" panose="020F0502020204030204" pitchFamily="34" charset="0"/>
                <a:cs typeface="Arial" panose="020B0604020202020204" pitchFamily="34" charset="0"/>
              </a:rPr>
              <a:t>Šrotýř</a:t>
            </a:r>
            <a:r>
              <a:rPr lang="cs-CZ" sz="1000" b="0" dirty="0">
                <a:latin typeface="Arial" panose="020B0604020202020204" pitchFamily="34" charset="0"/>
                <a:ea typeface="Calibri" panose="020F0502020204030204" pitchFamily="34" charset="0"/>
                <a:cs typeface="Arial" panose="020B0604020202020204" pitchFamily="34" charset="0"/>
              </a:rPr>
              <a:t> v brance jen ohlédl, jak míč zapadl k tyčí a bylo to 10. Hodně malou útěchou bylo snížení náskoku na 4:10 z kopačky Jakuba </a:t>
            </a:r>
            <a:r>
              <a:rPr lang="cs-CZ" sz="1000" b="0" dirty="0" err="1">
                <a:latin typeface="Arial" panose="020B0604020202020204" pitchFamily="34" charset="0"/>
                <a:ea typeface="Calibri" panose="020F0502020204030204" pitchFamily="34" charset="0"/>
                <a:cs typeface="Arial" panose="020B0604020202020204" pitchFamily="34" charset="0"/>
              </a:rPr>
              <a:t>Daniluka</a:t>
            </a:r>
            <a:r>
              <a:rPr lang="cs-CZ" sz="1000" b="0" dirty="0">
                <a:latin typeface="Arial" panose="020B0604020202020204" pitchFamily="34" charset="0"/>
                <a:ea typeface="Calibri" panose="020F0502020204030204" pitchFamily="34" charset="0"/>
                <a:cs typeface="Arial" panose="020B0604020202020204" pitchFamily="34" charset="0"/>
              </a:rPr>
              <a:t>, který byl také jediným naším hráčem, který se dokázal dnes střelecky prosadit. Závěr zápasu už ale zase ovládli hosté, kteří procházeli naší obranou jak nůž máslem a výsledek upravili na končených 13:4.</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J.Daniluk</a:t>
            </a:r>
            <a:r>
              <a:rPr lang="cs-CZ" sz="1000" b="0" dirty="0">
                <a:latin typeface="Arial" panose="020B0604020202020204" pitchFamily="34" charset="0"/>
                <a:ea typeface="Calibri" panose="020F0502020204030204" pitchFamily="34" charset="0"/>
                <a:cs typeface="Arial" panose="020B0604020202020204" pitchFamily="34" charset="0"/>
              </a:rPr>
              <a:t> 4</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L.Šrotýř-D.Ivanič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T.Németh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J.Šedivý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J.Bílý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L.Šinfeld</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L.Ladič</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J.Daniluk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J.Pilař</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ap</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R.Kopecký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R.Šíma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T,Németh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D.Németh</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M.Šíma</a:t>
            </a:r>
            <a:r>
              <a:rPr lang="cs-CZ" sz="1000" b="0" dirty="0">
                <a:latin typeface="Arial" panose="020B0604020202020204" pitchFamily="34" charset="0"/>
                <a:ea typeface="Calibri" panose="020F0502020204030204" pitchFamily="34" charset="0"/>
                <a:cs typeface="Arial" panose="020B0604020202020204" pitchFamily="34" charset="0"/>
              </a:rPr>
              <a:t>  40 diváků      </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ovéPole 7"/>
          <p:cNvSpPr txBox="1"/>
          <p:nvPr/>
        </p:nvSpPr>
        <p:spPr>
          <a:xfrm>
            <a:off x="71984" y="19100"/>
            <a:ext cx="4752528" cy="830997"/>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1600" dirty="0">
                <a:latin typeface="Arial Black" panose="020B0A04020102020204" pitchFamily="34" charset="0"/>
              </a:rPr>
              <a:t>Dorostenci vedli 3:0, ale soupeř postupně ovládl dění na hřišti a naděloval</a:t>
            </a:r>
          </a:p>
        </p:txBody>
      </p:sp>
      <p:sp>
        <p:nvSpPr>
          <p:cNvPr id="11" name="TextovéPole 10">
            <a:extLst>
              <a:ext uri="{FF2B5EF4-FFF2-40B4-BE49-F238E27FC236}">
                <a16:creationId xmlns:a16="http://schemas.microsoft.com/office/drawing/2014/main" id="{8CEBC1CC-6B6E-4244-9387-665B2F56DF00}"/>
              </a:ext>
            </a:extLst>
          </p:cNvPr>
          <p:cNvSpPr txBox="1"/>
          <p:nvPr/>
        </p:nvSpPr>
        <p:spPr>
          <a:xfrm>
            <a:off x="7651513" y="693244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12" name="TextovéPole 11">
            <a:extLst>
              <a:ext uri="{FF2B5EF4-FFF2-40B4-BE49-F238E27FC236}">
                <a16:creationId xmlns:a16="http://schemas.microsoft.com/office/drawing/2014/main" id="{1D4D73E6-BD9A-4E8C-823F-86E8466006D4}"/>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pic>
        <p:nvPicPr>
          <p:cNvPr id="3" name="Obrázek 2"/>
          <p:cNvPicPr>
            <a:picLocks noChangeAspect="1"/>
          </p:cNvPicPr>
          <p:nvPr/>
        </p:nvPicPr>
        <p:blipFill>
          <a:blip r:embed="rId2"/>
          <a:stretch>
            <a:fillRect/>
          </a:stretch>
        </p:blipFill>
        <p:spPr>
          <a:xfrm>
            <a:off x="6977904" y="5416485"/>
            <a:ext cx="1707257" cy="1306223"/>
          </a:xfrm>
          <a:prstGeom prst="rect">
            <a:avLst/>
          </a:prstGeom>
        </p:spPr>
      </p:pic>
    </p:spTree>
    <p:extLst>
      <p:ext uri="{BB962C8B-B14F-4D97-AF65-F5344CB8AC3E}">
        <p14:creationId xmlns:p14="http://schemas.microsoft.com/office/powerpoint/2010/main" val="2639892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80BA5904-A6E4-4AC5-8110-033749589D20}"/>
              </a:ext>
            </a:extLst>
          </p:cNvPr>
          <p:cNvGraphicFramePr>
            <a:graphicFrameLocks noGrp="1"/>
          </p:cNvGraphicFramePr>
          <p:nvPr>
            <p:extLst>
              <p:ext uri="{D42A27DB-BD31-4B8C-83A1-F6EECF244321}">
                <p14:modId xmlns:p14="http://schemas.microsoft.com/office/powerpoint/2010/main" val="3866847882"/>
              </p:ext>
            </p:extLst>
          </p:nvPr>
        </p:nvGraphicFramePr>
        <p:xfrm>
          <a:off x="143992" y="91108"/>
          <a:ext cx="4680521" cy="6890028"/>
        </p:xfrm>
        <a:graphic>
          <a:graphicData uri="http://schemas.openxmlformats.org/drawingml/2006/table">
            <a:tbl>
              <a:tblPr/>
              <a:tblGrid>
                <a:gridCol w="610950">
                  <a:extLst>
                    <a:ext uri="{9D8B030D-6E8A-4147-A177-3AD203B41FA5}">
                      <a16:colId xmlns:a16="http://schemas.microsoft.com/office/drawing/2014/main" val="2299329700"/>
                    </a:ext>
                  </a:extLst>
                </a:gridCol>
                <a:gridCol w="722566">
                  <a:extLst>
                    <a:ext uri="{9D8B030D-6E8A-4147-A177-3AD203B41FA5}">
                      <a16:colId xmlns:a16="http://schemas.microsoft.com/office/drawing/2014/main" val="2972115242"/>
                    </a:ext>
                  </a:extLst>
                </a:gridCol>
                <a:gridCol w="1193995">
                  <a:extLst>
                    <a:ext uri="{9D8B030D-6E8A-4147-A177-3AD203B41FA5}">
                      <a16:colId xmlns:a16="http://schemas.microsoft.com/office/drawing/2014/main" val="2940895010"/>
                    </a:ext>
                  </a:extLst>
                </a:gridCol>
                <a:gridCol w="1158748">
                  <a:extLst>
                    <a:ext uri="{9D8B030D-6E8A-4147-A177-3AD203B41FA5}">
                      <a16:colId xmlns:a16="http://schemas.microsoft.com/office/drawing/2014/main" val="2939072054"/>
                    </a:ext>
                  </a:extLst>
                </a:gridCol>
                <a:gridCol w="365689">
                  <a:extLst>
                    <a:ext uri="{9D8B030D-6E8A-4147-A177-3AD203B41FA5}">
                      <a16:colId xmlns:a16="http://schemas.microsoft.com/office/drawing/2014/main" val="80463437"/>
                    </a:ext>
                  </a:extLst>
                </a:gridCol>
                <a:gridCol w="628573">
                  <a:extLst>
                    <a:ext uri="{9D8B030D-6E8A-4147-A177-3AD203B41FA5}">
                      <a16:colId xmlns:a16="http://schemas.microsoft.com/office/drawing/2014/main" val="3549707486"/>
                    </a:ext>
                  </a:extLst>
                </a:gridCol>
              </a:tblGrid>
              <a:tr h="128135">
                <a:tc gridSpan="6">
                  <a:txBody>
                    <a:bodyPr/>
                    <a:lstStyle/>
                    <a:p>
                      <a:pPr algn="ctr" fontAlgn="ctr"/>
                      <a:r>
                        <a:rPr lang="cs-CZ" sz="2200" b="1" i="0" u="none" strike="noStrike" dirty="0">
                          <a:solidFill>
                            <a:srgbClr val="000099"/>
                          </a:solidFill>
                          <a:effectLst/>
                          <a:latin typeface="Algerian" panose="04020705040A02060702" pitchFamily="82" charset="0"/>
                        </a:rPr>
                        <a:t>Dospělí Jaro 2019</a:t>
                      </a:r>
                    </a:p>
                    <a:p>
                      <a:pPr algn="ctr" fontAlgn="ctr"/>
                      <a:r>
                        <a:rPr lang="cs-CZ" sz="2200" b="1" i="0" u="none" strike="noStrike" dirty="0">
                          <a:solidFill>
                            <a:srgbClr val="000099"/>
                          </a:solidFill>
                          <a:effectLst/>
                          <a:latin typeface="Algerian" panose="04020705040A02060702" pitchFamily="82" charset="0"/>
                        </a:rPr>
                        <a:t>-Ústecký přebor</a:t>
                      </a:r>
                    </a:p>
                  </a:txBody>
                  <a:tcPr marL="1884" marR="1884" marT="18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02926923"/>
                  </a:ext>
                </a:extLst>
              </a:tr>
              <a:tr h="65952">
                <a:tc>
                  <a:txBody>
                    <a:bodyPr/>
                    <a:lstStyle/>
                    <a:p>
                      <a:pPr algn="ctr" fontAlgn="ctr"/>
                      <a:r>
                        <a:rPr lang="cs-CZ" sz="1000" b="1" i="0" u="none" strike="noStrike" dirty="0">
                          <a:solidFill>
                            <a:srgbClr val="000099"/>
                          </a:solidFill>
                          <a:effectLst/>
                          <a:latin typeface="Arial" panose="020B0604020202020204" pitchFamily="34" charset="0"/>
                        </a:rPr>
                        <a:t>Den</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99"/>
                          </a:solidFill>
                          <a:effectLst/>
                          <a:latin typeface="Arial" panose="020B0604020202020204" pitchFamily="34" charset="0"/>
                        </a:rPr>
                        <a:t>Datum</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99"/>
                          </a:solidFill>
                          <a:effectLst/>
                          <a:latin typeface="Arial" panose="020B0604020202020204" pitchFamily="34" charset="0"/>
                        </a:rPr>
                        <a:t>Domácí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99"/>
                          </a:solidFill>
                          <a:effectLst/>
                          <a:latin typeface="Arial" panose="020B0604020202020204" pitchFamily="34" charset="0"/>
                        </a:rPr>
                        <a:t>Hosté</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99"/>
                          </a:solidFill>
                          <a:effectLst/>
                          <a:latin typeface="Arial" panose="020B0604020202020204" pitchFamily="34" charset="0"/>
                        </a:rPr>
                        <a:t>Kolo</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99"/>
                          </a:solidFill>
                          <a:effectLst/>
                          <a:latin typeface="Arial" panose="020B0604020202020204" pitchFamily="34" charset="0"/>
                        </a:rPr>
                        <a:t>Výsledek</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82036206"/>
                  </a:ext>
                </a:extLst>
              </a:tr>
              <a:tr h="276621">
                <a:tc>
                  <a:txBody>
                    <a:bodyPr/>
                    <a:lstStyle/>
                    <a:p>
                      <a:pPr algn="ctr" fontAlgn="ctr"/>
                      <a:r>
                        <a:rPr lang="cs-CZ" sz="1200" b="1" i="0" u="none" strike="noStrike" dirty="0">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09.03.</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  ASK Lovosice</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16</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0:2</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3075047"/>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16.03.</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FK Jiskra Modrá/SK Hrobce</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17</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2:1 PK</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85811912"/>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23.03.</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FK Jílové</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18</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3:1</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11125"/>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30.03.</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FK Dobroměřice</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4:1</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91270091"/>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06.04.</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FK SEKO Louny</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20</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4:1</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5998044"/>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13.04.</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  SK STAPTRATEC Vilémov</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21</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5:1</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04940038"/>
                  </a:ext>
                </a:extLst>
              </a:tr>
              <a:tr h="276621">
                <a:tc>
                  <a:txBody>
                    <a:bodyPr/>
                    <a:lstStyle/>
                    <a:p>
                      <a:pPr algn="ctr" fontAlgn="ctr"/>
                      <a:r>
                        <a:rPr lang="cs-CZ" sz="1200" b="1" i="0" u="none" strike="noStrike" dirty="0">
                          <a:solidFill>
                            <a:srgbClr val="000099"/>
                          </a:solidFill>
                          <a:effectLst/>
                          <a:latin typeface="Arial" panose="020B0604020202020204" pitchFamily="34" charset="0"/>
                        </a:rPr>
                        <a:t>pátek</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19.04.</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SK Baník Modlany</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22</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2:6</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29667646"/>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27.04.</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SK Brná</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23</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2:3</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36488499"/>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04.05.</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TJ Spartak Perštejn</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24</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5:2</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5420801"/>
                  </a:ext>
                </a:extLst>
              </a:tr>
              <a:tr h="276621">
                <a:tc>
                  <a:txBody>
                    <a:bodyPr/>
                    <a:lstStyle/>
                    <a:p>
                      <a:pPr algn="ctr" fontAlgn="ctr"/>
                      <a:r>
                        <a:rPr lang="cs-CZ" sz="1200" b="1" i="0" u="none" strike="noStrike">
                          <a:solidFill>
                            <a:srgbClr val="000099"/>
                          </a:solidFill>
                          <a:effectLst/>
                          <a:latin typeface="Arial" panose="020B0604020202020204" pitchFamily="34" charset="0"/>
                        </a:rPr>
                        <a:t>neděle</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12.05.</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  FK Slavoj Žatec</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25</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3:2 PK</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46574813"/>
                  </a:ext>
                </a:extLst>
              </a:tr>
              <a:tr h="276621">
                <a:tc>
                  <a:txBody>
                    <a:bodyPr/>
                    <a:lstStyle/>
                    <a:p>
                      <a:pPr algn="ctr" fontAlgn="ctr"/>
                      <a:r>
                        <a:rPr lang="cs-CZ" sz="1200" b="1" i="0" u="none" strike="noStrike">
                          <a:solidFill>
                            <a:srgbClr val="000099"/>
                          </a:solidFill>
                          <a:effectLst/>
                          <a:latin typeface="Arial" panose="020B0604020202020204" pitchFamily="34" charset="0"/>
                        </a:rPr>
                        <a:t>neděle</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19.05.</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FK Litoměřicko B</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26</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2:6</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1187381"/>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25.05.</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TJ Sokol Horní Jiřetín/FK Litvínov</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27</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3:2</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8851101"/>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01.06.</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FK Tatran Kadaň</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28</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3:2</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09186586"/>
                  </a:ext>
                </a:extLst>
              </a:tr>
              <a:tr h="276621">
                <a:tc>
                  <a:txBody>
                    <a:bodyPr/>
                    <a:lstStyle/>
                    <a:p>
                      <a:pPr algn="ctr" fontAlgn="ctr"/>
                      <a:r>
                        <a:rPr lang="cs-CZ" sz="1200" b="1" i="0" u="none" strike="noStrike">
                          <a:solidFill>
                            <a:srgbClr val="000099"/>
                          </a:solidFill>
                          <a:effectLst/>
                          <a:latin typeface="Arial" panose="020B0604020202020204" pitchFamily="34" charset="0"/>
                        </a:rPr>
                        <a:t>neděle</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09.06.</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TJ Krupka</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a:solidFill>
                            <a:srgbClr val="000099"/>
                          </a:solidFill>
                          <a:effectLst/>
                          <a:latin typeface="Arial" panose="020B0604020202020204" pitchFamily="34" charset="0"/>
                        </a:rPr>
                        <a:t>29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200" b="1" i="0" u="none" strike="noStrike" dirty="0">
                          <a:solidFill>
                            <a:srgbClr val="000099"/>
                          </a:solidFill>
                          <a:effectLst/>
                          <a:latin typeface="Arial" panose="020B0604020202020204" pitchFamily="34" charset="0"/>
                        </a:rPr>
                        <a:t>4:1 </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86957761"/>
                  </a:ext>
                </a:extLst>
              </a:tr>
              <a:tr h="276621">
                <a:tc>
                  <a:txBody>
                    <a:bodyPr/>
                    <a:lstStyle/>
                    <a:p>
                      <a:pPr algn="ctr" fontAlgn="ctr"/>
                      <a:r>
                        <a:rPr lang="cs-CZ" sz="1200" b="1" i="0" u="none" strike="noStrike">
                          <a:solidFill>
                            <a:srgbClr val="000099"/>
                          </a:solidFill>
                          <a:effectLst/>
                          <a:latin typeface="Arial" panose="020B0604020202020204" pitchFamily="34" charset="0"/>
                        </a:rPr>
                        <a:t>sobota</a:t>
                      </a:r>
                    </a:p>
                  </a:txBody>
                  <a:tcPr marL="1884" marR="1884" marT="1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15.06.</a:t>
                      </a:r>
                    </a:p>
                    <a:p>
                      <a:pPr algn="ctr" fontAlgn="ctr"/>
                      <a:r>
                        <a:rPr lang="cs-CZ" sz="1200" b="1" i="0" u="none" strike="noStrike" dirty="0">
                          <a:solidFill>
                            <a:srgbClr val="000099"/>
                          </a:solidFill>
                          <a:effectLst/>
                          <a:latin typeface="Arial" panose="020B0604020202020204" pitchFamily="34" charset="0"/>
                        </a:rPr>
                        <a:t>2019</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SK Štětí</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  TJ Sokol Srbice</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30</a:t>
                      </a:r>
                    </a:p>
                  </a:txBody>
                  <a:tcPr marL="1884" marR="1884" marT="1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 </a:t>
                      </a:r>
                    </a:p>
                  </a:txBody>
                  <a:tcPr marL="1884" marR="1884" marT="18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85005004"/>
                  </a:ext>
                </a:extLst>
              </a:tr>
            </a:tbl>
          </a:graphicData>
        </a:graphic>
      </p:graphicFrame>
      <p:sp>
        <p:nvSpPr>
          <p:cNvPr id="2" name="TextovéPole 1">
            <a:extLst>
              <a:ext uri="{FF2B5EF4-FFF2-40B4-BE49-F238E27FC236}">
                <a16:creationId xmlns:a16="http://schemas.microsoft.com/office/drawing/2014/main" id="{08240342-AA5E-460A-9831-15D79ACCB7FA}"/>
              </a:ext>
            </a:extLst>
          </p:cNvPr>
          <p:cNvSpPr txBox="1"/>
          <p:nvPr/>
        </p:nvSpPr>
        <p:spPr>
          <a:xfrm>
            <a:off x="5463356" y="91108"/>
            <a:ext cx="4529382" cy="400110"/>
          </a:xfrm>
          <a:prstGeom prst="rect">
            <a:avLst/>
          </a:prstGeom>
          <a:solidFill>
            <a:schemeClr val="accent3">
              <a:lumMod val="95000"/>
            </a:schemeClr>
          </a:solidFill>
          <a:effectLst>
            <a:glow rad="12700">
              <a:schemeClr val="accent1">
                <a:alpha val="40000"/>
              </a:schemeClr>
            </a:glow>
            <a:softEdge rad="0"/>
          </a:effectLst>
        </p:spPr>
        <p:txBody>
          <a:bodyPr wrap="square" rtlCol="0">
            <a:spAutoFit/>
          </a:bodyPr>
          <a:lstStyle/>
          <a:p>
            <a:pPr algn="ctr"/>
            <a:r>
              <a:rPr lang="cs-CZ" sz="2000" dirty="0">
                <a:latin typeface="Arial Black" panose="020B0A04020102020204" pitchFamily="34" charset="0"/>
              </a:rPr>
              <a:t>Historické </a:t>
            </a:r>
            <a:r>
              <a:rPr lang="cs-CZ" sz="2000" dirty="0" smtClean="0">
                <a:latin typeface="Arial Black" panose="020B0A04020102020204" pitchFamily="34" charset="0"/>
              </a:rPr>
              <a:t>fotky ze 70 let</a:t>
            </a:r>
            <a:endParaRPr lang="cs-CZ" sz="2000" dirty="0">
              <a:latin typeface="Arial Black" panose="020B0A04020102020204" pitchFamily="34" charset="0"/>
            </a:endParaRPr>
          </a:p>
        </p:txBody>
      </p:sp>
      <p:sp>
        <p:nvSpPr>
          <p:cNvPr id="5" name="TextovéPole 4">
            <a:extLst>
              <a:ext uri="{FF2B5EF4-FFF2-40B4-BE49-F238E27FC236}">
                <a16:creationId xmlns:a16="http://schemas.microsoft.com/office/drawing/2014/main" id="{7356CE24-68DB-4078-AAD2-7FFC94FDB669}"/>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6" name="TextovéPole 5">
            <a:extLst>
              <a:ext uri="{FF2B5EF4-FFF2-40B4-BE49-F238E27FC236}">
                <a16:creationId xmlns:a16="http://schemas.microsoft.com/office/drawing/2014/main" id="{10241E6C-9E8C-459C-93DF-863B45481661}"/>
              </a:ext>
            </a:extLst>
          </p:cNvPr>
          <p:cNvSpPr txBox="1"/>
          <p:nvPr/>
        </p:nvSpPr>
        <p:spPr>
          <a:xfrm>
            <a:off x="7596820"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4492" y="530834"/>
            <a:ext cx="3732548" cy="2498939"/>
          </a:xfrm>
          <a:prstGeom prst="rect">
            <a:avLst/>
          </a:prstGeom>
          <a:ln>
            <a:solidFill>
              <a:schemeClr val="bg1">
                <a:lumMod val="50000"/>
              </a:schemeClr>
            </a:solidFill>
          </a:ln>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213" y="3835524"/>
            <a:ext cx="3707214" cy="2502216"/>
          </a:xfrm>
          <a:prstGeom prst="rect">
            <a:avLst/>
          </a:prstGeom>
        </p:spPr>
      </p:pic>
      <p:sp>
        <p:nvSpPr>
          <p:cNvPr id="8" name="Obdélník 7"/>
          <p:cNvSpPr/>
          <p:nvPr/>
        </p:nvSpPr>
        <p:spPr>
          <a:xfrm>
            <a:off x="5284652" y="3028290"/>
            <a:ext cx="4708086" cy="707886"/>
          </a:xfrm>
          <a:prstGeom prst="rect">
            <a:avLst/>
          </a:prstGeom>
          <a:solidFill>
            <a:srgbClr val="FFFFCC"/>
          </a:solidFill>
        </p:spPr>
        <p:txBody>
          <a:bodyPr wrap="square">
            <a:spAutoFit/>
          </a:bodyPr>
          <a:lstStyle/>
          <a:p>
            <a:r>
              <a:rPr lang="cs-CZ" sz="1000" dirty="0">
                <a:latin typeface="Arial" panose="020B0604020202020204" pitchFamily="34" charset="0"/>
                <a:cs typeface="Arial" panose="020B0604020202020204" pitchFamily="34" charset="0"/>
              </a:rPr>
              <a:t>Fotbal Štětí 1970 A mužstvo </a:t>
            </a:r>
            <a:r>
              <a:rPr lang="cs-CZ" sz="1000" dirty="0" smtClean="0">
                <a:latin typeface="Arial" panose="020B0604020202020204" pitchFamily="34" charset="0"/>
                <a:cs typeface="Arial" panose="020B0604020202020204" pitchFamily="34" charset="0"/>
              </a:rPr>
              <a:t>dospělých </a:t>
            </a:r>
            <a:r>
              <a:rPr lang="cs-CZ" sz="1000" u="sng" dirty="0" smtClean="0">
                <a:latin typeface="Arial" panose="020B0604020202020204" pitchFamily="34" charset="0"/>
                <a:cs typeface="Arial" panose="020B0604020202020204" pitchFamily="34" charset="0"/>
              </a:rPr>
              <a:t>1</a:t>
            </a:r>
            <a:r>
              <a:rPr lang="cs-CZ" sz="1000" u="sng" dirty="0">
                <a:latin typeface="Arial" panose="020B0604020202020204" pitchFamily="34" charset="0"/>
                <a:cs typeface="Arial" panose="020B0604020202020204" pitchFamily="34" charset="0"/>
              </a:rPr>
              <a:t>. řada zleva:</a:t>
            </a:r>
            <a:r>
              <a:rPr lang="cs-CZ" sz="1000" dirty="0">
                <a:latin typeface="Arial" panose="020B0604020202020204" pitchFamily="34" charset="0"/>
                <a:cs typeface="Arial" panose="020B0604020202020204" pitchFamily="34" charset="0"/>
              </a:rPr>
              <a:t> Novák Vladislav, </a:t>
            </a:r>
            <a:r>
              <a:rPr lang="cs-CZ" sz="1000" dirty="0" err="1">
                <a:latin typeface="Arial" panose="020B0604020202020204" pitchFamily="34" charset="0"/>
                <a:cs typeface="Arial" panose="020B0604020202020204" pitchFamily="34" charset="0"/>
              </a:rPr>
              <a:t>Ernyéš</a:t>
            </a:r>
            <a:r>
              <a:rPr lang="cs-CZ" sz="1000" dirty="0">
                <a:latin typeface="Arial" panose="020B0604020202020204" pitchFamily="34" charset="0"/>
                <a:cs typeface="Arial" panose="020B0604020202020204" pitchFamily="34" charset="0"/>
              </a:rPr>
              <a:t> Richard, Zeman Jaroslav, Blažek Jaroslav, </a:t>
            </a:r>
            <a:r>
              <a:rPr lang="cs-CZ" sz="1000" dirty="0" err="1" smtClean="0">
                <a:latin typeface="Arial" panose="020B0604020202020204" pitchFamily="34" charset="0"/>
                <a:cs typeface="Arial" panose="020B0604020202020204" pitchFamily="34" charset="0"/>
              </a:rPr>
              <a:t>Ličák</a:t>
            </a:r>
            <a:r>
              <a:rPr lang="cs-CZ" sz="1000" dirty="0" smtClean="0">
                <a:latin typeface="Arial" panose="020B0604020202020204" pitchFamily="34" charset="0"/>
                <a:cs typeface="Arial" panose="020B0604020202020204" pitchFamily="34" charset="0"/>
              </a:rPr>
              <a:t> </a:t>
            </a:r>
            <a:r>
              <a:rPr lang="cs-CZ" sz="1000" dirty="0">
                <a:latin typeface="Arial" panose="020B0604020202020204" pitchFamily="34" charset="0"/>
                <a:cs typeface="Arial" panose="020B0604020202020204" pitchFamily="34" charset="0"/>
              </a:rPr>
              <a:t>Jaroslav, </a:t>
            </a:r>
            <a:r>
              <a:rPr lang="cs-CZ" sz="1000" dirty="0" err="1">
                <a:latin typeface="Arial" panose="020B0604020202020204" pitchFamily="34" charset="0"/>
                <a:cs typeface="Arial" panose="020B0604020202020204" pitchFamily="34" charset="0"/>
              </a:rPr>
              <a:t>Jiterský</a:t>
            </a:r>
            <a:r>
              <a:rPr lang="cs-CZ" sz="1000" dirty="0">
                <a:latin typeface="Arial" panose="020B0604020202020204" pitchFamily="34" charset="0"/>
                <a:cs typeface="Arial" panose="020B0604020202020204" pitchFamily="34" charset="0"/>
              </a:rPr>
              <a:t> Jan, </a:t>
            </a:r>
            <a:r>
              <a:rPr lang="cs-CZ" sz="1000" dirty="0" err="1">
                <a:latin typeface="Arial" panose="020B0604020202020204" pitchFamily="34" charset="0"/>
                <a:cs typeface="Arial" panose="020B0604020202020204" pitchFamily="34" charset="0"/>
              </a:rPr>
              <a:t>Illéš</a:t>
            </a:r>
            <a:r>
              <a:rPr lang="cs-CZ" sz="1000" dirty="0">
                <a:latin typeface="Arial" panose="020B0604020202020204" pitchFamily="34" charset="0"/>
                <a:cs typeface="Arial" panose="020B0604020202020204" pitchFamily="34" charset="0"/>
              </a:rPr>
              <a:t> </a:t>
            </a:r>
            <a:r>
              <a:rPr lang="cs-CZ" sz="1000" dirty="0" smtClean="0">
                <a:latin typeface="Arial" panose="020B0604020202020204" pitchFamily="34" charset="0"/>
                <a:cs typeface="Arial" panose="020B0604020202020204" pitchFamily="34" charset="0"/>
              </a:rPr>
              <a:t>Alexander </a:t>
            </a:r>
            <a:r>
              <a:rPr lang="cs-CZ" sz="1000" u="sng" dirty="0" smtClean="0">
                <a:latin typeface="Arial" panose="020B0604020202020204" pitchFamily="34" charset="0"/>
                <a:cs typeface="Arial" panose="020B0604020202020204" pitchFamily="34" charset="0"/>
              </a:rPr>
              <a:t>2</a:t>
            </a:r>
            <a:r>
              <a:rPr lang="cs-CZ" sz="1000" u="sng" dirty="0">
                <a:latin typeface="Arial" panose="020B0604020202020204" pitchFamily="34" charset="0"/>
                <a:cs typeface="Arial" panose="020B0604020202020204" pitchFamily="34" charset="0"/>
              </a:rPr>
              <a:t>. řada zleva:</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Malecha</a:t>
            </a:r>
            <a:r>
              <a:rPr lang="cs-CZ" sz="1000" dirty="0">
                <a:latin typeface="Arial" panose="020B0604020202020204" pitchFamily="34" charset="0"/>
                <a:cs typeface="Arial" panose="020B0604020202020204" pitchFamily="34" charset="0"/>
              </a:rPr>
              <a:t> Oldřich, Týle Karel, Kratochvíl Petr, </a:t>
            </a:r>
            <a:r>
              <a:rPr lang="cs-CZ" sz="1000" dirty="0" err="1">
                <a:latin typeface="Arial" panose="020B0604020202020204" pitchFamily="34" charset="0"/>
                <a:cs typeface="Arial" panose="020B0604020202020204" pitchFamily="34" charset="0"/>
              </a:rPr>
              <a:t>Ransdorf</a:t>
            </a:r>
            <a:r>
              <a:rPr lang="cs-CZ" sz="1000" dirty="0">
                <a:latin typeface="Arial" panose="020B0604020202020204" pitchFamily="34" charset="0"/>
                <a:cs typeface="Arial" panose="020B0604020202020204" pitchFamily="34" charset="0"/>
              </a:rPr>
              <a:t> Miroslav.</a:t>
            </a:r>
            <a:endParaRPr lang="cs-CZ" sz="1000" dirty="0">
              <a:effectLst/>
              <a:latin typeface="Arial" panose="020B0604020202020204" pitchFamily="34" charset="0"/>
              <a:cs typeface="Arial" panose="020B0604020202020204" pitchFamily="34" charset="0"/>
            </a:endParaRPr>
          </a:p>
        </p:txBody>
      </p:sp>
      <p:sp>
        <p:nvSpPr>
          <p:cNvPr id="9" name="Obdélník 8"/>
          <p:cNvSpPr/>
          <p:nvPr/>
        </p:nvSpPr>
        <p:spPr>
          <a:xfrm>
            <a:off x="5463356" y="6295990"/>
            <a:ext cx="4518429" cy="707886"/>
          </a:xfrm>
          <a:prstGeom prst="rect">
            <a:avLst/>
          </a:prstGeom>
          <a:solidFill>
            <a:srgbClr val="FFFFCC"/>
          </a:solidFill>
        </p:spPr>
        <p:txBody>
          <a:bodyPr wrap="square">
            <a:spAutoFit/>
          </a:bodyPr>
          <a:lstStyle/>
          <a:p>
            <a:r>
              <a:rPr lang="cs-CZ" sz="1000" dirty="0" smtClean="0">
                <a:latin typeface="Arial" panose="020B0604020202020204" pitchFamily="34" charset="0"/>
                <a:cs typeface="Arial" panose="020B0604020202020204" pitchFamily="34" charset="0"/>
              </a:rPr>
              <a:t>Štětí </a:t>
            </a:r>
            <a:r>
              <a:rPr lang="cs-CZ" sz="1000" dirty="0">
                <a:latin typeface="Arial" panose="020B0604020202020204" pitchFamily="34" charset="0"/>
                <a:cs typeface="Arial" panose="020B0604020202020204" pitchFamily="34" charset="0"/>
              </a:rPr>
              <a:t>1970 družstvo </a:t>
            </a:r>
            <a:r>
              <a:rPr lang="cs-CZ" sz="1000" dirty="0" smtClean="0">
                <a:latin typeface="Arial" panose="020B0604020202020204" pitchFamily="34" charset="0"/>
                <a:cs typeface="Arial" panose="020B0604020202020204" pitchFamily="34" charset="0"/>
              </a:rPr>
              <a:t>dorostu  1</a:t>
            </a:r>
            <a:r>
              <a:rPr lang="cs-CZ" sz="1000" u="sng" dirty="0" smtClean="0">
                <a:latin typeface="Arial" panose="020B0604020202020204" pitchFamily="34" charset="0"/>
                <a:cs typeface="Arial" panose="020B0604020202020204" pitchFamily="34" charset="0"/>
              </a:rPr>
              <a:t>. </a:t>
            </a:r>
            <a:r>
              <a:rPr lang="cs-CZ" sz="1000" u="sng" dirty="0">
                <a:latin typeface="Arial" panose="020B0604020202020204" pitchFamily="34" charset="0"/>
                <a:cs typeface="Arial" panose="020B0604020202020204" pitchFamily="34" charset="0"/>
              </a:rPr>
              <a:t>řada zleva:</a:t>
            </a:r>
            <a:r>
              <a:rPr lang="cs-CZ" sz="1000" dirty="0">
                <a:latin typeface="Arial" panose="020B0604020202020204" pitchFamily="34" charset="0"/>
                <a:cs typeface="Arial" panose="020B0604020202020204" pitchFamily="34" charset="0"/>
              </a:rPr>
              <a:t> Hervert Milan, Blažek Pavel, Hradecký Miloslav, Kubát Pavel, </a:t>
            </a:r>
            <a:r>
              <a:rPr lang="cs-CZ" sz="1000" dirty="0" err="1" smtClean="0">
                <a:latin typeface="Arial" panose="020B0604020202020204" pitchFamily="34" charset="0"/>
                <a:cs typeface="Arial" panose="020B0604020202020204" pitchFamily="34" charset="0"/>
              </a:rPr>
              <a:t>Kucler</a:t>
            </a:r>
            <a:r>
              <a:rPr lang="cs-CZ" sz="1000" dirty="0" smtClean="0">
                <a:latin typeface="Arial" panose="020B0604020202020204" pitchFamily="34" charset="0"/>
                <a:cs typeface="Arial" panose="020B0604020202020204" pitchFamily="34" charset="0"/>
              </a:rPr>
              <a:t> </a:t>
            </a:r>
            <a:r>
              <a:rPr lang="cs-CZ" sz="1000" dirty="0">
                <a:latin typeface="Arial" panose="020B0604020202020204" pitchFamily="34" charset="0"/>
                <a:cs typeface="Arial" panose="020B0604020202020204" pitchFamily="34" charset="0"/>
              </a:rPr>
              <a:t>Luboš, Svoboda Milan, Soukup Bohuslav, Vencálek Jiří, trenér Zíma </a:t>
            </a:r>
            <a:r>
              <a:rPr lang="cs-CZ" sz="1000" dirty="0" smtClean="0">
                <a:latin typeface="Arial" panose="020B0604020202020204" pitchFamily="34" charset="0"/>
                <a:cs typeface="Arial" panose="020B0604020202020204" pitchFamily="34" charset="0"/>
              </a:rPr>
              <a:t>J.</a:t>
            </a:r>
            <a:r>
              <a:rPr lang="cs-CZ" sz="1000" u="sng" dirty="0" smtClean="0">
                <a:latin typeface="Arial" panose="020B0604020202020204" pitchFamily="34" charset="0"/>
                <a:cs typeface="Arial" panose="020B0604020202020204" pitchFamily="34" charset="0"/>
              </a:rPr>
              <a:t>2</a:t>
            </a:r>
            <a:r>
              <a:rPr lang="cs-CZ" sz="1000" u="sng" dirty="0">
                <a:latin typeface="Arial" panose="020B0604020202020204" pitchFamily="34" charset="0"/>
                <a:cs typeface="Arial" panose="020B0604020202020204" pitchFamily="34" charset="0"/>
              </a:rPr>
              <a:t>. řada zleva:</a:t>
            </a:r>
            <a:r>
              <a:rPr lang="cs-CZ" sz="1000" dirty="0">
                <a:latin typeface="Arial" panose="020B0604020202020204" pitchFamily="34" charset="0"/>
                <a:cs typeface="Arial" panose="020B0604020202020204" pitchFamily="34" charset="0"/>
              </a:rPr>
              <a:t> Krpata Milan, Zíma Jaroslav, Kozelek Petr, Drapák Josef, </a:t>
            </a:r>
            <a:r>
              <a:rPr lang="cs-CZ" sz="1000" dirty="0" smtClean="0">
                <a:latin typeface="Arial" panose="020B0604020202020204" pitchFamily="34" charset="0"/>
                <a:cs typeface="Arial" panose="020B0604020202020204" pitchFamily="34" charset="0"/>
              </a:rPr>
              <a:t>Kostečka </a:t>
            </a:r>
            <a:r>
              <a:rPr lang="cs-CZ" sz="1000" dirty="0">
                <a:latin typeface="Arial" panose="020B0604020202020204" pitchFamily="34" charset="0"/>
                <a:cs typeface="Arial" panose="020B0604020202020204" pitchFamily="34" charset="0"/>
              </a:rPr>
              <a:t>Antonín.</a:t>
            </a:r>
            <a:endParaRPr lang="cs-CZ" sz="1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08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46</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1" name="TextovéPole 10"/>
          <p:cNvSpPr txBox="1"/>
          <p:nvPr/>
        </p:nvSpPr>
        <p:spPr>
          <a:xfrm>
            <a:off x="5472584" y="68451"/>
            <a:ext cx="4594415" cy="6732000"/>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naposledy v letošním ročníkovém kalendářním roce Vás vítáme ve fotbalovém svatostánku ve Štětí. Na programu je 30. kolo Ústeckého přeboru dospělých. 15 z nich jste mohli vidět zde ve Štětí a na každé byl vždy k dispozici zpravodaj, který přinášel velké množství informací nejen o výsledcích, ale i dalších zajímavostech v našem klubu. 9 mužstev sdružených v oddíle SK Štětí sehrálo stovky zápasů a napilno měli vlastně v průběhu celého roku. Nesledovanější tým mužstvo dospělých 2. místo z loňského roku neobhájí, ale i tak ať  už to bude místo 4. nebo 5. jsme hráli pohledný fotbal, který se musel divákům líbit. Když se podíváme na výsledky mužstva dospělých v posledních letech, tak se nám daří a  2x jsme dokonce hráli divizi, i když vždy jen rok. Na druhou stranu při vzpomínkách na roky před 10 lety je dnes klid se záchranou a fotbal si můžeme užívat. Po několika letech zahájilo činnost B mužstvo dospělých. Základní skupinu IV. Třídy vyhrálo s přehledem. V nadstavbové části o postup do III. Třídy už to ale začalo pokulhávat. Postupují 2 týmy a zítra se na zdejším stadionu hraje TOP zápas Štětí B-SK Sulejovice, který rozhodne, kdo bude  zpívat postupové písně. Takže zítra očekáváme Vaši návštěvu a silné hlasivky vezměte sebou.  Dorostenci letos nezářili a v I. A třídě se umístí ve spodní polovině tabulky. Konec soutěže je čeká zítra ve Skoroticích.  Starší žáci a mladší žáci to byl skoro jeden tým a velká část hráčů často odehrála 2 zápasy v řadě. Starší žáci skončí  na 6. místě skupiny A Ústeckého přeboru. Velkou pozornost na sebe upoutal hráč našeho týmu Pavel Prokopec, který nastřílel přes 40 branek a také si ho všimli i</a:t>
            </a:r>
          </a:p>
        </p:txBody>
      </p:sp>
      <p:cxnSp>
        <p:nvCxnSpPr>
          <p:cNvPr id="4" name="Přímá spojnice se šipkou 3">
            <a:extLst>
              <a:ext uri="{FF2B5EF4-FFF2-40B4-BE49-F238E27FC236}">
                <a16:creationId xmlns:a16="http://schemas.microsoft.com/office/drawing/2014/main" id="{9052137C-D79E-45B6-8E97-15D17F5359D8}"/>
              </a:ext>
            </a:extLst>
          </p:cNvPr>
          <p:cNvCxnSpPr/>
          <p:nvPr/>
        </p:nvCxnSpPr>
        <p:spPr bwMode="auto">
          <a:xfrm>
            <a:off x="8712944" y="7004456"/>
            <a:ext cx="936104" cy="0"/>
          </a:xfrm>
          <a:prstGeom prst="straightConnector1">
            <a:avLst/>
          </a:prstGeom>
          <a:noFill/>
          <a:ln w="15875" cap="flat" cmpd="sng" algn="ctr">
            <a:solidFill>
              <a:schemeClr val="tx1"/>
            </a:solidFill>
            <a:prstDash val="solid"/>
            <a:round/>
            <a:headEnd type="none" w="med" len="med"/>
            <a:tailEnd type="triangle"/>
          </a:ln>
          <a:effectLst>
            <a:outerShdw dist="45791" dir="2021404" algn="ctr" rotWithShape="0">
              <a:srgbClr val="9999FF"/>
            </a:outerShdw>
          </a:effectLst>
        </p:spPr>
      </p:cxnSp>
      <p:graphicFrame>
        <p:nvGraphicFramePr>
          <p:cNvPr id="3" name="Tabulka 2">
            <a:extLst>
              <a:ext uri="{FF2B5EF4-FFF2-40B4-BE49-F238E27FC236}">
                <a16:creationId xmlns:a16="http://schemas.microsoft.com/office/drawing/2014/main" id="{FF247F9A-784F-4AD2-82E0-D85BD9A9FBB4}"/>
              </a:ext>
            </a:extLst>
          </p:cNvPr>
          <p:cNvGraphicFramePr>
            <a:graphicFrameLocks noGrp="1"/>
          </p:cNvGraphicFramePr>
          <p:nvPr>
            <p:extLst>
              <p:ext uri="{D42A27DB-BD31-4B8C-83A1-F6EECF244321}">
                <p14:modId xmlns:p14="http://schemas.microsoft.com/office/powerpoint/2010/main" val="3502708259"/>
              </p:ext>
            </p:extLst>
          </p:nvPr>
        </p:nvGraphicFramePr>
        <p:xfrm>
          <a:off x="282971" y="523156"/>
          <a:ext cx="4459190" cy="2905125"/>
        </p:xfrm>
        <a:graphic>
          <a:graphicData uri="http://schemas.openxmlformats.org/drawingml/2006/table">
            <a:tbl>
              <a:tblPr/>
              <a:tblGrid>
                <a:gridCol w="714773">
                  <a:extLst>
                    <a:ext uri="{9D8B030D-6E8A-4147-A177-3AD203B41FA5}">
                      <a16:colId xmlns:a16="http://schemas.microsoft.com/office/drawing/2014/main" val="3209942832"/>
                    </a:ext>
                  </a:extLst>
                </a:gridCol>
                <a:gridCol w="1872208">
                  <a:extLst>
                    <a:ext uri="{9D8B030D-6E8A-4147-A177-3AD203B41FA5}">
                      <a16:colId xmlns:a16="http://schemas.microsoft.com/office/drawing/2014/main" val="1732027941"/>
                    </a:ext>
                  </a:extLst>
                </a:gridCol>
                <a:gridCol w="1872209">
                  <a:extLst>
                    <a:ext uri="{9D8B030D-6E8A-4147-A177-3AD203B41FA5}">
                      <a16:colId xmlns:a16="http://schemas.microsoft.com/office/drawing/2014/main" val="165968860"/>
                    </a:ext>
                  </a:extLst>
                </a:gridCol>
              </a:tblGrid>
              <a:tr h="247650">
                <a:tc>
                  <a:txBody>
                    <a:bodyPr/>
                    <a:lstStyle/>
                    <a:p>
                      <a:pPr algn="ctr" fontAlgn="ctr"/>
                      <a:r>
                        <a:rPr lang="cs-CZ" sz="1100" b="0" i="0" u="none" strike="noStrike">
                          <a:solidFill>
                            <a:srgbClr val="000000"/>
                          </a:solidFill>
                          <a:effectLst/>
                          <a:latin typeface="Arial Black" panose="020B0A04020102020204" pitchFamily="34" charset="0"/>
                        </a:rPr>
                        <a:t>Pořadí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effectLst/>
                          <a:latin typeface="Arial Black" panose="020B0A04020102020204" pitchFamily="34" charset="0"/>
                        </a:rPr>
                        <a:t>Hráč</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Počet branek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88206300"/>
                  </a:ext>
                </a:extLst>
              </a:tr>
              <a:tr h="257175">
                <a:tc>
                  <a:txBody>
                    <a:bodyPr/>
                    <a:lstStyle/>
                    <a:p>
                      <a:pPr algn="ctr" fontAlgn="ctr"/>
                      <a:r>
                        <a:rPr lang="cs-CZ" sz="1200" b="1" i="0" u="none" strike="noStrike" dirty="0">
                          <a:solidFill>
                            <a:srgbClr val="FF0000"/>
                          </a:solidFill>
                          <a:effectLst/>
                          <a:latin typeface="Georgia Pro Semibold" panose="02040702050405020303"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80"/>
                    </a:solidFill>
                  </a:tcPr>
                </a:tc>
                <a:tc>
                  <a:txBody>
                    <a:bodyPr/>
                    <a:lstStyle/>
                    <a:p>
                      <a:pPr algn="l" fontAlgn="ctr"/>
                      <a:r>
                        <a:rPr lang="cs-CZ" sz="1200" b="1" i="0" u="none" strike="noStrike" dirty="0">
                          <a:solidFill>
                            <a:srgbClr val="FF0000"/>
                          </a:solidFill>
                          <a:effectLst/>
                          <a:latin typeface="Georgia Pro Semibold" panose="02040702050405020303" pitchFamily="18" charset="0"/>
                        </a:rPr>
                        <a:t>Miloš Vála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80"/>
                    </a:solidFill>
                  </a:tcPr>
                </a:tc>
                <a:tc>
                  <a:txBody>
                    <a:bodyPr/>
                    <a:lstStyle/>
                    <a:p>
                      <a:pPr algn="ctr" fontAlgn="ctr"/>
                      <a:r>
                        <a:rPr lang="cs-CZ" sz="1200" b="1" i="0" u="none" strike="noStrike" dirty="0" smtClean="0">
                          <a:solidFill>
                            <a:srgbClr val="FF0000"/>
                          </a:solidFill>
                          <a:effectLst/>
                          <a:latin typeface="Georgia Pro Semibold" panose="02040702050405020303" pitchFamily="18" charset="0"/>
                        </a:rPr>
                        <a:t>10</a:t>
                      </a:r>
                      <a:endParaRPr lang="cs-CZ" sz="1200" b="1" i="0" u="none" strike="noStrike" dirty="0">
                        <a:solidFill>
                          <a:srgbClr val="FF0000"/>
                        </a:solidFill>
                        <a:effectLst/>
                        <a:latin typeface="Georgia Pro Semibold" panose="02040702050405020303"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80"/>
                    </a:solidFill>
                  </a:tcPr>
                </a:tc>
                <a:extLst>
                  <a:ext uri="{0D108BD9-81ED-4DB2-BD59-A6C34878D82A}">
                    <a16:rowId xmlns:a16="http://schemas.microsoft.com/office/drawing/2014/main" val="3025041342"/>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l" fontAlgn="ctr"/>
                      <a:r>
                        <a:rPr lang="cs-CZ" sz="1200" b="1" i="0" u="none" strike="noStrike">
                          <a:solidFill>
                            <a:srgbClr val="545454"/>
                          </a:solidFill>
                          <a:effectLst/>
                          <a:latin typeface="Georgia Pro Semibold" panose="02040702050405020303" pitchFamily="18" charset="0"/>
                        </a:rPr>
                        <a:t>Jiří Vokoun sen.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Georgia Pro Semibold" panose="02040702050405020303" pitchFamily="18"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4134743222"/>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l" fontAlgn="ctr"/>
                      <a:r>
                        <a:rPr lang="cs-CZ" sz="1200" b="1" i="0" u="none" strike="noStrike">
                          <a:solidFill>
                            <a:srgbClr val="545454"/>
                          </a:solidFill>
                          <a:effectLst/>
                          <a:latin typeface="Georgia Pro Semibold" panose="02040702050405020303" pitchFamily="18" charset="0"/>
                        </a:rPr>
                        <a:t>Jan Fibich</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Georgia Pro Semibold" panose="02040702050405020303" pitchFamily="18"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137106586"/>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l" fontAlgn="ctr"/>
                      <a:r>
                        <a:rPr lang="cs-CZ" sz="1200" b="1" i="0" u="none" strike="noStrike" dirty="0">
                          <a:solidFill>
                            <a:srgbClr val="545454"/>
                          </a:solidFill>
                          <a:effectLst/>
                          <a:latin typeface="Georgia Pro Semibold" panose="02040702050405020303" pitchFamily="18" charset="0"/>
                        </a:rPr>
                        <a:t>Tomáš Burda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Georgia Pro Semibold" panose="02040702050405020303" pitchFamily="18"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148458976"/>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l" fontAlgn="ctr"/>
                      <a:r>
                        <a:rPr lang="cs-CZ" sz="1200" b="1" i="0" u="none" strike="noStrike">
                          <a:solidFill>
                            <a:srgbClr val="545454"/>
                          </a:solidFill>
                          <a:effectLst/>
                          <a:latin typeface="Georgia Pro Semibold" panose="02040702050405020303" pitchFamily="18" charset="0"/>
                        </a:rPr>
                        <a:t>Pavel Božík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Georgia Pro Semibold" panose="02040702050405020303" pitchFamily="18"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3238064798"/>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l" fontAlgn="ctr"/>
                      <a:r>
                        <a:rPr lang="cs-CZ" sz="1200" b="1" i="0" u="none" strike="noStrike">
                          <a:solidFill>
                            <a:srgbClr val="545454"/>
                          </a:solidFill>
                          <a:effectLst/>
                          <a:latin typeface="Georgia Pro Semibold" panose="02040702050405020303" pitchFamily="18" charset="0"/>
                        </a:rPr>
                        <a:t>Pavel Čermák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Georgia Pro Semibold" panose="02040702050405020303" pitchFamily="18"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500529628"/>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l" fontAlgn="ctr"/>
                      <a:r>
                        <a:rPr lang="cs-CZ" sz="1200" b="1" i="0" u="none" strike="noStrike">
                          <a:solidFill>
                            <a:srgbClr val="545454"/>
                          </a:solidFill>
                          <a:effectLst/>
                          <a:latin typeface="Georgia Pro Semibold" panose="02040702050405020303" pitchFamily="18" charset="0"/>
                        </a:rPr>
                        <a:t>Michal Hamšík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Georgia Pro Semibold" panose="02040702050405020303" pitchFamily="18"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3253595335"/>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l" fontAlgn="ctr"/>
                      <a:r>
                        <a:rPr lang="cs-CZ" sz="1200" b="1" i="0" u="none" strike="noStrike">
                          <a:solidFill>
                            <a:srgbClr val="545454"/>
                          </a:solidFill>
                          <a:effectLst/>
                          <a:latin typeface="Georgia Pro Semibold" panose="02040702050405020303" pitchFamily="18" charset="0"/>
                        </a:rPr>
                        <a:t>Jan Arazim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Georgia Pro Semibold" panose="02040702050405020303" pitchFamily="18"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1627144548"/>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l" fontAlgn="ctr"/>
                      <a:r>
                        <a:rPr lang="cs-CZ" sz="1200" b="1" i="0" u="none" strike="noStrike">
                          <a:solidFill>
                            <a:srgbClr val="545454"/>
                          </a:solidFill>
                          <a:effectLst/>
                          <a:latin typeface="Georgia Pro Semibold" panose="02040702050405020303" pitchFamily="18" charset="0"/>
                        </a:rPr>
                        <a:t>Josef Jonák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Georgia Pro Semibold" panose="02040702050405020303" pitchFamily="18"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78838590"/>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l" fontAlgn="ctr"/>
                      <a:r>
                        <a:rPr lang="cs-CZ" sz="1200" b="1" i="0" u="none" strike="noStrike">
                          <a:solidFill>
                            <a:srgbClr val="545454"/>
                          </a:solidFill>
                          <a:effectLst/>
                          <a:latin typeface="Georgia Pro Semibold" panose="02040702050405020303" pitchFamily="18" charset="0"/>
                        </a:rPr>
                        <a:t>Daniel Jerman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Georgia Pro Semibold" panose="02040702050405020303" pitchFamily="18"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81557260"/>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l" fontAlgn="ctr"/>
                      <a:r>
                        <a:rPr lang="cs-CZ" sz="1200" b="1" i="0" u="none" strike="noStrike">
                          <a:solidFill>
                            <a:srgbClr val="545454"/>
                          </a:solidFill>
                          <a:effectLst/>
                          <a:latin typeface="Georgia Pro Semibold" panose="02040702050405020303" pitchFamily="18" charset="0"/>
                        </a:rPr>
                        <a:t>Josef Pixa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Georgia Pro Semibold" panose="02040702050405020303" pitchFamily="18"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668666630"/>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l" fontAlgn="ctr"/>
                      <a:r>
                        <a:rPr lang="cs-CZ" sz="1200" b="1" i="0" u="none" strike="noStrike">
                          <a:solidFill>
                            <a:srgbClr val="545454"/>
                          </a:solidFill>
                          <a:effectLst/>
                          <a:latin typeface="Georgia Pro Semibold" panose="02040702050405020303" pitchFamily="18" charset="0"/>
                        </a:rPr>
                        <a:t>Miloslav Běloubek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Georgia Pro Semibold" panose="02040702050405020303" pitchFamily="18"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207236954"/>
                  </a:ext>
                </a:extLst>
              </a:tr>
              <a:tr h="200025">
                <a:tc>
                  <a:txBody>
                    <a:bodyPr/>
                    <a:lstStyle/>
                    <a:p>
                      <a:pPr algn="ctr" fontAlgn="ctr"/>
                      <a:r>
                        <a:rPr lang="cs-CZ" sz="1200" b="1" i="0" u="none" strike="noStrike">
                          <a:solidFill>
                            <a:srgbClr val="545454"/>
                          </a:solidFill>
                          <a:effectLst/>
                          <a:latin typeface="Georgia Pro Semibold" panose="02040702050405020303" pitchFamily="18" charset="0"/>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cs-CZ" sz="1200" b="1" i="0" u="none" strike="noStrike">
                          <a:solidFill>
                            <a:srgbClr val="545454"/>
                          </a:solidFill>
                          <a:effectLst/>
                          <a:latin typeface="Georgia Pro Semibold" panose="02040702050405020303" pitchFamily="18" charset="0"/>
                        </a:rPr>
                        <a:t>Pavel Minárik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545454"/>
                          </a:solidFill>
                          <a:effectLst/>
                          <a:latin typeface="Georgia Pro Semibold" panose="02040702050405020303" pitchFamily="18"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365918666"/>
                  </a:ext>
                </a:extLst>
              </a:tr>
            </a:tbl>
          </a:graphicData>
        </a:graphic>
      </p:graphicFrame>
      <p:sp>
        <p:nvSpPr>
          <p:cNvPr id="6" name="TextovéPole 5">
            <a:extLst>
              <a:ext uri="{FF2B5EF4-FFF2-40B4-BE49-F238E27FC236}">
                <a16:creationId xmlns:a16="http://schemas.microsoft.com/office/drawing/2014/main" id="{E721437F-ACE5-4C59-AB6C-F663D3C34336}"/>
              </a:ext>
            </a:extLst>
          </p:cNvPr>
          <p:cNvSpPr txBox="1"/>
          <p:nvPr/>
        </p:nvSpPr>
        <p:spPr>
          <a:xfrm>
            <a:off x="215999" y="19100"/>
            <a:ext cx="4526161" cy="400110"/>
          </a:xfrm>
          <a:prstGeom prst="rect">
            <a:avLst/>
          </a:prstGeom>
          <a:solidFill>
            <a:srgbClr val="D9FECA"/>
          </a:solidFill>
          <a:effectLst>
            <a:softEdge rad="63500"/>
          </a:effectLst>
        </p:spPr>
        <p:txBody>
          <a:bodyPr wrap="square" rtlCol="0">
            <a:spAutoFit/>
          </a:bodyPr>
          <a:lstStyle/>
          <a:p>
            <a:pPr algn="ctr"/>
            <a:r>
              <a:rPr lang="cs-CZ" sz="2000" dirty="0">
                <a:solidFill>
                  <a:srgbClr val="660066"/>
                </a:solidFill>
                <a:latin typeface="Arial Black" panose="020B0A04020102020204" pitchFamily="34" charset="0"/>
              </a:rPr>
              <a:t>Střelci staré gardy</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9" y="3619500"/>
            <a:ext cx="3722862" cy="2502211"/>
          </a:xfrm>
          <a:prstGeom prst="rect">
            <a:avLst/>
          </a:prstGeom>
          <a:ln w="28575">
            <a:solidFill>
              <a:schemeClr val="bg1">
                <a:lumMod val="50000"/>
              </a:schemeClr>
            </a:solidFill>
          </a:ln>
        </p:spPr>
      </p:pic>
      <p:sp>
        <p:nvSpPr>
          <p:cNvPr id="5" name="Obdélník 4"/>
          <p:cNvSpPr/>
          <p:nvPr/>
        </p:nvSpPr>
        <p:spPr>
          <a:xfrm>
            <a:off x="182112" y="6316315"/>
            <a:ext cx="4560048" cy="615553"/>
          </a:xfrm>
          <a:prstGeom prst="rect">
            <a:avLst/>
          </a:prstGeom>
          <a:solidFill>
            <a:srgbClr val="FFFFCC"/>
          </a:solidFill>
        </p:spPr>
        <p:txBody>
          <a:bodyPr wrap="square">
            <a:spAutoFit/>
          </a:bodyPr>
          <a:lstStyle/>
          <a:p>
            <a:pPr algn="just">
              <a:tabLst>
                <a:tab pos="810260" algn="l"/>
              </a:tabLst>
            </a:pPr>
            <a:r>
              <a:rPr lang="cs-CZ" dirty="0" smtClean="0"/>
              <a:t> </a:t>
            </a:r>
            <a:r>
              <a:rPr lang="cs-CZ" sz="1400" dirty="0" smtClean="0">
                <a:latin typeface="Arial" panose="020B0604020202020204" pitchFamily="34" charset="0"/>
                <a:cs typeface="Arial" panose="020B0604020202020204" pitchFamily="34" charset="0"/>
              </a:rPr>
              <a:t>1939 Štětí</a:t>
            </a:r>
            <a:r>
              <a:rPr lang="cs-CZ" sz="1000" dirty="0" smtClean="0">
                <a:latin typeface="Arial" panose="020B0604020202020204" pitchFamily="34" charset="0"/>
                <a:cs typeface="Arial" panose="020B0604020202020204" pitchFamily="34" charset="0"/>
              </a:rPr>
              <a:t> Nahoře zleva: Vocásek Josef, </a:t>
            </a:r>
            <a:r>
              <a:rPr lang="cs-CZ" sz="1000" dirty="0" err="1" smtClean="0">
                <a:latin typeface="Arial" panose="020B0604020202020204" pitchFamily="34" charset="0"/>
                <a:cs typeface="Arial" panose="020B0604020202020204" pitchFamily="34" charset="0"/>
              </a:rPr>
              <a:t>Štáf</a:t>
            </a:r>
            <a:r>
              <a:rPr lang="cs-CZ" sz="1000" dirty="0" smtClean="0">
                <a:latin typeface="Arial" panose="020B0604020202020204" pitchFamily="34" charset="0"/>
                <a:cs typeface="Arial" panose="020B0604020202020204" pitchFamily="34" charset="0"/>
              </a:rPr>
              <a:t> Josef, Hovorka Josef, </a:t>
            </a:r>
            <a:r>
              <a:rPr lang="cs-CZ" sz="1000" dirty="0" err="1" smtClean="0">
                <a:latin typeface="Arial" panose="020B0604020202020204" pitchFamily="34" charset="0"/>
                <a:cs typeface="Arial" panose="020B0604020202020204" pitchFamily="34" charset="0"/>
              </a:rPr>
              <a:t>Flanderka</a:t>
            </a:r>
            <a:r>
              <a:rPr lang="cs-CZ" sz="1000" dirty="0" smtClean="0">
                <a:latin typeface="Arial" panose="020B0604020202020204" pitchFamily="34" charset="0"/>
                <a:cs typeface="Arial" panose="020B0604020202020204" pitchFamily="34" charset="0"/>
              </a:rPr>
              <a:t> Karel, </a:t>
            </a:r>
            <a:r>
              <a:rPr lang="cs-CZ" sz="1000" dirty="0" err="1" smtClean="0">
                <a:latin typeface="Arial" panose="020B0604020202020204" pitchFamily="34" charset="0"/>
                <a:cs typeface="Arial" panose="020B0604020202020204" pitchFamily="34" charset="0"/>
              </a:rPr>
              <a:t>Strýhal</a:t>
            </a:r>
            <a:r>
              <a:rPr lang="cs-CZ" sz="1000" dirty="0" smtClean="0">
                <a:latin typeface="Arial" panose="020B0604020202020204" pitchFamily="34" charset="0"/>
                <a:cs typeface="Arial" panose="020B0604020202020204" pitchFamily="34" charset="0"/>
              </a:rPr>
              <a:t> Oldřich, Kratochvíl, Kratochvíl, </a:t>
            </a:r>
            <a:r>
              <a:rPr lang="cs-CZ" sz="1000" dirty="0" err="1" smtClean="0">
                <a:latin typeface="Arial" panose="020B0604020202020204" pitchFamily="34" charset="0"/>
                <a:cs typeface="Arial" panose="020B0604020202020204" pitchFamily="34" charset="0"/>
              </a:rPr>
              <a:t>xxxxxxxxxxx</a:t>
            </a:r>
            <a:r>
              <a:rPr lang="cs-CZ" sz="1000" dirty="0" smtClean="0">
                <a:latin typeface="Arial" panose="020B0604020202020204" pitchFamily="34" charset="0"/>
                <a:cs typeface="Arial" panose="020B0604020202020204" pitchFamily="34" charset="0"/>
              </a:rPr>
              <a:t>, 	Dole zleva: </a:t>
            </a:r>
            <a:r>
              <a:rPr lang="cs-CZ" sz="1000" dirty="0" err="1" smtClean="0">
                <a:latin typeface="Arial" panose="020B0604020202020204" pitchFamily="34" charset="0"/>
                <a:cs typeface="Arial" panose="020B0604020202020204" pitchFamily="34" charset="0"/>
              </a:rPr>
              <a:t>Gebler</a:t>
            </a:r>
            <a:r>
              <a:rPr lang="cs-CZ" sz="1000" dirty="0" smtClean="0">
                <a:latin typeface="Arial" panose="020B0604020202020204" pitchFamily="34" charset="0"/>
                <a:cs typeface="Arial" panose="020B0604020202020204" pitchFamily="34" charset="0"/>
              </a:rPr>
              <a:t>, </a:t>
            </a:r>
            <a:r>
              <a:rPr lang="cs-CZ" sz="1000" dirty="0" err="1" smtClean="0">
                <a:latin typeface="Arial" panose="020B0604020202020204" pitchFamily="34" charset="0"/>
                <a:cs typeface="Arial" panose="020B0604020202020204" pitchFamily="34" charset="0"/>
              </a:rPr>
              <a:t>xxxxxxxxx</a:t>
            </a:r>
            <a:r>
              <a:rPr lang="cs-CZ" sz="1000" dirty="0" smtClean="0">
                <a:latin typeface="Arial" panose="020B0604020202020204" pitchFamily="34" charset="0"/>
                <a:cs typeface="Arial" panose="020B0604020202020204" pitchFamily="34" charset="0"/>
              </a:rPr>
              <a:t>, </a:t>
            </a:r>
            <a:r>
              <a:rPr lang="cs-CZ" sz="1000" dirty="0" err="1" smtClean="0">
                <a:latin typeface="Arial" panose="020B0604020202020204" pitchFamily="34" charset="0"/>
                <a:cs typeface="Arial" panose="020B0604020202020204" pitchFamily="34" charset="0"/>
              </a:rPr>
              <a:t>ZelenkaF</a:t>
            </a:r>
            <a:endParaRPr lang="cs-CZ" sz="1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45</a:t>
            </a:r>
          </a:p>
        </p:txBody>
      </p:sp>
      <p:sp>
        <p:nvSpPr>
          <p:cNvPr id="4" name="TextovéPole 3">
            <a:extLst>
              <a:ext uri="{FF2B5EF4-FFF2-40B4-BE49-F238E27FC236}">
                <a16:creationId xmlns:a16="http://schemas.microsoft.com/office/drawing/2014/main" id="{857CFDF1-2B21-45FA-877D-E567F776016C}"/>
              </a:ext>
            </a:extLst>
          </p:cNvPr>
          <p:cNvSpPr txBox="1"/>
          <p:nvPr/>
        </p:nvSpPr>
        <p:spPr>
          <a:xfrm>
            <a:off x="9144992" y="343019"/>
            <a:ext cx="45719"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8" name="TextovéPole 7">
            <a:extLst>
              <a:ext uri="{FF2B5EF4-FFF2-40B4-BE49-F238E27FC236}">
                <a16:creationId xmlns:a16="http://schemas.microsoft.com/office/drawing/2014/main" id="{706DC78B-0708-48DA-90DB-DA980B203DD3}"/>
              </a:ext>
            </a:extLst>
          </p:cNvPr>
          <p:cNvSpPr txBox="1"/>
          <p:nvPr/>
        </p:nvSpPr>
        <p:spPr>
          <a:xfrm>
            <a:off x="142751" y="63281"/>
            <a:ext cx="4594415" cy="6768000"/>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300" i="1" dirty="0">
                <a:latin typeface="Arial" pitchFamily="34" charset="0"/>
                <a:cs typeface="Arial" pitchFamily="34" charset="0"/>
              </a:rPr>
              <a:t>V jiných oddílech. V létě jde zkusit přípravu do Mladé Boleslavi. Mladší žáci nám většinu roku dělali radost a nyní  ještě bojují o 4. místo v Ústeckém přeboru. Hráči Petr Hůrka a Daniel Hromy jsou zváni na do Ústeckých fotbalových výběrů mladších žáků. To už se dostáváme k přípravkám. </a:t>
            </a:r>
            <a:r>
              <a:rPr lang="cs-CZ" sz="1300" i="1" dirty="0" err="1">
                <a:latin typeface="Arial" pitchFamily="34" charset="0"/>
                <a:cs typeface="Arial" pitchFamily="34" charset="0"/>
              </a:rPr>
              <a:t>Minipřípravka</a:t>
            </a:r>
            <a:r>
              <a:rPr lang="cs-CZ" sz="1300" i="1" dirty="0">
                <a:latin typeface="Arial" pitchFamily="34" charset="0"/>
                <a:cs typeface="Arial" pitchFamily="34" charset="0"/>
              </a:rPr>
              <a:t> pod vedením Josefa Horáčka hrála okresní soutěž a obsadila 3. místo. Mladší přípravka hrála v jarní části ve skupině o umístění a až do posledního kola bojovala o 1. místo. Rozhodovala se v posledním utkání doma v zápase proti Velemínu a byla z toho těsná porážka o jednu branku a nakonec 3. místo. Starší přípravka byla zařazena do skupiny o přeborníka okresu. Zde byl náš kádr málo početný a projevilo se to v celkovém pořadí. Nakonec jsme si nechali ty nejmladší, teda ty nejstarší a to je stará garda, která dosáhlo historického úspěch a v okresním přeboru obsadila 2. místo za neporazitelnými Žitenicemi za něž hrají bývalí ligoví hráči, ale i reprezentanti. To byl krátký a stručný přehled dosažených výsledků našich mužstev v tomto ročníku. Na závěr je nutné poděkovat všem trenérům, ale i dalším vedoucím a funkcionářům za jejich celoroční a obětavou práci   bez jejichž činnosti by byla činnost našeho oddílu nemyslitelná.  </a:t>
            </a:r>
          </a:p>
          <a:p>
            <a:pPr algn="just" eaLnBrk="0" hangingPunct="0">
              <a:defRPr/>
            </a:pPr>
            <a:r>
              <a:rPr lang="cs-CZ" sz="1300" i="1" dirty="0">
                <a:latin typeface="Arial" pitchFamily="34" charset="0"/>
                <a:cs typeface="Arial" pitchFamily="34" charset="0"/>
              </a:rPr>
              <a:t>        Letní přestávka je hodně krátká. Krajský přebor dospělých zahajuje již 10. srpna a příprava bude zahájena za 3 týdny.  S fanoušky se teda neloučíme na dlouho, děkujeme vám za letošní návštěvy a brzy se těšíme  na vaše </a:t>
            </a:r>
          </a:p>
          <a:p>
            <a:pPr algn="just" eaLnBrk="0" hangingPunct="0">
              <a:defRPr/>
            </a:pPr>
            <a:r>
              <a:rPr lang="cs-CZ" sz="1300" i="1" dirty="0">
                <a:latin typeface="Arial" pitchFamily="34" charset="0"/>
                <a:cs typeface="Arial" pitchFamily="34" charset="0"/>
              </a:rPr>
              <a:t>                                </a:t>
            </a:r>
          </a:p>
          <a:p>
            <a:pPr algn="just" eaLnBrk="0" hangingPunct="0">
              <a:defRPr/>
            </a:pPr>
            <a:r>
              <a:rPr lang="cs-CZ" sz="1300" i="1" dirty="0">
                <a:latin typeface="Arial" pitchFamily="34" charset="0"/>
                <a:cs typeface="Arial" pitchFamily="34" charset="0"/>
              </a:rPr>
              <a:t>                                                 </a:t>
            </a:r>
            <a:r>
              <a:rPr lang="cs-CZ" sz="1800" i="1" dirty="0">
                <a:latin typeface="Algerian" panose="04020705040A02060702" pitchFamily="82" charset="0"/>
                <a:cs typeface="Arial" pitchFamily="34" charset="0"/>
              </a:rPr>
              <a:t>Štětí do toho</a:t>
            </a:r>
          </a:p>
          <a:p>
            <a:pPr algn="just" eaLnBrk="0" hangingPunct="0">
              <a:defRPr/>
            </a:pPr>
            <a:endParaRPr lang="cs-CZ" sz="1800" i="1" dirty="0">
              <a:latin typeface="Algerian" panose="04020705040A02060702" pitchFamily="82" charset="0"/>
              <a:cs typeface="Arial" pitchFamily="34" charset="0"/>
            </a:endParaRPr>
          </a:p>
          <a:p>
            <a:pPr algn="just" eaLnBrk="0" hangingPunct="0">
              <a:defRPr/>
            </a:pPr>
            <a:r>
              <a:rPr lang="cs-CZ" sz="1800" i="1" dirty="0">
                <a:latin typeface="Algerian" panose="04020705040A02060702" pitchFamily="82" charset="0"/>
                <a:cs typeface="Arial" pitchFamily="34" charset="0"/>
              </a:rPr>
              <a:t>                                      </a:t>
            </a:r>
            <a:endParaRPr lang="cs-CZ" sz="1300" i="1" dirty="0">
              <a:latin typeface="Algerian" panose="04020705040A02060702" pitchFamily="82" charset="0"/>
              <a:cs typeface="Arial" pitchFamily="34" charset="0"/>
            </a:endParaRPr>
          </a:p>
        </p:txBody>
      </p:sp>
      <p:sp>
        <p:nvSpPr>
          <p:cNvPr id="11" name="TextovéPole 10">
            <a:extLst>
              <a:ext uri="{FF2B5EF4-FFF2-40B4-BE49-F238E27FC236}">
                <a16:creationId xmlns:a16="http://schemas.microsoft.com/office/drawing/2014/main" id="{AA566D93-0FA0-43A8-82FA-DCD79F79FA13}"/>
              </a:ext>
            </a:extLst>
          </p:cNvPr>
          <p:cNvSpPr txBox="1"/>
          <p:nvPr/>
        </p:nvSpPr>
        <p:spPr>
          <a:xfrm>
            <a:off x="5529022" y="125116"/>
            <a:ext cx="4565851" cy="1323439"/>
          </a:xfrm>
          <a:prstGeom prst="rect">
            <a:avLst/>
          </a:prstGeom>
          <a:gradFill>
            <a:gsLst>
              <a:gs pos="52000">
                <a:srgbClr val="82F2D2"/>
              </a:gs>
              <a:gs pos="85000">
                <a:schemeClr val="bg1">
                  <a:lumMod val="85000"/>
                </a:schemeClr>
              </a:gs>
            </a:gsLst>
            <a:lin ang="5400000" scaled="1"/>
          </a:gradFill>
          <a:effectLst>
            <a:glow rad="101600">
              <a:srgbClr val="FFFF66">
                <a:alpha val="40000"/>
              </a:srgbClr>
            </a:glow>
            <a:softEdge rad="0"/>
          </a:effectLst>
        </p:spPr>
        <p:txBody>
          <a:bodyPr wrap="square" rtlCol="0">
            <a:spAutoFit/>
          </a:bodyPr>
          <a:lstStyle/>
          <a:p>
            <a:pPr algn="ctr"/>
            <a:r>
              <a:rPr lang="cs-CZ" sz="2000" dirty="0">
                <a:solidFill>
                  <a:srgbClr val="FF0000"/>
                </a:solidFill>
                <a:latin typeface="Georgia Pro Black" panose="02040A02050405020203" pitchFamily="18" charset="0"/>
              </a:rPr>
              <a:t>Stará garda </a:t>
            </a:r>
            <a:r>
              <a:rPr lang="cs-CZ" sz="2000" dirty="0" err="1">
                <a:solidFill>
                  <a:srgbClr val="FF0000"/>
                </a:solidFill>
                <a:latin typeface="Georgia Pro Black" panose="02040A02050405020203" pitchFamily="18" charset="0"/>
              </a:rPr>
              <a:t>Sepap</a:t>
            </a:r>
            <a:r>
              <a:rPr lang="cs-CZ" sz="2000" dirty="0">
                <a:solidFill>
                  <a:srgbClr val="FF0000"/>
                </a:solidFill>
                <a:latin typeface="Georgia Pro Black" panose="02040A02050405020203" pitchFamily="18" charset="0"/>
              </a:rPr>
              <a:t> Štětí se i díky jarním výsledkům dostala na konečné 2. místo okresního přeboru</a:t>
            </a:r>
          </a:p>
        </p:txBody>
      </p:sp>
      <p:graphicFrame>
        <p:nvGraphicFramePr>
          <p:cNvPr id="12" name="Tabulka 11">
            <a:extLst>
              <a:ext uri="{FF2B5EF4-FFF2-40B4-BE49-F238E27FC236}">
                <a16:creationId xmlns:a16="http://schemas.microsoft.com/office/drawing/2014/main" id="{0977C140-C63B-4773-BA2E-65866DA6C7BC}"/>
              </a:ext>
            </a:extLst>
          </p:cNvPr>
          <p:cNvGraphicFramePr>
            <a:graphicFrameLocks noGrp="1"/>
          </p:cNvGraphicFramePr>
          <p:nvPr>
            <p:extLst>
              <p:ext uri="{D42A27DB-BD31-4B8C-83A1-F6EECF244321}">
                <p14:modId xmlns:p14="http://schemas.microsoft.com/office/powerpoint/2010/main" val="424596866"/>
              </p:ext>
            </p:extLst>
          </p:nvPr>
        </p:nvGraphicFramePr>
        <p:xfrm>
          <a:off x="5529021" y="4013548"/>
          <a:ext cx="4565852" cy="2913468"/>
        </p:xfrm>
        <a:graphic>
          <a:graphicData uri="http://schemas.openxmlformats.org/drawingml/2006/table">
            <a:tbl>
              <a:tblPr/>
              <a:tblGrid>
                <a:gridCol w="527290">
                  <a:extLst>
                    <a:ext uri="{9D8B030D-6E8A-4147-A177-3AD203B41FA5}">
                      <a16:colId xmlns:a16="http://schemas.microsoft.com/office/drawing/2014/main" val="1206834304"/>
                    </a:ext>
                  </a:extLst>
                </a:gridCol>
                <a:gridCol w="742998">
                  <a:extLst>
                    <a:ext uri="{9D8B030D-6E8A-4147-A177-3AD203B41FA5}">
                      <a16:colId xmlns:a16="http://schemas.microsoft.com/office/drawing/2014/main" val="3729956599"/>
                    </a:ext>
                  </a:extLst>
                </a:gridCol>
                <a:gridCol w="1048588">
                  <a:extLst>
                    <a:ext uri="{9D8B030D-6E8A-4147-A177-3AD203B41FA5}">
                      <a16:colId xmlns:a16="http://schemas.microsoft.com/office/drawing/2014/main" val="502448608"/>
                    </a:ext>
                  </a:extLst>
                </a:gridCol>
                <a:gridCol w="976685">
                  <a:extLst>
                    <a:ext uri="{9D8B030D-6E8A-4147-A177-3AD203B41FA5}">
                      <a16:colId xmlns:a16="http://schemas.microsoft.com/office/drawing/2014/main" val="674279438"/>
                    </a:ext>
                  </a:extLst>
                </a:gridCol>
                <a:gridCol w="383484">
                  <a:extLst>
                    <a:ext uri="{9D8B030D-6E8A-4147-A177-3AD203B41FA5}">
                      <a16:colId xmlns:a16="http://schemas.microsoft.com/office/drawing/2014/main" val="2300535605"/>
                    </a:ext>
                  </a:extLst>
                </a:gridCol>
                <a:gridCol w="886807">
                  <a:extLst>
                    <a:ext uri="{9D8B030D-6E8A-4147-A177-3AD203B41FA5}">
                      <a16:colId xmlns:a16="http://schemas.microsoft.com/office/drawing/2014/main" val="1577704728"/>
                    </a:ext>
                  </a:extLst>
                </a:gridCol>
              </a:tblGrid>
              <a:tr h="163653">
                <a:tc gridSpan="6">
                  <a:txBody>
                    <a:bodyPr/>
                    <a:lstStyle/>
                    <a:p>
                      <a:pPr algn="ctr" fontAlgn="ctr"/>
                      <a:r>
                        <a:rPr lang="cs-CZ" sz="1200" b="1" i="0" u="none" strike="noStrike">
                          <a:solidFill>
                            <a:srgbClr val="000000"/>
                          </a:solidFill>
                          <a:effectLst/>
                          <a:latin typeface="Arial" panose="020B0604020202020204" pitchFamily="34" charset="0"/>
                        </a:rPr>
                        <a:t>Stará garda Jaro 2019  okresní přebor</a:t>
                      </a:r>
                    </a:p>
                  </a:txBody>
                  <a:tcPr marL="2470" marR="2470" marT="2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46584835"/>
                  </a:ext>
                </a:extLst>
              </a:tr>
              <a:tr h="82917">
                <a:tc>
                  <a:txBody>
                    <a:bodyPr/>
                    <a:lstStyle/>
                    <a:p>
                      <a:pPr algn="ctr" fontAlgn="ctr"/>
                      <a:r>
                        <a:rPr lang="cs-CZ" sz="600" b="1" i="0" u="none" strike="noStrike">
                          <a:solidFill>
                            <a:srgbClr val="000000"/>
                          </a:solidFill>
                          <a:effectLst/>
                          <a:latin typeface="Arial" panose="020B0604020202020204" pitchFamily="34" charset="0"/>
                        </a:rPr>
                        <a:t>Den</a:t>
                      </a:r>
                    </a:p>
                  </a:txBody>
                  <a:tcPr marL="2470" marR="2470" marT="24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Datum</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Domácí</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Hosté</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Kolo</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Výsledek</a:t>
                      </a:r>
                    </a:p>
                  </a:txBody>
                  <a:tcPr marL="2470" marR="2470" marT="24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96984494"/>
                  </a:ext>
                </a:extLst>
              </a:tr>
              <a:tr h="325125">
                <a:tc>
                  <a:txBody>
                    <a:bodyPr/>
                    <a:lstStyle/>
                    <a:p>
                      <a:pPr algn="ctr" fontAlgn="ctr"/>
                      <a:r>
                        <a:rPr lang="cs-CZ" sz="700" b="1" i="0" u="none" strike="noStrike">
                          <a:solidFill>
                            <a:srgbClr val="000000"/>
                          </a:solidFill>
                          <a:effectLst/>
                          <a:latin typeface="Arial" panose="020B0604020202020204" pitchFamily="34" charset="0"/>
                        </a:rPr>
                        <a:t>pátek</a:t>
                      </a:r>
                    </a:p>
                  </a:txBody>
                  <a:tcPr marL="2470" marR="2470" marT="24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12.04.2019</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effectLst/>
                          <a:latin typeface="Arial" panose="020B0604020202020204" pitchFamily="34" charset="0"/>
                        </a:rPr>
                        <a:t>TIGO Nučnice 1996</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err="1">
                          <a:solidFill>
                            <a:srgbClr val="000000"/>
                          </a:solidFill>
                          <a:effectLst/>
                          <a:latin typeface="Arial" panose="020B0604020202020204" pitchFamily="34" charset="0"/>
                        </a:rPr>
                        <a:t>Sepap</a:t>
                      </a:r>
                      <a:r>
                        <a:rPr lang="cs-CZ" sz="1200" b="1" i="0" u="none" strike="noStrike" dirty="0">
                          <a:solidFill>
                            <a:srgbClr val="000000"/>
                          </a:solidFill>
                          <a:effectLst/>
                          <a:latin typeface="Arial" panose="020B0604020202020204" pitchFamily="34" charset="0"/>
                        </a:rPr>
                        <a:t> Štětí</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4:5</a:t>
                      </a:r>
                    </a:p>
                  </a:txBody>
                  <a:tcPr marL="2470" marR="2470" marT="24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411185577"/>
                  </a:ext>
                </a:extLst>
              </a:tr>
              <a:tr h="213649">
                <a:tc>
                  <a:txBody>
                    <a:bodyPr/>
                    <a:lstStyle/>
                    <a:p>
                      <a:pPr algn="ctr" fontAlgn="ctr"/>
                      <a:r>
                        <a:rPr lang="cs-CZ" sz="700" b="1" i="0" u="none" strike="noStrike">
                          <a:solidFill>
                            <a:srgbClr val="000000"/>
                          </a:solidFill>
                          <a:effectLst/>
                          <a:latin typeface="Arial" panose="020B0604020202020204" pitchFamily="34" charset="0"/>
                        </a:rPr>
                        <a:t>pátek</a:t>
                      </a:r>
                    </a:p>
                  </a:txBody>
                  <a:tcPr marL="2470" marR="2470" marT="24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26.04.2019</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ASK Lovosice</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err="1">
                          <a:solidFill>
                            <a:srgbClr val="000000"/>
                          </a:solidFill>
                          <a:effectLst/>
                          <a:latin typeface="Arial" panose="020B0604020202020204" pitchFamily="34" charset="0"/>
                        </a:rPr>
                        <a:t>Sepap</a:t>
                      </a:r>
                      <a:r>
                        <a:rPr lang="cs-CZ" sz="1200" b="1" i="0" u="none" strike="noStrike" dirty="0">
                          <a:solidFill>
                            <a:srgbClr val="000000"/>
                          </a:solidFill>
                          <a:effectLst/>
                          <a:latin typeface="Arial" panose="020B0604020202020204" pitchFamily="34" charset="0"/>
                        </a:rPr>
                        <a:t> Štětí</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effectLst/>
                          <a:latin typeface="Arial" panose="020B0604020202020204" pitchFamily="34" charset="0"/>
                        </a:rPr>
                        <a:t>12</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2470" marR="2470" marT="24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4238304829"/>
                  </a:ext>
                </a:extLst>
              </a:tr>
              <a:tr h="213649">
                <a:tc>
                  <a:txBody>
                    <a:bodyPr/>
                    <a:lstStyle/>
                    <a:p>
                      <a:pPr algn="ctr" fontAlgn="ctr"/>
                      <a:r>
                        <a:rPr lang="cs-CZ" sz="700" b="1" i="0" u="none" strike="noStrike">
                          <a:solidFill>
                            <a:srgbClr val="000000"/>
                          </a:solidFill>
                          <a:effectLst/>
                          <a:latin typeface="Arial" panose="020B0604020202020204" pitchFamily="34" charset="0"/>
                        </a:rPr>
                        <a:t>pátek</a:t>
                      </a:r>
                    </a:p>
                  </a:txBody>
                  <a:tcPr marL="2470" marR="2470" marT="24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03.05.2019</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Žitenice</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13</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3:8</a:t>
                      </a:r>
                    </a:p>
                  </a:txBody>
                  <a:tcPr marL="2470" marR="2470" marT="24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73454548"/>
                  </a:ext>
                </a:extLst>
              </a:tr>
              <a:tr h="486597">
                <a:tc>
                  <a:txBody>
                    <a:bodyPr/>
                    <a:lstStyle/>
                    <a:p>
                      <a:pPr algn="ctr" fontAlgn="ctr"/>
                      <a:r>
                        <a:rPr lang="cs-CZ" sz="700" b="1" i="0" u="none" strike="noStrike">
                          <a:solidFill>
                            <a:srgbClr val="000000"/>
                          </a:solidFill>
                          <a:effectLst/>
                          <a:latin typeface="Arial" panose="020B0604020202020204" pitchFamily="34" charset="0"/>
                        </a:rPr>
                        <a:t>pátek</a:t>
                      </a:r>
                    </a:p>
                  </a:txBody>
                  <a:tcPr marL="2470" marR="2470" marT="24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10.05.2019</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effectLst/>
                          <a:latin typeface="Arial" panose="020B0604020202020204" pitchFamily="34" charset="0"/>
                        </a:rPr>
                        <a:t>TJ Sokol České Kopisty</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effectLst/>
                          <a:latin typeface="Arial" panose="020B0604020202020204" pitchFamily="34" charset="0"/>
                        </a:rPr>
                        <a:t>14</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3:0</a:t>
                      </a:r>
                    </a:p>
                  </a:txBody>
                  <a:tcPr marL="2470" marR="2470" marT="24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439766109"/>
                  </a:ext>
                </a:extLst>
              </a:tr>
              <a:tr h="486597">
                <a:tc>
                  <a:txBody>
                    <a:bodyPr/>
                    <a:lstStyle/>
                    <a:p>
                      <a:pPr algn="ctr" fontAlgn="ctr"/>
                      <a:r>
                        <a:rPr lang="cs-CZ" sz="700" b="1" i="0" u="none" strike="noStrike">
                          <a:solidFill>
                            <a:srgbClr val="000000"/>
                          </a:solidFill>
                          <a:effectLst/>
                          <a:latin typeface="Arial" panose="020B0604020202020204" pitchFamily="34" charset="0"/>
                        </a:rPr>
                        <a:t>pátek</a:t>
                      </a:r>
                    </a:p>
                  </a:txBody>
                  <a:tcPr marL="2470" marR="2470" marT="24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17.05.2019</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Slavoj Bohušovice n.O.</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15</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7:1</a:t>
                      </a:r>
                    </a:p>
                  </a:txBody>
                  <a:tcPr marL="2470" marR="2470" marT="24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89518721"/>
                  </a:ext>
                </a:extLst>
              </a:tr>
              <a:tr h="325125">
                <a:tc>
                  <a:txBody>
                    <a:bodyPr/>
                    <a:lstStyle/>
                    <a:p>
                      <a:pPr algn="ctr" fontAlgn="ctr"/>
                      <a:r>
                        <a:rPr lang="cs-CZ" sz="700" b="1" i="0" u="none" strike="noStrike">
                          <a:solidFill>
                            <a:srgbClr val="000000"/>
                          </a:solidFill>
                          <a:effectLst/>
                          <a:latin typeface="Arial" panose="020B0604020202020204" pitchFamily="34" charset="0"/>
                        </a:rPr>
                        <a:t>pátek</a:t>
                      </a:r>
                    </a:p>
                  </a:txBody>
                  <a:tcPr marL="2470" marR="2470" marT="24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31.05.2019</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Litoměřicko</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17</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3:0 kontumace</a:t>
                      </a:r>
                    </a:p>
                  </a:txBody>
                  <a:tcPr marL="2470" marR="2470" marT="24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23057214"/>
                  </a:ext>
                </a:extLst>
              </a:tr>
              <a:tr h="325125">
                <a:tc>
                  <a:txBody>
                    <a:bodyPr/>
                    <a:lstStyle/>
                    <a:p>
                      <a:pPr algn="ctr" fontAlgn="ctr"/>
                      <a:r>
                        <a:rPr lang="cs-CZ" sz="700" b="1" i="0" u="none" strike="noStrike">
                          <a:solidFill>
                            <a:srgbClr val="000000"/>
                          </a:solidFill>
                          <a:effectLst/>
                          <a:latin typeface="Arial" panose="020B0604020202020204" pitchFamily="34" charset="0"/>
                        </a:rPr>
                        <a:t>pátek</a:t>
                      </a:r>
                    </a:p>
                  </a:txBody>
                  <a:tcPr marL="2470" marR="2470" marT="24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07.06.2019</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effectLst/>
                          <a:latin typeface="Arial" panose="020B0604020202020204" pitchFamily="34" charset="0"/>
                        </a:rPr>
                        <a:t>Sokol Malé Žernoseky</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err="1">
                          <a:solidFill>
                            <a:srgbClr val="000000"/>
                          </a:solidFill>
                          <a:effectLst/>
                          <a:latin typeface="Arial" panose="020B0604020202020204" pitchFamily="34" charset="0"/>
                        </a:rPr>
                        <a:t>Sepap</a:t>
                      </a:r>
                      <a:r>
                        <a:rPr lang="cs-CZ" sz="1200" b="1" i="0" u="none" strike="noStrike" dirty="0">
                          <a:solidFill>
                            <a:srgbClr val="000000"/>
                          </a:solidFill>
                          <a:effectLst/>
                          <a:latin typeface="Arial" panose="020B0604020202020204" pitchFamily="34" charset="0"/>
                        </a:rPr>
                        <a:t> Štětí</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18</a:t>
                      </a:r>
                    </a:p>
                  </a:txBody>
                  <a:tcPr marL="2470" marR="2470" marT="2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2000" b="1" i="0" u="none" strike="noStrike" dirty="0">
                          <a:solidFill>
                            <a:srgbClr val="000000"/>
                          </a:solidFill>
                          <a:effectLst/>
                          <a:latin typeface="Arial" panose="020B0604020202020204" pitchFamily="34" charset="0"/>
                        </a:rPr>
                        <a:t>2:6 </a:t>
                      </a:r>
                    </a:p>
                  </a:txBody>
                  <a:tcPr marL="2470" marR="2470" marT="24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42585536"/>
                  </a:ext>
                </a:extLst>
              </a:tr>
            </a:tbl>
          </a:graphicData>
        </a:graphic>
      </p:graphicFrame>
      <p:graphicFrame>
        <p:nvGraphicFramePr>
          <p:cNvPr id="13" name="Tabulka 12">
            <a:extLst>
              <a:ext uri="{FF2B5EF4-FFF2-40B4-BE49-F238E27FC236}">
                <a16:creationId xmlns:a16="http://schemas.microsoft.com/office/drawing/2014/main" id="{FF1D3ABE-03A1-4A18-9A6B-596A2BFD0B48}"/>
              </a:ext>
            </a:extLst>
          </p:cNvPr>
          <p:cNvGraphicFramePr>
            <a:graphicFrameLocks noGrp="1"/>
          </p:cNvGraphicFramePr>
          <p:nvPr>
            <p:extLst>
              <p:ext uri="{D42A27DB-BD31-4B8C-83A1-F6EECF244321}">
                <p14:modId xmlns:p14="http://schemas.microsoft.com/office/powerpoint/2010/main" val="4027262406"/>
              </p:ext>
            </p:extLst>
          </p:nvPr>
        </p:nvGraphicFramePr>
        <p:xfrm>
          <a:off x="5529021" y="1580511"/>
          <a:ext cx="4565852" cy="2321588"/>
        </p:xfrm>
        <a:graphic>
          <a:graphicData uri="http://schemas.openxmlformats.org/drawingml/2006/table">
            <a:tbl>
              <a:tblPr/>
              <a:tblGrid>
                <a:gridCol w="205071">
                  <a:extLst>
                    <a:ext uri="{9D8B030D-6E8A-4147-A177-3AD203B41FA5}">
                      <a16:colId xmlns:a16="http://schemas.microsoft.com/office/drawing/2014/main" val="2270273805"/>
                    </a:ext>
                  </a:extLst>
                </a:gridCol>
                <a:gridCol w="229197">
                  <a:extLst>
                    <a:ext uri="{9D8B030D-6E8A-4147-A177-3AD203B41FA5}">
                      <a16:colId xmlns:a16="http://schemas.microsoft.com/office/drawing/2014/main" val="1087437471"/>
                    </a:ext>
                  </a:extLst>
                </a:gridCol>
                <a:gridCol w="1809452">
                  <a:extLst>
                    <a:ext uri="{9D8B030D-6E8A-4147-A177-3AD203B41FA5}">
                      <a16:colId xmlns:a16="http://schemas.microsoft.com/office/drawing/2014/main" val="1243450940"/>
                    </a:ext>
                  </a:extLst>
                </a:gridCol>
                <a:gridCol w="289512">
                  <a:extLst>
                    <a:ext uri="{9D8B030D-6E8A-4147-A177-3AD203B41FA5}">
                      <a16:colId xmlns:a16="http://schemas.microsoft.com/office/drawing/2014/main" val="1209938585"/>
                    </a:ext>
                  </a:extLst>
                </a:gridCol>
                <a:gridCol w="253324">
                  <a:extLst>
                    <a:ext uri="{9D8B030D-6E8A-4147-A177-3AD203B41FA5}">
                      <a16:colId xmlns:a16="http://schemas.microsoft.com/office/drawing/2014/main" val="2220398218"/>
                    </a:ext>
                  </a:extLst>
                </a:gridCol>
                <a:gridCol w="171898">
                  <a:extLst>
                    <a:ext uri="{9D8B030D-6E8A-4147-A177-3AD203B41FA5}">
                      <a16:colId xmlns:a16="http://schemas.microsoft.com/office/drawing/2014/main" val="2457845001"/>
                    </a:ext>
                  </a:extLst>
                </a:gridCol>
                <a:gridCol w="316655">
                  <a:extLst>
                    <a:ext uri="{9D8B030D-6E8A-4147-A177-3AD203B41FA5}">
                      <a16:colId xmlns:a16="http://schemas.microsoft.com/office/drawing/2014/main" val="404136305"/>
                    </a:ext>
                  </a:extLst>
                </a:gridCol>
                <a:gridCol w="711718">
                  <a:extLst>
                    <a:ext uri="{9D8B030D-6E8A-4147-A177-3AD203B41FA5}">
                      <a16:colId xmlns:a16="http://schemas.microsoft.com/office/drawing/2014/main" val="632652232"/>
                    </a:ext>
                  </a:extLst>
                </a:gridCol>
                <a:gridCol w="313639">
                  <a:extLst>
                    <a:ext uri="{9D8B030D-6E8A-4147-A177-3AD203B41FA5}">
                      <a16:colId xmlns:a16="http://schemas.microsoft.com/office/drawing/2014/main" val="2665376299"/>
                    </a:ext>
                  </a:extLst>
                </a:gridCol>
                <a:gridCol w="265386">
                  <a:extLst>
                    <a:ext uri="{9D8B030D-6E8A-4147-A177-3AD203B41FA5}">
                      <a16:colId xmlns:a16="http://schemas.microsoft.com/office/drawing/2014/main" val="3995141568"/>
                    </a:ext>
                  </a:extLst>
                </a:gridCol>
              </a:tblGrid>
              <a:tr h="20915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51757841"/>
                  </a:ext>
                </a:extLst>
              </a:tr>
              <a:tr h="20915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100" b="1" i="0" u="none" strike="noStrike">
                          <a:solidFill>
                            <a:srgbClr val="0000CC"/>
                          </a:solidFill>
                          <a:effectLst/>
                          <a:latin typeface="Calibri" panose="020F0502020204030204" pitchFamily="34" charset="0"/>
                        </a:rPr>
                        <a:t>Stará garda Sepap Štětí Okr. přebor 2018/19  konečná</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16330554"/>
                  </a:ext>
                </a:extLst>
              </a:tr>
              <a:tr h="20915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109:17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31331595"/>
                  </a:ext>
                </a:extLst>
              </a:tr>
              <a:tr h="21961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51:37</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28</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65721890"/>
                  </a:ext>
                </a:extLst>
              </a:tr>
              <a:tr h="20915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47:42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2942930"/>
                  </a:ext>
                </a:extLst>
              </a:tr>
              <a:tr h="20915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49:48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94743457"/>
                  </a:ext>
                </a:extLst>
              </a:tr>
              <a:tr h="20915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56:48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28190087"/>
                  </a:ext>
                </a:extLst>
              </a:tr>
              <a:tr h="20915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34:66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0822728"/>
                  </a:ext>
                </a:extLst>
              </a:tr>
              <a:tr h="219610">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31:53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48796698"/>
                  </a:ext>
                </a:extLst>
              </a:tr>
              <a:tr h="20915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18:84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11328020"/>
                  </a:ext>
                </a:extLst>
              </a:tr>
              <a:tr h="20915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36740887"/>
                  </a:ext>
                </a:extLst>
              </a:tr>
            </a:tbl>
          </a:graphicData>
        </a:graphic>
      </p:graphicFrame>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44</a:t>
            </a: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11" name="TextovéPole 10">
            <a:extLst>
              <a:ext uri="{FF2B5EF4-FFF2-40B4-BE49-F238E27FC236}">
                <a16:creationId xmlns:a16="http://schemas.microsoft.com/office/drawing/2014/main" id="{F92312F8-14C4-4271-A23B-2E2ED64B867B}"/>
              </a:ext>
            </a:extLst>
          </p:cNvPr>
          <p:cNvSpPr txBox="1"/>
          <p:nvPr/>
        </p:nvSpPr>
        <p:spPr>
          <a:xfrm>
            <a:off x="5508585" y="49367"/>
            <a:ext cx="4632479" cy="2123658"/>
          </a:xfrm>
          <a:prstGeom prst="rect">
            <a:avLst/>
          </a:prstGeom>
          <a:pattFill prst="shingle">
            <a:fgClr>
              <a:schemeClr val="accent1"/>
            </a:fgClr>
            <a:bgClr>
              <a:schemeClr val="bg1"/>
            </a:bgClr>
          </a:pattFill>
          <a:ln w="47625">
            <a:solidFill>
              <a:schemeClr val="accent1"/>
            </a:solidFill>
            <a:prstDash val="sysDash"/>
          </a:ln>
          <a:effectLst>
            <a:glow rad="63500">
              <a:srgbClr val="FFFF00">
                <a:alpha val="40000"/>
              </a:srgbClr>
            </a:glow>
            <a:softEdge rad="685800"/>
          </a:effectLst>
        </p:spPr>
        <p:txBody>
          <a:bodyPr wrap="square" rtlCol="0">
            <a:spAutoFit/>
          </a:bodyPr>
          <a:lstStyle/>
          <a:p>
            <a:pPr algn="ctr"/>
            <a:r>
              <a:rPr lang="cs-CZ" sz="2800" i="1" dirty="0">
                <a:solidFill>
                  <a:srgbClr val="FF0000"/>
                </a:solidFill>
                <a:latin typeface="Arial Black" panose="020B0A04020102020204" pitchFamily="34" charset="0"/>
              </a:rPr>
              <a:t>Už jen tento víkend </a:t>
            </a:r>
          </a:p>
          <a:p>
            <a:pPr algn="ctr"/>
            <a:r>
              <a:rPr lang="cs-CZ" sz="2800" i="1" dirty="0">
                <a:solidFill>
                  <a:srgbClr val="FF0000"/>
                </a:solidFill>
                <a:latin typeface="Arial Black" panose="020B0A04020102020204" pitchFamily="34" charset="0"/>
              </a:rPr>
              <a:t>a fotbalový rok </a:t>
            </a:r>
          </a:p>
          <a:p>
            <a:pPr algn="ctr"/>
            <a:r>
              <a:rPr lang="cs-CZ" sz="4800" dirty="0">
                <a:ln w="22225">
                  <a:solidFill>
                    <a:schemeClr val="accent2"/>
                  </a:solidFill>
                  <a:prstDash val="solid"/>
                </a:ln>
                <a:solidFill>
                  <a:schemeClr val="accent2">
                    <a:lumMod val="40000"/>
                    <a:lumOff val="60000"/>
                  </a:schemeClr>
                </a:solidFill>
                <a:latin typeface="Arial Black" panose="020B0A04020102020204" pitchFamily="34" charset="0"/>
              </a:rPr>
              <a:t>2018-2019</a:t>
            </a:r>
          </a:p>
          <a:p>
            <a:pPr algn="ctr"/>
            <a:r>
              <a:rPr lang="cs-CZ" sz="2800" dirty="0">
                <a:latin typeface="Arial Black" panose="020B0A04020102020204" pitchFamily="34" charset="0"/>
              </a:rPr>
              <a:t> </a:t>
            </a:r>
            <a:r>
              <a:rPr lang="cs-CZ" sz="2800" i="1" dirty="0">
                <a:solidFill>
                  <a:srgbClr val="FF0000"/>
                </a:solidFill>
                <a:latin typeface="Arial Black" panose="020B0A04020102020204" pitchFamily="34" charset="0"/>
              </a:rPr>
              <a:t>za sebou zavře bránu</a:t>
            </a:r>
          </a:p>
        </p:txBody>
      </p:sp>
      <p:graphicFrame>
        <p:nvGraphicFramePr>
          <p:cNvPr id="12" name="Tabulka 11">
            <a:extLst>
              <a:ext uri="{FF2B5EF4-FFF2-40B4-BE49-F238E27FC236}">
                <a16:creationId xmlns:a16="http://schemas.microsoft.com/office/drawing/2014/main" id="{57454672-38DF-40D1-B470-6A88464BBF31}"/>
              </a:ext>
            </a:extLst>
          </p:cNvPr>
          <p:cNvGraphicFramePr>
            <a:graphicFrameLocks noGrp="1"/>
          </p:cNvGraphicFramePr>
          <p:nvPr>
            <p:extLst>
              <p:ext uri="{D42A27DB-BD31-4B8C-83A1-F6EECF244321}">
                <p14:modId xmlns:p14="http://schemas.microsoft.com/office/powerpoint/2010/main" val="2565429764"/>
              </p:ext>
            </p:extLst>
          </p:nvPr>
        </p:nvGraphicFramePr>
        <p:xfrm>
          <a:off x="5496550" y="2356741"/>
          <a:ext cx="4644514" cy="4463999"/>
        </p:xfrm>
        <a:graphic>
          <a:graphicData uri="http://schemas.openxmlformats.org/drawingml/2006/table">
            <a:tbl>
              <a:tblPr/>
              <a:tblGrid>
                <a:gridCol w="554720">
                  <a:extLst>
                    <a:ext uri="{9D8B030D-6E8A-4147-A177-3AD203B41FA5}">
                      <a16:colId xmlns:a16="http://schemas.microsoft.com/office/drawing/2014/main" val="1986659049"/>
                    </a:ext>
                  </a:extLst>
                </a:gridCol>
                <a:gridCol w="675750">
                  <a:extLst>
                    <a:ext uri="{9D8B030D-6E8A-4147-A177-3AD203B41FA5}">
                      <a16:colId xmlns:a16="http://schemas.microsoft.com/office/drawing/2014/main" val="4203581151"/>
                    </a:ext>
                  </a:extLst>
                </a:gridCol>
                <a:gridCol w="544633">
                  <a:extLst>
                    <a:ext uri="{9D8B030D-6E8A-4147-A177-3AD203B41FA5}">
                      <a16:colId xmlns:a16="http://schemas.microsoft.com/office/drawing/2014/main" val="3961491270"/>
                    </a:ext>
                  </a:extLst>
                </a:gridCol>
                <a:gridCol w="925195">
                  <a:extLst>
                    <a:ext uri="{9D8B030D-6E8A-4147-A177-3AD203B41FA5}">
                      <a16:colId xmlns:a16="http://schemas.microsoft.com/office/drawing/2014/main" val="2539684470"/>
                    </a:ext>
                  </a:extLst>
                </a:gridCol>
                <a:gridCol w="814606">
                  <a:extLst>
                    <a:ext uri="{9D8B030D-6E8A-4147-A177-3AD203B41FA5}">
                      <a16:colId xmlns:a16="http://schemas.microsoft.com/office/drawing/2014/main" val="1801469567"/>
                    </a:ext>
                  </a:extLst>
                </a:gridCol>
                <a:gridCol w="1129610">
                  <a:extLst>
                    <a:ext uri="{9D8B030D-6E8A-4147-A177-3AD203B41FA5}">
                      <a16:colId xmlns:a16="http://schemas.microsoft.com/office/drawing/2014/main" val="3839656674"/>
                    </a:ext>
                  </a:extLst>
                </a:gridCol>
              </a:tblGrid>
              <a:tr h="708394">
                <a:tc>
                  <a:txBody>
                    <a:bodyPr/>
                    <a:lstStyle/>
                    <a:p>
                      <a:pPr algn="ctr" fontAlgn="ctr"/>
                      <a:r>
                        <a:rPr lang="cs-CZ" sz="1100" b="1" i="0" u="none" strike="noStrike" dirty="0">
                          <a:solidFill>
                            <a:srgbClr val="000000"/>
                          </a:solidFill>
                          <a:effectLst/>
                          <a:latin typeface="Eras Bold ITC" panose="020B0907030504020204" pitchFamily="34" charset="0"/>
                        </a:rPr>
                        <a:t>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Eras Bold ITC" panose="020B0907030504020204" pitchFamily="34" charset="0"/>
                        </a:rPr>
                        <a:t>Datum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rgbClr val="000000"/>
                          </a:solidFill>
                          <a:effectLst/>
                          <a:latin typeface="Eras Bold ITC" panose="020B0907030504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rgbClr val="000000"/>
                          </a:solidFill>
                          <a:effectLst/>
                          <a:latin typeface="Eras Bold ITC" panose="020B0907030504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rgbClr val="000000"/>
                          </a:solidFill>
                          <a:effectLst/>
                          <a:latin typeface="Eras Bold ITC" panose="020B0907030504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rgbClr val="000000"/>
                          </a:solidFill>
                          <a:effectLst/>
                          <a:latin typeface="Eras Bold ITC" panose="020B0907030504020204" pitchFamily="34" charset="0"/>
                        </a:rPr>
                        <a:t>Soutěž</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117213933"/>
                  </a:ext>
                </a:extLst>
              </a:tr>
              <a:tr h="751121">
                <a:tc>
                  <a:txBody>
                    <a:bodyPr/>
                    <a:lstStyle/>
                    <a:p>
                      <a:pPr algn="ctr" fontAlgn="ctr"/>
                      <a:r>
                        <a:rPr lang="cs-CZ" sz="1100" b="1" i="0" u="none" strike="noStrike" dirty="0">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15.06.</a:t>
                      </a:r>
                    </a:p>
                    <a:p>
                      <a:pPr algn="ctr" fontAlgn="ctr"/>
                      <a:r>
                        <a:rPr lang="cs-CZ" sz="1100" b="1" i="0" u="none" strike="noStrike" dirty="0">
                          <a:solidFill>
                            <a:srgbClr val="000000"/>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TJ Sokol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68261860"/>
                  </a:ext>
                </a:extLst>
              </a:tr>
              <a:tr h="751121">
                <a:tc>
                  <a:txBody>
                    <a:bodyPr/>
                    <a:lstStyle/>
                    <a:p>
                      <a:pPr algn="ctr" fontAlgn="ctr"/>
                      <a:r>
                        <a:rPr lang="cs-CZ" sz="11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15.06.</a:t>
                      </a:r>
                    </a:p>
                    <a:p>
                      <a:pPr algn="ctr" fontAlgn="ctr"/>
                      <a:r>
                        <a:rPr lang="cs-CZ" sz="1100" b="1" i="0" u="none" strike="noStrike" dirty="0">
                          <a:solidFill>
                            <a:srgbClr val="000000"/>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FK Litoměřicko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Krajský přebor starších žáků- sk.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93631823"/>
                  </a:ext>
                </a:extLst>
              </a:tr>
              <a:tr h="751121">
                <a:tc>
                  <a:txBody>
                    <a:bodyPr/>
                    <a:lstStyle/>
                    <a:p>
                      <a:pPr algn="ctr" fontAlgn="ctr"/>
                      <a:r>
                        <a:rPr lang="cs-CZ" sz="11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15.06.</a:t>
                      </a:r>
                    </a:p>
                    <a:p>
                      <a:pPr algn="ctr" fontAlgn="ctr"/>
                      <a:r>
                        <a:rPr lang="cs-CZ" sz="1100" b="1" i="0" u="none" strike="noStrike" dirty="0">
                          <a:solidFill>
                            <a:srgbClr val="000000"/>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FK Litoměřicko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Krajský přebor mladších žáků- sk.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68507691"/>
                  </a:ext>
                </a:extLst>
              </a:tr>
              <a:tr h="751121">
                <a:tc>
                  <a:txBody>
                    <a:bodyPr/>
                    <a:lstStyle/>
                    <a:p>
                      <a:pPr algn="ctr" fontAlgn="ctr"/>
                      <a:r>
                        <a:rPr lang="cs-CZ" sz="11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16.06.</a:t>
                      </a:r>
                    </a:p>
                    <a:p>
                      <a:pPr algn="ctr" fontAlgn="ctr"/>
                      <a:r>
                        <a:rPr lang="cs-CZ" sz="1100" b="1" i="0" u="none" strike="noStrike" dirty="0">
                          <a:solidFill>
                            <a:srgbClr val="000000"/>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  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effectLst/>
                          <a:latin typeface="Arial" panose="020B0604020202020204" pitchFamily="34" charset="0"/>
                        </a:rPr>
                        <a:t>I.třída</a:t>
                      </a:r>
                      <a:r>
                        <a:rPr lang="cs-CZ" sz="900" b="1" i="0" u="none" strike="noStrike" dirty="0">
                          <a:solidFill>
                            <a:srgbClr val="000000"/>
                          </a:solidFill>
                          <a:effectLst/>
                          <a:latin typeface="Arial" panose="020B0604020202020204" pitchFamily="34" charset="0"/>
                        </a:rPr>
                        <a:t> staršího dorostu - </a:t>
                      </a:r>
                      <a:r>
                        <a:rPr lang="cs-CZ" sz="900" b="1" i="0" u="none" strike="noStrike" dirty="0" err="1">
                          <a:solidFill>
                            <a:srgbClr val="000000"/>
                          </a:solidFill>
                          <a:effectLst/>
                          <a:latin typeface="Arial" panose="020B0604020202020204" pitchFamily="34" charset="0"/>
                        </a:rPr>
                        <a:t>sk.A</a:t>
                      </a:r>
                      <a:endParaRPr lang="cs-CZ" sz="9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68276974"/>
                  </a:ext>
                </a:extLst>
              </a:tr>
              <a:tr h="751121">
                <a:tc>
                  <a:txBody>
                    <a:bodyPr/>
                    <a:lstStyle/>
                    <a:p>
                      <a:pPr algn="ctr" fontAlgn="ctr"/>
                      <a:r>
                        <a:rPr lang="cs-CZ" sz="1100" b="1" i="0" u="none" strike="noStrike">
                          <a:solidFill>
                            <a:srgbClr val="000000"/>
                          </a:solidFill>
                          <a:effectLst/>
                          <a:latin typeface="Arial" panose="020B0604020202020204"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16.06.</a:t>
                      </a:r>
                    </a:p>
                    <a:p>
                      <a:pPr algn="ctr" fontAlgn="ctr"/>
                      <a:r>
                        <a:rPr lang="cs-CZ" sz="1100" b="1" i="0" u="none" strike="noStrike" dirty="0">
                          <a:solidFill>
                            <a:srgbClr val="000000"/>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  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Slavoj Sulejovice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Dospělí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38601353"/>
                  </a:ext>
                </a:extLst>
              </a:tr>
            </a:tbl>
          </a:graphicData>
        </a:graphic>
      </p:graphicFrame>
      <p:pic>
        <p:nvPicPr>
          <p:cNvPr id="6" name="Obrázek 5">
            <a:extLst>
              <a:ext uri="{FF2B5EF4-FFF2-40B4-BE49-F238E27FC236}">
                <a16:creationId xmlns:a16="http://schemas.microsoft.com/office/drawing/2014/main" id="{966C3189-27CD-4C8B-B287-340E84E58D3F}"/>
              </a:ext>
            </a:extLst>
          </p:cNvPr>
          <p:cNvPicPr>
            <a:picLocks noChangeAspect="1"/>
          </p:cNvPicPr>
          <p:nvPr/>
        </p:nvPicPr>
        <p:blipFill>
          <a:blip r:embed="rId2"/>
          <a:stretch>
            <a:fillRect/>
          </a:stretch>
        </p:blipFill>
        <p:spPr>
          <a:xfrm>
            <a:off x="1557853" y="5315025"/>
            <a:ext cx="1435022" cy="1472786"/>
          </a:xfrm>
          <a:prstGeom prst="rect">
            <a:avLst/>
          </a:prstGeom>
        </p:spPr>
      </p:pic>
      <p:sp>
        <p:nvSpPr>
          <p:cNvPr id="9" name="Obdélník 8">
            <a:extLst>
              <a:ext uri="{FF2B5EF4-FFF2-40B4-BE49-F238E27FC236}">
                <a16:creationId xmlns:a16="http://schemas.microsoft.com/office/drawing/2014/main" id="{B8F47EF7-71FB-4DBA-BD04-E028B7A92509}"/>
              </a:ext>
            </a:extLst>
          </p:cNvPr>
          <p:cNvSpPr/>
          <p:nvPr/>
        </p:nvSpPr>
        <p:spPr>
          <a:xfrm>
            <a:off x="85815" y="1007435"/>
            <a:ext cx="4680520" cy="4307589"/>
          </a:xfrm>
          <a:prstGeom prst="rect">
            <a:avLst/>
          </a:prstGeom>
        </p:spPr>
        <p:txBody>
          <a:bodyPr wrap="square">
            <a:spAutoFit/>
          </a:bodyPr>
          <a:lstStyle/>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Sokol Malé Žernoseky –</a:t>
            </a:r>
            <a:r>
              <a:rPr lang="cs-CZ" sz="1800" dirty="0" err="1">
                <a:highlight>
                  <a:srgbClr val="FFFF00"/>
                </a:highlight>
                <a:latin typeface="Arial Black" panose="020B0A04020102020204" pitchFamily="34" charset="0"/>
                <a:ea typeface="Calibri" panose="020F0502020204030204" pitchFamily="34" charset="0"/>
                <a:cs typeface="Arial" panose="020B0604020202020204" pitchFamily="34" charset="0"/>
              </a:rPr>
              <a:t>Sepap</a:t>
            </a: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2:6(0:6)   7.6.2019  18.kolo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11 hrdinů vyrazilo k poslednímu letošnímu zápasu okresního přeboru staré gardy již jako jasný druhý celek tabulky, takže si jeli zahrát a ukázat, že postavení v tabulce jim patří právem. Naplňovat to mužstvo začalo už v prvním poločase, i když už brzo po zahájení utkání potkalo Pavla Čermáka nepříjemné zranění a musel ze hry odstoupit. Desítka zbylých borců ho ale v plné míře nahradila. Obzvlášť Tomáš Burda v první půlce v tom dobrém slova smyslu řádil. Vstřelil 3 branky a už do poločasu zajistil luxusní vedení. Hned po změně stran jsme zvýšili vedení na 4:0 a pohodu v týmu to ještě upevnilo. Domácí sice snížili na 1:4 a bouřlivé publikum v Malých Žernosekách ožilo, ale bylo to jen na 30 vteřin, protože přesně tak dlouho trvalo, než jsme přidali pátý kousek na 5:1. Další scénář zápasu měl podobný průběh. Domácí snížili na 2:5 a naše odpověď přišla obratem.  Zvýšili jsme na 6:2 a to byl také konečný poslední výsledek letošního skvělého ročníku. Po zápase jsme vyzpovídali </a:t>
            </a:r>
            <a:r>
              <a:rPr lang="cs-CZ" sz="1000" b="0" dirty="0" err="1">
                <a:latin typeface="Arial" panose="020B0604020202020204" pitchFamily="34" charset="0"/>
                <a:ea typeface="Calibri" panose="020F0502020204030204" pitchFamily="34" charset="0"/>
                <a:cs typeface="Arial" panose="020B0604020202020204" pitchFamily="34" charset="0"/>
              </a:rPr>
              <a:t>managery</a:t>
            </a:r>
            <a:r>
              <a:rPr lang="cs-CZ" sz="1000" b="0" dirty="0">
                <a:latin typeface="Arial" panose="020B0604020202020204" pitchFamily="34" charset="0"/>
                <a:ea typeface="Calibri" panose="020F0502020204030204" pitchFamily="34" charset="0"/>
                <a:cs typeface="Arial" panose="020B0604020202020204" pitchFamily="34" charset="0"/>
              </a:rPr>
              <a:t> týmu Milana Šťastného a Jana </a:t>
            </a:r>
            <a:r>
              <a:rPr lang="cs-CZ" sz="1000" b="0" dirty="0" err="1">
                <a:latin typeface="Arial" panose="020B0604020202020204" pitchFamily="34" charset="0"/>
                <a:ea typeface="Calibri" panose="020F0502020204030204" pitchFamily="34" charset="0"/>
                <a:cs typeface="Arial" panose="020B0604020202020204" pitchFamily="34" charset="0"/>
              </a:rPr>
              <a:t>Tyleho</a:t>
            </a:r>
            <a:r>
              <a:rPr lang="cs-CZ" sz="1000" b="0" dirty="0">
                <a:latin typeface="Arial" panose="020B0604020202020204" pitchFamily="34" charset="0"/>
                <a:ea typeface="Calibri" panose="020F0502020204030204" pitchFamily="34" charset="0"/>
                <a:cs typeface="Arial" panose="020B0604020202020204" pitchFamily="34" charset="0"/>
              </a:rPr>
              <a:t>, jak se jim dnešní výkon líbil. Byla slyšet jenom slova chvály „ Báječný, skvělý výkon.  Nebojíme se říci, že to bylo nejlepší vystoupení </a:t>
            </a:r>
            <a:r>
              <a:rPr lang="cs-CZ" sz="1000" b="0" dirty="0" err="1">
                <a:latin typeface="Arial" panose="020B0604020202020204" pitchFamily="34" charset="0"/>
                <a:ea typeface="Calibri" panose="020F0502020204030204" pitchFamily="34" charset="0"/>
                <a:cs typeface="Arial" panose="020B0604020202020204" pitchFamily="34" charset="0"/>
              </a:rPr>
              <a:t>Sepapu</a:t>
            </a:r>
            <a:r>
              <a:rPr lang="cs-CZ" sz="1000" b="0" dirty="0">
                <a:latin typeface="Arial" panose="020B0604020202020204" pitchFamily="34" charset="0"/>
                <a:ea typeface="Calibri" panose="020F0502020204030204" pitchFamily="34" charset="0"/>
                <a:cs typeface="Arial" panose="020B0604020202020204" pitchFamily="34" charset="0"/>
              </a:rPr>
              <a:t> v letošním roce“. Přidáváme se k pochvale, přejeme hezkou rozlučku s letošním fotbalovým rokem a věříme, že mužstvo staré gardy bude trápit své soupeře i nadále, i když o výsledku už ani tolik nejde.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T.Burda</a:t>
            </a:r>
            <a:r>
              <a:rPr lang="cs-CZ" sz="1000" b="0" dirty="0">
                <a:latin typeface="Arial" panose="020B0604020202020204" pitchFamily="34" charset="0"/>
                <a:ea typeface="Calibri" panose="020F0502020204030204" pitchFamily="34" charset="0"/>
                <a:cs typeface="Arial" panose="020B0604020202020204" pitchFamily="34" charset="0"/>
              </a:rPr>
              <a:t> 3,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J.Jonák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J.Arazim</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J.Suchitra-Z.Brzek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J.Tyle</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J.Jonák</a:t>
            </a:r>
            <a:r>
              <a:rPr lang="cs-CZ" sz="1000" b="0" dirty="0">
                <a:latin typeface="Arial" panose="020B0604020202020204" pitchFamily="34" charset="0"/>
                <a:ea typeface="Calibri" panose="020F0502020204030204" pitchFamily="34" charset="0"/>
                <a:cs typeface="Arial" panose="020B0604020202020204" pitchFamily="34" charset="0"/>
              </a:rPr>
              <a:t>, Kindl, </a:t>
            </a:r>
            <a:r>
              <a:rPr lang="cs-CZ" sz="1000" b="0" dirty="0" err="1">
                <a:latin typeface="Arial" panose="020B0604020202020204" pitchFamily="34" charset="0"/>
                <a:ea typeface="Calibri" panose="020F0502020204030204" pitchFamily="34" charset="0"/>
                <a:cs typeface="Arial" panose="020B0604020202020204" pitchFamily="34" charset="0"/>
              </a:rPr>
              <a:t>M.Hamšík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D.Jerman</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T.Burda</a:t>
            </a:r>
            <a:r>
              <a:rPr lang="cs-CZ" sz="1000" b="0" dirty="0">
                <a:latin typeface="Arial" panose="020B0604020202020204" pitchFamily="34" charset="0"/>
                <a:ea typeface="Calibri" panose="020F0502020204030204" pitchFamily="34" charset="0"/>
                <a:cs typeface="Arial" panose="020B0604020202020204" pitchFamily="34" charset="0"/>
              </a:rPr>
              <a:t>, Jan  </a:t>
            </a:r>
            <a:r>
              <a:rPr lang="cs-CZ" sz="1000" b="0" dirty="0" err="1">
                <a:latin typeface="Arial" panose="020B0604020202020204" pitchFamily="34" charset="0"/>
                <a:ea typeface="Calibri" panose="020F0502020204030204" pitchFamily="34" charset="0"/>
                <a:cs typeface="Arial" panose="020B0604020202020204" pitchFamily="34" charset="0"/>
              </a:rPr>
              <a:t>Arazim</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P.Čermák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u="sng" dirty="0" err="1">
                <a:latin typeface="Arial" panose="020B0604020202020204" pitchFamily="34" charset="0"/>
                <a:ea typeface="Calibri" panose="020F0502020204030204" pitchFamily="34" charset="0"/>
                <a:cs typeface="Arial" panose="020B0604020202020204" pitchFamily="34" charset="0"/>
              </a:rPr>
              <a:t>Manager</a:t>
            </a:r>
            <a:r>
              <a:rPr lang="cs-CZ" sz="1000" b="0" u="sng" dirty="0">
                <a:latin typeface="Arial" panose="020B0604020202020204" pitchFamily="34" charset="0"/>
                <a:ea typeface="Calibri" panose="020F0502020204030204" pitchFamily="34" charset="0"/>
                <a:cs typeface="Arial" panose="020B0604020202020204" pitchFamily="34" charset="0"/>
              </a:rPr>
              <a: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M.Šťastný</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28181422-94F6-4B31-9E05-79D7FDBD31B6}"/>
              </a:ext>
            </a:extLst>
          </p:cNvPr>
          <p:cNvSpPr txBox="1"/>
          <p:nvPr/>
        </p:nvSpPr>
        <p:spPr>
          <a:xfrm>
            <a:off x="117210" y="55514"/>
            <a:ext cx="4599294" cy="707886"/>
          </a:xfrm>
          <a:prstGeom prst="rect">
            <a:avLst/>
          </a:prstGeom>
          <a:gradFill>
            <a:gsLst>
              <a:gs pos="31000">
                <a:srgbClr val="00FF00"/>
              </a:gs>
              <a:gs pos="72000">
                <a:schemeClr val="bg1">
                  <a:lumMod val="95000"/>
                </a:schemeClr>
              </a:gs>
            </a:gsLst>
            <a:lin ang="5400000" scaled="1"/>
          </a:gradFill>
          <a:effectLst>
            <a:softEdge rad="0"/>
          </a:effectLst>
        </p:spPr>
        <p:txBody>
          <a:bodyPr wrap="square" rtlCol="0">
            <a:spAutoFit/>
          </a:bodyPr>
          <a:lstStyle/>
          <a:p>
            <a:pPr algn="ctr"/>
            <a:r>
              <a:rPr lang="cs-CZ" sz="2000" dirty="0">
                <a:latin typeface="Arial Black" panose="020B0A04020102020204" pitchFamily="34" charset="0"/>
              </a:rPr>
              <a:t>Stará garda potvrdila, že 2. místo je ve správných rukách</a:t>
            </a: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43</a:t>
            </a:r>
          </a:p>
        </p:txBody>
      </p:sp>
      <p:graphicFrame>
        <p:nvGraphicFramePr>
          <p:cNvPr id="5" name="Tabulka 4">
            <a:extLst>
              <a:ext uri="{FF2B5EF4-FFF2-40B4-BE49-F238E27FC236}">
                <a16:creationId xmlns:a16="http://schemas.microsoft.com/office/drawing/2014/main" id="{2FADB6AB-C1E7-4F0C-B921-6ECE7995D53E}"/>
              </a:ext>
            </a:extLst>
          </p:cNvPr>
          <p:cNvGraphicFramePr>
            <a:graphicFrameLocks noGrp="1"/>
          </p:cNvGraphicFramePr>
          <p:nvPr>
            <p:extLst>
              <p:ext uri="{D42A27DB-BD31-4B8C-83A1-F6EECF244321}">
                <p14:modId xmlns:p14="http://schemas.microsoft.com/office/powerpoint/2010/main" val="1490408121"/>
              </p:ext>
            </p:extLst>
          </p:nvPr>
        </p:nvGraphicFramePr>
        <p:xfrm>
          <a:off x="5495240" y="3645227"/>
          <a:ext cx="4572509" cy="3214633"/>
        </p:xfrm>
        <a:graphic>
          <a:graphicData uri="http://schemas.openxmlformats.org/drawingml/2006/table">
            <a:tbl>
              <a:tblPr/>
              <a:tblGrid>
                <a:gridCol w="851265">
                  <a:extLst>
                    <a:ext uri="{9D8B030D-6E8A-4147-A177-3AD203B41FA5}">
                      <a16:colId xmlns:a16="http://schemas.microsoft.com/office/drawing/2014/main" val="1120357293"/>
                    </a:ext>
                  </a:extLst>
                </a:gridCol>
                <a:gridCol w="1398507">
                  <a:extLst>
                    <a:ext uri="{9D8B030D-6E8A-4147-A177-3AD203B41FA5}">
                      <a16:colId xmlns:a16="http://schemas.microsoft.com/office/drawing/2014/main" val="4178889936"/>
                    </a:ext>
                  </a:extLst>
                </a:gridCol>
                <a:gridCol w="1471472">
                  <a:extLst>
                    <a:ext uri="{9D8B030D-6E8A-4147-A177-3AD203B41FA5}">
                      <a16:colId xmlns:a16="http://schemas.microsoft.com/office/drawing/2014/main" val="3308870021"/>
                    </a:ext>
                  </a:extLst>
                </a:gridCol>
                <a:gridCol w="851265">
                  <a:extLst>
                    <a:ext uri="{9D8B030D-6E8A-4147-A177-3AD203B41FA5}">
                      <a16:colId xmlns:a16="http://schemas.microsoft.com/office/drawing/2014/main" val="756551438"/>
                    </a:ext>
                  </a:extLst>
                </a:gridCol>
              </a:tblGrid>
              <a:tr h="227797">
                <a:tc gridSpan="4">
                  <a:txBody>
                    <a:bodyPr/>
                    <a:lstStyle/>
                    <a:p>
                      <a:pPr algn="ctr" fontAlgn="ctr"/>
                      <a:r>
                        <a:rPr lang="cs-CZ" sz="1200" b="1" i="0" u="none" strike="noStrike" dirty="0">
                          <a:solidFill>
                            <a:srgbClr val="000000"/>
                          </a:solidFill>
                          <a:effectLst/>
                          <a:latin typeface="Arial" panose="020B0604020202020204" pitchFamily="34" charset="0"/>
                        </a:rPr>
                        <a:t>Nadstavba IV. Třídy  dospělých   o 1, až 6. místo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099842811"/>
                  </a:ext>
                </a:extLst>
              </a:tr>
              <a:tr h="170848">
                <a:tc gridSpan="4">
                  <a:txBody>
                    <a:bodyPr/>
                    <a:lstStyle/>
                    <a:p>
                      <a:pPr algn="ctr" fontAlgn="ctr"/>
                      <a:r>
                        <a:rPr lang="cs-CZ" sz="1000" b="1" i="0" u="none" strike="noStrike" dirty="0">
                          <a:solidFill>
                            <a:srgbClr val="000000"/>
                          </a:solidFill>
                          <a:effectLst/>
                          <a:latin typeface="Arial" panose="020B0604020202020204" pitchFamily="34" charset="0"/>
                        </a:rPr>
                        <a:t>4. kolo   02.06.2019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86034558"/>
                  </a:ext>
                </a:extLst>
              </a:tr>
              <a:tr h="170848">
                <a:tc>
                  <a:txBody>
                    <a:bodyPr/>
                    <a:lstStyle/>
                    <a:p>
                      <a:pPr algn="ctr" fontAlgn="ctr"/>
                      <a:r>
                        <a:rPr lang="cs-CZ" sz="1000" b="1" i="0" u="none" strike="noStrike" dirty="0">
                          <a:solidFill>
                            <a:srgbClr val="000000"/>
                          </a:solidFill>
                          <a:effectLst/>
                          <a:latin typeface="Arial" panose="020B0604020202020204" pitchFamily="34" charset="0"/>
                        </a:rPr>
                        <a:t>01.06.2019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Ctiněves/Libkovice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SK Liběšice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Arial" panose="020B0604020202020204" pitchFamily="34" charset="0"/>
                        </a:rPr>
                        <a:t>3:0 kont.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8116763"/>
                  </a:ext>
                </a:extLst>
              </a:tr>
              <a:tr h="170848">
                <a:tc>
                  <a:txBody>
                    <a:bodyPr/>
                    <a:lstStyle/>
                    <a:p>
                      <a:pPr algn="ctr" fontAlgn="ctr"/>
                      <a:r>
                        <a:rPr lang="cs-CZ" sz="1000" b="1" i="0" u="none" strike="noStrike">
                          <a:solidFill>
                            <a:srgbClr val="000000"/>
                          </a:solidFill>
                          <a:effectLst/>
                          <a:latin typeface="Arial" panose="020B0604020202020204" pitchFamily="34" charset="0"/>
                        </a:rPr>
                        <a:t>02.06.2019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Dynamo </a:t>
                      </a:r>
                      <a:r>
                        <a:rPr lang="cs-CZ" sz="1000" b="1" i="0" u="none" strike="noStrike" dirty="0" err="1">
                          <a:solidFill>
                            <a:srgbClr val="000000"/>
                          </a:solidFill>
                          <a:effectLst/>
                          <a:latin typeface="Arial" panose="020B0604020202020204" pitchFamily="34" charset="0"/>
                        </a:rPr>
                        <a:t>Podlusky</a:t>
                      </a:r>
                      <a:r>
                        <a:rPr lang="cs-CZ" sz="1000" b="1" i="0" u="none" strike="noStrike" dirty="0">
                          <a:solidFill>
                            <a:srgbClr val="000000"/>
                          </a:solidFill>
                          <a:effectLst/>
                          <a:latin typeface="Arial" panose="020B0604020202020204" pitchFamily="34" charset="0"/>
                        </a:rPr>
                        <a:t>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Slavoj Sulejovice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89509324"/>
                  </a:ext>
                </a:extLst>
              </a:tr>
              <a:tr h="177966">
                <a:tc>
                  <a:txBody>
                    <a:bodyPr/>
                    <a:lstStyle/>
                    <a:p>
                      <a:pPr algn="ctr" fontAlgn="ctr"/>
                      <a:r>
                        <a:rPr lang="cs-CZ" sz="1000" b="1" i="0" u="none" strike="noStrike">
                          <a:solidFill>
                            <a:srgbClr val="000000"/>
                          </a:solidFill>
                          <a:effectLst/>
                          <a:latin typeface="Arial" panose="020B0604020202020204" pitchFamily="34" charset="0"/>
                        </a:rPr>
                        <a:t>02.06.2019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SK Štětí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Schoeller</a:t>
                      </a:r>
                      <a:r>
                        <a:rPr lang="cs-CZ" sz="1000" b="1" i="0" u="none" strike="noStrike" dirty="0">
                          <a:solidFill>
                            <a:srgbClr val="000000"/>
                          </a:solidFill>
                          <a:effectLst/>
                          <a:latin typeface="Arial" panose="020B0604020202020204" pitchFamily="34" charset="0"/>
                        </a:rPr>
                        <a:t> Křešice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Arial" panose="020B0604020202020204" pitchFamily="34" charset="0"/>
                        </a:rPr>
                        <a:t>3:2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83536366"/>
                  </a:ext>
                </a:extLst>
              </a:tr>
              <a:tr h="170848">
                <a:tc gridSpan="4">
                  <a:txBody>
                    <a:bodyPr/>
                    <a:lstStyle/>
                    <a:p>
                      <a:pPr algn="ctr" fontAlgn="ctr"/>
                      <a:r>
                        <a:rPr lang="cs-CZ" sz="1000" b="1" i="0" u="none" strike="noStrike" dirty="0">
                          <a:solidFill>
                            <a:srgbClr val="000000"/>
                          </a:solidFill>
                          <a:effectLst/>
                          <a:latin typeface="Arial" panose="020B0604020202020204" pitchFamily="34" charset="0"/>
                        </a:rPr>
                        <a:t>5. kolo   09.06.2019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427540891"/>
                  </a:ext>
                </a:extLst>
              </a:tr>
              <a:tr h="170848">
                <a:tc>
                  <a:txBody>
                    <a:bodyPr/>
                    <a:lstStyle/>
                    <a:p>
                      <a:pPr algn="ctr" fontAlgn="ctr"/>
                      <a:r>
                        <a:rPr lang="cs-CZ" sz="1000" b="1" i="0" u="none" strike="noStrike">
                          <a:solidFill>
                            <a:srgbClr val="000000"/>
                          </a:solidFill>
                          <a:effectLst/>
                          <a:latin typeface="Arial" panose="020B0604020202020204" pitchFamily="34" charset="0"/>
                        </a:rPr>
                        <a:t>08.06.2019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SK Liběšice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SK Štětí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 1:2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51563642"/>
                  </a:ext>
                </a:extLst>
              </a:tr>
              <a:tr h="170848">
                <a:tc>
                  <a:txBody>
                    <a:bodyPr/>
                    <a:lstStyle/>
                    <a:p>
                      <a:pPr algn="ctr" fontAlgn="ctr"/>
                      <a:r>
                        <a:rPr lang="cs-CZ" sz="1000" b="1" i="0" u="none" strike="noStrike">
                          <a:solidFill>
                            <a:srgbClr val="000000"/>
                          </a:solidFill>
                          <a:effectLst/>
                          <a:latin typeface="Arial" panose="020B0604020202020204" pitchFamily="34" charset="0"/>
                        </a:rPr>
                        <a:t>09.06.2019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FK Schoeller Křešice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Dynamo </a:t>
                      </a:r>
                      <a:r>
                        <a:rPr lang="cs-CZ" sz="1000" b="1" i="0" u="none" strike="noStrike" dirty="0" err="1">
                          <a:solidFill>
                            <a:srgbClr val="000000"/>
                          </a:solidFill>
                          <a:effectLst/>
                          <a:latin typeface="Arial" panose="020B0604020202020204" pitchFamily="34" charset="0"/>
                        </a:rPr>
                        <a:t>Podlusky</a:t>
                      </a:r>
                      <a:r>
                        <a:rPr lang="cs-CZ" sz="1000" b="1" i="0" u="none" strike="noStrike" dirty="0">
                          <a:solidFill>
                            <a:srgbClr val="000000"/>
                          </a:solidFill>
                          <a:effectLst/>
                          <a:latin typeface="Arial" panose="020B0604020202020204" pitchFamily="34" charset="0"/>
                        </a:rPr>
                        <a:t>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 13:1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99941055"/>
                  </a:ext>
                </a:extLst>
              </a:tr>
              <a:tr h="177966">
                <a:tc>
                  <a:txBody>
                    <a:bodyPr/>
                    <a:lstStyle/>
                    <a:p>
                      <a:pPr algn="ctr" fontAlgn="ctr"/>
                      <a:r>
                        <a:rPr lang="cs-CZ" sz="1000" b="1" i="0" u="none" strike="noStrike">
                          <a:solidFill>
                            <a:srgbClr val="000000"/>
                          </a:solidFill>
                          <a:effectLst/>
                          <a:latin typeface="Arial" panose="020B0604020202020204" pitchFamily="34" charset="0"/>
                        </a:rPr>
                        <a:t>09.06.2019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Slavoj Sulejovice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Ctiněves/Libkovice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 5:0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43316224"/>
                  </a:ext>
                </a:extLst>
              </a:tr>
              <a:tr h="177966">
                <a:tc>
                  <a:txBody>
                    <a:bodyPr/>
                    <a:lstStyle/>
                    <a:p>
                      <a:pPr algn="ctr" fontAlgn="ctr"/>
                      <a:r>
                        <a:rPr lang="cs-CZ" sz="1000" b="1" i="0" u="none" strike="noStrike">
                          <a:solidFill>
                            <a:srgbClr val="000000"/>
                          </a:solidFill>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1396038"/>
                  </a:ext>
                </a:extLst>
              </a:tr>
              <a:tr h="170848">
                <a:tc gridSpan="4">
                  <a:txBody>
                    <a:bodyPr/>
                    <a:lstStyle/>
                    <a:p>
                      <a:pPr algn="ctr" fontAlgn="ctr"/>
                      <a:r>
                        <a:rPr lang="cs-CZ" sz="1000" b="1" i="0" u="none" strike="noStrike" dirty="0">
                          <a:solidFill>
                            <a:srgbClr val="000000"/>
                          </a:solidFill>
                          <a:effectLst/>
                          <a:latin typeface="Arial" panose="020B0604020202020204" pitchFamily="34" charset="0"/>
                        </a:rPr>
                        <a:t>Program posledního 6. kola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55951002"/>
                  </a:ext>
                </a:extLst>
              </a:tr>
              <a:tr h="149492">
                <a:tc>
                  <a:txBody>
                    <a:bodyPr/>
                    <a:lstStyle/>
                    <a:p>
                      <a:pPr algn="ctr" fontAlgn="ctr"/>
                      <a:r>
                        <a:rPr lang="cs-CZ" sz="1000" b="1" i="0" u="none" strike="noStrike">
                          <a:solidFill>
                            <a:srgbClr val="000000"/>
                          </a:solidFill>
                          <a:effectLst/>
                          <a:latin typeface="Arial" panose="020B0604020202020204" pitchFamily="34" charset="0"/>
                        </a:rPr>
                        <a:t>15.06.2019 14:00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Ctiněves/Libkovice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Schoeller</a:t>
                      </a:r>
                      <a:r>
                        <a:rPr lang="cs-CZ" sz="1000" b="1" i="0" u="none" strike="noStrike" dirty="0">
                          <a:solidFill>
                            <a:srgbClr val="000000"/>
                          </a:solidFill>
                          <a:effectLst/>
                          <a:latin typeface="Arial" panose="020B0604020202020204" pitchFamily="34" charset="0"/>
                        </a:rPr>
                        <a:t> Křešice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199262209"/>
                  </a:ext>
                </a:extLst>
              </a:tr>
              <a:tr h="170848">
                <a:tc>
                  <a:txBody>
                    <a:bodyPr/>
                    <a:lstStyle/>
                    <a:p>
                      <a:pPr algn="ctr" fontAlgn="ctr"/>
                      <a:r>
                        <a:rPr lang="cs-CZ" sz="1000" b="1" i="0" u="none" strike="noStrike">
                          <a:solidFill>
                            <a:srgbClr val="000000"/>
                          </a:solidFill>
                          <a:effectLst/>
                          <a:latin typeface="Arial" panose="020B0604020202020204" pitchFamily="34" charset="0"/>
                        </a:rPr>
                        <a:t>16.06.2019 17:00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Dynamo Podlusky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SK Liběšice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73589817"/>
                  </a:ext>
                </a:extLst>
              </a:tr>
              <a:tr h="177966">
                <a:tc>
                  <a:txBody>
                    <a:bodyPr/>
                    <a:lstStyle/>
                    <a:p>
                      <a:pPr algn="ctr" fontAlgn="ctr"/>
                      <a:r>
                        <a:rPr lang="cs-CZ" sz="1000" b="1" i="0" u="none" strike="noStrike">
                          <a:solidFill>
                            <a:srgbClr val="000000"/>
                          </a:solidFill>
                          <a:effectLst/>
                          <a:latin typeface="Arial" panose="020B0604020202020204" pitchFamily="34" charset="0"/>
                        </a:rPr>
                        <a:t>16.06.2019 17:00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SK Štětí. "B"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Slavoj Sulejovice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64211743"/>
                  </a:ext>
                </a:extLst>
              </a:tr>
            </a:tbl>
          </a:graphicData>
        </a:graphic>
      </p:graphicFrame>
      <p:sp>
        <p:nvSpPr>
          <p:cNvPr id="8" name="TextovéPole 7">
            <a:extLst>
              <a:ext uri="{FF2B5EF4-FFF2-40B4-BE49-F238E27FC236}">
                <a16:creationId xmlns:a16="http://schemas.microsoft.com/office/drawing/2014/main" id="{D08912D3-90CC-46EC-AEB3-E860F48E1007}"/>
              </a:ext>
            </a:extLst>
          </p:cNvPr>
          <p:cNvSpPr txBox="1"/>
          <p:nvPr/>
        </p:nvSpPr>
        <p:spPr>
          <a:xfrm>
            <a:off x="99206" y="1004565"/>
            <a:ext cx="4608512" cy="5847755"/>
          </a:xfrm>
          <a:prstGeom prst="rect">
            <a:avLst/>
          </a:prstGeom>
          <a:pattFill prst="dashHorz">
            <a:fgClr>
              <a:srgbClr val="FFCC00"/>
            </a:fgClr>
            <a:bgClr>
              <a:schemeClr val="bg1"/>
            </a:bgClr>
          </a:pattFill>
          <a:effectLst>
            <a:softEdge rad="0"/>
          </a:effectLst>
        </p:spPr>
        <p:txBody>
          <a:bodyPr wrap="square" rtlCol="0">
            <a:spAutoFit/>
          </a:bodyPr>
          <a:lstStyle/>
          <a:p>
            <a:pPr algn="just"/>
            <a:r>
              <a:rPr lang="cs-CZ" sz="1400" dirty="0">
                <a:latin typeface="Arial" panose="020B0604020202020204" pitchFamily="34" charset="0"/>
                <a:cs typeface="Arial" panose="020B0604020202020204" pitchFamily="34" charset="0"/>
              </a:rPr>
              <a:t>TJ Sokol Srbice si účast v Ústeckém přeboru zajistily v roce 2015 a jako nováček skončily hned na pěkném 5. místě. I v dalších letech prokazovaly, že postup do vyšší soutěže nebyla náhoda o čemž svědčí 4. místo 2016/17, 2017/18 4. místo zopakovaly a vrcholem působení v přeboru je letošní rok, kde hrají s Vilémovem o 2. místo. Vzájemné zápasy s naším dnešním soupeřem byly přerušeny 1x a důvodem byla naše účast v divizní soutěži. Z 5 zápasů, které jsme spolu dosud odehráli jsme 4x prohráli  a jen 1x vyhráli 4.6.2016 doma 2:1 po brankách Slavoje Tichého a Rudolfa </a:t>
            </a:r>
            <a:r>
              <a:rPr lang="cs-CZ" sz="1400" dirty="0" err="1">
                <a:latin typeface="Arial" panose="020B0604020202020204" pitchFamily="34" charset="0"/>
                <a:cs typeface="Arial" panose="020B0604020202020204" pitchFamily="34" charset="0"/>
              </a:rPr>
              <a:t>Slaničky</a:t>
            </a:r>
            <a:r>
              <a:rPr lang="cs-CZ" sz="1400" dirty="0">
                <a:latin typeface="Arial" panose="020B0604020202020204" pitchFamily="34" charset="0"/>
                <a:cs typeface="Arial" panose="020B0604020202020204" pitchFamily="34" charset="0"/>
              </a:rPr>
              <a:t>.  Jak je teda vidět máme co zlepšovat a první příležitost je hned dnes. Srbice mají ve svém týmu několik zkušených hráčů, kteří mají i zkušenosti z vyšších soutěží. Za zmínku stojí třeba Jan </a:t>
            </a:r>
            <a:r>
              <a:rPr lang="cs-CZ" sz="1400" dirty="0" err="1">
                <a:latin typeface="Arial" panose="020B0604020202020204" pitchFamily="34" charset="0"/>
                <a:cs typeface="Arial" panose="020B0604020202020204" pitchFamily="34" charset="0"/>
              </a:rPr>
              <a:t>Martýkán</a:t>
            </a:r>
            <a:r>
              <a:rPr lang="cs-CZ" sz="1400" dirty="0">
                <a:latin typeface="Arial" panose="020B0604020202020204" pitchFamily="34" charset="0"/>
                <a:cs typeface="Arial" panose="020B0604020202020204" pitchFamily="34" charset="0"/>
              </a:rPr>
              <a:t>, který </a:t>
            </a:r>
            <a:r>
              <a:rPr lang="cs-CZ" sz="1400" dirty="0" smtClean="0">
                <a:latin typeface="Arial" panose="020B0604020202020204" pitchFamily="34" charset="0"/>
                <a:cs typeface="Arial" panose="020B0604020202020204" pitchFamily="34" charset="0"/>
              </a:rPr>
              <a:t>hrál dlouhé </a:t>
            </a:r>
            <a:r>
              <a:rPr lang="cs-CZ" sz="1400" dirty="0">
                <a:latin typeface="Arial" panose="020B0604020202020204" pitchFamily="34" charset="0"/>
                <a:cs typeface="Arial" panose="020B0604020202020204" pitchFamily="34" charset="0"/>
              </a:rPr>
              <a:t>roky 2. ligu v Ústí </a:t>
            </a:r>
            <a:r>
              <a:rPr lang="cs-CZ" sz="1400" dirty="0" err="1">
                <a:latin typeface="Arial" panose="020B0604020202020204" pitchFamily="34" charset="0"/>
                <a:cs typeface="Arial" panose="020B0604020202020204" pitchFamily="34" charset="0"/>
              </a:rPr>
              <a:t>n.L.</a:t>
            </a:r>
            <a:r>
              <a:rPr lang="cs-CZ" sz="1400" dirty="0">
                <a:latin typeface="Arial" panose="020B0604020202020204" pitchFamily="34" charset="0"/>
                <a:cs typeface="Arial" panose="020B0604020202020204" pitchFamily="34" charset="0"/>
              </a:rPr>
              <a:t> a vyzkoušel si to i ve Slovácku. Nejlepším střelcem týmu je Denis </a:t>
            </a:r>
            <a:r>
              <a:rPr lang="cs-CZ" sz="1400" dirty="0" err="1">
                <a:latin typeface="Arial" panose="020B0604020202020204" pitchFamily="34" charset="0"/>
                <a:cs typeface="Arial" panose="020B0604020202020204" pitchFamily="34" charset="0"/>
              </a:rPr>
              <a:t>Egrt</a:t>
            </a:r>
            <a:r>
              <a:rPr lang="cs-CZ" sz="1400" dirty="0">
                <a:latin typeface="Arial" panose="020B0604020202020204" pitchFamily="34" charset="0"/>
                <a:cs typeface="Arial" panose="020B0604020202020204" pitchFamily="34" charset="0"/>
              </a:rPr>
              <a:t>, který dosud nastřílel 17 branek. Kdo by hledal Srbice na mapě, tak </a:t>
            </a:r>
            <a:r>
              <a:rPr lang="cs-CZ" sz="1400" dirty="0" smtClean="0">
                <a:latin typeface="Arial" panose="020B0604020202020204" pitchFamily="34" charset="0"/>
                <a:cs typeface="Arial" panose="020B0604020202020204" pitchFamily="34" charset="0"/>
              </a:rPr>
              <a:t>se nachází hned </a:t>
            </a:r>
            <a:r>
              <a:rPr lang="cs-CZ" sz="1400" dirty="0">
                <a:latin typeface="Arial" panose="020B0604020202020204" pitchFamily="34" charset="0"/>
                <a:cs typeface="Arial" panose="020B0604020202020204" pitchFamily="34" charset="0"/>
              </a:rPr>
              <a:t>u Teplic, kterých se téměř dotýkají. </a:t>
            </a:r>
          </a:p>
          <a:p>
            <a:pPr algn="just"/>
            <a:r>
              <a:rPr lang="cs-CZ" sz="2000" u="sng" dirty="0">
                <a:latin typeface="Rockwell" panose="02060603020205020403" pitchFamily="18" charset="0"/>
                <a:cs typeface="Arial" panose="020B0604020202020204" pitchFamily="34" charset="0"/>
              </a:rPr>
              <a:t>Realizační tým:</a:t>
            </a:r>
          </a:p>
          <a:p>
            <a:pPr algn="just"/>
            <a:r>
              <a:rPr lang="cs-CZ" sz="2000" dirty="0">
                <a:latin typeface="Rockwell" panose="02060603020205020403" pitchFamily="18" charset="0"/>
                <a:cs typeface="Arial" panose="020B0604020202020204" pitchFamily="34" charset="0"/>
              </a:rPr>
              <a:t>Martin </a:t>
            </a:r>
            <a:r>
              <a:rPr lang="cs-CZ" sz="2000" dirty="0" err="1">
                <a:latin typeface="Rockwell" panose="02060603020205020403" pitchFamily="18" charset="0"/>
                <a:cs typeface="Arial" panose="020B0604020202020204" pitchFamily="34" charset="0"/>
              </a:rPr>
              <a:t>Luger</a:t>
            </a:r>
            <a:r>
              <a:rPr lang="cs-CZ" sz="2000" dirty="0">
                <a:latin typeface="Rockwell" panose="02060603020205020403" pitchFamily="18" charset="0"/>
                <a:cs typeface="Arial" panose="020B0604020202020204" pitchFamily="34" charset="0"/>
              </a:rPr>
              <a:t> – trenér</a:t>
            </a:r>
          </a:p>
          <a:p>
            <a:pPr algn="just"/>
            <a:r>
              <a:rPr lang="cs-CZ" sz="2000" dirty="0">
                <a:latin typeface="Rockwell" panose="02060603020205020403" pitchFamily="18" charset="0"/>
                <a:cs typeface="Arial" panose="020B0604020202020204" pitchFamily="34" charset="0"/>
              </a:rPr>
              <a:t>Ivo </a:t>
            </a:r>
            <a:r>
              <a:rPr lang="cs-CZ" sz="2000" dirty="0" err="1">
                <a:latin typeface="Rockwell" panose="02060603020205020403" pitchFamily="18" charset="0"/>
                <a:cs typeface="Arial" panose="020B0604020202020204" pitchFamily="34" charset="0"/>
              </a:rPr>
              <a:t>Zgroch</a:t>
            </a:r>
            <a:r>
              <a:rPr lang="cs-CZ" sz="2000" dirty="0">
                <a:latin typeface="Rockwell" panose="02060603020205020403" pitchFamily="18" charset="0"/>
                <a:cs typeface="Arial" panose="020B0604020202020204" pitchFamily="34" charset="0"/>
              </a:rPr>
              <a:t> – asistent</a:t>
            </a:r>
          </a:p>
          <a:p>
            <a:pPr algn="just"/>
            <a:r>
              <a:rPr lang="cs-CZ" sz="2000" dirty="0">
                <a:latin typeface="Rockwell" panose="02060603020205020403" pitchFamily="18" charset="0"/>
                <a:cs typeface="Arial" panose="020B0604020202020204" pitchFamily="34" charset="0"/>
              </a:rPr>
              <a:t>Petr Stibor - vedoucí </a:t>
            </a:r>
          </a:p>
        </p:txBody>
      </p:sp>
      <p:sp>
        <p:nvSpPr>
          <p:cNvPr id="9" name="TextovéPole 8">
            <a:extLst>
              <a:ext uri="{FF2B5EF4-FFF2-40B4-BE49-F238E27FC236}">
                <a16:creationId xmlns:a16="http://schemas.microsoft.com/office/drawing/2014/main" id="{1777F31C-28E0-4FB0-80DF-072536E56CC6}"/>
              </a:ext>
            </a:extLst>
          </p:cNvPr>
          <p:cNvSpPr txBox="1"/>
          <p:nvPr/>
        </p:nvSpPr>
        <p:spPr>
          <a:xfrm>
            <a:off x="99206" y="91108"/>
            <a:ext cx="4680520" cy="769441"/>
          </a:xfrm>
          <a:prstGeom prst="rect">
            <a:avLst/>
          </a:prstGeom>
          <a:solidFill>
            <a:srgbClr val="00FFCC"/>
          </a:solidFill>
          <a:effectLst>
            <a:glow>
              <a:srgbClr val="FFFF66"/>
            </a:glow>
            <a:softEdge rad="279400"/>
          </a:effectLst>
        </p:spPr>
        <p:txBody>
          <a:bodyPr wrap="square" rtlCol="0">
            <a:prstTxWarp prst="textChevronInverted">
              <a:avLst/>
            </a:prstTxWarp>
            <a:spAutoFit/>
          </a:bodyPr>
          <a:lstStyle/>
          <a:p>
            <a:pPr algn="ctr"/>
            <a:r>
              <a:rPr lang="cs-CZ" sz="4400" dirty="0">
                <a:solidFill>
                  <a:srgbClr val="FF9900"/>
                </a:solidFill>
                <a:latin typeface="Jokerman" panose="04090605060D06020702" pitchFamily="82" charset="0"/>
              </a:rPr>
              <a:t>TJ Sokol Srbice</a:t>
            </a:r>
          </a:p>
        </p:txBody>
      </p:sp>
      <p:pic>
        <p:nvPicPr>
          <p:cNvPr id="10" name="Obrázek 9">
            <a:extLst>
              <a:ext uri="{FF2B5EF4-FFF2-40B4-BE49-F238E27FC236}">
                <a16:creationId xmlns:a16="http://schemas.microsoft.com/office/drawing/2014/main" id="{F0B200E8-F3F9-48A2-87DE-ED0AA5AB06C8}"/>
              </a:ext>
            </a:extLst>
          </p:cNvPr>
          <p:cNvPicPr>
            <a:picLocks noChangeAspect="1"/>
          </p:cNvPicPr>
          <p:nvPr/>
        </p:nvPicPr>
        <p:blipFill>
          <a:blip r:embed="rId2"/>
          <a:stretch>
            <a:fillRect/>
          </a:stretch>
        </p:blipFill>
        <p:spPr>
          <a:xfrm>
            <a:off x="3339566" y="5541069"/>
            <a:ext cx="1152128" cy="1178115"/>
          </a:xfrm>
          <a:prstGeom prst="rect">
            <a:avLst/>
          </a:prstGeom>
        </p:spPr>
      </p:pic>
      <p:graphicFrame>
        <p:nvGraphicFramePr>
          <p:cNvPr id="2" name="Tabulka 1"/>
          <p:cNvGraphicFramePr>
            <a:graphicFrameLocks noGrp="1"/>
          </p:cNvGraphicFramePr>
          <p:nvPr>
            <p:extLst>
              <p:ext uri="{D42A27DB-BD31-4B8C-83A1-F6EECF244321}">
                <p14:modId xmlns:p14="http://schemas.microsoft.com/office/powerpoint/2010/main" val="3830555889"/>
              </p:ext>
            </p:extLst>
          </p:nvPr>
        </p:nvGraphicFramePr>
        <p:xfrm>
          <a:off x="5495239" y="1606297"/>
          <a:ext cx="4572507" cy="1941195"/>
        </p:xfrm>
        <a:graphic>
          <a:graphicData uri="http://schemas.openxmlformats.org/drawingml/2006/table">
            <a:tbl>
              <a:tblPr/>
              <a:tblGrid>
                <a:gridCol w="209148">
                  <a:extLst>
                    <a:ext uri="{9D8B030D-6E8A-4147-A177-3AD203B41FA5}">
                      <a16:colId xmlns:a16="http://schemas.microsoft.com/office/drawing/2014/main" val="681303284"/>
                    </a:ext>
                  </a:extLst>
                </a:gridCol>
                <a:gridCol w="397383">
                  <a:extLst>
                    <a:ext uri="{9D8B030D-6E8A-4147-A177-3AD203B41FA5}">
                      <a16:colId xmlns:a16="http://schemas.microsoft.com/office/drawing/2014/main" val="953346576"/>
                    </a:ext>
                  </a:extLst>
                </a:gridCol>
                <a:gridCol w="1589527">
                  <a:extLst>
                    <a:ext uri="{9D8B030D-6E8A-4147-A177-3AD203B41FA5}">
                      <a16:colId xmlns:a16="http://schemas.microsoft.com/office/drawing/2014/main" val="3576880761"/>
                    </a:ext>
                  </a:extLst>
                </a:gridCol>
                <a:gridCol w="334638">
                  <a:extLst>
                    <a:ext uri="{9D8B030D-6E8A-4147-A177-3AD203B41FA5}">
                      <a16:colId xmlns:a16="http://schemas.microsoft.com/office/drawing/2014/main" val="268933360"/>
                    </a:ext>
                  </a:extLst>
                </a:gridCol>
                <a:gridCol w="324180">
                  <a:extLst>
                    <a:ext uri="{9D8B030D-6E8A-4147-A177-3AD203B41FA5}">
                      <a16:colId xmlns:a16="http://schemas.microsoft.com/office/drawing/2014/main" val="2187216016"/>
                    </a:ext>
                  </a:extLst>
                </a:gridCol>
                <a:gridCol w="209148">
                  <a:extLst>
                    <a:ext uri="{9D8B030D-6E8A-4147-A177-3AD203B41FA5}">
                      <a16:colId xmlns:a16="http://schemas.microsoft.com/office/drawing/2014/main" val="4256579059"/>
                    </a:ext>
                  </a:extLst>
                </a:gridCol>
                <a:gridCol w="209148">
                  <a:extLst>
                    <a:ext uri="{9D8B030D-6E8A-4147-A177-3AD203B41FA5}">
                      <a16:colId xmlns:a16="http://schemas.microsoft.com/office/drawing/2014/main" val="1557146160"/>
                    </a:ext>
                  </a:extLst>
                </a:gridCol>
                <a:gridCol w="209148">
                  <a:extLst>
                    <a:ext uri="{9D8B030D-6E8A-4147-A177-3AD203B41FA5}">
                      <a16:colId xmlns:a16="http://schemas.microsoft.com/office/drawing/2014/main" val="3618512285"/>
                    </a:ext>
                  </a:extLst>
                </a:gridCol>
                <a:gridCol w="522870">
                  <a:extLst>
                    <a:ext uri="{9D8B030D-6E8A-4147-A177-3AD203B41FA5}">
                      <a16:colId xmlns:a16="http://schemas.microsoft.com/office/drawing/2014/main" val="222911379"/>
                    </a:ext>
                  </a:extLst>
                </a:gridCol>
                <a:gridCol w="337253">
                  <a:extLst>
                    <a:ext uri="{9D8B030D-6E8A-4147-A177-3AD203B41FA5}">
                      <a16:colId xmlns:a16="http://schemas.microsoft.com/office/drawing/2014/main" val="3318171517"/>
                    </a:ext>
                  </a:extLst>
                </a:gridCol>
                <a:gridCol w="230064">
                  <a:extLst>
                    <a:ext uri="{9D8B030D-6E8A-4147-A177-3AD203B41FA5}">
                      <a16:colId xmlns:a16="http://schemas.microsoft.com/office/drawing/2014/main" val="3029989795"/>
                    </a:ext>
                  </a:extLst>
                </a:gridCol>
              </a:tblGrid>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3276056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IV. Třída dospělých 2018-2019 po 3. kole Nadstavby </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6433023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FF0000"/>
                          </a:solidFill>
                          <a:effectLst/>
                          <a:latin typeface="Arial" panose="020B0604020202020204" pitchFamily="34" charset="0"/>
                        </a:rPr>
                        <a:t>FK </a:t>
                      </a:r>
                      <a:r>
                        <a:rPr lang="cs-CZ" sz="1100" b="1" i="0" u="none" strike="noStrike" dirty="0" err="1">
                          <a:solidFill>
                            <a:srgbClr val="FF0000"/>
                          </a:solidFill>
                          <a:effectLst/>
                          <a:latin typeface="Arial" panose="020B0604020202020204" pitchFamily="34" charset="0"/>
                        </a:rPr>
                        <a:t>Schoeller</a:t>
                      </a:r>
                      <a:r>
                        <a:rPr lang="cs-CZ" sz="1100" b="1" i="0" u="none" strike="noStrike" dirty="0">
                          <a:solidFill>
                            <a:srgbClr val="FF0000"/>
                          </a:solidFill>
                          <a:effectLst/>
                          <a:latin typeface="Arial" panose="020B0604020202020204" pitchFamily="34" charset="0"/>
                        </a:rPr>
                        <a:t> Křešice "B"</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48:16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6165653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Slavoj Sulejovice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33:14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8540402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Štětí B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8794440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 z. 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3258958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Ctiněves/Libkovice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14:48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8264648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pl-PL" sz="1000" b="1" i="0" u="none" strike="noStrike">
                          <a:solidFill>
                            <a:srgbClr val="000000"/>
                          </a:solidFill>
                          <a:effectLst/>
                          <a:latin typeface="Arial" panose="020B0604020202020204" pitchFamily="34" charset="0"/>
                        </a:rPr>
                        <a:t>TJ Dynamo Podlusky,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15:50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2226097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76938766"/>
                  </a:ext>
                </a:extLst>
              </a:tr>
            </a:tbl>
          </a:graphicData>
        </a:graphic>
      </p:graphicFrame>
      <p:sp>
        <p:nvSpPr>
          <p:cNvPr id="3" name="TextovéPole 2">
            <a:extLst>
              <a:ext uri="{FF2B5EF4-FFF2-40B4-BE49-F238E27FC236}">
                <a16:creationId xmlns:a16="http://schemas.microsoft.com/office/drawing/2014/main" id="{33F583E5-C817-457A-B027-FD74232AD3DB}"/>
              </a:ext>
            </a:extLst>
          </p:cNvPr>
          <p:cNvSpPr txBox="1"/>
          <p:nvPr/>
        </p:nvSpPr>
        <p:spPr>
          <a:xfrm>
            <a:off x="5328568" y="91108"/>
            <a:ext cx="4739178" cy="1323439"/>
          </a:xfrm>
          <a:prstGeom prst="rect">
            <a:avLst/>
          </a:prstGeom>
          <a:solidFill>
            <a:srgbClr val="66FF99"/>
          </a:solidFill>
          <a:effectLst>
            <a:softEdge rad="241300"/>
          </a:effectLst>
        </p:spPr>
        <p:txBody>
          <a:bodyPr wrap="square" rtlCol="0">
            <a:spAutoFit/>
          </a:bodyPr>
          <a:lstStyle/>
          <a:p>
            <a:pPr algn="ctr"/>
            <a:r>
              <a:rPr lang="cs-CZ" sz="2000" dirty="0">
                <a:solidFill>
                  <a:srgbClr val="0000CC"/>
                </a:solidFill>
                <a:latin typeface="Arial Black" panose="020B0A04020102020204" pitchFamily="34" charset="0"/>
              </a:rPr>
              <a:t>Poslední kolo nadstavbové části IV. třídy dospělých o 1. až 6. místo bude ještě hodně zajímavé. Postupují 2 týmy    </a:t>
            </a:r>
          </a:p>
        </p:txBody>
      </p:sp>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0" name="TextovéPole 9"/>
          <p:cNvSpPr txBox="1"/>
          <p:nvPr/>
        </p:nvSpPr>
        <p:spPr>
          <a:xfrm>
            <a:off x="7632824" y="696536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sp>
        <p:nvSpPr>
          <p:cNvPr id="2" name="Obdélník 1">
            <a:extLst>
              <a:ext uri="{FF2B5EF4-FFF2-40B4-BE49-F238E27FC236}">
                <a16:creationId xmlns:a16="http://schemas.microsoft.com/office/drawing/2014/main" id="{6E482489-EA5D-42AD-B536-EF81B35C6EE7}"/>
              </a:ext>
            </a:extLst>
          </p:cNvPr>
          <p:cNvSpPr/>
          <p:nvPr/>
        </p:nvSpPr>
        <p:spPr>
          <a:xfrm>
            <a:off x="143992" y="739180"/>
            <a:ext cx="4572508" cy="4464000"/>
          </a:xfrm>
          <a:prstGeom prst="rect">
            <a:avLst/>
          </a:prstGeom>
        </p:spPr>
        <p:txBody>
          <a:bodyPr wrap="square">
            <a:spAutoFit/>
          </a:bodyPr>
          <a:lstStyle/>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ve vlastním pokutovém území nikdo z hostů nejevil zájem, až se se k němu dostal Šimon Vála a srovnal na 1:1. Do 2. poločasu se nám nastupovalo hned mnohem lépe, a když v 54. minutě odčinil své zaváhání neproměněné šance z 1. poločasu Lukáš Jakl, který z otočky pohotově přivedl naše mužstvo do vedení 2:1, tak jsme se radovali ještě víc. Vedení bylo slibné, ale ne rozhodující. Navíc naše hra měla k dokonalosti hodně daleko. Vázla kombinace a místo toho, abychom protivníka dorazili, tak jsme se museli po rychlých útocích strachovat z vyrovnání. Do 2. poločasu také vyběhl Jiří Vokoun, který se snažil míče rozdávat, ale nutno poznamenat, že jsme toho moc nevyužívali. Běžela 74. minuta, když si  zmiňovaný Jirka vzal balón na vlastní polovině ,  vzpomněl si na písníčku Vítr od Lucie Vondráčkové a po přeletu půlkou hřiště dostal naše mužstvo do vedení 3:1. Zdálo se rozhodnuto, ale ve fotbale je konec až teprve, když ho zapíská rozhodčí. Křešice zbraně nesložily a vsadily na útočnou notu. Několikrát to před naší brankou hodně hořelo. Šance mělo ale i naše mužstvo. </a:t>
            </a:r>
            <a:r>
              <a:rPr lang="cs-CZ" sz="1050" b="0" dirty="0" err="1">
                <a:latin typeface="Arial" panose="020B0604020202020204" pitchFamily="34" charset="0"/>
                <a:ea typeface="Calibri" panose="020F0502020204030204" pitchFamily="34" charset="0"/>
                <a:cs typeface="Arial" panose="020B0604020202020204" pitchFamily="34" charset="0"/>
              </a:rPr>
              <a:t>Gólovky</a:t>
            </a:r>
            <a:r>
              <a:rPr lang="cs-CZ" sz="1050" b="0" dirty="0">
                <a:latin typeface="Arial" panose="020B0604020202020204" pitchFamily="34" charset="0"/>
                <a:ea typeface="Calibri" panose="020F0502020204030204" pitchFamily="34" charset="0"/>
                <a:cs typeface="Arial" panose="020B0604020202020204" pitchFamily="34" charset="0"/>
              </a:rPr>
              <a:t> Šimona Vály nebo Dominika Berušky by se měly proměňovat.  Drama to bylo až do úplného konce, ale o to větší radost jsme měli z uhájení vítězství 3:2.</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Branky:</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Š.Vála</a:t>
            </a:r>
            <a:r>
              <a:rPr lang="cs-CZ" sz="1050" b="0" dirty="0">
                <a:latin typeface="Arial" panose="020B0604020202020204" pitchFamily="34" charset="0"/>
                <a:ea typeface="Calibri" panose="020F0502020204030204" pitchFamily="34" charset="0"/>
                <a:cs typeface="Arial" panose="020B0604020202020204" pitchFamily="34" charset="0"/>
              </a:rPr>
              <a:t> 1, </a:t>
            </a:r>
            <a:r>
              <a:rPr lang="cs-CZ" sz="1050" b="0" dirty="0" err="1">
                <a:latin typeface="Arial" panose="020B0604020202020204" pitchFamily="34" charset="0"/>
                <a:ea typeface="Calibri" panose="020F0502020204030204" pitchFamily="34" charset="0"/>
                <a:cs typeface="Arial" panose="020B0604020202020204" pitchFamily="34" charset="0"/>
              </a:rPr>
              <a:t>L.Jakl</a:t>
            </a:r>
            <a:r>
              <a:rPr lang="cs-CZ" sz="1050" b="0" dirty="0">
                <a:latin typeface="Arial" panose="020B0604020202020204" pitchFamily="34" charset="0"/>
                <a:ea typeface="Calibri" panose="020F0502020204030204" pitchFamily="34" charset="0"/>
                <a:cs typeface="Arial" panose="020B0604020202020204" pitchFamily="34" charset="0"/>
              </a:rPr>
              <a:t> 1, </a:t>
            </a:r>
            <a:r>
              <a:rPr lang="cs-CZ" sz="1050" b="0" dirty="0" err="1">
                <a:latin typeface="Arial" panose="020B0604020202020204" pitchFamily="34" charset="0"/>
                <a:ea typeface="Calibri" panose="020F0502020204030204" pitchFamily="34" charset="0"/>
                <a:cs typeface="Arial" panose="020B0604020202020204" pitchFamily="34" charset="0"/>
              </a:rPr>
              <a:t>J.Vokoun</a:t>
            </a:r>
            <a:r>
              <a:rPr lang="cs-CZ" sz="105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Sestava: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J.Horáček-J.Tichý</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R.Feko</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D.Beruška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P.Fulín</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M.Svoboda</a:t>
            </a:r>
            <a:r>
              <a:rPr lang="cs-CZ" sz="105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L.Brzek</a:t>
            </a:r>
            <a:r>
              <a:rPr lang="cs-CZ" sz="1050" b="0" dirty="0">
                <a:latin typeface="Arial" panose="020B0604020202020204" pitchFamily="34" charset="0"/>
                <a:ea typeface="Calibri" panose="020F0502020204030204" pitchFamily="34" charset="0"/>
                <a:cs typeface="Arial" panose="020B0604020202020204" pitchFamily="34" charset="0"/>
              </a:rPr>
              <a:t>(46.J.Vokoun), </a:t>
            </a:r>
            <a:r>
              <a:rPr lang="cs-CZ" sz="1050" b="0" dirty="0" err="1">
                <a:latin typeface="Arial" panose="020B0604020202020204" pitchFamily="34" charset="0"/>
                <a:ea typeface="Calibri" panose="020F0502020204030204" pitchFamily="34" charset="0"/>
                <a:cs typeface="Arial" panose="020B0604020202020204" pitchFamily="34" charset="0"/>
              </a:rPr>
              <a:t>Š.Vála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F.Podhorský</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T.Danč</a:t>
            </a:r>
            <a:r>
              <a:rPr lang="cs-CZ" sz="105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L.Jakl</a:t>
            </a:r>
            <a:r>
              <a:rPr lang="cs-CZ" sz="1050" b="0" dirty="0">
                <a:latin typeface="Arial" panose="020B0604020202020204" pitchFamily="34" charset="0"/>
                <a:ea typeface="Calibri" panose="020F0502020204030204" pitchFamily="34" charset="0"/>
                <a:cs typeface="Arial" panose="020B0604020202020204" pitchFamily="34" charset="0"/>
              </a:rPr>
              <a:t>(79.P.Minárik)</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Připraveni:</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P.Střihavka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R.Šíma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V.Podhorský</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V.Škaroupka</a:t>
            </a:r>
            <a:endParaRPr lang="cs-CZ" sz="105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Trenér:</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V.Podhorský</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u="sng" dirty="0">
                <a:latin typeface="Arial" panose="020B0604020202020204" pitchFamily="34" charset="0"/>
                <a:ea typeface="Calibri" panose="020F0502020204030204" pitchFamily="34" charset="0"/>
                <a:cs typeface="Arial" panose="020B0604020202020204" pitchFamily="34" charset="0"/>
              </a:rPr>
              <a:t>Asistent:</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P.Minárik</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u="sng" dirty="0">
                <a:latin typeface="Arial" panose="020B0604020202020204" pitchFamily="34" charset="0"/>
                <a:ea typeface="Calibri" panose="020F0502020204030204" pitchFamily="34" charset="0"/>
                <a:cs typeface="Arial" panose="020B0604020202020204" pitchFamily="34" charset="0"/>
              </a:rPr>
              <a:t>Vedoucí: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V.Švancar</a:t>
            </a:r>
            <a:r>
              <a:rPr lang="cs-CZ" sz="105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Rozhodčí</a:t>
            </a:r>
            <a:r>
              <a:rPr lang="cs-CZ" sz="1050" b="0" dirty="0">
                <a:latin typeface="Arial" panose="020B0604020202020204" pitchFamily="34" charset="0"/>
                <a:ea typeface="Calibri" panose="020F0502020204030204" pitchFamily="34" charset="0"/>
                <a:cs typeface="Arial" panose="020B0604020202020204" pitchFamily="34" charset="0"/>
              </a:rPr>
              <a:t>: František </a:t>
            </a:r>
            <a:r>
              <a:rPr lang="cs-CZ" sz="1050" b="0" dirty="0" err="1">
                <a:latin typeface="Arial" panose="020B0604020202020204" pitchFamily="34" charset="0"/>
                <a:ea typeface="Calibri" panose="020F0502020204030204" pitchFamily="34" charset="0"/>
                <a:cs typeface="Arial" panose="020B0604020202020204" pitchFamily="34" charset="0"/>
              </a:rPr>
              <a:t>Šefránek</a:t>
            </a:r>
            <a:r>
              <a:rPr lang="cs-CZ" sz="1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ovéPole 2">
            <a:extLst>
              <a:ext uri="{FF2B5EF4-FFF2-40B4-BE49-F238E27FC236}">
                <a16:creationId xmlns:a16="http://schemas.microsoft.com/office/drawing/2014/main" id="{E5CCD196-59C9-465D-B99A-840D60FDC46A}"/>
              </a:ext>
            </a:extLst>
          </p:cNvPr>
          <p:cNvSpPr txBox="1"/>
          <p:nvPr/>
        </p:nvSpPr>
        <p:spPr>
          <a:xfrm>
            <a:off x="179996" y="71944"/>
            <a:ext cx="4536504" cy="523220"/>
          </a:xfrm>
          <a:prstGeom prst="rect">
            <a:avLst/>
          </a:prstGeom>
          <a:solidFill>
            <a:srgbClr val="99CC00"/>
          </a:solidFill>
          <a:effectLst>
            <a:softEdge rad="0"/>
          </a:effectLst>
        </p:spPr>
        <p:txBody>
          <a:bodyPr wrap="square" rtlCol="0">
            <a:spAutoFit/>
          </a:bodyPr>
          <a:lstStyle/>
          <a:p>
            <a:pPr algn="ctr"/>
            <a:r>
              <a:rPr lang="cs-CZ" sz="1400" dirty="0">
                <a:latin typeface="Arial Black" panose="020B0A04020102020204" pitchFamily="34" charset="0"/>
              </a:rPr>
              <a:t>Pokračování SK Štětí B - </a:t>
            </a:r>
            <a:r>
              <a:rPr lang="cs-CZ" sz="1400" dirty="0">
                <a:solidFill>
                  <a:srgbClr val="151515"/>
                </a:solidFill>
                <a:latin typeface="Arial Black" panose="020B0A04020102020204" pitchFamily="34" charset="0"/>
                <a:ea typeface="Calibri" panose="020F0502020204030204" pitchFamily="34" charset="0"/>
                <a:cs typeface="Arial" panose="020B0604020202020204" pitchFamily="34" charset="0"/>
              </a:rPr>
              <a:t>FK </a:t>
            </a:r>
            <a:r>
              <a:rPr lang="cs-CZ" sz="1400" dirty="0" err="1">
                <a:solidFill>
                  <a:srgbClr val="151515"/>
                </a:solidFill>
                <a:latin typeface="Arial Black" panose="020B0A04020102020204" pitchFamily="34" charset="0"/>
                <a:ea typeface="Calibri" panose="020F0502020204030204" pitchFamily="34" charset="0"/>
                <a:cs typeface="Arial" panose="020B0604020202020204" pitchFamily="34" charset="0"/>
              </a:rPr>
              <a:t>Schoeller</a:t>
            </a:r>
            <a:r>
              <a:rPr lang="cs-CZ" sz="1400" dirty="0">
                <a:solidFill>
                  <a:srgbClr val="151515"/>
                </a:solidFill>
                <a:latin typeface="Arial Black" panose="020B0A04020102020204" pitchFamily="34" charset="0"/>
                <a:ea typeface="Calibri" panose="020F0502020204030204" pitchFamily="34" charset="0"/>
                <a:cs typeface="Arial" panose="020B0604020202020204" pitchFamily="34" charset="0"/>
              </a:rPr>
              <a:t> Křešice B 2.6.2019</a:t>
            </a:r>
            <a:endParaRPr lang="cs-CZ" sz="2000" dirty="0">
              <a:latin typeface="Arial Black" panose="020B0A04020102020204" pitchFamily="34" charset="0"/>
            </a:endParaRPr>
          </a:p>
        </p:txBody>
      </p:sp>
      <p:pic>
        <p:nvPicPr>
          <p:cNvPr id="5" name="Obrázek 4">
            <a:extLst>
              <a:ext uri="{FF2B5EF4-FFF2-40B4-BE49-F238E27FC236}">
                <a16:creationId xmlns:a16="http://schemas.microsoft.com/office/drawing/2014/main" id="{61BA64B5-3A52-4F34-AAF3-F2C53CDACF01}"/>
              </a:ext>
            </a:extLst>
          </p:cNvPr>
          <p:cNvPicPr>
            <a:picLocks noChangeAspect="1"/>
          </p:cNvPicPr>
          <p:nvPr/>
        </p:nvPicPr>
        <p:blipFill>
          <a:blip r:embed="rId2"/>
          <a:stretch>
            <a:fillRect/>
          </a:stretch>
        </p:blipFill>
        <p:spPr>
          <a:xfrm>
            <a:off x="1777852" y="5347196"/>
            <a:ext cx="1196776" cy="1215379"/>
          </a:xfrm>
          <a:prstGeom prst="rect">
            <a:avLst/>
          </a:prstGeom>
        </p:spPr>
      </p:pic>
      <p:graphicFrame>
        <p:nvGraphicFramePr>
          <p:cNvPr id="11" name="Tabulka 10">
            <a:extLst>
              <a:ext uri="{FF2B5EF4-FFF2-40B4-BE49-F238E27FC236}">
                <a16:creationId xmlns:a16="http://schemas.microsoft.com/office/drawing/2014/main" id="{1F9F6164-5BC5-4F0B-AEB2-B7D20F9678C1}"/>
              </a:ext>
            </a:extLst>
          </p:cNvPr>
          <p:cNvGraphicFramePr>
            <a:graphicFrameLocks noGrp="1"/>
          </p:cNvGraphicFramePr>
          <p:nvPr>
            <p:extLst>
              <p:ext uri="{D42A27DB-BD31-4B8C-83A1-F6EECF244321}">
                <p14:modId xmlns:p14="http://schemas.microsoft.com/office/powerpoint/2010/main" val="546299378"/>
              </p:ext>
            </p:extLst>
          </p:nvPr>
        </p:nvGraphicFramePr>
        <p:xfrm>
          <a:off x="5378273" y="98169"/>
          <a:ext cx="4710783" cy="3377310"/>
        </p:xfrm>
        <a:graphic>
          <a:graphicData uri="http://schemas.openxmlformats.org/drawingml/2006/table">
            <a:tbl>
              <a:tblPr/>
              <a:tblGrid>
                <a:gridCol w="473201">
                  <a:extLst>
                    <a:ext uri="{9D8B030D-6E8A-4147-A177-3AD203B41FA5}">
                      <a16:colId xmlns:a16="http://schemas.microsoft.com/office/drawing/2014/main" val="2664768950"/>
                    </a:ext>
                  </a:extLst>
                </a:gridCol>
                <a:gridCol w="849337">
                  <a:extLst>
                    <a:ext uri="{9D8B030D-6E8A-4147-A177-3AD203B41FA5}">
                      <a16:colId xmlns:a16="http://schemas.microsoft.com/office/drawing/2014/main" val="2441310782"/>
                    </a:ext>
                  </a:extLst>
                </a:gridCol>
                <a:gridCol w="2268941">
                  <a:extLst>
                    <a:ext uri="{9D8B030D-6E8A-4147-A177-3AD203B41FA5}">
                      <a16:colId xmlns:a16="http://schemas.microsoft.com/office/drawing/2014/main" val="974307401"/>
                    </a:ext>
                  </a:extLst>
                </a:gridCol>
                <a:gridCol w="1119304">
                  <a:extLst>
                    <a:ext uri="{9D8B030D-6E8A-4147-A177-3AD203B41FA5}">
                      <a16:colId xmlns:a16="http://schemas.microsoft.com/office/drawing/2014/main" val="860390955"/>
                    </a:ext>
                  </a:extLst>
                </a:gridCol>
              </a:tblGrid>
              <a:tr h="225154">
                <a:tc gridSpan="4">
                  <a:txBody>
                    <a:bodyPr/>
                    <a:lstStyle/>
                    <a:p>
                      <a:pPr algn="ctr" fontAlgn="ctr"/>
                      <a:r>
                        <a:rPr lang="cs-CZ" sz="1100" b="1" i="0" u="none" strike="noStrike">
                          <a:solidFill>
                            <a:srgbClr val="000000"/>
                          </a:solidFill>
                          <a:effectLst/>
                          <a:latin typeface="Arial" panose="020B0604020202020204" pitchFamily="34" charset="0"/>
                        </a:rPr>
                        <a:t>Jarní výsledky TJ Sokol Srbice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83921987"/>
                  </a:ext>
                </a:extLst>
              </a:tr>
              <a:tr h="225154">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09.03.2019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Srbice - H.Jiřetín/Litvínov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5:0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97830032"/>
                  </a:ext>
                </a:extLst>
              </a:tr>
              <a:tr h="225154">
                <a:tc>
                  <a:txBody>
                    <a:bodyPr/>
                    <a:lstStyle/>
                    <a:p>
                      <a:pPr algn="ctr" fontAlgn="ctr"/>
                      <a:r>
                        <a:rPr lang="cs-CZ" sz="1100" b="1" i="0" u="none" strike="noStrike">
                          <a:solidFill>
                            <a:srgbClr val="000000"/>
                          </a:solidFill>
                          <a:effectLst/>
                          <a:latin typeface="Arial" panose="020B0604020202020204" pitchFamily="34" charset="0"/>
                        </a:rPr>
                        <a:t>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16.03.2019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Kadaň -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0:2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60579120"/>
                  </a:ext>
                </a:extLst>
              </a:tr>
              <a:tr h="225154">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23.03.2019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Srbice -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0:3</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74893691"/>
                  </a:ext>
                </a:extLst>
              </a:tr>
              <a:tr h="225154">
                <a:tc>
                  <a:txBody>
                    <a:bodyPr/>
                    <a:lstStyle/>
                    <a:p>
                      <a:pPr algn="ctr" fontAlgn="ctr"/>
                      <a:r>
                        <a:rPr lang="cs-CZ" sz="1100" b="1" i="0" u="none" strike="noStrike">
                          <a:solidFill>
                            <a:srgbClr val="000000"/>
                          </a:solidFill>
                          <a:effectLst/>
                          <a:latin typeface="Arial" panose="020B0604020202020204" pitchFamily="34" charset="0"/>
                        </a:rPr>
                        <a:t>19</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30.03.2019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Srbice - Litoměřicko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2:3 PK</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50689382"/>
                  </a:ext>
                </a:extLst>
              </a:tr>
              <a:tr h="225154">
                <a:tc>
                  <a:txBody>
                    <a:bodyPr/>
                    <a:lstStyle/>
                    <a:p>
                      <a:pPr algn="ctr" fontAlgn="ctr"/>
                      <a:r>
                        <a:rPr lang="cs-CZ" sz="1100" b="1" i="0" u="none" strike="noStrike">
                          <a:solidFill>
                            <a:srgbClr val="000000"/>
                          </a:solidFill>
                          <a:effectLst/>
                          <a:latin typeface="Arial" panose="020B0604020202020204" pitchFamily="34" charset="0"/>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06.04.2019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Lovosice -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1:5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74231366"/>
                  </a:ext>
                </a:extLst>
              </a:tr>
              <a:tr h="225154">
                <a:tc>
                  <a:txBody>
                    <a:bodyPr/>
                    <a:lstStyle/>
                    <a:p>
                      <a:pPr algn="ctr" fontAlgn="ctr"/>
                      <a:r>
                        <a:rPr lang="cs-CZ" sz="1100" b="1" i="0" u="none" strike="noStrike" dirty="0">
                          <a:solidFill>
                            <a:srgbClr val="000000"/>
                          </a:solidFill>
                          <a:effectLst/>
                          <a:latin typeface="Arial" panose="020B0604020202020204" pitchFamily="34" charset="0"/>
                        </a:rPr>
                        <a:t>21</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Srbice - Modrá/Hrobce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1:2 PK</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70115554"/>
                  </a:ext>
                </a:extLst>
              </a:tr>
              <a:tr h="225154">
                <a:tc>
                  <a:txBody>
                    <a:bodyPr/>
                    <a:lstStyle/>
                    <a:p>
                      <a:pPr algn="ctr" fontAlgn="ctr"/>
                      <a:r>
                        <a:rPr lang="cs-CZ" sz="1100" b="1" i="0" u="none" strike="noStrike">
                          <a:solidFill>
                            <a:srgbClr val="000000"/>
                          </a:solidFill>
                          <a:effectLst/>
                          <a:latin typeface="Arial" panose="020B0604020202020204" pitchFamily="34" charset="0"/>
                        </a:rPr>
                        <a:t>22</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20.04.2019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Jílové -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0:2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46373729"/>
                  </a:ext>
                </a:extLst>
              </a:tr>
              <a:tr h="225154">
                <a:tc>
                  <a:txBody>
                    <a:bodyPr/>
                    <a:lstStyle/>
                    <a:p>
                      <a:pPr algn="ctr" fontAlgn="ctr"/>
                      <a:r>
                        <a:rPr lang="cs-CZ" sz="1100" b="1" i="0" u="none" strike="noStrike">
                          <a:solidFill>
                            <a:srgbClr val="000000"/>
                          </a:solidFill>
                          <a:effectLst/>
                          <a:latin typeface="Arial" panose="020B0604020202020204" pitchFamily="34" charset="0"/>
                        </a:rPr>
                        <a:t>23</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27.04.2019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Srbice - Dobroměřice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1:0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49474777"/>
                  </a:ext>
                </a:extLst>
              </a:tr>
              <a:tr h="225154">
                <a:tc>
                  <a:txBody>
                    <a:bodyPr/>
                    <a:lstStyle/>
                    <a:p>
                      <a:pPr algn="ctr" fontAlgn="ctr"/>
                      <a:r>
                        <a:rPr lang="cs-CZ" sz="1100" b="1" i="0" u="none" strike="noStrike" dirty="0">
                          <a:solidFill>
                            <a:srgbClr val="000000"/>
                          </a:solidFill>
                          <a:effectLst/>
                          <a:latin typeface="Arial" panose="020B0604020202020204" pitchFamily="34" charset="0"/>
                        </a:rPr>
                        <a:t>24</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04.05.2019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Louny -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2:6</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28023399"/>
                  </a:ext>
                </a:extLst>
              </a:tr>
              <a:tr h="225154">
                <a:tc>
                  <a:txBody>
                    <a:bodyPr/>
                    <a:lstStyle/>
                    <a:p>
                      <a:pPr algn="ctr" fontAlgn="ctr"/>
                      <a:r>
                        <a:rPr lang="cs-CZ" sz="1100" b="1" i="0" u="none" strike="noStrike">
                          <a:solidFill>
                            <a:srgbClr val="000000"/>
                          </a:solidFill>
                          <a:effectLst/>
                          <a:latin typeface="Arial" panose="020B0604020202020204" pitchFamily="34" charset="0"/>
                        </a:rPr>
                        <a:t>25</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Srbice - Vilémov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1:2 PK</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2982896"/>
                  </a:ext>
                </a:extLst>
              </a:tr>
              <a:tr h="225154">
                <a:tc>
                  <a:txBody>
                    <a:bodyPr/>
                    <a:lstStyle/>
                    <a:p>
                      <a:pPr algn="ctr" fontAlgn="ctr"/>
                      <a:r>
                        <a:rPr lang="cs-CZ" sz="1100" b="1" i="0" u="none" strike="noStrike">
                          <a:solidFill>
                            <a:srgbClr val="000000"/>
                          </a:solidFill>
                          <a:effectLst/>
                          <a:latin typeface="Arial" panose="020B0604020202020204" pitchFamily="34" charset="0"/>
                        </a:rPr>
                        <a:t>26</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Modlany -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3:1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03953089"/>
                  </a:ext>
                </a:extLst>
              </a:tr>
              <a:tr h="225154">
                <a:tc>
                  <a:txBody>
                    <a:bodyPr/>
                    <a:lstStyle/>
                    <a:p>
                      <a:pPr algn="ctr" fontAlgn="ctr"/>
                      <a:r>
                        <a:rPr lang="cs-CZ" sz="1100" b="1" i="0" u="none" strike="noStrike">
                          <a:solidFill>
                            <a:srgbClr val="000000"/>
                          </a:solidFill>
                          <a:effectLst/>
                          <a:latin typeface="Arial" panose="020B0604020202020204" pitchFamily="34" charset="0"/>
                        </a:rPr>
                        <a:t>27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25.05.2019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Srbice - Brná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9:3</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17219959"/>
                  </a:ext>
                </a:extLst>
              </a:tr>
              <a:tr h="225154">
                <a:tc>
                  <a:txBody>
                    <a:bodyPr/>
                    <a:lstStyle/>
                    <a:p>
                      <a:pPr algn="ctr" fontAlgn="ctr"/>
                      <a:r>
                        <a:rPr lang="cs-CZ" sz="1100" b="1" i="0" u="none" strike="noStrike">
                          <a:solidFill>
                            <a:srgbClr val="000000"/>
                          </a:solidFill>
                          <a:effectLst/>
                          <a:latin typeface="Arial" panose="020B0604020202020204" pitchFamily="34" charset="0"/>
                        </a:rPr>
                        <a:t>28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01.06.2019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Perštejn -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1:2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2320469"/>
                  </a:ext>
                </a:extLst>
              </a:tr>
              <a:tr h="225154">
                <a:tc>
                  <a:txBody>
                    <a:bodyPr/>
                    <a:lstStyle/>
                    <a:p>
                      <a:pPr algn="ctr" fontAlgn="ctr"/>
                      <a:r>
                        <a:rPr lang="cs-CZ" sz="1100" b="1" i="0" u="none" strike="noStrike">
                          <a:solidFill>
                            <a:srgbClr val="000000"/>
                          </a:solidFill>
                          <a:effectLst/>
                          <a:latin typeface="Arial" panose="020B0604020202020204" pitchFamily="34" charset="0"/>
                        </a:rPr>
                        <a:t>29</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08.06.2019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Srbice -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2:1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75452594"/>
                  </a:ext>
                </a:extLst>
              </a:tr>
            </a:tbl>
          </a:graphicData>
        </a:graphic>
      </p:graphicFrame>
      <p:sp>
        <p:nvSpPr>
          <p:cNvPr id="4" name="TextovéPole 3"/>
          <p:cNvSpPr txBox="1"/>
          <p:nvPr/>
        </p:nvSpPr>
        <p:spPr>
          <a:xfrm>
            <a:off x="5376226" y="3547492"/>
            <a:ext cx="4710783" cy="2462213"/>
          </a:xfrm>
          <a:prstGeom prst="rect">
            <a:avLst/>
          </a:prstGeom>
          <a:solidFill>
            <a:srgbClr val="FFFF66"/>
          </a:solidFill>
          <a:effectLst>
            <a:softEdge rad="342900"/>
          </a:effectLst>
        </p:spPr>
        <p:txBody>
          <a:bodyPr wrap="square" rtlCol="0">
            <a:spAutoFit/>
          </a:bodyPr>
          <a:lstStyle/>
          <a:p>
            <a:pPr algn="just"/>
            <a:r>
              <a:rPr lang="cs-CZ" sz="1100" dirty="0">
                <a:latin typeface="Arial Black" panose="020B0A04020102020204" pitchFamily="34" charset="0"/>
              </a:rPr>
              <a:t>Srbice vstupovaly	do jarní části ze 2. místa se ziskem 34 bodů a stejné pořadí jim bude patřit i po skončení této sezóny, ať už dnešní utkání dopadne jakkoliv. Jarní část zahájil náš dnešní soupeř báječně a Hornímu Jiřetínu nadělil 5. Vyhrál i v dalším kole v Kadani a rázem se stal hlavním pronásledovatelem Loun. Pak však jeho vítězné tažení skončilo a Srbice střídaly dobré výsledky s těmi horšími, i když těch lepších bylo více. K zajímavým výsledkům patří v Lovosicích 5:1, naopak smutek zavládl doma po penaltové prohře s Modrou.  Senzační byla výhra 6:2 v Lounech nad  vedoucím celkem tabulky.  Poslední 3 kola sehrály Srbice na jedničku. 9 bodů a skóre 13:5, i když v posledním zápase doma proti Žatci vstřelili vítěznou branku 2 minuty před koncem</a:t>
            </a:r>
          </a:p>
        </p:txBody>
      </p:sp>
      <p:sp>
        <p:nvSpPr>
          <p:cNvPr id="6" name="TextovéPole 5"/>
          <p:cNvSpPr txBox="1"/>
          <p:nvPr/>
        </p:nvSpPr>
        <p:spPr>
          <a:xfrm>
            <a:off x="5472584" y="6028863"/>
            <a:ext cx="4710782" cy="830997"/>
          </a:xfrm>
          <a:prstGeom prst="rect">
            <a:avLst/>
          </a:prstGeom>
          <a:pattFill prst="pct20">
            <a:fgClr>
              <a:srgbClr val="FFFF66"/>
            </a:fgClr>
            <a:bgClr>
              <a:schemeClr val="bg1"/>
            </a:bgClr>
          </a:pattFill>
          <a:effectLst>
            <a:softEdge rad="0"/>
          </a:effectLst>
        </p:spPr>
        <p:txBody>
          <a:bodyPr wrap="square" rtlCol="0">
            <a:spAutoFit/>
          </a:bodyPr>
          <a:lstStyle/>
          <a:p>
            <a:pPr algn="ctr"/>
            <a:r>
              <a:rPr lang="cs-CZ" sz="1800" dirty="0">
                <a:effectLst>
                  <a:outerShdw blurRad="50800" dist="50800" dir="5400000" algn="ctr" rotWithShape="0">
                    <a:srgbClr val="FF0000"/>
                  </a:outerShdw>
                </a:effectLst>
              </a:rPr>
              <a:t>TJ Sokol Srbice - </a:t>
            </a:r>
            <a:r>
              <a:rPr lang="fi-FI" sz="1800" dirty="0">
                <a:effectLst>
                  <a:outerShdw blurRad="50800" dist="50800" dir="5400000" algn="ctr" rotWithShape="0">
                    <a:srgbClr val="FF0000"/>
                  </a:outerShdw>
                </a:effectLst>
              </a:rPr>
              <a:t>SK Štětí</a:t>
            </a:r>
            <a:endParaRPr lang="fi-FI" sz="1800" b="0" dirty="0">
              <a:effectLst>
                <a:outerShdw blurRad="50800" dist="50800" dir="5400000" algn="ctr" rotWithShape="0">
                  <a:srgbClr val="FF0000"/>
                </a:outerShdw>
              </a:effectLst>
            </a:endParaRPr>
          </a:p>
          <a:p>
            <a:pPr algn="ctr"/>
            <a:r>
              <a:rPr lang="fi-FI" sz="1800" dirty="0">
                <a:effectLst>
                  <a:outerShdw blurRad="50800" dist="50800" dir="5400000" algn="ctr" rotWithShape="0">
                    <a:srgbClr val="FF0000"/>
                  </a:outerShdw>
                </a:effectLst>
              </a:rPr>
              <a:t>3:1(1:0)</a:t>
            </a:r>
            <a:r>
              <a:rPr lang="cs-CZ" sz="1800" dirty="0">
                <a:effectLst>
                  <a:outerShdw blurRad="50800" dist="50800" dir="5400000" algn="ctr" rotWithShape="0">
                    <a:srgbClr val="FF0000"/>
                  </a:outerShdw>
                </a:effectLst>
              </a:rPr>
              <a:t>    </a:t>
            </a:r>
            <a:r>
              <a:rPr lang="fi-FI" sz="1800" dirty="0">
                <a:effectLst>
                  <a:outerShdw blurRad="50800" dist="50800" dir="5400000" algn="ctr" rotWithShape="0">
                    <a:srgbClr val="FF0000"/>
                  </a:outerShdw>
                </a:effectLst>
              </a:rPr>
              <a:t>   17.11.2018   15. kolo</a:t>
            </a:r>
            <a:endParaRPr lang="cs-CZ" sz="1800" dirty="0">
              <a:effectLst>
                <a:outerShdw blurRad="50800" dist="50800" dir="5400000" algn="ctr" rotWithShape="0">
                  <a:srgbClr val="FF0000"/>
                </a:outerShdw>
              </a:effectLst>
            </a:endParaRPr>
          </a:p>
          <a:p>
            <a:r>
              <a:rPr lang="cs-CZ" b="0" u="sng" dirty="0"/>
              <a:t>Branky:</a:t>
            </a:r>
            <a:r>
              <a:rPr lang="cs-CZ" b="0" dirty="0"/>
              <a:t> </a:t>
            </a:r>
            <a:r>
              <a:rPr lang="cs-CZ" b="0" dirty="0" err="1"/>
              <a:t>M.Walter</a:t>
            </a:r>
            <a:r>
              <a:rPr lang="cs-CZ" b="0" dirty="0"/>
              <a:t> 1</a:t>
            </a:r>
            <a:endParaRPr lang="cs-CZ" sz="2000" dirty="0">
              <a:latin typeface="Arial Black" panose="020B0A04020102020204" pitchFamily="34" charset="0"/>
            </a:endParaRPr>
          </a:p>
        </p:txBody>
      </p:sp>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sp>
        <p:nvSpPr>
          <p:cNvPr id="6" name="Obdélník 5">
            <a:extLst>
              <a:ext uri="{FF2B5EF4-FFF2-40B4-BE49-F238E27FC236}">
                <a16:creationId xmlns:a16="http://schemas.microsoft.com/office/drawing/2014/main" id="{2FD48E2B-E51D-43EB-997A-369BCEF31ED9}"/>
              </a:ext>
            </a:extLst>
          </p:cNvPr>
          <p:cNvSpPr/>
          <p:nvPr/>
        </p:nvSpPr>
        <p:spPr>
          <a:xfrm>
            <a:off x="5529290" y="2283904"/>
            <a:ext cx="4527240" cy="4348755"/>
          </a:xfrm>
          <a:prstGeom prst="rect">
            <a:avLst/>
          </a:prstGeom>
        </p:spPr>
        <p:txBody>
          <a:bodyPr wrap="square">
            <a:spAutoFit/>
          </a:bodyPr>
          <a:lstStyle/>
          <a:p>
            <a:pPr algn="ctr">
              <a:lnSpc>
                <a:spcPct val="107000"/>
              </a:lnSpc>
              <a:spcAft>
                <a:spcPts val="0"/>
              </a:spcAft>
            </a:pPr>
            <a:r>
              <a:rPr lang="cs-CZ" sz="145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SK Štětí "B" -  FK </a:t>
            </a:r>
            <a:r>
              <a:rPr lang="cs-CZ" sz="1450" dirty="0" err="1">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Schoeller</a:t>
            </a:r>
            <a:r>
              <a:rPr lang="cs-CZ" sz="145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 Křešice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5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3:2(1:1)  2.6.2019  4. kolo nadstavby</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Zápas naděje, i tak lze označit střetnutí rezervních týmů v nadstavbové části IV. třídy o postup do třídy III. Naše mužstvo ze 3 zápasů v boji o postup zatím vyhrálo  jen 1x a jedině výhra mohla ještě  udržet myšlenky na případné konečné 2. místo, které je také postupové. Do Štětí ale přijel kolektiv, který zatím v nadstavbě nezaváhal a vítěznou sérii chtěl ve Štětí prodloužit. Hned po několika úvodních akcích na obou stranách bylo jasné, že zápas pro nás procházkou růžovou zahradou nebude. Hosté měli na útočnou notu naladěni šikovné hráče a ať už to byl Milan Svátek nebo Zdeněk </a:t>
            </a:r>
            <a:r>
              <a:rPr lang="cs-CZ" sz="1000" b="0" dirty="0" err="1">
                <a:latin typeface="Arial" panose="020B0604020202020204" pitchFamily="34" charset="0"/>
                <a:ea typeface="Calibri" panose="020F0502020204030204" pitchFamily="34" charset="0"/>
                <a:cs typeface="Arial" panose="020B0604020202020204" pitchFamily="34" charset="0"/>
              </a:rPr>
              <a:t>Satran</a:t>
            </a:r>
            <a:r>
              <a:rPr lang="cs-CZ" sz="1000" b="0" dirty="0">
                <a:latin typeface="Arial" panose="020B0604020202020204" pitchFamily="34" charset="0"/>
                <a:ea typeface="Calibri" panose="020F0502020204030204" pitchFamily="34" charset="0"/>
                <a:cs typeface="Arial" panose="020B0604020202020204" pitchFamily="34" charset="0"/>
              </a:rPr>
              <a:t>, tak jsme museli být stále ve střehu. I tak se se hosté zásluhou Jakuba Herolda dostali v 8. minutě do vedení, když z naší obrany udělali sochy. Míč jsme rozehráli ze středového kruhu a vyrovnáni z okamžitého protiútoku viselo na hodně tenkém vlásku. Před Lukášem Jaklem se otevřela branka, ale ať už se své šance zalekl nebo se mu přihodilo něco jiného, tak branku minul.  V 15. minutě zahrávaly Křešice volný přímý kop z hodně nebezpečné vzdálenosti od naší svatyně, ale střelec Zdeněk </a:t>
            </a:r>
            <a:r>
              <a:rPr lang="cs-CZ" sz="1000" b="0" dirty="0" err="1">
                <a:latin typeface="Arial" panose="020B0604020202020204" pitchFamily="34" charset="0"/>
                <a:ea typeface="Calibri" panose="020F0502020204030204" pitchFamily="34" charset="0"/>
                <a:cs typeface="Arial" panose="020B0604020202020204" pitchFamily="34" charset="0"/>
              </a:rPr>
              <a:t>Satran</a:t>
            </a:r>
            <a:r>
              <a:rPr lang="cs-CZ" sz="1000" b="0" dirty="0">
                <a:latin typeface="Arial" panose="020B0604020202020204" pitchFamily="34" charset="0"/>
                <a:ea typeface="Calibri" panose="020F0502020204030204" pitchFamily="34" charset="0"/>
                <a:cs typeface="Arial" panose="020B0604020202020204" pitchFamily="34" charset="0"/>
              </a:rPr>
              <a:t> trefil jen zeď. Vedení hostů 1:0 nás zaskočilo a šance, která by nás přiblížila k vyrovnání nepřicházela. Kombinovali jsme hlavně na vlastní polovině a ve středu hřiště, když měl přijít moment překvapení a střela, tak jsme selhávali a spíše pouštěli soupeře do nebezpečných brejků, Teprve až v závěrečných 10 minutách 1. poločasu jsme protivníka trochu zmačkli a byla z toho hlavička Filipa Podhorského těsně vedle a ještě větší možnost vyrovnat měl Dominik Beruška, ale ani on hlavou mezi 3 tyče nemířil.  Vytouženého vyrovnání jsme se ale přeci jenom dočkali minutu před koncem 1. půle. Předcházel tomu volný přímý kop. O míč</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ovéPole 3">
            <a:extLst>
              <a:ext uri="{FF2B5EF4-FFF2-40B4-BE49-F238E27FC236}">
                <a16:creationId xmlns:a16="http://schemas.microsoft.com/office/drawing/2014/main" id="{E722960A-4947-4B61-AA0A-3D96712CDFA5}"/>
              </a:ext>
            </a:extLst>
          </p:cNvPr>
          <p:cNvSpPr txBox="1"/>
          <p:nvPr/>
        </p:nvSpPr>
        <p:spPr>
          <a:xfrm>
            <a:off x="5472584" y="91108"/>
            <a:ext cx="4527240" cy="1938992"/>
          </a:xfrm>
          <a:prstGeom prst="rect">
            <a:avLst/>
          </a:prstGeom>
          <a:blipFill>
            <a:blip r:embed="rId2"/>
            <a:tile tx="0" ty="0" sx="100000" sy="100000" flip="none" algn="tl"/>
          </a:blipFill>
          <a:effectLst>
            <a:glow rad="101600">
              <a:srgbClr val="FF99FF">
                <a:alpha val="40000"/>
              </a:srgbClr>
            </a:glow>
            <a:softEdge rad="241300"/>
          </a:effectLst>
        </p:spPr>
        <p:txBody>
          <a:bodyPr wrap="square" rtlCol="0">
            <a:spAutoFit/>
          </a:bodyPr>
          <a:lstStyle/>
          <a:p>
            <a:pPr algn="ctr"/>
            <a:r>
              <a:rPr lang="cs-CZ" sz="2000" dirty="0">
                <a:solidFill>
                  <a:schemeClr val="accent1">
                    <a:lumMod val="50000"/>
                  </a:schemeClr>
                </a:solidFill>
                <a:latin typeface="Arial Black" panose="020B0A04020102020204" pitchFamily="34" charset="0"/>
              </a:rPr>
              <a:t>Zápas pro fanoušky se silnými nervy sehrálo B mužstvo dospělých proti vedoucímu celku nadstavbové části IV. Třídy ve skupině o 1. až 6. míst</a:t>
            </a:r>
            <a:r>
              <a:rPr lang="cs-CZ" sz="1800" dirty="0">
                <a:solidFill>
                  <a:schemeClr val="accent1">
                    <a:lumMod val="50000"/>
                  </a:schemeClr>
                </a:solidFill>
                <a:latin typeface="Arial Black" panose="020B0A04020102020204" pitchFamily="34" charset="0"/>
              </a:rPr>
              <a:t>o </a:t>
            </a:r>
          </a:p>
        </p:txBody>
      </p:sp>
      <p:sp>
        <p:nvSpPr>
          <p:cNvPr id="7" name="Obdélník 6">
            <a:extLst>
              <a:ext uri="{FF2B5EF4-FFF2-40B4-BE49-F238E27FC236}">
                <a16:creationId xmlns:a16="http://schemas.microsoft.com/office/drawing/2014/main" id="{609C520F-ADCB-4F8B-BAA5-428F2FAF4051}"/>
              </a:ext>
            </a:extLst>
          </p:cNvPr>
          <p:cNvSpPr/>
          <p:nvPr/>
        </p:nvSpPr>
        <p:spPr>
          <a:xfrm>
            <a:off x="168558" y="91108"/>
            <a:ext cx="4680520" cy="2339102"/>
          </a:xfrm>
          <a:prstGeom prst="rect">
            <a:avLst/>
          </a:prstGeom>
          <a:pattFill prst="lgConfetti">
            <a:fgClr>
              <a:srgbClr val="FFFF00"/>
            </a:fgClr>
            <a:bgClr>
              <a:schemeClr val="bg1"/>
            </a:bgClr>
          </a:pattFill>
        </p:spPr>
        <p:txBody>
          <a:bodyPr wrap="square" lIns="91440" tIns="45720" rIns="91440" bIns="45720">
            <a:spAutoFit/>
          </a:bodyPr>
          <a:lstStyle/>
          <a:p>
            <a:pPr algn="ctr" fontAlgn="ctr"/>
            <a:r>
              <a:rPr lang="cs-CZ" sz="1600" b="1" u="sng" cap="none" spc="0" dirty="0">
                <a:ln w="9525">
                  <a:noFill/>
                  <a:prstDash val="solid"/>
                </a:ln>
                <a:effectLst>
                  <a:outerShdw blurRad="12700" dist="38100" dir="2700000" algn="tl" rotWithShape="0">
                    <a:schemeClr val="accent5">
                      <a:lumMod val="60000"/>
                      <a:lumOff val="40000"/>
                    </a:schemeClr>
                  </a:outerShdw>
                </a:effectLst>
                <a:highlight>
                  <a:srgbClr val="00FFFF"/>
                </a:highlight>
                <a:latin typeface="Arial Black" panose="020B0A04020102020204" pitchFamily="34" charset="0"/>
                <a:cs typeface="Arial" panose="020B0604020202020204" pitchFamily="34" charset="0"/>
              </a:rPr>
              <a:t>Výsledky 29. kola přeboru 8.-9.6.2019 </a:t>
            </a:r>
          </a:p>
          <a:p>
            <a:pPr fontAlgn="ctr"/>
            <a:r>
              <a:rPr lang="cs-CZ" sz="1400" dirty="0"/>
              <a:t>ASK Lovosice</a:t>
            </a:r>
            <a:r>
              <a:rPr lang="cs-CZ" sz="1400" b="0" dirty="0"/>
              <a:t> - </a:t>
            </a:r>
            <a:r>
              <a:rPr lang="cs-CZ" sz="1400" dirty="0"/>
              <a:t>TJ Spartak Perštejn   0:2(0:1)</a:t>
            </a:r>
          </a:p>
          <a:p>
            <a:pPr fontAlgn="ctr"/>
            <a:r>
              <a:rPr lang="cs-CZ" sz="1400" dirty="0"/>
              <a:t>TJ Sokol Srbice</a:t>
            </a:r>
            <a:r>
              <a:rPr lang="cs-CZ" sz="1400" b="0" dirty="0"/>
              <a:t> - </a:t>
            </a:r>
            <a:r>
              <a:rPr lang="cs-CZ" sz="1400" dirty="0"/>
              <a:t>FK Slavoj Žatec  2:1(0:0)</a:t>
            </a:r>
          </a:p>
          <a:p>
            <a:pPr fontAlgn="ctr"/>
            <a:r>
              <a:rPr lang="cs-CZ" sz="1400" dirty="0"/>
              <a:t>TJ Krupka</a:t>
            </a:r>
            <a:r>
              <a:rPr lang="cs-CZ" sz="1400" b="0" dirty="0"/>
              <a:t> - </a:t>
            </a:r>
            <a:r>
              <a:rPr lang="cs-CZ" sz="1400" dirty="0"/>
              <a:t>SK Štětí 4:1 (0:1)</a:t>
            </a:r>
          </a:p>
          <a:p>
            <a:pPr fontAlgn="ctr"/>
            <a:r>
              <a:rPr lang="cs-CZ" sz="1400" dirty="0"/>
              <a:t>FK Tatran Kadaň</a:t>
            </a:r>
            <a:r>
              <a:rPr lang="cs-CZ" sz="1400" b="0" dirty="0"/>
              <a:t> - </a:t>
            </a:r>
            <a:r>
              <a:rPr lang="cs-CZ" sz="1400" dirty="0"/>
              <a:t>TJ Sokol Horní Jiřetín  4:1(0:0)</a:t>
            </a:r>
          </a:p>
          <a:p>
            <a:pPr fontAlgn="ctr"/>
            <a:r>
              <a:rPr lang="cs-CZ" sz="1400" dirty="0"/>
              <a:t>FK SEKO Louny</a:t>
            </a:r>
            <a:r>
              <a:rPr lang="cs-CZ" sz="1400" b="0" dirty="0"/>
              <a:t> - </a:t>
            </a:r>
            <a:r>
              <a:rPr lang="cs-CZ" sz="1400" dirty="0"/>
              <a:t>FK Litoměřicko B 3:0 kontumačně</a:t>
            </a:r>
          </a:p>
          <a:p>
            <a:pPr fontAlgn="ctr"/>
            <a:r>
              <a:rPr lang="cs-CZ" sz="1400" dirty="0"/>
              <a:t>FK Dobroměřice</a:t>
            </a:r>
            <a:r>
              <a:rPr lang="cs-CZ" sz="1400" b="0" dirty="0"/>
              <a:t> - </a:t>
            </a:r>
            <a:r>
              <a:rPr lang="cs-CZ" sz="1400" dirty="0"/>
              <a:t>SK TRATEC Vilémov 3:2 PK(0:2)</a:t>
            </a:r>
          </a:p>
          <a:p>
            <a:pPr fontAlgn="ctr"/>
            <a:r>
              <a:rPr lang="cs-CZ" sz="1400" dirty="0"/>
              <a:t>FK Jílové</a:t>
            </a:r>
            <a:r>
              <a:rPr lang="cs-CZ" sz="1400" b="0" dirty="0"/>
              <a:t> - </a:t>
            </a:r>
            <a:r>
              <a:rPr lang="cs-CZ" sz="1400" dirty="0"/>
              <a:t>SK Baník Modlany   2:1 PK (1:0)</a:t>
            </a:r>
          </a:p>
          <a:p>
            <a:pPr fontAlgn="ctr"/>
            <a:r>
              <a:rPr lang="cs-CZ" sz="1400" dirty="0"/>
              <a:t>FK Jiskra Modrá/SK Hrobce</a:t>
            </a:r>
            <a:r>
              <a:rPr lang="cs-CZ" sz="1400" b="0" dirty="0"/>
              <a:t> - </a:t>
            </a:r>
            <a:r>
              <a:rPr lang="cs-CZ" sz="1400" dirty="0"/>
              <a:t>SK </a:t>
            </a:r>
            <a:r>
              <a:rPr lang="cs-CZ" sz="1400" dirty="0" err="1"/>
              <a:t>Brná</a:t>
            </a:r>
            <a:r>
              <a:rPr lang="cs-CZ" sz="1400" dirty="0"/>
              <a:t>   2:1 PK (0:0)</a:t>
            </a:r>
            <a:br>
              <a:rPr lang="cs-CZ" sz="1400" dirty="0"/>
            </a:br>
            <a:endParaRPr lang="cs-CZ" sz="1800" b="1" u="sng" cap="none" spc="0"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969308FF-5C4F-41DF-8387-861F9B517A56}"/>
              </a:ext>
            </a:extLst>
          </p:cNvPr>
          <p:cNvSpPr txBox="1"/>
          <p:nvPr/>
        </p:nvSpPr>
        <p:spPr>
          <a:xfrm>
            <a:off x="165694" y="2611388"/>
            <a:ext cx="4680520" cy="3754874"/>
          </a:xfrm>
          <a:prstGeom prst="rect">
            <a:avLst/>
          </a:prstGeom>
          <a:solidFill>
            <a:srgbClr val="CCFFFF"/>
          </a:solidFill>
          <a:effectLst>
            <a:softEdge rad="0"/>
          </a:effectLst>
        </p:spPr>
        <p:txBody>
          <a:bodyPr wrap="square" rtlCol="0">
            <a:spAutoFit/>
          </a:bodyPr>
          <a:lstStyle/>
          <a:p>
            <a:pPr algn="just"/>
            <a:r>
              <a:rPr lang="cs-CZ" sz="1400" dirty="0">
                <a:latin typeface="Arial" panose="020B0604020202020204" pitchFamily="34" charset="0"/>
                <a:cs typeface="Arial" panose="020B0604020202020204" pitchFamily="34" charset="0"/>
              </a:rPr>
              <a:t>Výsledek 2:0 pro zachraňující se Perštejn v Lovosicích vyvolal hodně diskuzí- uvidíme zda to bude hostům po 30. kole stačit. Srbice proti žatci rozhodly až 2 minuty před konce. V zápase ani o nic nešlo.  Krupka – Štětí zápas o 4. místo hosté ze Štětí po změně stran pokazili a jasně prohráli. Jasná výhra Kadaně nad Horním Jiřetínem se rodila až v závěru zápasu, kdy dali domácí 3 góly.  Dobroměřice Vilémov i o tomto utkání se hodně mluvilo. Hosté vedli v půli 2:0, ale ve 2. časti domácí srovnali a na penalty vyhrálo.  Dobroměřice , tak ještě stále v Ústeckém přeboru žijí.  Jílové chtěli doma získat 3 body, ale  soupeř po změně stran vyrovnal a kopaly se penalty.  </a:t>
            </a:r>
            <a:r>
              <a:rPr lang="cs-CZ" sz="1400" dirty="0" err="1">
                <a:latin typeface="Arial" panose="020B0604020202020204" pitchFamily="34" charset="0"/>
                <a:cs typeface="Arial" panose="020B0604020202020204" pitchFamily="34" charset="0"/>
              </a:rPr>
              <a:t>Modrá-Brná</a:t>
            </a:r>
            <a:r>
              <a:rPr lang="cs-CZ" sz="1400" dirty="0">
                <a:latin typeface="Arial" panose="020B0604020202020204" pitchFamily="34" charset="0"/>
                <a:cs typeface="Arial" panose="020B0604020202020204" pitchFamily="34" charset="0"/>
              </a:rPr>
              <a:t> také 2:1 až po penaltách. Modrá se ještě zachráněna </a:t>
            </a:r>
            <a:r>
              <a:rPr lang="cs-CZ" sz="1400" dirty="0" smtClean="0">
                <a:latin typeface="Arial" panose="020B0604020202020204" pitchFamily="34" charset="0"/>
                <a:cs typeface="Arial" panose="020B0604020202020204" pitchFamily="34" charset="0"/>
              </a:rPr>
              <a:t>necítí. </a:t>
            </a:r>
            <a:r>
              <a:rPr lang="cs-CZ" sz="1400" dirty="0">
                <a:latin typeface="Arial" panose="020B0604020202020204" pitchFamily="34" charset="0"/>
                <a:cs typeface="Arial" panose="020B0604020202020204" pitchFamily="34" charset="0"/>
              </a:rPr>
              <a:t>Louny to měli v posledním domácím zápase lehké. Soupeř z Litoměřic nepřijel. Prý se jich sešlo jen 6. </a:t>
            </a:r>
          </a:p>
        </p:txBody>
      </p:sp>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sp>
        <p:nvSpPr>
          <p:cNvPr id="11" name="TextovéPole 10"/>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2" name="Obdélník 1"/>
          <p:cNvSpPr/>
          <p:nvPr/>
        </p:nvSpPr>
        <p:spPr>
          <a:xfrm>
            <a:off x="103402" y="739180"/>
            <a:ext cx="4649103" cy="5196807"/>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mohl klidně písknout druhou penaltu.  V závěrečných minutách první půle byli aktivnější domácí. Míč jsme po rohu odvraceli do bezpečí na poslední chvíli a nebezpečný centr zprava zachraňoval brankář.  3 minuty před změnou stran ještě přišel zbytečně o míč ve středu hřiště Filip Podhorský  a ještě, že domácí mušku kalibrovanou mušku neměli. Jestliže první půle vyzněla herně spíše pro nás, tak druhá část byla přesně obráceně. Více se hrálo na naší polovině a i střel na štětskou branku bylo více. Pojďme postupně. Trestný kop domácích v 51. minutě odvracel do bezpečí Tomáš Danč. Bleskurychlý útok po naší pravé straně včas zastavil Petr Fulín. Zákrok zápasu předvedl strážce naší branky Josef Horáček proti střele věkem nejzkušenějšího Petra Holuba a udržel tak čisté konto. V 66. minutě, také po volném přímém kopu, létal balón po naší brankové čáře sem a tam, ale nenašel se nikdo, kdo by ho poslal do sítě. Teprve až v 73. minutě jsme poprvé ve 2. poločase ohrozili branku domácích. Matěj Svoboda se vydal z obrany do útoku, ale jeho střela našla jen připraveného brankáře Aleše Brzáka. Filip Podhorský kopal i volný přímý kop z docela příjemné vzdálenosti, brankář vyrazil, ale ani dorážky jsme neuspěli. Stejně to byl ofsajd. Stále častěji už jsme sledovali ukazatel času. Domácí to ale ještě nevzdali a stále častěji bylo před naší brankou horko.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Požát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vzplanul 10 minut před koncem, když se hezkou střelou přes celou branku prosadil Jakub Hambálek a snížil na 1:2. Drama bylo na světě. Liběšice kopaly několik rohů za sebou, ale ani v jednom případě jsme se zaskočit nenechali. Vyvrcholením dramatickým okamžiků byl volný přímý kop Liběšic téměř z hranice šestnáctky v 90. minutě. Ujal se ho Václav Kozel, ale trefil jen připravenou náruč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Pepika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Horáčka mezi 3 tyčemi. Přečkali jsme i 5 minutové nastavení a pak mohli slavit vítězství 2:1.</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L.Jakl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1(z penalty)</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J.Horáček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P.Fulín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T.Danč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M.Svoboda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J.Tichý-Š.Vála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L.Brzek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R.Feko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(42.V.Guzy)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L.Brzek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L.Jakl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(70.R.Šíma)-</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R.Růžička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(90.P.Střihavka)</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P.Minárik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V.Švancar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F.Šefránek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5472584" y="163116"/>
            <a:ext cx="4608512" cy="1015663"/>
          </a:xfrm>
          <a:prstGeom prst="rect">
            <a:avLst/>
          </a:prstGeom>
          <a:pattFill prst="pct10">
            <a:fgClr>
              <a:schemeClr val="accent1"/>
            </a:fgClr>
            <a:bgClr>
              <a:schemeClr val="bg1"/>
            </a:bgClr>
          </a:pattFill>
          <a:effectLst>
            <a:glow rad="101600">
              <a:srgbClr val="FFFF66">
                <a:alpha val="40000"/>
              </a:srgbClr>
            </a:glow>
            <a:softEdge rad="0"/>
          </a:effectLst>
        </p:spPr>
        <p:txBody>
          <a:bodyPr wrap="square" rtlCol="0">
            <a:spAutoFit/>
          </a:bodyPr>
          <a:lstStyle/>
          <a:p>
            <a:pPr algn="ctr"/>
            <a:r>
              <a:rPr lang="cs-CZ" sz="2000" dirty="0">
                <a:solidFill>
                  <a:srgbClr val="FF0000"/>
                </a:solidFill>
                <a:latin typeface="Arial Black" panose="020B0A04020102020204" pitchFamily="34" charset="0"/>
              </a:rPr>
              <a:t>Poslední kolo Ústeckého přeboru dospělých ročníku 2018-2019</a:t>
            </a:r>
          </a:p>
        </p:txBody>
      </p:sp>
      <p:graphicFrame>
        <p:nvGraphicFramePr>
          <p:cNvPr id="4" name="Tabulka 3"/>
          <p:cNvGraphicFramePr>
            <a:graphicFrameLocks noGrp="1"/>
          </p:cNvGraphicFramePr>
          <p:nvPr>
            <p:extLst>
              <p:ext uri="{D42A27DB-BD31-4B8C-83A1-F6EECF244321}">
                <p14:modId xmlns:p14="http://schemas.microsoft.com/office/powerpoint/2010/main" val="122162761"/>
              </p:ext>
            </p:extLst>
          </p:nvPr>
        </p:nvGraphicFramePr>
        <p:xfrm>
          <a:off x="5410828" y="1422718"/>
          <a:ext cx="4641580" cy="2341245"/>
        </p:xfrm>
        <a:graphic>
          <a:graphicData uri="http://schemas.openxmlformats.org/drawingml/2006/table">
            <a:tbl>
              <a:tblPr/>
              <a:tblGrid>
                <a:gridCol w="1221895">
                  <a:extLst>
                    <a:ext uri="{9D8B030D-6E8A-4147-A177-3AD203B41FA5}">
                      <a16:colId xmlns:a16="http://schemas.microsoft.com/office/drawing/2014/main" val="649320276"/>
                    </a:ext>
                  </a:extLst>
                </a:gridCol>
                <a:gridCol w="1481413">
                  <a:extLst>
                    <a:ext uri="{9D8B030D-6E8A-4147-A177-3AD203B41FA5}">
                      <a16:colId xmlns:a16="http://schemas.microsoft.com/office/drawing/2014/main" val="1283839926"/>
                    </a:ext>
                  </a:extLst>
                </a:gridCol>
                <a:gridCol w="1938272">
                  <a:extLst>
                    <a:ext uri="{9D8B030D-6E8A-4147-A177-3AD203B41FA5}">
                      <a16:colId xmlns:a16="http://schemas.microsoft.com/office/drawing/2014/main" val="4037363713"/>
                    </a:ext>
                  </a:extLst>
                </a:gridCol>
              </a:tblGrid>
              <a:tr h="189427">
                <a:tc gridSpan="3">
                  <a:txBody>
                    <a:bodyPr/>
                    <a:lstStyle/>
                    <a:p>
                      <a:pPr algn="ctr" rtl="0" fontAlgn="ctr"/>
                      <a:r>
                        <a:rPr lang="cs-CZ" sz="1600" b="1" i="0" u="none" strike="noStrike" dirty="0">
                          <a:solidFill>
                            <a:srgbClr val="000000"/>
                          </a:solidFill>
                          <a:effectLst/>
                          <a:latin typeface="Arial" panose="020B0604020202020204" pitchFamily="34" charset="0"/>
                        </a:rPr>
                        <a:t>30. kolo Ústeckého přeboru dospělých</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213508825"/>
                  </a:ext>
                </a:extLst>
              </a:tr>
              <a:tr h="189427">
                <a:tc>
                  <a:txBody>
                    <a:bodyPr/>
                    <a:lstStyle/>
                    <a:p>
                      <a:pPr algn="ctr" rtl="0" fontAlgn="ctr"/>
                      <a:r>
                        <a:rPr lang="cs-CZ" sz="1100" b="1" i="0" u="none" strike="noStrike" dirty="0">
                          <a:solidFill>
                            <a:srgbClr val="000000"/>
                          </a:solidFill>
                          <a:effectLst/>
                          <a:latin typeface="Arial" panose="020B0604020202020204" pitchFamily="34" charset="0"/>
                        </a:rPr>
                        <a:t>14.06.2019 18:00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dirty="0">
                          <a:solidFill>
                            <a:srgbClr val="000000"/>
                          </a:solidFill>
                          <a:effectLst/>
                          <a:latin typeface="Arial" panose="020B0604020202020204" pitchFamily="34" charset="0"/>
                        </a:rPr>
                        <a:t>FK Slavoj Žatec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a:solidFill>
                            <a:srgbClr val="000000"/>
                          </a:solidFill>
                          <a:effectLst/>
                          <a:latin typeface="Arial" panose="020B0604020202020204" pitchFamily="34" charset="0"/>
                        </a:rPr>
                        <a:t>ASK Lovosice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443822764"/>
                  </a:ext>
                </a:extLst>
              </a:tr>
              <a:tr h="189427">
                <a:tc>
                  <a:txBody>
                    <a:bodyPr/>
                    <a:lstStyle/>
                    <a:p>
                      <a:pPr algn="ctr" rtl="0" fontAlgn="ctr"/>
                      <a:r>
                        <a:rPr lang="cs-CZ" sz="1100" b="1" i="0" u="none" strike="noStrike">
                          <a:solidFill>
                            <a:srgbClr val="000000"/>
                          </a:solidFill>
                          <a:effectLst/>
                          <a:latin typeface="Arial" panose="020B0604020202020204" pitchFamily="34" charset="0"/>
                        </a:rPr>
                        <a:t>15.06.2019 10:00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a:solidFill>
                            <a:srgbClr val="000000"/>
                          </a:solidFill>
                          <a:effectLst/>
                          <a:latin typeface="Arial" panose="020B0604020202020204" pitchFamily="34" charset="0"/>
                        </a:rPr>
                        <a:t>TJ Sokol Srbice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50927886"/>
                  </a:ext>
                </a:extLst>
              </a:tr>
              <a:tr h="189427">
                <a:tc>
                  <a:txBody>
                    <a:bodyPr/>
                    <a:lstStyle/>
                    <a:p>
                      <a:pPr algn="ctr" rtl="0" fontAlgn="ctr"/>
                      <a:r>
                        <a:rPr lang="cs-CZ" sz="1100" b="1" i="0" u="none" strike="noStrike">
                          <a:solidFill>
                            <a:srgbClr val="000000"/>
                          </a:solidFill>
                          <a:effectLst/>
                          <a:latin typeface="Arial" panose="020B0604020202020204" pitchFamily="34" charset="0"/>
                        </a:rPr>
                        <a:t>15.06.2019 10:00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dirty="0">
                          <a:solidFill>
                            <a:srgbClr val="000000"/>
                          </a:solidFill>
                          <a:effectLst/>
                          <a:latin typeface="Arial" panose="020B0604020202020204" pitchFamily="34" charset="0"/>
                        </a:rPr>
                        <a:t>TJ Sokol Horní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a:solidFill>
                            <a:srgbClr val="000000"/>
                          </a:solidFill>
                          <a:effectLst/>
                          <a:latin typeface="Arial" panose="020B0604020202020204" pitchFamily="34" charset="0"/>
                        </a:rPr>
                        <a:t>TJ Krupka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849447242"/>
                  </a:ext>
                </a:extLst>
              </a:tr>
              <a:tr h="189427">
                <a:tc>
                  <a:txBody>
                    <a:bodyPr/>
                    <a:lstStyle/>
                    <a:p>
                      <a:pPr algn="ctr" rtl="0" fontAlgn="ctr"/>
                      <a:r>
                        <a:rPr lang="cs-CZ" sz="1100" b="1" i="0" u="none" strike="noStrike">
                          <a:solidFill>
                            <a:srgbClr val="000000"/>
                          </a:solidFill>
                          <a:effectLst/>
                          <a:latin typeface="Arial" panose="020B0604020202020204" pitchFamily="34" charset="0"/>
                        </a:rPr>
                        <a:t>15.06.2019 17:00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SK Baník Modlany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FK Dobroměřice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63073870"/>
                  </a:ext>
                </a:extLst>
              </a:tr>
              <a:tr h="189427">
                <a:tc>
                  <a:txBody>
                    <a:bodyPr/>
                    <a:lstStyle/>
                    <a:p>
                      <a:pPr algn="ctr" rtl="0" fontAlgn="ctr"/>
                      <a:r>
                        <a:rPr lang="cs-CZ" sz="1100" b="1" i="0" u="none" strike="noStrike">
                          <a:solidFill>
                            <a:srgbClr val="000000"/>
                          </a:solidFill>
                          <a:effectLst/>
                          <a:latin typeface="Arial" panose="020B0604020202020204" pitchFamily="34" charset="0"/>
                        </a:rPr>
                        <a:t>15.06.2019 17:00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a:solidFill>
                            <a:srgbClr val="000000"/>
                          </a:solidFill>
                          <a:effectLst/>
                          <a:latin typeface="Arial" panose="020B0604020202020204" pitchFamily="34" charset="0"/>
                        </a:rPr>
                        <a:t>FK Litoměřicko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dirty="0">
                          <a:solidFill>
                            <a:srgbClr val="000000"/>
                          </a:solidFill>
                          <a:effectLst/>
                          <a:latin typeface="Arial" panose="020B0604020202020204" pitchFamily="34" charset="0"/>
                        </a:rPr>
                        <a:t>FK </a:t>
                      </a:r>
                      <a:r>
                        <a:rPr lang="cs-CZ" sz="1200" b="1" i="0" u="none" strike="noStrike" dirty="0" err="1">
                          <a:solidFill>
                            <a:srgbClr val="000000"/>
                          </a:solidFill>
                          <a:effectLst/>
                          <a:latin typeface="Arial" panose="020B0604020202020204" pitchFamily="34" charset="0"/>
                        </a:rPr>
                        <a:t>Tatran</a:t>
                      </a:r>
                      <a:r>
                        <a:rPr lang="cs-CZ" sz="1200" b="1" i="0" u="none" strike="noStrike" dirty="0">
                          <a:solidFill>
                            <a:srgbClr val="000000"/>
                          </a:solidFill>
                          <a:effectLst/>
                          <a:latin typeface="Arial" panose="020B0604020202020204" pitchFamily="34" charset="0"/>
                        </a:rPr>
                        <a:t> Kadaň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502415671"/>
                  </a:ext>
                </a:extLst>
              </a:tr>
              <a:tr h="189427">
                <a:tc>
                  <a:txBody>
                    <a:bodyPr/>
                    <a:lstStyle/>
                    <a:p>
                      <a:pPr algn="ctr" rtl="0" fontAlgn="ctr"/>
                      <a:r>
                        <a:rPr lang="cs-CZ" sz="1100" b="1" i="0" u="none" strike="noStrike">
                          <a:solidFill>
                            <a:srgbClr val="000000"/>
                          </a:solidFill>
                          <a:effectLst/>
                          <a:latin typeface="Arial" panose="020B0604020202020204" pitchFamily="34" charset="0"/>
                        </a:rPr>
                        <a:t>15.06.2019 17:00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a:solidFill>
                            <a:srgbClr val="000000"/>
                          </a:solidFill>
                          <a:effectLst/>
                          <a:latin typeface="Arial" panose="020B0604020202020204" pitchFamily="34" charset="0"/>
                        </a:rPr>
                        <a:t>SK Brná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FK Jílové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926432492"/>
                  </a:ext>
                </a:extLst>
              </a:tr>
              <a:tr h="189427">
                <a:tc>
                  <a:txBody>
                    <a:bodyPr/>
                    <a:lstStyle/>
                    <a:p>
                      <a:pPr algn="ctr" rtl="0" fontAlgn="ctr"/>
                      <a:r>
                        <a:rPr lang="cs-CZ" sz="1100" b="1" i="0" u="none" strike="noStrike">
                          <a:solidFill>
                            <a:srgbClr val="000000"/>
                          </a:solidFill>
                          <a:effectLst/>
                          <a:latin typeface="Arial" panose="020B0604020202020204" pitchFamily="34" charset="0"/>
                        </a:rPr>
                        <a:t>15.06.2019 17:00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dirty="0">
                          <a:solidFill>
                            <a:srgbClr val="000000"/>
                          </a:solidFill>
                          <a:effectLst/>
                          <a:latin typeface="Arial" panose="020B0604020202020204" pitchFamily="34" charset="0"/>
                        </a:rPr>
                        <a:t>TJ Spartak Perštejn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dirty="0">
                          <a:solidFill>
                            <a:srgbClr val="000000"/>
                          </a:solidFill>
                          <a:effectLst/>
                          <a:latin typeface="Arial" panose="020B0604020202020204" pitchFamily="34" charset="0"/>
                        </a:rPr>
                        <a:t>FK Jiskra Modrá/SK Hrobce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110090390"/>
                  </a:ext>
                </a:extLst>
              </a:tr>
              <a:tr h="284787">
                <a:tc>
                  <a:txBody>
                    <a:bodyPr/>
                    <a:lstStyle/>
                    <a:p>
                      <a:pPr algn="ctr" rtl="0" fontAlgn="ctr"/>
                      <a:r>
                        <a:rPr lang="cs-CZ" sz="1100" b="1" i="0" u="none" strike="noStrike" dirty="0">
                          <a:solidFill>
                            <a:srgbClr val="000000"/>
                          </a:solidFill>
                          <a:effectLst/>
                          <a:latin typeface="Arial" panose="020B0604020202020204" pitchFamily="34" charset="0"/>
                        </a:rPr>
                        <a:t>15.06.2019 17:00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SK STAP-TRATEC Vilémov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FK SEKO Louny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39752516"/>
                  </a:ext>
                </a:extLst>
              </a:tr>
            </a:tbl>
          </a:graphicData>
        </a:graphic>
      </p:graphicFrame>
      <p:sp>
        <p:nvSpPr>
          <p:cNvPr id="5" name="TextovéPole 4">
            <a:extLst>
              <a:ext uri="{FF2B5EF4-FFF2-40B4-BE49-F238E27FC236}">
                <a16:creationId xmlns:a16="http://schemas.microsoft.com/office/drawing/2014/main" id="{87C6D930-59AC-458E-85C6-C8AE0C5EDCC0}"/>
              </a:ext>
            </a:extLst>
          </p:cNvPr>
          <p:cNvSpPr txBox="1"/>
          <p:nvPr/>
        </p:nvSpPr>
        <p:spPr>
          <a:xfrm>
            <a:off x="5410828" y="3854013"/>
            <a:ext cx="4641580" cy="3108543"/>
          </a:xfrm>
          <a:prstGeom prst="rect">
            <a:avLst/>
          </a:prstGeom>
          <a:solidFill>
            <a:schemeClr val="accent1">
              <a:lumMod val="40000"/>
              <a:lumOff val="60000"/>
            </a:schemeClr>
          </a:solidFill>
          <a:effectLst>
            <a:softEdge rad="0"/>
          </a:effectLst>
        </p:spPr>
        <p:txBody>
          <a:bodyPr wrap="square" rtlCol="0">
            <a:spAutoFit/>
          </a:bodyPr>
          <a:lstStyle/>
          <a:p>
            <a:pPr algn="just"/>
            <a:r>
              <a:rPr lang="cs-CZ" sz="1400" dirty="0">
                <a:latin typeface="Arial" panose="020B0604020202020204" pitchFamily="34" charset="0"/>
                <a:cs typeface="Arial" panose="020B0604020202020204" pitchFamily="34" charset="0"/>
              </a:rPr>
              <a:t>Žatec s Lovosicemi si zahráli už </a:t>
            </a:r>
            <a:r>
              <a:rPr lang="cs-CZ" sz="1400" dirty="0" smtClean="0">
                <a:latin typeface="Arial" panose="020B0604020202020204" pitchFamily="34" charset="0"/>
                <a:cs typeface="Arial" panose="020B0604020202020204" pitchFamily="34" charset="0"/>
              </a:rPr>
              <a:t>včera, </a:t>
            </a:r>
            <a:r>
              <a:rPr lang="cs-CZ" sz="1400" dirty="0">
                <a:latin typeface="Arial" panose="020B0604020202020204" pitchFamily="34" charset="0"/>
                <a:cs typeface="Arial" panose="020B0604020202020204" pitchFamily="34" charset="0"/>
              </a:rPr>
              <a:t>takže výsledek vám řekne dnešní hlasatel. Štětí hraje doma se Srbicemi téměř ve stejný čas jako Krupka v Horním Jiřetíně a mezi nimi se </a:t>
            </a:r>
            <a:r>
              <a:rPr lang="cs-CZ" sz="1400" dirty="0" smtClean="0">
                <a:latin typeface="Arial" panose="020B0604020202020204" pitchFamily="34" charset="0"/>
                <a:cs typeface="Arial" panose="020B0604020202020204" pitchFamily="34" charset="0"/>
              </a:rPr>
              <a:t>rozhodne o 4. místě. Dobroměřice musí vyhrát </a:t>
            </a:r>
            <a:r>
              <a:rPr lang="cs-CZ" sz="1400" dirty="0">
                <a:latin typeface="Arial" panose="020B0604020202020204" pitchFamily="34" charset="0"/>
                <a:cs typeface="Arial" panose="020B0604020202020204" pitchFamily="34" charset="0"/>
              </a:rPr>
              <a:t>v Modlanech pokud budou sestupovat 2 týmy. Jedině tak si </a:t>
            </a:r>
            <a:r>
              <a:rPr lang="cs-CZ" sz="1400" dirty="0" smtClean="0">
                <a:latin typeface="Arial" panose="020B0604020202020204" pitchFamily="34" charset="0"/>
                <a:cs typeface="Arial" panose="020B0604020202020204" pitchFamily="34" charset="0"/>
              </a:rPr>
              <a:t>zachovají </a:t>
            </a:r>
            <a:r>
              <a:rPr lang="cs-CZ" sz="1400" dirty="0">
                <a:latin typeface="Arial" panose="020B0604020202020204" pitchFamily="34" charset="0"/>
                <a:cs typeface="Arial" panose="020B0604020202020204" pitchFamily="34" charset="0"/>
              </a:rPr>
              <a:t>naději na záchranu. Sestupující Litoměřicko B má doma Kadaň, která by bodík určitě ještě chtěl k jistotě získat. Body potřebuje i Jílové v </a:t>
            </a:r>
            <a:r>
              <a:rPr lang="cs-CZ" sz="1400" dirty="0" err="1">
                <a:latin typeface="Arial" panose="020B0604020202020204" pitchFamily="34" charset="0"/>
                <a:cs typeface="Arial" panose="020B0604020202020204" pitchFamily="34" charset="0"/>
              </a:rPr>
              <a:t>Brné</a:t>
            </a:r>
            <a:r>
              <a:rPr lang="cs-CZ" sz="1400" dirty="0">
                <a:latin typeface="Arial" panose="020B0604020202020204" pitchFamily="34" charset="0"/>
                <a:cs typeface="Arial" panose="020B0604020202020204" pitchFamily="34" charset="0"/>
              </a:rPr>
              <a:t>. Nechme se překvapit, jak to dopadne.  Perštejn-Modrá tak jde ještě oběma o hodně. Koukněte se na tabulku na další straně. </a:t>
            </a:r>
            <a:r>
              <a:rPr lang="cs-CZ" sz="1400" dirty="0" err="1">
                <a:latin typeface="Arial" panose="020B0604020202020204" pitchFamily="34" charset="0"/>
                <a:cs typeface="Arial" panose="020B0604020202020204" pitchFamily="34" charset="0"/>
              </a:rPr>
              <a:t>Vílémov</a:t>
            </a:r>
            <a:r>
              <a:rPr lang="cs-CZ" sz="1400" dirty="0">
                <a:latin typeface="Arial" panose="020B0604020202020204" pitchFamily="34" charset="0"/>
                <a:cs typeface="Arial" panose="020B0604020202020204" pitchFamily="34" charset="0"/>
              </a:rPr>
              <a:t>-Louny. Nikomu už o nic nejde atak by utkání 2 mužstev z popředí tabulky mohlo být svátkem na hezký fotbal.  </a:t>
            </a:r>
          </a:p>
        </p:txBody>
      </p:sp>
      <p:sp>
        <p:nvSpPr>
          <p:cNvPr id="6" name="TextovéPole 5">
            <a:extLst>
              <a:ext uri="{FF2B5EF4-FFF2-40B4-BE49-F238E27FC236}">
                <a16:creationId xmlns:a16="http://schemas.microsoft.com/office/drawing/2014/main" id="{8C2A3DE6-31FB-4F88-8F51-3AE314B439CF}"/>
              </a:ext>
            </a:extLst>
          </p:cNvPr>
          <p:cNvSpPr txBox="1"/>
          <p:nvPr/>
        </p:nvSpPr>
        <p:spPr>
          <a:xfrm>
            <a:off x="83523" y="93212"/>
            <a:ext cx="4596973" cy="523220"/>
          </a:xfrm>
          <a:prstGeom prst="rect">
            <a:avLst/>
          </a:prstGeom>
          <a:solidFill>
            <a:srgbClr val="CCECFF"/>
          </a:solidFill>
          <a:effectLst>
            <a:glow rad="101600">
              <a:srgbClr val="FFFF66">
                <a:alpha val="40000"/>
              </a:srgbClr>
            </a:glow>
            <a:softEdge rad="0"/>
          </a:effectLst>
        </p:spPr>
        <p:txBody>
          <a:bodyPr wrap="square" rtlCol="0">
            <a:spAutoFit/>
          </a:bodyPr>
          <a:lstStyle/>
          <a:p>
            <a:pPr algn="ctr"/>
            <a:r>
              <a:rPr lang="cs-CZ" sz="1400" dirty="0">
                <a:latin typeface="Arial Black" panose="020B0A04020102020204" pitchFamily="34" charset="0"/>
              </a:rPr>
              <a:t>Pokračování SK Liběšice B – SK Štětí B</a:t>
            </a:r>
          </a:p>
          <a:p>
            <a:pPr algn="ctr"/>
            <a:r>
              <a:rPr lang="cs-CZ" sz="1400" dirty="0">
                <a:latin typeface="Arial Black" panose="020B0A04020102020204" pitchFamily="34" charset="0"/>
              </a:rPr>
              <a:t>8.6.2019  1:2</a:t>
            </a:r>
          </a:p>
        </p:txBody>
      </p:sp>
      <p:pic>
        <p:nvPicPr>
          <p:cNvPr id="7" name="Obrázek 6">
            <a:extLst>
              <a:ext uri="{FF2B5EF4-FFF2-40B4-BE49-F238E27FC236}">
                <a16:creationId xmlns:a16="http://schemas.microsoft.com/office/drawing/2014/main" id="{4EADF227-97E1-4F9B-A77F-45799D170D4C}"/>
              </a:ext>
            </a:extLst>
          </p:cNvPr>
          <p:cNvPicPr>
            <a:picLocks noChangeAspect="1"/>
          </p:cNvPicPr>
          <p:nvPr/>
        </p:nvPicPr>
        <p:blipFill>
          <a:blip r:embed="rId2"/>
          <a:stretch>
            <a:fillRect/>
          </a:stretch>
        </p:blipFill>
        <p:spPr>
          <a:xfrm>
            <a:off x="2736280" y="5670634"/>
            <a:ext cx="1296144" cy="1333822"/>
          </a:xfrm>
          <a:prstGeom prst="rect">
            <a:avLst/>
          </a:prstGeom>
        </p:spPr>
      </p:pic>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112</TotalTime>
  <Words>5750</Words>
  <Application>Microsoft Office PowerPoint</Application>
  <PresentationFormat>Vlastní</PresentationFormat>
  <Paragraphs>2455</Paragraphs>
  <Slides>24</Slides>
  <Notes>2</Notes>
  <HiddenSlides>0</HiddenSlides>
  <MMClips>0</MMClips>
  <ScaleCrop>false</ScaleCrop>
  <HeadingPairs>
    <vt:vector size="6" baseType="variant">
      <vt:variant>
        <vt:lpstr>Použitá písma</vt:lpstr>
      </vt:variant>
      <vt:variant>
        <vt:i4>41</vt:i4>
      </vt:variant>
      <vt:variant>
        <vt:lpstr>Motiv</vt:lpstr>
      </vt:variant>
      <vt:variant>
        <vt:i4>1</vt:i4>
      </vt:variant>
      <vt:variant>
        <vt:lpstr>Nadpisy snímků</vt:lpstr>
      </vt:variant>
      <vt:variant>
        <vt:i4>24</vt:i4>
      </vt:variant>
    </vt:vector>
  </HeadingPairs>
  <TitlesOfParts>
    <vt:vector size="66" baseType="lpstr">
      <vt:lpstr>Yu Gothic UI Light</vt:lpstr>
      <vt:lpstr>Yu Gothic UI Semibold</vt:lpstr>
      <vt:lpstr>Albertus MT</vt:lpstr>
      <vt:lpstr>Algerian</vt:lpstr>
      <vt:lpstr>Arial</vt:lpstr>
      <vt:lpstr>Arial Black</vt:lpstr>
      <vt:lpstr>Arial Rounded MT Bold</vt:lpstr>
      <vt:lpstr>Bahnschrift SemiBold Condensed</vt:lpstr>
      <vt:lpstr>Berlin Sans FB Demi</vt:lpstr>
      <vt:lpstr>Bernard MT Condensed</vt:lpstr>
      <vt:lpstr>Bookman Old Style</vt:lpstr>
      <vt:lpstr>Britannic Bold</vt:lpstr>
      <vt:lpstr>Calibri</vt:lpstr>
      <vt:lpstr>Colonna MT</vt:lpstr>
      <vt:lpstr>Ebrima</vt:lpstr>
      <vt:lpstr>Eras Bold ITC</vt:lpstr>
      <vt:lpstr>FangSong</vt:lpstr>
      <vt:lpstr>Georgia</vt:lpstr>
      <vt:lpstr>Georgia Pro Black</vt:lpstr>
      <vt:lpstr>Georgia Pro Cond Black</vt:lpstr>
      <vt:lpstr>Georgia Pro Semibold</vt:lpstr>
      <vt:lpstr>Gungsuh</vt:lpstr>
      <vt:lpstr>GungsuhChe</vt:lpstr>
      <vt:lpstr>Imprint MT Shadow</vt:lpstr>
      <vt:lpstr>Jokerman</vt:lpstr>
      <vt:lpstr>Khmer UI</vt:lpstr>
      <vt:lpstr>KodchiangUPC</vt:lpstr>
      <vt:lpstr>Magneto</vt:lpstr>
      <vt:lpstr>Miriam</vt:lpstr>
      <vt:lpstr>Rockwell</vt:lpstr>
      <vt:lpstr>Rockwell Condensed</vt:lpstr>
      <vt:lpstr>Rockwell Extra Bold</vt:lpstr>
      <vt:lpstr>Rockwell Nova Extra Bold</vt:lpstr>
      <vt:lpstr>Segoe UI Black</vt:lpstr>
      <vt:lpstr>STHupo</vt:lpstr>
      <vt:lpstr>Tahoma</vt:lpstr>
      <vt:lpstr>Times New Roman</vt:lpstr>
      <vt:lpstr>UD Digi Kyokasho NK-B</vt:lpstr>
      <vt:lpstr>Verdana</vt:lpstr>
      <vt:lpstr>Viner Hand ITC</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22877</cp:revision>
  <cp:lastPrinted>2017-10-26T04:05:10Z</cp:lastPrinted>
  <dcterms:created xsi:type="dcterms:W3CDTF">2001-03-12T13:44:53Z</dcterms:created>
  <dcterms:modified xsi:type="dcterms:W3CDTF">2019-06-11T19:07:08Z</dcterms:modified>
</cp:coreProperties>
</file>