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521415D9-36F7-43E2-AB2F-B90AF26B5E84}">
      <p14:sectionLst xmlns:p14="http://schemas.microsoft.com/office/powerpoint/2010/main">
        <p14:section name="Výchozí oddíl" id="{525764D7-CF41-413F-BEF9-5DEE487800A0}">
          <p14:sldIdLst>
            <p14:sldId id="258"/>
          </p14:sldIdLst>
        </p14:section>
        <p14:section name="Oddíl bez názvu" id="{E97EB051-0748-4653-A2D2-B8A1EB9F068F}">
          <p14:sldIdLst>
            <p14:sldId id="323"/>
            <p14:sldId id="324"/>
            <p14:sldId id="325"/>
            <p14:sldId id="326"/>
            <p14:sldId id="327"/>
            <p14:sldId id="328"/>
            <p14:sldId id="329"/>
            <p14:sldId id="332"/>
            <p14:sldId id="333"/>
            <p14:sldId id="330"/>
            <p14:sldId id="331"/>
            <p14:sldId id="334"/>
            <p14:sldId id="335"/>
            <p14:sldId id="336"/>
            <p14:sldId id="337"/>
            <p14:sldId id="338"/>
            <p14:sldId id="339"/>
            <p14:sldId id="340"/>
            <p14:sldId id="341"/>
            <p14:sldId id="342"/>
            <p14:sldId id="343"/>
          </p14:sldIdLst>
        </p14:section>
      </p14:sectionLst>
    </p:ex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Plisek" initials="MP" lastIdx="1" clrIdx="0">
    <p:extLst>
      <p:ext uri="{19B8F6BF-5375-455C-9EA6-DF929625EA0E}">
        <p15:presenceInfo xmlns:p15="http://schemas.microsoft.com/office/powerpoint/2012/main" userId="S::milan.plisek@rail.bombardier.com::9318a93b-ce22-47e3-9c79-2b5115da7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3CC33"/>
    <a:srgbClr val="800080"/>
    <a:srgbClr val="990033"/>
    <a:srgbClr val="0000CC"/>
    <a:srgbClr val="000066"/>
    <a:srgbClr val="66FF33"/>
    <a:srgbClr val="FFFF66"/>
    <a:srgbClr val="FFCC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5455" autoAdjust="0"/>
  </p:normalViewPr>
  <p:slideViewPr>
    <p:cSldViewPr>
      <p:cViewPr varScale="1">
        <p:scale>
          <a:sx n="86" d="100"/>
          <a:sy n="86" d="100"/>
        </p:scale>
        <p:origin x="1122" y="72"/>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99FF33"/>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35324"/>
            <a:ext cx="4608512" cy="431800"/>
          </a:xfrm>
          <a:prstGeom prst="rect">
            <a:avLst/>
          </a:prstGeom>
          <a:solidFill>
            <a:srgbClr val="99FF33"/>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539380"/>
            <a:ext cx="4608512" cy="4572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alpha val="99000"/>
              </a:schemeClr>
            </a:solidFill>
            <a:miter lim="800000"/>
            <a:headEnd/>
            <a:tailEnd/>
          </a:ln>
        </p:spPr>
        <p:txBody>
          <a:bodyPr lIns="91425" tIns="45713" rIns="91425" bIns="45713"/>
          <a:lstStyle/>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FORNAXA –TĚSNĚNÍ, spol.   s r.o.</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Dům dětí a mládeže Štětí</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VOLEMAN - autobusová přeprava</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Ahlfit s.r.o.</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Izolace Beran s.r.o.</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POKORNÝ, spol. s r.o.</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STAVEBNÍ STROJE A DOPRAVA s.r.o. </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JT-Service s.r.o.</a:t>
            </a:r>
          </a:p>
          <a:p>
            <a:pPr algn="ctr" eaLnBrk="0" hangingPunct="0">
              <a:defRPr/>
            </a:pPr>
            <a:r>
              <a:rPr lang="cs-CZ" sz="2000" dirty="0" err="1">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Průmstav</a:t>
            </a: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 Štětí a.s.</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D</a:t>
            </a:r>
            <a:r>
              <a:rPr lang="en-GB"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EKRA Industrial s.r.o. </a:t>
            </a:r>
            <a:endPar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endParaRP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INDUSTRIAL CZ, spol. s r.o.</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Unistroj s.r.o.</a:t>
            </a:r>
          </a:p>
          <a:p>
            <a:pPr algn="ctr" eaLnBrk="0" hangingPunct="0">
              <a:defRPr/>
            </a:pPr>
            <a:r>
              <a:rPr lang="cs-CZ" sz="2000" dirty="0">
                <a:effectLst>
                  <a:outerShdw blurRad="38100" dist="38100" dir="2700000" algn="tl">
                    <a:srgbClr val="000000">
                      <a:alpha val="43137"/>
                    </a:srgbClr>
                  </a:outerShdw>
                </a:effectLst>
                <a:latin typeface="Cooper Black" panose="0208090404030B020404" pitchFamily="18"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3835868"/>
            <a:ext cx="4712610" cy="3096000"/>
          </a:xfrm>
          <a:prstGeom prst="rect">
            <a:avLst/>
          </a:prstGeom>
          <a:blipFill>
            <a:blip r:embed="rId6"/>
            <a:stretch>
              <a:fillRect/>
            </a:stretch>
          </a:blipFill>
          <a:ln w="60325" cap="rnd" cmpd="sng">
            <a:solidFill>
              <a:srgbClr val="66FF33"/>
            </a:solidFill>
            <a:prstDash val="sysDash"/>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3200" dirty="0">
                <a:ln w="28575" cap="rnd" cmpd="dbl">
                  <a:noFill/>
                  <a:bevel/>
                </a:ln>
                <a:solidFill>
                  <a:schemeClr val="bg1"/>
                </a:solidFill>
                <a:effectLst/>
                <a:latin typeface="Broadway" panose="04040905080B02020502" pitchFamily="82" charset="0"/>
                <a:ea typeface="Gungsuh" pitchFamily="18" charset="-127"/>
                <a:cs typeface="Arial" panose="020B0604020202020204" pitchFamily="34" charset="0"/>
              </a:rPr>
              <a:t>12</a:t>
            </a:r>
            <a:r>
              <a:rPr lang="cs-CZ" sz="3200" b="0" dirty="0">
                <a:ln w="0">
                  <a:noFill/>
                </a:ln>
                <a:solidFill>
                  <a:schemeClr val="bg1"/>
                </a:solidFill>
                <a:effectLst>
                  <a:outerShdw blurRad="38100" dist="19050" dir="2700000" algn="tl" rotWithShape="0">
                    <a:schemeClr val="dk1">
                      <a:alpha val="40000"/>
                    </a:schemeClr>
                  </a:outerShdw>
                </a:effectLst>
                <a:latin typeface="Broadway" panose="04040905080B02020502" pitchFamily="82" charset="0"/>
                <a:ea typeface="Gungsuh" pitchFamily="18" charset="-127"/>
                <a:cs typeface="Arial" panose="020B0604020202020204" pitchFamily="34" charset="0"/>
              </a:rPr>
              <a:t>.</a:t>
            </a:r>
            <a:endParaRPr lang="cs-CZ" sz="1600" dirty="0">
              <a:ln w="0">
                <a:noFill/>
              </a:ln>
              <a:solidFill>
                <a:schemeClr val="bg1"/>
              </a:solidFill>
              <a:effectLst/>
              <a:latin typeface="Broadway" panose="04040905080B02020502" pitchFamily="82" charset="0"/>
              <a:ea typeface="STHupo" panose="020B0503020204020204" pitchFamily="2" charset="-122"/>
              <a:cs typeface="Arial" panose="020B0604020202020204" pitchFamily="34" charset="0"/>
            </a:endParaRPr>
          </a:p>
          <a:p>
            <a:pPr algn="ctr" eaLnBrk="0" hangingPunct="0">
              <a:defRPr/>
            </a:pPr>
            <a:r>
              <a:rPr lang="cs-CZ" sz="7200" dirty="0">
                <a:ln w="28575" cap="rnd" cmpd="dbl">
                  <a:noFill/>
                  <a:bevel/>
                </a:ln>
                <a:solidFill>
                  <a:schemeClr val="bg1"/>
                </a:solidFill>
                <a:effectLst/>
                <a:latin typeface="Broadway" panose="04040905080B02020502" pitchFamily="82" charset="0"/>
                <a:ea typeface="STHupo" panose="020B0503020204020204" pitchFamily="2" charset="-122"/>
                <a:cs typeface="Arial" panose="020B0604020202020204" pitchFamily="34" charset="0"/>
              </a:rPr>
              <a:t>SK </a:t>
            </a:r>
          </a:p>
          <a:p>
            <a:pPr algn="ctr" eaLnBrk="0" hangingPunct="0">
              <a:defRPr/>
            </a:pPr>
            <a:r>
              <a:rPr lang="cs-CZ" sz="7200" dirty="0" err="1">
                <a:ln w="28575" cap="rnd" cmpd="dbl">
                  <a:noFill/>
                  <a:bevel/>
                </a:ln>
                <a:solidFill>
                  <a:schemeClr val="bg1"/>
                </a:solidFill>
                <a:effectLst/>
                <a:latin typeface="Broadway" panose="04040905080B02020502" pitchFamily="82" charset="0"/>
                <a:ea typeface="STHupo" panose="020B0503020204020204" pitchFamily="2" charset="-122"/>
                <a:cs typeface="Arial" panose="020B0604020202020204" pitchFamily="34" charset="0"/>
              </a:rPr>
              <a:t>Brná</a:t>
            </a:r>
            <a:endParaRPr lang="cs-CZ" sz="7200" dirty="0">
              <a:ln w="28575" cap="rnd" cmpd="dbl">
                <a:noFill/>
                <a:bevel/>
              </a:ln>
              <a:solidFill>
                <a:schemeClr val="bg1"/>
              </a:solidFill>
              <a:effectLst/>
              <a:latin typeface="Broadway" panose="04040905080B02020502" pitchFamily="82" charset="0"/>
              <a:ea typeface="STHupo" panose="020B0503020204020204" pitchFamily="2" charset="-122"/>
              <a:cs typeface="Arial" panose="020B0604020202020204" pitchFamily="34" charset="0"/>
            </a:endParaRPr>
          </a:p>
        </p:txBody>
      </p:sp>
      <p:sp>
        <p:nvSpPr>
          <p:cNvPr id="16" name="TextovéPole 15"/>
          <p:cNvSpPr txBox="1"/>
          <p:nvPr/>
        </p:nvSpPr>
        <p:spPr>
          <a:xfrm>
            <a:off x="5400576" y="2395364"/>
            <a:ext cx="4712610" cy="1224000"/>
          </a:xfrm>
          <a:prstGeom prst="rect">
            <a:avLst/>
          </a:prstGeom>
          <a:blipFill>
            <a:blip r:embed="rId7"/>
            <a:tile tx="0" ty="0" sx="100000" sy="100000" flip="none" algn="tl"/>
          </a:blipFill>
          <a:ln w="50800" cap="rnd" cmpd="sng">
            <a:solidFill>
              <a:schemeClr val="tx1"/>
            </a:solidFill>
            <a:prstDash val="solid"/>
            <a:miter lim="800000"/>
          </a:ln>
          <a:effectLst>
            <a:glow rad="101600">
              <a:srgbClr val="FF66FF">
                <a:alpha val="40000"/>
              </a:srgbClr>
            </a:glow>
            <a:softEdge rad="304800"/>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600" dirty="0">
                <a:ln w="19050">
                  <a:solidFill>
                    <a:schemeClr val="accent4">
                      <a:lumMod val="65000"/>
                      <a:lumOff val="35000"/>
                    </a:schemeClr>
                  </a:solidFill>
                </a:ln>
                <a:solidFill>
                  <a:srgbClr val="3399FF"/>
                </a:solidFill>
                <a:effectLst>
                  <a:reflection endPos="0" dist="50800" dir="5400000" sy="-100000" algn="bl" rotWithShape="0"/>
                </a:effectLst>
                <a:latin typeface="Tw Cen MT Condensed Extra Bold" panose="020B0803020202020204" pitchFamily="34" charset="-18"/>
                <a:ea typeface="FangSong" pitchFamily="49" charset="-122"/>
                <a:cs typeface="Arial" panose="020B0604020202020204" pitchFamily="34" charset="0"/>
              </a:rPr>
              <a:t>27.4.2019 sobota    </a:t>
            </a:r>
          </a:p>
          <a:p>
            <a:pPr algn="ctr"/>
            <a:r>
              <a:rPr lang="cs-CZ" sz="3600" dirty="0">
                <a:ln w="19050">
                  <a:solidFill>
                    <a:schemeClr val="accent4">
                      <a:lumMod val="65000"/>
                      <a:lumOff val="35000"/>
                    </a:schemeClr>
                  </a:solidFill>
                </a:ln>
                <a:solidFill>
                  <a:srgbClr val="3399FF"/>
                </a:solidFill>
                <a:effectLst>
                  <a:reflection endPos="0" dist="50800" dir="5400000" sy="-100000" algn="bl" rotWithShape="0"/>
                </a:effectLst>
                <a:latin typeface="Tw Cen MT Condensed Extra Bold" panose="020B0803020202020204" pitchFamily="34" charset="-18"/>
                <a:ea typeface="FangSong" pitchFamily="49" charset="-122"/>
                <a:cs typeface="Arial" panose="020B0604020202020204" pitchFamily="34" charset="0"/>
              </a:rPr>
              <a:t>10:15 hod 23. kolo</a:t>
            </a:r>
          </a:p>
        </p:txBody>
      </p:sp>
      <p:sp>
        <p:nvSpPr>
          <p:cNvPr id="17" name="AutoShape 3" descr="ů§"/>
          <p:cNvSpPr>
            <a:spLocks noChangeArrowheads="1"/>
          </p:cNvSpPr>
          <p:nvPr/>
        </p:nvSpPr>
        <p:spPr bwMode="auto">
          <a:xfrm>
            <a:off x="5400576" y="62846"/>
            <a:ext cx="4752528" cy="1127576"/>
          </a:xfrm>
          <a:prstGeom prst="flowChartAlternateProcess">
            <a:avLst/>
          </a:prstGeom>
          <a:pattFill prst="diagBrick">
            <a:fgClr>
              <a:srgbClr val="FFFF66"/>
            </a:fgClr>
            <a:bgClr>
              <a:schemeClr val="bg1"/>
            </a:bgClr>
          </a:pattFill>
          <a:ln w="50800" cap="flat" cmpd="sng">
            <a:solidFill>
              <a:srgbClr val="FF0066"/>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200" dirty="0">
                <a:ln w="9525" cap="rnd">
                  <a:noFill/>
                  <a:miter lim="800000"/>
                </a:ln>
                <a:solidFill>
                  <a:srgbClr val="336699"/>
                </a:solidFill>
                <a:effectLst>
                  <a:outerShdw blurRad="38100" dist="38100" dir="2700000" algn="tl">
                    <a:srgbClr val="000000">
                      <a:alpha val="43137"/>
                    </a:srgbClr>
                  </a:outerShdw>
                </a:effectLst>
                <a:latin typeface="Papyrus" panose="03070502060502030205" pitchFamily="66" charset="0"/>
                <a:ea typeface="Verdana" panose="020B0604030504040204" pitchFamily="34" charset="0"/>
                <a:cs typeface="Arial" panose="020B0604020202020204" pitchFamily="34" charset="0"/>
              </a:rPr>
              <a:t>Fotbalový zpravodaj</a:t>
            </a:r>
          </a:p>
          <a:p>
            <a:pPr algn="ctr" eaLnBrk="0" hangingPunct="0">
              <a:defRPr/>
            </a:pPr>
            <a:r>
              <a:rPr lang="cs-CZ" sz="3200" dirty="0">
                <a:ln w="9525" cap="rnd">
                  <a:noFill/>
                  <a:miter lim="800000"/>
                </a:ln>
                <a:solidFill>
                  <a:srgbClr val="336699"/>
                </a:solidFill>
                <a:effectLst>
                  <a:outerShdw blurRad="38100" dist="38100" dir="2700000" algn="tl">
                    <a:srgbClr val="000000">
                      <a:alpha val="43137"/>
                    </a:srgbClr>
                  </a:outerShdw>
                </a:effectLst>
                <a:latin typeface="Papyrus" panose="03070502060502030205" pitchFamily="66" charset="0"/>
                <a:ea typeface="Verdana" panose="020B0604030504040204" pitchFamily="34" charset="0"/>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30586" y="1362448"/>
            <a:ext cx="4722518" cy="882737"/>
          </a:xfrm>
          <a:prstGeom prst="rect">
            <a:avLst/>
          </a:prstGeom>
          <a:solidFill>
            <a:srgbClr val="66FF33"/>
          </a:solidFill>
          <a:ln w="57150" cmpd="sng">
            <a:solidFill>
              <a:srgbClr val="0066CC"/>
            </a:solidFill>
            <a:prstDash val="sys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prstTxWarp prst="textChevronInverted">
              <a:avLst/>
            </a:prstTxWarp>
            <a:spAutoFit/>
          </a:bodyPr>
          <a:lstStyle/>
          <a:p>
            <a:pPr algn="ctr"/>
            <a:r>
              <a:rPr lang="cs-CZ" sz="2800" dirty="0">
                <a:ln w="19050" cap="sq">
                  <a:noFill/>
                  <a:prstDash val="solid"/>
                  <a:miter lim="800000"/>
                </a:ln>
                <a:solidFill>
                  <a:srgbClr val="FF0000"/>
                </a:solidFill>
                <a:latin typeface="Matura MT Script Capitals" panose="03020802060602070202" pitchFamily="66" charset="0"/>
                <a:ea typeface="Yu Gothic UI Light" panose="020B0300000000000000" pitchFamily="34" charset="-128"/>
                <a:cs typeface="Arial" panose="020B0604020202020204" pitchFamily="34" charset="0"/>
              </a:rPr>
              <a:t>Sezóna 2018/2019</a:t>
            </a:r>
          </a:p>
          <a:p>
            <a:pPr algn="ctr"/>
            <a:r>
              <a:rPr lang="cs-CZ" sz="2400" dirty="0">
                <a:ln w="19050" cap="sq">
                  <a:noFill/>
                  <a:prstDash val="solid"/>
                  <a:miter lim="800000"/>
                </a:ln>
                <a:solidFill>
                  <a:srgbClr val="FF0000"/>
                </a:solidFill>
                <a:latin typeface="Matura MT Script Capitals" panose="03020802060602070202" pitchFamily="66" charset="0"/>
                <a:ea typeface="Yu Gothic UI Light" panose="020B0300000000000000" pitchFamily="34" charset="-128"/>
                <a:cs typeface="Arial" panose="020B060402020202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2624" y="4517876"/>
            <a:ext cx="936104" cy="1008112"/>
          </a:xfrm>
          <a:prstGeom prst="rect">
            <a:avLst/>
          </a:prstGeom>
          <a:noFill/>
          <a:ln>
            <a:noFill/>
          </a:ln>
        </p:spPr>
      </p:pic>
      <p:pic>
        <p:nvPicPr>
          <p:cNvPr id="23" name="Obrázek 22" descr="&lt;strong&gt;SK&lt;/strong&gt; &lt;strong&gt;Brná&lt;/strong&g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4952" y="4517875"/>
            <a:ext cx="1008112" cy="10081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2" name="Obdélník 1"/>
          <p:cNvSpPr/>
          <p:nvPr/>
        </p:nvSpPr>
        <p:spPr>
          <a:xfrm>
            <a:off x="71984" y="523156"/>
            <a:ext cx="4608512" cy="3254224"/>
          </a:xfrm>
          <a:prstGeom prst="rect">
            <a:avLst/>
          </a:prstGeom>
        </p:spPr>
        <p:txBody>
          <a:bodyPr wrap="square">
            <a:spAutoFit/>
          </a:bodyPr>
          <a:lstStyle/>
          <a:p>
            <a:pPr lvl="0" algn="just">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Koloman Horváth a nezadržitelně zvýšil na 5:2. To už i ti slabší optimisté začali věřit, že domů s prázdnou neodjedeme. Když pak ještě v 76. minutě přidal Jiří Vokoun po přihrávce od Kolomana Horvátha gól na 6:2, tak to už mohli diváci ve štětském diváckém sektoru začít zpívat vítězný chorál. Ještě v úplném konci mohl rozvlnit síť po přihrávce od Roberta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Feka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Jiří Vacek, ale gólman stál na správném místě.</a:t>
            </a:r>
          </a:p>
          <a:p>
            <a:pPr lvl="0" algn="just">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2, M.Faust1,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K.Horváth</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T.Kysela-P.Stejskal</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(41.ČK)-</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(86.F.Podhorský), </a:t>
            </a:r>
          </a:p>
          <a:p>
            <a:pPr lvl="0">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(84.R.Feko),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J.Prileožný</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M.Faust-T.Písař</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(43.K.Horváth) </a:t>
            </a:r>
          </a:p>
          <a:p>
            <a:pPr lvl="0">
              <a:lnSpc>
                <a:spcPct val="107000"/>
              </a:lnSpc>
              <a:spcAft>
                <a:spcPts val="0"/>
              </a:spcAft>
            </a:pP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P.Fary</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M.Svoboda</a:t>
            </a:r>
            <a:endParaRPr lang="cs-CZ"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endParaRPr lang="cs-CZ"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b="0" u="sng"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Rozhodčí:</a:t>
            </a:r>
            <a:r>
              <a:rPr lang="cs-CZ"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M.Vlasič-L.Holec</a:t>
            </a:r>
            <a:r>
              <a:rPr lang="cs-CZ" b="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cs-CZ"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V.Dvorský</a:t>
            </a:r>
            <a:r>
              <a:rPr lang="cs-CZ" b="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cs-CZ" b="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Delegát:</a:t>
            </a:r>
            <a:r>
              <a:rPr lang="cs-CZ" b="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cs-CZ"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P.Kalista</a:t>
            </a:r>
            <a:r>
              <a:rPr lang="cs-CZ" b="0" dirty="0">
                <a:solidFill>
                  <a:srgbClr val="000000"/>
                </a:solidFill>
                <a:latin typeface="Arial" panose="020B0604020202020204" pitchFamily="34" charset="0"/>
                <a:ea typeface="Calibri" panose="020F0502020204030204" pitchFamily="34" charset="0"/>
                <a:cs typeface="Times New Roman" panose="02020603050405020304" pitchFamily="18" charset="0"/>
              </a:rPr>
              <a:t>   150 diváků </a:t>
            </a:r>
            <a:endParaRPr lang="cs-CZ"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143992" y="163116"/>
            <a:ext cx="4464496" cy="253916"/>
          </a:xfrm>
          <a:prstGeom prst="rect">
            <a:avLst/>
          </a:prstGeom>
          <a:pattFill prst="smGrid">
            <a:fgClr>
              <a:srgbClr val="99FFCC"/>
            </a:fgClr>
            <a:bgClr>
              <a:schemeClr val="bg1"/>
            </a:bgClr>
          </a:pattFill>
          <a:effectLst>
            <a:glow rad="101600">
              <a:srgbClr val="FF0000">
                <a:alpha val="40000"/>
              </a:srgbClr>
            </a:glow>
            <a:softEdge rad="0"/>
          </a:effectLst>
        </p:spPr>
        <p:txBody>
          <a:bodyPr wrap="square" rtlCol="0">
            <a:spAutoFit/>
          </a:bodyPr>
          <a:lstStyle/>
          <a:p>
            <a:pPr algn="ctr"/>
            <a:r>
              <a:rPr lang="cs-CZ" sz="1050" dirty="0">
                <a:latin typeface="Arial Black" panose="020B0A04020102020204" pitchFamily="34" charset="0"/>
              </a:rPr>
              <a:t>Pokračování SK Baník Modlany-SK Štětí 19.4.2019</a:t>
            </a:r>
          </a:p>
        </p:txBody>
      </p:sp>
      <p:pic>
        <p:nvPicPr>
          <p:cNvPr id="5" name="Obrázek 4"/>
          <p:cNvPicPr>
            <a:picLocks noChangeAspect="1"/>
          </p:cNvPicPr>
          <p:nvPr/>
        </p:nvPicPr>
        <p:blipFill>
          <a:blip r:embed="rId2"/>
          <a:stretch>
            <a:fillRect/>
          </a:stretch>
        </p:blipFill>
        <p:spPr>
          <a:xfrm>
            <a:off x="162911" y="4051548"/>
            <a:ext cx="4282642" cy="2524982"/>
          </a:xfrm>
          <a:prstGeom prst="rect">
            <a:avLst/>
          </a:prstGeom>
          <a:ln w="44450">
            <a:solidFill>
              <a:srgbClr val="CC99FF"/>
            </a:solidFill>
          </a:ln>
        </p:spPr>
      </p:pic>
      <p:sp>
        <p:nvSpPr>
          <p:cNvPr id="8" name="TextovéPole 7"/>
          <p:cNvSpPr txBox="1"/>
          <p:nvPr/>
        </p:nvSpPr>
        <p:spPr>
          <a:xfrm>
            <a:off x="5427362" y="138342"/>
            <a:ext cx="4608512" cy="707886"/>
          </a:xfrm>
          <a:prstGeom prst="rect">
            <a:avLst/>
          </a:prstGeom>
          <a:solidFill>
            <a:srgbClr val="FFFF00"/>
          </a:solidFill>
          <a:effectLst>
            <a:glow rad="101600">
              <a:srgbClr val="FFFF66">
                <a:alpha val="40000"/>
              </a:srgbClr>
            </a:glow>
            <a:innerShdw blurRad="63500" dist="762000" dir="4260000">
              <a:schemeClr val="accent1">
                <a:lumMod val="40000"/>
                <a:lumOff val="60000"/>
                <a:alpha val="56000"/>
              </a:schemeClr>
            </a:innerShdw>
            <a:softEdge rad="0"/>
          </a:effectLst>
        </p:spPr>
        <p:txBody>
          <a:bodyPr wrap="square" rtlCol="0">
            <a:spAutoFit/>
          </a:bodyPr>
          <a:lstStyle/>
          <a:p>
            <a:pPr algn="ctr"/>
            <a:r>
              <a:rPr lang="cs-CZ" sz="2000" dirty="0" smtClean="0">
                <a:solidFill>
                  <a:srgbClr val="FF0000"/>
                </a:solidFill>
                <a:latin typeface="Arial Black" panose="020B0A04020102020204" pitchFamily="34" charset="0"/>
              </a:rPr>
              <a:t>Nejlepší střelci SK Štětí.  Mladší žáci</a:t>
            </a:r>
            <a:endParaRPr lang="cs-CZ" sz="2000" dirty="0" smtClean="0">
              <a:solidFill>
                <a:srgbClr val="FF0000"/>
              </a:solidFill>
              <a:latin typeface="Arial Black" panose="020B0A04020102020204" pitchFamily="34" charset="0"/>
            </a:endParaRPr>
          </a:p>
        </p:txBody>
      </p:sp>
      <p:sp>
        <p:nvSpPr>
          <p:cNvPr id="10" name="TextovéPole 9"/>
          <p:cNvSpPr txBox="1"/>
          <p:nvPr/>
        </p:nvSpPr>
        <p:spPr>
          <a:xfrm>
            <a:off x="7478140" y="1535654"/>
            <a:ext cx="2583978" cy="769441"/>
          </a:xfrm>
          <a:prstGeom prst="rect">
            <a:avLst/>
          </a:prstGeom>
          <a:pattFill prst="dotDmnd">
            <a:fgClr>
              <a:srgbClr val="FF0000"/>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Petr Hůrka</a:t>
            </a:r>
            <a:endParaRPr lang="cs-CZ" sz="2000" dirty="0" smtClean="0">
              <a:latin typeface="Arial Black" panose="020B0A04020102020204" pitchFamily="34" charset="0"/>
            </a:endParaRPr>
          </a:p>
          <a:p>
            <a:pPr algn="ctr"/>
            <a:r>
              <a:rPr lang="cs-CZ" sz="2400" dirty="0" smtClean="0">
                <a:latin typeface="Arial Black" panose="020B0A04020102020204" pitchFamily="34" charset="0"/>
              </a:rPr>
              <a:t>47 </a:t>
            </a:r>
            <a:r>
              <a:rPr lang="cs-CZ" sz="2400" dirty="0" smtClean="0">
                <a:latin typeface="Arial Black" panose="020B0A04020102020204" pitchFamily="34" charset="0"/>
              </a:rPr>
              <a:t>gólů</a:t>
            </a:r>
          </a:p>
        </p:txBody>
      </p:sp>
      <p:sp>
        <p:nvSpPr>
          <p:cNvPr id="11" name="TextovéPole 10"/>
          <p:cNvSpPr txBox="1"/>
          <p:nvPr/>
        </p:nvSpPr>
        <p:spPr>
          <a:xfrm>
            <a:off x="7451896" y="3474454"/>
            <a:ext cx="2583978" cy="769441"/>
          </a:xfrm>
          <a:prstGeom prst="rect">
            <a:avLst/>
          </a:prstGeom>
          <a:pattFill prst="dotDmnd">
            <a:fgClr>
              <a:srgbClr val="FFFF00"/>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Daniel Hromy </a:t>
            </a:r>
            <a:endParaRPr lang="cs-CZ" sz="2000" dirty="0" smtClean="0">
              <a:latin typeface="Arial Black" panose="020B0A04020102020204" pitchFamily="34" charset="0"/>
            </a:endParaRPr>
          </a:p>
          <a:p>
            <a:pPr algn="ctr"/>
            <a:r>
              <a:rPr lang="cs-CZ" sz="2400" dirty="0" smtClean="0">
                <a:latin typeface="Arial Black" panose="020B0A04020102020204" pitchFamily="34" charset="0"/>
              </a:rPr>
              <a:t>41 </a:t>
            </a:r>
            <a:r>
              <a:rPr lang="cs-CZ" sz="2400" dirty="0" smtClean="0">
                <a:latin typeface="Arial Black" panose="020B0A04020102020204" pitchFamily="34" charset="0"/>
              </a:rPr>
              <a:t>gólů</a:t>
            </a:r>
          </a:p>
        </p:txBody>
      </p:sp>
      <p:sp>
        <p:nvSpPr>
          <p:cNvPr id="12" name="TextovéPole 11"/>
          <p:cNvSpPr txBox="1"/>
          <p:nvPr/>
        </p:nvSpPr>
        <p:spPr>
          <a:xfrm>
            <a:off x="7482480" y="5314039"/>
            <a:ext cx="2583978" cy="1015663"/>
          </a:xfrm>
          <a:prstGeom prst="rect">
            <a:avLst/>
          </a:prstGeom>
          <a:pattFill prst="dotDmnd">
            <a:fgClr>
              <a:schemeClr val="accent1">
                <a:lumMod val="60000"/>
                <a:lumOff val="40000"/>
              </a:schemeClr>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Lukáš </a:t>
            </a:r>
            <a:r>
              <a:rPr lang="cs-CZ" sz="2000" dirty="0" err="1" smtClean="0">
                <a:latin typeface="Arial Black" panose="020B0A04020102020204" pitchFamily="34" charset="0"/>
              </a:rPr>
              <a:t>Širochoman</a:t>
            </a:r>
            <a:endParaRPr lang="cs-CZ" sz="2000" dirty="0" smtClean="0">
              <a:latin typeface="Arial Black" panose="020B0A04020102020204" pitchFamily="34" charset="0"/>
            </a:endParaRPr>
          </a:p>
          <a:p>
            <a:pPr algn="ctr"/>
            <a:r>
              <a:rPr lang="cs-CZ" sz="2000" dirty="0" smtClean="0">
                <a:latin typeface="Arial Black" panose="020B0A04020102020204" pitchFamily="34" charset="0"/>
              </a:rPr>
              <a:t>19 gólů</a:t>
            </a:r>
            <a:endParaRPr lang="cs-CZ" sz="2400" dirty="0" smtClean="0">
              <a:latin typeface="Arial Black" panose="020B0A04020102020204" pitchFamily="34" charset="0"/>
            </a:endParaRPr>
          </a:p>
        </p:txBody>
      </p:sp>
      <p:pic>
        <p:nvPicPr>
          <p:cNvPr id="14" name="Obrázek 13"/>
          <p:cNvPicPr>
            <a:picLocks noChangeAspect="1"/>
          </p:cNvPicPr>
          <p:nvPr/>
        </p:nvPicPr>
        <p:blipFill>
          <a:blip r:embed="rId3"/>
          <a:stretch>
            <a:fillRect/>
          </a:stretch>
        </p:blipFill>
        <p:spPr>
          <a:xfrm>
            <a:off x="5694134" y="3192424"/>
            <a:ext cx="1009650" cy="1333500"/>
          </a:xfrm>
          <a:prstGeom prst="rect">
            <a:avLst/>
          </a:prstGeom>
        </p:spPr>
      </p:pic>
      <p:pic>
        <p:nvPicPr>
          <p:cNvPr id="4" name="Obrázek 3"/>
          <p:cNvPicPr>
            <a:picLocks noChangeAspect="1"/>
          </p:cNvPicPr>
          <p:nvPr/>
        </p:nvPicPr>
        <p:blipFill>
          <a:blip r:embed="rId4"/>
          <a:stretch>
            <a:fillRect/>
          </a:stretch>
        </p:blipFill>
        <p:spPr>
          <a:xfrm>
            <a:off x="5734431" y="1299452"/>
            <a:ext cx="1028700" cy="1323975"/>
          </a:xfrm>
          <a:prstGeom prst="rect">
            <a:avLst/>
          </a:prstGeom>
        </p:spPr>
      </p:pic>
      <p:pic>
        <p:nvPicPr>
          <p:cNvPr id="6" name="Obrázek 5"/>
          <p:cNvPicPr>
            <a:picLocks noChangeAspect="1"/>
          </p:cNvPicPr>
          <p:nvPr/>
        </p:nvPicPr>
        <p:blipFill>
          <a:blip r:embed="rId5"/>
          <a:stretch>
            <a:fillRect/>
          </a:stretch>
        </p:blipFill>
        <p:spPr>
          <a:xfrm>
            <a:off x="5904632" y="5174170"/>
            <a:ext cx="942975" cy="1295400"/>
          </a:xfrm>
          <a:prstGeom prst="rect">
            <a:avLst/>
          </a:prstGeom>
        </p:spPr>
      </p:pic>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5" name="Obdélník 4"/>
          <p:cNvSpPr/>
          <p:nvPr/>
        </p:nvSpPr>
        <p:spPr>
          <a:xfrm>
            <a:off x="5427362" y="163116"/>
            <a:ext cx="4608512" cy="2862322"/>
          </a:xfrm>
          <a:prstGeom prst="rect">
            <a:avLst/>
          </a:prstGeom>
          <a:solidFill>
            <a:schemeClr val="accent3">
              <a:lumMod val="85000"/>
            </a:schemeClr>
          </a:solidFill>
        </p:spPr>
        <p:txBody>
          <a:bodyPr wrap="square">
            <a:spAutoFit/>
          </a:bodyPr>
          <a:lstStyle/>
          <a:p>
            <a:pPr algn="ctr"/>
            <a:r>
              <a:rPr lang="cs-CZ" sz="1600" b="0" dirty="0">
                <a:solidFill>
                  <a:srgbClr val="000000"/>
                </a:solidFill>
                <a:highlight>
                  <a:srgbClr val="00FFFF"/>
                </a:highlight>
                <a:latin typeface="Selawik Semibold" panose="020B0702040204020203" pitchFamily="34" charset="-18"/>
                <a:ea typeface="Calibri" panose="020F0502020204030204" pitchFamily="34" charset="0"/>
                <a:cs typeface="Arial" panose="020B0604020202020204" pitchFamily="34" charset="0"/>
              </a:rPr>
              <a:t>Milan Plíšek – sekretář SK Štěti se ohlédl za úspěšným vystoupením mužstva dospělých</a:t>
            </a:r>
          </a:p>
          <a:p>
            <a:pPr algn="ctr"/>
            <a:r>
              <a:rPr lang="cs-CZ" sz="1600" b="0" dirty="0">
                <a:solidFill>
                  <a:srgbClr val="000000"/>
                </a:solidFill>
                <a:highlight>
                  <a:srgbClr val="00FFFF"/>
                </a:highlight>
                <a:latin typeface="Selawik Semibold" panose="020B0702040204020203" pitchFamily="34" charset="-18"/>
                <a:ea typeface="Calibri" panose="020F0502020204030204" pitchFamily="34" charset="0"/>
                <a:cs typeface="Arial" panose="020B0604020202020204" pitchFamily="34" charset="0"/>
              </a:rPr>
              <a:t> v Modlanech</a:t>
            </a:r>
          </a:p>
          <a:p>
            <a:pPr algn="just"/>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Stejně jako před týdnem doma proti Vilémovu nám to tam padalo a mužstvo potvrdilo, že má dobrou formu. Ve dvou zápasech vstřelit 11 gólů svědčí o tom, že hlad po brankách nechybí. V úvodu jsme byli lepším týmem a i když domácí vyrovnali na 1:1 a ve 2. polovině poločasu to bylo vyrovnané klání, tak jsme na tom byli střelecky lépe. 2. poločas se od 1. lišil tím, že jsme ho po vyloučení Davida Mencla hráli celý v 10.  Vypořádali jsme se tím  a stejně jako první poločas ho vyhráli 3:1. Vítězství bylo zasloužené.  Se 43 body jsme se dostali na  3. místo, a zda zde zůstaneme, se rozhodne v sobotních zápasech Krupky v Dobroměřicích a Vilémova s Horním Jiřetínem.</a:t>
            </a:r>
            <a:endParaRPr lang="cs-CZ" dirty="0"/>
          </a:p>
        </p:txBody>
      </p:sp>
      <p:pic>
        <p:nvPicPr>
          <p:cNvPr id="8" name="Obrázek 7"/>
          <p:cNvPicPr>
            <a:picLocks noChangeAspect="1"/>
          </p:cNvPicPr>
          <p:nvPr/>
        </p:nvPicPr>
        <p:blipFill>
          <a:blip r:embed="rId2"/>
          <a:stretch>
            <a:fillRect/>
          </a:stretch>
        </p:blipFill>
        <p:spPr>
          <a:xfrm>
            <a:off x="7037195" y="3177037"/>
            <a:ext cx="1081004" cy="1173851"/>
          </a:xfrm>
          <a:prstGeom prst="rect">
            <a:avLst/>
          </a:prstGeom>
        </p:spPr>
      </p:pic>
      <p:pic>
        <p:nvPicPr>
          <p:cNvPr id="2" name="Obrázek 1">
            <a:extLst>
              <a:ext uri="{FF2B5EF4-FFF2-40B4-BE49-F238E27FC236}">
                <a16:creationId xmlns:a16="http://schemas.microsoft.com/office/drawing/2014/main" id="{9523610E-4858-4A5F-BBE9-997059C8C48D}"/>
              </a:ext>
            </a:extLst>
          </p:cNvPr>
          <p:cNvPicPr>
            <a:picLocks noChangeAspect="1"/>
          </p:cNvPicPr>
          <p:nvPr/>
        </p:nvPicPr>
        <p:blipFill>
          <a:blip r:embed="rId3"/>
          <a:stretch>
            <a:fillRect/>
          </a:stretch>
        </p:blipFill>
        <p:spPr>
          <a:xfrm>
            <a:off x="5504364" y="4499395"/>
            <a:ext cx="4536000" cy="2012661"/>
          </a:xfrm>
          <a:prstGeom prst="rect">
            <a:avLst/>
          </a:prstGeom>
          <a:ln w="28575">
            <a:solidFill>
              <a:srgbClr val="990033"/>
            </a:solidFill>
          </a:ln>
        </p:spPr>
      </p:pic>
      <p:sp>
        <p:nvSpPr>
          <p:cNvPr id="3" name="TextovéPole 2"/>
          <p:cNvSpPr txBox="1"/>
          <p:nvPr/>
        </p:nvSpPr>
        <p:spPr>
          <a:xfrm>
            <a:off x="143992" y="163116"/>
            <a:ext cx="4608512" cy="1015663"/>
          </a:xfrm>
          <a:prstGeom prst="rect">
            <a:avLst/>
          </a:prstGeom>
          <a:blipFill>
            <a:blip r:embed="rId4"/>
            <a:stretch>
              <a:fillRect/>
            </a:stretch>
          </a:blipFill>
          <a:effectLst>
            <a:glow rad="101600">
              <a:srgbClr val="FFFF66">
                <a:alpha val="40000"/>
              </a:srgbClr>
            </a:glow>
            <a:innerShdw blurRad="63500" dist="762000" dir="4260000">
              <a:srgbClr val="FFFF00">
                <a:alpha val="56000"/>
              </a:srgbClr>
            </a:innerShdw>
            <a:softEdge rad="419100"/>
          </a:effectLst>
        </p:spPr>
        <p:txBody>
          <a:bodyPr wrap="square" rtlCol="0">
            <a:spAutoFit/>
          </a:bodyPr>
          <a:lstStyle/>
          <a:p>
            <a:pPr algn="ctr"/>
            <a:r>
              <a:rPr lang="cs-CZ" sz="2000" dirty="0" smtClean="0">
                <a:solidFill>
                  <a:srgbClr val="800080"/>
                </a:solidFill>
                <a:latin typeface="Arial Black" panose="020B0A04020102020204" pitchFamily="34" charset="0"/>
              </a:rPr>
              <a:t>Pokračujeme v Hitparádě nejlepších střelců SK Štětí.  Dnes jsou na řadě starší žáci</a:t>
            </a:r>
            <a:endParaRPr lang="cs-CZ" sz="2000" dirty="0" smtClean="0">
              <a:solidFill>
                <a:srgbClr val="800080"/>
              </a:solidFill>
              <a:latin typeface="Arial Black" panose="020B0A04020102020204" pitchFamily="34" charset="0"/>
            </a:endParaRPr>
          </a:p>
        </p:txBody>
      </p:sp>
      <p:sp>
        <p:nvSpPr>
          <p:cNvPr id="11" name="TextovéPole 10"/>
          <p:cNvSpPr txBox="1"/>
          <p:nvPr/>
        </p:nvSpPr>
        <p:spPr>
          <a:xfrm>
            <a:off x="2168526" y="1389140"/>
            <a:ext cx="2583978" cy="769441"/>
          </a:xfrm>
          <a:prstGeom prst="rect">
            <a:avLst/>
          </a:prstGeom>
          <a:pattFill prst="dotDmnd">
            <a:fgClr>
              <a:srgbClr val="FF0000"/>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Pavel Prokopec</a:t>
            </a:r>
            <a:endParaRPr lang="cs-CZ" sz="2000" dirty="0" smtClean="0">
              <a:latin typeface="Arial Black" panose="020B0A04020102020204" pitchFamily="34" charset="0"/>
            </a:endParaRPr>
          </a:p>
          <a:p>
            <a:pPr algn="ctr"/>
            <a:r>
              <a:rPr lang="cs-CZ" sz="2400" dirty="0" smtClean="0">
                <a:latin typeface="Arial Black" panose="020B0A04020102020204" pitchFamily="34" charset="0"/>
              </a:rPr>
              <a:t>40 </a:t>
            </a:r>
            <a:r>
              <a:rPr lang="cs-CZ" sz="2400" dirty="0" smtClean="0">
                <a:latin typeface="Arial Black" panose="020B0A04020102020204" pitchFamily="34" charset="0"/>
              </a:rPr>
              <a:t>gólů</a:t>
            </a:r>
          </a:p>
        </p:txBody>
      </p:sp>
      <p:sp>
        <p:nvSpPr>
          <p:cNvPr id="12" name="TextovéPole 11"/>
          <p:cNvSpPr txBox="1"/>
          <p:nvPr/>
        </p:nvSpPr>
        <p:spPr>
          <a:xfrm>
            <a:off x="2142717" y="2793937"/>
            <a:ext cx="2583978" cy="769441"/>
          </a:xfrm>
          <a:prstGeom prst="rect">
            <a:avLst/>
          </a:prstGeom>
          <a:pattFill prst="dotDmnd">
            <a:fgClr>
              <a:srgbClr val="FFFF00"/>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Tomáš Kabelka</a:t>
            </a:r>
            <a:endParaRPr lang="cs-CZ" sz="2000" dirty="0" smtClean="0">
              <a:latin typeface="Arial Black" panose="020B0A04020102020204" pitchFamily="34" charset="0"/>
            </a:endParaRPr>
          </a:p>
          <a:p>
            <a:pPr algn="ctr"/>
            <a:r>
              <a:rPr lang="cs-CZ" sz="2400" dirty="0" smtClean="0">
                <a:latin typeface="Arial Black" panose="020B0A04020102020204" pitchFamily="34" charset="0"/>
              </a:rPr>
              <a:t>12 </a:t>
            </a:r>
            <a:r>
              <a:rPr lang="cs-CZ" sz="2400" dirty="0" smtClean="0">
                <a:latin typeface="Arial Black" panose="020B0A04020102020204" pitchFamily="34" charset="0"/>
              </a:rPr>
              <a:t>gólů</a:t>
            </a:r>
          </a:p>
        </p:txBody>
      </p:sp>
      <p:sp>
        <p:nvSpPr>
          <p:cNvPr id="13" name="TextovéPole 12"/>
          <p:cNvSpPr txBox="1"/>
          <p:nvPr/>
        </p:nvSpPr>
        <p:spPr>
          <a:xfrm>
            <a:off x="2168526" y="4344499"/>
            <a:ext cx="2583978" cy="769441"/>
          </a:xfrm>
          <a:prstGeom prst="rect">
            <a:avLst/>
          </a:prstGeom>
          <a:pattFill prst="dotDmnd">
            <a:fgClr>
              <a:schemeClr val="accent1">
                <a:lumMod val="60000"/>
                <a:lumOff val="40000"/>
              </a:schemeClr>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Daniel Hromy</a:t>
            </a:r>
            <a:endParaRPr lang="cs-CZ" sz="2000" dirty="0" smtClean="0">
              <a:latin typeface="Arial Black" panose="020B0A04020102020204" pitchFamily="34" charset="0"/>
            </a:endParaRPr>
          </a:p>
          <a:p>
            <a:pPr algn="ctr"/>
            <a:r>
              <a:rPr lang="cs-CZ" sz="2400" dirty="0" smtClean="0">
                <a:latin typeface="Arial Black" panose="020B0A04020102020204" pitchFamily="34" charset="0"/>
              </a:rPr>
              <a:t>5 </a:t>
            </a:r>
            <a:r>
              <a:rPr lang="cs-CZ" sz="2400" dirty="0" smtClean="0">
                <a:latin typeface="Arial Black" panose="020B0A04020102020204" pitchFamily="34" charset="0"/>
              </a:rPr>
              <a:t>gólů</a:t>
            </a:r>
          </a:p>
        </p:txBody>
      </p:sp>
      <p:sp>
        <p:nvSpPr>
          <p:cNvPr id="14" name="TextovéPole 13"/>
          <p:cNvSpPr txBox="1"/>
          <p:nvPr/>
        </p:nvSpPr>
        <p:spPr>
          <a:xfrm>
            <a:off x="2174065" y="5895061"/>
            <a:ext cx="2583978" cy="769441"/>
          </a:xfrm>
          <a:prstGeom prst="rect">
            <a:avLst/>
          </a:prstGeom>
          <a:pattFill prst="dotDmnd">
            <a:fgClr>
              <a:srgbClr val="33CC33"/>
            </a:fgClr>
            <a:bgClr>
              <a:schemeClr val="bg1"/>
            </a:bgClr>
          </a:pattFill>
          <a:effectLst>
            <a:softEdge rad="0"/>
          </a:effectLst>
        </p:spPr>
        <p:txBody>
          <a:bodyPr wrap="square" rtlCol="0">
            <a:spAutoFit/>
          </a:bodyPr>
          <a:lstStyle/>
          <a:p>
            <a:pPr algn="ctr"/>
            <a:r>
              <a:rPr lang="cs-CZ" sz="2000" dirty="0" smtClean="0">
                <a:latin typeface="Arial Black" panose="020B0A04020102020204" pitchFamily="34" charset="0"/>
              </a:rPr>
              <a:t>Jakub Novák </a:t>
            </a:r>
            <a:endParaRPr lang="cs-CZ" sz="2000" dirty="0" smtClean="0">
              <a:latin typeface="Arial Black" panose="020B0A04020102020204" pitchFamily="34" charset="0"/>
            </a:endParaRPr>
          </a:p>
          <a:p>
            <a:pPr algn="ctr"/>
            <a:r>
              <a:rPr lang="cs-CZ" sz="2400" dirty="0" smtClean="0">
                <a:latin typeface="Arial Black" panose="020B0A04020102020204" pitchFamily="34" charset="0"/>
              </a:rPr>
              <a:t>5 </a:t>
            </a:r>
            <a:r>
              <a:rPr lang="cs-CZ" sz="2400" dirty="0" smtClean="0">
                <a:latin typeface="Arial Black" panose="020B0A04020102020204" pitchFamily="34" charset="0"/>
              </a:rPr>
              <a:t>gólů</a:t>
            </a:r>
          </a:p>
        </p:txBody>
      </p:sp>
      <p:pic>
        <p:nvPicPr>
          <p:cNvPr id="4" name="Obrázek 3"/>
          <p:cNvPicPr>
            <a:picLocks noChangeAspect="1"/>
          </p:cNvPicPr>
          <p:nvPr/>
        </p:nvPicPr>
        <p:blipFill>
          <a:blip r:embed="rId5"/>
          <a:stretch>
            <a:fillRect/>
          </a:stretch>
        </p:blipFill>
        <p:spPr>
          <a:xfrm>
            <a:off x="493543" y="1242998"/>
            <a:ext cx="1000125" cy="1333500"/>
          </a:xfrm>
          <a:prstGeom prst="rect">
            <a:avLst/>
          </a:prstGeom>
        </p:spPr>
      </p:pic>
      <p:pic>
        <p:nvPicPr>
          <p:cNvPr id="6" name="Obrázek 5"/>
          <p:cNvPicPr>
            <a:picLocks noChangeAspect="1"/>
          </p:cNvPicPr>
          <p:nvPr/>
        </p:nvPicPr>
        <p:blipFill>
          <a:blip r:embed="rId6"/>
          <a:stretch>
            <a:fillRect/>
          </a:stretch>
        </p:blipFill>
        <p:spPr>
          <a:xfrm>
            <a:off x="493543" y="2640717"/>
            <a:ext cx="1019175" cy="1333500"/>
          </a:xfrm>
          <a:prstGeom prst="rect">
            <a:avLst/>
          </a:prstGeom>
        </p:spPr>
      </p:pic>
      <p:pic>
        <p:nvPicPr>
          <p:cNvPr id="7" name="Obrázek 6"/>
          <p:cNvPicPr>
            <a:picLocks noChangeAspect="1"/>
          </p:cNvPicPr>
          <p:nvPr/>
        </p:nvPicPr>
        <p:blipFill>
          <a:blip r:embed="rId7"/>
          <a:stretch>
            <a:fillRect/>
          </a:stretch>
        </p:blipFill>
        <p:spPr>
          <a:xfrm>
            <a:off x="498305" y="4102655"/>
            <a:ext cx="1009650" cy="1333500"/>
          </a:xfrm>
          <a:prstGeom prst="rect">
            <a:avLst/>
          </a:prstGeom>
        </p:spPr>
      </p:pic>
      <p:pic>
        <p:nvPicPr>
          <p:cNvPr id="15" name="Obrázek 14"/>
          <p:cNvPicPr>
            <a:picLocks noChangeAspect="1"/>
          </p:cNvPicPr>
          <p:nvPr/>
        </p:nvPicPr>
        <p:blipFill>
          <a:blip r:embed="rId8"/>
          <a:stretch>
            <a:fillRect/>
          </a:stretch>
        </p:blipFill>
        <p:spPr>
          <a:xfrm>
            <a:off x="555455" y="5556248"/>
            <a:ext cx="952500" cy="1333500"/>
          </a:xfrm>
          <a:prstGeom prst="rect">
            <a:avLst/>
          </a:prstGeom>
        </p:spPr>
      </p:pic>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sp>
        <p:nvSpPr>
          <p:cNvPr id="5" name="Obdélník 4">
            <a:extLst>
              <a:ext uri="{FF2B5EF4-FFF2-40B4-BE49-F238E27FC236}">
                <a16:creationId xmlns:a16="http://schemas.microsoft.com/office/drawing/2014/main" id="{0FC908D0-F37C-4B67-8EBB-11E7E215FB5D}"/>
              </a:ext>
            </a:extLst>
          </p:cNvPr>
          <p:cNvSpPr/>
          <p:nvPr/>
        </p:nvSpPr>
        <p:spPr>
          <a:xfrm>
            <a:off x="94934" y="91108"/>
            <a:ext cx="4680520" cy="6832640"/>
          </a:xfrm>
          <a:prstGeom prst="rect">
            <a:avLst/>
          </a:prstGeom>
          <a:pattFill prst="dashUpDiag">
            <a:fgClr>
              <a:schemeClr val="accent1"/>
            </a:fgClr>
            <a:bgClr>
              <a:schemeClr val="bg1"/>
            </a:bgClr>
          </a:pattFill>
        </p:spPr>
        <p:txBody>
          <a:bodyPr wrap="square" lIns="91440" tIns="45720" rIns="91440" bIns="45720">
            <a:spAutoFit/>
          </a:bodyPr>
          <a:lstStyle/>
          <a:p>
            <a:pPr algn="ctr" fontAlgn="ctr"/>
            <a:r>
              <a:rPr lang="cs-CZ" sz="1800" b="1" u="sng" cap="none" spc="0" dirty="0">
                <a:ln w="9525">
                  <a:noFill/>
                  <a:prstDash val="solid"/>
                </a:ln>
                <a:solidFill>
                  <a:srgbClr val="990033"/>
                </a:solidFill>
                <a:latin typeface="Arial Black" panose="020B0A04020102020204" pitchFamily="34" charset="0"/>
                <a:cs typeface="Arial" panose="020B0604020202020204" pitchFamily="34" charset="0"/>
              </a:rPr>
              <a:t>Výsledky 22. kola přeboru </a:t>
            </a:r>
          </a:p>
          <a:p>
            <a:pPr algn="ctr" fontAlgn="ctr"/>
            <a:r>
              <a:rPr lang="cs-CZ" sz="1800" b="1" u="sng" cap="none" spc="0" dirty="0">
                <a:ln w="9525">
                  <a:noFill/>
                  <a:prstDash val="solid"/>
                </a:ln>
                <a:solidFill>
                  <a:srgbClr val="990033"/>
                </a:solidFill>
                <a:latin typeface="Arial Black" panose="020B0A04020102020204" pitchFamily="34" charset="0"/>
                <a:cs typeface="Arial" panose="020B0604020202020204" pitchFamily="34" charset="0"/>
              </a:rPr>
              <a:t>20.-21.4.2019 </a:t>
            </a:r>
          </a:p>
          <a:p>
            <a:pPr fontAlgn="ctr"/>
            <a:r>
              <a:rPr lang="cs-CZ" sz="1400" u="sng" dirty="0">
                <a:solidFill>
                  <a:srgbClr val="0000CC"/>
                </a:solidFill>
                <a:latin typeface="Georgia" panose="02040502050405020303" pitchFamily="18" charset="0"/>
              </a:rPr>
              <a:t>FK Litoměřicko B</a:t>
            </a:r>
            <a:r>
              <a:rPr lang="cs-CZ" sz="1400" b="0" u="sng" dirty="0">
                <a:solidFill>
                  <a:srgbClr val="0000CC"/>
                </a:solidFill>
                <a:latin typeface="Georgia" panose="02040502050405020303" pitchFamily="18" charset="0"/>
              </a:rPr>
              <a:t> - </a:t>
            </a:r>
            <a:r>
              <a:rPr lang="cs-CZ" sz="1400" u="sng" dirty="0">
                <a:solidFill>
                  <a:srgbClr val="0000CC"/>
                </a:solidFill>
                <a:latin typeface="Georgia" panose="02040502050405020303" pitchFamily="18" charset="0"/>
              </a:rPr>
              <a:t>TJ Spartak Perštejn 4:3(1:1)</a:t>
            </a:r>
          </a:p>
          <a:p>
            <a:pPr fontAlgn="ctr"/>
            <a:r>
              <a:rPr lang="cs-CZ" dirty="0">
                <a:solidFill>
                  <a:srgbClr val="0000CC"/>
                </a:solidFill>
                <a:latin typeface="Arial" panose="020B0604020202020204" pitchFamily="34" charset="0"/>
                <a:cs typeface="Arial" panose="020B0604020202020204" pitchFamily="34" charset="0"/>
              </a:rPr>
              <a:t>zápas dvou mužstev ze spodku tabulky. Domácí vedli už 4:1. Hosté stačili v poslední desetiminutovce snížit už jen na konečných 3:4</a:t>
            </a:r>
            <a:r>
              <a:rPr lang="cs-CZ" dirty="0">
                <a:latin typeface="Arial" panose="020B0604020202020204" pitchFamily="34" charset="0"/>
                <a:cs typeface="Arial" panose="020B0604020202020204" pitchFamily="34" charset="0"/>
              </a:rPr>
              <a:t>.  </a:t>
            </a:r>
          </a:p>
          <a:p>
            <a:pPr algn="ctr" fontAlgn="ctr"/>
            <a:r>
              <a:rPr lang="cs-CZ" sz="1400" u="sng" dirty="0">
                <a:solidFill>
                  <a:srgbClr val="0000CC"/>
                </a:solidFill>
                <a:latin typeface="Georgia" panose="02040502050405020303" pitchFamily="18" charset="0"/>
              </a:rPr>
              <a:t>SK </a:t>
            </a:r>
            <a:r>
              <a:rPr lang="cs-CZ" sz="1400" u="sng" dirty="0" err="1">
                <a:solidFill>
                  <a:srgbClr val="0000CC"/>
                </a:solidFill>
                <a:latin typeface="Georgia" panose="02040502050405020303" pitchFamily="18" charset="0"/>
              </a:rPr>
              <a:t>Brná</a:t>
            </a:r>
            <a:r>
              <a:rPr lang="cs-CZ" sz="1400" b="0" u="sng" dirty="0">
                <a:solidFill>
                  <a:srgbClr val="0000CC"/>
                </a:solidFill>
                <a:latin typeface="Georgia" panose="02040502050405020303" pitchFamily="18" charset="0"/>
              </a:rPr>
              <a:t> - </a:t>
            </a:r>
            <a:r>
              <a:rPr lang="cs-CZ" sz="1400" u="sng" dirty="0">
                <a:solidFill>
                  <a:srgbClr val="0000CC"/>
                </a:solidFill>
                <a:latin typeface="Georgia" panose="02040502050405020303" pitchFamily="18" charset="0"/>
              </a:rPr>
              <a:t>FK Slavoj Žatec  5:2(2:2)</a:t>
            </a:r>
          </a:p>
          <a:p>
            <a:pPr fontAlgn="ctr"/>
            <a:r>
              <a:rPr lang="cs-CZ" dirty="0">
                <a:solidFill>
                  <a:srgbClr val="0000CC"/>
                </a:solidFill>
                <a:latin typeface="Arial" panose="020B0604020202020204" pitchFamily="34" charset="0"/>
                <a:cs typeface="Arial" panose="020B0604020202020204" pitchFamily="34" charset="0"/>
              </a:rPr>
              <a:t>rozhodly 2 penalty v úvodu 2. půle po faulech brankáře, který byl vyloučen. </a:t>
            </a:r>
            <a:r>
              <a:rPr lang="cs-CZ" dirty="0" err="1">
                <a:solidFill>
                  <a:srgbClr val="0000CC"/>
                </a:solidFill>
                <a:latin typeface="Arial" panose="020B0604020202020204" pitchFamily="34" charset="0"/>
                <a:cs typeface="Arial" panose="020B0604020202020204" pitchFamily="34" charset="0"/>
              </a:rPr>
              <a:t>Jevgenij</a:t>
            </a:r>
            <a:r>
              <a:rPr lang="cs-CZ" dirty="0">
                <a:solidFill>
                  <a:srgbClr val="0000CC"/>
                </a:solidFill>
                <a:latin typeface="Arial" panose="020B0604020202020204" pitchFamily="34" charset="0"/>
                <a:cs typeface="Arial" panose="020B0604020202020204" pitchFamily="34" charset="0"/>
              </a:rPr>
              <a:t> </a:t>
            </a:r>
            <a:r>
              <a:rPr lang="cs-CZ" dirty="0" err="1">
                <a:solidFill>
                  <a:srgbClr val="0000CC"/>
                </a:solidFill>
                <a:latin typeface="Arial" panose="020B0604020202020204" pitchFamily="34" charset="0"/>
                <a:cs typeface="Arial" panose="020B0604020202020204" pitchFamily="34" charset="0"/>
              </a:rPr>
              <a:t>Demčenko</a:t>
            </a:r>
            <a:r>
              <a:rPr lang="cs-CZ" dirty="0">
                <a:solidFill>
                  <a:srgbClr val="0000CC"/>
                </a:solidFill>
                <a:latin typeface="Arial" panose="020B0604020202020204" pitchFamily="34" charset="0"/>
                <a:cs typeface="Arial" panose="020B0604020202020204" pitchFamily="34" charset="0"/>
              </a:rPr>
              <a:t> obě proměnil</a:t>
            </a:r>
          </a:p>
          <a:p>
            <a:pPr algn="ctr" fontAlgn="ctr"/>
            <a:r>
              <a:rPr lang="cs-CZ" sz="1400" u="sng" dirty="0">
                <a:solidFill>
                  <a:srgbClr val="0000CC"/>
                </a:solidFill>
                <a:latin typeface="Georgia" panose="02040502050405020303" pitchFamily="18" charset="0"/>
              </a:rPr>
              <a:t>SK Baník Modlany</a:t>
            </a:r>
            <a:r>
              <a:rPr lang="cs-CZ" sz="1400" b="0" u="sng" dirty="0">
                <a:solidFill>
                  <a:srgbClr val="0000CC"/>
                </a:solidFill>
                <a:latin typeface="Georgia" panose="02040502050405020303" pitchFamily="18" charset="0"/>
              </a:rPr>
              <a:t> - </a:t>
            </a:r>
            <a:r>
              <a:rPr lang="cs-CZ" sz="1400" u="sng" dirty="0">
                <a:solidFill>
                  <a:srgbClr val="0000CC"/>
                </a:solidFill>
                <a:latin typeface="Georgia" panose="02040502050405020303" pitchFamily="18" charset="0"/>
              </a:rPr>
              <a:t>SK Štětí 2:6(1:3)</a:t>
            </a:r>
          </a:p>
          <a:p>
            <a:pPr fontAlgn="ctr"/>
            <a:r>
              <a:rPr lang="cs-CZ" dirty="0">
                <a:solidFill>
                  <a:srgbClr val="0000CC"/>
                </a:solidFill>
                <a:latin typeface="Arial" panose="020B0604020202020204" pitchFamily="34" charset="0"/>
                <a:cs typeface="Arial" panose="020B0604020202020204" pitchFamily="34" charset="0"/>
              </a:rPr>
              <a:t>hosté potvrdili dobrou formu. Už v poločase vedli 3:1, a i když hráli celou 2. půli jen deseti, tak dokázali vysoko vyhrát. 2 góly Jiří Vokoun a Rudolf </a:t>
            </a:r>
            <a:r>
              <a:rPr lang="cs-CZ" dirty="0" err="1">
                <a:solidFill>
                  <a:srgbClr val="0000CC"/>
                </a:solidFill>
                <a:latin typeface="Arial" panose="020B0604020202020204" pitchFamily="34" charset="0"/>
                <a:cs typeface="Arial" panose="020B0604020202020204" pitchFamily="34" charset="0"/>
              </a:rPr>
              <a:t>Slanička</a:t>
            </a:r>
            <a:endParaRPr lang="cs-CZ" dirty="0">
              <a:solidFill>
                <a:srgbClr val="0000CC"/>
              </a:solidFill>
              <a:latin typeface="Arial" panose="020B0604020202020204" pitchFamily="34" charset="0"/>
              <a:cs typeface="Arial" panose="020B0604020202020204" pitchFamily="34" charset="0"/>
            </a:endParaRPr>
          </a:p>
          <a:p>
            <a:pPr algn="ctr" fontAlgn="ctr"/>
            <a:r>
              <a:rPr lang="sv-SE" sz="1400" u="sng" dirty="0">
                <a:solidFill>
                  <a:srgbClr val="0000CC"/>
                </a:solidFill>
                <a:latin typeface="Georgia" panose="02040502050405020303" pitchFamily="18" charset="0"/>
              </a:rPr>
              <a:t>FK SEKO Louny</a:t>
            </a:r>
            <a:r>
              <a:rPr lang="sv-SE" sz="1400" b="0" u="sng" dirty="0">
                <a:solidFill>
                  <a:srgbClr val="0000CC"/>
                </a:solidFill>
                <a:latin typeface="Georgia" panose="02040502050405020303" pitchFamily="18" charset="0"/>
              </a:rPr>
              <a:t> - </a:t>
            </a:r>
            <a:r>
              <a:rPr lang="sv-SE" sz="1400" u="sng" dirty="0">
                <a:solidFill>
                  <a:srgbClr val="0000CC"/>
                </a:solidFill>
                <a:latin typeface="Georgia" panose="02040502050405020303" pitchFamily="18" charset="0"/>
              </a:rPr>
              <a:t>FK </a:t>
            </a:r>
            <a:r>
              <a:rPr lang="sv-SE" sz="1400" u="sng" dirty="0" err="1">
                <a:solidFill>
                  <a:srgbClr val="0000CC"/>
                </a:solidFill>
                <a:latin typeface="Georgia" panose="02040502050405020303" pitchFamily="18" charset="0"/>
              </a:rPr>
              <a:t>Tatran</a:t>
            </a:r>
            <a:r>
              <a:rPr lang="sv-SE" sz="1400" u="sng" dirty="0">
                <a:solidFill>
                  <a:srgbClr val="0000CC"/>
                </a:solidFill>
                <a:latin typeface="Georgia" panose="02040502050405020303" pitchFamily="18" charset="0"/>
              </a:rPr>
              <a:t> </a:t>
            </a:r>
            <a:r>
              <a:rPr lang="sv-SE" sz="1400" u="sng" dirty="0" err="1">
                <a:solidFill>
                  <a:srgbClr val="0000CC"/>
                </a:solidFill>
                <a:latin typeface="Georgia" panose="02040502050405020303" pitchFamily="18" charset="0"/>
              </a:rPr>
              <a:t>Kadaň</a:t>
            </a:r>
            <a:r>
              <a:rPr lang="cs-CZ" sz="1400" u="sng" dirty="0">
                <a:solidFill>
                  <a:srgbClr val="0000CC"/>
                </a:solidFill>
                <a:latin typeface="Georgia" panose="02040502050405020303" pitchFamily="18" charset="0"/>
              </a:rPr>
              <a:t> 5:3(2:1)</a:t>
            </a:r>
          </a:p>
          <a:p>
            <a:pPr fontAlgn="ctr"/>
            <a:r>
              <a:rPr lang="cs-CZ" dirty="0">
                <a:solidFill>
                  <a:srgbClr val="0000CC"/>
                </a:solidFill>
                <a:latin typeface="Arial" panose="020B0604020202020204" pitchFamily="34" charset="0"/>
                <a:cs typeface="Arial" panose="020B0604020202020204" pitchFamily="34" charset="0"/>
              </a:rPr>
              <a:t>vůbec ne snadné vítězství pro domácího favorita.  Hosté vždy statečně vyrovnaly a domácí jim utekli na 4:2 až ve 2. poločase. </a:t>
            </a:r>
          </a:p>
          <a:p>
            <a:pPr algn="ctr" fontAlgn="ctr"/>
            <a:r>
              <a:rPr lang="cs-CZ" sz="1400" u="sng" dirty="0">
                <a:solidFill>
                  <a:srgbClr val="0000CC"/>
                </a:solidFill>
                <a:latin typeface="Georgia" panose="02040502050405020303" pitchFamily="18" charset="0"/>
              </a:rPr>
              <a:t>FK Dobroměřice</a:t>
            </a:r>
            <a:r>
              <a:rPr lang="cs-CZ" sz="1400" b="0" u="sng" dirty="0">
                <a:solidFill>
                  <a:srgbClr val="0000CC"/>
                </a:solidFill>
                <a:latin typeface="Georgia" panose="02040502050405020303" pitchFamily="18" charset="0"/>
              </a:rPr>
              <a:t> - </a:t>
            </a:r>
            <a:r>
              <a:rPr lang="cs-CZ" sz="1400" u="sng" dirty="0">
                <a:solidFill>
                  <a:srgbClr val="0000CC"/>
                </a:solidFill>
                <a:latin typeface="Georgia" panose="02040502050405020303" pitchFamily="18" charset="0"/>
              </a:rPr>
              <a:t>TJ Krupka  2:4(1:1)</a:t>
            </a:r>
          </a:p>
          <a:p>
            <a:pPr fontAlgn="ctr"/>
            <a:r>
              <a:rPr lang="cs-CZ" dirty="0">
                <a:solidFill>
                  <a:srgbClr val="0000CC"/>
                </a:solidFill>
                <a:latin typeface="Arial" panose="020B0604020202020204" pitchFamily="34" charset="0"/>
                <a:cs typeface="Arial" panose="020B0604020202020204" pitchFamily="34" charset="0"/>
              </a:rPr>
              <a:t>zasloužená výhra hostů. Domácí šli sice do vedení z kopačky Zmeškala, ale hosté ještě do půlky vyrovnali a ve 2. poločase potvrdili, že to s umístěním do 3. místa myslí vážně.</a:t>
            </a:r>
          </a:p>
          <a:p>
            <a:pPr algn="ctr" fontAlgn="ctr"/>
            <a:r>
              <a:rPr lang="cs-CZ" sz="1400" u="sng" dirty="0">
                <a:solidFill>
                  <a:srgbClr val="0000CC"/>
                </a:solidFill>
                <a:latin typeface="Georgia" panose="02040502050405020303" pitchFamily="18" charset="0"/>
              </a:rPr>
              <a:t>FK Jílové</a:t>
            </a:r>
            <a:r>
              <a:rPr lang="cs-CZ" sz="1400" b="0" u="sng" dirty="0">
                <a:solidFill>
                  <a:srgbClr val="0000CC"/>
                </a:solidFill>
                <a:latin typeface="Georgia" panose="02040502050405020303" pitchFamily="18" charset="0"/>
              </a:rPr>
              <a:t> - </a:t>
            </a:r>
            <a:r>
              <a:rPr lang="cs-CZ" sz="1400" u="sng" dirty="0">
                <a:solidFill>
                  <a:srgbClr val="0000CC"/>
                </a:solidFill>
                <a:latin typeface="Georgia" panose="02040502050405020303" pitchFamily="18" charset="0"/>
              </a:rPr>
              <a:t>TJ Sokol Srbice   0:2(0:1)</a:t>
            </a:r>
          </a:p>
          <a:p>
            <a:pPr fontAlgn="ctr"/>
            <a:r>
              <a:rPr lang="cs-CZ" dirty="0">
                <a:solidFill>
                  <a:srgbClr val="0000CC"/>
                </a:solidFill>
                <a:latin typeface="Arial" panose="020B0604020202020204" pitchFamily="34" charset="0"/>
                <a:cs typeface="Arial" panose="020B0604020202020204" pitchFamily="34" charset="0"/>
              </a:rPr>
              <a:t>slušná divácká kulisa 200 diváků viděla zasloužené vítězství hostů. Ti šli dovedení v závěru 1. půle zásluhou Michala </a:t>
            </a:r>
            <a:r>
              <a:rPr lang="cs-CZ" dirty="0" err="1">
                <a:solidFill>
                  <a:srgbClr val="0000CC"/>
                </a:solidFill>
                <a:latin typeface="Arial" panose="020B0604020202020204" pitchFamily="34" charset="0"/>
                <a:cs typeface="Arial" panose="020B0604020202020204" pitchFamily="34" charset="0"/>
              </a:rPr>
              <a:t>Khaura</a:t>
            </a:r>
            <a:r>
              <a:rPr lang="cs-CZ" dirty="0">
                <a:solidFill>
                  <a:srgbClr val="0000CC"/>
                </a:solidFill>
                <a:latin typeface="Arial" panose="020B0604020202020204" pitchFamily="34" charset="0"/>
                <a:cs typeface="Arial" panose="020B0604020202020204" pitchFamily="34" charset="0"/>
              </a:rPr>
              <a:t> a gól jistoty přidal 8. minut před koncem Adam Švábenský </a:t>
            </a:r>
          </a:p>
          <a:p>
            <a:pPr fontAlgn="ctr"/>
            <a:r>
              <a:rPr lang="cs-CZ" sz="1400" u="sng" dirty="0">
                <a:solidFill>
                  <a:srgbClr val="0000CC"/>
                </a:solidFill>
                <a:latin typeface="Georgia" panose="02040502050405020303" pitchFamily="18" charset="0"/>
              </a:rPr>
              <a:t>FK Jiskra Modrá/SK Hrobce</a:t>
            </a:r>
            <a:r>
              <a:rPr lang="cs-CZ" sz="1400" b="0" u="sng" dirty="0">
                <a:solidFill>
                  <a:srgbClr val="0000CC"/>
                </a:solidFill>
                <a:latin typeface="Georgia" panose="02040502050405020303" pitchFamily="18" charset="0"/>
              </a:rPr>
              <a:t> - </a:t>
            </a:r>
            <a:r>
              <a:rPr lang="cs-CZ" sz="1400" u="sng" dirty="0">
                <a:solidFill>
                  <a:srgbClr val="0000CC"/>
                </a:solidFill>
                <a:latin typeface="Georgia" panose="02040502050405020303" pitchFamily="18" charset="0"/>
              </a:rPr>
              <a:t>ASK Lovosice</a:t>
            </a:r>
          </a:p>
          <a:p>
            <a:pPr fontAlgn="ctr"/>
            <a:r>
              <a:rPr lang="cs-CZ" dirty="0">
                <a:solidFill>
                  <a:srgbClr val="0000CC"/>
                </a:solidFill>
                <a:latin typeface="Arial" panose="020B0604020202020204" pitchFamily="34" charset="0"/>
                <a:cs typeface="Arial" panose="020B0604020202020204" pitchFamily="34" charset="0"/>
              </a:rPr>
              <a:t>Dominik Walter poslal hosty do vedení už v 7. minutě, ale to bylo z jejich strany vše. Na konci 1. půle Modrá vyrovnala a ve 2. části už dominovala. Modrá zatím ve všech jarních zápasech bodovalo.  </a:t>
            </a:r>
          </a:p>
          <a:p>
            <a:pPr algn="ctr" fontAlgn="ctr"/>
            <a:r>
              <a:rPr lang="cs-CZ" sz="1400" u="sng" dirty="0">
                <a:solidFill>
                  <a:srgbClr val="FF0000"/>
                </a:solidFill>
                <a:latin typeface="Georgia" panose="02040502050405020303" pitchFamily="18" charset="0"/>
              </a:rPr>
              <a:t>SK STAP Vilémov</a:t>
            </a:r>
            <a:r>
              <a:rPr lang="cs-CZ" sz="1400" b="0" u="sng" dirty="0">
                <a:solidFill>
                  <a:srgbClr val="FF0000"/>
                </a:solidFill>
                <a:latin typeface="Georgia" panose="02040502050405020303" pitchFamily="18" charset="0"/>
              </a:rPr>
              <a:t> - </a:t>
            </a:r>
            <a:r>
              <a:rPr lang="cs-CZ" sz="1400" u="sng" dirty="0">
                <a:solidFill>
                  <a:srgbClr val="FF0000"/>
                </a:solidFill>
                <a:latin typeface="Georgia" panose="02040502050405020303" pitchFamily="18" charset="0"/>
              </a:rPr>
              <a:t>TJ Sokol Horní Jiřetín</a:t>
            </a:r>
          </a:p>
          <a:p>
            <a:pPr fontAlgn="ctr"/>
            <a:r>
              <a:rPr lang="cs-CZ" dirty="0">
                <a:solidFill>
                  <a:srgbClr val="FF0000"/>
                </a:solidFill>
                <a:latin typeface="Arial" panose="020B0604020202020204" pitchFamily="34" charset="0"/>
                <a:cs typeface="Arial" panose="020B0604020202020204" pitchFamily="34" charset="0"/>
              </a:rPr>
              <a:t>pro poruchu autobusu na cestě do Vilémova odloženo na středu 15.5.2019</a:t>
            </a:r>
            <a:endParaRPr lang="cs-CZ" sz="1800" b="0" u="sng" cap="none" spc="0" dirty="0">
              <a:ln w="9525">
                <a:noFill/>
                <a:prstDash val="solid"/>
              </a:ln>
              <a:solidFill>
                <a:srgbClr val="FF0000"/>
              </a:solidFill>
              <a:effectLst>
                <a:outerShdw blurRad="12700" dist="38100" dir="2700000" algn="tl" rotWithShape="0">
                  <a:schemeClr val="accent5">
                    <a:lumMod val="60000"/>
                    <a:lumOff val="40000"/>
                  </a:schemeClr>
                </a:outerShdw>
              </a:effectLst>
              <a:latin typeface="Georgia" panose="02040502050405020303" pitchFamily="18" charset="0"/>
              <a:cs typeface="Arial" panose="020B0604020202020204" pitchFamily="34" charset="0"/>
            </a:endParaRPr>
          </a:p>
        </p:txBody>
      </p:sp>
      <p:sp>
        <p:nvSpPr>
          <p:cNvPr id="3" name="TextovéPole 2"/>
          <p:cNvSpPr txBox="1"/>
          <p:nvPr/>
        </p:nvSpPr>
        <p:spPr>
          <a:xfrm>
            <a:off x="5426730" y="163116"/>
            <a:ext cx="4609776" cy="2431435"/>
          </a:xfrm>
          <a:prstGeom prst="rect">
            <a:avLst/>
          </a:prstGeom>
          <a:blipFill>
            <a:blip r:embed="rId2"/>
            <a:stretch>
              <a:fillRect/>
            </a:stretch>
          </a:blipFill>
          <a:effectLst>
            <a:glow rad="101600">
              <a:srgbClr val="FFFF66">
                <a:alpha val="40000"/>
              </a:srgbClr>
            </a:glow>
            <a:softEdge rad="0"/>
          </a:effectLst>
        </p:spPr>
        <p:txBody>
          <a:bodyPr wrap="square" rtlCol="0">
            <a:spAutoFit/>
          </a:bodyPr>
          <a:lstStyle/>
          <a:p>
            <a:pPr algn="ctr"/>
            <a:r>
              <a:rPr lang="cs-CZ" sz="3800" dirty="0" err="1">
                <a:solidFill>
                  <a:srgbClr val="003300"/>
                </a:solidFill>
                <a:latin typeface="Arial Black" panose="020B0A04020102020204" pitchFamily="34" charset="0"/>
              </a:rPr>
              <a:t>Minipřípravka</a:t>
            </a:r>
            <a:r>
              <a:rPr lang="cs-CZ" sz="3800" dirty="0">
                <a:solidFill>
                  <a:srgbClr val="003300"/>
                </a:solidFill>
                <a:latin typeface="Arial Black" panose="020B0A04020102020204" pitchFamily="34" charset="0"/>
              </a:rPr>
              <a:t> se pyšní 2. místem v okresním přeboru  </a:t>
            </a:r>
          </a:p>
        </p:txBody>
      </p:sp>
      <p:graphicFrame>
        <p:nvGraphicFramePr>
          <p:cNvPr id="2" name="Tabulka 1"/>
          <p:cNvGraphicFramePr>
            <a:graphicFrameLocks noGrp="1"/>
          </p:cNvGraphicFramePr>
          <p:nvPr>
            <p:extLst>
              <p:ext uri="{D42A27DB-BD31-4B8C-83A1-F6EECF244321}">
                <p14:modId xmlns:p14="http://schemas.microsoft.com/office/powerpoint/2010/main" val="1185447879"/>
              </p:ext>
            </p:extLst>
          </p:nvPr>
        </p:nvGraphicFramePr>
        <p:xfrm>
          <a:off x="5426730" y="4339580"/>
          <a:ext cx="4609776" cy="2530885"/>
        </p:xfrm>
        <a:graphic>
          <a:graphicData uri="http://schemas.openxmlformats.org/drawingml/2006/table">
            <a:tbl>
              <a:tblPr/>
              <a:tblGrid>
                <a:gridCol w="293894">
                  <a:extLst>
                    <a:ext uri="{9D8B030D-6E8A-4147-A177-3AD203B41FA5}">
                      <a16:colId xmlns:a16="http://schemas.microsoft.com/office/drawing/2014/main" val="56170024"/>
                    </a:ext>
                  </a:extLst>
                </a:gridCol>
                <a:gridCol w="1600088">
                  <a:extLst>
                    <a:ext uri="{9D8B030D-6E8A-4147-A177-3AD203B41FA5}">
                      <a16:colId xmlns:a16="http://schemas.microsoft.com/office/drawing/2014/main" val="662842729"/>
                    </a:ext>
                  </a:extLst>
                </a:gridCol>
                <a:gridCol w="348318">
                  <a:extLst>
                    <a:ext uri="{9D8B030D-6E8A-4147-A177-3AD203B41FA5}">
                      <a16:colId xmlns:a16="http://schemas.microsoft.com/office/drawing/2014/main" val="3305021715"/>
                    </a:ext>
                  </a:extLst>
                </a:gridCol>
                <a:gridCol w="359203">
                  <a:extLst>
                    <a:ext uri="{9D8B030D-6E8A-4147-A177-3AD203B41FA5}">
                      <a16:colId xmlns:a16="http://schemas.microsoft.com/office/drawing/2014/main" val="3003031226"/>
                    </a:ext>
                  </a:extLst>
                </a:gridCol>
                <a:gridCol w="359203">
                  <a:extLst>
                    <a:ext uri="{9D8B030D-6E8A-4147-A177-3AD203B41FA5}">
                      <a16:colId xmlns:a16="http://schemas.microsoft.com/office/drawing/2014/main" val="1178932107"/>
                    </a:ext>
                  </a:extLst>
                </a:gridCol>
                <a:gridCol w="318385">
                  <a:extLst>
                    <a:ext uri="{9D8B030D-6E8A-4147-A177-3AD203B41FA5}">
                      <a16:colId xmlns:a16="http://schemas.microsoft.com/office/drawing/2014/main" val="2916747936"/>
                    </a:ext>
                  </a:extLst>
                </a:gridCol>
                <a:gridCol w="760769">
                  <a:extLst>
                    <a:ext uri="{9D8B030D-6E8A-4147-A177-3AD203B41FA5}">
                      <a16:colId xmlns:a16="http://schemas.microsoft.com/office/drawing/2014/main" val="1588871653"/>
                    </a:ext>
                  </a:extLst>
                </a:gridCol>
                <a:gridCol w="569916">
                  <a:extLst>
                    <a:ext uri="{9D8B030D-6E8A-4147-A177-3AD203B41FA5}">
                      <a16:colId xmlns:a16="http://schemas.microsoft.com/office/drawing/2014/main" val="2663123134"/>
                    </a:ext>
                  </a:extLst>
                </a:gridCol>
              </a:tblGrid>
              <a:tr h="362539">
                <a:tc gridSpan="8">
                  <a:txBody>
                    <a:bodyPr/>
                    <a:lstStyle/>
                    <a:p>
                      <a:pPr algn="ctr" fontAlgn="ctr"/>
                      <a:r>
                        <a:rPr lang="cs-CZ" sz="1600" b="1" i="0" u="none" strike="noStrike" dirty="0">
                          <a:solidFill>
                            <a:srgbClr val="000000"/>
                          </a:solidFill>
                          <a:effectLst/>
                          <a:latin typeface="Arial" panose="020B0604020202020204" pitchFamily="34" charset="0"/>
                        </a:rPr>
                        <a:t>Okresní přebor </a:t>
                      </a:r>
                      <a:r>
                        <a:rPr lang="cs-CZ" sz="1600" b="1" i="0" u="none" strike="noStrike" dirty="0" err="1">
                          <a:solidFill>
                            <a:srgbClr val="000000"/>
                          </a:solidFill>
                          <a:effectLst/>
                          <a:latin typeface="Arial" panose="020B0604020202020204" pitchFamily="34" charset="0"/>
                        </a:rPr>
                        <a:t>minipřípravek</a:t>
                      </a:r>
                      <a:r>
                        <a:rPr lang="cs-CZ" sz="1600" b="1" i="0" u="none" strike="noStrike" dirty="0">
                          <a:solidFill>
                            <a:srgbClr val="000000"/>
                          </a:solidFill>
                          <a:effectLst/>
                          <a:latin typeface="Arial" panose="020B0604020202020204" pitchFamily="34" charset="0"/>
                        </a:rPr>
                        <a:t> - Finále jaro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50978018"/>
                  </a:ext>
                </a:extLst>
              </a:tr>
              <a:tr h="362539">
                <a:tc>
                  <a:txBody>
                    <a:bodyPr/>
                    <a:lstStyle/>
                    <a:p>
                      <a:pPr algn="ctr" fontAlgn="ctr"/>
                      <a:r>
                        <a:rPr lang="cs-CZ" sz="16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Calibri" panose="020F0502020204030204" pitchFamily="34" charset="0"/>
                        </a:rPr>
                        <a:t>135:40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9794888"/>
                  </a:ext>
                </a:extLst>
              </a:tr>
              <a:tr h="431594">
                <a:tc>
                  <a:txBody>
                    <a:bodyPr/>
                    <a:lstStyle/>
                    <a:p>
                      <a:pPr algn="ctr" fontAlgn="ctr"/>
                      <a:r>
                        <a:rPr lang="cs-CZ" sz="1800" b="1" i="0" u="none" strike="noStrike">
                          <a:solidFill>
                            <a:srgbClr val="FF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dirty="0">
                          <a:solidFill>
                            <a:srgbClr val="FF0000"/>
                          </a:solidFill>
                          <a:effectLst/>
                          <a:latin typeface="Arial" panose="020B0604020202020204" pitchFamily="34" charset="0"/>
                        </a:rPr>
                        <a:t>SK Štětí, </a:t>
                      </a:r>
                      <a:r>
                        <a:rPr lang="cs-CZ" sz="1800" b="1" i="0" u="none" strike="noStrike" dirty="0" err="1">
                          <a:solidFill>
                            <a:srgbClr val="FF0000"/>
                          </a:solidFill>
                          <a:effectLst/>
                          <a:latin typeface="Arial" panose="020B0604020202020204" pitchFamily="34" charset="0"/>
                        </a:rPr>
                        <a:t>z.s</a:t>
                      </a:r>
                      <a:r>
                        <a:rPr lang="cs-CZ" sz="1800" b="1" i="0" u="none" strike="noStrike" dirty="0">
                          <a:solidFill>
                            <a:srgbClr val="FF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a:solidFill>
                            <a:srgbClr val="FF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a:solidFill>
                            <a:srgbClr val="FF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a:solidFill>
                            <a:srgbClr val="FF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FF0000"/>
                          </a:solidFill>
                          <a:effectLst/>
                          <a:latin typeface="Calibri" panose="020F0502020204030204" pitchFamily="34" charset="0"/>
                        </a:rPr>
                        <a:t>135:138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800" b="1" i="0" u="none" strike="noStrike">
                          <a:solidFill>
                            <a:srgbClr val="FF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515424864"/>
                  </a:ext>
                </a:extLst>
              </a:tr>
              <a:tr h="345275">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FK Litoměřicko, </a:t>
                      </a:r>
                      <a:r>
                        <a:rPr lang="cs-CZ" sz="1600" b="1" i="0" u="none" strike="noStrike" dirty="0" err="1">
                          <a:solidFill>
                            <a:srgbClr val="000000"/>
                          </a:solidFill>
                          <a:effectLst/>
                          <a:latin typeface="Arial" panose="020B0604020202020204" pitchFamily="34" charset="0"/>
                        </a:rPr>
                        <a:t>z.s</a:t>
                      </a:r>
                      <a:r>
                        <a:rPr lang="cs-CZ" sz="1600" b="1"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Calibri" panose="020F0502020204030204" pitchFamily="34" charset="0"/>
                        </a:rPr>
                        <a:t>104:114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71761010"/>
                  </a:ext>
                </a:extLst>
              </a:tr>
              <a:tr h="362539">
                <a:tc>
                  <a:txBody>
                    <a:bodyPr/>
                    <a:lstStyle/>
                    <a:p>
                      <a:pPr algn="ctr" fontAlgn="ctr"/>
                      <a:r>
                        <a:rPr lang="cs-CZ" sz="1600" b="1"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Calibri" panose="020F0502020204030204" pitchFamily="34" charset="0"/>
                        </a:rPr>
                        <a:t>50:58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872207024"/>
                  </a:ext>
                </a:extLst>
              </a:tr>
              <a:tr h="379803">
                <a:tc>
                  <a:txBody>
                    <a:bodyPr/>
                    <a:lstStyle/>
                    <a:p>
                      <a:pPr algn="ctr" fontAlgn="ctr"/>
                      <a:r>
                        <a:rPr lang="cs-CZ" sz="1600" b="1"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alibri" panose="020F0502020204030204" pitchFamily="34" charset="0"/>
                        </a:rPr>
                        <a:t>58:132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28480578"/>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2491130001"/>
              </p:ext>
            </p:extLst>
          </p:nvPr>
        </p:nvGraphicFramePr>
        <p:xfrm>
          <a:off x="5426730" y="2899420"/>
          <a:ext cx="4680520" cy="955342"/>
        </p:xfrm>
        <a:graphic>
          <a:graphicData uri="http://schemas.openxmlformats.org/drawingml/2006/table">
            <a:tbl>
              <a:tblPr/>
              <a:tblGrid>
                <a:gridCol w="1201086">
                  <a:extLst>
                    <a:ext uri="{9D8B030D-6E8A-4147-A177-3AD203B41FA5}">
                      <a16:colId xmlns:a16="http://schemas.microsoft.com/office/drawing/2014/main" val="3281039985"/>
                    </a:ext>
                  </a:extLst>
                </a:gridCol>
                <a:gridCol w="1238232">
                  <a:extLst>
                    <a:ext uri="{9D8B030D-6E8A-4147-A177-3AD203B41FA5}">
                      <a16:colId xmlns:a16="http://schemas.microsoft.com/office/drawing/2014/main" val="4247595069"/>
                    </a:ext>
                  </a:extLst>
                </a:gridCol>
                <a:gridCol w="1337292">
                  <a:extLst>
                    <a:ext uri="{9D8B030D-6E8A-4147-A177-3AD203B41FA5}">
                      <a16:colId xmlns:a16="http://schemas.microsoft.com/office/drawing/2014/main" val="3584098952"/>
                    </a:ext>
                  </a:extLst>
                </a:gridCol>
                <a:gridCol w="903910">
                  <a:extLst>
                    <a:ext uri="{9D8B030D-6E8A-4147-A177-3AD203B41FA5}">
                      <a16:colId xmlns:a16="http://schemas.microsoft.com/office/drawing/2014/main" val="2212246711"/>
                    </a:ext>
                  </a:extLst>
                </a:gridCol>
              </a:tblGrid>
              <a:tr h="477671">
                <a:tc>
                  <a:txBody>
                    <a:bodyPr/>
                    <a:lstStyle/>
                    <a:p>
                      <a:pPr algn="ctr" fontAlgn="ctr"/>
                      <a:r>
                        <a:rPr lang="cs-CZ" sz="1400" b="1" i="0" u="none" strike="noStrike" dirty="0">
                          <a:solidFill>
                            <a:srgbClr val="000000"/>
                          </a:solidFill>
                          <a:effectLst/>
                          <a:latin typeface="Arial Black" panose="020B0A04020102020204" pitchFamily="34" charset="0"/>
                        </a:rPr>
                        <a:t>04.04.2019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 </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ASK Lovosice</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23:22</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768874096"/>
                  </a:ext>
                </a:extLst>
              </a:tr>
              <a:tr h="477671">
                <a:tc>
                  <a:txBody>
                    <a:bodyPr/>
                    <a:lstStyle/>
                    <a:p>
                      <a:pPr algn="ctr" fontAlgn="ctr"/>
                      <a:r>
                        <a:rPr lang="cs-CZ" sz="1400" b="1" i="0" u="none" strike="noStrike" dirty="0">
                          <a:solidFill>
                            <a:srgbClr val="000000"/>
                          </a:solidFill>
                          <a:effectLst/>
                          <a:latin typeface="Arial Black" panose="020B0A04020102020204" pitchFamily="34" charset="0"/>
                        </a:rPr>
                        <a:t>11.04.2019</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SK Bezděkov</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15:5</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4155241171"/>
                  </a:ext>
                </a:extLst>
              </a:tr>
            </a:tbl>
          </a:graphicData>
        </a:graphic>
      </p:graphicFrame>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6" name="TextovéPole 5"/>
          <p:cNvSpPr txBox="1"/>
          <p:nvPr/>
        </p:nvSpPr>
        <p:spPr>
          <a:xfrm>
            <a:off x="216000" y="163116"/>
            <a:ext cx="4680520" cy="1815882"/>
          </a:xfrm>
          <a:prstGeom prst="rect">
            <a:avLst/>
          </a:prstGeom>
          <a:pattFill prst="wdUpDiag">
            <a:fgClr>
              <a:srgbClr val="FFCC00"/>
            </a:fgClr>
            <a:bgClr>
              <a:schemeClr val="bg1"/>
            </a:bgClr>
          </a:pattFill>
          <a:effectLst>
            <a:softEdge rad="0"/>
          </a:effectLst>
        </p:spPr>
        <p:txBody>
          <a:bodyPr wrap="square" rtlCol="0">
            <a:spAutoFit/>
          </a:bodyPr>
          <a:lstStyle/>
          <a:p>
            <a:pPr algn="ctr"/>
            <a:r>
              <a:rPr lang="cs-CZ" sz="2800" dirty="0">
                <a:solidFill>
                  <a:srgbClr val="000066"/>
                </a:solidFill>
                <a:latin typeface="Arial Black" panose="020B0A04020102020204" pitchFamily="34" charset="0"/>
              </a:rPr>
              <a:t>Mladší přípravka sehrála ve skupině o Umístění 3 zápasy a 3x vyhrála</a:t>
            </a:r>
          </a:p>
        </p:txBody>
      </p:sp>
      <p:graphicFrame>
        <p:nvGraphicFramePr>
          <p:cNvPr id="7" name="Tabulka 6"/>
          <p:cNvGraphicFramePr>
            <a:graphicFrameLocks noGrp="1"/>
          </p:cNvGraphicFramePr>
          <p:nvPr>
            <p:extLst>
              <p:ext uri="{D42A27DB-BD31-4B8C-83A1-F6EECF244321}">
                <p14:modId xmlns:p14="http://schemas.microsoft.com/office/powerpoint/2010/main" val="727683665"/>
              </p:ext>
            </p:extLst>
          </p:nvPr>
        </p:nvGraphicFramePr>
        <p:xfrm>
          <a:off x="216000" y="2179340"/>
          <a:ext cx="4680520" cy="1433013"/>
        </p:xfrm>
        <a:graphic>
          <a:graphicData uri="http://schemas.openxmlformats.org/drawingml/2006/table">
            <a:tbl>
              <a:tblPr/>
              <a:tblGrid>
                <a:gridCol w="1201086">
                  <a:extLst>
                    <a:ext uri="{9D8B030D-6E8A-4147-A177-3AD203B41FA5}">
                      <a16:colId xmlns:a16="http://schemas.microsoft.com/office/drawing/2014/main" val="3281039985"/>
                    </a:ext>
                  </a:extLst>
                </a:gridCol>
                <a:gridCol w="1238232">
                  <a:extLst>
                    <a:ext uri="{9D8B030D-6E8A-4147-A177-3AD203B41FA5}">
                      <a16:colId xmlns:a16="http://schemas.microsoft.com/office/drawing/2014/main" val="4247595069"/>
                    </a:ext>
                  </a:extLst>
                </a:gridCol>
                <a:gridCol w="1337292">
                  <a:extLst>
                    <a:ext uri="{9D8B030D-6E8A-4147-A177-3AD203B41FA5}">
                      <a16:colId xmlns:a16="http://schemas.microsoft.com/office/drawing/2014/main" val="3584098952"/>
                    </a:ext>
                  </a:extLst>
                </a:gridCol>
                <a:gridCol w="903910">
                  <a:extLst>
                    <a:ext uri="{9D8B030D-6E8A-4147-A177-3AD203B41FA5}">
                      <a16:colId xmlns:a16="http://schemas.microsoft.com/office/drawing/2014/main" val="2212246711"/>
                    </a:ext>
                  </a:extLst>
                </a:gridCol>
              </a:tblGrid>
              <a:tr h="477671">
                <a:tc>
                  <a:txBody>
                    <a:bodyPr/>
                    <a:lstStyle/>
                    <a:p>
                      <a:pPr algn="ctr" fontAlgn="ctr"/>
                      <a:r>
                        <a:rPr lang="cs-CZ" sz="1400" b="1" i="0" u="none" strike="noStrike" dirty="0">
                          <a:solidFill>
                            <a:srgbClr val="000000"/>
                          </a:solidFill>
                          <a:effectLst/>
                          <a:latin typeface="Arial Black" panose="020B0A04020102020204" pitchFamily="34" charset="0"/>
                        </a:rPr>
                        <a:t>06.04.2019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 </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SK Liběšice</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25:3</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768874096"/>
                  </a:ext>
                </a:extLst>
              </a:tr>
              <a:tr h="477671">
                <a:tc>
                  <a:txBody>
                    <a:bodyPr/>
                    <a:lstStyle/>
                    <a:p>
                      <a:pPr algn="ctr" fontAlgn="ctr"/>
                      <a:r>
                        <a:rPr lang="cs-CZ" sz="1400" b="1" i="0" u="none" strike="noStrike" dirty="0">
                          <a:solidFill>
                            <a:srgbClr val="000000"/>
                          </a:solidFill>
                          <a:effectLst/>
                          <a:latin typeface="Arial Black" panose="020B0A04020102020204" pitchFamily="34" charset="0"/>
                        </a:rPr>
                        <a:t>15.04.2019</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Budyně </a:t>
                      </a:r>
                      <a:r>
                        <a:rPr lang="cs-CZ" sz="1400" b="1" i="0" u="none" strike="noStrike" dirty="0" err="1">
                          <a:solidFill>
                            <a:srgbClr val="000000"/>
                          </a:solidFill>
                          <a:effectLst/>
                          <a:latin typeface="Arial Black" panose="020B0A04020102020204" pitchFamily="34" charset="0"/>
                        </a:rPr>
                        <a:t>n.O</a:t>
                      </a:r>
                      <a:r>
                        <a:rPr lang="cs-CZ" sz="1400" b="1" i="0" u="none" strike="noStrike" dirty="0">
                          <a:solidFill>
                            <a:srgbClr val="000000"/>
                          </a:solidFill>
                          <a:effectLst/>
                          <a:latin typeface="Arial Black" panose="020B0A04020102020204" pitchFamily="34" charset="0"/>
                        </a:rPr>
                        <a:t>.</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9:19</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4155241171"/>
                  </a:ext>
                </a:extLst>
              </a:tr>
              <a:tr h="477671">
                <a:tc>
                  <a:txBody>
                    <a:bodyPr/>
                    <a:lstStyle/>
                    <a:p>
                      <a:pPr algn="ctr" fontAlgn="ctr"/>
                      <a:r>
                        <a:rPr lang="cs-CZ" sz="1400" b="1" i="0" u="none" strike="noStrike" dirty="0">
                          <a:solidFill>
                            <a:srgbClr val="000000"/>
                          </a:solidFill>
                          <a:effectLst/>
                          <a:latin typeface="Arial Black" panose="020B0A04020102020204" pitchFamily="34" charset="0"/>
                        </a:rPr>
                        <a:t>17.04.2019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SK SAHARA Vědomice</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11:3 </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4219142346"/>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3704369806"/>
              </p:ext>
            </p:extLst>
          </p:nvPr>
        </p:nvGraphicFramePr>
        <p:xfrm>
          <a:off x="216001" y="3812695"/>
          <a:ext cx="4680519" cy="3107831"/>
        </p:xfrm>
        <a:graphic>
          <a:graphicData uri="http://schemas.openxmlformats.org/drawingml/2006/table">
            <a:tbl>
              <a:tblPr/>
              <a:tblGrid>
                <a:gridCol w="228040">
                  <a:extLst>
                    <a:ext uri="{9D8B030D-6E8A-4147-A177-3AD203B41FA5}">
                      <a16:colId xmlns:a16="http://schemas.microsoft.com/office/drawing/2014/main" val="783508230"/>
                    </a:ext>
                  </a:extLst>
                </a:gridCol>
                <a:gridCol w="433276">
                  <a:extLst>
                    <a:ext uri="{9D8B030D-6E8A-4147-A177-3AD203B41FA5}">
                      <a16:colId xmlns:a16="http://schemas.microsoft.com/office/drawing/2014/main" val="489443069"/>
                    </a:ext>
                  </a:extLst>
                </a:gridCol>
                <a:gridCol w="1393894">
                  <a:extLst>
                    <a:ext uri="{9D8B030D-6E8A-4147-A177-3AD203B41FA5}">
                      <a16:colId xmlns:a16="http://schemas.microsoft.com/office/drawing/2014/main" val="2904018756"/>
                    </a:ext>
                  </a:extLst>
                </a:gridCol>
                <a:gridCol w="364864">
                  <a:extLst>
                    <a:ext uri="{9D8B030D-6E8A-4147-A177-3AD203B41FA5}">
                      <a16:colId xmlns:a16="http://schemas.microsoft.com/office/drawing/2014/main" val="2091173539"/>
                    </a:ext>
                  </a:extLst>
                </a:gridCol>
                <a:gridCol w="353461">
                  <a:extLst>
                    <a:ext uri="{9D8B030D-6E8A-4147-A177-3AD203B41FA5}">
                      <a16:colId xmlns:a16="http://schemas.microsoft.com/office/drawing/2014/main" val="1784536048"/>
                    </a:ext>
                  </a:extLst>
                </a:gridCol>
                <a:gridCol w="228040">
                  <a:extLst>
                    <a:ext uri="{9D8B030D-6E8A-4147-A177-3AD203B41FA5}">
                      <a16:colId xmlns:a16="http://schemas.microsoft.com/office/drawing/2014/main" val="927312937"/>
                    </a:ext>
                  </a:extLst>
                </a:gridCol>
                <a:gridCol w="228040">
                  <a:extLst>
                    <a:ext uri="{9D8B030D-6E8A-4147-A177-3AD203B41FA5}">
                      <a16:colId xmlns:a16="http://schemas.microsoft.com/office/drawing/2014/main" val="1342640510"/>
                    </a:ext>
                  </a:extLst>
                </a:gridCol>
                <a:gridCol w="228040">
                  <a:extLst>
                    <a:ext uri="{9D8B030D-6E8A-4147-A177-3AD203B41FA5}">
                      <a16:colId xmlns:a16="http://schemas.microsoft.com/office/drawing/2014/main" val="1971411760"/>
                    </a:ext>
                  </a:extLst>
                </a:gridCol>
                <a:gridCol w="570100">
                  <a:extLst>
                    <a:ext uri="{9D8B030D-6E8A-4147-A177-3AD203B41FA5}">
                      <a16:colId xmlns:a16="http://schemas.microsoft.com/office/drawing/2014/main" val="401802810"/>
                    </a:ext>
                  </a:extLst>
                </a:gridCol>
                <a:gridCol w="367714">
                  <a:extLst>
                    <a:ext uri="{9D8B030D-6E8A-4147-A177-3AD203B41FA5}">
                      <a16:colId xmlns:a16="http://schemas.microsoft.com/office/drawing/2014/main" val="811342514"/>
                    </a:ext>
                  </a:extLst>
                </a:gridCol>
                <a:gridCol w="285050">
                  <a:extLst>
                    <a:ext uri="{9D8B030D-6E8A-4147-A177-3AD203B41FA5}">
                      <a16:colId xmlns:a16="http://schemas.microsoft.com/office/drawing/2014/main" val="1778591814"/>
                    </a:ext>
                  </a:extLst>
                </a:gridCol>
              </a:tblGrid>
              <a:tr h="18969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18264371"/>
                  </a:ext>
                </a:extLst>
              </a:tr>
              <a:tr h="2205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Okresní přebor mladší přípravky Jaro 2019 </a:t>
                      </a:r>
                    </a:p>
                    <a:p>
                      <a:pPr algn="ctr" fontAlgn="ctr"/>
                      <a:r>
                        <a:rPr lang="cs-CZ" sz="1600" b="1" i="0" u="none" strike="noStrike" dirty="0">
                          <a:solidFill>
                            <a:srgbClr val="0000CC"/>
                          </a:solidFill>
                          <a:effectLst/>
                          <a:latin typeface="Calibri" panose="020F0502020204030204" pitchFamily="34" charset="0"/>
                        </a:rPr>
                        <a:t>o umístění</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00313993"/>
                  </a:ext>
                </a:extLst>
              </a:tr>
              <a:tr h="2394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55:15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55411123"/>
                  </a:ext>
                </a:extLst>
              </a:tr>
              <a:tr h="3912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57:23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35177001"/>
                  </a:ext>
                </a:extLst>
              </a:tr>
              <a:tr h="20154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75262381"/>
                  </a:ext>
                </a:extLst>
              </a:tr>
              <a:tr h="20154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41974855"/>
                  </a:ext>
                </a:extLst>
              </a:tr>
              <a:tr h="20154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74962395"/>
                  </a:ext>
                </a:extLst>
              </a:tr>
              <a:tr h="20154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31:41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48866108"/>
                  </a:ext>
                </a:extLst>
              </a:tr>
              <a:tr h="3912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92264783"/>
                  </a:ext>
                </a:extLst>
              </a:tr>
              <a:tr h="20154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45048563"/>
                  </a:ext>
                </a:extLst>
              </a:tr>
              <a:tr h="20154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Prackovice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15:57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55888785"/>
                  </a:ext>
                </a:extLst>
              </a:tr>
              <a:tr h="18969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12005391"/>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2662456462"/>
              </p:ext>
            </p:extLst>
          </p:nvPr>
        </p:nvGraphicFramePr>
        <p:xfrm>
          <a:off x="5457092" y="3691508"/>
          <a:ext cx="4582281" cy="3175635"/>
        </p:xfrm>
        <a:graphic>
          <a:graphicData uri="http://schemas.openxmlformats.org/drawingml/2006/table">
            <a:tbl>
              <a:tblPr/>
              <a:tblGrid>
                <a:gridCol w="223254">
                  <a:extLst>
                    <a:ext uri="{9D8B030D-6E8A-4147-A177-3AD203B41FA5}">
                      <a16:colId xmlns:a16="http://schemas.microsoft.com/office/drawing/2014/main" val="38533306"/>
                    </a:ext>
                  </a:extLst>
                </a:gridCol>
                <a:gridCol w="424182">
                  <a:extLst>
                    <a:ext uri="{9D8B030D-6E8A-4147-A177-3AD203B41FA5}">
                      <a16:colId xmlns:a16="http://schemas.microsoft.com/office/drawing/2014/main" val="2635398594"/>
                    </a:ext>
                  </a:extLst>
                </a:gridCol>
                <a:gridCol w="1364637">
                  <a:extLst>
                    <a:ext uri="{9D8B030D-6E8A-4147-A177-3AD203B41FA5}">
                      <a16:colId xmlns:a16="http://schemas.microsoft.com/office/drawing/2014/main" val="4170804233"/>
                    </a:ext>
                  </a:extLst>
                </a:gridCol>
                <a:gridCol w="357206">
                  <a:extLst>
                    <a:ext uri="{9D8B030D-6E8A-4147-A177-3AD203B41FA5}">
                      <a16:colId xmlns:a16="http://schemas.microsoft.com/office/drawing/2014/main" val="2623436717"/>
                    </a:ext>
                  </a:extLst>
                </a:gridCol>
                <a:gridCol w="346043">
                  <a:extLst>
                    <a:ext uri="{9D8B030D-6E8A-4147-A177-3AD203B41FA5}">
                      <a16:colId xmlns:a16="http://schemas.microsoft.com/office/drawing/2014/main" val="1094256915"/>
                    </a:ext>
                  </a:extLst>
                </a:gridCol>
                <a:gridCol w="223254">
                  <a:extLst>
                    <a:ext uri="{9D8B030D-6E8A-4147-A177-3AD203B41FA5}">
                      <a16:colId xmlns:a16="http://schemas.microsoft.com/office/drawing/2014/main" val="1712570688"/>
                    </a:ext>
                  </a:extLst>
                </a:gridCol>
                <a:gridCol w="223254">
                  <a:extLst>
                    <a:ext uri="{9D8B030D-6E8A-4147-A177-3AD203B41FA5}">
                      <a16:colId xmlns:a16="http://schemas.microsoft.com/office/drawing/2014/main" val="2646369989"/>
                    </a:ext>
                  </a:extLst>
                </a:gridCol>
                <a:gridCol w="223254">
                  <a:extLst>
                    <a:ext uri="{9D8B030D-6E8A-4147-A177-3AD203B41FA5}">
                      <a16:colId xmlns:a16="http://schemas.microsoft.com/office/drawing/2014/main" val="1943958736"/>
                    </a:ext>
                  </a:extLst>
                </a:gridCol>
                <a:gridCol w="558134">
                  <a:extLst>
                    <a:ext uri="{9D8B030D-6E8A-4147-A177-3AD203B41FA5}">
                      <a16:colId xmlns:a16="http://schemas.microsoft.com/office/drawing/2014/main" val="2845503324"/>
                    </a:ext>
                  </a:extLst>
                </a:gridCol>
                <a:gridCol w="359996">
                  <a:extLst>
                    <a:ext uri="{9D8B030D-6E8A-4147-A177-3AD203B41FA5}">
                      <a16:colId xmlns:a16="http://schemas.microsoft.com/office/drawing/2014/main" val="4211804311"/>
                    </a:ext>
                  </a:extLst>
                </a:gridCol>
                <a:gridCol w="279067">
                  <a:extLst>
                    <a:ext uri="{9D8B030D-6E8A-4147-A177-3AD203B41FA5}">
                      <a16:colId xmlns:a16="http://schemas.microsoft.com/office/drawing/2014/main" val="1416309788"/>
                    </a:ext>
                  </a:extLst>
                </a:gridCol>
              </a:tblGrid>
              <a:tr h="9239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1305488"/>
                  </a:ext>
                </a:extLst>
              </a:tr>
              <a:tr h="17809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Ústecký přebor dospělých 2018-2019 po 22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91397584"/>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61:18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37506366"/>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67:24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83029983"/>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63:37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23633880"/>
                  </a:ext>
                </a:extLst>
              </a:tr>
              <a:tr h="15667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4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FF0000"/>
                          </a:solidFill>
                          <a:effectLst/>
                          <a:latin typeface="Arial" panose="020B0604020202020204" pitchFamily="34" charset="0"/>
                        </a:rPr>
                        <a:t>SK Štětí,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61:34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43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98589711"/>
                  </a:ext>
                </a:extLst>
              </a:tr>
              <a:tr h="11917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50" b="1" i="0" u="none" strike="noStrike" dirty="0">
                          <a:solidFill>
                            <a:schemeClr val="tx1"/>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chemeClr val="tx1"/>
                          </a:solidFill>
                          <a:effectLst/>
                          <a:latin typeface="Arial" panose="020B0604020202020204" pitchFamily="34" charset="0"/>
                        </a:rPr>
                        <a:t>SK STAP  Vilémov</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chemeClr val="tx1"/>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chemeClr val="tx1"/>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chemeClr val="tx1"/>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chemeClr val="tx1"/>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chemeClr val="tx1"/>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chemeClr val="tx1"/>
                          </a:solidFill>
                          <a:effectLst/>
                          <a:latin typeface="Arial" panose="020B0604020202020204" pitchFamily="34" charset="0"/>
                        </a:rPr>
                        <a:t>44:23</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dirty="0">
                          <a:solidFill>
                            <a:schemeClr val="tx1"/>
                          </a:solidFill>
                          <a:effectLst/>
                          <a:latin typeface="Arial" panose="020B0604020202020204" pitchFamily="34" charset="0"/>
                        </a:rPr>
                        <a:t>42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62863131"/>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54:44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8562263"/>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47:48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65919584"/>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33631885"/>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39:60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45210994"/>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Jiskra Modrá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31:50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87027847"/>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46:62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87939166"/>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45:68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42136625"/>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39:55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40914606"/>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41656876"/>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26:39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59535272"/>
                  </a:ext>
                </a:extLst>
              </a:tr>
              <a:tr h="1138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Spartak Perštejn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36:63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29577963"/>
                  </a:ext>
                </a:extLst>
              </a:tr>
              <a:tr h="9239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49164153"/>
                  </a:ext>
                </a:extLst>
              </a:tr>
            </a:tbl>
          </a:graphicData>
        </a:graphic>
      </p:graphicFrame>
      <p:sp>
        <p:nvSpPr>
          <p:cNvPr id="5" name="TextovéPole 4"/>
          <p:cNvSpPr txBox="1"/>
          <p:nvPr/>
        </p:nvSpPr>
        <p:spPr>
          <a:xfrm>
            <a:off x="5457092" y="798408"/>
            <a:ext cx="4616688" cy="2893100"/>
          </a:xfrm>
          <a:prstGeom prst="rect">
            <a:avLst/>
          </a:prstGeom>
          <a:gradFill>
            <a:gsLst>
              <a:gs pos="51000">
                <a:schemeClr val="accent1">
                  <a:lumMod val="45000"/>
                  <a:lumOff val="55000"/>
                </a:schemeClr>
              </a:gs>
              <a:gs pos="90000">
                <a:schemeClr val="bg1"/>
              </a:gs>
            </a:gsLst>
            <a:lin ang="5400000" scaled="1"/>
          </a:gradFill>
          <a:effectLst>
            <a:softEdge rad="241300"/>
          </a:effectLst>
        </p:spPr>
        <p:txBody>
          <a:bodyPr wrap="square" rtlCol="0">
            <a:spAutoFit/>
          </a:bodyPr>
          <a:lstStyle/>
          <a:p>
            <a:pPr algn="just"/>
            <a:r>
              <a:rPr lang="cs-CZ" sz="1400" dirty="0">
                <a:latin typeface="Arial Black" panose="020B0A04020102020204" pitchFamily="34" charset="0"/>
              </a:rPr>
              <a:t>Favorité vítězili a na předních místech tabulky k velkým změnám nedošlo. Jenom Štětí vystřídalo na 4. místě Vilémov, ale to hlavně díky tomu, že Vilémov nehrál s Horním Jiřetínem pro poruchu autobusu. Vedou jasně Louny. O 2. místo budou hrát ještě 4 týmy, i když Srbice mají mírný náskok. Do klidného středu můžeme zařadit Modlany, </a:t>
            </a:r>
            <a:r>
              <a:rPr lang="cs-CZ" sz="1400" dirty="0" err="1">
                <a:latin typeface="Arial Black" panose="020B0A04020102020204" pitchFamily="34" charset="0"/>
              </a:rPr>
              <a:t>Brnou</a:t>
            </a:r>
            <a:r>
              <a:rPr lang="cs-CZ" sz="1400" dirty="0">
                <a:latin typeface="Arial Black" panose="020B0A04020102020204" pitchFamily="34" charset="0"/>
              </a:rPr>
              <a:t>, Lovosice. Od 9. místa dolu už si ale nemůže být nikdo nejistý se záchranou. Pořadí ale může být hodně zavádějící, protože třeba 15. Dobroměřice nebo 13. Horní Jiřetín mají o zápas méně.</a:t>
            </a:r>
          </a:p>
        </p:txBody>
      </p:sp>
      <p:sp>
        <p:nvSpPr>
          <p:cNvPr id="8" name="TextovéPole 7"/>
          <p:cNvSpPr txBox="1"/>
          <p:nvPr/>
        </p:nvSpPr>
        <p:spPr>
          <a:xfrm>
            <a:off x="5457092" y="163116"/>
            <a:ext cx="4479988" cy="400110"/>
          </a:xfrm>
          <a:prstGeom prst="rect">
            <a:avLst/>
          </a:prstGeom>
          <a:pattFill prst="ltHorz">
            <a:fgClr>
              <a:schemeClr val="bg1">
                <a:lumMod val="85000"/>
              </a:schemeClr>
            </a:fgClr>
            <a:bgClr>
              <a:schemeClr val="bg1"/>
            </a:bgClr>
          </a:pattFill>
          <a:effectLst>
            <a:softEdge rad="0"/>
          </a:effectLst>
        </p:spPr>
        <p:txBody>
          <a:bodyPr wrap="square" rtlCol="0">
            <a:spAutoFit/>
          </a:bodyPr>
          <a:lstStyle/>
          <a:p>
            <a:pPr algn="ctr"/>
            <a:r>
              <a:rPr lang="cs-CZ" sz="2000" dirty="0">
                <a:latin typeface="Arial Black" panose="020B0A04020102020204" pitchFamily="34" charset="0"/>
              </a:rPr>
              <a:t>Ústecký přebor po 22. kole</a:t>
            </a:r>
          </a:p>
        </p:txBody>
      </p:sp>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12" name="Obdélník 11">
            <a:extLst>
              <a:ext uri="{FF2B5EF4-FFF2-40B4-BE49-F238E27FC236}">
                <a16:creationId xmlns:a16="http://schemas.microsoft.com/office/drawing/2014/main" id="{16186EBB-8BCB-4289-BD38-CDAB4D538FFC}"/>
              </a:ext>
            </a:extLst>
          </p:cNvPr>
          <p:cNvSpPr/>
          <p:nvPr/>
        </p:nvSpPr>
        <p:spPr>
          <a:xfrm>
            <a:off x="143992" y="91108"/>
            <a:ext cx="4727018" cy="4462760"/>
          </a:xfrm>
          <a:prstGeom prst="rect">
            <a:avLst/>
          </a:prstGeom>
          <a:solidFill>
            <a:srgbClr val="FFFFCC"/>
          </a:solidFill>
        </p:spPr>
        <p:txBody>
          <a:bodyPr wrap="square">
            <a:spAutoFit/>
          </a:bodyPr>
          <a:lstStyle/>
          <a:p>
            <a:pPr algn="ctr"/>
            <a:r>
              <a:rPr lang="cs-CZ" sz="1400" u="sng"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21. kola přeboru 13.-14.4.2019 </a:t>
            </a:r>
            <a:endParaRPr lang="cs-CZ" sz="1800" u="sng"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a:p>
            <a:pPr algn="ctr" fontAlgn="ctr"/>
            <a:r>
              <a:rPr lang="cs-CZ" sz="1400" u="sng" dirty="0"/>
              <a:t>FK </a:t>
            </a:r>
            <a:r>
              <a:rPr lang="cs-CZ" sz="1400" u="sng" dirty="0" err="1"/>
              <a:t>Tatran</a:t>
            </a:r>
            <a:r>
              <a:rPr lang="cs-CZ" sz="1400" u="sng" dirty="0"/>
              <a:t> Kadaň</a:t>
            </a:r>
            <a:r>
              <a:rPr lang="cs-CZ" sz="1400" b="0" u="sng" dirty="0"/>
              <a:t> - </a:t>
            </a:r>
            <a:r>
              <a:rPr lang="cs-CZ" sz="1400" u="sng" dirty="0"/>
              <a:t>FK Dobroměřice   1:0(0:0)</a:t>
            </a:r>
          </a:p>
          <a:p>
            <a:pPr fontAlgn="ctr"/>
            <a:r>
              <a:rPr lang="cs-CZ" sz="1000" b="0" dirty="0">
                <a:latin typeface="Arial" panose="020B0604020202020204" pitchFamily="34" charset="0"/>
                <a:cs typeface="Arial" panose="020B0604020202020204" pitchFamily="34" charset="0"/>
              </a:rPr>
              <a:t>k důležitému vítězství stačila domácím jedna branka. V 66.minutě ji vstřelil </a:t>
            </a:r>
            <a:r>
              <a:rPr lang="cs-CZ" sz="1000" b="0" dirty="0" err="1">
                <a:latin typeface="Arial" panose="020B0604020202020204" pitchFamily="34" charset="0"/>
                <a:cs typeface="Arial" panose="020B0604020202020204" pitchFamily="34" charset="0"/>
              </a:rPr>
              <a:t>Fefrčík</a:t>
            </a:r>
            <a:r>
              <a:rPr lang="cs-CZ" sz="1000" b="0" dirty="0">
                <a:latin typeface="Arial" panose="020B0604020202020204" pitchFamily="34" charset="0"/>
                <a:cs typeface="Arial" panose="020B0604020202020204" pitchFamily="34" charset="0"/>
              </a:rPr>
              <a:t>.</a:t>
            </a:r>
          </a:p>
          <a:p>
            <a:pPr algn="ctr" fontAlgn="ctr"/>
            <a:r>
              <a:rPr lang="cs-CZ" sz="1400" u="sng" dirty="0"/>
              <a:t>ASK Lovosice</a:t>
            </a:r>
            <a:r>
              <a:rPr lang="cs-CZ" sz="1400" b="0" u="sng" dirty="0"/>
              <a:t> - </a:t>
            </a:r>
            <a:r>
              <a:rPr lang="cs-CZ" sz="1400" u="sng" dirty="0"/>
              <a:t>FK Litoměřicko B  1:0(1:0)</a:t>
            </a:r>
          </a:p>
          <a:p>
            <a:pPr fontAlgn="ctr"/>
            <a:r>
              <a:rPr lang="cs-CZ" sz="1000" b="0" dirty="0">
                <a:latin typeface="Arial" panose="020B0604020202020204" pitchFamily="34" charset="0"/>
                <a:cs typeface="Arial" panose="020B0604020202020204" pitchFamily="34" charset="0"/>
              </a:rPr>
              <a:t>první body Lovosic v roce 2019. Branku vstřelil Matěj Walter, který hrál na podzim ve Štětí. </a:t>
            </a:r>
          </a:p>
          <a:p>
            <a:pPr algn="ctr" fontAlgn="ctr"/>
            <a:r>
              <a:rPr lang="cs-CZ" sz="1400" dirty="0"/>
              <a:t>TJ Sokol Srbice</a:t>
            </a:r>
            <a:r>
              <a:rPr lang="cs-CZ" sz="1400" b="0" dirty="0"/>
              <a:t> - </a:t>
            </a:r>
            <a:r>
              <a:rPr lang="cs-CZ" sz="1400" dirty="0"/>
              <a:t>FK Jiskra Modrá/SK Hrobce 1:2 PK(0:0)</a:t>
            </a:r>
          </a:p>
          <a:p>
            <a:pPr fontAlgn="ctr"/>
            <a:r>
              <a:rPr lang="cs-CZ" sz="1000" b="0" dirty="0">
                <a:latin typeface="Arial" panose="020B0604020202020204" pitchFamily="34" charset="0"/>
                <a:cs typeface="Arial" panose="020B0604020202020204" pitchFamily="34" charset="0"/>
              </a:rPr>
              <a:t>hosté vedli 1:0, domácí vyrovnali o 5 minut později v 73.  </a:t>
            </a:r>
          </a:p>
          <a:p>
            <a:pPr algn="ctr" fontAlgn="ctr"/>
            <a:r>
              <a:rPr lang="cs-CZ" sz="1400" u="sng" dirty="0"/>
              <a:t>TJ Krupka</a:t>
            </a:r>
            <a:r>
              <a:rPr lang="cs-CZ" sz="1400" b="0" u="sng" dirty="0"/>
              <a:t> - </a:t>
            </a:r>
            <a:r>
              <a:rPr lang="cs-CZ" sz="1400" u="sng" dirty="0"/>
              <a:t>FK Jílové  2:3 PK (1:1)</a:t>
            </a:r>
          </a:p>
          <a:p>
            <a:pPr fontAlgn="ctr"/>
            <a:r>
              <a:rPr lang="cs-CZ" sz="1000" b="0" dirty="0">
                <a:latin typeface="Arial" panose="020B0604020202020204" pitchFamily="34" charset="0"/>
                <a:cs typeface="Arial" panose="020B0604020202020204" pitchFamily="34" charset="0"/>
              </a:rPr>
              <a:t>druhé zaváhání Krupky za sebou. Před týdnem v Modré a nyní doma se zachraňujícím Jílové.</a:t>
            </a:r>
          </a:p>
          <a:p>
            <a:pPr fontAlgn="ctr"/>
            <a:r>
              <a:rPr lang="cs-CZ" sz="1400" u="sng" dirty="0"/>
              <a:t>TJ Sokol Horní Jiřetín/FK Litvínov</a:t>
            </a:r>
            <a:r>
              <a:rPr lang="cs-CZ" sz="1400" b="0" u="sng" dirty="0"/>
              <a:t> - </a:t>
            </a:r>
            <a:r>
              <a:rPr lang="cs-CZ" sz="1400" u="sng" dirty="0"/>
              <a:t>FK SEKO Louny  1:4(1:1)</a:t>
            </a:r>
          </a:p>
          <a:p>
            <a:pPr fontAlgn="ctr"/>
            <a:r>
              <a:rPr lang="cs-CZ" sz="1000" b="0" dirty="0">
                <a:latin typeface="Arial" panose="020B0604020202020204" pitchFamily="34" charset="0"/>
                <a:cs typeface="Arial" panose="020B0604020202020204" pitchFamily="34" charset="0"/>
              </a:rPr>
              <a:t>domácím nepomohla ani branka vstřelená v 1. minutě. Louny rychle vyrovnaly a ve 2. poločase 3 góly rozhodly.   </a:t>
            </a:r>
          </a:p>
          <a:p>
            <a:pPr algn="ctr" fontAlgn="ctr"/>
            <a:r>
              <a:rPr lang="cs-CZ" sz="1400" u="sng" dirty="0"/>
              <a:t>SK Štětí</a:t>
            </a:r>
            <a:r>
              <a:rPr lang="cs-CZ" sz="1400" b="0" u="sng" dirty="0"/>
              <a:t> - </a:t>
            </a:r>
            <a:r>
              <a:rPr lang="cs-CZ" sz="1400" u="sng" dirty="0"/>
              <a:t>SK STAP-TRATEC Vilémov   5:1(4:0)</a:t>
            </a:r>
          </a:p>
          <a:p>
            <a:pPr fontAlgn="ctr"/>
            <a:r>
              <a:rPr lang="cs-CZ" sz="1000" b="0" dirty="0">
                <a:latin typeface="Arial" panose="020B0604020202020204" pitchFamily="34" charset="0"/>
                <a:cs typeface="Arial" panose="020B0604020202020204" pitchFamily="34" charset="0"/>
              </a:rPr>
              <a:t>domácí sestřelili na jaře neporažené Jílové už v 1. poločase.</a:t>
            </a:r>
          </a:p>
          <a:p>
            <a:pPr algn="ctr" fontAlgn="ctr"/>
            <a:r>
              <a:rPr lang="cs-CZ" sz="1400" u="sng" dirty="0"/>
              <a:t>FK Slavoj Žatec</a:t>
            </a:r>
            <a:r>
              <a:rPr lang="cs-CZ" sz="1400" b="0" u="sng" dirty="0"/>
              <a:t> - </a:t>
            </a:r>
            <a:r>
              <a:rPr lang="cs-CZ" sz="1400" u="sng" dirty="0"/>
              <a:t>SK Baník Modlany  3:2(3:0)</a:t>
            </a:r>
          </a:p>
          <a:p>
            <a:pPr fontAlgn="ctr"/>
            <a:r>
              <a:rPr lang="cs-CZ" sz="1000" b="0" dirty="0">
                <a:latin typeface="Arial" panose="020B0604020202020204" pitchFamily="34" charset="0"/>
                <a:cs typeface="Arial" panose="020B0604020202020204" pitchFamily="34" charset="0"/>
              </a:rPr>
              <a:t>první část ovládnul Žatec, po změně stran Modlany dotahovaly, ale nestačilo to. </a:t>
            </a:r>
          </a:p>
          <a:p>
            <a:pPr algn="ctr" fontAlgn="ctr"/>
            <a:r>
              <a:rPr lang="cs-CZ" sz="1400" u="sng" dirty="0"/>
              <a:t>TJ Spartak Perštejn</a:t>
            </a:r>
            <a:r>
              <a:rPr lang="cs-CZ" sz="1400" b="0" u="sng" dirty="0"/>
              <a:t> - </a:t>
            </a:r>
            <a:r>
              <a:rPr lang="cs-CZ" sz="1400" u="sng" dirty="0"/>
              <a:t>SK </a:t>
            </a:r>
            <a:r>
              <a:rPr lang="cs-CZ" sz="1400" u="sng" dirty="0" err="1"/>
              <a:t>Brná</a:t>
            </a:r>
            <a:r>
              <a:rPr lang="cs-CZ" sz="1400" u="sng" dirty="0"/>
              <a:t>  5:0(2:0)</a:t>
            </a:r>
          </a:p>
          <a:p>
            <a:pPr fontAlgn="ctr"/>
            <a:r>
              <a:rPr lang="cs-CZ" sz="1100" b="0" dirty="0">
                <a:latin typeface="Arial" panose="020B0604020202020204" pitchFamily="34" charset="0"/>
                <a:cs typeface="Arial" panose="020B0604020202020204" pitchFamily="34" charset="0"/>
              </a:rPr>
              <a:t>do 30. minuty dal 2 góly Lukáš Krok,  ve 2. půli přidal 2 </a:t>
            </a:r>
            <a:r>
              <a:rPr lang="cs-CZ" sz="1100" b="0" dirty="0" err="1">
                <a:latin typeface="Arial" panose="020B0604020202020204" pitchFamily="34" charset="0"/>
                <a:cs typeface="Arial" panose="020B0604020202020204" pitchFamily="34" charset="0"/>
              </a:rPr>
              <a:t>Fillinger</a:t>
            </a:r>
            <a:r>
              <a:rPr lang="cs-CZ" sz="1100" b="0" dirty="0">
                <a:latin typeface="Arial" panose="020B0604020202020204" pitchFamily="34" charset="0"/>
                <a:cs typeface="Arial" panose="020B0604020202020204" pitchFamily="34" charset="0"/>
              </a:rPr>
              <a:t> a </a:t>
            </a:r>
            <a:r>
              <a:rPr lang="cs-CZ" sz="1100" b="0" u="sng" dirty="0">
                <a:latin typeface="Arial" panose="020B0604020202020204" pitchFamily="34" charset="0"/>
                <a:cs typeface="Arial" panose="020B0604020202020204" pitchFamily="34" charset="0"/>
              </a:rPr>
              <a:t>b</a:t>
            </a:r>
            <a:r>
              <a:rPr lang="cs-CZ" sz="1100" b="0" dirty="0">
                <a:latin typeface="Arial" panose="020B0604020202020204" pitchFamily="34" charset="0"/>
                <a:cs typeface="Arial" panose="020B0604020202020204" pitchFamily="34" charset="0"/>
              </a:rPr>
              <a:t>ylo vymalováno</a:t>
            </a:r>
          </a:p>
        </p:txBody>
      </p:sp>
      <p:sp>
        <p:nvSpPr>
          <p:cNvPr id="2" name="TextovéPole 1"/>
          <p:cNvSpPr txBox="1"/>
          <p:nvPr/>
        </p:nvSpPr>
        <p:spPr>
          <a:xfrm>
            <a:off x="143992" y="4699620"/>
            <a:ext cx="4727018" cy="1631216"/>
          </a:xfrm>
          <a:prstGeom prst="rect">
            <a:avLst/>
          </a:prstGeom>
          <a:pattFill prst="plaid">
            <a:fgClr>
              <a:srgbClr val="CCFFFF"/>
            </a:fgClr>
            <a:bgClr>
              <a:schemeClr val="bg1"/>
            </a:bgClr>
          </a:pattFill>
          <a:effectLst>
            <a:softEdge rad="0"/>
          </a:effectLst>
        </p:spPr>
        <p:txBody>
          <a:bodyPr wrap="square" rtlCol="0">
            <a:spAutoFit/>
          </a:bodyPr>
          <a:lstStyle/>
          <a:p>
            <a:pPr algn="ctr"/>
            <a:r>
              <a:rPr lang="cs-CZ" sz="2800" u="sng" dirty="0">
                <a:effectLst>
                  <a:outerShdw blurRad="38100" dist="38100" dir="2700000" algn="tl">
                    <a:srgbClr val="000000">
                      <a:alpha val="43137"/>
                    </a:srgbClr>
                  </a:outerShdw>
                </a:effectLst>
                <a:latin typeface="Arial Black" panose="020B0A04020102020204" pitchFamily="34" charset="0"/>
              </a:rPr>
              <a:t>TOP3 Střelci SK Štětí</a:t>
            </a:r>
          </a:p>
          <a:p>
            <a:r>
              <a:rPr lang="cs-CZ" sz="2400" dirty="0">
                <a:latin typeface="Arial Black" panose="020B0A04020102020204" pitchFamily="34" charset="0"/>
              </a:rPr>
              <a:t>Rudolf </a:t>
            </a:r>
            <a:r>
              <a:rPr lang="cs-CZ" sz="2400" dirty="0" err="1">
                <a:latin typeface="Arial Black" panose="020B0A04020102020204" pitchFamily="34" charset="0"/>
              </a:rPr>
              <a:t>Slanička</a:t>
            </a:r>
            <a:r>
              <a:rPr lang="cs-CZ" sz="2400" dirty="0">
                <a:latin typeface="Arial Black" panose="020B0A04020102020204" pitchFamily="34" charset="0"/>
              </a:rPr>
              <a:t> – 16 gólů</a:t>
            </a:r>
          </a:p>
          <a:p>
            <a:r>
              <a:rPr lang="cs-CZ" sz="2400" dirty="0">
                <a:latin typeface="Arial Black" panose="020B0A04020102020204" pitchFamily="34" charset="0"/>
              </a:rPr>
              <a:t>Jiří Vokoun        – 14 gólů</a:t>
            </a:r>
          </a:p>
          <a:p>
            <a:r>
              <a:rPr lang="cs-CZ" sz="2400" dirty="0">
                <a:latin typeface="Arial Black" panose="020B0A04020102020204" pitchFamily="34" charset="0"/>
              </a:rPr>
              <a:t>Marek Faust      –   5 gólů</a:t>
            </a:r>
          </a:p>
        </p:txBody>
      </p:sp>
      <p:pic>
        <p:nvPicPr>
          <p:cNvPr id="3" name="Obrázek 2"/>
          <p:cNvPicPr>
            <a:picLocks noChangeAspect="1"/>
          </p:cNvPicPr>
          <p:nvPr/>
        </p:nvPicPr>
        <p:blipFill>
          <a:blip r:embed="rId2"/>
          <a:stretch>
            <a:fillRect/>
          </a:stretch>
        </p:blipFill>
        <p:spPr>
          <a:xfrm>
            <a:off x="2736280" y="6475333"/>
            <a:ext cx="610927" cy="630383"/>
          </a:xfrm>
          <a:prstGeom prst="rect">
            <a:avLst/>
          </a:prstGeom>
        </p:spPr>
      </p:pic>
      <p:sp>
        <p:nvSpPr>
          <p:cNvPr id="4" name="TextovéPole 3"/>
          <p:cNvSpPr txBox="1"/>
          <p:nvPr/>
        </p:nvSpPr>
        <p:spPr>
          <a:xfrm>
            <a:off x="5400576" y="91108"/>
            <a:ext cx="4680520" cy="2062103"/>
          </a:xfrm>
          <a:prstGeom prst="rect">
            <a:avLst/>
          </a:prstGeom>
          <a:blipFill dpi="0" rotWithShape="1">
            <a:blip r:embed="rId3">
              <a:alphaModFix amt="79000"/>
            </a:blip>
            <a:srcRect/>
            <a:stretch>
              <a:fillRect/>
            </a:stretch>
          </a:blipFill>
          <a:effectLst>
            <a:softEdge rad="0"/>
          </a:effectLst>
        </p:spPr>
        <p:txBody>
          <a:bodyPr wrap="square" rtlCol="0">
            <a:spAutoFit/>
          </a:bodyPr>
          <a:lstStyle/>
          <a:p>
            <a:pPr algn="ctr"/>
            <a:r>
              <a:rPr lang="cs-CZ" sz="3200" dirty="0">
                <a:solidFill>
                  <a:srgbClr val="660066"/>
                </a:solidFill>
                <a:latin typeface="Berlin Sans FB Demi" panose="020E0802020502020306" pitchFamily="34" charset="0"/>
              </a:rPr>
              <a:t>Starší přípravka má za sebou 3 jarní kola ve skupině ELITE a patří ji </a:t>
            </a:r>
          </a:p>
          <a:p>
            <a:pPr algn="ctr"/>
            <a:r>
              <a:rPr lang="cs-CZ" sz="3200" dirty="0">
                <a:solidFill>
                  <a:srgbClr val="660066"/>
                </a:solidFill>
                <a:latin typeface="Berlin Sans FB Demi" panose="020E0802020502020306" pitchFamily="34" charset="0"/>
              </a:rPr>
              <a:t>x. místo </a:t>
            </a:r>
          </a:p>
        </p:txBody>
      </p:sp>
      <p:graphicFrame>
        <p:nvGraphicFramePr>
          <p:cNvPr id="8" name="Tabulka 7"/>
          <p:cNvGraphicFramePr>
            <a:graphicFrameLocks noGrp="1"/>
          </p:cNvGraphicFramePr>
          <p:nvPr>
            <p:extLst>
              <p:ext uri="{D42A27DB-BD31-4B8C-83A1-F6EECF244321}">
                <p14:modId xmlns:p14="http://schemas.microsoft.com/office/powerpoint/2010/main" val="48315876"/>
              </p:ext>
            </p:extLst>
          </p:nvPr>
        </p:nvGraphicFramePr>
        <p:xfrm>
          <a:off x="5400576" y="2322488"/>
          <a:ext cx="4680520" cy="1433013"/>
        </p:xfrm>
        <a:graphic>
          <a:graphicData uri="http://schemas.openxmlformats.org/drawingml/2006/table">
            <a:tbl>
              <a:tblPr/>
              <a:tblGrid>
                <a:gridCol w="1201086">
                  <a:extLst>
                    <a:ext uri="{9D8B030D-6E8A-4147-A177-3AD203B41FA5}">
                      <a16:colId xmlns:a16="http://schemas.microsoft.com/office/drawing/2014/main" val="3281039985"/>
                    </a:ext>
                  </a:extLst>
                </a:gridCol>
                <a:gridCol w="1238232">
                  <a:extLst>
                    <a:ext uri="{9D8B030D-6E8A-4147-A177-3AD203B41FA5}">
                      <a16:colId xmlns:a16="http://schemas.microsoft.com/office/drawing/2014/main" val="4247595069"/>
                    </a:ext>
                  </a:extLst>
                </a:gridCol>
                <a:gridCol w="1337292">
                  <a:extLst>
                    <a:ext uri="{9D8B030D-6E8A-4147-A177-3AD203B41FA5}">
                      <a16:colId xmlns:a16="http://schemas.microsoft.com/office/drawing/2014/main" val="3584098952"/>
                    </a:ext>
                  </a:extLst>
                </a:gridCol>
                <a:gridCol w="903910">
                  <a:extLst>
                    <a:ext uri="{9D8B030D-6E8A-4147-A177-3AD203B41FA5}">
                      <a16:colId xmlns:a16="http://schemas.microsoft.com/office/drawing/2014/main" val="2212246711"/>
                    </a:ext>
                  </a:extLst>
                </a:gridCol>
              </a:tblGrid>
              <a:tr h="477671">
                <a:tc>
                  <a:txBody>
                    <a:bodyPr/>
                    <a:lstStyle/>
                    <a:p>
                      <a:pPr algn="ctr" fontAlgn="ctr"/>
                      <a:r>
                        <a:rPr lang="cs-CZ" sz="1400" b="1" i="0" u="none" strike="noStrike" dirty="0">
                          <a:solidFill>
                            <a:srgbClr val="000000"/>
                          </a:solidFill>
                          <a:effectLst/>
                          <a:latin typeface="Arial Black" panose="020B0A04020102020204" pitchFamily="34" charset="0"/>
                        </a:rPr>
                        <a:t>07.04.2019</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Black" panose="020B0A04020102020204" pitchFamily="34" charset="0"/>
                        </a:rPr>
                        <a:t>ASK Lovosice </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Black" panose="020B0A04020102020204" pitchFamily="34" charset="0"/>
                        </a:rPr>
                        <a:t>17:5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768874096"/>
                  </a:ext>
                </a:extLst>
              </a:tr>
              <a:tr h="477671">
                <a:tc>
                  <a:txBody>
                    <a:bodyPr/>
                    <a:lstStyle/>
                    <a:p>
                      <a:pPr algn="ctr" fontAlgn="ctr"/>
                      <a:r>
                        <a:rPr lang="cs-CZ" sz="1400" b="1" i="0" u="none" strike="noStrike" dirty="0">
                          <a:solidFill>
                            <a:srgbClr val="000000"/>
                          </a:solidFill>
                          <a:effectLst/>
                          <a:latin typeface="Arial Black" panose="020B0A04020102020204" pitchFamily="34" charset="0"/>
                        </a:rPr>
                        <a:t>14.04.2019</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a:solidFill>
                            <a:srgbClr val="000000"/>
                          </a:solidFill>
                          <a:effectLst/>
                          <a:latin typeface="Arial Black" panose="020B0A04020102020204" pitchFamily="34" charset="0"/>
                        </a:rPr>
                        <a:t>SK Bezděkov</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3:10</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4155241171"/>
                  </a:ext>
                </a:extLst>
              </a:tr>
              <a:tr h="477671">
                <a:tc>
                  <a:txBody>
                    <a:bodyPr/>
                    <a:lstStyle/>
                    <a:p>
                      <a:pPr algn="ctr" fontAlgn="ctr"/>
                      <a:r>
                        <a:rPr lang="cs-CZ" sz="1400" b="1" i="0" u="none" strike="noStrike">
                          <a:solidFill>
                            <a:srgbClr val="000000"/>
                          </a:solidFill>
                          <a:effectLst/>
                          <a:latin typeface="Arial Black" panose="020B0A04020102020204" pitchFamily="34" charset="0"/>
                        </a:rPr>
                        <a:t>21.04.2019</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Black" panose="020B0A04020102020204" pitchFamily="34" charset="0"/>
                        </a:rPr>
                        <a:t>TJ Slavoj Třebenice</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Black" panose="020B0A04020102020204" pitchFamily="34" charset="0"/>
                        </a:rPr>
                        <a:t> </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4219142346"/>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4172269593"/>
              </p:ext>
            </p:extLst>
          </p:nvPr>
        </p:nvGraphicFramePr>
        <p:xfrm>
          <a:off x="5400576" y="3858919"/>
          <a:ext cx="4680523" cy="2983693"/>
        </p:xfrm>
        <a:graphic>
          <a:graphicData uri="http://schemas.openxmlformats.org/drawingml/2006/table">
            <a:tbl>
              <a:tblPr/>
              <a:tblGrid>
                <a:gridCol w="228041">
                  <a:extLst>
                    <a:ext uri="{9D8B030D-6E8A-4147-A177-3AD203B41FA5}">
                      <a16:colId xmlns:a16="http://schemas.microsoft.com/office/drawing/2014/main" val="2571515573"/>
                    </a:ext>
                  </a:extLst>
                </a:gridCol>
                <a:gridCol w="433276">
                  <a:extLst>
                    <a:ext uri="{9D8B030D-6E8A-4147-A177-3AD203B41FA5}">
                      <a16:colId xmlns:a16="http://schemas.microsoft.com/office/drawing/2014/main" val="1511160056"/>
                    </a:ext>
                  </a:extLst>
                </a:gridCol>
                <a:gridCol w="1393894">
                  <a:extLst>
                    <a:ext uri="{9D8B030D-6E8A-4147-A177-3AD203B41FA5}">
                      <a16:colId xmlns:a16="http://schemas.microsoft.com/office/drawing/2014/main" val="3675414700"/>
                    </a:ext>
                  </a:extLst>
                </a:gridCol>
                <a:gridCol w="155596">
                  <a:extLst>
                    <a:ext uri="{9D8B030D-6E8A-4147-A177-3AD203B41FA5}">
                      <a16:colId xmlns:a16="http://schemas.microsoft.com/office/drawing/2014/main" val="4072885135"/>
                    </a:ext>
                  </a:extLst>
                </a:gridCol>
                <a:gridCol w="209267">
                  <a:extLst>
                    <a:ext uri="{9D8B030D-6E8A-4147-A177-3AD203B41FA5}">
                      <a16:colId xmlns:a16="http://schemas.microsoft.com/office/drawing/2014/main" val="2558898715"/>
                    </a:ext>
                  </a:extLst>
                </a:gridCol>
                <a:gridCol w="114369">
                  <a:extLst>
                    <a:ext uri="{9D8B030D-6E8A-4147-A177-3AD203B41FA5}">
                      <a16:colId xmlns:a16="http://schemas.microsoft.com/office/drawing/2014/main" val="552282580"/>
                    </a:ext>
                  </a:extLst>
                </a:gridCol>
                <a:gridCol w="239093">
                  <a:extLst>
                    <a:ext uri="{9D8B030D-6E8A-4147-A177-3AD203B41FA5}">
                      <a16:colId xmlns:a16="http://schemas.microsoft.com/office/drawing/2014/main" val="117116353"/>
                    </a:ext>
                  </a:extLst>
                </a:gridCol>
                <a:gridCol w="228041">
                  <a:extLst>
                    <a:ext uri="{9D8B030D-6E8A-4147-A177-3AD203B41FA5}">
                      <a16:colId xmlns:a16="http://schemas.microsoft.com/office/drawing/2014/main" val="572423267"/>
                    </a:ext>
                  </a:extLst>
                </a:gridCol>
                <a:gridCol w="228041">
                  <a:extLst>
                    <a:ext uri="{9D8B030D-6E8A-4147-A177-3AD203B41FA5}">
                      <a16:colId xmlns:a16="http://schemas.microsoft.com/office/drawing/2014/main" val="884871176"/>
                    </a:ext>
                  </a:extLst>
                </a:gridCol>
                <a:gridCol w="228041">
                  <a:extLst>
                    <a:ext uri="{9D8B030D-6E8A-4147-A177-3AD203B41FA5}">
                      <a16:colId xmlns:a16="http://schemas.microsoft.com/office/drawing/2014/main" val="2193858031"/>
                    </a:ext>
                  </a:extLst>
                </a:gridCol>
                <a:gridCol w="570101">
                  <a:extLst>
                    <a:ext uri="{9D8B030D-6E8A-4147-A177-3AD203B41FA5}">
                      <a16:colId xmlns:a16="http://schemas.microsoft.com/office/drawing/2014/main" val="3056792995"/>
                    </a:ext>
                  </a:extLst>
                </a:gridCol>
                <a:gridCol w="367714">
                  <a:extLst>
                    <a:ext uri="{9D8B030D-6E8A-4147-A177-3AD203B41FA5}">
                      <a16:colId xmlns:a16="http://schemas.microsoft.com/office/drawing/2014/main" val="1425826415"/>
                    </a:ext>
                  </a:extLst>
                </a:gridCol>
                <a:gridCol w="285049">
                  <a:extLst>
                    <a:ext uri="{9D8B030D-6E8A-4147-A177-3AD203B41FA5}">
                      <a16:colId xmlns:a16="http://schemas.microsoft.com/office/drawing/2014/main" val="1295610498"/>
                    </a:ext>
                  </a:extLst>
                </a:gridCol>
              </a:tblGrid>
              <a:tr h="11093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2">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hMerge="1">
                  <a:txBody>
                    <a:bodyPr/>
                    <a:lstStyle/>
                    <a:p>
                      <a:endParaRPr lang="cs-CZ"/>
                    </a:p>
                  </a:txBody>
                  <a:tcPr/>
                </a:tc>
                <a:tc gridSpan="2">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78026778"/>
                  </a:ext>
                </a:extLst>
              </a:tr>
              <a:tr h="1495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11">
                  <a:txBody>
                    <a:bodyPr/>
                    <a:lstStyle/>
                    <a:p>
                      <a:pPr algn="ctr" fontAlgn="ctr"/>
                      <a:r>
                        <a:rPr lang="cs-CZ" sz="1600" b="1" i="0" u="none" strike="noStrike" dirty="0">
                          <a:solidFill>
                            <a:srgbClr val="0000CC"/>
                          </a:solidFill>
                          <a:effectLst/>
                          <a:latin typeface="Calibri" panose="020F0502020204030204" pitchFamily="34" charset="0"/>
                        </a:rPr>
                        <a:t>Okresní přebor starší přípravky jaro 2019 ELITE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9492962"/>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dirty="0">
                          <a:solidFill>
                            <a:srgbClr val="000000"/>
                          </a:solidFill>
                          <a:effectLst/>
                          <a:latin typeface="Arial" panose="020B0604020202020204" pitchFamily="34" charset="0"/>
                        </a:rPr>
                        <a:t>37:24</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164:41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4931228"/>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41:9</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187:24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06602674"/>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28:9</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122:76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40579692"/>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33:34</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113:103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04576159"/>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30:40</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102:66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38254342"/>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24:23</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73:102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66196719"/>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24:27</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77:124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39231595"/>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24:29</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38:68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56056460"/>
                  </a:ext>
                </a:extLst>
              </a:tr>
              <a:tr h="2032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gridSpan="2">
                  <a:txBody>
                    <a:bodyPr/>
                    <a:lstStyle/>
                    <a:p>
                      <a:pPr algn="ctr" fontAlgn="ctr"/>
                      <a:r>
                        <a:rPr lang="cs-CZ" sz="1000" b="1" i="0" u="none" strike="noStrike">
                          <a:solidFill>
                            <a:srgbClr val="000000"/>
                          </a:solidFill>
                          <a:effectLst/>
                          <a:latin typeface="Arial" panose="020B0604020202020204" pitchFamily="34" charset="0"/>
                        </a:rPr>
                        <a:t>23:38</a:t>
                      </a:r>
                    </a:p>
                  </a:txBody>
                  <a:tcPr marL="9525" marR="9525" marT="9525" marB="0" anchor="ctr">
                    <a:lnL>
                      <a:noFill/>
                    </a:lnL>
                    <a:lnR>
                      <a:noFill/>
                    </a:lnR>
                    <a:lnT>
                      <a:noFill/>
                    </a:lnT>
                    <a:lnB>
                      <a:noFill/>
                    </a:lnB>
                    <a:solidFill>
                      <a:srgbClr val="99FF33"/>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29:63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3620960"/>
                  </a:ext>
                </a:extLst>
              </a:tr>
              <a:tr h="26528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Dynamo Podlusky,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effectLst/>
                          <a:latin typeface="Arial" panose="020B0604020202020204" pitchFamily="34" charset="0"/>
                        </a:rPr>
                        <a:t>32:41</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39:103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43670577"/>
                  </a:ext>
                </a:extLst>
              </a:tr>
              <a:tr h="213068">
                <a:tc>
                  <a:txBody>
                    <a:bodyPr/>
                    <a:lstStyle/>
                    <a:p>
                      <a:pPr algn="l" fontAlgn="b"/>
                      <a:r>
                        <a:rPr lang="cs-CZ" sz="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FF0000"/>
                          </a:solidFill>
                          <a:effectLst/>
                          <a:latin typeface="Arial" panose="020B0604020202020204" pitchFamily="34" charset="0"/>
                        </a:rPr>
                        <a:t>15:37</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73:171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06370233"/>
                  </a:ext>
                </a:extLst>
              </a:tr>
              <a:tr h="11093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2">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hMerge="1">
                  <a:txBody>
                    <a:bodyPr/>
                    <a:lstStyle/>
                    <a:p>
                      <a:pPr algn="l" fontAlgn="b"/>
                      <a:endParaRPr lang="cs-CZ"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2">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hMerge="1">
                  <a:txBody>
                    <a:bodyPr/>
                    <a:lstStyle/>
                    <a:p>
                      <a:pPr algn="l" fontAlgn="b"/>
                      <a:endParaRPr lang="cs-CZ"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25061322"/>
                  </a:ext>
                </a:extLst>
              </a:tr>
            </a:tbl>
          </a:graphicData>
        </a:graphic>
      </p:graphicFrame>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graphicFrame>
        <p:nvGraphicFramePr>
          <p:cNvPr id="3" name="Tabulka 2"/>
          <p:cNvGraphicFramePr>
            <a:graphicFrameLocks noGrp="1"/>
          </p:cNvGraphicFramePr>
          <p:nvPr>
            <p:extLst>
              <p:ext uri="{D42A27DB-BD31-4B8C-83A1-F6EECF244321}">
                <p14:modId xmlns:p14="http://schemas.microsoft.com/office/powerpoint/2010/main" val="464915439"/>
              </p:ext>
            </p:extLst>
          </p:nvPr>
        </p:nvGraphicFramePr>
        <p:xfrm>
          <a:off x="5472584" y="163116"/>
          <a:ext cx="4591701" cy="6688908"/>
        </p:xfrm>
        <a:graphic>
          <a:graphicData uri="http://schemas.openxmlformats.org/drawingml/2006/table">
            <a:tbl>
              <a:tblPr/>
              <a:tblGrid>
                <a:gridCol w="1299372">
                  <a:extLst>
                    <a:ext uri="{9D8B030D-6E8A-4147-A177-3AD203B41FA5}">
                      <a16:colId xmlns:a16="http://schemas.microsoft.com/office/drawing/2014/main" val="3936754252"/>
                    </a:ext>
                  </a:extLst>
                </a:gridCol>
                <a:gridCol w="1474964">
                  <a:extLst>
                    <a:ext uri="{9D8B030D-6E8A-4147-A177-3AD203B41FA5}">
                      <a16:colId xmlns:a16="http://schemas.microsoft.com/office/drawing/2014/main" val="2512193526"/>
                    </a:ext>
                  </a:extLst>
                </a:gridCol>
                <a:gridCol w="1817365">
                  <a:extLst>
                    <a:ext uri="{9D8B030D-6E8A-4147-A177-3AD203B41FA5}">
                      <a16:colId xmlns:a16="http://schemas.microsoft.com/office/drawing/2014/main" val="3758891668"/>
                    </a:ext>
                  </a:extLst>
                </a:gridCol>
              </a:tblGrid>
              <a:tr h="187162">
                <a:tc gridSpan="3">
                  <a:txBody>
                    <a:bodyPr/>
                    <a:lstStyle/>
                    <a:p>
                      <a:pPr algn="ctr" rtl="0" fontAlgn="ctr"/>
                      <a:r>
                        <a:rPr lang="cs-CZ" sz="1100" b="1" i="0" u="none" strike="noStrike">
                          <a:solidFill>
                            <a:srgbClr val="000000"/>
                          </a:solidFill>
                          <a:effectLst/>
                          <a:latin typeface="Arial" panose="020B0604020202020204" pitchFamily="34" charset="0"/>
                        </a:rPr>
                        <a:t>23.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67457665"/>
                  </a:ext>
                </a:extLst>
              </a:tr>
              <a:tr h="334495">
                <a:tc>
                  <a:txBody>
                    <a:bodyPr/>
                    <a:lstStyle/>
                    <a:p>
                      <a:pPr algn="ctr" rtl="0" fontAlgn="ctr"/>
                      <a:r>
                        <a:rPr lang="cs-CZ" sz="1100" b="1" i="0" u="none" strike="noStrike" dirty="0">
                          <a:solidFill>
                            <a:srgbClr val="000000"/>
                          </a:solidFill>
                          <a:effectLst/>
                          <a:latin typeface="Arial" panose="020B0604020202020204" pitchFamily="34" charset="0"/>
                        </a:rPr>
                        <a:t>27.04.2019 10:15</a:t>
                      </a:r>
                    </a:p>
                  </a:txBody>
                  <a:tcPr marL="5449" marR="5449" marT="5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Tatran Kadaň </a:t>
                      </a:r>
                    </a:p>
                  </a:txBody>
                  <a:tcPr marL="5449" marR="5449" marT="5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5052876"/>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27.04.2019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542079005"/>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27.04.2019 11:00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596261413"/>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27.04.2019 14:30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02067950"/>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19265161"/>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22994280"/>
                  </a:ext>
                </a:extLst>
              </a:tr>
              <a:tr h="187162">
                <a:tc>
                  <a:txBody>
                    <a:bodyPr/>
                    <a:lstStyle/>
                    <a:p>
                      <a:pPr algn="ctr" rtl="0" fontAlgn="ctr"/>
                      <a:r>
                        <a:rPr lang="cs-CZ" sz="1100" b="1" i="0" u="none" strike="noStrike">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96345545"/>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27.04.2019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944700555"/>
                  </a:ext>
                </a:extLst>
              </a:tr>
              <a:tr h="187162">
                <a:tc gridSpan="3">
                  <a:txBody>
                    <a:bodyPr/>
                    <a:lstStyle/>
                    <a:p>
                      <a:pPr algn="ctr" rtl="0" fontAlgn="ctr"/>
                      <a:r>
                        <a:rPr lang="cs-CZ" sz="1100" b="1" i="0" u="none" strike="noStrike">
                          <a:solidFill>
                            <a:srgbClr val="000000"/>
                          </a:solidFill>
                          <a:effectLst/>
                          <a:latin typeface="Arial" panose="020B0604020202020204" pitchFamily="34" charset="0"/>
                        </a:rPr>
                        <a:t>24.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30464202"/>
                  </a:ext>
                </a:extLst>
              </a:tr>
              <a:tr h="187162">
                <a:tc>
                  <a:txBody>
                    <a:bodyPr/>
                    <a:lstStyle/>
                    <a:p>
                      <a:pPr algn="ctr" rtl="0" fontAlgn="ctr"/>
                      <a:r>
                        <a:rPr lang="cs-CZ" sz="1100" b="1" i="0" u="none" strike="noStrike">
                          <a:solidFill>
                            <a:srgbClr val="000000"/>
                          </a:solidFill>
                          <a:effectLst/>
                          <a:latin typeface="Arial" panose="020B0604020202020204" pitchFamily="34" charset="0"/>
                        </a:rPr>
                        <a:t>04.05.2019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01875833"/>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04.05.2019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062694765"/>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04.05.2019 14:00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16007307"/>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04.05.2019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26537589"/>
                  </a:ext>
                </a:extLst>
              </a:tr>
              <a:tr h="223119">
                <a:tc>
                  <a:txBody>
                    <a:bodyPr/>
                    <a:lstStyle/>
                    <a:p>
                      <a:pPr algn="ctr" rtl="0" fontAlgn="ctr"/>
                      <a:r>
                        <a:rPr lang="cs-CZ" sz="1100" b="1" i="0" u="none" strike="noStrike">
                          <a:solidFill>
                            <a:srgbClr val="000000"/>
                          </a:solidFill>
                          <a:effectLst/>
                          <a:latin typeface="Arial" panose="020B0604020202020204" pitchFamily="34" charset="0"/>
                        </a:rPr>
                        <a:t>04.05.2019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04388680"/>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04.05.2019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85533318"/>
                  </a:ext>
                </a:extLst>
              </a:tr>
              <a:tr h="197093">
                <a:tc>
                  <a:txBody>
                    <a:bodyPr/>
                    <a:lstStyle/>
                    <a:p>
                      <a:pPr algn="ctr" rtl="0" fontAlgn="ctr"/>
                      <a:r>
                        <a:rPr lang="cs-CZ" sz="1100" b="1" i="0" u="none" strike="noStrike" dirty="0">
                          <a:solidFill>
                            <a:srgbClr val="000000"/>
                          </a:solidFill>
                          <a:effectLst/>
                          <a:latin typeface="Arial" panose="020B0604020202020204" pitchFamily="34" charset="0"/>
                        </a:rPr>
                        <a:t>05.05.2019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93479619"/>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05.05.2019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28860514"/>
                  </a:ext>
                </a:extLst>
              </a:tr>
              <a:tr h="187162">
                <a:tc gridSpan="3">
                  <a:txBody>
                    <a:bodyPr/>
                    <a:lstStyle/>
                    <a:p>
                      <a:pPr algn="ctr" rtl="0" fontAlgn="ctr"/>
                      <a:r>
                        <a:rPr lang="cs-CZ" sz="1100" b="1" i="0" u="none" strike="noStrike" dirty="0">
                          <a:solidFill>
                            <a:srgbClr val="000000"/>
                          </a:solidFill>
                          <a:effectLst/>
                          <a:latin typeface="Arial" panose="020B0604020202020204" pitchFamily="34" charset="0"/>
                        </a:rPr>
                        <a:t>25.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49144836"/>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11.05.2019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72284315"/>
                  </a:ext>
                </a:extLst>
              </a:tr>
              <a:tr h="187162">
                <a:tc>
                  <a:txBody>
                    <a:bodyPr/>
                    <a:lstStyle/>
                    <a:p>
                      <a:pPr algn="ctr" rtl="0" fontAlgn="ctr"/>
                      <a:r>
                        <a:rPr lang="cs-CZ" sz="1100" b="1" i="0" u="none" strike="noStrike" dirty="0">
                          <a:solidFill>
                            <a:srgbClr val="000000"/>
                          </a:solidFill>
                          <a:effectLst/>
                          <a:latin typeface="Arial" panose="020B0604020202020204" pitchFamily="34" charset="0"/>
                        </a:rPr>
                        <a:t>11.05.2019 14:30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44325690"/>
                  </a:ext>
                </a:extLst>
              </a:tr>
              <a:tr h="187162">
                <a:tc>
                  <a:txBody>
                    <a:bodyPr/>
                    <a:lstStyle/>
                    <a:p>
                      <a:pPr algn="ctr" rtl="0" fontAlgn="ctr"/>
                      <a:r>
                        <a:rPr lang="cs-CZ" sz="1100" b="1" i="0" u="none" strike="noStrike">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931786252"/>
                  </a:ext>
                </a:extLst>
              </a:tr>
              <a:tr h="187162">
                <a:tc>
                  <a:txBody>
                    <a:bodyPr/>
                    <a:lstStyle/>
                    <a:p>
                      <a:pPr algn="ctr" rtl="0" fontAlgn="ctr"/>
                      <a:r>
                        <a:rPr lang="cs-CZ" sz="1100" b="1" i="0" u="none" strike="noStrike">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47308404"/>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26035931"/>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81718083"/>
                  </a:ext>
                </a:extLst>
              </a:tr>
              <a:tr h="117308">
                <a:tc>
                  <a:txBody>
                    <a:bodyPr/>
                    <a:lstStyle/>
                    <a:p>
                      <a:pPr algn="ctr" rtl="0" fontAlgn="ctr"/>
                      <a:r>
                        <a:rPr lang="cs-CZ" sz="1100" b="1" i="0" u="none" strike="noStrike" dirty="0">
                          <a:solidFill>
                            <a:srgbClr val="000000"/>
                          </a:solidFill>
                          <a:effectLst/>
                          <a:latin typeface="Arial" panose="020B0604020202020204" pitchFamily="34" charset="0"/>
                        </a:rPr>
                        <a:t>12.05.2019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016571091"/>
                  </a:ext>
                </a:extLst>
              </a:tr>
              <a:tr h="368431">
                <a:tc>
                  <a:txBody>
                    <a:bodyPr/>
                    <a:lstStyle/>
                    <a:p>
                      <a:pPr algn="ctr" rtl="0" fontAlgn="ctr"/>
                      <a:r>
                        <a:rPr lang="cs-CZ" sz="1100" b="1" i="0" u="none" strike="noStrike" dirty="0">
                          <a:solidFill>
                            <a:srgbClr val="000000"/>
                          </a:solidFill>
                          <a:effectLst/>
                          <a:latin typeface="Arial" panose="020B0604020202020204" pitchFamily="34" charset="0"/>
                        </a:rPr>
                        <a:t>12.05.2019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60105872"/>
                  </a:ext>
                </a:extLst>
              </a:tr>
            </a:tbl>
          </a:graphicData>
        </a:graphic>
      </p:graphicFrame>
      <p:sp>
        <p:nvSpPr>
          <p:cNvPr id="8" name="TextovéPole 7"/>
          <p:cNvSpPr txBox="1"/>
          <p:nvPr/>
        </p:nvSpPr>
        <p:spPr>
          <a:xfrm>
            <a:off x="123752" y="3115444"/>
            <a:ext cx="4556744" cy="2954655"/>
          </a:xfrm>
          <a:prstGeom prst="rect">
            <a:avLst/>
          </a:prstGeom>
          <a:noFill/>
          <a:effectLst>
            <a:glow rad="101600">
              <a:srgbClr val="FFFF66">
                <a:alpha val="40000"/>
              </a:srgbClr>
            </a:glow>
            <a:softEdge rad="0"/>
          </a:effectLst>
        </p:spPr>
        <p:txBody>
          <a:bodyPr wrap="square" rtlCol="0">
            <a:spAutoFit/>
          </a:bodyPr>
          <a:lstStyle/>
          <a:p>
            <a:pPr algn="ctr"/>
            <a:r>
              <a:rPr lang="cs-CZ" dirty="0"/>
              <a:t>SK Štětí – SK Sokol Brozany</a:t>
            </a:r>
          </a:p>
          <a:p>
            <a:pPr algn="ctr"/>
            <a:r>
              <a:rPr lang="cs-CZ" dirty="0"/>
              <a:t>0:6(0:1)  16.4.2019 1.kolo</a:t>
            </a:r>
          </a:p>
          <a:p>
            <a:pPr algn="just"/>
            <a:r>
              <a:rPr lang="cs-CZ" sz="1100" b="0" dirty="0">
                <a:latin typeface="Arial" panose="020B0604020202020204" pitchFamily="34" charset="0"/>
                <a:cs typeface="Arial" panose="020B0604020202020204" pitchFamily="34" charset="0"/>
              </a:rPr>
              <a:t>Nedávno jsme se s tímto soupeřem utkali v mistrovském utkání a po vítězném prvním poločase jsme po změně stran herně odešli a soupeř výsledek otočil.  V tomto utkání jsme sice v poločase prohrávali 1:0, ale naděje na úspěch stále žila. Druhá část ale měla stejný průběh jako nedávno. Od 37. minuty do 53. jsme inkasovali 4x a bylo po naději na postup do 2. kola</a:t>
            </a:r>
          </a:p>
          <a:p>
            <a:r>
              <a:rPr lang="cs-CZ" b="0" u="sng" dirty="0">
                <a:latin typeface="Arial" panose="020B0604020202020204" pitchFamily="34" charset="0"/>
                <a:cs typeface="Arial" panose="020B0604020202020204" pitchFamily="34" charset="0"/>
              </a:rPr>
              <a:t>Branky: </a:t>
            </a:r>
            <a:r>
              <a:rPr lang="cs-CZ" b="0" dirty="0" err="1">
                <a:latin typeface="Arial" panose="020B0604020202020204" pitchFamily="34" charset="0"/>
                <a:cs typeface="Arial" panose="020B0604020202020204" pitchFamily="34" charset="0"/>
              </a:rPr>
              <a:t>P.Prokopec</a:t>
            </a:r>
            <a:r>
              <a:rPr lang="cs-CZ" b="0" dirty="0">
                <a:latin typeface="Arial" panose="020B0604020202020204" pitchFamily="34" charset="0"/>
                <a:cs typeface="Arial" panose="020B0604020202020204" pitchFamily="34" charset="0"/>
              </a:rPr>
              <a:t> 1</a:t>
            </a:r>
          </a:p>
          <a:p>
            <a:r>
              <a:rPr lang="cs-CZ" b="0" u="sng" dirty="0">
                <a:latin typeface="Arial" panose="020B0604020202020204" pitchFamily="34" charset="0"/>
                <a:cs typeface="Arial" panose="020B0604020202020204" pitchFamily="34" charset="0"/>
              </a:rPr>
              <a:t>Sestava: </a:t>
            </a:r>
            <a:r>
              <a:rPr lang="cs-CZ" b="0" dirty="0" err="1">
                <a:latin typeface="Arial" panose="020B0604020202020204" pitchFamily="34" charset="0"/>
                <a:cs typeface="Arial" panose="020B0604020202020204" pitchFamily="34" charset="0"/>
              </a:rPr>
              <a:t>D.Lančarič-D.Ivanič</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P.Hůrka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M.Borovec</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D.Hromy</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M.Miga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J.Novák</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R.Paďour</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P.Prokopec</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A.Šabák</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L.Širochoman</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J.Viktora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L.Viktora</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Trenér: </a:t>
            </a:r>
            <a:r>
              <a:rPr lang="cs-CZ" b="0" dirty="0" err="1">
                <a:latin typeface="Arial" panose="020B0604020202020204" pitchFamily="34" charset="0"/>
                <a:cs typeface="Arial" panose="020B0604020202020204" pitchFamily="34" charset="0"/>
              </a:rPr>
              <a:t>M.Hromy</a:t>
            </a:r>
            <a:endParaRPr lang="cs-CZ" b="0" dirty="0">
              <a:latin typeface="Arial" panose="020B0604020202020204" pitchFamily="34" charset="0"/>
              <a:cs typeface="Arial" panose="020B0604020202020204" pitchFamily="34" charset="0"/>
            </a:endParaRPr>
          </a:p>
          <a:p>
            <a:r>
              <a:rPr lang="cs-CZ" b="0" u="sng" dirty="0" err="1">
                <a:latin typeface="Arial" panose="020B0604020202020204" pitchFamily="34" charset="0"/>
                <a:cs typeface="Arial" panose="020B0604020202020204" pitchFamily="34" charset="0"/>
              </a:rPr>
              <a:t>Rozhodčí:</a:t>
            </a:r>
            <a:r>
              <a:rPr lang="cs-CZ" b="0" dirty="0" err="1">
                <a:latin typeface="Arial" panose="020B0604020202020204" pitchFamily="34" charset="0"/>
                <a:cs typeface="Arial" panose="020B0604020202020204" pitchFamily="34" charset="0"/>
              </a:rPr>
              <a:t>D.Čada-P.Šeba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M.Hlaváček</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30 diváků</a:t>
            </a:r>
          </a:p>
        </p:txBody>
      </p:sp>
      <p:sp>
        <p:nvSpPr>
          <p:cNvPr id="9" name="TextovéPole 8"/>
          <p:cNvSpPr txBox="1"/>
          <p:nvPr/>
        </p:nvSpPr>
        <p:spPr>
          <a:xfrm>
            <a:off x="143991" y="91108"/>
            <a:ext cx="4668795" cy="2677656"/>
          </a:xfrm>
          <a:prstGeom prst="rect">
            <a:avLst/>
          </a:prstGeom>
          <a:gradFill>
            <a:gsLst>
              <a:gs pos="42000">
                <a:srgbClr val="FFFF66"/>
              </a:gs>
              <a:gs pos="82000">
                <a:srgbClr val="CCFF99"/>
              </a:gs>
            </a:gsLst>
            <a:lin ang="5400000" scaled="1"/>
          </a:gradFill>
          <a:ln w="60325">
            <a:solidFill>
              <a:schemeClr val="accent6">
                <a:lumMod val="75000"/>
              </a:schemeClr>
            </a:solidFill>
            <a:prstDash val="dash"/>
          </a:ln>
          <a:effectLst>
            <a:glow rad="101600">
              <a:srgbClr val="FFFF66">
                <a:alpha val="40000"/>
              </a:srgbClr>
            </a:glow>
            <a:softEdge rad="0"/>
          </a:effectLst>
        </p:spPr>
        <p:txBody>
          <a:bodyPr wrap="square" rtlCol="0">
            <a:spAutoFit/>
          </a:bodyPr>
          <a:lstStyle/>
          <a:p>
            <a:pPr algn="ctr"/>
            <a:r>
              <a:rPr lang="cs-CZ" sz="2800" dirty="0">
                <a:latin typeface="Arial Black" panose="020B0A04020102020204" pitchFamily="34" charset="0"/>
              </a:rPr>
              <a:t>Starší žáci vypadli hned v 1. kole </a:t>
            </a:r>
          </a:p>
          <a:p>
            <a:pPr algn="ctr"/>
            <a:r>
              <a:rPr lang="cs-CZ" sz="2800" b="0" dirty="0">
                <a:solidFill>
                  <a:srgbClr val="FF0000"/>
                </a:solidFill>
                <a:latin typeface="Arial Black" panose="020B0A04020102020204" pitchFamily="34" charset="0"/>
              </a:rPr>
              <a:t>O pohár hejtmana 2019. </a:t>
            </a:r>
            <a:r>
              <a:rPr lang="cs-CZ" sz="2800" b="0" dirty="0">
                <a:latin typeface="Arial Black" panose="020B0A04020102020204" pitchFamily="34" charset="0"/>
              </a:rPr>
              <a:t>Soupeři z Brozan odolávali jen </a:t>
            </a:r>
          </a:p>
          <a:p>
            <a:pPr algn="ctr"/>
            <a:r>
              <a:rPr lang="cs-CZ" sz="2800" b="0" dirty="0">
                <a:latin typeface="Arial Black" panose="020B0A04020102020204" pitchFamily="34" charset="0"/>
              </a:rPr>
              <a:t>v 1. poločase</a:t>
            </a:r>
            <a:endParaRPr lang="cs-CZ" sz="2800" dirty="0">
              <a:latin typeface="Arial Black" panose="020B0A04020102020204" pitchFamily="34" charset="0"/>
            </a:endParaRPr>
          </a:p>
        </p:txBody>
      </p:sp>
      <p:pic>
        <p:nvPicPr>
          <p:cNvPr id="12" name="Obrázek 11"/>
          <p:cNvPicPr>
            <a:picLocks noChangeAspect="1"/>
          </p:cNvPicPr>
          <p:nvPr/>
        </p:nvPicPr>
        <p:blipFill>
          <a:blip r:embed="rId2"/>
          <a:stretch>
            <a:fillRect/>
          </a:stretch>
        </p:blipFill>
        <p:spPr>
          <a:xfrm>
            <a:off x="3240336" y="5808816"/>
            <a:ext cx="1006396" cy="1022275"/>
          </a:xfrm>
          <a:prstGeom prst="rect">
            <a:avLst/>
          </a:prstGeom>
        </p:spPr>
      </p:pic>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2" name="Obdélník 1"/>
          <p:cNvSpPr/>
          <p:nvPr/>
        </p:nvSpPr>
        <p:spPr>
          <a:xfrm>
            <a:off x="115213" y="2179340"/>
            <a:ext cx="4608512" cy="4559133"/>
          </a:xfrm>
          <a:prstGeom prst="rect">
            <a:avLst/>
          </a:prstGeom>
        </p:spPr>
        <p:txBody>
          <a:bodyPr wrap="square">
            <a:spAutoFit/>
          </a:bodyPr>
          <a:lstStyle/>
          <a:p>
            <a:pPr algn="ctr">
              <a:lnSpc>
                <a:spcPct val="107000"/>
              </a:lnSpc>
              <a:spcAft>
                <a:spcPts val="0"/>
              </a:spcAft>
            </a:pPr>
            <a:r>
              <a:rPr lang="cs-CZ" sz="1600" dirty="0">
                <a:highlight>
                  <a:srgbClr val="FFFF66"/>
                </a:highlight>
                <a:latin typeface="Arial Black" panose="020B0A04020102020204" pitchFamily="34" charset="0"/>
                <a:ea typeface="Calibri" panose="020F0502020204030204" pitchFamily="34" charset="0"/>
                <a:cs typeface="Arial" panose="020B0604020202020204" pitchFamily="34" charset="0"/>
              </a:rPr>
              <a:t>SK Štětí –SK STAP TRATEC Vilémov</a:t>
            </a:r>
            <a:endParaRPr lang="cs-CZ" sz="1100" dirty="0">
              <a:highlight>
                <a:srgbClr val="FFFF66"/>
              </a:highlight>
              <a:latin typeface="Calibri" panose="020F0502020204030204" pitchFamily="34" charset="0"/>
              <a:ea typeface="Calibri" panose="020F0502020204030204" pitchFamily="34" charset="0"/>
              <a:cs typeface="Times New Roman" panose="02020603050405020304" pitchFamily="18" charset="0"/>
            </a:endParaRPr>
          </a:p>
          <a:p>
            <a:pPr marR="1481455" algn="ctr">
              <a:lnSpc>
                <a:spcPct val="107000"/>
              </a:lnSpc>
              <a:spcAft>
                <a:spcPts val="0"/>
              </a:spcAft>
            </a:pPr>
            <a:r>
              <a:rPr lang="cs-CZ" sz="1600" dirty="0">
                <a:highlight>
                  <a:srgbClr val="FFFF66"/>
                </a:highlight>
                <a:latin typeface="Arial Black" panose="020B0A04020102020204" pitchFamily="34" charset="0"/>
                <a:ea typeface="Calibri" panose="020F0502020204030204" pitchFamily="34" charset="0"/>
                <a:cs typeface="Arial" panose="020B0604020202020204" pitchFamily="34" charset="0"/>
              </a:rPr>
              <a:t>     5:1(4:0) </a:t>
            </a:r>
            <a:r>
              <a:rPr lang="cs-CZ" dirty="0">
                <a:highlight>
                  <a:srgbClr val="FFFF66"/>
                </a:highlight>
                <a:latin typeface="Arial Black" panose="020B0A04020102020204" pitchFamily="34" charset="0"/>
                <a:ea typeface="Calibri" panose="020F0502020204030204" pitchFamily="34" charset="0"/>
                <a:cs typeface="Arial" panose="020B0604020202020204" pitchFamily="34" charset="0"/>
              </a:rPr>
              <a:t>13.4.2019  21.kolo</a:t>
            </a:r>
            <a:endParaRPr lang="cs-CZ" sz="1100" dirty="0">
              <a:highlight>
                <a:srgbClr val="FFFF66"/>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Vilémov na jaře ještě neprohrál,  body ztratil pouze v </a:t>
            </a:r>
            <a:r>
              <a:rPr lang="cs-CZ" sz="1000" b="0" dirty="0" err="1">
                <a:latin typeface="Arial" panose="020B0604020202020204" pitchFamily="34" charset="0"/>
                <a:ea typeface="Calibri" panose="020F0502020204030204" pitchFamily="34" charset="0"/>
                <a:cs typeface="Arial" panose="020B0604020202020204" pitchFamily="34" charset="0"/>
              </a:rPr>
              <a:t>Perštejně</a:t>
            </a:r>
            <a:r>
              <a:rPr lang="cs-CZ" sz="1000" b="0" dirty="0">
                <a:latin typeface="Arial" panose="020B0604020202020204" pitchFamily="34" charset="0"/>
                <a:ea typeface="Calibri" panose="020F0502020204030204" pitchFamily="34" charset="0"/>
                <a:cs typeface="Arial" panose="020B0604020202020204" pitchFamily="34" charset="0"/>
              </a:rPr>
              <a:t> až po penaltovém rozstřelu a v tabulce mu před tímto zápasem patřil bronzový stupínek. Naše mužstvo zase vstřebávalo porážku z Loun, kde podalo výborný výkon, ale fotbalová spravedlnost se zdejšímu stadionu vyhnula velkým obloukem.  V tomto utkání se nám přišla omluvit hned na začátku Po volném přímém kopu ve 4. minutě, ze kterého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trefil jen obránce, míč se k němu odrazil zpět, tak ho poslal Menclovi, který využil ne zrovna dobrého postavení brankáře u bližší tyče a mohla vypuknout radost z vedení 1:0. Hosté mohli srovnat v 11. minutě, ale to by se nesměli ocitnout v postavení mimo hru. Předcházel tomu volný přímý kop a tyčka naší branky. Přežili jsme a brzo opět udeřili. Jirka Vokoun si ještě na vlastní polovině dokázal poradit s 2 bránícím hráči a vydat se na branku soupeře. Ve správný okamžik vystřelil a byl z toho </a:t>
            </a:r>
            <a:r>
              <a:rPr lang="cs-CZ" sz="1000" b="0" dirty="0" err="1">
                <a:latin typeface="Arial" panose="020B0604020202020204" pitchFamily="34" charset="0"/>
                <a:ea typeface="Calibri" panose="020F0502020204030204" pitchFamily="34" charset="0"/>
                <a:cs typeface="Arial" panose="020B0604020202020204" pitchFamily="34" charset="0"/>
              </a:rPr>
              <a:t>angličan</a:t>
            </a:r>
            <a:r>
              <a:rPr lang="cs-CZ" sz="1000" b="0" dirty="0">
                <a:latin typeface="Arial" panose="020B0604020202020204" pitchFamily="34" charset="0"/>
                <a:ea typeface="Calibri" panose="020F0502020204030204" pitchFamily="34" charset="0"/>
                <a:cs typeface="Arial" panose="020B0604020202020204" pitchFamily="34" charset="0"/>
              </a:rPr>
              <a:t> na 2:0. V 19. minutě jsme po nevybíravém zákroku na </a:t>
            </a:r>
            <a:r>
              <a:rPr lang="cs-CZ" sz="1000" b="0" dirty="0" err="1">
                <a:latin typeface="Arial" panose="020B0604020202020204" pitchFamily="34" charset="0"/>
                <a:ea typeface="Calibri" panose="020F0502020204030204" pitchFamily="34" charset="0"/>
                <a:cs typeface="Arial" panose="020B0604020202020204" pitchFamily="34" charset="0"/>
              </a:rPr>
              <a:t>Beláka</a:t>
            </a:r>
            <a:r>
              <a:rPr lang="cs-CZ" sz="1000" b="0" dirty="0">
                <a:latin typeface="Arial" panose="020B0604020202020204" pitchFamily="34" charset="0"/>
                <a:ea typeface="Calibri" panose="020F0502020204030204" pitchFamily="34" charset="0"/>
                <a:cs typeface="Arial" panose="020B0604020202020204" pitchFamily="34" charset="0"/>
              </a:rPr>
              <a:t> zahrávali trestňák, který skončil nad vysoko nad brankovou konstrukcí. Další ránu pro hosty přichystal ve 23. minutě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Rozhodl se míč podebrat hezkým krouceným </a:t>
            </a:r>
            <a:r>
              <a:rPr lang="cs-CZ" sz="1000" b="0" dirty="0" err="1">
                <a:latin typeface="Arial" panose="020B0604020202020204" pitchFamily="34" charset="0"/>
                <a:ea typeface="Calibri" panose="020F0502020204030204" pitchFamily="34" charset="0"/>
                <a:cs typeface="Arial" panose="020B0604020202020204" pitchFamily="34" charset="0"/>
              </a:rPr>
              <a:t>placírem</a:t>
            </a:r>
            <a:r>
              <a:rPr lang="cs-CZ" sz="1000" b="0" dirty="0">
                <a:latin typeface="Arial" panose="020B0604020202020204" pitchFamily="34" charset="0"/>
                <a:ea typeface="Calibri" panose="020F0502020204030204" pitchFamily="34" charset="0"/>
                <a:cs typeface="Arial" panose="020B0604020202020204" pitchFamily="34" charset="0"/>
              </a:rPr>
              <a:t>. proti kterému neměl brankář hostů moc šancí. Za dalších 5 minut utekl po levé straně Marek Faust, zkoušel dostat míč k bližší tyči, ale branku netrefil. Vedení 3:0 V závěru poločasu se zdálo, že nás tříbrankové vedení ukolébalo a hosté z Vilémova nás důsledným atakováním nutili k zdlouhavé rozehrávce a zbytečným chybám. Ve 36. minutě trefil z volného přímého kopu ruku Pavla </a:t>
            </a:r>
            <a:r>
              <a:rPr lang="cs-CZ" sz="1000" b="0" dirty="0" err="1">
                <a:latin typeface="Arial" panose="020B0604020202020204" pitchFamily="34" charset="0"/>
                <a:ea typeface="Calibri" panose="020F0502020204030204" pitchFamily="34" charset="0"/>
                <a:cs typeface="Arial" panose="020B0604020202020204" pitchFamily="34" charset="0"/>
              </a:rPr>
              <a:t>Faryho</a:t>
            </a:r>
            <a:r>
              <a:rPr lang="cs-CZ" sz="1000" b="0" dirty="0">
                <a:latin typeface="Arial" panose="020B0604020202020204" pitchFamily="34" charset="0"/>
                <a:ea typeface="Calibri" panose="020F0502020204030204" pitchFamily="34" charset="0"/>
                <a:cs typeface="Arial" panose="020B0604020202020204" pitchFamily="34" charset="0"/>
              </a:rPr>
              <a:t> ve zdi Kamil Hošek a hlavní sudí ukázal nekompromisně na značku pokutového kopu. Úlohu na sebe vzal Miloslav Kučera, ale Tomáš Kysela v brance si na něj počíhal a penaltu zlikvidoval. Důležitý moment  v utkání, který jsme navíc v úplném závěru</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679313A0-301D-4378-B81B-74572E1A8C6F}"/>
              </a:ext>
            </a:extLst>
          </p:cNvPr>
          <p:cNvSpPr txBox="1"/>
          <p:nvPr/>
        </p:nvSpPr>
        <p:spPr>
          <a:xfrm>
            <a:off x="71983" y="96609"/>
            <a:ext cx="4694973" cy="1938992"/>
          </a:xfrm>
          <a:prstGeom prst="rect">
            <a:avLst/>
          </a:prstGeom>
          <a:pattFill prst="horzBrick">
            <a:fgClr>
              <a:srgbClr val="99FF33"/>
            </a:fgClr>
            <a:bgClr>
              <a:schemeClr val="bg1"/>
            </a:bgClr>
          </a:pattFill>
          <a:ln w="34925">
            <a:solidFill>
              <a:srgbClr val="C7D169"/>
            </a:solidFill>
            <a:prstDash val="sysDash"/>
          </a:ln>
          <a:effectLst>
            <a:softEdge rad="0"/>
          </a:effectLst>
        </p:spPr>
        <p:txBody>
          <a:bodyPr wrap="square" rtlCol="0">
            <a:spAutoFit/>
          </a:bodyPr>
          <a:lstStyle/>
          <a:p>
            <a:pPr algn="ctr"/>
            <a:r>
              <a:rPr lang="cs-CZ" sz="2000" dirty="0">
                <a:solidFill>
                  <a:srgbClr val="FF0000"/>
                </a:solidFill>
                <a:latin typeface="Berlin Sans FB Demi" panose="020E0802020502020306" pitchFamily="34" charset="0"/>
              </a:rPr>
              <a:t>Soupeř, který do tohoto zápasu na jaře ještě neprohrál.  Nezalekli jsme se, a i když hosté smutnili, že 2 inkasované branky padly po předchozím faulu, tak bylo naše vítězství po dobrém výkonu zasloužené</a:t>
            </a:r>
          </a:p>
        </p:txBody>
      </p:sp>
      <p:cxnSp>
        <p:nvCxnSpPr>
          <p:cNvPr id="8" name="Přímá spojnice se šipkou 7">
            <a:extLst>
              <a:ext uri="{FF2B5EF4-FFF2-40B4-BE49-F238E27FC236}">
                <a16:creationId xmlns:a16="http://schemas.microsoft.com/office/drawing/2014/main" id="{D8683D02-2BFB-40C9-80E3-E77312A98B88}"/>
              </a:ext>
            </a:extLst>
          </p:cNvPr>
          <p:cNvCxnSpPr/>
          <p:nvPr/>
        </p:nvCxnSpPr>
        <p:spPr bwMode="auto">
          <a:xfrm>
            <a:off x="3960416" y="6910237"/>
            <a:ext cx="648072" cy="0"/>
          </a:xfrm>
          <a:prstGeom prst="straightConnector1">
            <a:avLst/>
          </a:prstGeom>
          <a:noFill/>
          <a:ln w="25400" cap="flat" cmpd="sng" algn="ctr">
            <a:solidFill>
              <a:srgbClr val="FFFF00"/>
            </a:solidFill>
            <a:prstDash val="solid"/>
            <a:round/>
            <a:headEnd type="none" w="med" len="med"/>
            <a:tailEnd type="triangle"/>
          </a:ln>
          <a:effectLst>
            <a:outerShdw dist="45791" dir="2021404" algn="ctr" rotWithShape="0">
              <a:srgbClr val="9999FF"/>
            </a:outerShdw>
          </a:effectLst>
        </p:spPr>
      </p:cxnSp>
      <p:graphicFrame>
        <p:nvGraphicFramePr>
          <p:cNvPr id="5" name="Tabulka 4"/>
          <p:cNvGraphicFramePr>
            <a:graphicFrameLocks noGrp="1"/>
          </p:cNvGraphicFramePr>
          <p:nvPr>
            <p:extLst>
              <p:ext uri="{D42A27DB-BD31-4B8C-83A1-F6EECF244321}">
                <p14:modId xmlns:p14="http://schemas.microsoft.com/office/powerpoint/2010/main" val="3635984153"/>
              </p:ext>
            </p:extLst>
          </p:nvPr>
        </p:nvGraphicFramePr>
        <p:xfrm>
          <a:off x="5328569" y="1171228"/>
          <a:ext cx="4670000" cy="2432866"/>
        </p:xfrm>
        <a:graphic>
          <a:graphicData uri="http://schemas.openxmlformats.org/drawingml/2006/table">
            <a:tbl>
              <a:tblPr/>
              <a:tblGrid>
                <a:gridCol w="221605">
                  <a:extLst>
                    <a:ext uri="{9D8B030D-6E8A-4147-A177-3AD203B41FA5}">
                      <a16:colId xmlns:a16="http://schemas.microsoft.com/office/drawing/2014/main" val="3632341145"/>
                    </a:ext>
                  </a:extLst>
                </a:gridCol>
                <a:gridCol w="260712">
                  <a:extLst>
                    <a:ext uri="{9D8B030D-6E8A-4147-A177-3AD203B41FA5}">
                      <a16:colId xmlns:a16="http://schemas.microsoft.com/office/drawing/2014/main" val="33935116"/>
                    </a:ext>
                  </a:extLst>
                </a:gridCol>
                <a:gridCol w="1750027">
                  <a:extLst>
                    <a:ext uri="{9D8B030D-6E8A-4147-A177-3AD203B41FA5}">
                      <a16:colId xmlns:a16="http://schemas.microsoft.com/office/drawing/2014/main" val="13334718"/>
                    </a:ext>
                  </a:extLst>
                </a:gridCol>
                <a:gridCol w="342184">
                  <a:extLst>
                    <a:ext uri="{9D8B030D-6E8A-4147-A177-3AD203B41FA5}">
                      <a16:colId xmlns:a16="http://schemas.microsoft.com/office/drawing/2014/main" val="154300167"/>
                    </a:ext>
                  </a:extLst>
                </a:gridCol>
                <a:gridCol w="234640">
                  <a:extLst>
                    <a:ext uri="{9D8B030D-6E8A-4147-A177-3AD203B41FA5}">
                      <a16:colId xmlns:a16="http://schemas.microsoft.com/office/drawing/2014/main" val="3846000261"/>
                    </a:ext>
                  </a:extLst>
                </a:gridCol>
                <a:gridCol w="185758">
                  <a:extLst>
                    <a:ext uri="{9D8B030D-6E8A-4147-A177-3AD203B41FA5}">
                      <a16:colId xmlns:a16="http://schemas.microsoft.com/office/drawing/2014/main" val="2864144314"/>
                    </a:ext>
                  </a:extLst>
                </a:gridCol>
                <a:gridCol w="185758">
                  <a:extLst>
                    <a:ext uri="{9D8B030D-6E8A-4147-A177-3AD203B41FA5}">
                      <a16:colId xmlns:a16="http://schemas.microsoft.com/office/drawing/2014/main" val="1473373778"/>
                    </a:ext>
                  </a:extLst>
                </a:gridCol>
                <a:gridCol w="247676">
                  <a:extLst>
                    <a:ext uri="{9D8B030D-6E8A-4147-A177-3AD203B41FA5}">
                      <a16:colId xmlns:a16="http://schemas.microsoft.com/office/drawing/2014/main" val="4092854495"/>
                    </a:ext>
                  </a:extLst>
                </a:gridCol>
                <a:gridCol w="664815">
                  <a:extLst>
                    <a:ext uri="{9D8B030D-6E8A-4147-A177-3AD203B41FA5}">
                      <a16:colId xmlns:a16="http://schemas.microsoft.com/office/drawing/2014/main" val="602638465"/>
                    </a:ext>
                  </a:extLst>
                </a:gridCol>
                <a:gridCol w="303078">
                  <a:extLst>
                    <a:ext uri="{9D8B030D-6E8A-4147-A177-3AD203B41FA5}">
                      <a16:colId xmlns:a16="http://schemas.microsoft.com/office/drawing/2014/main" val="1621347531"/>
                    </a:ext>
                  </a:extLst>
                </a:gridCol>
                <a:gridCol w="273747">
                  <a:extLst>
                    <a:ext uri="{9D8B030D-6E8A-4147-A177-3AD203B41FA5}">
                      <a16:colId xmlns:a16="http://schemas.microsoft.com/office/drawing/2014/main" val="705778458"/>
                    </a:ext>
                  </a:extLst>
                </a:gridCol>
              </a:tblGrid>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48027111"/>
                  </a:ext>
                </a:extLst>
              </a:tr>
              <a:tr h="33328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starších žáků 2018/2019 po 16 odehraných  zápasech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23482798"/>
                  </a:ext>
                </a:extLst>
              </a:tr>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101:7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89974088"/>
                  </a:ext>
                </a:extLst>
              </a:tr>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74:47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93137773"/>
                  </a:ext>
                </a:extLst>
              </a:tr>
              <a:tr h="27069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81:61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91476874"/>
                  </a:ext>
                </a:extLst>
              </a:tr>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95:33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44297947"/>
                  </a:ext>
                </a:extLst>
              </a:tr>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45:33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66621212"/>
                  </a:ext>
                </a:extLst>
              </a:tr>
              <a:tr h="177641">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Calibri" panose="020F0502020204030204" pitchFamily="34" charset="0"/>
                        </a:rPr>
                        <a:t>77:82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55750133"/>
                  </a:ext>
                </a:extLst>
              </a:tr>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38:86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2783684"/>
                  </a:ext>
                </a:extLst>
              </a:tr>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46:99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15738270"/>
                  </a:ext>
                </a:extLst>
              </a:tr>
              <a:tr h="16918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20:129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45285271"/>
                  </a:ext>
                </a:extLst>
              </a:tr>
              <a:tr h="169182">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85579813"/>
                  </a:ext>
                </a:extLst>
              </a:tr>
            </a:tbl>
          </a:graphicData>
        </a:graphic>
      </p:graphicFrame>
      <p:sp>
        <p:nvSpPr>
          <p:cNvPr id="6" name="TextovéPole 5"/>
          <p:cNvSpPr txBox="1"/>
          <p:nvPr/>
        </p:nvSpPr>
        <p:spPr>
          <a:xfrm>
            <a:off x="5328569" y="96609"/>
            <a:ext cx="4670000" cy="1015663"/>
          </a:xfrm>
          <a:prstGeom prst="rect">
            <a:avLst/>
          </a:prstGeom>
          <a:pattFill prst="lgConfetti">
            <a:fgClr>
              <a:srgbClr val="FFCCFF"/>
            </a:fgClr>
            <a:bgClr>
              <a:schemeClr val="bg1"/>
            </a:bgClr>
          </a:patt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Litoměřice A jasně vedou. Naše mužstvo má do první pětky hodně daleko </a:t>
            </a:r>
          </a:p>
        </p:txBody>
      </p:sp>
      <p:graphicFrame>
        <p:nvGraphicFramePr>
          <p:cNvPr id="12" name="Tabulka 11"/>
          <p:cNvGraphicFramePr>
            <a:graphicFrameLocks noGrp="1"/>
          </p:cNvGraphicFramePr>
          <p:nvPr>
            <p:extLst>
              <p:ext uri="{D42A27DB-BD31-4B8C-83A1-F6EECF244321}">
                <p14:modId xmlns:p14="http://schemas.microsoft.com/office/powerpoint/2010/main" val="1146760886"/>
              </p:ext>
            </p:extLst>
          </p:nvPr>
        </p:nvGraphicFramePr>
        <p:xfrm>
          <a:off x="5472583" y="4439713"/>
          <a:ext cx="4525986" cy="2409825"/>
        </p:xfrm>
        <a:graphic>
          <a:graphicData uri="http://schemas.openxmlformats.org/drawingml/2006/table">
            <a:tbl>
              <a:tblPr/>
              <a:tblGrid>
                <a:gridCol w="322086">
                  <a:extLst>
                    <a:ext uri="{9D8B030D-6E8A-4147-A177-3AD203B41FA5}">
                      <a16:colId xmlns:a16="http://schemas.microsoft.com/office/drawing/2014/main" val="3062838003"/>
                    </a:ext>
                  </a:extLst>
                </a:gridCol>
                <a:gridCol w="281825">
                  <a:extLst>
                    <a:ext uri="{9D8B030D-6E8A-4147-A177-3AD203B41FA5}">
                      <a16:colId xmlns:a16="http://schemas.microsoft.com/office/drawing/2014/main" val="3913482191"/>
                    </a:ext>
                  </a:extLst>
                </a:gridCol>
                <a:gridCol w="1841932">
                  <a:extLst>
                    <a:ext uri="{9D8B030D-6E8A-4147-A177-3AD203B41FA5}">
                      <a16:colId xmlns:a16="http://schemas.microsoft.com/office/drawing/2014/main" val="217234780"/>
                    </a:ext>
                  </a:extLst>
                </a:gridCol>
                <a:gridCol w="228145">
                  <a:extLst>
                    <a:ext uri="{9D8B030D-6E8A-4147-A177-3AD203B41FA5}">
                      <a16:colId xmlns:a16="http://schemas.microsoft.com/office/drawing/2014/main" val="848030877"/>
                    </a:ext>
                  </a:extLst>
                </a:gridCol>
                <a:gridCol w="191239">
                  <a:extLst>
                    <a:ext uri="{9D8B030D-6E8A-4147-A177-3AD203B41FA5}">
                      <a16:colId xmlns:a16="http://schemas.microsoft.com/office/drawing/2014/main" val="2086304665"/>
                    </a:ext>
                  </a:extLst>
                </a:gridCol>
                <a:gridCol w="191239">
                  <a:extLst>
                    <a:ext uri="{9D8B030D-6E8A-4147-A177-3AD203B41FA5}">
                      <a16:colId xmlns:a16="http://schemas.microsoft.com/office/drawing/2014/main" val="2899964121"/>
                    </a:ext>
                  </a:extLst>
                </a:gridCol>
                <a:gridCol w="191239">
                  <a:extLst>
                    <a:ext uri="{9D8B030D-6E8A-4147-A177-3AD203B41FA5}">
                      <a16:colId xmlns:a16="http://schemas.microsoft.com/office/drawing/2014/main" val="3589797011"/>
                    </a:ext>
                  </a:extLst>
                </a:gridCol>
                <a:gridCol w="191239">
                  <a:extLst>
                    <a:ext uri="{9D8B030D-6E8A-4147-A177-3AD203B41FA5}">
                      <a16:colId xmlns:a16="http://schemas.microsoft.com/office/drawing/2014/main" val="2851230283"/>
                    </a:ext>
                  </a:extLst>
                </a:gridCol>
                <a:gridCol w="469709">
                  <a:extLst>
                    <a:ext uri="{9D8B030D-6E8A-4147-A177-3AD203B41FA5}">
                      <a16:colId xmlns:a16="http://schemas.microsoft.com/office/drawing/2014/main" val="673812522"/>
                    </a:ext>
                  </a:extLst>
                </a:gridCol>
                <a:gridCol w="362347">
                  <a:extLst>
                    <a:ext uri="{9D8B030D-6E8A-4147-A177-3AD203B41FA5}">
                      <a16:colId xmlns:a16="http://schemas.microsoft.com/office/drawing/2014/main" val="3400509002"/>
                    </a:ext>
                  </a:extLst>
                </a:gridCol>
                <a:gridCol w="254986">
                  <a:extLst>
                    <a:ext uri="{9D8B030D-6E8A-4147-A177-3AD203B41FA5}">
                      <a16:colId xmlns:a16="http://schemas.microsoft.com/office/drawing/2014/main" val="1477067030"/>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6568844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effectLst/>
                          <a:latin typeface="Calibri" panose="020F0502020204030204" pitchFamily="34" charset="0"/>
                        </a:rPr>
                        <a:t>Ústecký přebor mladších žáků 2018/2019 po 18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7353053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146:19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7767976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116:53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26676258"/>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Calibri" panose="020F0502020204030204" pitchFamily="34" charset="0"/>
                        </a:rPr>
                        <a:t>141:46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1260867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95:79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7169908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89:56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63024834"/>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76:63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6558300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50:90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8326586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38:167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6836019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23:201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709542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69446645"/>
                  </a:ext>
                </a:extLst>
              </a:tr>
            </a:tbl>
          </a:graphicData>
        </a:graphic>
      </p:graphicFrame>
      <p:sp>
        <p:nvSpPr>
          <p:cNvPr id="13" name="TextovéPole 12"/>
          <p:cNvSpPr txBox="1"/>
          <p:nvPr/>
        </p:nvSpPr>
        <p:spPr>
          <a:xfrm>
            <a:off x="5328569" y="3700587"/>
            <a:ext cx="4670000" cy="70788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Mladší žáci drží 3. místo v Ústeckém přeboru</a:t>
            </a:r>
          </a:p>
        </p:txBody>
      </p:sp>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2" name="Obdélník 1"/>
          <p:cNvSpPr/>
          <p:nvPr/>
        </p:nvSpPr>
        <p:spPr>
          <a:xfrm>
            <a:off x="5391767" y="682121"/>
            <a:ext cx="4679702" cy="6007927"/>
          </a:xfrm>
          <a:prstGeom prst="rect">
            <a:avLst/>
          </a:prstGeom>
        </p:spPr>
        <p:txBody>
          <a:bodyPr wrap="square">
            <a:spAutoFit/>
          </a:bodyPr>
          <a:lstStyle/>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poločasu okořenili čtvrtým zásahem v síti hostů Z poloviny se o to zasloužil David Mencl, který našel před brankou levačku Jakuba Slavíčka, která málem protrhla síť. Marné bylo dožadování hostů, že tomu předcházel faul na </a:t>
            </a:r>
            <a:r>
              <a:rPr lang="cs-CZ" sz="1000" b="0" dirty="0" err="1">
                <a:latin typeface="Arial" panose="020B0604020202020204" pitchFamily="34" charset="0"/>
                <a:ea typeface="Calibri" panose="020F0502020204030204" pitchFamily="34" charset="0"/>
                <a:cs typeface="Arial" panose="020B0604020202020204" pitchFamily="34" charset="0"/>
              </a:rPr>
              <a:t>Kurela</a:t>
            </a:r>
            <a:r>
              <a:rPr lang="cs-CZ" sz="1000" b="0" dirty="0">
                <a:latin typeface="Arial" panose="020B0604020202020204" pitchFamily="34" charset="0"/>
                <a:ea typeface="Calibri" panose="020F0502020204030204" pitchFamily="34" charset="0"/>
                <a:cs typeface="Arial" panose="020B0604020202020204" pitchFamily="34" charset="0"/>
              </a:rPr>
              <a:t>. První příležitost ve 2. poločasu si přichystal soupeř. Míč jsme nedokázali dostat z vápna do bezpečné vzdálenosti a Pavel </a:t>
            </a:r>
            <a:r>
              <a:rPr lang="cs-CZ" sz="1000" b="0" dirty="0" err="1">
                <a:latin typeface="Arial" panose="020B0604020202020204" pitchFamily="34" charset="0"/>
                <a:ea typeface="Calibri" panose="020F0502020204030204" pitchFamily="34" charset="0"/>
                <a:cs typeface="Arial" panose="020B0604020202020204" pitchFamily="34" charset="0"/>
              </a:rPr>
              <a:t>Hoke</a:t>
            </a:r>
            <a:r>
              <a:rPr lang="cs-CZ" sz="1000" b="0" dirty="0">
                <a:latin typeface="Arial" panose="020B0604020202020204" pitchFamily="34" charset="0"/>
                <a:ea typeface="Calibri" panose="020F0502020204030204" pitchFamily="34" charset="0"/>
                <a:cs typeface="Arial" panose="020B0604020202020204" pitchFamily="34" charset="0"/>
              </a:rPr>
              <a:t>  trefil míč pěkně po odskoku, ale trefil jen prostředek, kde byl připraven brankář. Krůček v postavení mimo hru se v 53. minutě ocitl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a jeho gól byl doprovázen praporkem asistenta rozhodčího nad hlavou. Úpravu výsledku měl na noze Kamil Hošek, ale lavička Vilémova mu po hodně nepřesné střele z gólové pozice netleskala. Moc se nepovedl ani odkop našeho brankáře v 63. minutě, když si zakřičel „Mám“ Trefil Luňáka a ten už s míčem došel jen do prázdné branky. Praporek asistenta rozhodčího, ale byl už v tuto dobu nad hlavou, když signalizoval hru rukou míčem právě Luňáka, V 65. minutě se ke slovu přihlásil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Šajtle</a:t>
            </a:r>
            <a:r>
              <a:rPr lang="cs-CZ" sz="1000" b="0" dirty="0">
                <a:latin typeface="Arial" panose="020B0604020202020204" pitchFamily="34" charset="0"/>
                <a:ea typeface="Calibri" panose="020F0502020204030204" pitchFamily="34" charset="0"/>
                <a:cs typeface="Arial" panose="020B0604020202020204" pitchFamily="34" charset="0"/>
              </a:rPr>
              <a:t> těsně vedle. Byla to ale jen zkouška, protože branka na 5:0 z jeho kopačky, když zůstal na velkém vápně zcela bez dozoru, přišla v 68. minutě. Hosté ale domů s úplně prázdnou odjet nehodlali. 20 minut před koncem jsme ve středu hřiště přišli trestuhodně o míč  a Kučera se vydal na trestnou výpravu. Mířil přes celou branku k zadní tyči, ale od ní se balón odrazil a vydal se směrem ke druhé tyči, kterou také zasáhl. Početná divácká kulisa hostů se chytala za hlavu. Nakonec se ale přeci jenom dočkali. Jeden z nejaktivnějších hráčů soupeře Miloslav Malec z hranice penalty z otočky vystřeli a na ukazateli skóre se rozsvítil výsledek 1:5. Ještě poupravit ho chtěl Jiří Vokoun z trestňáku  14 minut před koncem, ale trefil jen tyč 277 centimetrů nad zemí. Odražený míč se dostal k nohám Pavel </a:t>
            </a:r>
            <a:r>
              <a:rPr lang="cs-CZ" sz="1000" b="0" dirty="0" err="1">
                <a:latin typeface="Arial" panose="020B0604020202020204" pitchFamily="34" charset="0"/>
                <a:ea typeface="Calibri" panose="020F0502020204030204" pitchFamily="34" charset="0"/>
                <a:cs typeface="Arial" panose="020B0604020202020204" pitchFamily="34" charset="0"/>
              </a:rPr>
              <a:t>Faryho</a:t>
            </a:r>
            <a:r>
              <a:rPr lang="cs-CZ" sz="1000" b="0" dirty="0">
                <a:latin typeface="Arial" panose="020B0604020202020204" pitchFamily="34" charset="0"/>
                <a:ea typeface="Calibri" panose="020F0502020204030204" pitchFamily="34" charset="0"/>
                <a:cs typeface="Arial" panose="020B0604020202020204" pitchFamily="34" charset="0"/>
              </a:rPr>
              <a:t>, ale z hodně složitého postavení trefit branku nedokázal. Čtvrthodiny před konce jsme byli blízko dalšího úspěchu, ale na přihrávku na krátko nedokázal Vokoun zareagovat. Málem to vyšlo i Petru Stejskalovi, který adresoval míč k zadní tyči, ale Jakub Dvořák v brance si s míčem dokázal poradit. Šance skórovat se měnily na obou stranách. V 77. minutě přišli na řadu vilémovští. Opět to vzal na sebe Miloslava Kučery, ale jeho projektil se vydal na pronásledování kosmických objektů. To už bylo jasné, že dnes budeme ze zápasu proti silnému soupeři odcházet s vysokým vítězstvím. Vylepšit to chtěl levačkou z volného přímého kopu ještě Jakub Písař, ale zeď byla postavena s bravurou mistra zednářského. Ještě než hlavní rozhodčí fouknul do píšťalky naposledy, tak se prosadil i nový jarní hráč v našem týmu Filip Podhorský, ale balón mu na nohu ideálně nesedl. Výhra 5:1 potěšila a z úst mnoha diváků byla při odchodu domů na oběd slyšet chvála. </a:t>
            </a:r>
            <a:endParaRPr lang="cs-CZ" dirty="0"/>
          </a:p>
        </p:txBody>
      </p:sp>
      <p:sp>
        <p:nvSpPr>
          <p:cNvPr id="3" name="TextovéPole 2">
            <a:extLst>
              <a:ext uri="{FF2B5EF4-FFF2-40B4-BE49-F238E27FC236}">
                <a16:creationId xmlns:a16="http://schemas.microsoft.com/office/drawing/2014/main" id="{2EDBA3F4-5451-4D46-A1CA-4942B35A0AF4}"/>
              </a:ext>
            </a:extLst>
          </p:cNvPr>
          <p:cNvSpPr txBox="1"/>
          <p:nvPr/>
        </p:nvSpPr>
        <p:spPr>
          <a:xfrm>
            <a:off x="5616600" y="163116"/>
            <a:ext cx="4320480" cy="307777"/>
          </a:xfrm>
          <a:prstGeom prst="rect">
            <a:avLst/>
          </a:prstGeom>
          <a:pattFill prst="dashHorz">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Pokračování Štětí – Vilémov  5:1 13.4.2019</a:t>
            </a:r>
          </a:p>
        </p:txBody>
      </p:sp>
      <p:cxnSp>
        <p:nvCxnSpPr>
          <p:cNvPr id="6" name="Přímá spojnice se šipkou 5">
            <a:extLst>
              <a:ext uri="{FF2B5EF4-FFF2-40B4-BE49-F238E27FC236}">
                <a16:creationId xmlns:a16="http://schemas.microsoft.com/office/drawing/2014/main" id="{10F5C983-B753-47C9-82E3-6C9FC4DA27E5}"/>
              </a:ext>
            </a:extLst>
          </p:cNvPr>
          <p:cNvCxnSpPr/>
          <p:nvPr/>
        </p:nvCxnSpPr>
        <p:spPr bwMode="auto">
          <a:xfrm>
            <a:off x="8928968" y="6946031"/>
            <a:ext cx="648072" cy="0"/>
          </a:xfrm>
          <a:prstGeom prst="straightConnector1">
            <a:avLst/>
          </a:prstGeom>
          <a:noFill/>
          <a:ln w="25400" cap="flat" cmpd="sng" algn="ctr">
            <a:solidFill>
              <a:srgbClr val="FFFF00"/>
            </a:solidFill>
            <a:prstDash val="solid"/>
            <a:round/>
            <a:headEnd type="none" w="med" len="med"/>
            <a:tailEnd type="triangle"/>
          </a:ln>
          <a:effectLst>
            <a:outerShdw dist="45791" dir="2021404" algn="ctr" rotWithShape="0">
              <a:srgbClr val="9999FF"/>
            </a:outerShdw>
          </a:effectLst>
        </p:spPr>
      </p:cxnSp>
      <p:graphicFrame>
        <p:nvGraphicFramePr>
          <p:cNvPr id="7" name="Tabulka 6"/>
          <p:cNvGraphicFramePr>
            <a:graphicFrameLocks noGrp="1"/>
          </p:cNvGraphicFramePr>
          <p:nvPr>
            <p:extLst>
              <p:ext uri="{D42A27DB-BD31-4B8C-83A1-F6EECF244321}">
                <p14:modId xmlns:p14="http://schemas.microsoft.com/office/powerpoint/2010/main" val="1277879441"/>
              </p:ext>
            </p:extLst>
          </p:nvPr>
        </p:nvGraphicFramePr>
        <p:xfrm>
          <a:off x="216000" y="239488"/>
          <a:ext cx="4608512" cy="5189222"/>
        </p:xfrm>
        <a:graphic>
          <a:graphicData uri="http://schemas.openxmlformats.org/drawingml/2006/table">
            <a:tbl>
              <a:tblPr/>
              <a:tblGrid>
                <a:gridCol w="1543149">
                  <a:extLst>
                    <a:ext uri="{9D8B030D-6E8A-4147-A177-3AD203B41FA5}">
                      <a16:colId xmlns:a16="http://schemas.microsoft.com/office/drawing/2014/main" val="414642558"/>
                    </a:ext>
                  </a:extLst>
                </a:gridCol>
                <a:gridCol w="1423524">
                  <a:extLst>
                    <a:ext uri="{9D8B030D-6E8A-4147-A177-3AD203B41FA5}">
                      <a16:colId xmlns:a16="http://schemas.microsoft.com/office/drawing/2014/main" val="1309963881"/>
                    </a:ext>
                  </a:extLst>
                </a:gridCol>
                <a:gridCol w="753631">
                  <a:extLst>
                    <a:ext uri="{9D8B030D-6E8A-4147-A177-3AD203B41FA5}">
                      <a16:colId xmlns:a16="http://schemas.microsoft.com/office/drawing/2014/main" val="3527558541"/>
                    </a:ext>
                  </a:extLst>
                </a:gridCol>
                <a:gridCol w="888208">
                  <a:extLst>
                    <a:ext uri="{9D8B030D-6E8A-4147-A177-3AD203B41FA5}">
                      <a16:colId xmlns:a16="http://schemas.microsoft.com/office/drawing/2014/main" val="408598343"/>
                    </a:ext>
                  </a:extLst>
                </a:gridCol>
              </a:tblGrid>
              <a:tr h="423872">
                <a:tc gridSpan="2">
                  <a:txBody>
                    <a:bodyPr/>
                    <a:lstStyle/>
                    <a:p>
                      <a:pPr algn="ctr" fontAlgn="ctr"/>
                      <a:r>
                        <a:rPr lang="cs-CZ" sz="1400" b="1" i="0" u="none" strike="noStrike" dirty="0">
                          <a:solidFill>
                            <a:srgbClr val="000000"/>
                          </a:solidFill>
                          <a:effectLst/>
                          <a:latin typeface="Bookman Old Style" panose="02050604050505020204" pitchFamily="18" charset="0"/>
                        </a:rPr>
                        <a:t>Výsledky 18. kola Ústeckého přeboru žáků 13.-14.04.2019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200" b="1" i="0" u="none" strike="noStrike">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51846912"/>
                  </a:ext>
                </a:extLst>
              </a:tr>
              <a:tr h="370874">
                <a:tc>
                  <a:txBody>
                    <a:bodyPr/>
                    <a:lstStyle/>
                    <a:p>
                      <a:pPr algn="ctr" fontAlgn="ctr"/>
                      <a:r>
                        <a:rPr lang="cs-CZ" sz="1200" b="1" i="0" u="none" strike="noStrike">
                          <a:solidFill>
                            <a:srgbClr val="000000"/>
                          </a:solidFill>
                          <a:effectLst/>
                          <a:latin typeface="Arial" panose="020B0604020202020204" pitchFamily="34" charset="0"/>
                        </a:rPr>
                        <a:t>SK Junior Teplice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MSK Trmice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1:2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11:5</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74339113"/>
                  </a:ext>
                </a:extLst>
              </a:tr>
              <a:tr h="423872">
                <a:tc>
                  <a:txBody>
                    <a:bodyPr/>
                    <a:lstStyle/>
                    <a:p>
                      <a:pPr algn="ctr" fontAlgn="ctr"/>
                      <a:r>
                        <a:rPr lang="cs-CZ" sz="1200" b="1" i="0" u="none" strike="noStrike">
                          <a:solidFill>
                            <a:srgbClr val="000000"/>
                          </a:solidFill>
                          <a:effectLst/>
                          <a:latin typeface="Arial" panose="020B0604020202020204" pitchFamily="34" charset="0"/>
                        </a:rPr>
                        <a:t>MSK Benešov n.P./Boletice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VOLNÝ LOS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031123101"/>
                  </a:ext>
                </a:extLst>
              </a:tr>
              <a:tr h="423872">
                <a:tc>
                  <a:txBody>
                    <a:bodyPr/>
                    <a:lstStyle/>
                    <a:p>
                      <a:pPr algn="ctr" fontAlgn="ctr"/>
                      <a:r>
                        <a:rPr lang="cs-CZ" sz="1200" b="1" i="0" u="none" strike="noStrike" dirty="0">
                          <a:solidFill>
                            <a:srgbClr val="000000"/>
                          </a:solidFill>
                          <a:effectLst/>
                          <a:latin typeface="Arial" panose="020B0604020202020204" pitchFamily="34" charset="0"/>
                        </a:rPr>
                        <a:t>SK Sokol Brozany/Lukavec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 A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1:5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0:10</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60692366"/>
                  </a:ext>
                </a:extLst>
              </a:tr>
              <a:tr h="398690">
                <a:tc>
                  <a:txBody>
                    <a:bodyPr/>
                    <a:lstStyle/>
                    <a:p>
                      <a:pPr algn="ctr" fontAlgn="ctr"/>
                      <a:r>
                        <a:rPr lang="cs-CZ" sz="1200" b="1" i="0" u="none" strike="noStrike">
                          <a:solidFill>
                            <a:srgbClr val="000000"/>
                          </a:solidFill>
                          <a:effectLst/>
                          <a:latin typeface="Arial" panose="020B0604020202020204" pitchFamily="34" charset="0"/>
                        </a:rPr>
                        <a:t>ASK Lovosice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FK Neštěmice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2:11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6:8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247677687"/>
                  </a:ext>
                </a:extLst>
              </a:tr>
              <a:tr h="370874">
                <a:tc>
                  <a:txBody>
                    <a:bodyPr/>
                    <a:lstStyle/>
                    <a:p>
                      <a:pPr algn="ctr" fontAlgn="ctr"/>
                      <a:r>
                        <a:rPr lang="cs-CZ" sz="1200" b="1" i="0" u="none" strike="noStrike" dirty="0">
                          <a:solidFill>
                            <a:srgbClr val="000000"/>
                          </a:solidFill>
                          <a:effectLst/>
                          <a:latin typeface="Arial" panose="020B0604020202020204" pitchFamily="34" charset="0"/>
                        </a:rPr>
                        <a:t>SK Štětí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2:4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2:3 PK</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9242607"/>
                  </a:ext>
                </a:extLst>
              </a:tr>
              <a:tr h="370874">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4008205"/>
                  </a:ext>
                </a:extLst>
              </a:tr>
              <a:tr h="423872">
                <a:tc gridSpan="2">
                  <a:txBody>
                    <a:bodyPr/>
                    <a:lstStyle/>
                    <a:p>
                      <a:pPr algn="ctr" fontAlgn="ctr"/>
                      <a:r>
                        <a:rPr lang="cs-CZ" sz="1400" b="1" i="0" u="none" strike="noStrike" dirty="0">
                          <a:solidFill>
                            <a:srgbClr val="000000"/>
                          </a:solidFill>
                          <a:effectLst/>
                          <a:latin typeface="Bookman Old Style" panose="02050604050505020204" pitchFamily="18" charset="0"/>
                        </a:rPr>
                        <a:t>Výsledky 19. kola Ústeckého přeboru žáků 20.-21.04.2019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200" b="1" i="0" u="none" strike="noStrike">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01982522"/>
                  </a:ext>
                </a:extLst>
              </a:tr>
              <a:tr h="370874">
                <a:tc>
                  <a:txBody>
                    <a:bodyPr/>
                    <a:lstStyle/>
                    <a:p>
                      <a:pPr algn="ctr" fontAlgn="ctr"/>
                      <a:r>
                        <a:rPr lang="cs-CZ" sz="1200" b="1" i="0" u="none" strike="noStrike">
                          <a:solidFill>
                            <a:srgbClr val="000000"/>
                          </a:solidFill>
                          <a:effectLst/>
                          <a:latin typeface="Arial" panose="020B0604020202020204" pitchFamily="34" charset="0"/>
                        </a:rPr>
                        <a:t>SK Junior Teplice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Neštěmice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1:10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3:4</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79958565"/>
                  </a:ext>
                </a:extLst>
              </a:tr>
              <a:tr h="423872">
                <a:tc>
                  <a:txBody>
                    <a:bodyPr/>
                    <a:lstStyle/>
                    <a:p>
                      <a:pPr algn="ctr" fontAlgn="ctr"/>
                      <a:r>
                        <a:rPr lang="cs-CZ" sz="1200" b="1" i="0" u="none" strike="noStrike">
                          <a:solidFill>
                            <a:srgbClr val="000000"/>
                          </a:solidFill>
                          <a:effectLst/>
                          <a:latin typeface="Arial" panose="020B0604020202020204" pitchFamily="34" charset="0"/>
                        </a:rPr>
                        <a:t>MSK Benešov n.P./Boletice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8:3</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0:24</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32922796"/>
                  </a:ext>
                </a:extLst>
              </a:tr>
              <a:tr h="423872">
                <a:tc>
                  <a:txBody>
                    <a:bodyPr/>
                    <a:lstStyle/>
                    <a:p>
                      <a:pPr algn="ctr" fontAlgn="ctr"/>
                      <a:r>
                        <a:rPr lang="cs-CZ" sz="1200" b="1" i="0" u="none" strike="noStrike">
                          <a:solidFill>
                            <a:srgbClr val="000000"/>
                          </a:solidFill>
                          <a:effectLst/>
                          <a:latin typeface="Arial" panose="020B0604020202020204" pitchFamily="34" charset="0"/>
                        </a:rPr>
                        <a:t>SK Sokol Brozany/Lukavec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MSK Trmice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7:4</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5:1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36568248"/>
                  </a:ext>
                </a:extLst>
              </a:tr>
              <a:tr h="370874">
                <a:tc>
                  <a:txBody>
                    <a:bodyPr/>
                    <a:lstStyle/>
                    <a:p>
                      <a:pPr algn="ctr" fontAlgn="ctr"/>
                      <a:r>
                        <a:rPr lang="cs-CZ" sz="1200" b="1" i="0" u="none" strike="noStrike">
                          <a:solidFill>
                            <a:srgbClr val="000000"/>
                          </a:solidFill>
                          <a:effectLst/>
                          <a:latin typeface="Arial" panose="020B0604020202020204" pitchFamily="34" charset="0"/>
                        </a:rPr>
                        <a:t>ASK Lovosice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VOLNÝ LOS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91774742"/>
                  </a:ext>
                </a:extLst>
              </a:tr>
              <a:tr h="370874">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 A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14.5.2019</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14.5.2019 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87395937"/>
                  </a:ext>
                </a:extLst>
              </a:tr>
            </a:tbl>
          </a:graphicData>
        </a:graphic>
      </p:graphicFrame>
      <p:pic>
        <p:nvPicPr>
          <p:cNvPr id="4" name="Obrázek 3"/>
          <p:cNvPicPr>
            <a:picLocks noChangeAspect="1"/>
          </p:cNvPicPr>
          <p:nvPr/>
        </p:nvPicPr>
        <p:blipFill>
          <a:blip r:embed="rId2"/>
          <a:stretch>
            <a:fillRect/>
          </a:stretch>
        </p:blipFill>
        <p:spPr>
          <a:xfrm>
            <a:off x="1552507" y="5616444"/>
            <a:ext cx="938399" cy="1200278"/>
          </a:xfrm>
          <a:prstGeom prst="rect">
            <a:avLst/>
          </a:prstGeom>
        </p:spPr>
      </p:pic>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2" name="Obdélník 1"/>
          <p:cNvSpPr/>
          <p:nvPr/>
        </p:nvSpPr>
        <p:spPr>
          <a:xfrm>
            <a:off x="74976" y="811188"/>
            <a:ext cx="4710386" cy="3568606"/>
          </a:xfrm>
          <a:prstGeom prst="rect">
            <a:avLst/>
          </a:prstGeom>
          <a:pattFill prst="ltHorz">
            <a:fgClr>
              <a:srgbClr val="99FF99"/>
            </a:fgClr>
            <a:bgClr>
              <a:schemeClr val="bg1"/>
            </a:bgClr>
          </a:pattFill>
        </p:spPr>
        <p:txBody>
          <a:bodyPr wrap="square">
            <a:spAutoFit/>
          </a:bodyPr>
          <a:lstStyle/>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(71.J.Prileožný)-</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(84.K.Horváth),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(77.R.Feko),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P.Stejskal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(68.T.Písař)-</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(86.F.Podhorský)</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Vedoucí: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M.Toráč</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D.Průša-A.Suchánek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P.Lesák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J.Javorek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Hlavní pořadatel: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V.Švancara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120 diváků </a:t>
            </a:r>
          </a:p>
          <a:p>
            <a:pPr lvl="0">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u="sng" dirty="0">
                <a:solidFill>
                  <a:srgbClr val="000000"/>
                </a:solidFill>
                <a:latin typeface="Arial" panose="020B0604020202020204" pitchFamily="34" charset="0"/>
                <a:ea typeface="Calibri" panose="020F0502020204030204" pitchFamily="34" charset="0"/>
                <a:cs typeface="Arial" panose="020B0604020202020204" pitchFamily="34" charset="0"/>
              </a:rPr>
              <a:t>Milan Plíšek – sekretář SK Štětí</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Vysoké vítězství 5:1 proti silnému týmu z Vilémova nejenom překvapilo, ale hlavně potěšilo všechny příznivce štětského týmu. Vyšel úvod utkání a to co jsme v minulém kole zahodili v Lounech, jsme vybalili v dnešním úvodu utkání a ve 23. minutě vedli už 3:0. Smrtící útoky  dělali hostům velké starosti a kapitulovat stačili ještě 2 minuty před koncem z kopačky Jakuba Slavíčka, i když si hosté po zápase  ztěžovali,  že dvěma gólům předcházel faul na jejich hráče. Druhá půle už tak bohatá na branky nebyla. Šancí sice bylo dost na obou stranách, ale zapsáním do listiny střelců skončily jen 2. Rudolfa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na 5:0 a korekce výsledku Miloslava Kučery na 5:1. Zápas se domácímu publiku líbil  a hráči  zaslouží za předvedený výkon pochvalu</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cs-CZ" dirty="0"/>
          </a:p>
        </p:txBody>
      </p:sp>
      <p:pic>
        <p:nvPicPr>
          <p:cNvPr id="6" name="Obrázek 5" descr="&lt;strong&gt;SK Stap-Tratec Vilémov&lt;/strong&gt;">
            <a:extLst>
              <a:ext uri="{FF2B5EF4-FFF2-40B4-BE49-F238E27FC236}">
                <a16:creationId xmlns:a16="http://schemas.microsoft.com/office/drawing/2014/main" id="{16EB9EB0-F92F-4A13-9D1C-E3FE0B87B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1153" y="1603276"/>
            <a:ext cx="692902" cy="648072"/>
          </a:xfrm>
          <a:prstGeom prst="rect">
            <a:avLst/>
          </a:prstGeom>
          <a:ln w="28575">
            <a:solidFill>
              <a:srgbClr val="FFFF00"/>
            </a:solidFill>
          </a:ln>
        </p:spPr>
      </p:pic>
      <p:sp>
        <p:nvSpPr>
          <p:cNvPr id="3" name="TextovéPole 2">
            <a:extLst>
              <a:ext uri="{FF2B5EF4-FFF2-40B4-BE49-F238E27FC236}">
                <a16:creationId xmlns:a16="http://schemas.microsoft.com/office/drawing/2014/main" id="{C6FCD293-62E6-46EE-BB12-C76D48B37C59}"/>
              </a:ext>
            </a:extLst>
          </p:cNvPr>
          <p:cNvSpPr txBox="1"/>
          <p:nvPr/>
        </p:nvSpPr>
        <p:spPr>
          <a:xfrm>
            <a:off x="149978" y="71145"/>
            <a:ext cx="4635384" cy="584775"/>
          </a:xfrm>
          <a:prstGeom prst="rect">
            <a:avLst/>
          </a:prstGeom>
          <a:blipFill>
            <a:blip r:embed="rId3"/>
            <a:tile tx="0" ty="0" sx="100000" sy="100000" flip="none" algn="tl"/>
          </a:blipFill>
          <a:effectLst>
            <a:softEdge rad="0"/>
          </a:effectLst>
        </p:spPr>
        <p:txBody>
          <a:bodyPr wrap="square" rtlCol="0">
            <a:spAutoFit/>
          </a:bodyPr>
          <a:lstStyle/>
          <a:p>
            <a:pPr algn="ctr"/>
            <a:r>
              <a:rPr lang="cs-CZ" sz="1600" dirty="0">
                <a:latin typeface="Bookman Old Style" panose="02050604050505020204" pitchFamily="18" charset="0"/>
              </a:rPr>
              <a:t>Další informace k zápasu mužstva dospělých s Vilémovem</a:t>
            </a:r>
          </a:p>
        </p:txBody>
      </p:sp>
      <p:sp>
        <p:nvSpPr>
          <p:cNvPr id="4" name="TextovéPole 3">
            <a:extLst>
              <a:ext uri="{FF2B5EF4-FFF2-40B4-BE49-F238E27FC236}">
                <a16:creationId xmlns:a16="http://schemas.microsoft.com/office/drawing/2014/main" id="{423D6447-B450-46DC-AA62-D11F0129918C}"/>
              </a:ext>
            </a:extLst>
          </p:cNvPr>
          <p:cNvSpPr txBox="1"/>
          <p:nvPr/>
        </p:nvSpPr>
        <p:spPr>
          <a:xfrm>
            <a:off x="158685" y="4438993"/>
            <a:ext cx="4583782" cy="2277547"/>
          </a:xfrm>
          <a:prstGeom prst="rect">
            <a:avLst/>
          </a:prstGeom>
          <a:solidFill>
            <a:schemeClr val="accent3">
              <a:lumMod val="85000"/>
            </a:schemeClr>
          </a:solidFill>
          <a:effectLst>
            <a:softEdge rad="0"/>
          </a:effectLst>
        </p:spPr>
        <p:txBody>
          <a:bodyPr wrap="square" rtlCol="0">
            <a:spAutoFit/>
          </a:bodyPr>
          <a:lstStyle/>
          <a:p>
            <a:pPr algn="ctr"/>
            <a:r>
              <a:rPr lang="cs-CZ" sz="1600" u="sng" dirty="0">
                <a:solidFill>
                  <a:srgbClr val="000066"/>
                </a:solidFill>
                <a:latin typeface="Arial Black" panose="020B0A04020102020204" pitchFamily="34" charset="0"/>
              </a:rPr>
              <a:t>Jiří </a:t>
            </a:r>
            <a:r>
              <a:rPr lang="cs-CZ" sz="1600" u="sng" dirty="0" err="1">
                <a:solidFill>
                  <a:srgbClr val="000066"/>
                </a:solidFill>
                <a:latin typeface="Arial Black" panose="020B0A04020102020204" pitchFamily="34" charset="0"/>
              </a:rPr>
              <a:t>Ransdorf</a:t>
            </a:r>
            <a:r>
              <a:rPr lang="cs-CZ" sz="1600" u="sng" dirty="0">
                <a:solidFill>
                  <a:srgbClr val="000066"/>
                </a:solidFill>
                <a:latin typeface="Arial Black" panose="020B0A04020102020204" pitchFamily="34" charset="0"/>
              </a:rPr>
              <a:t> – trenér SK Štětí</a:t>
            </a:r>
          </a:p>
          <a:p>
            <a:pPr algn="just"/>
            <a:r>
              <a:rPr lang="cs-CZ" sz="1100" dirty="0">
                <a:latin typeface="Arial" panose="020B0604020202020204" pitchFamily="34" charset="0"/>
                <a:cs typeface="Arial" panose="020B0604020202020204" pitchFamily="34" charset="0"/>
              </a:rPr>
              <a:t>Podali jsme kompaktní, kvalitní výkon, který jsme předvedli už v přáteláku v Brozanech a před týdnem v Lounech, kde jsme měli smůlu. Dnes jsme byli v pohybu, záloha odebírala balóny a soupeř ze začátku nevěděl, kde je. Začaly padat góly, trochu jsme měli štěstí, ale to k fotbalu patří.</a:t>
            </a:r>
          </a:p>
          <a:p>
            <a:pPr algn="ctr"/>
            <a:r>
              <a:rPr lang="cs-CZ" sz="1600" u="sng" dirty="0">
                <a:solidFill>
                  <a:srgbClr val="000066"/>
                </a:solidFill>
                <a:latin typeface="Arial Black" panose="020B0A04020102020204" pitchFamily="34" charset="0"/>
              </a:rPr>
              <a:t>Libor Sklenář – manager SK Vilémov</a:t>
            </a:r>
          </a:p>
          <a:p>
            <a:pPr algn="just"/>
            <a:r>
              <a:rPr lang="cs-CZ" sz="1100" dirty="0">
                <a:latin typeface="Arial" panose="020B0604020202020204" pitchFamily="34" charset="0"/>
                <a:cs typeface="Arial" panose="020B0604020202020204" pitchFamily="34" charset="0"/>
              </a:rPr>
              <a:t>Potkali jsme dnes velice kvalitní celek, který nás dneska přehrál  ale myslím, že dal 2 branky nezaslouženě, protože to bylo po předchozím faulu. Jinak jste ale byli lepším týmem, do čeho jste kopli to tam spadlo, my jsme měli smůlu, 3 tyče , ale výhra domácích zasloužená.</a:t>
            </a:r>
          </a:p>
        </p:txBody>
      </p:sp>
      <p:sp>
        <p:nvSpPr>
          <p:cNvPr id="9" name="Obdélník 8">
            <a:extLst>
              <a:ext uri="{FF2B5EF4-FFF2-40B4-BE49-F238E27FC236}">
                <a16:creationId xmlns:a16="http://schemas.microsoft.com/office/drawing/2014/main" id="{5FEAD25F-5D86-4C0C-BDC0-FF828EAFE746}"/>
              </a:ext>
            </a:extLst>
          </p:cNvPr>
          <p:cNvSpPr/>
          <p:nvPr/>
        </p:nvSpPr>
        <p:spPr>
          <a:xfrm>
            <a:off x="5446151" y="1824978"/>
            <a:ext cx="4581317" cy="5035738"/>
          </a:xfrm>
          <a:prstGeom prst="rect">
            <a:avLst/>
          </a:prstGeom>
        </p:spPr>
        <p:txBody>
          <a:bodyPr wrap="square">
            <a:spAutoFit/>
          </a:bodyPr>
          <a:lstStyle/>
          <a:p>
            <a:pPr algn="ctr">
              <a:lnSpc>
                <a:spcPct val="107000"/>
              </a:lnSpc>
              <a:spcAft>
                <a:spcPts val="0"/>
              </a:spcAft>
            </a:pPr>
            <a:r>
              <a:rPr lang="cs-CZ" sz="2400" dirty="0">
                <a:highlight>
                  <a:srgbClr val="FFFF00"/>
                </a:highlight>
                <a:latin typeface="Berlin Sans FB Demi" panose="020E0802020502020306" pitchFamily="34" charset="0"/>
                <a:ea typeface="Calibri" panose="020F0502020204030204" pitchFamily="34" charset="0"/>
                <a:cs typeface="Arial" panose="020B0604020202020204" pitchFamily="34" charset="0"/>
              </a:rPr>
              <a:t>SK Štětí -  FK Litoměřicko B</a:t>
            </a:r>
            <a:endParaRPr lang="cs-CZ" sz="1400" dirty="0">
              <a:highlight>
                <a:srgbClr val="FFFF00"/>
              </a:highlight>
              <a:latin typeface="Berlin Sans FB Demi" panose="020E0802020502020306"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dirty="0">
                <a:highlight>
                  <a:srgbClr val="FFFF00"/>
                </a:highlight>
                <a:latin typeface="Berlin Sans FB Demi" panose="020E0802020502020306" pitchFamily="34" charset="0"/>
                <a:ea typeface="Calibri" panose="020F0502020204030204" pitchFamily="34" charset="0"/>
                <a:cs typeface="Arial" panose="020B0604020202020204" pitchFamily="34" charset="0"/>
              </a:rPr>
              <a:t>2:3 </a:t>
            </a:r>
            <a:r>
              <a:rPr lang="cs-CZ" sz="2000" dirty="0">
                <a:highlight>
                  <a:srgbClr val="FFFF00"/>
                </a:highlight>
                <a:latin typeface="Berlin Sans FB Demi" panose="020E0802020502020306" pitchFamily="34" charset="0"/>
                <a:ea typeface="Calibri" panose="020F0502020204030204" pitchFamily="34" charset="0"/>
                <a:cs typeface="Arial" panose="020B0604020202020204" pitchFamily="34" charset="0"/>
              </a:rPr>
              <a:t>PK</a:t>
            </a:r>
            <a:r>
              <a:rPr lang="cs-CZ" sz="2400" dirty="0">
                <a:highlight>
                  <a:srgbClr val="FFFF00"/>
                </a:highlight>
                <a:latin typeface="Berlin Sans FB Demi" panose="020E0802020502020306" pitchFamily="34" charset="0"/>
                <a:ea typeface="Calibri" panose="020F0502020204030204" pitchFamily="34" charset="0"/>
                <a:cs typeface="Arial" panose="020B0604020202020204" pitchFamily="34" charset="0"/>
              </a:rPr>
              <a:t>(1:2)  </a:t>
            </a:r>
            <a:r>
              <a:rPr lang="cs-CZ" sz="1400" dirty="0">
                <a:highlight>
                  <a:srgbClr val="FFFF00"/>
                </a:highlight>
                <a:latin typeface="Berlin Sans FB Demi" panose="020E0802020502020306" pitchFamily="34" charset="0"/>
                <a:ea typeface="Calibri" panose="020F0502020204030204" pitchFamily="34" charset="0"/>
                <a:cs typeface="Arial" panose="020B0604020202020204" pitchFamily="34" charset="0"/>
              </a:rPr>
              <a:t>14.4.2019 18.kolo Ústecký přebor</a:t>
            </a:r>
            <a:endParaRPr lang="cs-CZ" sz="1400" dirty="0">
              <a:highlight>
                <a:srgbClr val="FFFF00"/>
              </a:highlight>
              <a:latin typeface="Berlin Sans FB Demi" panose="020E0802020502020306"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Zápas s kontaktním týmem v tabulce přinesl branky v úvodu, ale pak přišel dlouhý brankový půst, který k naší velké radosti skončil 5 minut před závěrečným hvizdem rozhodčí. A jaký mělo utkání sled událostí? Neuběhla ani minuta a už jsme prohrávali po brance Jana Živnůstky 1:0. Diváci, kteří se malinko zdrželi v místní klubovně na kafíčko nebo párek neviděli ani branku na 2:0 pro Litoměřicko B v 7. minutě. Ještě, že jsme rychle zareagovali o 4 minuty později  snížil na 1:2 snížil Lukáš </a:t>
            </a:r>
            <a:r>
              <a:rPr lang="cs-CZ" sz="1100" b="0" dirty="0" err="1">
                <a:latin typeface="Arial" panose="020B0604020202020204" pitchFamily="34" charset="0"/>
                <a:ea typeface="Calibri" panose="020F0502020204030204" pitchFamily="34" charset="0"/>
                <a:cs typeface="Arial" panose="020B0604020202020204" pitchFamily="34" charset="0"/>
              </a:rPr>
              <a:t>Širochoman</a:t>
            </a:r>
            <a:r>
              <a:rPr lang="cs-CZ" sz="1100" b="0" dirty="0">
                <a:latin typeface="Arial" panose="020B0604020202020204" pitchFamily="34" charset="0"/>
                <a:ea typeface="Calibri" panose="020F0502020204030204" pitchFamily="34" charset="0"/>
                <a:cs typeface="Arial" panose="020B0604020202020204" pitchFamily="34" charset="0"/>
              </a:rPr>
              <a:t>.  No a pak se hrálo a hrálo a výsledek se neměnil. Hosté už pomalu začínali kalkulovat, že by to i těsným vítězstvím pro jejich tým mohlo skončit, ale proti tomu byl Petr Hůrka, který srovnal v 55. minutě na 2:2.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Šlo se na penalty a to je vždy hra vabank. Nakonec hosté překonali našeho brankáře 5x, naše mužstvo jen 4x a tak bod navíc, celkově 2 bralo mužstvo z okresního města. Teď o Velký pátek 19.4.2019 se naše mužstvo chystá do Benešova nad Ploučnicí, kde se střetně s posledním týmem tabulky a tak věříme, že úlohu favorita potvrdí a opět se posune v tabulce na medailové pozice. </a:t>
            </a:r>
          </a:p>
          <a:p>
            <a:pPr algn="just">
              <a:lnSpc>
                <a:spcPct val="107000"/>
              </a:lnSpc>
              <a:spcAft>
                <a:spcPts val="0"/>
              </a:spcAft>
            </a:pP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Branky: </a:t>
            </a:r>
            <a:r>
              <a:rPr lang="cs-CZ" sz="1100" b="0" dirty="0" err="1">
                <a:latin typeface="Arial" panose="020B0604020202020204" pitchFamily="34" charset="0"/>
                <a:ea typeface="Calibri" panose="020F0502020204030204" pitchFamily="34" charset="0"/>
                <a:cs typeface="Arial" panose="020B0604020202020204" pitchFamily="34" charset="0"/>
              </a:rPr>
              <a:t>L.Širochoman</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1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 </a:t>
            </a:r>
            <a:r>
              <a:rPr lang="cs-CZ" sz="1100" b="0" dirty="0" err="1">
                <a:latin typeface="Arial" panose="020B0604020202020204" pitchFamily="34" charset="0"/>
                <a:ea typeface="Calibri" panose="020F0502020204030204" pitchFamily="34" charset="0"/>
                <a:cs typeface="Arial" panose="020B0604020202020204" pitchFamily="34" charset="0"/>
              </a:rPr>
              <a:t>D.Lančarič-P.Hůrka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R.Paďou</a:t>
            </a:r>
            <a:r>
              <a:rPr lang="cs-CZ" sz="1100" b="0" dirty="0">
                <a:latin typeface="Arial" panose="020B0604020202020204" pitchFamily="34" charset="0"/>
                <a:ea typeface="Calibri" panose="020F0502020204030204" pitchFamily="34" charset="0"/>
                <a:cs typeface="Arial" panose="020B0604020202020204" pitchFamily="34" charset="0"/>
              </a:rPr>
              <a:t>(K), </a:t>
            </a:r>
            <a:r>
              <a:rPr lang="cs-CZ" sz="1100" b="0" dirty="0" err="1">
                <a:latin typeface="Arial" panose="020B0604020202020204" pitchFamily="34" charset="0"/>
                <a:ea typeface="Calibri" panose="020F0502020204030204" pitchFamily="34" charset="0"/>
                <a:cs typeface="Arial" panose="020B0604020202020204" pitchFamily="34" charset="0"/>
              </a:rPr>
              <a:t>L.Širochoman</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P.Oliva</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A.Salka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R.Kolačev</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D.Božík</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 </a:t>
            </a:r>
            <a:r>
              <a:rPr lang="cs-CZ" sz="1100" b="0" dirty="0" err="1">
                <a:latin typeface="Arial" panose="020B0604020202020204" pitchFamily="34" charset="0"/>
                <a:ea typeface="Calibri" panose="020F0502020204030204" pitchFamily="34" charset="0"/>
                <a:cs typeface="Arial" panose="020B0604020202020204" pitchFamily="34" charset="0"/>
              </a:rPr>
              <a:t>M.Hromy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Miroslav Otta   35 diváků</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5C1B90D6-F8C6-4EB0-BB49-C29A5D45386E}"/>
              </a:ext>
            </a:extLst>
          </p:cNvPr>
          <p:cNvSpPr txBox="1"/>
          <p:nvPr/>
        </p:nvSpPr>
        <p:spPr>
          <a:xfrm>
            <a:off x="5435767" y="156726"/>
            <a:ext cx="4591701" cy="1446550"/>
          </a:xfrm>
          <a:prstGeom prst="rect">
            <a:avLst/>
          </a:prstGeom>
          <a:pattFill prst="plaid">
            <a:fgClr>
              <a:srgbClr val="FFFF00"/>
            </a:fgClr>
            <a:bgClr>
              <a:schemeClr val="bg1"/>
            </a:bgClr>
          </a:pattFill>
          <a:effectLst>
            <a:glow rad="101600">
              <a:srgbClr val="99FF99">
                <a:alpha val="40000"/>
              </a:srgbClr>
            </a:glow>
            <a:softEdge rad="393700"/>
          </a:effectLst>
        </p:spPr>
        <p:txBody>
          <a:bodyPr wrap="square" rtlCol="0">
            <a:spAutoFit/>
          </a:bodyPr>
          <a:lstStyle/>
          <a:p>
            <a:pPr algn="ctr"/>
            <a:r>
              <a:rPr lang="cs-CZ" sz="2200" dirty="0">
                <a:solidFill>
                  <a:srgbClr val="000099"/>
                </a:solidFill>
                <a:latin typeface="Bodoni MT Black" panose="02070A03080606020203" pitchFamily="18" charset="0"/>
              </a:rPr>
              <a:t>Brankově chudé utkání sehráli mladší žáci v Ústeckém přeboru. Bod zachraňovali v úplném závěru</a:t>
            </a:r>
          </a:p>
        </p:txBody>
      </p:sp>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se šipkou 7">
            <a:extLst>
              <a:ext uri="{FF2B5EF4-FFF2-40B4-BE49-F238E27FC236}">
                <a16:creationId xmlns:a16="http://schemas.microsoft.com/office/drawing/2014/main" id="{DBAD920B-E3B9-4EF2-AB76-4410B1F00EF7}"/>
              </a:ext>
            </a:extLst>
          </p:cNvPr>
          <p:cNvCxnSpPr/>
          <p:nvPr/>
        </p:nvCxnSpPr>
        <p:spPr bwMode="auto">
          <a:xfrm>
            <a:off x="8928968" y="7075186"/>
            <a:ext cx="864096" cy="72008"/>
          </a:xfrm>
          <a:prstGeom prst="straightConnector1">
            <a:avLst/>
          </a:prstGeom>
          <a:noFill/>
          <a:ln w="9525" cap="flat" cmpd="sng" algn="ctr">
            <a:solidFill>
              <a:schemeClr val="accent1"/>
            </a:solidFill>
            <a:prstDash val="solid"/>
            <a:round/>
            <a:headEnd type="none" w="med" len="med"/>
            <a:tailEnd type="triangle"/>
          </a:ln>
          <a:effectLst>
            <a:outerShdw dist="45791" dir="2021404" algn="ctr" rotWithShape="0">
              <a:srgbClr val="9999FF"/>
            </a:outerShdw>
          </a:effectLst>
        </p:spPr>
      </p:cxnSp>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pic>
        <p:nvPicPr>
          <p:cNvPr id="2" name="Obrázek 1">
            <a:extLst>
              <a:ext uri="{FF2B5EF4-FFF2-40B4-BE49-F238E27FC236}">
                <a16:creationId xmlns:a16="http://schemas.microsoft.com/office/drawing/2014/main" id="{DEA330B2-CCBD-4461-BAE0-BE5149D70DC8}"/>
              </a:ext>
            </a:extLst>
          </p:cNvPr>
          <p:cNvPicPr>
            <a:picLocks noChangeAspect="1"/>
          </p:cNvPicPr>
          <p:nvPr/>
        </p:nvPicPr>
        <p:blipFill>
          <a:blip r:embed="rId2"/>
          <a:stretch>
            <a:fillRect/>
          </a:stretch>
        </p:blipFill>
        <p:spPr>
          <a:xfrm>
            <a:off x="5784884" y="3915808"/>
            <a:ext cx="4147114" cy="2798639"/>
          </a:xfrm>
          <a:prstGeom prst="rect">
            <a:avLst/>
          </a:prstGeom>
          <a:ln w="34925">
            <a:solidFill>
              <a:srgbClr val="FFFF00"/>
            </a:solidFill>
          </a:ln>
        </p:spPr>
      </p:pic>
      <p:pic>
        <p:nvPicPr>
          <p:cNvPr id="3" name="Obrázek 2">
            <a:extLst>
              <a:ext uri="{FF2B5EF4-FFF2-40B4-BE49-F238E27FC236}">
                <a16:creationId xmlns:a16="http://schemas.microsoft.com/office/drawing/2014/main" id="{6E1C7E83-6CC4-4479-9507-A62140A79AF2}"/>
              </a:ext>
            </a:extLst>
          </p:cNvPr>
          <p:cNvPicPr>
            <a:picLocks noChangeAspect="1"/>
          </p:cNvPicPr>
          <p:nvPr/>
        </p:nvPicPr>
        <p:blipFill>
          <a:blip r:embed="rId3"/>
          <a:stretch>
            <a:fillRect/>
          </a:stretch>
        </p:blipFill>
        <p:spPr>
          <a:xfrm>
            <a:off x="5394004" y="77524"/>
            <a:ext cx="4675228" cy="301615"/>
          </a:xfrm>
          <a:prstGeom prst="rect">
            <a:avLst/>
          </a:prstGeom>
        </p:spPr>
      </p:pic>
      <p:pic>
        <p:nvPicPr>
          <p:cNvPr id="4" name="Obrázek 3">
            <a:extLst>
              <a:ext uri="{FF2B5EF4-FFF2-40B4-BE49-F238E27FC236}">
                <a16:creationId xmlns:a16="http://schemas.microsoft.com/office/drawing/2014/main" id="{1F95CD71-14CA-49A8-A047-4D3B5DDB801A}"/>
              </a:ext>
            </a:extLst>
          </p:cNvPr>
          <p:cNvPicPr>
            <a:picLocks noChangeAspect="1"/>
          </p:cNvPicPr>
          <p:nvPr/>
        </p:nvPicPr>
        <p:blipFill>
          <a:blip r:embed="rId4"/>
          <a:stretch>
            <a:fillRect/>
          </a:stretch>
        </p:blipFill>
        <p:spPr>
          <a:xfrm>
            <a:off x="5784884" y="644827"/>
            <a:ext cx="4253507" cy="2893690"/>
          </a:xfrm>
          <a:prstGeom prst="rect">
            <a:avLst/>
          </a:prstGeom>
          <a:ln w="28575">
            <a:solidFill>
              <a:srgbClr val="FFFF00"/>
            </a:solidFill>
          </a:ln>
        </p:spPr>
      </p:pic>
      <p:sp>
        <p:nvSpPr>
          <p:cNvPr id="11" name="TextovéPole 10"/>
          <p:cNvSpPr txBox="1"/>
          <p:nvPr/>
        </p:nvSpPr>
        <p:spPr>
          <a:xfrm>
            <a:off x="143992" y="87180"/>
            <a:ext cx="4680520" cy="1446550"/>
          </a:xfrm>
          <a:prstGeom prst="rect">
            <a:avLst/>
          </a:prstGeom>
          <a:blipFill>
            <a:blip r:embed="rId5"/>
            <a:stretch>
              <a:fillRect/>
            </a:stretch>
          </a:blipFill>
          <a:effectLst>
            <a:softEdge rad="0"/>
          </a:effectLst>
        </p:spPr>
        <p:txBody>
          <a:bodyPr wrap="square" rtlCol="0">
            <a:spAutoFit/>
          </a:bodyPr>
          <a:lstStyle/>
          <a:p>
            <a:pPr algn="ctr"/>
            <a:r>
              <a:rPr lang="cs-CZ" sz="2200" dirty="0">
                <a:solidFill>
                  <a:srgbClr val="C00000"/>
                </a:solidFill>
                <a:latin typeface="Rockwell Extra Bold" panose="02060903040505020403" pitchFamily="18" charset="0"/>
              </a:rPr>
              <a:t>Mladší žáci žáci v Benešově </a:t>
            </a:r>
            <a:r>
              <a:rPr lang="cs-CZ" sz="2200" dirty="0">
                <a:solidFill>
                  <a:srgbClr val="CC0000"/>
                </a:solidFill>
                <a:latin typeface="Rockwell Extra Bold" panose="02060903040505020403" pitchFamily="18" charset="0"/>
              </a:rPr>
              <a:t>nadělovali.  Jenom Petr Hůrka s Danielem </a:t>
            </a:r>
            <a:r>
              <a:rPr lang="cs-CZ" sz="2200" dirty="0" err="1">
                <a:solidFill>
                  <a:srgbClr val="CC0000"/>
                </a:solidFill>
                <a:latin typeface="Rockwell Extra Bold" panose="02060903040505020403" pitchFamily="18" charset="0"/>
              </a:rPr>
              <a:t>Hromym</a:t>
            </a:r>
            <a:r>
              <a:rPr lang="cs-CZ" sz="2200" dirty="0">
                <a:solidFill>
                  <a:srgbClr val="CC0000"/>
                </a:solidFill>
                <a:latin typeface="Rockwell Extra Bold" panose="02060903040505020403" pitchFamily="18" charset="0"/>
              </a:rPr>
              <a:t> vstřelili každý 9 gólů</a:t>
            </a:r>
          </a:p>
        </p:txBody>
      </p:sp>
      <p:sp>
        <p:nvSpPr>
          <p:cNvPr id="5" name="Obdélník 4"/>
          <p:cNvSpPr/>
          <p:nvPr/>
        </p:nvSpPr>
        <p:spPr>
          <a:xfrm>
            <a:off x="0" y="1746989"/>
            <a:ext cx="4752504" cy="5328895"/>
          </a:xfrm>
          <a:prstGeom prst="rect">
            <a:avLst/>
          </a:prstGeom>
        </p:spPr>
        <p:txBody>
          <a:bodyPr wrap="square">
            <a:spAutoFit/>
          </a:bodyPr>
          <a:lstStyle/>
          <a:p>
            <a:pPr algn="ctr">
              <a:lnSpc>
                <a:spcPct val="107000"/>
              </a:lnSpc>
              <a:spcAft>
                <a:spcPts val="0"/>
              </a:spcAft>
            </a:pPr>
            <a:r>
              <a:rPr lang="cs-CZ" sz="1600" u="sng" dirty="0">
                <a:highlight>
                  <a:srgbClr val="00FFFF"/>
                </a:highlight>
                <a:latin typeface="Arial Black" panose="020B0A04020102020204" pitchFamily="34" charset="0"/>
                <a:ea typeface="Calibri" panose="020F0502020204030204" pitchFamily="34" charset="0"/>
                <a:cs typeface="Arial" panose="020B0604020202020204" pitchFamily="34" charset="0"/>
              </a:rPr>
              <a:t>MSK Benešov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u="sng" dirty="0">
                <a:highlight>
                  <a:srgbClr val="00FFFF"/>
                </a:highlight>
                <a:latin typeface="Arial Black" panose="020B0A04020102020204" pitchFamily="34" charset="0"/>
                <a:ea typeface="Calibri" panose="020F0502020204030204" pitchFamily="34" charset="0"/>
                <a:cs typeface="Arial" panose="020B0604020202020204" pitchFamily="34" charset="0"/>
              </a:rPr>
              <a:t>0:24(0:12)  19.4.2019  19.kolo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Rekordní výsledek napovídá, že se jednalo o jednoznačnou záležitost, ale před zápasem nám do zpěvu moc nebylo. Zranění a nemoci zavinily, že nás bylo jen 7 a to je o jednoho méně než povolený počet v soutěži mladších žáků. Vstup do utkání vyšel. Ve 3. minutě zajistil vedení 1:0 Petr Hůrka. Pak se ozvali domácí a vypracovali si několik herních situací v nebezpečné blízkosti naší branky. V 11. minutě udělal přítrž těmto snahám Jan Viktora. Utekl všem po pravé straně a domácímu brankáři nedal šanci. V 15. minutě se brankou na 3:0 prosadil nejlepší střelec soutěže Petr Hůrka a pak už jsme začali sklízet bohatou úrodu v rychlém sledu za sebou.  Velikonoční nadílka po první půli byly 12 branková a nezastavila se ani ve 2. části. Domácí obranu jsme často rozebírali do posledního šroubku a byla radost se dívat na hezké kombinační akce našich borců. Daniel Hromy se uvedl double hattrickem v rozmezí od 28. do 39. minuty. Ve vysokém herním tempu jsme vydrželi až do úplného závěru a prosadili se i střelecky. Konečný výsledek 24:0 je v dosavadním průběhu soutěže tím nejvyšším.</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Miloslav Hromy – trenér SK Štětí</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Hráči dnes poznali, jak to vypadá, když se hraje na jeden dotek. Některým našim akcím tleskali i příznivci domácích a obdivovali, že hrajeme na plno i ve 2. utkání v řadě, když všichni měli v nohách ten předchozí starších žáků. Pochvala pro všechny za předvedený výkon.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9,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9,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4,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2</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D.Lančarič-R.Paďour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R.Kolačev</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J.Jirsák</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96573"/>
            <a:ext cx="4689755" cy="930639"/>
          </a:xfrm>
          <a:prstGeom prst="rect">
            <a:avLst/>
          </a:prstGeom>
          <a:pattFill prst="dashHorz">
            <a:fgClr>
              <a:schemeClr val="accent3">
                <a:lumMod val="65000"/>
              </a:schemeClr>
            </a:fgClr>
            <a:bgClr>
              <a:schemeClr val="bg1"/>
            </a:bgClr>
          </a:pattFill>
          <a:ln w="44450" cmpd="sng">
            <a:solidFill>
              <a:schemeClr val="accent2">
                <a:lumMod val="75000"/>
              </a:schemeClr>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fontScale="77500" lnSpcReduction="2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9400" i="1" dirty="0">
                <a:ln w="76200">
                  <a:no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Magneto" panose="04030805050802020D02" pitchFamily="82" charset="0"/>
                <a:ea typeface="Segoe UI Black" panose="020B0A02040204020203" pitchFamily="34" charset="0"/>
                <a:cs typeface="Arial" panose="020B0604020202020204" pitchFamily="34" charset="0"/>
              </a:rPr>
              <a:t>Vítáme</a:t>
            </a:r>
            <a:endParaRPr lang="cs-CZ" sz="11300" i="1" dirty="0">
              <a:ln w="76200">
                <a:no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Magneto" panose="04030805050802020D02" pitchFamily="82" charset="0"/>
              <a:ea typeface="Segoe UI Black" panose="020B0A02040204020203" pitchFamily="34" charset="0"/>
              <a:cs typeface="Arial" panose="020B0604020202020204" pitchFamily="34" charset="0"/>
            </a:endParaRPr>
          </a:p>
        </p:txBody>
      </p:sp>
      <p:sp>
        <p:nvSpPr>
          <p:cNvPr id="13" name="Rectangle 129"/>
          <p:cNvSpPr>
            <a:spLocks noChangeArrowheads="1"/>
          </p:cNvSpPr>
          <p:nvPr/>
        </p:nvSpPr>
        <p:spPr bwMode="auto">
          <a:xfrm>
            <a:off x="114486" y="1675284"/>
            <a:ext cx="4662504" cy="1008112"/>
          </a:xfrm>
          <a:prstGeom prst="rect">
            <a:avLst/>
          </a:prstGeom>
          <a:gradFill>
            <a:gsLst>
              <a:gs pos="50000">
                <a:schemeClr val="accent1">
                  <a:shade val="67500"/>
                  <a:satMod val="115000"/>
                  <a:alpha val="2000"/>
                </a:schemeClr>
              </a:gs>
              <a:gs pos="100000">
                <a:schemeClr val="accent1">
                  <a:shade val="100000"/>
                  <a:satMod val="115000"/>
                </a:schemeClr>
              </a:gs>
            </a:gsLst>
            <a:lin ang="5400000" scaled="1"/>
          </a:gradFill>
          <a:ln w="31750"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prstTxWarp prst="textChevron">
              <a:avLst/>
            </a:prstTxWarp>
          </a:bodyPr>
          <a:lstStyle/>
          <a:p>
            <a:pPr algn="ctr" eaLnBrk="0" hangingPunct="0">
              <a:defRPr/>
            </a:pPr>
            <a:r>
              <a:rPr lang="cs-CZ" sz="8000" dirty="0">
                <a:ln w="3175">
                  <a:noFill/>
                </a:ln>
                <a:solidFill>
                  <a:srgbClr val="6600CC"/>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rPr>
              <a:t>SK Štětí</a:t>
            </a:r>
          </a:p>
        </p:txBody>
      </p:sp>
      <p:sp>
        <p:nvSpPr>
          <p:cNvPr id="14" name="Text Box 148"/>
          <p:cNvSpPr txBox="1">
            <a:spLocks noChangeArrowheads="1"/>
          </p:cNvSpPr>
          <p:nvPr/>
        </p:nvSpPr>
        <p:spPr bwMode="auto">
          <a:xfrm>
            <a:off x="98736" y="4195564"/>
            <a:ext cx="4674020" cy="2554531"/>
          </a:xfrm>
          <a:prstGeom prst="rect">
            <a:avLst/>
          </a:prstGeom>
          <a:solidFill>
            <a:srgbClr val="FFCCFF"/>
          </a:solidFill>
          <a:ln w="31750" cmpd="sng">
            <a:solidFill>
              <a:srgbClr val="00CC00"/>
            </a:solidFill>
            <a:prstDash val="sysDash"/>
            <a:miter lim="800000"/>
            <a:headEnd/>
            <a:tailEnd/>
          </a:ln>
          <a:effectLst>
            <a:innerShdw blurRad="63500" dist="50800" dir="10800000">
              <a:schemeClr val="accent1">
                <a:lumMod val="60000"/>
                <a:lumOff val="40000"/>
                <a:alpha val="50000"/>
              </a:schemeClr>
            </a:innerShdw>
            <a:softEdge rad="91440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solidFill>
                  <a:srgbClr val="1C6E41"/>
                </a:solidFill>
                <a:effectLst>
                  <a:outerShdw blurRad="38100" dist="25400" dir="5400000" algn="ctr" rotWithShape="0">
                    <a:srgbClr val="6E747A">
                      <a:alpha val="43000"/>
                    </a:srgbClr>
                  </a:outerShdw>
                </a:effectLst>
                <a:latin typeface="Britannic Bold" panose="020B0903060703020204" pitchFamily="34" charset="0"/>
                <a:ea typeface="GungsuhChe" pitchFamily="49" charset="-127"/>
                <a:cs typeface="Arial" panose="020B0604020202020204" pitchFamily="34" charset="0"/>
              </a:rPr>
              <a:t>Hlavního rozhodčího</a:t>
            </a:r>
          </a:p>
          <a:p>
            <a:pPr algn="ctr" eaLnBrk="0" hangingPunct="0">
              <a:defRPr/>
            </a:pPr>
            <a:r>
              <a:rPr lang="cs-CZ" sz="2800" dirty="0">
                <a:ln w="22225">
                  <a:solidFill>
                    <a:schemeClr val="accent2"/>
                  </a:solidFill>
                  <a:prstDash val="solid"/>
                </a:ln>
                <a:solidFill>
                  <a:schemeClr val="accent2">
                    <a:lumMod val="40000"/>
                    <a:lumOff val="60000"/>
                  </a:schemeClr>
                </a:solidFill>
                <a:ea typeface="GungsuhChe" pitchFamily="49" charset="-127"/>
                <a:cs typeface="Arial" panose="020B0604020202020204" pitchFamily="34" charset="0"/>
              </a:rPr>
              <a:t>Ivana </a:t>
            </a:r>
            <a:r>
              <a:rPr lang="cs-CZ" sz="2800" dirty="0" err="1">
                <a:ln w="22225">
                  <a:solidFill>
                    <a:schemeClr val="accent2"/>
                  </a:solidFill>
                  <a:prstDash val="solid"/>
                </a:ln>
                <a:solidFill>
                  <a:schemeClr val="accent2">
                    <a:lumMod val="40000"/>
                    <a:lumOff val="60000"/>
                  </a:schemeClr>
                </a:solidFill>
                <a:ea typeface="GungsuhChe" pitchFamily="49" charset="-127"/>
                <a:cs typeface="Arial" panose="020B0604020202020204" pitchFamily="34" charset="0"/>
              </a:rPr>
              <a:t>Kuriljaka</a:t>
            </a:r>
            <a:endParaRPr lang="cs-CZ" sz="2800" dirty="0">
              <a:ln w="22225">
                <a:solidFill>
                  <a:schemeClr val="accent2"/>
                </a:solidFill>
                <a:prstDash val="solid"/>
              </a:ln>
              <a:solidFill>
                <a:schemeClr val="accent2">
                  <a:lumMod val="40000"/>
                  <a:lumOff val="60000"/>
                </a:schemeClr>
              </a:solidFill>
              <a:ea typeface="GungsuhChe" pitchFamily="49" charset="-127"/>
              <a:cs typeface="Arial" panose="020B0604020202020204" pitchFamily="34" charset="0"/>
            </a:endParaRPr>
          </a:p>
          <a:p>
            <a:pPr algn="ctr" eaLnBrk="0" hangingPunct="0">
              <a:defRPr/>
            </a:pPr>
            <a:r>
              <a:rPr lang="cs-CZ" sz="2000" u="sng" dirty="0">
                <a:ln w="19050">
                  <a:noFill/>
                </a:ln>
                <a:solidFill>
                  <a:srgbClr val="1C6E41"/>
                </a:solidFill>
                <a:effectLst>
                  <a:outerShdw blurRad="38100" dist="38100" dir="2700000" algn="tl">
                    <a:srgbClr val="000000">
                      <a:alpha val="43137"/>
                    </a:srgbClr>
                  </a:outerShdw>
                </a:effectLst>
                <a:latin typeface="Britannic Bold" panose="020B0903060703020204" pitchFamily="34" charset="0"/>
                <a:ea typeface="GungsuhChe" pitchFamily="49" charset="-127"/>
                <a:cs typeface="Arial" panose="020B0604020202020204" pitchFamily="34" charset="0"/>
              </a:rPr>
              <a:t>Asistenty hlavního rozhodčího</a:t>
            </a:r>
          </a:p>
          <a:p>
            <a:pPr algn="ctr" eaLnBrk="0" hangingPunct="0">
              <a:defRPr/>
            </a:pPr>
            <a:r>
              <a:rPr lang="cs-CZ" sz="2400" dirty="0">
                <a:ln w="22225">
                  <a:solidFill>
                    <a:schemeClr val="accent2"/>
                  </a:solidFill>
                  <a:prstDash val="solid"/>
                </a:ln>
                <a:solidFill>
                  <a:schemeClr val="accent2">
                    <a:lumMod val="40000"/>
                    <a:lumOff val="60000"/>
                  </a:schemeClr>
                </a:solidFill>
                <a:ea typeface="GungsuhChe" pitchFamily="49" charset="-127"/>
                <a:cs typeface="Arial" panose="020B0604020202020204" pitchFamily="34" charset="0"/>
              </a:rPr>
              <a:t>Miroslava </a:t>
            </a:r>
            <a:r>
              <a:rPr lang="cs-CZ" sz="2400" dirty="0" err="1">
                <a:ln w="22225">
                  <a:solidFill>
                    <a:schemeClr val="accent2"/>
                  </a:solidFill>
                  <a:prstDash val="solid"/>
                </a:ln>
                <a:solidFill>
                  <a:schemeClr val="accent2">
                    <a:lumMod val="40000"/>
                    <a:lumOff val="60000"/>
                  </a:schemeClr>
                </a:solidFill>
                <a:ea typeface="GungsuhChe" pitchFamily="49" charset="-127"/>
                <a:cs typeface="Arial" panose="020B0604020202020204" pitchFamily="34" charset="0"/>
              </a:rPr>
              <a:t>Klimpla</a:t>
            </a:r>
            <a:endParaRPr lang="cs-CZ" sz="2400" dirty="0">
              <a:ln w="22225">
                <a:solidFill>
                  <a:schemeClr val="accent2"/>
                </a:solidFill>
                <a:prstDash val="solid"/>
              </a:ln>
              <a:solidFill>
                <a:schemeClr val="accent2">
                  <a:lumMod val="40000"/>
                  <a:lumOff val="60000"/>
                </a:schemeClr>
              </a:solidFill>
              <a:ea typeface="GungsuhChe" pitchFamily="49" charset="-127"/>
              <a:cs typeface="Arial" panose="020B0604020202020204" pitchFamily="34" charset="0"/>
            </a:endParaRPr>
          </a:p>
          <a:p>
            <a:pPr algn="ctr" eaLnBrk="0" hangingPunct="0">
              <a:defRPr/>
            </a:pPr>
            <a:r>
              <a:rPr lang="cs-CZ" sz="2400" dirty="0">
                <a:ln w="22225">
                  <a:solidFill>
                    <a:schemeClr val="accent2"/>
                  </a:solidFill>
                  <a:prstDash val="solid"/>
                </a:ln>
                <a:solidFill>
                  <a:schemeClr val="accent2">
                    <a:lumMod val="40000"/>
                    <a:lumOff val="60000"/>
                  </a:schemeClr>
                </a:solidFill>
                <a:ea typeface="GungsuhChe" pitchFamily="49" charset="-127"/>
                <a:cs typeface="Arial" panose="020B0604020202020204" pitchFamily="34" charset="0"/>
              </a:rPr>
              <a:t>Karla Roučka</a:t>
            </a:r>
          </a:p>
          <a:p>
            <a:pPr algn="ctr" eaLnBrk="0" hangingPunct="0">
              <a:defRPr/>
            </a:pPr>
            <a:r>
              <a:rPr lang="cs-CZ" sz="2000" u="sng" dirty="0">
                <a:ln w="19050">
                  <a:noFill/>
                </a:ln>
                <a:solidFill>
                  <a:srgbClr val="1C6E41"/>
                </a:solidFill>
                <a:effectLst>
                  <a:outerShdw blurRad="38100" dist="38100" dir="2700000" algn="tl">
                    <a:srgbClr val="000000">
                      <a:alpha val="43137"/>
                    </a:srgbClr>
                  </a:outerShdw>
                </a:effectLst>
                <a:latin typeface="Britannic Bold" panose="020B0903060703020204" pitchFamily="34" charset="0"/>
                <a:ea typeface="GungsuhChe" pitchFamily="49" charset="-127"/>
                <a:cs typeface="Arial" panose="020B0604020202020204" pitchFamily="34" charset="0"/>
              </a:rPr>
              <a:t>Delegáta ÚKFS</a:t>
            </a:r>
          </a:p>
          <a:p>
            <a:pPr eaLnBrk="0" hangingPunct="0">
              <a:defRPr/>
            </a:pPr>
            <a:r>
              <a:rPr lang="cs-CZ" sz="1800" dirty="0">
                <a:ln w="3175">
                  <a:noFill/>
                </a:ln>
                <a:solidFill>
                  <a:srgbClr val="1C6E41"/>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Miloše Dvorského</a:t>
            </a:r>
            <a:endParaRPr lang="cs-CZ" sz="2800" dirty="0">
              <a:ln w="22225">
                <a:solidFill>
                  <a:schemeClr val="accent2"/>
                </a:solidFill>
                <a:prstDash val="solid"/>
              </a:ln>
              <a:solidFill>
                <a:schemeClr val="accent2">
                  <a:lumMod val="75000"/>
                </a:schemeClr>
              </a:solidFill>
              <a:ea typeface="GungsuhChe" pitchFamily="49" charset="-127"/>
              <a:cs typeface="Arial" panose="020B0604020202020204" pitchFamily="34" charset="0"/>
            </a:endParaRPr>
          </a:p>
        </p:txBody>
      </p:sp>
      <p:sp>
        <p:nvSpPr>
          <p:cNvPr id="16" name="TextovéPole 15"/>
          <p:cNvSpPr txBox="1"/>
          <p:nvPr/>
        </p:nvSpPr>
        <p:spPr>
          <a:xfrm>
            <a:off x="98736" y="1099220"/>
            <a:ext cx="4662504" cy="523220"/>
          </a:xfrm>
          <a:prstGeom prst="rect">
            <a:avLst/>
          </a:prstGeom>
          <a:solidFill>
            <a:srgbClr val="FFFF99"/>
          </a:solidFill>
          <a:ln w="44450"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blipFill>
                  <a:blip r:embed="rId4"/>
                  <a:tile tx="0" ty="0" sx="100000" sy="100000" flip="none" algn="tl"/>
                </a:blipFill>
                <a:effectLst/>
                <a:latin typeface="Segoe UI Black" panose="020B0A02040204020203" pitchFamily="34" charset="0"/>
                <a:ea typeface="Segoe UI Black" panose="020B0A02040204020203"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83001" y="2755404"/>
            <a:ext cx="4689755" cy="1331436"/>
          </a:xfrm>
          <a:prstGeom prst="rect">
            <a:avLst/>
          </a:prstGeom>
          <a:solidFill>
            <a:srgbClr val="FFFF66"/>
          </a:solidFill>
          <a:ln w="31750" cmpd="sng">
            <a:solidFill>
              <a:schemeClr val="bg1">
                <a:lumMod val="50000"/>
              </a:schemeClr>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lIns="91425" tIns="45713" rIns="91425" bIns="45713" anchor="ctr">
            <a:prstTxWarp prst="textWave1">
              <a:avLst/>
            </a:prstTxWarp>
          </a:bodyPr>
          <a:lstStyle/>
          <a:p>
            <a:pPr algn="ctr" eaLnBrk="0" hangingPunct="0">
              <a:defRPr/>
            </a:pPr>
            <a:r>
              <a:rPr lang="cs-CZ" sz="8800" dirty="0">
                <a:ln w="28575" cap="rnd" cmpd="dbl">
                  <a:noFill/>
                  <a:bevel/>
                </a:ln>
                <a:solidFill>
                  <a:srgbClr val="FF0000"/>
                </a:solidFill>
                <a:effectLst>
                  <a:outerShdw blurRad="38100" dist="38100" dir="2700000" algn="tl">
                    <a:srgbClr val="000000">
                      <a:alpha val="43137"/>
                    </a:srgbClr>
                  </a:outerShdw>
                </a:effectLst>
                <a:latin typeface="Colonna MT" panose="04020805060202030203" pitchFamily="82" charset="0"/>
                <a:ea typeface="Gungsuh" pitchFamily="18" charset="-127"/>
                <a:cs typeface="Arial" panose="020B0604020202020204" pitchFamily="34" charset="0"/>
              </a:rPr>
              <a:t>SK </a:t>
            </a:r>
            <a:r>
              <a:rPr lang="cs-CZ" sz="8800" dirty="0" err="1">
                <a:ln w="28575" cap="rnd" cmpd="dbl">
                  <a:noFill/>
                  <a:bevel/>
                </a:ln>
                <a:solidFill>
                  <a:srgbClr val="FF0000"/>
                </a:solidFill>
                <a:effectLst>
                  <a:outerShdw blurRad="38100" dist="38100" dir="2700000" algn="tl">
                    <a:srgbClr val="000000">
                      <a:alpha val="43137"/>
                    </a:srgbClr>
                  </a:outerShdw>
                </a:effectLst>
                <a:latin typeface="Colonna MT" panose="04020805060202030203" pitchFamily="82" charset="0"/>
                <a:ea typeface="Gungsuh" pitchFamily="18" charset="-127"/>
                <a:cs typeface="Arial" panose="020B0604020202020204" pitchFamily="34" charset="0"/>
              </a:rPr>
              <a:t>Brná</a:t>
            </a:r>
            <a:endParaRPr lang="cs-CZ" sz="8800" dirty="0">
              <a:ln w="28575" cap="rnd" cmpd="dbl">
                <a:noFill/>
                <a:bevel/>
              </a:ln>
              <a:solidFill>
                <a:srgbClr val="FF0000"/>
              </a:solidFill>
              <a:effectLst>
                <a:outerShdw blurRad="38100" dist="38100" dir="2700000" algn="tl">
                  <a:srgbClr val="000000">
                    <a:alpha val="43137"/>
                  </a:srgbClr>
                </a:outerShdw>
              </a:effectLst>
              <a:latin typeface="Colonna MT" panose="04020805060202030203" pitchFamily="82" charset="0"/>
              <a:ea typeface="Gungsuh" pitchFamily="18" charset="-127"/>
              <a:cs typeface="Arial" panose="020B0604020202020204" pitchFamily="34" charset="0"/>
            </a:endParaRPr>
          </a:p>
        </p:txBody>
      </p:sp>
      <p:pic>
        <p:nvPicPr>
          <p:cNvPr id="2" name="Obrázek 1" descr="Association &lt;strong&gt;football&lt;/strong&gt; &lt;strong&gt;referee&lt;/strong&gt; Penalty card Clip ar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0416" y="6805626"/>
            <a:ext cx="293507" cy="306552"/>
          </a:xfrm>
          <a:prstGeom prst="rect">
            <a:avLst/>
          </a:prstGeom>
        </p:spPr>
      </p:pic>
      <p:pic>
        <p:nvPicPr>
          <p:cNvPr id="3" name="Obrázek 2" descr="Clipart - &lt;strong&gt;Referee&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7915" y="6832688"/>
            <a:ext cx="197623" cy="279490"/>
          </a:xfrm>
          <a:prstGeom prst="rect">
            <a:avLst/>
          </a:prstGeom>
        </p:spPr>
      </p:pic>
      <p:sp>
        <p:nvSpPr>
          <p:cNvPr id="5" name="TextovéPole 4"/>
          <p:cNvSpPr txBox="1"/>
          <p:nvPr/>
        </p:nvSpPr>
        <p:spPr>
          <a:xfrm>
            <a:off x="5403378" y="3259455"/>
            <a:ext cx="4608512" cy="3816429"/>
          </a:xfrm>
          <a:prstGeom prst="rect">
            <a:avLst/>
          </a:prstGeom>
          <a:solidFill>
            <a:srgbClr val="99CCFF"/>
          </a:solidFill>
          <a:ln w="50800">
            <a:solidFill>
              <a:schemeClr val="tx1"/>
            </a:solidFill>
          </a:ln>
          <a:effectLst>
            <a:glow>
              <a:srgbClr val="FFFF66">
                <a:alpha val="40000"/>
              </a:srgbClr>
            </a:glow>
            <a:softEdge rad="571500"/>
          </a:effectLst>
          <a:scene3d>
            <a:camera prst="orthographicFront">
              <a:rot lat="0" lon="2400000" rev="0"/>
            </a:camera>
            <a:lightRig rig="threePt" dir="t"/>
          </a:scene3d>
          <a:sp3d>
            <a:bevelB w="171450" h="0"/>
          </a:sp3d>
        </p:spPr>
        <p:txBody>
          <a:bodyPr wrap="square" rtlCol="0">
            <a:spAutoFit/>
          </a:bodyPr>
          <a:lstStyle/>
          <a:p>
            <a:pPr algn="ctr"/>
            <a:r>
              <a:rPr lang="cs-CZ" sz="5400" dirty="0">
                <a:ln>
                  <a:solidFill>
                    <a:schemeClr val="tx1"/>
                  </a:solidFill>
                </a:ln>
                <a:gradFill>
                  <a:gsLst>
                    <a:gs pos="0">
                      <a:srgbClr val="00FF99"/>
                    </a:gs>
                    <a:gs pos="44000">
                      <a:srgbClr val="FFCC00"/>
                    </a:gs>
                  </a:gsLst>
                  <a:lin ang="5400000" scaled="1"/>
                </a:gradFill>
                <a:latin typeface="Comic Sans MS" panose="030F0702030302020204" pitchFamily="66" charset="0"/>
              </a:rPr>
              <a:t>SK Štětí-</a:t>
            </a:r>
          </a:p>
          <a:p>
            <a:pPr algn="ctr"/>
            <a:r>
              <a:rPr lang="cs-CZ" sz="5400" dirty="0">
                <a:ln>
                  <a:solidFill>
                    <a:schemeClr val="tx1"/>
                  </a:solidFill>
                </a:ln>
                <a:gradFill>
                  <a:gsLst>
                    <a:gs pos="0">
                      <a:srgbClr val="00FF99"/>
                    </a:gs>
                    <a:gs pos="44000">
                      <a:srgbClr val="FFCC00"/>
                    </a:gs>
                  </a:gsLst>
                  <a:lin ang="5400000" scaled="1"/>
                </a:gradFill>
                <a:latin typeface="Comic Sans MS" panose="030F0702030302020204" pitchFamily="66" charset="0"/>
              </a:rPr>
              <a:t>FK Slavoj Žatec</a:t>
            </a:r>
          </a:p>
          <a:p>
            <a:pPr algn="ctr"/>
            <a:r>
              <a:rPr lang="cs-CZ" sz="4000" dirty="0">
                <a:ln>
                  <a:solidFill>
                    <a:schemeClr val="tx1"/>
                  </a:solidFill>
                </a:ln>
                <a:gradFill>
                  <a:gsLst>
                    <a:gs pos="0">
                      <a:srgbClr val="00FF99"/>
                    </a:gs>
                    <a:gs pos="44000">
                      <a:srgbClr val="FFCC00"/>
                    </a:gs>
                  </a:gsLst>
                  <a:lin ang="5400000" scaled="1"/>
                </a:gradFill>
                <a:latin typeface="Comic Sans MS" panose="030F0702030302020204" pitchFamily="66" charset="0"/>
              </a:rPr>
              <a:t>neděle 12.5.2019</a:t>
            </a:r>
          </a:p>
          <a:p>
            <a:pPr algn="ctr"/>
            <a:r>
              <a:rPr lang="cs-CZ" sz="4000" dirty="0">
                <a:ln>
                  <a:solidFill>
                    <a:schemeClr val="tx1"/>
                  </a:solidFill>
                </a:ln>
                <a:gradFill>
                  <a:gsLst>
                    <a:gs pos="0">
                      <a:srgbClr val="00FF99"/>
                    </a:gs>
                    <a:gs pos="44000">
                      <a:srgbClr val="FFCC00"/>
                    </a:gs>
                  </a:gsLst>
                  <a:lin ang="5400000" scaled="1"/>
                </a:gradFill>
                <a:latin typeface="Comic Sans MS" panose="030F0702030302020204" pitchFamily="66" charset="0"/>
              </a:rPr>
              <a:t>17:00 hod</a:t>
            </a:r>
          </a:p>
        </p:txBody>
      </p:sp>
      <p:sp>
        <p:nvSpPr>
          <p:cNvPr id="4" name="TextovéPole 3"/>
          <p:cNvSpPr txBox="1"/>
          <p:nvPr/>
        </p:nvSpPr>
        <p:spPr>
          <a:xfrm>
            <a:off x="5403378" y="91108"/>
            <a:ext cx="4749726" cy="3016210"/>
          </a:xfrm>
          <a:prstGeom prst="rect">
            <a:avLst/>
          </a:prstGeom>
          <a:gradFill>
            <a:gsLst>
              <a:gs pos="0">
                <a:srgbClr val="A4FA6A"/>
              </a:gs>
              <a:gs pos="74000">
                <a:srgbClr val="FFFF99"/>
              </a:gs>
            </a:gsLst>
            <a:lin ang="5400000" scaled="1"/>
          </a:gradFill>
          <a:ln w="47625">
            <a:solidFill>
              <a:srgbClr val="EB8190"/>
            </a:solidFill>
            <a:prstDash val="sysDot"/>
          </a:ln>
          <a:effectLst>
            <a:glow rad="101600">
              <a:srgbClr val="FFFF66">
                <a:alpha val="40000"/>
              </a:srgbClr>
            </a:glow>
            <a:softEdge rad="0"/>
          </a:effectLst>
        </p:spPr>
        <p:txBody>
          <a:bodyPr wrap="square" rtlCol="0">
            <a:spAutoFit/>
          </a:bodyPr>
          <a:lstStyle/>
          <a:p>
            <a:pPr algn="ctr"/>
            <a:r>
              <a:rPr lang="cs-CZ" sz="3700" i="1" dirty="0">
                <a:ln w="12700">
                  <a:solidFill>
                    <a:srgbClr val="0000FF"/>
                  </a:solidFill>
                </a:ln>
                <a:latin typeface="Berlin Sans FB Demi" panose="020E0802020502020306" pitchFamily="34" charset="0"/>
              </a:rPr>
              <a:t>Příští domácí zápas hraje mužstvo dospělých v netradičním čase</a:t>
            </a:r>
          </a:p>
          <a:p>
            <a:pPr algn="ctr"/>
            <a:r>
              <a:rPr lang="cs-CZ" sz="3700" i="1" dirty="0">
                <a:ln w="12700">
                  <a:solidFill>
                    <a:srgbClr val="0000FF"/>
                  </a:solidFill>
                </a:ln>
                <a:latin typeface="Berlin Sans FB Demi" panose="020E0802020502020306" pitchFamily="34" charset="0"/>
              </a:rPr>
              <a:t> až v neděli </a:t>
            </a:r>
          </a:p>
        </p:txBody>
      </p:sp>
      <p:pic>
        <p:nvPicPr>
          <p:cNvPr id="6" name="Obrázek 5" descr="&lt;strong&gt;FK&lt;/strong&gt; &lt;strong&gt;Slavoj&lt;/strong&gt; &lt;strong&gt;Žatec&lt;/strong&gt; &lt;strong&gt;Logo&lt;/strong&gt; Vector (.CDR) Free Downloa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5879" y="4987652"/>
            <a:ext cx="712664" cy="712664"/>
          </a:xfrm>
          <a:prstGeom prst="rect">
            <a:avLst/>
          </a:prstGeom>
          <a:effectLst>
            <a:softEdge rad="0"/>
          </a:effectLst>
        </p:spPr>
      </p:pic>
      <p:pic>
        <p:nvPicPr>
          <p:cNvPr id="7" name="Obrázek 6" descr="Free vector graphic: &lt;strong&gt;Soccer&lt;/strong&gt;, &lt;strong&gt;Player&lt;/strong&gt;, &lt;strong&gt;Football&lt;/strong&gt;, Ball - Fre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282" y="3359032"/>
            <a:ext cx="1008822" cy="1455615"/>
          </a:xfrm>
          <a:prstGeom prst="rect">
            <a:avLst/>
          </a:prstGeom>
        </p:spPr>
      </p:pic>
      <p:sp>
        <p:nvSpPr>
          <p:cNvPr id="17" name="TextovéPole 16"/>
          <p:cNvSpPr txBox="1"/>
          <p:nvPr/>
        </p:nvSpPr>
        <p:spPr>
          <a:xfrm>
            <a:off x="9648693" y="686044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sp>
        <p:nvSpPr>
          <p:cNvPr id="3" name="TextovéPole 2"/>
          <p:cNvSpPr txBox="1"/>
          <p:nvPr/>
        </p:nvSpPr>
        <p:spPr>
          <a:xfrm>
            <a:off x="108504" y="163116"/>
            <a:ext cx="4716000" cy="1138773"/>
          </a:xfrm>
          <a:prstGeom prst="rect">
            <a:avLst/>
          </a:prstGeom>
          <a:pattFill prst="ltHorz">
            <a:fgClr>
              <a:srgbClr val="00FFFF"/>
            </a:fgClr>
            <a:bgClr>
              <a:schemeClr val="bg1"/>
            </a:bgClr>
          </a:pattFill>
          <a:ln w="25400">
            <a:solidFill>
              <a:srgbClr val="000066"/>
            </a:solidFill>
          </a:ln>
          <a:effectLst>
            <a:softEdge rad="0"/>
          </a:effectLst>
        </p:spPr>
        <p:txBody>
          <a:bodyPr wrap="square" rtlCol="0">
            <a:spAutoFit/>
          </a:bodyPr>
          <a:lstStyle/>
          <a:p>
            <a:pPr algn="ctr"/>
            <a:r>
              <a:rPr lang="cs-CZ" sz="1700" dirty="0">
                <a:solidFill>
                  <a:srgbClr val="FF0000"/>
                </a:solidFill>
                <a:latin typeface="Arial Black" panose="020B0A04020102020204" pitchFamily="34" charset="0"/>
              </a:rPr>
              <a:t>Výsledek dorostenců je stejný jako před týdnem v </a:t>
            </a:r>
            <a:r>
              <a:rPr lang="cs-CZ" sz="1700" dirty="0" err="1">
                <a:solidFill>
                  <a:srgbClr val="FF0000"/>
                </a:solidFill>
                <a:latin typeface="Arial Black" panose="020B0A04020102020204" pitchFamily="34" charset="0"/>
              </a:rPr>
              <a:t>Mojžíři</a:t>
            </a:r>
            <a:r>
              <a:rPr lang="cs-CZ" sz="1700" dirty="0">
                <a:solidFill>
                  <a:srgbClr val="FF0000"/>
                </a:solidFill>
                <a:latin typeface="Arial Black" panose="020B0A04020102020204" pitchFamily="34" charset="0"/>
              </a:rPr>
              <a:t>.  S Malšovicemi se rozhodlo v 1. poločase, na který budeme chtít rychle zapomenout</a:t>
            </a:r>
          </a:p>
        </p:txBody>
      </p:sp>
      <p:sp>
        <p:nvSpPr>
          <p:cNvPr id="8" name="Obdélník 7"/>
          <p:cNvSpPr/>
          <p:nvPr/>
        </p:nvSpPr>
        <p:spPr>
          <a:xfrm>
            <a:off x="5429415" y="1439411"/>
            <a:ext cx="4581317" cy="5756961"/>
          </a:xfrm>
          <a:prstGeom prst="rect">
            <a:avLst/>
          </a:prstGeom>
        </p:spPr>
        <p:txBody>
          <a:bodyPr wrap="square">
            <a:spAutoFit/>
          </a:bodyPr>
          <a:lstStyle/>
          <a:p>
            <a:pPr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FK Litoměřicko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2:4(1:3)  </a:t>
            </a:r>
            <a:r>
              <a:rPr lang="cs-CZ" u="sng" dirty="0">
                <a:highlight>
                  <a:srgbClr val="FFFF00"/>
                </a:highlight>
                <a:latin typeface="Arial Black" panose="020B0A04020102020204" pitchFamily="34" charset="0"/>
                <a:ea typeface="Calibri" panose="020F0502020204030204" pitchFamily="34" charset="0"/>
                <a:cs typeface="Arial" panose="020B0604020202020204" pitchFamily="34" charset="0"/>
              </a:rPr>
              <a:t>14.4.2019 18.kolo Ústecký přebor</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Podaří se starším žákům získat první jarní body? Otázka, na kterou měl dát odpověď nedělní dopolední zápas proti rezervě FK Litoměřicka.  Hosté, tabulkově lépe postavení než naše mužstvo, vstoupili do zápasu lépe a v 10. minutě slavili branku. Možná jsme spoléhali na to, že se bude pískat ofsajd, ale zůstalo jen u přání a po gólu </a:t>
            </a:r>
            <a:r>
              <a:rPr lang="cs-CZ" sz="1100" b="0" dirty="0" err="1">
                <a:latin typeface="Arial" panose="020B0604020202020204" pitchFamily="34" charset="0"/>
                <a:ea typeface="Calibri" panose="020F0502020204030204" pitchFamily="34" charset="0"/>
                <a:cs typeface="Arial" panose="020B0604020202020204" pitchFamily="34" charset="0"/>
              </a:rPr>
              <a:t>Kutnara</a:t>
            </a:r>
            <a:r>
              <a:rPr lang="cs-CZ" sz="1100" b="0" dirty="0">
                <a:latin typeface="Arial" panose="020B0604020202020204" pitchFamily="34" charset="0"/>
                <a:ea typeface="Calibri" panose="020F0502020204030204" pitchFamily="34" charset="0"/>
                <a:cs typeface="Arial" panose="020B0604020202020204" pitchFamily="34" charset="0"/>
              </a:rPr>
              <a:t> jsme prohrávali 1:0. Vyrovnání na sebe nedalo dlouho čekat. Na konci pohledné akce na 1:1 byl Petr Hůrka. Fotbal je o chybách a těch jsme se bohužel  dopouštěli velké množství. Místo odkopu ztráta míče  potrestaná v 17. </a:t>
            </a:r>
            <a:r>
              <a:rPr lang="cs-CZ" sz="1100" b="0" dirty="0" err="1">
                <a:latin typeface="Arial" panose="020B0604020202020204" pitchFamily="34" charset="0"/>
                <a:ea typeface="Calibri" panose="020F0502020204030204" pitchFamily="34" charset="0"/>
                <a:cs typeface="Arial" panose="020B0604020202020204" pitchFamily="34" charset="0"/>
              </a:rPr>
              <a:t>resp</a:t>
            </a:r>
            <a:r>
              <a:rPr lang="cs-CZ" sz="1100" b="0" dirty="0">
                <a:latin typeface="Arial" panose="020B0604020202020204" pitchFamily="34" charset="0"/>
                <a:ea typeface="Calibri" panose="020F0502020204030204" pitchFamily="34" charset="0"/>
                <a:cs typeface="Arial" panose="020B0604020202020204" pitchFamily="34" charset="0"/>
              </a:rPr>
              <a:t> 23. minutě 2 inkasovanými góly na 1:3. Snížit jsme si přáli ještě před změnou stran, když jsme zahrávali volný přímý kop, ale sílu ani přesnost neměla. Dočkali jsme se ale hned po změně stran. Faulován v pokutovém území byl Pavel Prokopec a sám postižený si vzal na starost i penaltu, ze které snížil na 2:3. Velkou šanci na vyrovnání jsme měli o 2 minuty později. V síti to ale neskončilo. Hosté byli ve 2. části nebezpečnějším týmem a šancí měli více. To ale neznamená, že jsme nemohli vyrovnat. V 61. minutě byl nejblíže Pavel Prokopec, ale vysoko přestřelil. Pavel to měl v tomto utkání vůbec těžké. Na starost si ho vzal kapitán hostujícího týmu a nedaroval mu milimetr volného prostoru. Aspoň vyrovnat se nám nepodařilo  a naopak pečetit výhru brankou na 4:2. se podařilo soupeři 7 minut před koncem. Čekání na první jarní body se tak starším žákům o zápas opět posunulo.</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P.Prokopec</a:t>
            </a:r>
            <a:r>
              <a:rPr lang="cs-CZ" sz="1100" b="0" dirty="0">
                <a:latin typeface="Arial" panose="020B0604020202020204" pitchFamily="34" charset="0"/>
                <a:ea typeface="Calibri" panose="020F0502020204030204" pitchFamily="34" charset="0"/>
                <a:cs typeface="Arial" panose="020B0604020202020204" pitchFamily="34" charset="0"/>
              </a:rPr>
              <a:t> 1(z penalty)</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D.Lančarič-P.Hůrka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P.Prokopec</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D.Ivanič</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A.Šabák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R.Paďour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M.Borovec</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M.Miga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L.Širochoman</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J.Novák</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Miroslav Otta	 </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5494003" y="91108"/>
            <a:ext cx="4516730" cy="1173420"/>
          </a:xfrm>
          <a:prstGeom prst="flowChartPunchedTape">
            <a:avLst/>
          </a:prstGeom>
          <a:solidFill>
            <a:srgbClr val="66FFCC"/>
          </a:solidFill>
          <a:ln w="28575" cmpd="sng">
            <a:solidFill>
              <a:srgbClr val="008000"/>
            </a:solidFill>
          </a:ln>
          <a:effectLst>
            <a:glow rad="101600">
              <a:srgbClr val="FFFF66">
                <a:alpha val="40000"/>
              </a:srgbClr>
            </a:glow>
            <a:softEdge rad="0"/>
          </a:effectLst>
        </p:spPr>
        <p:txBody>
          <a:bodyPr wrap="square" rtlCol="0">
            <a:spAutoFit/>
          </a:bodyPr>
          <a:lstStyle/>
          <a:p>
            <a:pPr algn="ctr"/>
            <a:r>
              <a:rPr lang="cs-CZ" sz="2000" dirty="0">
                <a:solidFill>
                  <a:srgbClr val="FF0000"/>
                </a:solidFill>
                <a:latin typeface="Arial Black" panose="020B0A04020102020204" pitchFamily="34" charset="0"/>
              </a:rPr>
              <a:t>Zápas starších žáků rozhodli v závěru hosté brankou na 4:2</a:t>
            </a:r>
          </a:p>
        </p:txBody>
      </p:sp>
      <p:sp>
        <p:nvSpPr>
          <p:cNvPr id="2" name="Obdélník 1"/>
          <p:cNvSpPr/>
          <p:nvPr/>
        </p:nvSpPr>
        <p:spPr>
          <a:xfrm>
            <a:off x="108504" y="1399647"/>
            <a:ext cx="4716000" cy="5460213"/>
          </a:xfrm>
          <a:prstGeom prst="rect">
            <a:avLst/>
          </a:prstGeom>
        </p:spPr>
        <p:txBody>
          <a:bodyPr wrap="square">
            <a:spAutoFit/>
          </a:bodyPr>
          <a:lstStyle/>
          <a:p>
            <a:pPr algn="ctr">
              <a:lnSpc>
                <a:spcPct val="107000"/>
              </a:lnSpc>
              <a:spcAft>
                <a:spcPts val="0"/>
              </a:spcAft>
            </a:pPr>
            <a:r>
              <a:rPr lang="cs-CZ" sz="1800" dirty="0">
                <a:effectLst>
                  <a:glow rad="101600">
                    <a:srgbClr val="FFFF00">
                      <a:alpha val="40000"/>
                    </a:srgbClr>
                  </a:glow>
                </a:effectLst>
                <a:latin typeface="Arial Black" panose="020B0A04020102020204" pitchFamily="34" charset="0"/>
                <a:ea typeface="Calibri" panose="020F0502020204030204" pitchFamily="34" charset="0"/>
                <a:cs typeface="Arial" panose="020B0604020202020204" pitchFamily="34" charset="0"/>
              </a:rPr>
              <a:t>SK Štětí – FK Malšovice</a:t>
            </a:r>
            <a:endParaRPr lang="cs-CZ" sz="1800" dirty="0">
              <a:effectLst>
                <a:glow rad="101600">
                  <a:srgbClr val="FFFF00">
                    <a:alpha val="40000"/>
                  </a:srgbClr>
                </a:glo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effectLst>
                  <a:glow rad="101600">
                    <a:srgbClr val="FFFF00">
                      <a:alpha val="40000"/>
                    </a:srgbClr>
                  </a:glow>
                </a:effectLst>
                <a:latin typeface="Arial Black" panose="020B0A04020102020204" pitchFamily="34" charset="0"/>
                <a:ea typeface="Calibri" panose="020F0502020204030204" pitchFamily="34" charset="0"/>
                <a:cs typeface="Arial" panose="020B0604020202020204" pitchFamily="34" charset="0"/>
              </a:rPr>
              <a:t>2:6(1:5)  20.1.2019  18.kolo I.A třída</a:t>
            </a:r>
            <a:endParaRPr lang="cs-CZ" sz="1800" dirty="0">
              <a:effectLst>
                <a:glow rad="101600">
                  <a:srgbClr val="FFFF00">
                    <a:alpha val="40000"/>
                  </a:srgbClr>
                </a:glo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Lepší začátek jsme si přát nemohli. V 1. minutě zaběhl mezi 2 obránce Pavel Prokopec a nedělalo mu žádný problém získat našemu mužstvu vedení 1:0. V 7. minutě jsme měli pro změnu výhodu volného přímého kopu, ale na centr si nikdo nedokázal naskočit v ten pravý okamžik. Hosté se postupně dostávali do tempa a stále více začínala naše obrana hořet. Požár naplno vypuknul v 16. minutě a Vojtěch Schmidt srovnal na 1:1. Hráči Malšovic, z obce nedaleko Děčína, zařadili ještě vyšší rychlostní stupeň a obranu našemu týmu začali rozebírat do posledního šroubku. Špatně rozehrál míč </a:t>
            </a:r>
            <a:r>
              <a:rPr lang="cs-CZ" sz="1000" dirty="0" err="1">
                <a:latin typeface="Arial" panose="020B0604020202020204" pitchFamily="34" charset="0"/>
                <a:ea typeface="Calibri" panose="020F0502020204030204" pitchFamily="34" charset="0"/>
                <a:cs typeface="Arial" panose="020B0604020202020204" pitchFamily="34" charset="0"/>
              </a:rPr>
              <a:t>Šrotýř</a:t>
            </a:r>
            <a:r>
              <a:rPr lang="cs-CZ" sz="1000" dirty="0">
                <a:latin typeface="Arial" panose="020B0604020202020204" pitchFamily="34" charset="0"/>
                <a:ea typeface="Calibri" panose="020F0502020204030204" pitchFamily="34" charset="0"/>
                <a:cs typeface="Arial" panose="020B0604020202020204" pitchFamily="34" charset="0"/>
              </a:rPr>
              <a:t> v brance a obránce už jen stačil faulovat. Z penalty šli hosté do vedení 2:1. Ve 22. a 28. minutě nadělili hosté našemu kolektivu další 2 dárečky. Rychlá výměna míče a Schmidt 3:1. Snadný záběh za obranu </a:t>
            </a:r>
            <a:r>
              <a:rPr lang="cs-CZ" sz="1000" dirty="0" err="1">
                <a:latin typeface="Arial" panose="020B0604020202020204" pitchFamily="34" charset="0"/>
                <a:ea typeface="Calibri" panose="020F0502020204030204" pitchFamily="34" charset="0"/>
                <a:cs typeface="Arial" panose="020B0604020202020204" pitchFamily="34" charset="0"/>
              </a:rPr>
              <a:t>Štípský</a:t>
            </a:r>
            <a:r>
              <a:rPr lang="cs-CZ" sz="1000" dirty="0">
                <a:latin typeface="Arial" panose="020B0604020202020204" pitchFamily="34" charset="0"/>
                <a:ea typeface="Calibri" panose="020F0502020204030204" pitchFamily="34" charset="0"/>
                <a:cs typeface="Arial" panose="020B0604020202020204" pitchFamily="34" charset="0"/>
              </a:rPr>
              <a:t> 4:1.  Poločas hrůzy z naší strany završil 2 minuty před odchodem na přestávku svým třetím gólem Vojtěch Schmidt. Nastupovat do 2. poločasu za stavu 5:1 už moc nadějí na úspěch nedávalo. I tak jsme se ale chtěli pokusit nepříznivé skóre aspoň trochu vylepšit. Získali jsme mírnou převahu a snažili se nějaký ten gól vstřelit. Převaha to byla ale hodně bezzubá, která soupeře ničím nepřekvapila. Snad jen dva pokusy Oldřicha </a:t>
            </a:r>
            <a:r>
              <a:rPr lang="cs-CZ" sz="1000" dirty="0" err="1">
                <a:latin typeface="Arial" panose="020B0604020202020204" pitchFamily="34" charset="0"/>
                <a:ea typeface="Calibri" panose="020F0502020204030204" pitchFamily="34" charset="0"/>
                <a:cs typeface="Arial" panose="020B0604020202020204" pitchFamily="34" charset="0"/>
              </a:rPr>
              <a:t>Malechy</a:t>
            </a:r>
            <a:r>
              <a:rPr lang="cs-CZ" sz="1000" dirty="0">
                <a:latin typeface="Arial" panose="020B0604020202020204" pitchFamily="34" charset="0"/>
                <a:ea typeface="Calibri" panose="020F0502020204030204" pitchFamily="34" charset="0"/>
                <a:cs typeface="Arial" panose="020B0604020202020204" pitchFamily="34" charset="0"/>
              </a:rPr>
              <a:t> v 52. a 60. minutě stály za zaznamenání, ale žádné další nebezpečí pro hosty jsme nevyprodukovali. Jak se dávají góly předvedl v 64. minutě hostující Jan Majer, který si poradil s dvěma našimi obránci a upravil už na hrozivých 6:1. Zbytek zápasu už se pak jen dohrával jen malinkou útěchou pro naše mužstvo byla branka Ladislava Ladiče, který jen kosmeticky upravil konečný výsledek na 2:6 našeho pohledu.</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P.Prokopec</a:t>
            </a:r>
            <a:r>
              <a:rPr lang="cs-CZ" sz="1000" dirty="0">
                <a:latin typeface="Arial" panose="020B0604020202020204" pitchFamily="34" charset="0"/>
                <a:ea typeface="Calibri" panose="020F0502020204030204" pitchFamily="34" charset="0"/>
                <a:cs typeface="Arial" panose="020B0604020202020204" pitchFamily="34" charset="0"/>
              </a:rPr>
              <a:t> 1, </a:t>
            </a:r>
            <a:r>
              <a:rPr lang="cs-CZ" sz="1000" dirty="0" err="1">
                <a:latin typeface="Arial" panose="020B0604020202020204" pitchFamily="34" charset="0"/>
                <a:ea typeface="Calibri" panose="020F0502020204030204" pitchFamily="34" charset="0"/>
                <a:cs typeface="Arial" panose="020B0604020202020204" pitchFamily="34" charset="0"/>
              </a:rPr>
              <a:t>L.Ladič</a:t>
            </a:r>
            <a:r>
              <a:rPr lang="cs-CZ" sz="100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L.Šrotýř-P.Fulín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T.Németh</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J.Šedivý</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L.Kuča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O.Malecha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L.Ladič</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J.Daniluk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J.Pilař</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T.Dopater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J.Chaloupecký</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P.Prokopec</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Trenér: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Z.Németh</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u="sng" dirty="0">
                <a:latin typeface="Arial" panose="020B0604020202020204" pitchFamily="34" charset="0"/>
                <a:ea typeface="Calibri" panose="020F0502020204030204" pitchFamily="34" charset="0"/>
                <a:cs typeface="Arial" panose="020B0604020202020204" pitchFamily="34" charset="0"/>
              </a:rPr>
              <a:t>Vedoucí:</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R.Hrdlička</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Rozhodčí:</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P.Hyťha</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DA9CCFD7-E14A-4394-ADF2-80E264BCE510}"/>
              </a:ext>
            </a:extLst>
          </p:cNvPr>
          <p:cNvSpPr/>
          <p:nvPr/>
        </p:nvSpPr>
        <p:spPr>
          <a:xfrm>
            <a:off x="5472584" y="1387252"/>
            <a:ext cx="4464496" cy="5789534"/>
          </a:xfrm>
          <a:prstGeom prst="rect">
            <a:avLst/>
          </a:prstGeom>
        </p:spPr>
        <p:txBody>
          <a:bodyPr wrap="square">
            <a:spAutoFit/>
          </a:bodyPr>
          <a:lstStyle/>
          <a:p>
            <a:pPr algn="ctr">
              <a:lnSpc>
                <a:spcPct val="107000"/>
              </a:lnSpc>
              <a:spcAft>
                <a:spcPts val="0"/>
              </a:spcAft>
            </a:pPr>
            <a:r>
              <a:rPr lang="cs-CZ" sz="1800" b="0" dirty="0">
                <a:solidFill>
                  <a:srgbClr val="000000"/>
                </a:solidFill>
                <a:latin typeface="Arial Black" panose="020B0A04020102020204" pitchFamily="34" charset="0"/>
                <a:ea typeface="Times New Roman" panose="02020603050405020304" pitchFamily="18" charset="0"/>
                <a:cs typeface="Arial" panose="020B0604020202020204" pitchFamily="34" charset="0"/>
              </a:rPr>
              <a:t>TJ </a:t>
            </a:r>
            <a:r>
              <a:rPr lang="cs-CZ" sz="1800" b="0" dirty="0" err="1">
                <a:solidFill>
                  <a:srgbClr val="000000"/>
                </a:solidFill>
                <a:latin typeface="Arial Black" panose="020B0A04020102020204" pitchFamily="34" charset="0"/>
                <a:ea typeface="Times New Roman" panose="02020603050405020304" pitchFamily="18" charset="0"/>
                <a:cs typeface="Arial" panose="020B0604020202020204" pitchFamily="34" charset="0"/>
              </a:rPr>
              <a:t>Mojžíř</a:t>
            </a:r>
            <a:r>
              <a:rPr lang="cs-CZ" sz="1800" b="0" dirty="0">
                <a:solidFill>
                  <a:srgbClr val="000000"/>
                </a:solidFill>
                <a:latin typeface="Arial Black" panose="020B0A04020102020204" pitchFamily="34" charset="0"/>
                <a:ea typeface="Times New Roman" panose="02020603050405020304" pitchFamily="18" charset="0"/>
                <a:cs typeface="Arial" panose="020B0604020202020204" pitchFamily="34" charset="0"/>
              </a:rPr>
              <a:t>-SK Štětí</a:t>
            </a:r>
          </a:p>
          <a:p>
            <a:pPr algn="ctr">
              <a:lnSpc>
                <a:spcPct val="107000"/>
              </a:lnSpc>
              <a:spcAft>
                <a:spcPts val="0"/>
              </a:spcAft>
            </a:pPr>
            <a:r>
              <a:rPr lang="cs-CZ" sz="1800" b="0" dirty="0">
                <a:solidFill>
                  <a:srgbClr val="000000"/>
                </a:solidFill>
                <a:latin typeface="Arial Black" panose="020B0A04020102020204" pitchFamily="34" charset="0"/>
                <a:ea typeface="Times New Roman" panose="02020603050405020304" pitchFamily="18" charset="0"/>
                <a:cs typeface="Arial" panose="020B0604020202020204" pitchFamily="34" charset="0"/>
              </a:rPr>
              <a:t>6:2(1:0)   </a:t>
            </a:r>
            <a:r>
              <a:rPr lang="cs-CZ" sz="1600" b="0" dirty="0">
                <a:solidFill>
                  <a:srgbClr val="000000"/>
                </a:solidFill>
                <a:latin typeface="Arial Black" panose="020B0A04020102020204" pitchFamily="34" charset="0"/>
                <a:ea typeface="Times New Roman" panose="02020603050405020304" pitchFamily="18" charset="0"/>
                <a:cs typeface="Arial" panose="020B0604020202020204" pitchFamily="34" charset="0"/>
              </a:rPr>
              <a:t>13.4.2019   17.kolo</a:t>
            </a: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K zápasu odjíždělo mužstvo pouze s 11 hráči a to ještě museli pomoci 2 starší žáci, kterým patří poděkování. Trenér se nad takovým přístupem některých nedostavivších se borců hodně zlobil. I v tomto rozpoložení nezačalo naše mužstvo špatně a vypracovalo si velkou příležitost k otevření skóre. V 8. minutě už se přihlásili domácí, celek který na jaře zatím pouze vítězí, ale svoji šanci také nevyužil. V první půlhodině jsme soupeře přehrávali kombinační hrou, ale chyběla tomu finální přihrávka a většina akcí končila před velkým vápnem. Domácí také nelenili 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Šrotýř</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v brance se nenudil. Ve 14. minutě srazil míč na tyč a v 18. minutě zase likvidoval samostatný únik. V naší sestavě se nenašel nikdo, kdo by pořádně vystřelil na branku a tak ve 30. minutě udeřili domácí.  Po chybě na naší pravé straně jsme prohrávali 1:0. Ve zbytku poločasu se hrál vyrovnaný fotbal a výsledek zápasu se na ukazateli skóre neměnil. Vstup do 2. poločasu nám hrubě nevyšel. Nedůrazné bránění a druhý gól v naší brance nevěštil nic dobrého. Stejně jako v 1. poločase jsme v následujících minutách přehrávali, ale opět to bylo bez jakéhokoliv efektu. Jak se mají dávat góly předvedl v 62. minutě domácí Balog. Předskočil obránce a bylo to 0:3 z našeho pohledu. O 7. minutu došlo ke střetu našeho gólmana s hráčem soupeře a rozhodčí ukázal na značku pokutového kopu. Naštěstí pro nás hráč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Mojžíře</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poslal míč vedle. Stejnou výhodu měla naše mužstvo v 75. minutě. Lukáš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Šrotýř</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brankář naší jedenáctky si vzal balón  snížil na 1:3. Pokusili jsme se ještě o kontaktní gól, ale skončilo to neúspěchem. Naopak v poslední desetiminutovce jsme začali tahat z vlastní sítě jeden míč za druhým. Prohraný souboj v 83. minutě 4:1, 85. minuta ztráta míče v záložní řadě 5:1, 87. minuta krásná střela 6:1.  Malinkou útěchou nám byla minutu před koncem proměněná penalta Lukáše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Šrotýře</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na konečných 6:2.</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L.Šrotýř</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2 (z penalty)</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L.Šrotýř-T.Németh</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T.Šedivý</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J.Vaszi</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O.Malecha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J.Chaloupecký</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J.Pilař</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T.Dopater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L.Kuča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D.Ivanič</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P.Prokopec</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Z.Németh</a:t>
            </a:r>
            <a:r>
              <a:rPr lang="cs-CZ" sz="1000" b="0" u="sng"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D.Lácha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71984" y="91108"/>
            <a:ext cx="4752528" cy="954107"/>
          </a:xfrm>
          <a:prstGeom prst="rect">
            <a:avLst/>
          </a:prstGeom>
          <a:gradFill>
            <a:gsLst>
              <a:gs pos="0">
                <a:schemeClr val="accent1">
                  <a:lumMod val="5000"/>
                  <a:lumOff val="95000"/>
                </a:schemeClr>
              </a:gs>
              <a:gs pos="74000">
                <a:srgbClr val="66FF33"/>
              </a:gs>
              <a:gs pos="83000">
                <a:srgbClr val="FFFF66"/>
              </a:gs>
            </a:gsLst>
            <a:lin ang="5400000" scaled="1"/>
          </a:gradFill>
          <a:ln w="38100">
            <a:solidFill>
              <a:srgbClr val="CC0000"/>
            </a:solidFill>
          </a:ln>
          <a:effectLst>
            <a:softEdge rad="0"/>
          </a:effectLst>
        </p:spPr>
        <p:txBody>
          <a:bodyPr wrap="square" rtlCol="0">
            <a:spAutoFit/>
          </a:bodyPr>
          <a:lstStyle/>
          <a:p>
            <a:pPr algn="ctr"/>
            <a:r>
              <a:rPr lang="cs-CZ" sz="2800" dirty="0">
                <a:solidFill>
                  <a:srgbClr val="000099"/>
                </a:solidFill>
                <a:latin typeface="Arial Black" panose="020B0A04020102020204" pitchFamily="34" charset="0"/>
              </a:rPr>
              <a:t>Starší žáci zůstávají na jaře bodově na nule</a:t>
            </a:r>
          </a:p>
        </p:txBody>
      </p:sp>
      <p:sp>
        <p:nvSpPr>
          <p:cNvPr id="4" name="TextovéPole 3"/>
          <p:cNvSpPr txBox="1"/>
          <p:nvPr/>
        </p:nvSpPr>
        <p:spPr>
          <a:xfrm>
            <a:off x="5472584" y="91108"/>
            <a:ext cx="4464496" cy="1200329"/>
          </a:xfrm>
          <a:prstGeom prst="rect">
            <a:avLst/>
          </a:prstGeom>
          <a:gradFill>
            <a:gsLst>
              <a:gs pos="36000">
                <a:schemeClr val="accent1">
                  <a:lumMod val="45000"/>
                  <a:lumOff val="55000"/>
                </a:schemeClr>
              </a:gs>
              <a:gs pos="79000">
                <a:srgbClr val="FFCC00"/>
              </a:gs>
            </a:gsLst>
            <a:lin ang="5400000" scaled="1"/>
          </a:gradFill>
          <a:effectLst>
            <a:glow rad="101600">
              <a:srgbClr val="FFFF66">
                <a:alpha val="40000"/>
              </a:srgbClr>
            </a:glow>
            <a:softEdge rad="254000"/>
          </a:effectLst>
        </p:spPr>
        <p:txBody>
          <a:bodyPr wrap="square" rtlCol="0">
            <a:spAutoFit/>
          </a:bodyPr>
          <a:lstStyle/>
          <a:p>
            <a:pPr algn="ctr"/>
            <a:r>
              <a:rPr lang="cs-CZ" sz="2400" dirty="0">
                <a:latin typeface="Franklin Gothic Heavy" panose="020B0903020102020204" pitchFamily="34" charset="0"/>
              </a:rPr>
              <a:t>Branky střílel za Štětský dorost jen brankář z penalt a to bylo málo </a:t>
            </a:r>
          </a:p>
        </p:txBody>
      </p:sp>
      <p:sp>
        <p:nvSpPr>
          <p:cNvPr id="5" name="TextovéPole 4"/>
          <p:cNvSpPr txBox="1"/>
          <p:nvPr/>
        </p:nvSpPr>
        <p:spPr>
          <a:xfrm>
            <a:off x="504032" y="2179340"/>
            <a:ext cx="21602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6" name="Obdélník 5"/>
          <p:cNvSpPr/>
          <p:nvPr/>
        </p:nvSpPr>
        <p:spPr>
          <a:xfrm>
            <a:off x="71984" y="1387252"/>
            <a:ext cx="4752528" cy="5756961"/>
          </a:xfrm>
          <a:prstGeom prst="rect">
            <a:avLst/>
          </a:prstGeom>
        </p:spPr>
        <p:txBody>
          <a:bodyPr wrap="square">
            <a:spAutoFit/>
          </a:bodyPr>
          <a:lstStyle/>
          <a:p>
            <a:pPr algn="ctr">
              <a:lnSpc>
                <a:spcPct val="107000"/>
              </a:lnSpc>
              <a:spcAft>
                <a:spcPts val="0"/>
              </a:spcAft>
            </a:pPr>
            <a:r>
              <a:rPr lang="cs-CZ" sz="1800" dirty="0">
                <a:effectLst>
                  <a:innerShdw blurRad="114300" dist="279400" dir="2940000">
                    <a:srgbClr val="FF0000">
                      <a:alpha val="86000"/>
                    </a:srgbClr>
                  </a:innerShdw>
                </a:effectLst>
                <a:latin typeface="Arial Black" panose="020B0A04020102020204" pitchFamily="34" charset="0"/>
                <a:ea typeface="Calibri" panose="020F0502020204030204" pitchFamily="34" charset="0"/>
                <a:cs typeface="Arial" panose="020B0604020202020204" pitchFamily="34" charset="0"/>
              </a:rPr>
              <a:t>MSK Benešov </a:t>
            </a:r>
            <a:r>
              <a:rPr lang="cs-CZ" sz="1800" dirty="0" err="1">
                <a:effectLst>
                  <a:innerShdw blurRad="114300" dist="279400" dir="2940000">
                    <a:srgbClr val="FF0000">
                      <a:alpha val="86000"/>
                    </a:srgbClr>
                  </a:innerShdw>
                </a:effectLst>
                <a:latin typeface="Arial Black" panose="020B0A04020102020204" pitchFamily="34" charset="0"/>
                <a:ea typeface="Calibri" panose="020F0502020204030204" pitchFamily="34" charset="0"/>
                <a:cs typeface="Arial" panose="020B0604020202020204" pitchFamily="34" charset="0"/>
              </a:rPr>
              <a:t>n.Pl</a:t>
            </a:r>
            <a:r>
              <a:rPr lang="cs-CZ" sz="1800" dirty="0">
                <a:effectLst>
                  <a:innerShdw blurRad="114300" dist="279400" dir="2940000">
                    <a:srgbClr val="FF0000">
                      <a:alpha val="86000"/>
                    </a:srgbClr>
                  </a:innerShdw>
                </a:effectLst>
                <a:latin typeface="Arial Black" panose="020B0A04020102020204" pitchFamily="34" charset="0"/>
                <a:ea typeface="Calibri" panose="020F0502020204030204" pitchFamily="34" charset="0"/>
                <a:cs typeface="Arial" panose="020B0604020202020204" pitchFamily="34" charset="0"/>
              </a:rPr>
              <a:t>. - SK Štětí</a:t>
            </a:r>
            <a:endParaRPr lang="cs-CZ" sz="1400" dirty="0">
              <a:effectLst>
                <a:innerShdw blurRad="114300" dist="279400" dir="2940000">
                  <a:srgbClr val="FF0000">
                    <a:alpha val="86000"/>
                  </a:srgbClr>
                </a:innerShdw>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effectLst>
                  <a:innerShdw blurRad="114300" dist="279400" dir="2940000">
                    <a:srgbClr val="FF0000">
                      <a:alpha val="86000"/>
                    </a:srgbClr>
                  </a:innerShdw>
                </a:effectLst>
                <a:latin typeface="Arial Black" panose="020B0A04020102020204" pitchFamily="34" charset="0"/>
                <a:ea typeface="Calibri" panose="020F0502020204030204" pitchFamily="34" charset="0"/>
                <a:cs typeface="Arial" panose="020B0604020202020204" pitchFamily="34" charset="0"/>
              </a:rPr>
              <a:t>8:3(3:3</a:t>
            </a:r>
            <a:r>
              <a:rPr lang="cs-CZ" sz="1400" dirty="0">
                <a:effectLst>
                  <a:innerShdw blurRad="114300" dist="279400" dir="2940000">
                    <a:srgbClr val="FF0000">
                      <a:alpha val="86000"/>
                    </a:srgbClr>
                  </a:innerShdw>
                </a:effectLst>
                <a:latin typeface="Arial Black" panose="020B0A04020102020204" pitchFamily="34" charset="0"/>
                <a:ea typeface="Calibri" panose="020F0502020204030204" pitchFamily="34" charset="0"/>
                <a:cs typeface="Arial" panose="020B0604020202020204" pitchFamily="34" charset="0"/>
              </a:rPr>
              <a:t>)  19.4.2019  19.kolo</a:t>
            </a:r>
            <a:endParaRPr lang="cs-CZ" sz="1100" dirty="0">
              <a:effectLst>
                <a:innerShdw blurRad="114300" dist="279400" dir="2940000">
                  <a:srgbClr val="FF0000">
                    <a:alpha val="86000"/>
                  </a:srgbClr>
                </a:inn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Konečně vyhrát a připsat na konto první jarní body, to byl úkol proti tabulkově hůře postavenému soupeři. Ve 2. minutě, když si Pavel Prokopec krásně zaběhl za obranu a přehodil brankáře, vypadalo, že v cestě nic nestojí. Domácí, ale pozice vyklidit nehodlali a v 7. minutě srovnali na 1:1. Branky padaly v rychlém sledu nadále. V 9. minutě se trefil Daniel </a:t>
            </a:r>
            <a:r>
              <a:rPr lang="cs-CZ" sz="1100" b="0" dirty="0" err="1">
                <a:latin typeface="Arial" panose="020B0604020202020204" pitchFamily="34" charset="0"/>
                <a:ea typeface="Calibri" panose="020F0502020204030204" pitchFamily="34" charset="0"/>
                <a:cs typeface="Arial" panose="020B0604020202020204" pitchFamily="34" charset="0"/>
              </a:rPr>
              <a:t>Ivanič</a:t>
            </a:r>
            <a:r>
              <a:rPr lang="cs-CZ" sz="1100" b="0" dirty="0">
                <a:latin typeface="Arial" panose="020B0604020202020204" pitchFamily="34" charset="0"/>
                <a:ea typeface="Calibri" panose="020F0502020204030204" pitchFamily="34" charset="0"/>
                <a:cs typeface="Arial" panose="020B0604020202020204" pitchFamily="34" charset="0"/>
              </a:rPr>
              <a:t> na 2:1, ale brzo na to srovnal Matěj Werner. A když už se uchu utrhlo, tak po centru z pravé strany vrátil našemu mužstvu vedení na 3:2. Vypracovali jsme si i další šance a nebylo jich málo. Dostat balón za brankovou čáru se nám ale nepodařilo. Trest přišel 3 minuty před změnou stran, když domácí Šimon </a:t>
            </a:r>
            <a:r>
              <a:rPr lang="cs-CZ" sz="1100" b="0" dirty="0" err="1">
                <a:latin typeface="Arial" panose="020B0604020202020204" pitchFamily="34" charset="0"/>
                <a:ea typeface="Calibri" panose="020F0502020204030204" pitchFamily="34" charset="0"/>
                <a:cs typeface="Arial" panose="020B0604020202020204" pitchFamily="34" charset="0"/>
              </a:rPr>
              <a:t>Krtil</a:t>
            </a:r>
            <a:r>
              <a:rPr lang="cs-CZ" sz="1100" b="0" dirty="0">
                <a:latin typeface="Arial" panose="020B0604020202020204" pitchFamily="34" charset="0"/>
                <a:ea typeface="Calibri" panose="020F0502020204030204" pitchFamily="34" charset="0"/>
                <a:cs typeface="Arial" panose="020B0604020202020204" pitchFamily="34" charset="0"/>
              </a:rPr>
              <a:t> vyrovnal na 3:3.  I v úvodu 2. části jsme zahodili spoustu příležitostí a jak se střílí nám předvedli domácí vstřelením gólu na 4:3. Skutku hororový příběh ale teprve přišel. V rozmezí od 55. do 62. minuty jsme inkasovali 4x. Domácí většinu těch šancí vedli po pravé straně, kde jsme je nechali dojít až do malého a bez dozoru skórovat.  Sedla na nás těžká deka, a i když tam nějaké šance ještě byly, tak jsme ji do konce nepovedeného zápasu neshodili.</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Miloslav Hromy – trenér SK Štětí</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Domácí vstřelil tak 2 branky, zbytek jsme si vyloženě vstřelil sám. Nejhorší zápas jaký jsme  v letošním ročníku odehráli. Minimálně 12x jsme se ocitli sami před brankářem, ale skórovali jsme jen 3x. Domácí do čeho kopli, tak tam spadlo. Určitě za to ale nemůže náš brankář. Chyběla nám  vůle vyhrát a hráči si mysleli, že soupeř se porazí sám. Hráči se nad tím musí zamyslet, poctivě trénovat a vzít si z toho ponaučení</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P.Prokopec</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D.Ivanič</a:t>
            </a:r>
            <a:r>
              <a:rPr lang="cs-CZ" sz="11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D.Lančarič-P.Hůrka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P.Prokopec</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D.Ivanič</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A.Šabák</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R.Paďour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M.Borovec</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M.Miga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J.Novák</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J.Jirsák</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8" name="TextovéPole 7"/>
          <p:cNvSpPr txBox="1"/>
          <p:nvPr/>
        </p:nvSpPr>
        <p:spPr>
          <a:xfrm>
            <a:off x="7812844" y="6896734"/>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Tree>
    <p:extLst>
      <p:ext uri="{BB962C8B-B14F-4D97-AF65-F5344CB8AC3E}">
        <p14:creationId xmlns:p14="http://schemas.microsoft.com/office/powerpoint/2010/main" val="1630143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4076237109"/>
              </p:ext>
            </p:extLst>
          </p:nvPr>
        </p:nvGraphicFramePr>
        <p:xfrm>
          <a:off x="240855" y="3457744"/>
          <a:ext cx="4583782" cy="3546132"/>
        </p:xfrm>
        <a:graphic>
          <a:graphicData uri="http://schemas.openxmlformats.org/drawingml/2006/table">
            <a:tbl>
              <a:tblPr/>
              <a:tblGrid>
                <a:gridCol w="1547975">
                  <a:extLst>
                    <a:ext uri="{9D8B030D-6E8A-4147-A177-3AD203B41FA5}">
                      <a16:colId xmlns:a16="http://schemas.microsoft.com/office/drawing/2014/main" val="2011024467"/>
                    </a:ext>
                  </a:extLst>
                </a:gridCol>
                <a:gridCol w="1819915">
                  <a:extLst>
                    <a:ext uri="{9D8B030D-6E8A-4147-A177-3AD203B41FA5}">
                      <a16:colId xmlns:a16="http://schemas.microsoft.com/office/drawing/2014/main" val="134709861"/>
                    </a:ext>
                  </a:extLst>
                </a:gridCol>
                <a:gridCol w="1215892">
                  <a:extLst>
                    <a:ext uri="{9D8B030D-6E8A-4147-A177-3AD203B41FA5}">
                      <a16:colId xmlns:a16="http://schemas.microsoft.com/office/drawing/2014/main" val="4028501941"/>
                    </a:ext>
                  </a:extLst>
                </a:gridCol>
              </a:tblGrid>
              <a:tr h="175414">
                <a:tc gridSpan="3">
                  <a:txBody>
                    <a:bodyPr/>
                    <a:lstStyle/>
                    <a:p>
                      <a:pPr algn="ctr" fontAlgn="ctr"/>
                      <a:r>
                        <a:rPr lang="cs-CZ" sz="1400" b="1" i="0" u="none" strike="noStrike" dirty="0">
                          <a:solidFill>
                            <a:srgbClr val="000000"/>
                          </a:solidFill>
                          <a:effectLst/>
                          <a:latin typeface="Arial Black" panose="020B0A04020102020204" pitchFamily="34" charset="0"/>
                        </a:rPr>
                        <a:t>Dorost Výsledky 17. kola  13.-14.04.2019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42314596"/>
                  </a:ext>
                </a:extLst>
              </a:tr>
              <a:tr h="219117">
                <a:tc>
                  <a:txBody>
                    <a:bodyPr/>
                    <a:lstStyle/>
                    <a:p>
                      <a:pPr algn="ctr" fontAlgn="ctr"/>
                      <a:r>
                        <a:rPr lang="cs-CZ" sz="900" b="1" i="0" u="none" strike="noStrike" dirty="0">
                          <a:solidFill>
                            <a:srgbClr val="000000"/>
                          </a:solidFill>
                          <a:effectLst/>
                          <a:latin typeface="Georgia" panose="02040502050405020303" pitchFamily="18" charset="0"/>
                        </a:rPr>
                        <a:t>TJ JUNIOR ROMA Děčín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Georgia" panose="02040502050405020303" pitchFamily="18" charset="0"/>
                        </a:rPr>
                        <a:t>TJ Vaňov/Libouchec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2:6</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68366683"/>
                  </a:ext>
                </a:extLst>
              </a:tr>
              <a:tr h="219117">
                <a:tc>
                  <a:txBody>
                    <a:bodyPr/>
                    <a:lstStyle/>
                    <a:p>
                      <a:pPr algn="ctr" fontAlgn="ctr"/>
                      <a:r>
                        <a:rPr lang="cs-CZ" sz="900" b="1" i="0" u="none" strike="noStrike" dirty="0">
                          <a:solidFill>
                            <a:srgbClr val="000000"/>
                          </a:solidFill>
                          <a:effectLst/>
                          <a:latin typeface="Georgia" panose="02040502050405020303" pitchFamily="18" charset="0"/>
                        </a:rPr>
                        <a:t>TJ Sokol </a:t>
                      </a:r>
                      <a:r>
                        <a:rPr lang="cs-CZ" sz="900" b="1" i="0" u="none" strike="noStrike" dirty="0" err="1">
                          <a:solidFill>
                            <a:srgbClr val="000000"/>
                          </a:solidFill>
                          <a:effectLst/>
                          <a:latin typeface="Georgia" panose="02040502050405020303" pitchFamily="18" charset="0"/>
                        </a:rPr>
                        <a:t>Straškov</a:t>
                      </a:r>
                      <a:r>
                        <a:rPr lang="cs-CZ" sz="900" b="1" i="0" u="none" strike="noStrike" dirty="0">
                          <a:solidFill>
                            <a:srgbClr val="000000"/>
                          </a:solidFill>
                          <a:effectLst/>
                          <a:latin typeface="Georgia" panose="02040502050405020303" pitchFamily="18" charset="0"/>
                        </a:rPr>
                        <a:t>-Vodochody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a:solidFill>
                            <a:srgbClr val="000000"/>
                          </a:solidFill>
                          <a:effectLst/>
                          <a:latin typeface="Georgia" panose="02040502050405020303" pitchFamily="18" charset="0"/>
                        </a:rPr>
                        <a:t>SK Plaston Šluknov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4:3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110626229"/>
                  </a:ext>
                </a:extLst>
              </a:tr>
              <a:tr h="183207">
                <a:tc>
                  <a:txBody>
                    <a:bodyPr/>
                    <a:lstStyle/>
                    <a:p>
                      <a:pPr algn="ctr" fontAlgn="ctr"/>
                      <a:r>
                        <a:rPr lang="cs-CZ" sz="900" b="1" i="0" u="none" strike="noStrike">
                          <a:solidFill>
                            <a:srgbClr val="000000"/>
                          </a:solidFill>
                          <a:effectLst/>
                          <a:latin typeface="Georgia" panose="02040502050405020303" pitchFamily="18" charset="0"/>
                        </a:rPr>
                        <a:t>TJ Skorotice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Hvězda Trnovany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6:1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61217635"/>
                  </a:ext>
                </a:extLst>
              </a:tr>
              <a:tr h="219117">
                <a:tc>
                  <a:txBody>
                    <a:bodyPr/>
                    <a:lstStyle/>
                    <a:p>
                      <a:pPr algn="ctr" fontAlgn="ctr"/>
                      <a:r>
                        <a:rPr lang="cs-CZ" sz="900" b="1" i="0" u="none" strike="noStrike">
                          <a:solidFill>
                            <a:srgbClr val="000000"/>
                          </a:solidFill>
                          <a:effectLst/>
                          <a:latin typeface="Georgia" panose="02040502050405020303" pitchFamily="18" charset="0"/>
                        </a:rPr>
                        <a:t>FK Česká Kamenice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FK Malšovice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1:6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512969475"/>
                  </a:ext>
                </a:extLst>
              </a:tr>
              <a:tr h="183207">
                <a:tc>
                  <a:txBody>
                    <a:bodyPr/>
                    <a:lstStyle/>
                    <a:p>
                      <a:pPr algn="ctr" fontAlgn="ctr"/>
                      <a:r>
                        <a:rPr lang="cs-CZ" sz="900" b="1" i="0" u="none" strike="noStrike">
                          <a:solidFill>
                            <a:srgbClr val="000000"/>
                          </a:solidFill>
                          <a:effectLst/>
                          <a:latin typeface="Georgia" panose="02040502050405020303" pitchFamily="18" charset="0"/>
                        </a:rPr>
                        <a:t>TJ Mojžíř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SK Štětí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 6:2</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3709635"/>
                  </a:ext>
                </a:extLst>
              </a:tr>
              <a:tr h="219117">
                <a:tc>
                  <a:txBody>
                    <a:bodyPr/>
                    <a:lstStyle/>
                    <a:p>
                      <a:pPr algn="ctr" fontAlgn="ctr"/>
                      <a:r>
                        <a:rPr lang="cs-CZ" sz="900" b="1" i="0" u="none" strike="noStrike">
                          <a:solidFill>
                            <a:srgbClr val="000000"/>
                          </a:solidFill>
                          <a:effectLst/>
                          <a:latin typeface="Georgia" panose="02040502050405020303" pitchFamily="18" charset="0"/>
                        </a:rPr>
                        <a:t>VOLNÝ LOS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FK Jiskra Velké Březno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645465717"/>
                  </a:ext>
                </a:extLst>
              </a:tr>
              <a:tr h="183207">
                <a:tc>
                  <a:txBody>
                    <a:bodyPr/>
                    <a:lstStyle/>
                    <a:p>
                      <a:pPr algn="ctr" fontAlgn="ctr"/>
                      <a:r>
                        <a:rPr lang="cs-CZ" sz="900" b="1" i="0" u="none" strike="noStrike">
                          <a:solidFill>
                            <a:srgbClr val="000000"/>
                          </a:solidFill>
                          <a:effectLst/>
                          <a:latin typeface="Georgia" panose="02040502050405020303" pitchFamily="18" charset="0"/>
                        </a:rPr>
                        <a:t>TJ SLAVOJ Úštěk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Chlumec</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4:3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16343459"/>
                  </a:ext>
                </a:extLst>
              </a:tr>
              <a:tr h="106954">
                <a:tc>
                  <a:txBody>
                    <a:bodyPr/>
                    <a:lstStyle/>
                    <a:p>
                      <a:pPr algn="ctr" fontAlgn="ctr"/>
                      <a:endParaRPr lang="cs-CZ" sz="800" b="0" i="0" u="none" strike="noStrike">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800" b="0" i="0" u="none" strike="noStrike">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800" b="0" i="0" u="none" strike="noStrike" dirty="0">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428897"/>
                  </a:ext>
                </a:extLst>
              </a:tr>
              <a:tr h="129341">
                <a:tc gridSpan="3">
                  <a:txBody>
                    <a:bodyPr/>
                    <a:lstStyle/>
                    <a:p>
                      <a:pPr algn="ctr" fontAlgn="ctr"/>
                      <a:r>
                        <a:rPr lang="cs-CZ" sz="1400" b="1" i="0" u="none" strike="noStrike" dirty="0">
                          <a:solidFill>
                            <a:srgbClr val="000000"/>
                          </a:solidFill>
                          <a:effectLst/>
                          <a:latin typeface="Arial Black" panose="020B0A04020102020204" pitchFamily="34" charset="0"/>
                        </a:rPr>
                        <a:t>Dorost Výsledky 18. kolo 20.-21.04.2019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83860076"/>
                  </a:ext>
                </a:extLst>
              </a:tr>
              <a:tr h="219117">
                <a:tc>
                  <a:txBody>
                    <a:bodyPr/>
                    <a:lstStyle/>
                    <a:p>
                      <a:pPr algn="ctr" fontAlgn="ctr"/>
                      <a:r>
                        <a:rPr lang="cs-CZ" sz="900" b="1" i="0" u="none" strike="noStrike" dirty="0">
                          <a:solidFill>
                            <a:srgbClr val="000000"/>
                          </a:solidFill>
                          <a:effectLst/>
                          <a:latin typeface="Georgia" panose="02040502050405020303" pitchFamily="18" charset="0"/>
                        </a:rPr>
                        <a:t>TJ </a:t>
                      </a:r>
                      <a:r>
                        <a:rPr lang="cs-CZ" sz="900" b="1" i="0" u="none" strike="noStrike" dirty="0" err="1">
                          <a:solidFill>
                            <a:srgbClr val="000000"/>
                          </a:solidFill>
                          <a:effectLst/>
                          <a:latin typeface="Georgia" panose="02040502050405020303" pitchFamily="18" charset="0"/>
                        </a:rPr>
                        <a:t>Mojžíř</a:t>
                      </a:r>
                      <a:r>
                        <a:rPr lang="cs-CZ" sz="900" b="1" i="0" u="none" strike="noStrike" dirty="0">
                          <a:solidFill>
                            <a:srgbClr val="000000"/>
                          </a:solidFill>
                          <a:effectLst/>
                          <a:latin typeface="Georgia" panose="02040502050405020303" pitchFamily="18" charset="0"/>
                        </a:rPr>
                        <a:t>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Georgia" panose="02040502050405020303" pitchFamily="18" charset="0"/>
                        </a:rPr>
                        <a:t>FK Jiskra Velké Březno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3:4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19939780"/>
                  </a:ext>
                </a:extLst>
              </a:tr>
              <a:tr h="219117">
                <a:tc>
                  <a:txBody>
                    <a:bodyPr/>
                    <a:lstStyle/>
                    <a:p>
                      <a:pPr algn="ctr" fontAlgn="ctr"/>
                      <a:r>
                        <a:rPr lang="cs-CZ" sz="900" b="1" i="0" u="none" strike="noStrike" dirty="0">
                          <a:solidFill>
                            <a:srgbClr val="000000"/>
                          </a:solidFill>
                          <a:effectLst/>
                          <a:latin typeface="Georgia" panose="02040502050405020303" pitchFamily="18" charset="0"/>
                        </a:rPr>
                        <a:t>TJ </a:t>
                      </a:r>
                      <a:r>
                        <a:rPr lang="cs-CZ" sz="900" b="1" i="0" u="none" strike="noStrike" dirty="0" err="1">
                          <a:solidFill>
                            <a:srgbClr val="000000"/>
                          </a:solidFill>
                          <a:effectLst/>
                          <a:latin typeface="Georgia" panose="02040502050405020303" pitchFamily="18" charset="0"/>
                        </a:rPr>
                        <a:t>Vaňov</a:t>
                      </a:r>
                      <a:r>
                        <a:rPr lang="cs-CZ" sz="900" b="1" i="0" u="none" strike="noStrike" dirty="0">
                          <a:solidFill>
                            <a:srgbClr val="000000"/>
                          </a:solidFill>
                          <a:effectLst/>
                          <a:latin typeface="Georgia" panose="02040502050405020303" pitchFamily="18" charset="0"/>
                        </a:rPr>
                        <a:t>/Libouchec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 VOLNÝ LOS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818723466"/>
                  </a:ext>
                </a:extLst>
              </a:tr>
              <a:tr h="153488">
                <a:tc>
                  <a:txBody>
                    <a:bodyPr/>
                    <a:lstStyle/>
                    <a:p>
                      <a:pPr algn="ctr" fontAlgn="ctr"/>
                      <a:r>
                        <a:rPr lang="cs-CZ" sz="900" b="1" i="0" u="none" strike="noStrike">
                          <a:solidFill>
                            <a:srgbClr val="000000"/>
                          </a:solidFill>
                          <a:effectLst/>
                          <a:latin typeface="Georgia" panose="02040502050405020303" pitchFamily="18" charset="0"/>
                        </a:rPr>
                        <a:t>SK Plaston Šluknov</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Hvězda Trnovany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4:2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46084119"/>
                  </a:ext>
                </a:extLst>
              </a:tr>
              <a:tr h="153488">
                <a:tc>
                  <a:txBody>
                    <a:bodyPr/>
                    <a:lstStyle/>
                    <a:p>
                      <a:pPr algn="ctr" fontAlgn="ctr"/>
                      <a:r>
                        <a:rPr lang="cs-CZ" sz="900" b="1" i="0" u="none" strike="noStrike">
                          <a:solidFill>
                            <a:srgbClr val="000000"/>
                          </a:solidFill>
                          <a:effectLst/>
                          <a:latin typeface="Georgia" panose="02040502050405020303" pitchFamily="18" charset="0"/>
                        </a:rPr>
                        <a:t>SK Štětí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FK Malšovice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2:6</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629818301"/>
                  </a:ext>
                </a:extLst>
              </a:tr>
              <a:tr h="219117">
                <a:tc>
                  <a:txBody>
                    <a:bodyPr/>
                    <a:lstStyle/>
                    <a:p>
                      <a:pPr algn="ctr" fontAlgn="ctr"/>
                      <a:r>
                        <a:rPr lang="cs-CZ" sz="900" b="1" i="0" u="none" strike="noStrike">
                          <a:solidFill>
                            <a:srgbClr val="000000"/>
                          </a:solidFill>
                          <a:effectLst/>
                          <a:latin typeface="Georgia" panose="02040502050405020303" pitchFamily="18" charset="0"/>
                        </a:rPr>
                        <a:t>FK Česká Kamenice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SLAVOJ Úštěk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 3:1</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25567002"/>
                  </a:ext>
                </a:extLst>
              </a:tr>
              <a:tr h="219117">
                <a:tc>
                  <a:txBody>
                    <a:bodyPr/>
                    <a:lstStyle/>
                    <a:p>
                      <a:pPr algn="ctr" fontAlgn="ctr"/>
                      <a:r>
                        <a:rPr lang="cs-CZ" sz="900" b="1" i="0" u="none" strike="noStrike">
                          <a:solidFill>
                            <a:srgbClr val="000000"/>
                          </a:solidFill>
                          <a:effectLst/>
                          <a:latin typeface="Georgia" panose="02040502050405020303" pitchFamily="18" charset="0"/>
                        </a:rPr>
                        <a:t>TJ Skorotice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900" b="1" i="0" u="none" strike="noStrike" dirty="0">
                          <a:solidFill>
                            <a:srgbClr val="000000"/>
                          </a:solidFill>
                          <a:effectLst/>
                          <a:latin typeface="Georgia" panose="02040502050405020303" pitchFamily="18" charset="0"/>
                        </a:rPr>
                        <a:t>TJ JUNIOR ROMA Děčín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200" b="1" i="0" u="none" strike="noStrike" dirty="0">
                          <a:solidFill>
                            <a:srgbClr val="000000"/>
                          </a:solidFill>
                          <a:effectLst/>
                          <a:latin typeface="Georgia" panose="02040502050405020303" pitchFamily="18" charset="0"/>
                        </a:rPr>
                        <a:t> 5:0</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886776216"/>
                  </a:ext>
                </a:extLst>
              </a:tr>
              <a:tr h="219117">
                <a:tc>
                  <a:txBody>
                    <a:bodyPr/>
                    <a:lstStyle/>
                    <a:p>
                      <a:pPr algn="ctr" fontAlgn="ctr"/>
                      <a:r>
                        <a:rPr lang="cs-CZ" sz="900" b="1" i="0" u="none" strike="noStrike" dirty="0">
                          <a:solidFill>
                            <a:srgbClr val="000000"/>
                          </a:solidFill>
                          <a:effectLst/>
                          <a:latin typeface="Georgia" panose="02040502050405020303" pitchFamily="18" charset="0"/>
                        </a:rPr>
                        <a:t>TJ Chlumec</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Georgia" panose="02040502050405020303" pitchFamily="18" charset="0"/>
                        </a:rPr>
                        <a:t>TJ Sokol </a:t>
                      </a:r>
                      <a:r>
                        <a:rPr lang="cs-CZ" sz="900" b="1" i="0" u="none" strike="noStrike" dirty="0" err="1">
                          <a:solidFill>
                            <a:srgbClr val="000000"/>
                          </a:solidFill>
                          <a:effectLst/>
                          <a:latin typeface="Georgia" panose="02040502050405020303" pitchFamily="18" charset="0"/>
                        </a:rPr>
                        <a:t>Straškov</a:t>
                      </a:r>
                      <a:r>
                        <a:rPr lang="cs-CZ" sz="900" b="1" i="0" u="none" strike="noStrike" dirty="0">
                          <a:solidFill>
                            <a:srgbClr val="000000"/>
                          </a:solidFill>
                          <a:effectLst/>
                          <a:latin typeface="Georgia" panose="02040502050405020303" pitchFamily="18" charset="0"/>
                        </a:rPr>
                        <a:t>-Vodochody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Georgia" panose="02040502050405020303" pitchFamily="18" charset="0"/>
                        </a:rPr>
                        <a:t>2:1 PK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82738096"/>
                  </a:ext>
                </a:extLst>
              </a:tr>
            </a:tbl>
          </a:graphicData>
        </a:graphic>
      </p:graphicFrame>
      <p:sp>
        <p:nvSpPr>
          <p:cNvPr id="3" name="TextovéPole 2"/>
          <p:cNvSpPr txBox="1"/>
          <p:nvPr/>
        </p:nvSpPr>
        <p:spPr>
          <a:xfrm>
            <a:off x="240854" y="91108"/>
            <a:ext cx="4439641" cy="584775"/>
          </a:xfrm>
          <a:prstGeom prst="rect">
            <a:avLst/>
          </a:prstGeom>
          <a:solidFill>
            <a:schemeClr val="bg2">
              <a:lumMod val="60000"/>
              <a:lumOff val="40000"/>
            </a:schemeClr>
          </a:solidFill>
          <a:effectLst>
            <a:glow rad="101600">
              <a:srgbClr val="FFFF66">
                <a:alpha val="40000"/>
              </a:srgbClr>
            </a:glow>
            <a:softEdge rad="241300"/>
          </a:effectLst>
        </p:spPr>
        <p:txBody>
          <a:bodyPr wrap="square" rtlCol="0">
            <a:spAutoFit/>
          </a:bodyPr>
          <a:lstStyle/>
          <a:p>
            <a:pPr algn="ctr"/>
            <a:r>
              <a:rPr lang="cs-CZ" sz="1600" dirty="0">
                <a:solidFill>
                  <a:srgbClr val="FF0000"/>
                </a:solidFill>
                <a:latin typeface="Arial Black" panose="020B0A04020102020204" pitchFamily="34" charset="0"/>
              </a:rPr>
              <a:t>Dorostenci v tabulce spadli už na 11. místo</a:t>
            </a:r>
          </a:p>
        </p:txBody>
      </p:sp>
      <p:sp>
        <p:nvSpPr>
          <p:cNvPr id="4" name="TextovéPole 3"/>
          <p:cNvSpPr txBox="1"/>
          <p:nvPr/>
        </p:nvSpPr>
        <p:spPr>
          <a:xfrm>
            <a:off x="5400576" y="91108"/>
            <a:ext cx="4752528" cy="461665"/>
          </a:xfrm>
          <a:prstGeom prst="rect">
            <a:avLst/>
          </a:prstGeom>
          <a:gradFill>
            <a:gsLst>
              <a:gs pos="42000">
                <a:schemeClr val="bg1">
                  <a:lumMod val="85000"/>
                  <a:alpha val="85000"/>
                </a:schemeClr>
              </a:gs>
              <a:gs pos="82000">
                <a:srgbClr val="FFCC00"/>
              </a:gs>
            </a:gsLst>
            <a:lin ang="5400000" scaled="1"/>
          </a:gradFill>
          <a:ln w="25400">
            <a:solidFill>
              <a:schemeClr val="accent2">
                <a:lumMod val="75000"/>
              </a:schemeClr>
            </a:solidFill>
            <a:prstDash val="sysDash"/>
          </a:ln>
          <a:effectLst>
            <a:softEdge rad="0"/>
          </a:effectLst>
        </p:spPr>
        <p:txBody>
          <a:bodyPr wrap="square" rtlCol="0">
            <a:spAutoFit/>
          </a:bodyPr>
          <a:lstStyle/>
          <a:p>
            <a:pPr algn="ctr"/>
            <a:r>
              <a:rPr lang="cs-CZ" sz="2400" dirty="0">
                <a:solidFill>
                  <a:srgbClr val="3333CC"/>
                </a:solidFill>
                <a:latin typeface="Algerian" panose="04020705040A02060702" pitchFamily="82" charset="0"/>
              </a:rPr>
              <a:t>Návrat do historie</a:t>
            </a:r>
          </a:p>
        </p:txBody>
      </p:sp>
      <p:pic>
        <p:nvPicPr>
          <p:cNvPr id="5" name="Obrázek 4"/>
          <p:cNvPicPr>
            <a:picLocks noChangeAspect="1"/>
          </p:cNvPicPr>
          <p:nvPr/>
        </p:nvPicPr>
        <p:blipFill>
          <a:blip r:embed="rId2"/>
          <a:stretch>
            <a:fillRect/>
          </a:stretch>
        </p:blipFill>
        <p:spPr>
          <a:xfrm>
            <a:off x="5472832" y="641050"/>
            <a:ext cx="4236172" cy="2620720"/>
          </a:xfrm>
          <a:prstGeom prst="rect">
            <a:avLst/>
          </a:prstGeom>
          <a:ln w="38100">
            <a:solidFill>
              <a:schemeClr val="accent2">
                <a:lumMod val="75000"/>
              </a:schemeClr>
            </a:solidFill>
          </a:ln>
        </p:spPr>
      </p:pic>
      <p:sp>
        <p:nvSpPr>
          <p:cNvPr id="6" name="Obdélník 5"/>
          <p:cNvSpPr/>
          <p:nvPr/>
        </p:nvSpPr>
        <p:spPr>
          <a:xfrm>
            <a:off x="5400576" y="3350047"/>
            <a:ext cx="4608512" cy="1015663"/>
          </a:xfrm>
          <a:prstGeom prst="rect">
            <a:avLst/>
          </a:prstGeom>
        </p:spPr>
        <p:txBody>
          <a:bodyPr wrap="square">
            <a:spAutoFit/>
          </a:bodyPr>
          <a:lstStyle/>
          <a:p>
            <a:r>
              <a:rPr lang="cs-CZ" sz="1000" u="sng" dirty="0">
                <a:latin typeface="Arial" panose="020B0604020202020204" pitchFamily="34" charset="0"/>
                <a:cs typeface="Arial" panose="020B0604020202020204" pitchFamily="34" charset="0"/>
              </a:rPr>
              <a:t>Fotbal Štětí 1967 muži</a:t>
            </a:r>
          </a:p>
          <a:p>
            <a:r>
              <a:rPr lang="cs-CZ" sz="1000" u="sng" dirty="0">
                <a:latin typeface="Arial" panose="020B0604020202020204" pitchFamily="34" charset="0"/>
                <a:cs typeface="Arial" panose="020B0604020202020204" pitchFamily="34" charset="0"/>
              </a:rPr>
              <a:t>1. řada zleva: </a:t>
            </a:r>
            <a:r>
              <a:rPr lang="cs-CZ" sz="1000" dirty="0" err="1">
                <a:latin typeface="Arial" panose="020B0604020202020204" pitchFamily="34" charset="0"/>
                <a:cs typeface="Arial" panose="020B0604020202020204" pitchFamily="34" charset="0"/>
              </a:rPr>
              <a:t>Češpiva</a:t>
            </a:r>
            <a:r>
              <a:rPr lang="cs-CZ" sz="1000" dirty="0">
                <a:latin typeface="Arial" panose="020B0604020202020204" pitchFamily="34" charset="0"/>
                <a:cs typeface="Arial" panose="020B0604020202020204" pitchFamily="34" charset="0"/>
              </a:rPr>
              <a:t> Otakar, Kubát Jaroslav, </a:t>
            </a:r>
            <a:r>
              <a:rPr lang="cs-CZ" sz="1000" dirty="0" err="1">
                <a:latin typeface="Arial" panose="020B0604020202020204" pitchFamily="34" charset="0"/>
                <a:cs typeface="Arial" panose="020B0604020202020204" pitchFamily="34" charset="0"/>
              </a:rPr>
              <a:t>Ujvary</a:t>
            </a:r>
            <a:r>
              <a:rPr lang="cs-CZ" sz="1000" dirty="0">
                <a:latin typeface="Arial" panose="020B0604020202020204" pitchFamily="34" charset="0"/>
                <a:cs typeface="Arial" panose="020B0604020202020204" pitchFamily="34" charset="0"/>
              </a:rPr>
              <a:t> Ladislav, </a:t>
            </a:r>
            <a:r>
              <a:rPr lang="cs-CZ" sz="1000" dirty="0" err="1">
                <a:latin typeface="Arial" panose="020B0604020202020204" pitchFamily="34" charset="0"/>
                <a:cs typeface="Arial" panose="020B0604020202020204" pitchFamily="34" charset="0"/>
              </a:rPr>
              <a:t>Ransdorf</a:t>
            </a:r>
            <a:r>
              <a:rPr lang="cs-CZ" sz="1000" dirty="0">
                <a:latin typeface="Arial" panose="020B0604020202020204" pitchFamily="34" charset="0"/>
                <a:cs typeface="Arial" panose="020B0604020202020204" pitchFamily="34" charset="0"/>
              </a:rPr>
              <a:t> Miroslav st., </a:t>
            </a:r>
            <a:r>
              <a:rPr lang="cs-CZ" sz="1000" dirty="0" err="1">
                <a:latin typeface="Arial" panose="020B0604020202020204" pitchFamily="34" charset="0"/>
                <a:cs typeface="Arial" panose="020B0604020202020204" pitchFamily="34" charset="0"/>
              </a:rPr>
              <a:t>Kollmann</a:t>
            </a:r>
            <a:r>
              <a:rPr lang="cs-CZ" sz="1000" dirty="0">
                <a:latin typeface="Arial" panose="020B0604020202020204" pitchFamily="34" charset="0"/>
                <a:cs typeface="Arial" panose="020B0604020202020204" pitchFamily="34" charset="0"/>
              </a:rPr>
              <a:t> Zdeněk, </a:t>
            </a:r>
            <a:r>
              <a:rPr lang="cs-CZ" sz="1000" dirty="0" err="1">
                <a:latin typeface="Arial" panose="020B0604020202020204" pitchFamily="34" charset="0"/>
                <a:cs typeface="Arial" panose="020B0604020202020204" pitchFamily="34" charset="0"/>
              </a:rPr>
              <a:t>Hegedüš</a:t>
            </a:r>
            <a:r>
              <a:rPr lang="cs-CZ" sz="1000" dirty="0">
                <a:latin typeface="Arial" panose="020B0604020202020204" pitchFamily="34" charset="0"/>
                <a:cs typeface="Arial" panose="020B0604020202020204" pitchFamily="34" charset="0"/>
              </a:rPr>
              <a:t> Milan, Kostečka Karel, Plašil Zdeněk, </a:t>
            </a:r>
            <a:r>
              <a:rPr lang="cs-CZ" sz="1000" dirty="0" err="1">
                <a:latin typeface="Arial" panose="020B0604020202020204" pitchFamily="34" charset="0"/>
                <a:cs typeface="Arial" panose="020B0604020202020204" pitchFamily="34" charset="0"/>
              </a:rPr>
              <a:t>Jiterský</a:t>
            </a:r>
            <a:r>
              <a:rPr lang="cs-CZ" sz="1000" dirty="0">
                <a:latin typeface="Arial" panose="020B0604020202020204" pitchFamily="34" charset="0"/>
                <a:cs typeface="Arial" panose="020B0604020202020204" pitchFamily="34" charset="0"/>
              </a:rPr>
              <a:t> Jan, Hanek Jan, Šťastný Alexander.</a:t>
            </a:r>
          </a:p>
          <a:p>
            <a:r>
              <a:rPr lang="cs-CZ" sz="1000" u="sng" dirty="0">
                <a:latin typeface="Arial" panose="020B0604020202020204" pitchFamily="34" charset="0"/>
                <a:cs typeface="Arial" panose="020B0604020202020204" pitchFamily="34" charset="0"/>
              </a:rPr>
              <a:t>2. řada zleva</a:t>
            </a:r>
            <a:r>
              <a:rPr lang="cs-CZ" sz="1000" dirty="0">
                <a:latin typeface="Arial" panose="020B0604020202020204" pitchFamily="34" charset="0"/>
                <a:cs typeface="Arial" panose="020B0604020202020204" pitchFamily="34" charset="0"/>
              </a:rPr>
              <a:t>: Nosek Vladislav</a:t>
            </a:r>
            <a:r>
              <a:rPr lang="cs-CZ" sz="1000" u="sng" dirty="0">
                <a:latin typeface="Arial" panose="020B0604020202020204" pitchFamily="34" charset="0"/>
                <a:cs typeface="Arial" panose="020B0604020202020204" pitchFamily="34" charset="0"/>
              </a:rPr>
              <a:t>,</a:t>
            </a:r>
            <a:r>
              <a:rPr lang="cs-CZ" sz="1000" dirty="0">
                <a:latin typeface="Arial" panose="020B0604020202020204" pitchFamily="34" charset="0"/>
                <a:cs typeface="Arial" panose="020B0604020202020204" pitchFamily="34" charset="0"/>
              </a:rPr>
              <a:t> Nájemník Miroslav, </a:t>
            </a:r>
            <a:r>
              <a:rPr lang="cs-CZ" sz="1000" dirty="0" err="1">
                <a:latin typeface="Arial" panose="020B0604020202020204" pitchFamily="34" charset="0"/>
                <a:cs typeface="Arial" panose="020B0604020202020204" pitchFamily="34" charset="0"/>
              </a:rPr>
              <a:t>Habelt</a:t>
            </a:r>
            <a:r>
              <a:rPr lang="cs-CZ" sz="1000" dirty="0">
                <a:latin typeface="Arial" panose="020B0604020202020204" pitchFamily="34" charset="0"/>
                <a:cs typeface="Arial" panose="020B0604020202020204" pitchFamily="34" charset="0"/>
              </a:rPr>
              <a:t> Petr, Tyle Karel, Zoubek Jiří, Horáček ????, Beneš Jaroslav, Psota Ctibor.</a:t>
            </a:r>
            <a:endParaRPr lang="cs-CZ" sz="1000" dirty="0">
              <a:effectLst/>
              <a:latin typeface="Arial" panose="020B0604020202020204" pitchFamily="34" charset="0"/>
              <a:cs typeface="Arial" panose="020B0604020202020204" pitchFamily="34" charset="0"/>
            </a:endParaRPr>
          </a:p>
        </p:txBody>
      </p:sp>
      <p:pic>
        <p:nvPicPr>
          <p:cNvPr id="7" name="Obrázek 6"/>
          <p:cNvPicPr>
            <a:picLocks noChangeAspect="1"/>
          </p:cNvPicPr>
          <p:nvPr/>
        </p:nvPicPr>
        <p:blipFill>
          <a:blip r:embed="rId3"/>
          <a:stretch>
            <a:fillRect/>
          </a:stretch>
        </p:blipFill>
        <p:spPr>
          <a:xfrm>
            <a:off x="5658753" y="4411588"/>
            <a:ext cx="4115105" cy="1955148"/>
          </a:xfrm>
          <a:prstGeom prst="rect">
            <a:avLst/>
          </a:prstGeom>
          <a:ln w="38100">
            <a:solidFill>
              <a:schemeClr val="accent2">
                <a:lumMod val="75000"/>
              </a:schemeClr>
            </a:solidFill>
          </a:ln>
        </p:spPr>
      </p:pic>
      <p:sp>
        <p:nvSpPr>
          <p:cNvPr id="8" name="Obdélník 7"/>
          <p:cNvSpPr/>
          <p:nvPr/>
        </p:nvSpPr>
        <p:spPr>
          <a:xfrm>
            <a:off x="5400576" y="6440006"/>
            <a:ext cx="4752528" cy="707886"/>
          </a:xfrm>
          <a:prstGeom prst="rect">
            <a:avLst/>
          </a:prstGeom>
        </p:spPr>
        <p:txBody>
          <a:bodyPr wrap="square">
            <a:spAutoFit/>
          </a:bodyPr>
          <a:lstStyle/>
          <a:p>
            <a:r>
              <a:rPr lang="cs-CZ" sz="1000" u="sng" dirty="0">
                <a:latin typeface="Arial" panose="020B0604020202020204" pitchFamily="34" charset="0"/>
                <a:cs typeface="Arial" panose="020B0604020202020204" pitchFamily="34" charset="0"/>
              </a:rPr>
              <a:t>Fotbal Štětí 1968 muži Stadion TJ SEPAP Štětí</a:t>
            </a:r>
          </a:p>
          <a:p>
            <a:r>
              <a:rPr lang="cs-CZ" sz="1000" dirty="0">
                <a:latin typeface="Arial" panose="020B0604020202020204" pitchFamily="34" charset="0"/>
                <a:cs typeface="Arial" panose="020B0604020202020204" pitchFamily="34" charset="0"/>
              </a:rPr>
              <a:t>Vpředu: Černý Oto  Zleva: Kostečka Karel, Blažek Jaroslav, ???? ????, </a:t>
            </a:r>
            <a:r>
              <a:rPr lang="cs-CZ" sz="1000" dirty="0" err="1">
                <a:latin typeface="Arial" panose="020B0604020202020204" pitchFamily="34" charset="0"/>
                <a:cs typeface="Arial" panose="020B0604020202020204" pitchFamily="34" charset="0"/>
              </a:rPr>
              <a:t>Ransdorf</a:t>
            </a:r>
            <a:r>
              <a:rPr lang="cs-CZ" sz="1000" dirty="0">
                <a:latin typeface="Arial" panose="020B0604020202020204" pitchFamily="34" charset="0"/>
                <a:cs typeface="Arial" panose="020B0604020202020204" pitchFamily="34" charset="0"/>
              </a:rPr>
              <a:t> Miroslav, </a:t>
            </a:r>
            <a:r>
              <a:rPr lang="cs-CZ" sz="1000" dirty="0" err="1">
                <a:latin typeface="Arial" panose="020B0604020202020204" pitchFamily="34" charset="0"/>
                <a:cs typeface="Arial" panose="020B0604020202020204" pitchFamily="34" charset="0"/>
              </a:rPr>
              <a:t>Ujvary</a:t>
            </a:r>
            <a:r>
              <a:rPr lang="cs-CZ" sz="1000" dirty="0">
                <a:latin typeface="Arial" panose="020B0604020202020204" pitchFamily="34" charset="0"/>
                <a:cs typeface="Arial" panose="020B0604020202020204" pitchFamily="34" charset="0"/>
              </a:rPr>
              <a:t> Ladislav, Zoubek Jiří, </a:t>
            </a:r>
            <a:r>
              <a:rPr lang="cs-CZ" sz="1000" dirty="0" err="1">
                <a:latin typeface="Arial" panose="020B0604020202020204" pitchFamily="34" charset="0"/>
                <a:cs typeface="Arial" panose="020B0604020202020204" pitchFamily="34" charset="0"/>
              </a:rPr>
              <a:t>Habelt</a:t>
            </a:r>
            <a:r>
              <a:rPr lang="cs-CZ" sz="1000" dirty="0">
                <a:latin typeface="Arial" panose="020B0604020202020204" pitchFamily="34" charset="0"/>
                <a:cs typeface="Arial" panose="020B0604020202020204" pitchFamily="34" charset="0"/>
              </a:rPr>
              <a:t> Petr, Beneš Jaroslav, Plašil Zdeněk, Vilím Vladimír, Kočí Zdeněk, Haken Vlastimil.</a:t>
            </a:r>
            <a:endParaRPr lang="cs-CZ" sz="1000" dirty="0">
              <a:effectLst/>
              <a:latin typeface="Arial" panose="020B0604020202020204" pitchFamily="34" charset="0"/>
              <a:cs typeface="Arial" panose="020B0604020202020204" pitchFamily="34" charset="0"/>
            </a:endParaRPr>
          </a:p>
        </p:txBody>
      </p:sp>
      <p:graphicFrame>
        <p:nvGraphicFramePr>
          <p:cNvPr id="10" name="Tabulka 9"/>
          <p:cNvGraphicFramePr>
            <a:graphicFrameLocks noGrp="1"/>
          </p:cNvGraphicFramePr>
          <p:nvPr>
            <p:extLst>
              <p:ext uri="{D42A27DB-BD31-4B8C-83A1-F6EECF244321}">
                <p14:modId xmlns:p14="http://schemas.microsoft.com/office/powerpoint/2010/main" val="3219369346"/>
              </p:ext>
            </p:extLst>
          </p:nvPr>
        </p:nvGraphicFramePr>
        <p:xfrm>
          <a:off x="211281" y="698376"/>
          <a:ext cx="4583785" cy="2705100"/>
        </p:xfrm>
        <a:graphic>
          <a:graphicData uri="http://schemas.openxmlformats.org/drawingml/2006/table">
            <a:tbl>
              <a:tblPr/>
              <a:tblGrid>
                <a:gridCol w="225525">
                  <a:extLst>
                    <a:ext uri="{9D8B030D-6E8A-4147-A177-3AD203B41FA5}">
                      <a16:colId xmlns:a16="http://schemas.microsoft.com/office/drawing/2014/main" val="663559261"/>
                    </a:ext>
                  </a:extLst>
                </a:gridCol>
                <a:gridCol w="225525">
                  <a:extLst>
                    <a:ext uri="{9D8B030D-6E8A-4147-A177-3AD203B41FA5}">
                      <a16:colId xmlns:a16="http://schemas.microsoft.com/office/drawing/2014/main" val="2133640240"/>
                    </a:ext>
                  </a:extLst>
                </a:gridCol>
                <a:gridCol w="2040995">
                  <a:extLst>
                    <a:ext uri="{9D8B030D-6E8A-4147-A177-3AD203B41FA5}">
                      <a16:colId xmlns:a16="http://schemas.microsoft.com/office/drawing/2014/main" val="994531792"/>
                    </a:ext>
                  </a:extLst>
                </a:gridCol>
                <a:gridCol w="214248">
                  <a:extLst>
                    <a:ext uri="{9D8B030D-6E8A-4147-A177-3AD203B41FA5}">
                      <a16:colId xmlns:a16="http://schemas.microsoft.com/office/drawing/2014/main" val="1345767931"/>
                    </a:ext>
                  </a:extLst>
                </a:gridCol>
                <a:gridCol w="236801">
                  <a:extLst>
                    <a:ext uri="{9D8B030D-6E8A-4147-A177-3AD203B41FA5}">
                      <a16:colId xmlns:a16="http://schemas.microsoft.com/office/drawing/2014/main" val="925446900"/>
                    </a:ext>
                  </a:extLst>
                </a:gridCol>
                <a:gridCol w="281905">
                  <a:extLst>
                    <a:ext uri="{9D8B030D-6E8A-4147-A177-3AD203B41FA5}">
                      <a16:colId xmlns:a16="http://schemas.microsoft.com/office/drawing/2014/main" val="793044883"/>
                    </a:ext>
                  </a:extLst>
                </a:gridCol>
                <a:gridCol w="160686">
                  <a:extLst>
                    <a:ext uri="{9D8B030D-6E8A-4147-A177-3AD203B41FA5}">
                      <a16:colId xmlns:a16="http://schemas.microsoft.com/office/drawing/2014/main" val="4208889772"/>
                    </a:ext>
                  </a:extLst>
                </a:gridCol>
                <a:gridCol w="236801">
                  <a:extLst>
                    <a:ext uri="{9D8B030D-6E8A-4147-A177-3AD203B41FA5}">
                      <a16:colId xmlns:a16="http://schemas.microsoft.com/office/drawing/2014/main" val="2526385044"/>
                    </a:ext>
                  </a:extLst>
                </a:gridCol>
                <a:gridCol w="439773">
                  <a:extLst>
                    <a:ext uri="{9D8B030D-6E8A-4147-A177-3AD203B41FA5}">
                      <a16:colId xmlns:a16="http://schemas.microsoft.com/office/drawing/2014/main" val="3829868951"/>
                    </a:ext>
                  </a:extLst>
                </a:gridCol>
                <a:gridCol w="293182">
                  <a:extLst>
                    <a:ext uri="{9D8B030D-6E8A-4147-A177-3AD203B41FA5}">
                      <a16:colId xmlns:a16="http://schemas.microsoft.com/office/drawing/2014/main" val="321192315"/>
                    </a:ext>
                  </a:extLst>
                </a:gridCol>
                <a:gridCol w="228344">
                  <a:extLst>
                    <a:ext uri="{9D8B030D-6E8A-4147-A177-3AD203B41FA5}">
                      <a16:colId xmlns:a16="http://schemas.microsoft.com/office/drawing/2014/main" val="2231582259"/>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32194805"/>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dirty="0">
                          <a:solidFill>
                            <a:srgbClr val="0000CC"/>
                          </a:solidFill>
                          <a:effectLst/>
                          <a:latin typeface="Calibri" panose="020F0502020204030204" pitchFamily="34" charset="0"/>
                        </a:rPr>
                        <a:t>I.A třída  dorostu  2018/2019 po 17.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48480004"/>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96:29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4904210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93:36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56821375"/>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62:34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85456074"/>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60:38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18975765"/>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71:51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85334413"/>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53:66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05636488"/>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44:37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64784661"/>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42:54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25773496"/>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44:70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45586252"/>
                  </a:ext>
                </a:extLst>
              </a:tr>
              <a:tr h="21907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32:57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86979164"/>
                  </a:ext>
                </a:extLst>
              </a:tr>
              <a:tr h="24765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57:57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90784762"/>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31:92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440027"/>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28:92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5763970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3025283"/>
                  </a:ext>
                </a:extLst>
              </a:tr>
            </a:tbl>
          </a:graphicData>
        </a:graphic>
      </p:graphicFrame>
      <p:sp>
        <p:nvSpPr>
          <p:cNvPr id="11" name="TextovéPole 10"/>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12" name="TextovéPole 11"/>
          <p:cNvSpPr txBox="1"/>
          <p:nvPr/>
        </p:nvSpPr>
        <p:spPr>
          <a:xfrm>
            <a:off x="9733237" y="692519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Tree>
    <p:extLst>
      <p:ext uri="{BB962C8B-B14F-4D97-AF65-F5344CB8AC3E}">
        <p14:creationId xmlns:p14="http://schemas.microsoft.com/office/powerpoint/2010/main" val="194325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72584" y="68451"/>
            <a:ext cx="4594415" cy="6447919"/>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a:t>
            </a:r>
            <a:r>
              <a:rPr lang="cs-CZ" sz="1500" i="1" dirty="0">
                <a:latin typeface="Arial" pitchFamily="34" charset="0"/>
                <a:cs typeface="Arial" pitchFamily="34" charset="0"/>
              </a:rPr>
              <a:t>vítáme všechny fanoušky na dalším domácím utkání mužstva dospělých, které se v posledních 2 kolech rozehrálo k dobrým výkonům, když se mu podařilo vstřelit 11 branek. V neúplné tabulce Ústeckého přeboru jsme 4. místě a   pokud forma vydrží, tak je naděje, že může být ještě lépe. Vítáme na našem stadionu i loňského nováčka soutěže z </a:t>
            </a:r>
            <a:r>
              <a:rPr lang="cs-CZ" sz="1500" i="1" dirty="0" err="1">
                <a:latin typeface="Arial" pitchFamily="34" charset="0"/>
                <a:cs typeface="Arial" pitchFamily="34" charset="0"/>
              </a:rPr>
              <a:t>Brné</a:t>
            </a:r>
            <a:r>
              <a:rPr lang="cs-CZ" sz="1500" i="1" dirty="0">
                <a:latin typeface="Arial" pitchFamily="34" charset="0"/>
                <a:cs typeface="Arial" pitchFamily="34" charset="0"/>
              </a:rPr>
              <a:t>, který si vede v soutěži velmi dobře a drží se v klidném středu tabulky. Dnešním kolem vstupujeme do 2. poloviny jarní části. Ve hře je ještě 24 bodů, které mohou s tabulkou ještě hodně zatočit. Hlavně dolních patrech tabulky je  pořadí hodně vyrovnané. Všechny potřebné informace najdete v dnešním zpravodaji.  Soutěže jsou v plném proudu a psát bylo o čem. Na stadionu ve Štětí je stále živo a přijdete-li v sobotu nebo v neděli na hřiště, tak se zde určitě bude nějaký fotbalový zápas odehrávat. Přesný rozpis utkání je na dalších stránkách.   Pojďme ale nejprve k dnešnímu utkání. Věříme, že se Vám na našem stadionu dnes bude líbit a stanete se 12 hráčem našeho týmu.</a:t>
            </a:r>
            <a:endParaRPr lang="cs-CZ" sz="1300" i="1" dirty="0">
              <a:latin typeface="Arial" pitchFamily="34" charset="0"/>
              <a:cs typeface="Arial" pitchFamily="34" charset="0"/>
            </a:endParaRPr>
          </a:p>
          <a:p>
            <a:pPr algn="just" eaLnBrk="0" hangingPunct="0">
              <a:defRPr/>
            </a:pPr>
            <a:r>
              <a:rPr lang="cs-CZ" sz="1800" i="1" dirty="0">
                <a:latin typeface="Algerian" panose="04020705040A02060702" pitchFamily="82" charset="0"/>
                <a:cs typeface="Arial" pitchFamily="34" charset="0"/>
              </a:rPr>
              <a:t>                           Štětí                                                    </a:t>
            </a:r>
          </a:p>
          <a:p>
            <a:pPr algn="just" eaLnBrk="0" hangingPunct="0">
              <a:defRPr/>
            </a:pPr>
            <a:r>
              <a:rPr lang="cs-CZ" sz="1800" i="1" dirty="0">
                <a:latin typeface="Algerian" panose="04020705040A02060702" pitchFamily="82" charset="0"/>
                <a:cs typeface="Arial" pitchFamily="34" charset="0"/>
              </a:rPr>
              <a:t>                                              do toho</a:t>
            </a:r>
            <a:endParaRPr lang="cs-CZ" sz="1300" i="1" dirty="0">
              <a:latin typeface="Algerian" panose="04020705040A02060702" pitchFamily="82" charset="0"/>
              <a:cs typeface="Arial" pitchFamily="34" charset="0"/>
            </a:endParaRPr>
          </a:p>
        </p:txBody>
      </p:sp>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2" name="TextovéPole 1"/>
          <p:cNvSpPr txBox="1"/>
          <p:nvPr/>
        </p:nvSpPr>
        <p:spPr>
          <a:xfrm>
            <a:off x="143992" y="68451"/>
            <a:ext cx="4716524" cy="2781062"/>
          </a:xfrm>
          <a:prstGeom prst="horizontalScroll">
            <a:avLst/>
          </a:prstGeom>
          <a:blipFill>
            <a:blip r:embed="rId2"/>
            <a:stretch>
              <a:fillRect/>
            </a:stretch>
          </a:blipFill>
          <a:effectLst>
            <a:glow rad="101600">
              <a:srgbClr val="FFFF00">
                <a:alpha val="40000"/>
              </a:srgbClr>
            </a:glow>
            <a:softEdge rad="0"/>
          </a:effectLst>
        </p:spPr>
        <p:txBody>
          <a:bodyPr wrap="square" rtlCol="0">
            <a:spAutoFit/>
          </a:bodyPr>
          <a:lstStyle/>
          <a:p>
            <a:pPr algn="ctr"/>
            <a:r>
              <a:rPr lang="cs-CZ" sz="2600" dirty="0">
                <a:solidFill>
                  <a:srgbClr val="008000"/>
                </a:solidFill>
                <a:latin typeface="Elephant" panose="02020904090505020303" pitchFamily="18" charset="0"/>
              </a:rPr>
              <a:t>TJ Spartak Perštejn</a:t>
            </a:r>
          </a:p>
          <a:p>
            <a:pPr algn="ctr"/>
            <a:r>
              <a:rPr lang="cs-CZ" sz="2600" dirty="0">
                <a:solidFill>
                  <a:srgbClr val="008000"/>
                </a:solidFill>
                <a:latin typeface="Elephant" panose="02020904090505020303" pitchFamily="18" charset="0"/>
              </a:rPr>
              <a:t>SK Štětí</a:t>
            </a:r>
          </a:p>
          <a:p>
            <a:pPr algn="ctr"/>
            <a:r>
              <a:rPr lang="cs-CZ" sz="2600" dirty="0">
                <a:solidFill>
                  <a:srgbClr val="008000"/>
                </a:solidFill>
                <a:latin typeface="Elephant" panose="02020904090505020303" pitchFamily="18" charset="0"/>
              </a:rPr>
              <a:t>Sobota 5.4.2019</a:t>
            </a:r>
          </a:p>
          <a:p>
            <a:pPr algn="ctr"/>
            <a:r>
              <a:rPr lang="cs-CZ" sz="2600" dirty="0">
                <a:solidFill>
                  <a:srgbClr val="008000"/>
                </a:solidFill>
                <a:latin typeface="Elephant" panose="02020904090505020303" pitchFamily="18" charset="0"/>
              </a:rPr>
              <a:t>17:00 hod</a:t>
            </a:r>
          </a:p>
          <a:p>
            <a:pPr algn="ctr"/>
            <a:r>
              <a:rPr lang="cs-CZ" sz="2600" dirty="0">
                <a:solidFill>
                  <a:srgbClr val="008000"/>
                </a:solidFill>
                <a:latin typeface="Elephant" panose="02020904090505020303" pitchFamily="18" charset="0"/>
              </a:rPr>
              <a:t>Odjezd autobusu 14:00</a:t>
            </a:r>
          </a:p>
        </p:txBody>
      </p:sp>
      <p:sp>
        <p:nvSpPr>
          <p:cNvPr id="4" name="TextovéPole 3"/>
          <p:cNvSpPr txBox="1"/>
          <p:nvPr/>
        </p:nvSpPr>
        <p:spPr>
          <a:xfrm>
            <a:off x="143992" y="3507099"/>
            <a:ext cx="4716524" cy="3216265"/>
          </a:xfrm>
          <a:prstGeom prst="rect">
            <a:avLst/>
          </a:prstGeom>
          <a:pattFill prst="diagBrick">
            <a:fgClr>
              <a:srgbClr val="99FF33"/>
            </a:fgClr>
            <a:bgClr>
              <a:schemeClr val="bg1"/>
            </a:bgClr>
          </a:pattFill>
          <a:effectLst>
            <a:softEdge rad="0"/>
          </a:effectLst>
        </p:spPr>
        <p:txBody>
          <a:bodyPr wrap="square" rtlCol="0">
            <a:spAutoFit/>
          </a:bodyPr>
          <a:lstStyle/>
          <a:p>
            <a:pPr algn="ctr"/>
            <a:r>
              <a:rPr lang="cs-CZ" sz="2900" dirty="0">
                <a:solidFill>
                  <a:srgbClr val="FF3399"/>
                </a:solidFill>
                <a:latin typeface="Georgia" panose="02040502050405020303" pitchFamily="18" charset="0"/>
              </a:rPr>
              <a:t>Loňský podzim to byla ve Štětí proti Perštejnu fotbalová přestřelka. Mužstvo dospělých vyhrálo 7:3, i když poločas byl jen 3:3.  Jiří Vokoun vstřelil 4 góly. </a:t>
            </a:r>
          </a:p>
        </p:txBody>
      </p:sp>
      <p:pic>
        <p:nvPicPr>
          <p:cNvPr id="5" name="Obrázek 4"/>
          <p:cNvPicPr>
            <a:picLocks noChangeAspect="1"/>
          </p:cNvPicPr>
          <p:nvPr/>
        </p:nvPicPr>
        <p:blipFill>
          <a:blip r:embed="rId3"/>
          <a:stretch>
            <a:fillRect/>
          </a:stretch>
        </p:blipFill>
        <p:spPr>
          <a:xfrm>
            <a:off x="252004" y="1225900"/>
            <a:ext cx="828092" cy="665408"/>
          </a:xfrm>
          <a:prstGeom prst="rect">
            <a:avLst/>
          </a:prstGeom>
        </p:spPr>
      </p:pic>
      <p:pic>
        <p:nvPicPr>
          <p:cNvPr id="13" name="Obrázek 12" descr="Clipart - &lt;strong&gt;soccer&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4842" y="2584465"/>
            <a:ext cx="782796" cy="811188"/>
          </a:xfrm>
          <a:prstGeom prst="rect">
            <a:avLst/>
          </a:prstGeom>
        </p:spPr>
      </p:pic>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graphicFrame>
        <p:nvGraphicFramePr>
          <p:cNvPr id="2" name="Tabulka 1"/>
          <p:cNvGraphicFramePr>
            <a:graphicFrameLocks noGrp="1"/>
          </p:cNvGraphicFramePr>
          <p:nvPr>
            <p:extLst>
              <p:ext uri="{D42A27DB-BD31-4B8C-83A1-F6EECF244321}">
                <p14:modId xmlns:p14="http://schemas.microsoft.com/office/powerpoint/2010/main" val="1307557099"/>
              </p:ext>
            </p:extLst>
          </p:nvPr>
        </p:nvGraphicFramePr>
        <p:xfrm>
          <a:off x="143992" y="91108"/>
          <a:ext cx="4536504" cy="2232248"/>
        </p:xfrm>
        <a:graphic>
          <a:graphicData uri="http://schemas.openxmlformats.org/drawingml/2006/table">
            <a:tbl>
              <a:tblPr/>
              <a:tblGrid>
                <a:gridCol w="455695">
                  <a:extLst>
                    <a:ext uri="{9D8B030D-6E8A-4147-A177-3AD203B41FA5}">
                      <a16:colId xmlns:a16="http://schemas.microsoft.com/office/drawing/2014/main" val="3162297061"/>
                    </a:ext>
                  </a:extLst>
                </a:gridCol>
                <a:gridCol w="817914">
                  <a:extLst>
                    <a:ext uri="{9D8B030D-6E8A-4147-A177-3AD203B41FA5}">
                      <a16:colId xmlns:a16="http://schemas.microsoft.com/office/drawing/2014/main" val="2418872821"/>
                    </a:ext>
                  </a:extLst>
                </a:gridCol>
                <a:gridCol w="2185000">
                  <a:extLst>
                    <a:ext uri="{9D8B030D-6E8A-4147-A177-3AD203B41FA5}">
                      <a16:colId xmlns:a16="http://schemas.microsoft.com/office/drawing/2014/main" val="4045932326"/>
                    </a:ext>
                  </a:extLst>
                </a:gridCol>
                <a:gridCol w="1077895">
                  <a:extLst>
                    <a:ext uri="{9D8B030D-6E8A-4147-A177-3AD203B41FA5}">
                      <a16:colId xmlns:a16="http://schemas.microsoft.com/office/drawing/2014/main" val="781345984"/>
                    </a:ext>
                  </a:extLst>
                </a:gridCol>
              </a:tblGrid>
              <a:tr h="279031">
                <a:tc gridSpan="4">
                  <a:txBody>
                    <a:bodyPr/>
                    <a:lstStyle/>
                    <a:p>
                      <a:pPr algn="ctr" fontAlgn="ctr"/>
                      <a:r>
                        <a:rPr lang="cs-CZ" sz="1600" b="1" i="0" u="none" strike="noStrike" dirty="0">
                          <a:solidFill>
                            <a:srgbClr val="000000"/>
                          </a:solidFill>
                          <a:effectLst/>
                          <a:latin typeface="Arial" panose="020B0604020202020204" pitchFamily="34" charset="0"/>
                        </a:rPr>
                        <a:t>Jarní výsledky SK </a:t>
                      </a:r>
                      <a:r>
                        <a:rPr lang="cs-CZ" sz="1600" b="1" i="0" u="none" strike="noStrike" dirty="0" err="1">
                          <a:solidFill>
                            <a:srgbClr val="000000"/>
                          </a:solidFill>
                          <a:effectLst/>
                          <a:latin typeface="Arial" panose="020B0604020202020204" pitchFamily="34" charset="0"/>
                        </a:rPr>
                        <a:t>Brná</a:t>
                      </a:r>
                      <a:endParaRPr lang="cs-CZ" sz="16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98593736"/>
                  </a:ext>
                </a:extLst>
              </a:tr>
              <a:tr h="279031">
                <a:tc>
                  <a:txBody>
                    <a:bodyPr/>
                    <a:lstStyle/>
                    <a:p>
                      <a:pPr algn="ctr" fontAlgn="ctr"/>
                      <a:r>
                        <a:rPr lang="cs-CZ" sz="1200" b="1" i="0" u="none" strike="noStrike" dirty="0">
                          <a:solidFill>
                            <a:srgbClr val="000000"/>
                          </a:solidFill>
                          <a:effectLst/>
                          <a:latin typeface="Arial" panose="020B0604020202020204" pitchFamily="34" charset="0"/>
                        </a:rPr>
                        <a:t>16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08.05.2019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Dobroměřice - Brná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odloženo</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72952317"/>
                  </a:ext>
                </a:extLst>
              </a:tr>
              <a:tr h="279031">
                <a:tc>
                  <a:txBody>
                    <a:bodyPr/>
                    <a:lstStyle/>
                    <a:p>
                      <a:pPr algn="ctr" fontAlgn="ctr"/>
                      <a:r>
                        <a:rPr lang="cs-CZ" sz="1200" b="1" i="0" u="none" strike="noStrike" dirty="0">
                          <a:solidFill>
                            <a:srgbClr val="000000"/>
                          </a:solidFill>
                          <a:effectLst/>
                          <a:latin typeface="Arial" panose="020B0604020202020204" pitchFamily="34" charset="0"/>
                        </a:rPr>
                        <a:t>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05.06.2019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Brná - 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odloženo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59184572"/>
                  </a:ext>
                </a:extLst>
              </a:tr>
              <a:tr h="279031">
                <a:tc>
                  <a:txBody>
                    <a:bodyPr/>
                    <a:lstStyle/>
                    <a:p>
                      <a:pPr algn="ctr" fontAlgn="ctr"/>
                      <a:r>
                        <a:rPr lang="cs-CZ" sz="1200" b="1" i="0" u="none" strike="noStrike" dirty="0">
                          <a:solidFill>
                            <a:srgbClr val="000000"/>
                          </a:solidFill>
                          <a:effectLst/>
                          <a:latin typeface="Arial" panose="020B0604020202020204" pitchFamily="34" charset="0"/>
                        </a:rPr>
                        <a:t>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23.03.2019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Vilémov - </a:t>
                      </a:r>
                      <a:r>
                        <a:rPr lang="cs-CZ" sz="1200" b="1" i="0" u="none" strike="noStrike" dirty="0" err="1">
                          <a:solidFill>
                            <a:srgbClr val="000000"/>
                          </a:solidFill>
                          <a:effectLst/>
                          <a:latin typeface="Arial" panose="020B0604020202020204" pitchFamily="34" charset="0"/>
                        </a:rPr>
                        <a:t>Brná</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3:0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90440136"/>
                  </a:ext>
                </a:extLst>
              </a:tr>
              <a:tr h="279031">
                <a:tc>
                  <a:txBody>
                    <a:bodyPr/>
                    <a:lstStyle/>
                    <a:p>
                      <a:pPr algn="ctr" fontAlgn="ctr"/>
                      <a:r>
                        <a:rPr lang="cs-CZ" sz="1200" b="1" i="0" u="none" strike="noStrike" dirty="0">
                          <a:solidFill>
                            <a:srgbClr val="000000"/>
                          </a:solidFill>
                          <a:effectLst/>
                          <a:latin typeface="Arial" panose="020B0604020202020204" pitchFamily="34" charset="0"/>
                        </a:rPr>
                        <a:t>19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30.03.2019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err="1">
                          <a:solidFill>
                            <a:srgbClr val="000000"/>
                          </a:solidFill>
                          <a:effectLst/>
                          <a:latin typeface="Arial" panose="020B0604020202020204" pitchFamily="34" charset="0"/>
                        </a:rPr>
                        <a:t>Brná</a:t>
                      </a:r>
                      <a:r>
                        <a:rPr lang="cs-CZ" sz="1200" b="1" i="0" u="none" strike="noStrike" dirty="0">
                          <a:solidFill>
                            <a:srgbClr val="000000"/>
                          </a:solidFill>
                          <a:effectLst/>
                          <a:latin typeface="Arial" panose="020B0604020202020204" pitchFamily="34" charset="0"/>
                        </a:rPr>
                        <a:t> - 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1:3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5549412"/>
                  </a:ext>
                </a:extLst>
              </a:tr>
              <a:tr h="279031">
                <a:tc>
                  <a:txBody>
                    <a:bodyPr/>
                    <a:lstStyle/>
                    <a:p>
                      <a:pPr algn="ctr" fontAlgn="ctr"/>
                      <a:r>
                        <a:rPr lang="cs-CZ" sz="1200" b="1" i="0" u="none" strike="noStrike" dirty="0">
                          <a:solidFill>
                            <a:srgbClr val="000000"/>
                          </a:solidFill>
                          <a:effectLst/>
                          <a:latin typeface="Arial" panose="020B0604020202020204" pitchFamily="34" charset="0"/>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06.04.2019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Litoměřicko B - </a:t>
                      </a:r>
                      <a:r>
                        <a:rPr lang="cs-CZ" sz="1200" b="1" i="0" u="none" strike="noStrike" dirty="0" err="1">
                          <a:solidFill>
                            <a:srgbClr val="000000"/>
                          </a:solidFill>
                          <a:effectLst/>
                          <a:latin typeface="Arial" panose="020B0604020202020204" pitchFamily="34" charset="0"/>
                        </a:rPr>
                        <a:t>Brná</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2:4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30788555"/>
                  </a:ext>
                </a:extLst>
              </a:tr>
              <a:tr h="279031">
                <a:tc>
                  <a:txBody>
                    <a:bodyPr/>
                    <a:lstStyle/>
                    <a:p>
                      <a:pPr algn="ctr" fontAlgn="ctr"/>
                      <a:r>
                        <a:rPr lang="cs-CZ" sz="1200" b="1" i="0" u="none" strike="noStrike" dirty="0">
                          <a:solidFill>
                            <a:srgbClr val="000000"/>
                          </a:solidFill>
                          <a:effectLst/>
                          <a:latin typeface="Arial" panose="020B0604020202020204" pitchFamily="34" charset="0"/>
                        </a:rPr>
                        <a:t>21</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13.04.2019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Perštejn - </a:t>
                      </a:r>
                      <a:r>
                        <a:rPr lang="cs-CZ" sz="1200" b="1" i="0" u="none" strike="noStrike" dirty="0" err="1">
                          <a:solidFill>
                            <a:srgbClr val="000000"/>
                          </a:solidFill>
                          <a:effectLst/>
                          <a:latin typeface="Arial" panose="020B0604020202020204" pitchFamily="34" charset="0"/>
                        </a:rPr>
                        <a:t>Brná</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5:0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99895963"/>
                  </a:ext>
                </a:extLst>
              </a:tr>
              <a:tr h="279031">
                <a:tc>
                  <a:txBody>
                    <a:bodyPr/>
                    <a:lstStyle/>
                    <a:p>
                      <a:pPr algn="ctr" fontAlgn="ctr"/>
                      <a:r>
                        <a:rPr lang="cs-CZ" sz="1200" b="1" i="0" u="none" strike="noStrike" dirty="0">
                          <a:solidFill>
                            <a:srgbClr val="000000"/>
                          </a:solidFill>
                          <a:effectLst/>
                          <a:latin typeface="Arial" panose="020B0604020202020204" pitchFamily="34" charset="0"/>
                        </a:rPr>
                        <a:t>22</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20.04.2019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err="1">
                          <a:solidFill>
                            <a:srgbClr val="000000"/>
                          </a:solidFill>
                          <a:effectLst/>
                          <a:latin typeface="Arial" panose="020B0604020202020204" pitchFamily="34" charset="0"/>
                        </a:rPr>
                        <a:t>Brná</a:t>
                      </a:r>
                      <a:r>
                        <a:rPr lang="cs-CZ" sz="1200" b="1" i="0" u="none" strike="noStrike" dirty="0">
                          <a:solidFill>
                            <a:srgbClr val="000000"/>
                          </a:solidFill>
                          <a:effectLst/>
                          <a:latin typeface="Arial" panose="020B0604020202020204" pitchFamily="34" charset="0"/>
                        </a:rPr>
                        <a:t>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5:2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00149658"/>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2131272509"/>
              </p:ext>
            </p:extLst>
          </p:nvPr>
        </p:nvGraphicFramePr>
        <p:xfrm>
          <a:off x="5400576" y="3312906"/>
          <a:ext cx="4680519" cy="1676295"/>
        </p:xfrm>
        <a:graphic>
          <a:graphicData uri="http://schemas.openxmlformats.org/drawingml/2006/table">
            <a:tbl>
              <a:tblPr/>
              <a:tblGrid>
                <a:gridCol w="1755517">
                  <a:extLst>
                    <a:ext uri="{9D8B030D-6E8A-4147-A177-3AD203B41FA5}">
                      <a16:colId xmlns:a16="http://schemas.microsoft.com/office/drawing/2014/main" val="3534723335"/>
                    </a:ext>
                  </a:extLst>
                </a:gridCol>
                <a:gridCol w="1727119">
                  <a:extLst>
                    <a:ext uri="{9D8B030D-6E8A-4147-A177-3AD203B41FA5}">
                      <a16:colId xmlns:a16="http://schemas.microsoft.com/office/drawing/2014/main" val="3369790888"/>
                    </a:ext>
                  </a:extLst>
                </a:gridCol>
                <a:gridCol w="1197883">
                  <a:extLst>
                    <a:ext uri="{9D8B030D-6E8A-4147-A177-3AD203B41FA5}">
                      <a16:colId xmlns:a16="http://schemas.microsoft.com/office/drawing/2014/main" val="473101580"/>
                    </a:ext>
                  </a:extLst>
                </a:gridCol>
              </a:tblGrid>
              <a:tr h="405086">
                <a:tc gridSpan="3">
                  <a:txBody>
                    <a:bodyPr/>
                    <a:lstStyle/>
                    <a:p>
                      <a:pPr algn="ctr" fontAlgn="ctr"/>
                      <a:r>
                        <a:rPr lang="pl-PL" sz="1600" b="0" i="0" u="none" strike="noStrike">
                          <a:solidFill>
                            <a:srgbClr val="000000"/>
                          </a:solidFill>
                          <a:effectLst/>
                          <a:latin typeface="Gill Sans Ultra Bold" panose="020B0A02020104020203" pitchFamily="34" charset="-18"/>
                        </a:rPr>
                        <a:t>11.kolo okresního přeboru staré gardy 18.4.2019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02511230"/>
                  </a:ext>
                </a:extLst>
              </a:tr>
              <a:tr h="390619">
                <a:tc>
                  <a:txBody>
                    <a:bodyPr/>
                    <a:lstStyle/>
                    <a:p>
                      <a:pPr algn="ctr" fontAlgn="ctr"/>
                      <a:r>
                        <a:rPr lang="cs-CZ" sz="1100" b="0" i="0" u="none" strike="noStrike" dirty="0" err="1">
                          <a:solidFill>
                            <a:srgbClr val="000000"/>
                          </a:solidFill>
                          <a:effectLst/>
                          <a:latin typeface="Gill Sans Ultra Bold" panose="020B0A02020104020203" pitchFamily="34" charset="-18"/>
                        </a:rPr>
                        <a:t>Tigo</a:t>
                      </a:r>
                      <a:r>
                        <a:rPr lang="cs-CZ" sz="1100" b="0" i="0" u="none" strike="noStrike" dirty="0">
                          <a:solidFill>
                            <a:srgbClr val="000000"/>
                          </a:solidFill>
                          <a:effectLst/>
                          <a:latin typeface="Gill Sans Ultra Bold" panose="020B0A02020104020203" pitchFamily="34" charset="-18"/>
                        </a:rPr>
                        <a:t> Nučnice 1996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Gill Sans Ultra Bold" panose="020B0A02020104020203" pitchFamily="34" charset="-18"/>
                        </a:rPr>
                        <a:t>Sokol 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0:3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58952393"/>
                  </a:ext>
                </a:extLst>
              </a:tr>
              <a:tr h="390619">
                <a:tc>
                  <a:txBody>
                    <a:bodyPr/>
                    <a:lstStyle/>
                    <a:p>
                      <a:pPr algn="ctr" fontAlgn="ctr"/>
                      <a:r>
                        <a:rPr lang="cs-CZ" sz="1100" b="0" i="0" u="none" strike="noStrike" dirty="0">
                          <a:solidFill>
                            <a:srgbClr val="000000"/>
                          </a:solidFill>
                          <a:effectLst/>
                          <a:latin typeface="Gill Sans Ultra Bold" panose="020B0A02020104020203" pitchFamily="34" charset="-18"/>
                        </a:rPr>
                        <a:t>FK Litoměřicko, </a:t>
                      </a:r>
                      <a:r>
                        <a:rPr lang="cs-CZ" sz="1100" b="0" i="0" u="none" strike="noStrike" dirty="0" err="1">
                          <a:solidFill>
                            <a:srgbClr val="000000"/>
                          </a:solidFill>
                          <a:effectLst/>
                          <a:latin typeface="Gill Sans Ultra Bold" panose="020B0A02020104020203" pitchFamily="34" charset="-18"/>
                        </a:rPr>
                        <a:t>z.s</a:t>
                      </a:r>
                      <a:r>
                        <a:rPr lang="cs-CZ" sz="1100" b="0" i="0" u="none" strike="noStrike" dirty="0">
                          <a:solidFill>
                            <a:srgbClr val="000000"/>
                          </a:solidFill>
                          <a:effectLst/>
                          <a:latin typeface="Gill Sans Ultra Bold" panose="020B0A02020104020203" pitchFamily="34" charset="-18"/>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19600374"/>
                  </a:ext>
                </a:extLst>
              </a:tr>
              <a:tr h="397852">
                <a:tc>
                  <a:txBody>
                    <a:bodyPr/>
                    <a:lstStyle/>
                    <a:p>
                      <a:pPr algn="ctr" fontAlgn="ctr"/>
                      <a:r>
                        <a:rPr lang="cs-CZ" sz="1100" b="0" i="0" u="none" strike="noStrike">
                          <a:solidFill>
                            <a:srgbClr val="000000"/>
                          </a:solidFill>
                          <a:effectLst/>
                          <a:latin typeface="Gill Sans Ultra Bold" panose="020B0A02020104020203" pitchFamily="34" charset="-18"/>
                        </a:rPr>
                        <a:t>Slavoj Bohušovice 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TJ Sokol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1:5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94415726"/>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2200666049"/>
              </p:ext>
            </p:extLst>
          </p:nvPr>
        </p:nvGraphicFramePr>
        <p:xfrm>
          <a:off x="5400576" y="5183565"/>
          <a:ext cx="4680520" cy="1676295"/>
        </p:xfrm>
        <a:graphic>
          <a:graphicData uri="http://schemas.openxmlformats.org/drawingml/2006/table">
            <a:tbl>
              <a:tblPr/>
              <a:tblGrid>
                <a:gridCol w="1755517">
                  <a:extLst>
                    <a:ext uri="{9D8B030D-6E8A-4147-A177-3AD203B41FA5}">
                      <a16:colId xmlns:a16="http://schemas.microsoft.com/office/drawing/2014/main" val="3534723335"/>
                    </a:ext>
                  </a:extLst>
                </a:gridCol>
                <a:gridCol w="1727120">
                  <a:extLst>
                    <a:ext uri="{9D8B030D-6E8A-4147-A177-3AD203B41FA5}">
                      <a16:colId xmlns:a16="http://schemas.microsoft.com/office/drawing/2014/main" val="3369790888"/>
                    </a:ext>
                  </a:extLst>
                </a:gridCol>
                <a:gridCol w="1197883">
                  <a:extLst>
                    <a:ext uri="{9D8B030D-6E8A-4147-A177-3AD203B41FA5}">
                      <a16:colId xmlns:a16="http://schemas.microsoft.com/office/drawing/2014/main" val="473101580"/>
                    </a:ext>
                  </a:extLst>
                </a:gridCol>
              </a:tblGrid>
              <a:tr h="405086">
                <a:tc gridSpan="3">
                  <a:txBody>
                    <a:bodyPr/>
                    <a:lstStyle/>
                    <a:p>
                      <a:pPr algn="ctr" fontAlgn="ctr"/>
                      <a:r>
                        <a:rPr lang="pl-PL" sz="1600" b="0" i="0" u="none" strike="noStrike" dirty="0">
                          <a:solidFill>
                            <a:srgbClr val="000000"/>
                          </a:solidFill>
                          <a:effectLst/>
                          <a:latin typeface="Gill Sans Ultra Bold" panose="020B0A02020104020203" pitchFamily="34" charset="-18"/>
                        </a:rPr>
                        <a:t>10.kolo okresního přeboru staré gardy 18.4.2019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02511230"/>
                  </a:ext>
                </a:extLst>
              </a:tr>
              <a:tr h="390619">
                <a:tc>
                  <a:txBody>
                    <a:bodyPr/>
                    <a:lstStyle/>
                    <a:p>
                      <a:pPr algn="ctr" fontAlgn="ctr"/>
                      <a:r>
                        <a:rPr lang="cs-CZ" sz="1100" b="0" i="0" u="none" strike="noStrike" dirty="0" err="1">
                          <a:solidFill>
                            <a:srgbClr val="000000"/>
                          </a:solidFill>
                          <a:effectLst/>
                          <a:latin typeface="Gill Sans Ultra Bold" panose="020B0A02020104020203" pitchFamily="34" charset="-18"/>
                        </a:rPr>
                        <a:t>Tigo</a:t>
                      </a:r>
                      <a:r>
                        <a:rPr lang="cs-CZ" sz="1100" b="0" i="0" u="none" strike="noStrike" dirty="0">
                          <a:solidFill>
                            <a:srgbClr val="000000"/>
                          </a:solidFill>
                          <a:effectLst/>
                          <a:latin typeface="Gill Sans Ultra Bold" panose="020B0A02020104020203" pitchFamily="34" charset="-18"/>
                        </a:rPr>
                        <a:t> Nučnice 1996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err="1">
                          <a:solidFill>
                            <a:srgbClr val="000000"/>
                          </a:solidFill>
                          <a:effectLst/>
                          <a:latin typeface="Gill Sans Ultra Bold" panose="020B0A02020104020203" pitchFamily="34" charset="-18"/>
                        </a:rPr>
                        <a:t>Sepap</a:t>
                      </a:r>
                      <a:r>
                        <a:rPr lang="cs-CZ" sz="1100" b="0" i="0" u="none" strike="noStrike" dirty="0">
                          <a:solidFill>
                            <a:srgbClr val="000000"/>
                          </a:solidFill>
                          <a:effectLst/>
                          <a:latin typeface="Gill Sans Ultra Bold" panose="020B0A02020104020203" pitchFamily="34" charset="-18"/>
                        </a:rPr>
                        <a:t>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58952393"/>
                  </a:ext>
                </a:extLst>
              </a:tr>
              <a:tr h="390619">
                <a:tc>
                  <a:txBody>
                    <a:bodyPr/>
                    <a:lstStyle/>
                    <a:p>
                      <a:pPr algn="ctr" fontAlgn="ctr"/>
                      <a:r>
                        <a:rPr lang="cs-CZ" sz="1100" b="0" i="0" u="none" strike="noStrike" dirty="0">
                          <a:solidFill>
                            <a:srgbClr val="000000"/>
                          </a:solidFill>
                          <a:effectLst/>
                          <a:latin typeface="Gill Sans Ultra Bold" panose="020B0A02020104020203" pitchFamily="34" charset="-18"/>
                        </a:rPr>
                        <a:t>Žitenice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Slavoj Bohušovice </a:t>
                      </a:r>
                      <a:r>
                        <a:rPr lang="cs-CZ" sz="1100" b="0" i="0" u="none" strike="noStrike" dirty="0" err="1">
                          <a:solidFill>
                            <a:srgbClr val="000000"/>
                          </a:solidFill>
                          <a:effectLst/>
                          <a:latin typeface="Gill Sans Ultra Bold" panose="020B0A02020104020203" pitchFamily="34" charset="-18"/>
                        </a:rPr>
                        <a:t>n.O</a:t>
                      </a:r>
                      <a:r>
                        <a:rPr lang="cs-CZ" sz="1100" b="0" i="0" u="none" strike="noStrike" dirty="0">
                          <a:solidFill>
                            <a:srgbClr val="000000"/>
                          </a:solidFill>
                          <a:effectLst/>
                          <a:latin typeface="Gill Sans Ultra Bold" panose="020B0A02020104020203" pitchFamily="34" charset="-1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 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19600374"/>
                  </a:ext>
                </a:extLst>
              </a:tr>
              <a:tr h="397852">
                <a:tc>
                  <a:txBody>
                    <a:bodyPr/>
                    <a:lstStyle/>
                    <a:p>
                      <a:pPr algn="ctr" fontAlgn="ctr"/>
                      <a:r>
                        <a:rPr lang="cs-CZ" sz="1100" b="0" i="0" u="none" strike="noStrike" dirty="0">
                          <a:solidFill>
                            <a:srgbClr val="000000"/>
                          </a:solidFill>
                          <a:effectLst/>
                          <a:latin typeface="Gill Sans Ultra Bold" panose="020B0A02020104020203" pitchFamily="34" charset="-18"/>
                        </a:rPr>
                        <a:t>Sokol Malé Žernoseky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TJ Sokol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Gill Sans Ultra Bold" panose="020B0A02020104020203" pitchFamily="34" charset="-18"/>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94415726"/>
                  </a:ext>
                </a:extLst>
              </a:tr>
            </a:tbl>
          </a:graphicData>
        </a:graphic>
      </p:graphicFrame>
      <p:sp>
        <p:nvSpPr>
          <p:cNvPr id="7" name="TextovéPole 6">
            <a:extLst>
              <a:ext uri="{FF2B5EF4-FFF2-40B4-BE49-F238E27FC236}">
                <a16:creationId xmlns:a16="http://schemas.microsoft.com/office/drawing/2014/main" id="{845DB1A4-D34F-4AB9-8589-F9E8BCF66B31}"/>
              </a:ext>
            </a:extLst>
          </p:cNvPr>
          <p:cNvSpPr txBox="1"/>
          <p:nvPr/>
        </p:nvSpPr>
        <p:spPr>
          <a:xfrm>
            <a:off x="143992" y="3613455"/>
            <a:ext cx="4536504" cy="1600438"/>
          </a:xfrm>
          <a:prstGeom prst="rect">
            <a:avLst/>
          </a:prstGeom>
          <a:pattFill prst="pct25">
            <a:fgClr>
              <a:srgbClr val="CCFF99"/>
            </a:fgClr>
            <a:bgClr>
              <a:schemeClr val="bg1"/>
            </a:bgClr>
          </a:pattFill>
          <a:effectLst>
            <a:softEdge rad="0"/>
          </a:effectLst>
        </p:spPr>
        <p:txBody>
          <a:bodyPr wrap="square" rtlCol="0">
            <a:spAutoFit/>
          </a:bodyPr>
          <a:lstStyle/>
          <a:p>
            <a:r>
              <a:rPr lang="cs-CZ" sz="2000" u="sng" dirty="0">
                <a:latin typeface="Arial Black" panose="020B0A04020102020204" pitchFamily="34" charset="0"/>
              </a:rPr>
              <a:t>Trenér: </a:t>
            </a:r>
            <a:r>
              <a:rPr lang="cs-CZ" sz="2000" dirty="0">
                <a:latin typeface="Arial Black" panose="020B0A04020102020204" pitchFamily="34" charset="0"/>
              </a:rPr>
              <a:t>Milan </a:t>
            </a:r>
            <a:r>
              <a:rPr lang="cs-CZ" sz="2000" dirty="0" err="1">
                <a:latin typeface="Arial Black" panose="020B0A04020102020204" pitchFamily="34" charset="0"/>
              </a:rPr>
              <a:t>Česlák</a:t>
            </a:r>
            <a:endParaRPr lang="cs-CZ" sz="2000" dirty="0">
              <a:latin typeface="Arial Black" panose="020B0A04020102020204" pitchFamily="34" charset="0"/>
            </a:endParaRPr>
          </a:p>
          <a:p>
            <a:r>
              <a:rPr lang="cs-CZ" sz="2000" u="sng" dirty="0">
                <a:latin typeface="Arial Black" panose="020B0A04020102020204" pitchFamily="34" charset="0"/>
              </a:rPr>
              <a:t>Asistent: </a:t>
            </a:r>
            <a:r>
              <a:rPr lang="cs-CZ" sz="2000" dirty="0">
                <a:latin typeface="Arial Black" panose="020B0A04020102020204" pitchFamily="34" charset="0"/>
              </a:rPr>
              <a:t>Tomáš Heřman</a:t>
            </a:r>
          </a:p>
          <a:p>
            <a:r>
              <a:rPr lang="cs-CZ" sz="2000" u="sng" dirty="0">
                <a:latin typeface="Arial Black" panose="020B0A04020102020204" pitchFamily="34" charset="0"/>
              </a:rPr>
              <a:t>Vedoucí: </a:t>
            </a:r>
            <a:r>
              <a:rPr lang="cs-CZ" sz="2000" dirty="0">
                <a:latin typeface="Arial Black" panose="020B0A04020102020204" pitchFamily="34" charset="0"/>
              </a:rPr>
              <a:t>Miroslav Jelačič</a:t>
            </a:r>
          </a:p>
          <a:p>
            <a:r>
              <a:rPr lang="cs-CZ" sz="2000" u="sng" dirty="0">
                <a:latin typeface="Arial Black" panose="020B0A04020102020204" pitchFamily="34" charset="0"/>
              </a:rPr>
              <a:t>Nejlepší střelec: </a:t>
            </a:r>
          </a:p>
          <a:p>
            <a:r>
              <a:rPr lang="cs-CZ" sz="1800" dirty="0">
                <a:latin typeface="Arial Black" panose="020B0A04020102020204" pitchFamily="34" charset="0"/>
              </a:rPr>
              <a:t>Jevgenij </a:t>
            </a:r>
            <a:r>
              <a:rPr lang="cs-CZ" sz="1800" dirty="0" err="1">
                <a:latin typeface="Arial Black" panose="020B0A04020102020204" pitchFamily="34" charset="0"/>
              </a:rPr>
              <a:t>Demčenko</a:t>
            </a:r>
            <a:r>
              <a:rPr lang="cs-CZ" sz="1800" dirty="0">
                <a:latin typeface="Arial Black" panose="020B0A04020102020204" pitchFamily="34" charset="0"/>
              </a:rPr>
              <a:t> 15 branek</a:t>
            </a:r>
          </a:p>
        </p:txBody>
      </p:sp>
      <p:sp>
        <p:nvSpPr>
          <p:cNvPr id="5" name="TextovéPole 4"/>
          <p:cNvSpPr txBox="1"/>
          <p:nvPr/>
        </p:nvSpPr>
        <p:spPr>
          <a:xfrm>
            <a:off x="5400576" y="91108"/>
            <a:ext cx="4680518" cy="877163"/>
          </a:xfrm>
          <a:prstGeom prst="rect">
            <a:avLst/>
          </a:prstGeom>
          <a:solidFill>
            <a:srgbClr val="CCFF99"/>
          </a:solidFill>
          <a:effectLst>
            <a:glow rad="101600">
              <a:srgbClr val="FF3399">
                <a:alpha val="40000"/>
              </a:srgbClr>
            </a:glow>
            <a:softEdge rad="0"/>
          </a:effectLst>
        </p:spPr>
        <p:txBody>
          <a:bodyPr wrap="square" rtlCol="0">
            <a:spAutoFit/>
          </a:bodyPr>
          <a:lstStyle/>
          <a:p>
            <a:pPr algn="ctr"/>
            <a:r>
              <a:rPr lang="cs-CZ" sz="1700" dirty="0">
                <a:solidFill>
                  <a:srgbClr val="000099"/>
                </a:solidFill>
                <a:latin typeface="Arial Black" panose="020B0A04020102020204" pitchFamily="34" charset="0"/>
              </a:rPr>
              <a:t>Stará garda měla minulé kolo volno, ale i tak se drží na 2. místě. </a:t>
            </a:r>
            <a:r>
              <a:rPr lang="cs-CZ" sz="1700" dirty="0" err="1">
                <a:solidFill>
                  <a:srgbClr val="000099"/>
                </a:solidFill>
                <a:latin typeface="Arial Black" panose="020B0A04020102020204" pitchFamily="34" charset="0"/>
              </a:rPr>
              <a:t>Pokratice</a:t>
            </a:r>
            <a:r>
              <a:rPr lang="cs-CZ" sz="1700" dirty="0">
                <a:solidFill>
                  <a:srgbClr val="000099"/>
                </a:solidFill>
                <a:latin typeface="Arial Black" panose="020B0A04020102020204" pitchFamily="34" charset="0"/>
              </a:rPr>
              <a:t> se v zimě odhlásily</a:t>
            </a:r>
          </a:p>
        </p:txBody>
      </p:sp>
      <p:sp>
        <p:nvSpPr>
          <p:cNvPr id="8" name="TextovéPole 7"/>
          <p:cNvSpPr txBox="1"/>
          <p:nvPr/>
        </p:nvSpPr>
        <p:spPr>
          <a:xfrm>
            <a:off x="107988" y="2467952"/>
            <a:ext cx="4572508" cy="1077218"/>
          </a:xfrm>
          <a:prstGeom prst="rect">
            <a:avLst/>
          </a:prstGeom>
          <a:solidFill>
            <a:srgbClr val="FFFF99"/>
          </a:solidFill>
          <a:ln w="25400">
            <a:solidFill>
              <a:srgbClr val="993366"/>
            </a:solidFill>
          </a:ln>
          <a:effectLst>
            <a:glow rad="101600">
              <a:srgbClr val="FFFF66">
                <a:alpha val="40000"/>
              </a:srgbClr>
            </a:glow>
            <a:softEdge rad="0"/>
          </a:effectLst>
        </p:spPr>
        <p:txBody>
          <a:bodyPr wrap="square" rtlCol="0">
            <a:spAutoFit/>
          </a:bodyPr>
          <a:lstStyle/>
          <a:p>
            <a:pPr algn="ctr"/>
            <a:r>
              <a:rPr lang="cs-CZ" sz="1600" dirty="0" err="1">
                <a:latin typeface="Bookman Old Style" panose="02050604050505020204" pitchFamily="18" charset="0"/>
              </a:rPr>
              <a:t>Brná</a:t>
            </a:r>
            <a:r>
              <a:rPr lang="cs-CZ" sz="1600" dirty="0">
                <a:latin typeface="Bookman Old Style" panose="02050604050505020204" pitchFamily="18" charset="0"/>
              </a:rPr>
              <a:t> v dosavadních 7 jarních kolech odehrála jen 5 zápasů. 2 vyhrála a 3x prohrála. Se ziskem 30 bodů ji patří </a:t>
            </a:r>
            <a:r>
              <a:rPr lang="cs-CZ" sz="1600" dirty="0" smtClean="0">
                <a:latin typeface="Bookman Old Style" panose="02050604050505020204" pitchFamily="18" charset="0"/>
              </a:rPr>
              <a:t>7.místo </a:t>
            </a:r>
            <a:r>
              <a:rPr lang="cs-CZ" sz="1600" dirty="0">
                <a:latin typeface="Bookman Old Style" panose="02050604050505020204" pitchFamily="18" charset="0"/>
              </a:rPr>
              <a:t>v tabulce.  </a:t>
            </a:r>
          </a:p>
        </p:txBody>
      </p:sp>
      <p:sp>
        <p:nvSpPr>
          <p:cNvPr id="11" name="TextovéPole 10"/>
          <p:cNvSpPr txBox="1"/>
          <p:nvPr/>
        </p:nvSpPr>
        <p:spPr>
          <a:xfrm>
            <a:off x="107988" y="5299518"/>
            <a:ext cx="4555058" cy="1656000"/>
          </a:xfrm>
          <a:prstGeom prst="rect">
            <a:avLst/>
          </a:prstGeom>
          <a:pattFill prst="ltDnDiag">
            <a:fgClr>
              <a:srgbClr val="FFFF66"/>
            </a:fgClr>
            <a:bgClr>
              <a:schemeClr val="bg1"/>
            </a:bgClr>
          </a:patt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Na podzim jsme v </a:t>
            </a:r>
            <a:r>
              <a:rPr lang="cs-CZ" sz="2000" dirty="0" err="1">
                <a:latin typeface="Arial Black" panose="020B0A04020102020204" pitchFamily="34" charset="0"/>
              </a:rPr>
              <a:t>Brné</a:t>
            </a:r>
            <a:r>
              <a:rPr lang="cs-CZ" sz="2000" dirty="0">
                <a:latin typeface="Arial Black" panose="020B0A04020102020204" pitchFamily="34" charset="0"/>
              </a:rPr>
              <a:t> vyhráli</a:t>
            </a:r>
          </a:p>
          <a:p>
            <a:pPr algn="ctr"/>
            <a:r>
              <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SK </a:t>
            </a:r>
            <a:r>
              <a:rPr lang="cs-CZ"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Brná</a:t>
            </a:r>
            <a:r>
              <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SK Štětí</a:t>
            </a:r>
          </a:p>
          <a:p>
            <a:pPr algn="ctr"/>
            <a:r>
              <a:rPr lang="cs-CZ"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1:4(0:1)   29.9.2018  8. kolo</a:t>
            </a:r>
          </a:p>
          <a:p>
            <a:r>
              <a:rPr lang="cs-CZ" sz="1000" u="sng" dirty="0">
                <a:latin typeface="Arial" panose="020B0604020202020204" pitchFamily="34" charset="0"/>
                <a:cs typeface="Arial" panose="020B0604020202020204" pitchFamily="34" charset="0"/>
              </a:rPr>
              <a:t>Branky:</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R.Slanička</a:t>
            </a:r>
            <a:r>
              <a:rPr lang="cs-CZ" sz="1000" dirty="0">
                <a:latin typeface="Arial" panose="020B0604020202020204" pitchFamily="34" charset="0"/>
                <a:cs typeface="Arial" panose="020B0604020202020204" pitchFamily="34" charset="0"/>
              </a:rPr>
              <a:t> 1, </a:t>
            </a:r>
            <a:r>
              <a:rPr lang="cs-CZ" sz="1000" dirty="0" err="1">
                <a:latin typeface="Arial" panose="020B0604020202020204" pitchFamily="34" charset="0"/>
                <a:cs typeface="Arial" panose="020B0604020202020204" pitchFamily="34" charset="0"/>
              </a:rPr>
              <a:t>J.Vokoun</a:t>
            </a:r>
            <a:r>
              <a:rPr lang="cs-CZ" sz="1000" dirty="0">
                <a:latin typeface="Arial" panose="020B0604020202020204" pitchFamily="34" charset="0"/>
                <a:cs typeface="Arial" panose="020B0604020202020204" pitchFamily="34" charset="0"/>
              </a:rPr>
              <a:t> 1, </a:t>
            </a:r>
            <a:r>
              <a:rPr lang="cs-CZ" sz="1000" dirty="0" err="1">
                <a:latin typeface="Arial" panose="020B0604020202020204" pitchFamily="34" charset="0"/>
                <a:cs typeface="Arial" panose="020B0604020202020204" pitchFamily="34" charset="0"/>
              </a:rPr>
              <a:t>M.Faust</a:t>
            </a:r>
            <a:r>
              <a:rPr lang="cs-CZ" sz="1000" dirty="0">
                <a:latin typeface="Arial" panose="020B0604020202020204" pitchFamily="34" charset="0"/>
                <a:cs typeface="Arial" panose="020B0604020202020204" pitchFamily="34" charset="0"/>
              </a:rPr>
              <a:t> 1, </a:t>
            </a:r>
            <a:r>
              <a:rPr lang="cs-CZ" sz="1000" dirty="0" err="1">
                <a:latin typeface="Arial" panose="020B0604020202020204" pitchFamily="34" charset="0"/>
                <a:cs typeface="Arial" panose="020B0604020202020204" pitchFamily="34" charset="0"/>
              </a:rPr>
              <a:t>K.Horváth</a:t>
            </a:r>
            <a:r>
              <a:rPr lang="cs-CZ" sz="1000" dirty="0">
                <a:latin typeface="Arial" panose="020B0604020202020204" pitchFamily="34" charset="0"/>
                <a:cs typeface="Arial" panose="020B0604020202020204" pitchFamily="34" charset="0"/>
              </a:rPr>
              <a:t> 1</a:t>
            </a:r>
          </a:p>
          <a:p>
            <a:r>
              <a:rPr lang="cs-CZ" sz="1000" u="sng" dirty="0">
                <a:latin typeface="Arial" panose="020B0604020202020204" pitchFamily="34" charset="0"/>
                <a:cs typeface="Arial" panose="020B0604020202020204" pitchFamily="34" charset="0"/>
              </a:rPr>
              <a:t>Sestava:</a:t>
            </a:r>
            <a:r>
              <a:rPr lang="cs-CZ" sz="1000" dirty="0">
                <a:latin typeface="Arial" panose="020B0604020202020204" pitchFamily="34" charset="0"/>
                <a:cs typeface="Arial" panose="020B0604020202020204" pitchFamily="34" charset="0"/>
              </a:rPr>
              <a:t> Gabriel-</a:t>
            </a:r>
            <a:r>
              <a:rPr lang="cs-CZ" sz="1000" dirty="0" err="1">
                <a:latin typeface="Arial" panose="020B0604020202020204" pitchFamily="34" charset="0"/>
                <a:cs typeface="Arial" panose="020B0604020202020204" pitchFamily="34" charset="0"/>
              </a:rPr>
              <a:t>P.Stejskal</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F.Svoboda</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J.Ransdorf,D.Mencl-T.Belák</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R.Slanička</a:t>
            </a:r>
            <a:r>
              <a:rPr lang="cs-CZ" sz="1000" dirty="0">
                <a:latin typeface="Arial" panose="020B0604020202020204" pitchFamily="34" charset="0"/>
                <a:cs typeface="Arial" panose="020B0604020202020204" pitchFamily="34" charset="0"/>
              </a:rPr>
              <a:t>, </a:t>
            </a:r>
          </a:p>
          <a:p>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J.Vacek</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M.Faust</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M.Rejman-J.Vokoun</a:t>
            </a:r>
            <a:endParaRPr lang="cs-CZ" sz="1000" dirty="0">
              <a:latin typeface="Arial" panose="020B0604020202020204" pitchFamily="34" charset="0"/>
              <a:cs typeface="Arial" panose="020B0604020202020204" pitchFamily="34" charset="0"/>
            </a:endParaRPr>
          </a:p>
          <a:p>
            <a:r>
              <a:rPr lang="cs-CZ" sz="1000" u="sng" dirty="0" err="1">
                <a:latin typeface="Arial" panose="020B0604020202020204" pitchFamily="34" charset="0"/>
                <a:cs typeface="Arial" panose="020B0604020202020204" pitchFamily="34" charset="0"/>
              </a:rPr>
              <a:t>Připraveni:</a:t>
            </a:r>
            <a:r>
              <a:rPr lang="cs-CZ" sz="1000" dirty="0" err="1">
                <a:latin typeface="Arial" panose="020B0604020202020204" pitchFamily="34" charset="0"/>
                <a:cs typeface="Arial" panose="020B0604020202020204" pitchFamily="34" charset="0"/>
              </a:rPr>
              <a:t>P.Fary</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M.Walter</a:t>
            </a:r>
            <a:endParaRPr lang="cs-CZ" sz="10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a:p>
            <a:pPr algn="ctr"/>
            <a:endParaRPr lang="cs-CZ" sz="2000" dirty="0">
              <a:latin typeface="Arial Black" panose="020B0A04020102020204" pitchFamily="34" charset="0"/>
            </a:endParaRPr>
          </a:p>
        </p:txBody>
      </p:sp>
      <p:graphicFrame>
        <p:nvGraphicFramePr>
          <p:cNvPr id="12" name="Tabulka 11"/>
          <p:cNvGraphicFramePr>
            <a:graphicFrameLocks noGrp="1"/>
          </p:cNvGraphicFramePr>
          <p:nvPr>
            <p:extLst>
              <p:ext uri="{D42A27DB-BD31-4B8C-83A1-F6EECF244321}">
                <p14:modId xmlns:p14="http://schemas.microsoft.com/office/powerpoint/2010/main" val="961480815"/>
              </p:ext>
            </p:extLst>
          </p:nvPr>
        </p:nvGraphicFramePr>
        <p:xfrm>
          <a:off x="5340535" y="1088086"/>
          <a:ext cx="4800600" cy="2114550"/>
        </p:xfrm>
        <a:graphic>
          <a:graphicData uri="http://schemas.openxmlformats.org/drawingml/2006/table">
            <a:tbl>
              <a:tblPr/>
              <a:tblGrid>
                <a:gridCol w="215615">
                  <a:extLst>
                    <a:ext uri="{9D8B030D-6E8A-4147-A177-3AD203B41FA5}">
                      <a16:colId xmlns:a16="http://schemas.microsoft.com/office/drawing/2014/main" val="2432891804"/>
                    </a:ext>
                  </a:extLst>
                </a:gridCol>
                <a:gridCol w="240981">
                  <a:extLst>
                    <a:ext uri="{9D8B030D-6E8A-4147-A177-3AD203B41FA5}">
                      <a16:colId xmlns:a16="http://schemas.microsoft.com/office/drawing/2014/main" val="3944185180"/>
                    </a:ext>
                  </a:extLst>
                </a:gridCol>
                <a:gridCol w="1902483">
                  <a:extLst>
                    <a:ext uri="{9D8B030D-6E8A-4147-A177-3AD203B41FA5}">
                      <a16:colId xmlns:a16="http://schemas.microsoft.com/office/drawing/2014/main" val="3166217157"/>
                    </a:ext>
                  </a:extLst>
                </a:gridCol>
                <a:gridCol w="304397">
                  <a:extLst>
                    <a:ext uri="{9D8B030D-6E8A-4147-A177-3AD203B41FA5}">
                      <a16:colId xmlns:a16="http://schemas.microsoft.com/office/drawing/2014/main" val="194124492"/>
                    </a:ext>
                  </a:extLst>
                </a:gridCol>
                <a:gridCol w="266348">
                  <a:extLst>
                    <a:ext uri="{9D8B030D-6E8A-4147-A177-3AD203B41FA5}">
                      <a16:colId xmlns:a16="http://schemas.microsoft.com/office/drawing/2014/main" val="744136034"/>
                    </a:ext>
                  </a:extLst>
                </a:gridCol>
                <a:gridCol w="180736">
                  <a:extLst>
                    <a:ext uri="{9D8B030D-6E8A-4147-A177-3AD203B41FA5}">
                      <a16:colId xmlns:a16="http://schemas.microsoft.com/office/drawing/2014/main" val="3856859710"/>
                    </a:ext>
                  </a:extLst>
                </a:gridCol>
                <a:gridCol w="332935">
                  <a:extLst>
                    <a:ext uri="{9D8B030D-6E8A-4147-A177-3AD203B41FA5}">
                      <a16:colId xmlns:a16="http://schemas.microsoft.com/office/drawing/2014/main" val="3761590849"/>
                    </a:ext>
                  </a:extLst>
                </a:gridCol>
                <a:gridCol w="748310">
                  <a:extLst>
                    <a:ext uri="{9D8B030D-6E8A-4147-A177-3AD203B41FA5}">
                      <a16:colId xmlns:a16="http://schemas.microsoft.com/office/drawing/2014/main" val="4000541070"/>
                    </a:ext>
                  </a:extLst>
                </a:gridCol>
                <a:gridCol w="329764">
                  <a:extLst>
                    <a:ext uri="{9D8B030D-6E8A-4147-A177-3AD203B41FA5}">
                      <a16:colId xmlns:a16="http://schemas.microsoft.com/office/drawing/2014/main" val="1889106609"/>
                    </a:ext>
                  </a:extLst>
                </a:gridCol>
                <a:gridCol w="279031">
                  <a:extLst>
                    <a:ext uri="{9D8B030D-6E8A-4147-A177-3AD203B41FA5}">
                      <a16:colId xmlns:a16="http://schemas.microsoft.com/office/drawing/2014/main" val="2531925304"/>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1053945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100" b="1" i="0" u="none" strike="noStrike">
                          <a:solidFill>
                            <a:srgbClr val="0000CC"/>
                          </a:solidFill>
                          <a:effectLst/>
                          <a:latin typeface="Calibri" panose="020F0502020204030204" pitchFamily="34" charset="0"/>
                        </a:rPr>
                        <a:t>Stará garda Sepap Štětí Okr. přebor 2018/19  po 11.kole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2247029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55:9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70124973"/>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27:22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9132799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30:28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3167197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39:30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292906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26:30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9609243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24:25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19348864"/>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18:49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1477130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9:31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6816868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13842582"/>
                  </a:ext>
                </a:extLst>
              </a:tr>
            </a:tbl>
          </a:graphicData>
        </a:graphic>
      </p:graphicFrame>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3" name="TextovéPole 2">
            <a:extLst>
              <a:ext uri="{FF2B5EF4-FFF2-40B4-BE49-F238E27FC236}">
                <a16:creationId xmlns:a16="http://schemas.microsoft.com/office/drawing/2014/main" id="{C9BC8FE6-ED38-4C27-8D9C-21677EF198B6}"/>
              </a:ext>
            </a:extLst>
          </p:cNvPr>
          <p:cNvSpPr txBox="1"/>
          <p:nvPr/>
        </p:nvSpPr>
        <p:spPr>
          <a:xfrm>
            <a:off x="159973" y="2179915"/>
            <a:ext cx="4392488" cy="4031873"/>
          </a:xfrm>
          <a:prstGeom prst="rect">
            <a:avLst/>
          </a:prstGeom>
          <a:noFill/>
          <a:effectLst>
            <a:softEdge rad="0"/>
          </a:effectLst>
        </p:spPr>
        <p:txBody>
          <a:bodyPr wrap="square" rtlCol="0">
            <a:spAutoFit/>
          </a:bodyPr>
          <a:lstStyle/>
          <a:p>
            <a:pPr algn="ctr"/>
            <a:r>
              <a:rPr lang="cs-CZ" sz="2000" dirty="0">
                <a:highlight>
                  <a:srgbClr val="00FFFF"/>
                </a:highlight>
                <a:latin typeface="Arial Black" panose="020B0A04020102020204" pitchFamily="34" charset="0"/>
              </a:rPr>
              <a:t>TIGO 1996 – </a:t>
            </a:r>
            <a:r>
              <a:rPr lang="cs-CZ" sz="2000" dirty="0" err="1">
                <a:highlight>
                  <a:srgbClr val="00FFFF"/>
                </a:highlight>
                <a:latin typeface="Arial Black" panose="020B0A04020102020204" pitchFamily="34" charset="0"/>
              </a:rPr>
              <a:t>Sepap</a:t>
            </a:r>
            <a:r>
              <a:rPr lang="cs-CZ" sz="2000" dirty="0">
                <a:highlight>
                  <a:srgbClr val="00FFFF"/>
                </a:highlight>
                <a:latin typeface="Arial Black" panose="020B0A04020102020204" pitchFamily="34" charset="0"/>
              </a:rPr>
              <a:t> Štětí  4:5(1:2) 12.4.2019</a:t>
            </a:r>
          </a:p>
          <a:p>
            <a:pPr algn="just"/>
            <a:r>
              <a:rPr lang="cs-CZ" b="0" dirty="0">
                <a:latin typeface="Arial" panose="020B0604020202020204" pitchFamily="34" charset="0"/>
                <a:cs typeface="Arial" panose="020B0604020202020204" pitchFamily="34" charset="0"/>
              </a:rPr>
              <a:t>Do zápasu jsme vstoupili velmi dobře a dostali se do dvoubrankového vedení 2:0.  Domácím se podařilo ještě před přestávkou snížit z hodně sporné penalty na 1:2. Po změně stran dokonce z volného přímého kopu srovnali na 2:2. Nám se ale podařilo zase rychle odskočit na 4:2. Ve zbytku zápasu jsme si už vítězství pohlídali a </a:t>
            </a:r>
            <a:r>
              <a:rPr lang="cs-CZ" b="0" dirty="0" err="1">
                <a:latin typeface="Arial" panose="020B0604020202020204" pitchFamily="34" charset="0"/>
                <a:cs typeface="Arial" panose="020B0604020202020204" pitchFamily="34" charset="0"/>
              </a:rPr>
              <a:t>Tigo</a:t>
            </a:r>
            <a:r>
              <a:rPr lang="cs-CZ" b="0" dirty="0">
                <a:latin typeface="Arial" panose="020B0604020202020204" pitchFamily="34" charset="0"/>
                <a:cs typeface="Arial" panose="020B0604020202020204" pitchFamily="34" charset="0"/>
              </a:rPr>
              <a:t> už stačilo v závěru snížit jen na konečných 4:5. Výborný vstup do jara, který nám zajistil 2. místo v tabulce s 3 bodovým náskokem před právě mužstvem TIGA. Nyní má naše mužstvo volno, protože </a:t>
            </a:r>
            <a:r>
              <a:rPr lang="cs-CZ" b="0" dirty="0" err="1">
                <a:latin typeface="Arial" panose="020B0604020202020204" pitchFamily="34" charset="0"/>
                <a:cs typeface="Arial" panose="020B0604020202020204" pitchFamily="34" charset="0"/>
              </a:rPr>
              <a:t>Pokratice</a:t>
            </a:r>
            <a:r>
              <a:rPr lang="cs-CZ" b="0" dirty="0">
                <a:latin typeface="Arial" panose="020B0604020202020204" pitchFamily="34" charset="0"/>
                <a:cs typeface="Arial" panose="020B0604020202020204" pitchFamily="34" charset="0"/>
              </a:rPr>
              <a:t> v průběhu zimy odhlásily svoji starou gardu ze soutěže.</a:t>
            </a:r>
          </a:p>
          <a:p>
            <a:r>
              <a:rPr lang="cs-CZ" b="0" u="sng" dirty="0">
                <a:latin typeface="Arial" panose="020B0604020202020204" pitchFamily="34" charset="0"/>
                <a:cs typeface="Arial" panose="020B0604020202020204" pitchFamily="34" charset="0"/>
              </a:rPr>
              <a:t>Branky: </a:t>
            </a:r>
            <a:r>
              <a:rPr lang="cs-CZ" b="0" dirty="0" err="1">
                <a:latin typeface="Arial" panose="020B0604020202020204" pitchFamily="34" charset="0"/>
                <a:cs typeface="Arial" panose="020B0604020202020204" pitchFamily="34" charset="0"/>
              </a:rPr>
              <a:t>J.Vokoun</a:t>
            </a:r>
            <a:r>
              <a:rPr lang="cs-CZ" b="0" dirty="0">
                <a:latin typeface="Arial" panose="020B0604020202020204" pitchFamily="34" charset="0"/>
                <a:cs typeface="Arial" panose="020B0604020202020204" pitchFamily="34" charset="0"/>
              </a:rPr>
              <a:t> sen. 2, </a:t>
            </a:r>
            <a:r>
              <a:rPr lang="cs-CZ" b="0" dirty="0" err="1">
                <a:latin typeface="Arial" panose="020B0604020202020204" pitchFamily="34" charset="0"/>
                <a:cs typeface="Arial" panose="020B0604020202020204" pitchFamily="34" charset="0"/>
              </a:rPr>
              <a:t>J.Jonák</a:t>
            </a:r>
            <a:r>
              <a:rPr lang="cs-CZ" b="0" dirty="0">
                <a:latin typeface="Arial" panose="020B0604020202020204" pitchFamily="34" charset="0"/>
                <a:cs typeface="Arial" panose="020B0604020202020204" pitchFamily="34" charset="0"/>
              </a:rPr>
              <a:t> 1, </a:t>
            </a:r>
            <a:r>
              <a:rPr lang="cs-CZ" b="0" dirty="0" err="1">
                <a:latin typeface="Arial" panose="020B0604020202020204" pitchFamily="34" charset="0"/>
                <a:cs typeface="Arial" panose="020B0604020202020204" pitchFamily="34" charset="0"/>
              </a:rPr>
              <a:t>P.Minárik</a:t>
            </a:r>
            <a:r>
              <a:rPr lang="cs-CZ" b="0" dirty="0">
                <a:latin typeface="Arial" panose="020B0604020202020204" pitchFamily="34" charset="0"/>
                <a:cs typeface="Arial" panose="020B0604020202020204" pitchFamily="34" charset="0"/>
              </a:rPr>
              <a:t> 1. </a:t>
            </a:r>
            <a:r>
              <a:rPr lang="cs-CZ" b="0" dirty="0" err="1">
                <a:latin typeface="Arial" panose="020B0604020202020204" pitchFamily="34" charset="0"/>
                <a:cs typeface="Arial" panose="020B0604020202020204" pitchFamily="34" charset="0"/>
              </a:rPr>
              <a:t>M.Vála</a:t>
            </a:r>
            <a:r>
              <a:rPr lang="cs-CZ" b="0" dirty="0">
                <a:latin typeface="Arial" panose="020B0604020202020204" pitchFamily="34" charset="0"/>
                <a:cs typeface="Arial" panose="020B0604020202020204" pitchFamily="34" charset="0"/>
              </a:rPr>
              <a:t> </a:t>
            </a:r>
          </a:p>
          <a:p>
            <a:r>
              <a:rPr lang="cs-CZ" b="0" u="sng" dirty="0">
                <a:latin typeface="Arial" panose="020B0604020202020204" pitchFamily="34" charset="0"/>
                <a:cs typeface="Arial" panose="020B0604020202020204" pitchFamily="34" charset="0"/>
              </a:rPr>
              <a:t>Sestava:  </a:t>
            </a:r>
            <a:r>
              <a:rPr lang="cs-CZ" b="0" dirty="0"/>
              <a:t> </a:t>
            </a:r>
            <a:r>
              <a:rPr lang="cs-CZ" b="0" dirty="0" err="1">
                <a:latin typeface="Arial" panose="020B0604020202020204" pitchFamily="34" charset="0"/>
                <a:cs typeface="Arial" panose="020B0604020202020204" pitchFamily="34" charset="0"/>
              </a:rPr>
              <a:t>Suchitra</a:t>
            </a:r>
            <a:r>
              <a:rPr lang="cs-CZ" b="0" dirty="0">
                <a:latin typeface="Arial" panose="020B0604020202020204" pitchFamily="34" charset="0"/>
                <a:cs typeface="Arial" panose="020B0604020202020204" pitchFamily="34" charset="0"/>
              </a:rPr>
              <a:t> Jan, Záloha Pavel, Tyle Jan, Jonák Josef,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Páviš</a:t>
            </a:r>
            <a:r>
              <a:rPr lang="cs-CZ" b="0" dirty="0">
                <a:latin typeface="Arial" panose="020B0604020202020204" pitchFamily="34" charset="0"/>
                <a:cs typeface="Arial" panose="020B0604020202020204" pitchFamily="34" charset="0"/>
              </a:rPr>
              <a:t> Roman, Burda Tomáš, Jerman Daniel,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Grohman</a:t>
            </a:r>
            <a:r>
              <a:rPr lang="cs-CZ" b="0" dirty="0">
                <a:latin typeface="Arial" panose="020B0604020202020204" pitchFamily="34" charset="0"/>
                <a:cs typeface="Arial" panose="020B0604020202020204" pitchFamily="34" charset="0"/>
              </a:rPr>
              <a:t> Stanislav, Beran Zdeněk, Vokoun Jiří st., </a:t>
            </a:r>
          </a:p>
          <a:p>
            <a:r>
              <a:rPr lang="cs-CZ" b="0" dirty="0">
                <a:latin typeface="Arial" panose="020B0604020202020204" pitchFamily="34" charset="0"/>
                <a:cs typeface="Arial" panose="020B0604020202020204" pitchFamily="34" charset="0"/>
              </a:rPr>
              <a:t>                  Vála Miloš, Kratochvíl Pavel, Čermák Pavel, Božík </a:t>
            </a:r>
          </a:p>
          <a:p>
            <a:r>
              <a:rPr lang="cs-CZ" b="0" dirty="0">
                <a:latin typeface="Arial" panose="020B0604020202020204" pitchFamily="34" charset="0"/>
                <a:cs typeface="Arial" panose="020B0604020202020204" pitchFamily="34" charset="0"/>
              </a:rPr>
              <a:t>                  Pavel, Minárik Pavel.</a:t>
            </a:r>
          </a:p>
          <a:p>
            <a:r>
              <a:rPr lang="cs-CZ" b="0" u="sng" dirty="0">
                <a:latin typeface="Arial" panose="020B0604020202020204" pitchFamily="34" charset="0"/>
                <a:cs typeface="Arial" panose="020B0604020202020204" pitchFamily="34" charset="0"/>
              </a:rPr>
              <a:t>Rozhodčí</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Prágl</a:t>
            </a:r>
            <a:r>
              <a:rPr lang="cs-CZ" b="0" dirty="0">
                <a:latin typeface="Arial" panose="020B0604020202020204" pitchFamily="34" charset="0"/>
                <a:cs typeface="Arial" panose="020B0604020202020204" pitchFamily="34" charset="0"/>
              </a:rPr>
              <a:t> </a:t>
            </a:r>
          </a:p>
        </p:txBody>
      </p:sp>
      <p:sp>
        <p:nvSpPr>
          <p:cNvPr id="4" name="TextovéPole 3">
            <a:extLst>
              <a:ext uri="{FF2B5EF4-FFF2-40B4-BE49-F238E27FC236}">
                <a16:creationId xmlns:a16="http://schemas.microsoft.com/office/drawing/2014/main" id="{6790E841-925C-4F45-AF48-D5D1B6479CEE}"/>
              </a:ext>
            </a:extLst>
          </p:cNvPr>
          <p:cNvSpPr txBox="1"/>
          <p:nvPr/>
        </p:nvSpPr>
        <p:spPr>
          <a:xfrm>
            <a:off x="143992" y="91108"/>
            <a:ext cx="4392488" cy="1938992"/>
          </a:xfrm>
          <a:prstGeom prst="rect">
            <a:avLst/>
          </a:prstGeom>
          <a:gradFill>
            <a:gsLst>
              <a:gs pos="30000">
                <a:srgbClr val="FF99FF"/>
              </a:gs>
              <a:gs pos="76000">
                <a:srgbClr val="FCFEA4"/>
              </a:gs>
            </a:gsLst>
            <a:lin ang="5400000" scaled="1"/>
          </a:gradFill>
          <a:ln>
            <a:solidFill>
              <a:schemeClr val="accent1"/>
            </a:solidFill>
          </a:ln>
          <a:effectLst>
            <a:softEdge rad="0"/>
          </a:effectLst>
        </p:spPr>
        <p:txBody>
          <a:bodyPr wrap="square" rtlCol="0">
            <a:spAutoFit/>
          </a:bodyPr>
          <a:lstStyle/>
          <a:p>
            <a:pPr algn="ctr"/>
            <a:r>
              <a:rPr lang="cs-CZ" sz="2000" dirty="0">
                <a:latin typeface="Georgia" panose="02040502050405020303" pitchFamily="18" charset="0"/>
              </a:rPr>
              <a:t>Stará garda svedla hned na úvod jara bitvu o 2. místo v tabulce. Celý zápas vedla, a i když soupeř dotáhl na konečný rozdíl jediné branky, tak byla výhra zasloužená </a:t>
            </a:r>
          </a:p>
        </p:txBody>
      </p:sp>
      <p:pic>
        <p:nvPicPr>
          <p:cNvPr id="2" name="Obrázek 1">
            <a:extLst>
              <a:ext uri="{FF2B5EF4-FFF2-40B4-BE49-F238E27FC236}">
                <a16:creationId xmlns:a16="http://schemas.microsoft.com/office/drawing/2014/main" id="{A8D1D646-8DBC-4A06-A697-BD94551B3576}"/>
              </a:ext>
            </a:extLst>
          </p:cNvPr>
          <p:cNvPicPr>
            <a:picLocks noChangeAspect="1"/>
          </p:cNvPicPr>
          <p:nvPr/>
        </p:nvPicPr>
        <p:blipFill>
          <a:blip r:embed="rId2"/>
          <a:stretch>
            <a:fillRect/>
          </a:stretch>
        </p:blipFill>
        <p:spPr>
          <a:xfrm>
            <a:off x="2629907" y="6026328"/>
            <a:ext cx="1581150" cy="1085850"/>
          </a:xfrm>
          <a:prstGeom prst="rect">
            <a:avLst/>
          </a:prstGeom>
        </p:spPr>
      </p:pic>
      <p:sp>
        <p:nvSpPr>
          <p:cNvPr id="9" name="TextovéPole 8">
            <a:extLst>
              <a:ext uri="{FF2B5EF4-FFF2-40B4-BE49-F238E27FC236}">
                <a16:creationId xmlns:a16="http://schemas.microsoft.com/office/drawing/2014/main" id="{2F690A6D-2611-4271-9873-0EA4326BC947}"/>
              </a:ext>
            </a:extLst>
          </p:cNvPr>
          <p:cNvSpPr txBox="1"/>
          <p:nvPr/>
        </p:nvSpPr>
        <p:spPr>
          <a:xfrm>
            <a:off x="5472584" y="91108"/>
            <a:ext cx="4701194" cy="954107"/>
          </a:xfrm>
          <a:prstGeom prst="rect">
            <a:avLst/>
          </a:prstGeom>
          <a:blipFill>
            <a:blip r:embed="rId3"/>
            <a:stretch>
              <a:fillRect/>
            </a:stretch>
          </a:blipFill>
          <a:effectLst>
            <a:softEdge rad="0"/>
          </a:effectLst>
        </p:spPr>
        <p:txBody>
          <a:bodyPr wrap="square" rtlCol="0">
            <a:spAutoFit/>
          </a:bodyPr>
          <a:lstStyle/>
          <a:p>
            <a:pPr algn="ctr"/>
            <a:r>
              <a:rPr lang="cs-CZ" sz="2800" dirty="0">
                <a:solidFill>
                  <a:srgbClr val="CC0099"/>
                </a:solidFill>
                <a:latin typeface="Gill Sans Ultra Bold" panose="020B0A02020104020203" pitchFamily="34" charset="-18"/>
              </a:rPr>
              <a:t>Historie klubu </a:t>
            </a:r>
          </a:p>
          <a:p>
            <a:pPr algn="ctr"/>
            <a:r>
              <a:rPr lang="cs-CZ" sz="2800" dirty="0">
                <a:solidFill>
                  <a:srgbClr val="CC0099"/>
                </a:solidFill>
                <a:latin typeface="Gill Sans Ultra Bold" panose="020B0A02020104020203" pitchFamily="34" charset="-18"/>
              </a:rPr>
              <a:t>SK </a:t>
            </a:r>
            <a:r>
              <a:rPr lang="cs-CZ" sz="2800" dirty="0" err="1">
                <a:solidFill>
                  <a:srgbClr val="CC0099"/>
                </a:solidFill>
                <a:latin typeface="Gill Sans Ultra Bold" panose="020B0A02020104020203" pitchFamily="34" charset="-18"/>
              </a:rPr>
              <a:t>Brná</a:t>
            </a:r>
            <a:endParaRPr lang="cs-CZ" sz="2800" dirty="0">
              <a:solidFill>
                <a:srgbClr val="CC0099"/>
              </a:solidFill>
              <a:latin typeface="Gill Sans Ultra Bold" panose="020B0A02020104020203" pitchFamily="34" charset="-18"/>
            </a:endParaRPr>
          </a:p>
        </p:txBody>
      </p:sp>
      <p:sp>
        <p:nvSpPr>
          <p:cNvPr id="10" name="Obdélník 9">
            <a:extLst>
              <a:ext uri="{FF2B5EF4-FFF2-40B4-BE49-F238E27FC236}">
                <a16:creationId xmlns:a16="http://schemas.microsoft.com/office/drawing/2014/main" id="{DFAB101C-FABD-4EA1-B136-DF637CC38115}"/>
              </a:ext>
            </a:extLst>
          </p:cNvPr>
          <p:cNvSpPr/>
          <p:nvPr/>
        </p:nvSpPr>
        <p:spPr>
          <a:xfrm>
            <a:off x="5498643" y="1171228"/>
            <a:ext cx="4566472" cy="5724644"/>
          </a:xfrm>
          <a:prstGeom prst="rect">
            <a:avLst/>
          </a:prstGeom>
          <a:solidFill>
            <a:srgbClr val="CCECFF"/>
          </a:solidFill>
        </p:spPr>
        <p:txBody>
          <a:bodyPr wrap="square">
            <a:spAutoFit/>
          </a:bodyPr>
          <a:lstStyle/>
          <a:p>
            <a:pPr algn="just"/>
            <a:r>
              <a:rPr lang="cs-CZ" sz="1100" dirty="0">
                <a:solidFill>
                  <a:srgbClr val="000000"/>
                </a:solidFill>
                <a:latin typeface="Bookman Old Style" panose="02050604050505020204" pitchFamily="18" charset="0"/>
              </a:rPr>
              <a:t>Začátky kopané v </a:t>
            </a:r>
            <a:r>
              <a:rPr lang="cs-CZ" sz="1100" dirty="0" err="1">
                <a:solidFill>
                  <a:srgbClr val="000000"/>
                </a:solidFill>
                <a:latin typeface="Bookman Old Style" panose="02050604050505020204" pitchFamily="18" charset="0"/>
              </a:rPr>
              <a:t>Brné</a:t>
            </a:r>
            <a:r>
              <a:rPr lang="cs-CZ" sz="1100" dirty="0">
                <a:solidFill>
                  <a:srgbClr val="000000"/>
                </a:solidFill>
                <a:latin typeface="Bookman Old Style" panose="02050604050505020204" pitchFamily="18" charset="0"/>
              </a:rPr>
              <a:t> spadají do roku 1954 kdy na louce od sedláka Březiny začala skupina místních nadšenců budovat ve svažitém terénu fotbalové hřiště. </a:t>
            </a:r>
            <a:r>
              <a:rPr lang="cs-CZ" b="0" dirty="0"/>
              <a:t>Nově založený oddíl kopané měl kromě mužstva dospělých  i žákovské družstvo. Ve svahu nad hrací plochou hřiště stála dřevěná bouda na převlékání. Nadšení vydrželo dva roky. Po této době hřiště osiřelo, dřevěné kabiny chátraly a fotbalové dřevěné branky časem shnily. </a:t>
            </a:r>
          </a:p>
          <a:p>
            <a:pPr algn="just"/>
            <a:r>
              <a:rPr lang="cs-CZ" b="0" dirty="0"/>
              <a:t>    Oddíl kopané byl obnoven až v roce 1970 a v sezoně 1970/1971 začali dospělí hrát ve IV. třídě okresní soutěže. Stávající kabiny se v akci "Z" začaly stavět v roce 1971. Po postupu do III. třídy jsme do IV. třídy přihlásili i B mužstvo. Od roku 1977 hrálo A mužstvo okresní přebor . Po roce 1989 přestal Československý svaz tělesné výchovy financovat sport tak, jak jsme byli zvyklí, a začaly finanční problémy. Zlom k lepšímu začal až v roce 2004.  A mužstvo hrálo okresní přebor se střídavými úspěchy až do sezony 2010/2011, kdy ze 2. místa postoupilo do krajské 1. B třídy.  Třetím rokem, v ročníku 2013/2014, tuto soutěž vyhrálo. Zisk 57 bodů a skóre 121: 52  bylo skutečně impozantní. Tento výsledek nám v celorepublikové soutěži vynesl 3. místo a naši střelci branek obsadili první 3 místa v tabulce střelců I. B třídy. V ročníku 2014/2015 jsme jako nováček skončili na krásném pátém místě v 1. A třídě. </a:t>
            </a:r>
          </a:p>
          <a:p>
            <a:pPr algn="just"/>
            <a:r>
              <a:rPr lang="cs-CZ" sz="1100" dirty="0">
                <a:latin typeface="Bookman Old Style" panose="02050604050505020204" pitchFamily="18" charset="0"/>
              </a:rPr>
              <a:t>         </a:t>
            </a:r>
            <a:r>
              <a:rPr lang="cs-CZ" sz="1600" dirty="0"/>
              <a:t>V ročníku 2015/2016 dosáhla </a:t>
            </a:r>
            <a:r>
              <a:rPr lang="cs-CZ" sz="1600" dirty="0" err="1"/>
              <a:t>Brná</a:t>
            </a:r>
            <a:r>
              <a:rPr lang="cs-CZ" sz="1600" dirty="0"/>
              <a:t> historického úspěchu, když postoupila z 1. místa do Krajského přeboru ÚKFS, tedy do nejvyšší krajské soutěže, kterou tedy od sezóny 2016/2017 hraje.</a:t>
            </a:r>
            <a:endParaRPr lang="cs-CZ" sz="1100" dirty="0">
              <a:latin typeface="Bookman Old Style" panose="02050604050505020204" pitchFamily="18" charset="0"/>
            </a:endParaRP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graphicFrame>
        <p:nvGraphicFramePr>
          <p:cNvPr id="2" name="Tabulka 1"/>
          <p:cNvGraphicFramePr>
            <a:graphicFrameLocks noGrp="1"/>
          </p:cNvGraphicFramePr>
          <p:nvPr>
            <p:extLst>
              <p:ext uri="{D42A27DB-BD31-4B8C-83A1-F6EECF244321}">
                <p14:modId xmlns:p14="http://schemas.microsoft.com/office/powerpoint/2010/main" val="2249438829"/>
              </p:ext>
            </p:extLst>
          </p:nvPr>
        </p:nvGraphicFramePr>
        <p:xfrm>
          <a:off x="71984" y="1383382"/>
          <a:ext cx="4752529" cy="5548486"/>
        </p:xfrm>
        <a:graphic>
          <a:graphicData uri="http://schemas.openxmlformats.org/drawingml/2006/table">
            <a:tbl>
              <a:tblPr/>
              <a:tblGrid>
                <a:gridCol w="435970">
                  <a:extLst>
                    <a:ext uri="{9D8B030D-6E8A-4147-A177-3AD203B41FA5}">
                      <a16:colId xmlns:a16="http://schemas.microsoft.com/office/drawing/2014/main" val="1100712139"/>
                    </a:ext>
                  </a:extLst>
                </a:gridCol>
                <a:gridCol w="681202">
                  <a:extLst>
                    <a:ext uri="{9D8B030D-6E8A-4147-A177-3AD203B41FA5}">
                      <a16:colId xmlns:a16="http://schemas.microsoft.com/office/drawing/2014/main" val="2488175445"/>
                    </a:ext>
                  </a:extLst>
                </a:gridCol>
                <a:gridCol w="417805">
                  <a:extLst>
                    <a:ext uri="{9D8B030D-6E8A-4147-A177-3AD203B41FA5}">
                      <a16:colId xmlns:a16="http://schemas.microsoft.com/office/drawing/2014/main" val="894171180"/>
                    </a:ext>
                  </a:extLst>
                </a:gridCol>
                <a:gridCol w="699370">
                  <a:extLst>
                    <a:ext uri="{9D8B030D-6E8A-4147-A177-3AD203B41FA5}">
                      <a16:colId xmlns:a16="http://schemas.microsoft.com/office/drawing/2014/main" val="482070361"/>
                    </a:ext>
                  </a:extLst>
                </a:gridCol>
                <a:gridCol w="919625">
                  <a:extLst>
                    <a:ext uri="{9D8B030D-6E8A-4147-A177-3AD203B41FA5}">
                      <a16:colId xmlns:a16="http://schemas.microsoft.com/office/drawing/2014/main" val="1834679485"/>
                    </a:ext>
                  </a:extLst>
                </a:gridCol>
                <a:gridCol w="1089925">
                  <a:extLst>
                    <a:ext uri="{9D8B030D-6E8A-4147-A177-3AD203B41FA5}">
                      <a16:colId xmlns:a16="http://schemas.microsoft.com/office/drawing/2014/main" val="2400774452"/>
                    </a:ext>
                  </a:extLst>
                </a:gridCol>
                <a:gridCol w="508632">
                  <a:extLst>
                    <a:ext uri="{9D8B030D-6E8A-4147-A177-3AD203B41FA5}">
                      <a16:colId xmlns:a16="http://schemas.microsoft.com/office/drawing/2014/main" val="3918492266"/>
                    </a:ext>
                  </a:extLst>
                </a:gridCol>
              </a:tblGrid>
              <a:tr h="265604">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Den</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Datum</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Čas</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Domácí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Hosté</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Soutěž</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Kolo</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42376944"/>
                  </a:ext>
                </a:extLst>
              </a:tr>
              <a:tr h="312475">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sobota</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27.04.2019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10:15</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  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  SK Brná</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HET Krajský přebor dospělých</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FF0000"/>
                          </a:solidFill>
                          <a:effectLst/>
                          <a:latin typeface="Arial" panose="020B0604020202020204" pitchFamily="34" charset="0"/>
                          <a:cs typeface="Arial" panose="020B0604020202020204" pitchFamily="34" charset="0"/>
                        </a:rPr>
                        <a:t>23</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987359841"/>
                  </a:ext>
                </a:extLst>
              </a:tr>
              <a:tr h="312475">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28.04.2019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9:00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Libotenice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4</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516298922"/>
                  </a:ext>
                </a:extLst>
              </a:tr>
              <a:tr h="312475">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28.04.2019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10:30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FK Litoměřicko A</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20</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19555814"/>
                  </a:ext>
                </a:extLst>
              </a:tr>
              <a:tr h="320287">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28.04.2019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12:15</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FK Litoměřicko A</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20</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3865100"/>
                  </a:ext>
                </a:extLst>
              </a:tr>
              <a:tr h="304663">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čtvrtek</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02.05.2019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17:00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FK Litoměřicko</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OP Mini přípravky</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9</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78564027"/>
                  </a:ext>
                </a:extLst>
              </a:tr>
              <a:tr h="312475">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pátek</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03.05.2019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17:30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Sepap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TJ Žitenice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Okresní přebor staré gardy</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13</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50757938"/>
                  </a:ext>
                </a:extLst>
              </a:tr>
              <a:tr h="312475">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04.05.2019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9:00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Slavoj Bohušovice n.O.</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OP Mladší přípravka sk. "UMÍSTĚNÍ"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5</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72674091"/>
                  </a:ext>
                </a:extLst>
              </a:tr>
              <a:tr h="320287">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04.05.2019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10:30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TJ Sokol StraškovVodochody</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20</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56920831"/>
                  </a:ext>
                </a:extLst>
              </a:tr>
              <a:tr h="312475">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9:00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FK Schoeller Křešice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6</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504899972"/>
                  </a:ext>
                </a:extLst>
              </a:tr>
              <a:tr h="312475">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10:30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MSK Trmice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22</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95261799"/>
                  </a:ext>
                </a:extLst>
              </a:tr>
              <a:tr h="312475">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12:15</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MSK Trmice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22</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937000359"/>
                  </a:ext>
                </a:extLst>
              </a:tr>
              <a:tr h="312475">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12.05.2019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17:00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  SK Štětí</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  FK Slavoj Žatec</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FF0000"/>
                          </a:solidFill>
                          <a:effectLst/>
                          <a:latin typeface="Arial" panose="020B0604020202020204" pitchFamily="34" charset="0"/>
                          <a:cs typeface="Arial" panose="020B0604020202020204" pitchFamily="34" charset="0"/>
                        </a:rPr>
                        <a:t>HET Krajský přebor dospělých</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FF0000"/>
                          </a:solidFill>
                          <a:effectLst/>
                          <a:latin typeface="Arial" panose="020B0604020202020204" pitchFamily="34" charset="0"/>
                          <a:cs typeface="Arial" panose="020B0604020202020204" pitchFamily="34" charset="0"/>
                        </a:rPr>
                        <a:t>25</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573058262"/>
                  </a:ext>
                </a:extLst>
              </a:tr>
              <a:tr h="320287">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812" marR="7812" marT="78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12.05.2019</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17:00</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Nadstavba 1</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IV. třída dospělých sk. "B"</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1N</a:t>
                      </a:r>
                    </a:p>
                  </a:txBody>
                  <a:tcPr marL="7812" marR="7812" marT="78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31966038"/>
                  </a:ext>
                </a:extLst>
              </a:tr>
            </a:tbl>
          </a:graphicData>
        </a:graphic>
      </p:graphicFrame>
      <p:sp>
        <p:nvSpPr>
          <p:cNvPr id="4" name="TextovéPole 3"/>
          <p:cNvSpPr txBox="1"/>
          <p:nvPr/>
        </p:nvSpPr>
        <p:spPr>
          <a:xfrm>
            <a:off x="143992" y="91108"/>
            <a:ext cx="4680522" cy="1107996"/>
          </a:xfrm>
          <a:prstGeom prst="rect">
            <a:avLst/>
          </a:prstGeom>
          <a:blipFill dpi="0" rotWithShape="1">
            <a:blip r:embed="rId2"/>
            <a:srcRect/>
            <a:tile tx="0" ty="0" sx="100000" sy="100000" flip="x" algn="tl"/>
          </a:blipFill>
          <a:ln w="34925">
            <a:solidFill>
              <a:srgbClr val="CC6600"/>
            </a:solidFill>
          </a:ln>
          <a:effectLst>
            <a:glow rad="101600">
              <a:srgbClr val="FFFF00">
                <a:alpha val="83000"/>
              </a:srgbClr>
            </a:glow>
            <a:innerShdw blurRad="317500" dist="50800" dir="16200000">
              <a:srgbClr val="FFFF00">
                <a:alpha val="50000"/>
              </a:srgbClr>
            </a:innerShdw>
            <a:softEdge rad="203200"/>
          </a:effectLst>
        </p:spPr>
        <p:txBody>
          <a:bodyPr wrap="square" rtlCol="0">
            <a:spAutoFit/>
          </a:bodyPr>
          <a:lstStyle/>
          <a:p>
            <a:pPr algn="ctr"/>
            <a:r>
              <a:rPr lang="cs-CZ" sz="2200" dirty="0">
                <a:solidFill>
                  <a:srgbClr val="000099"/>
                </a:solidFill>
                <a:latin typeface="Arial Black" panose="020B0A04020102020204" pitchFamily="34" charset="0"/>
              </a:rPr>
              <a:t>I v 1. polovině května je na městském stadionu ve Štětí plno</a:t>
            </a:r>
          </a:p>
        </p:txBody>
      </p:sp>
      <p:sp>
        <p:nvSpPr>
          <p:cNvPr id="8" name="Obdélník 7">
            <a:extLst>
              <a:ext uri="{FF2B5EF4-FFF2-40B4-BE49-F238E27FC236}">
                <a16:creationId xmlns:a16="http://schemas.microsoft.com/office/drawing/2014/main" id="{E19D3AD6-661B-4CEB-8B6F-62D58B1ADE13}"/>
              </a:ext>
            </a:extLst>
          </p:cNvPr>
          <p:cNvSpPr/>
          <p:nvPr/>
        </p:nvSpPr>
        <p:spPr>
          <a:xfrm>
            <a:off x="5544592" y="522419"/>
            <a:ext cx="4608512" cy="6337441"/>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se k míči dostal Lukáš Jakl a okamžitě ho uklidnil do šibenice na 2:0. Tak skončil i poločas a druhý začali lépe domácí. Sám na brankáře postupoval </a:t>
            </a:r>
            <a:r>
              <a:rPr lang="cs-CZ" sz="1000" b="0" dirty="0" err="1">
                <a:latin typeface="Arial" panose="020B0604020202020204" pitchFamily="34" charset="0"/>
                <a:ea typeface="Calibri" panose="020F0502020204030204" pitchFamily="34" charset="0"/>
                <a:cs typeface="Arial" panose="020B0604020202020204" pitchFamily="34" charset="0"/>
              </a:rPr>
              <a:t>Duong</a:t>
            </a:r>
            <a:r>
              <a:rPr lang="cs-CZ" sz="1000" b="0" dirty="0">
                <a:latin typeface="Arial" panose="020B0604020202020204" pitchFamily="34" charset="0"/>
                <a:ea typeface="Calibri" panose="020F0502020204030204" pitchFamily="34" charset="0"/>
                <a:cs typeface="Arial" panose="020B0604020202020204" pitchFamily="34" charset="0"/>
              </a:rPr>
              <a:t> alias David, ale trefit branku mu souzeno nebylo. Jak si počínat při rychlém útoku předvedl do 2. poločasu nastoupivší hrající trenér našeho týmu Pavel Minárik. Podíval se, kde je brankář  a střelou k tyči mu nedal sebemenší šancí. 3:0.  S třetím gólem vylezlo na obloze sluníčko a zdálo se, že přisvítilo i hře našeho týmu. Jakub Tichý poslal krásný nadýchaný balón před branku, ale Lukáš Brzek balón netrefil. Lehkou úlohu měl v 62. minutě Filip Podhorský, který se lehce dostal k míči a zvýšil už na 4:0. O 2 minutky později si černou chvilku vybral Tomáš Danč, který namazal Jakubovi Královi a domácí slavili snížení náskoku na 1:4. Hezkou dalekonosnou střelu předvedl Robert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míč zaplachtil a tyčka se v Přestavlkách hýbe ještě teď. Robert se branky ale přeci jenom dočkal. Bylo to o 2 minuty později a taky po střele z dálky, i když mu hodně pomohla teč obránce Jana Rytíře. Trestný kop zkoušel zakroutit k tyči levačkou Filip Podhorský, ale míč skončil vedle. Vzápětí jsme měli i další velkou šanci, ale snad z metru jsme nedokázali míč protlačit za brankovou čáru. V 77. minutě předvedl proti střele </a:t>
            </a:r>
            <a:r>
              <a:rPr lang="cs-CZ" sz="1000" b="0" dirty="0" err="1">
                <a:latin typeface="Arial" panose="020B0604020202020204" pitchFamily="34" charset="0"/>
                <a:ea typeface="Calibri" panose="020F0502020204030204" pitchFamily="34" charset="0"/>
                <a:cs typeface="Arial" panose="020B0604020202020204" pitchFamily="34" charset="0"/>
              </a:rPr>
              <a:t>Duonga</a:t>
            </a:r>
            <a:r>
              <a:rPr lang="cs-CZ" sz="1000" b="0" dirty="0">
                <a:latin typeface="Arial" panose="020B0604020202020204" pitchFamily="34" charset="0"/>
                <a:ea typeface="Calibri" panose="020F0502020204030204" pitchFamily="34" charset="0"/>
                <a:cs typeface="Arial" panose="020B0604020202020204" pitchFamily="34" charset="0"/>
              </a:rPr>
              <a:t> do šibenice robinzonádu, kterou kdysi provozoval František Plánička, Josef Horáček v brance. Domácí měl hned v dalším útoku možnost skórovat, ale Josef v brance byl opět na svém místě.  Naplnilo se „Nedáš, dostaneš¨ .Z obrany se vydal do útoku Tomáš Danč ,  hezky lobem přehodil brankáře domácích a upravil tak už na 6:1. Než však stačil zaujmout zpět obranné postavení tak za obranu zaběhl </a:t>
            </a:r>
            <a:r>
              <a:rPr lang="cs-CZ" sz="1000" b="0" dirty="0" err="1">
                <a:latin typeface="Arial" panose="020B0604020202020204" pitchFamily="34" charset="0"/>
                <a:ea typeface="Calibri" panose="020F0502020204030204" pitchFamily="34" charset="0"/>
                <a:cs typeface="Arial" panose="020B0604020202020204" pitchFamily="34" charset="0"/>
              </a:rPr>
              <a:t>Duong</a:t>
            </a:r>
            <a:r>
              <a:rPr lang="cs-CZ" sz="1000" b="0" dirty="0">
                <a:latin typeface="Arial" panose="020B0604020202020204" pitchFamily="34" charset="0"/>
                <a:ea typeface="Calibri" panose="020F0502020204030204" pitchFamily="34" charset="0"/>
                <a:cs typeface="Arial" panose="020B0604020202020204" pitchFamily="34" charset="0"/>
              </a:rPr>
              <a:t> a také přehozením brankáře snížil v 82. minutě na 2:6.  Na posledních 8 minut si ale domácí obrana ještě naplánovala den otevřených dveří.  První se dostavil Robert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jeho střelu ještě brankář vyrazil, ale do opuštěné branky dopravil míč Šimon Vála. Pak byl v pokutovém území faulován Lukáš Brzek a sám postižený z penalty stanovil výsledek 8:2. Nebyl to však konec, protože ještě v úplném závěru své střelecké schopnosti ukázal Pavel Minárik a svojí druhou brankou v zápase pečetil výhru štětské rezervy 9:2. Výsledek vypadá jednoznačně, i když jeho vysoká podoba se urodila až  posledních 10 minutách.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L.Jakl</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T.Danč</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L.Brzek</a:t>
            </a:r>
            <a:r>
              <a:rPr lang="cs-CZ" sz="1000" b="0" dirty="0">
                <a:latin typeface="Arial" panose="020B0604020202020204" pitchFamily="34" charset="0"/>
                <a:ea typeface="Calibri" panose="020F0502020204030204" pitchFamily="34" charset="0"/>
                <a:cs typeface="Arial" panose="020B0604020202020204" pitchFamily="34" charset="0"/>
              </a:rPr>
              <a:t> 1,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Š.Vála</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J.Horáček-P.Fulín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T.Danč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L.Jakl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R.Růžička-J.Tichý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L.Brzek-P.Střihavka</a:t>
            </a:r>
            <a:r>
              <a:rPr lang="cs-CZ" sz="1000" b="0" dirty="0">
                <a:latin typeface="Arial" panose="020B0604020202020204" pitchFamily="34" charset="0"/>
                <a:ea typeface="Calibri" panose="020F0502020204030204" pitchFamily="34" charset="0"/>
                <a:cs typeface="Arial" panose="020B0604020202020204" pitchFamily="34" charset="0"/>
              </a:rPr>
              <a:t>(45.P.Minárik), </a:t>
            </a:r>
            <a:r>
              <a:rPr lang="cs-CZ" sz="1000" b="0" dirty="0" err="1">
                <a:latin typeface="Arial" panose="020B0604020202020204" pitchFamily="34" charset="0"/>
                <a:ea typeface="Calibri" panose="020F0502020204030204" pitchFamily="34" charset="0"/>
                <a:cs typeface="Arial" panose="020B0604020202020204" pitchFamily="34" charset="0"/>
              </a:rPr>
              <a:t>Š.Vála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V.Švancara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V.Bartoš</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F890410D-01EA-46EE-918F-1BDBBBF9A5D6}"/>
              </a:ext>
            </a:extLst>
          </p:cNvPr>
          <p:cNvSpPr txBox="1"/>
          <p:nvPr/>
        </p:nvSpPr>
        <p:spPr>
          <a:xfrm>
            <a:off x="5616600" y="91108"/>
            <a:ext cx="4464496" cy="276999"/>
          </a:xfrm>
          <a:prstGeom prst="rect">
            <a:avLst/>
          </a:prstGeom>
          <a:solidFill>
            <a:schemeClr val="accent1">
              <a:lumMod val="20000"/>
              <a:lumOff val="80000"/>
            </a:schemeClr>
          </a:solidFill>
          <a:effectLst>
            <a:softEdge rad="0"/>
          </a:effectLst>
        </p:spPr>
        <p:txBody>
          <a:bodyPr wrap="square" rtlCol="0">
            <a:spAutoFit/>
          </a:bodyPr>
          <a:lstStyle/>
          <a:p>
            <a:pPr algn="ctr"/>
            <a:r>
              <a:rPr lang="cs-CZ" dirty="0">
                <a:latin typeface="Arial Black" panose="020B0A04020102020204" pitchFamily="34" charset="0"/>
              </a:rPr>
              <a:t>Pokračování Přestavlky-Štětí B  14.4.2019 2</a:t>
            </a:r>
            <a:r>
              <a:rPr lang="cs-CZ" sz="1100" dirty="0">
                <a:latin typeface="Arial Black" panose="020B0A04020102020204" pitchFamily="34" charset="0"/>
              </a:rPr>
              <a:t>:9 </a:t>
            </a: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graphicFrame>
        <p:nvGraphicFramePr>
          <p:cNvPr id="2" name="Tabulka 1"/>
          <p:cNvGraphicFramePr>
            <a:graphicFrameLocks noGrp="1"/>
          </p:cNvGraphicFramePr>
          <p:nvPr>
            <p:extLst>
              <p:ext uri="{D42A27DB-BD31-4B8C-83A1-F6EECF244321}">
                <p14:modId xmlns:p14="http://schemas.microsoft.com/office/powerpoint/2010/main" val="2542992179"/>
              </p:ext>
            </p:extLst>
          </p:nvPr>
        </p:nvGraphicFramePr>
        <p:xfrm>
          <a:off x="5544592" y="2251348"/>
          <a:ext cx="4573087" cy="4631055"/>
        </p:xfrm>
        <a:graphic>
          <a:graphicData uri="http://schemas.openxmlformats.org/drawingml/2006/table">
            <a:tbl>
              <a:tblPr/>
              <a:tblGrid>
                <a:gridCol w="504906">
                  <a:extLst>
                    <a:ext uri="{9D8B030D-6E8A-4147-A177-3AD203B41FA5}">
                      <a16:colId xmlns:a16="http://schemas.microsoft.com/office/drawing/2014/main" val="1673814641"/>
                    </a:ext>
                  </a:extLst>
                </a:gridCol>
                <a:gridCol w="560130">
                  <a:extLst>
                    <a:ext uri="{9D8B030D-6E8A-4147-A177-3AD203B41FA5}">
                      <a16:colId xmlns:a16="http://schemas.microsoft.com/office/drawing/2014/main" val="2196835180"/>
                    </a:ext>
                  </a:extLst>
                </a:gridCol>
                <a:gridCol w="560130">
                  <a:extLst>
                    <a:ext uri="{9D8B030D-6E8A-4147-A177-3AD203B41FA5}">
                      <a16:colId xmlns:a16="http://schemas.microsoft.com/office/drawing/2014/main" val="1250027600"/>
                    </a:ext>
                  </a:extLst>
                </a:gridCol>
                <a:gridCol w="778398">
                  <a:extLst>
                    <a:ext uri="{9D8B030D-6E8A-4147-A177-3AD203B41FA5}">
                      <a16:colId xmlns:a16="http://schemas.microsoft.com/office/drawing/2014/main" val="2752427084"/>
                    </a:ext>
                  </a:extLst>
                </a:gridCol>
                <a:gridCol w="717915">
                  <a:extLst>
                    <a:ext uri="{9D8B030D-6E8A-4147-A177-3AD203B41FA5}">
                      <a16:colId xmlns:a16="http://schemas.microsoft.com/office/drawing/2014/main" val="1361649478"/>
                    </a:ext>
                  </a:extLst>
                </a:gridCol>
                <a:gridCol w="1451608">
                  <a:extLst>
                    <a:ext uri="{9D8B030D-6E8A-4147-A177-3AD203B41FA5}">
                      <a16:colId xmlns:a16="http://schemas.microsoft.com/office/drawing/2014/main" val="2831457214"/>
                    </a:ext>
                  </a:extLst>
                </a:gridCol>
              </a:tblGrid>
              <a:tr h="209550">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Den</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Datum</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Čas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Domácí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Hosté</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cs typeface="Arial" panose="020B0604020202020204" pitchFamily="34" charset="0"/>
                        </a:rPr>
                        <a:t>Soutěž</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897231953"/>
                  </a:ext>
                </a:extLst>
              </a:tr>
              <a:tr h="40005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27.04.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Sokol Hoštka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Mladší přípravka sk. "UMÍSTĚNÍ"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4042070981"/>
                  </a:ext>
                </a:extLst>
              </a:tr>
              <a:tr h="40005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neděle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28.04.</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TJ SLAVOJ Úštěk</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778705392"/>
                  </a:ext>
                </a:extLst>
              </a:tr>
              <a:tr h="40005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04.05.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TJ Spartak Perštejn</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HET Krajský přebor dospělých</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67743760"/>
                  </a:ext>
                </a:extLst>
              </a:tr>
              <a:tr h="400050">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04.05.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ASK Lovosice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10132809"/>
                  </a:ext>
                </a:extLst>
              </a:tr>
              <a:tr h="400050">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04.05.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11:45</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ASK Lovosice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39892808"/>
                  </a:ext>
                </a:extLst>
              </a:tr>
              <a:tr h="40005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neděle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05.05.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TJ Sokol Mšené Lázně</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82881736"/>
                  </a:ext>
                </a:extLst>
              </a:tr>
              <a:tr h="371475">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čtvrtek</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09.05.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FK Travčice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OP Mini přípravky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2252237430"/>
                  </a:ext>
                </a:extLst>
              </a:tr>
              <a:tr h="40005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pátek</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10.05.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17:30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TJ Sokol České Kopisty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Sepap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Okresní přebor staré gardy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475416715"/>
                  </a:ext>
                </a:extLst>
              </a:tr>
              <a:tr h="40005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11.05.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TJ Chlumec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  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626908783"/>
                  </a:ext>
                </a:extLst>
              </a:tr>
              <a:tr h="400050">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sobota</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11.05.</a:t>
                      </a:r>
                    </a:p>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2019</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TJ Sokol Prackovice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a:solidFill>
                            <a:srgbClr val="000000"/>
                          </a:solidFill>
                          <a:effectLst/>
                          <a:latin typeface="Arial" panose="020B0604020202020204" pitchFamily="34" charset="0"/>
                          <a:cs typeface="Arial" panose="020B0604020202020204" pitchFamily="34" charset="0"/>
                        </a:rPr>
                        <a:t>SK Štětí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tc>
                  <a:txBody>
                    <a:bodyPr/>
                    <a:lstStyle/>
                    <a:p>
                      <a:pPr algn="ctr" fontAlgn="ctr"/>
                      <a:r>
                        <a:rPr lang="cs-CZ" sz="1100" b="0" i="0" u="none" strike="noStrike" dirty="0">
                          <a:solidFill>
                            <a:srgbClr val="000000"/>
                          </a:solidFill>
                          <a:effectLst/>
                          <a:latin typeface="Arial" panose="020B0604020202020204" pitchFamily="34" charset="0"/>
                          <a:cs typeface="Arial" panose="020B0604020202020204" pitchFamily="34" charset="0"/>
                        </a:rPr>
                        <a:t>OP Mladší přípravka </a:t>
                      </a:r>
                      <a:r>
                        <a:rPr lang="cs-CZ" sz="1100" b="0" i="0" u="none" strike="noStrike" dirty="0" err="1">
                          <a:solidFill>
                            <a:srgbClr val="000000"/>
                          </a:solidFill>
                          <a:effectLst/>
                          <a:latin typeface="Arial" panose="020B0604020202020204" pitchFamily="34" charset="0"/>
                          <a:cs typeface="Arial" panose="020B0604020202020204" pitchFamily="34" charset="0"/>
                        </a:rPr>
                        <a:t>sk</a:t>
                      </a:r>
                      <a:r>
                        <a:rPr lang="cs-CZ" sz="1100" b="0" i="0" u="none" strike="noStrike" dirty="0">
                          <a:solidFill>
                            <a:srgbClr val="000000"/>
                          </a:solidFill>
                          <a:effectLst/>
                          <a:latin typeface="Arial" panose="020B0604020202020204" pitchFamily="34" charset="0"/>
                          <a:cs typeface="Arial" panose="020B0604020202020204" pitchFamily="34" charset="0"/>
                        </a:rPr>
                        <a:t>. "UMÍSTĚNÍ"</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950074355"/>
                  </a:ext>
                </a:extLst>
              </a:tr>
            </a:tbl>
          </a:graphicData>
        </a:graphic>
      </p:graphicFrame>
      <p:sp>
        <p:nvSpPr>
          <p:cNvPr id="5" name="TextovéPole 4"/>
          <p:cNvSpPr txBox="1"/>
          <p:nvPr/>
        </p:nvSpPr>
        <p:spPr>
          <a:xfrm>
            <a:off x="5475500" y="57716"/>
            <a:ext cx="4645095" cy="1938992"/>
          </a:xfrm>
          <a:prstGeom prst="rect">
            <a:avLst/>
          </a:prstGeom>
          <a:blipFill>
            <a:blip r:embed="rId2"/>
            <a:stretch>
              <a:fillRect/>
            </a:stretch>
          </a:blipFill>
          <a:effectLst>
            <a:glow rad="101600">
              <a:srgbClr val="FFFF66">
                <a:alpha val="40000"/>
              </a:srgbClr>
            </a:glow>
            <a:softEdge rad="241300"/>
          </a:effectLst>
        </p:spPr>
        <p:txBody>
          <a:bodyPr wrap="square" rtlCol="0">
            <a:spAutoFit/>
          </a:bodyPr>
          <a:lstStyle/>
          <a:p>
            <a:pPr algn="ctr"/>
            <a:r>
              <a:rPr lang="cs-CZ" sz="4000" dirty="0">
                <a:solidFill>
                  <a:srgbClr val="FF0000"/>
                </a:solidFill>
                <a:latin typeface="Cooper Black" panose="0208090404030B020404" pitchFamily="18" charset="0"/>
              </a:rPr>
              <a:t>Květnový program na hřištích soupeřů</a:t>
            </a:r>
          </a:p>
        </p:txBody>
      </p:sp>
      <p:sp>
        <p:nvSpPr>
          <p:cNvPr id="7" name="Obdélník 6">
            <a:extLst>
              <a:ext uri="{FF2B5EF4-FFF2-40B4-BE49-F238E27FC236}">
                <a16:creationId xmlns:a16="http://schemas.microsoft.com/office/drawing/2014/main" id="{8F5FC04B-5F20-4915-AA90-1A2684CB9D2D}"/>
              </a:ext>
            </a:extLst>
          </p:cNvPr>
          <p:cNvSpPr/>
          <p:nvPr/>
        </p:nvSpPr>
        <p:spPr>
          <a:xfrm>
            <a:off x="71984" y="814004"/>
            <a:ext cx="4680520" cy="3813608"/>
          </a:xfrm>
          <a:prstGeom prst="rect">
            <a:avLst/>
          </a:prstGeom>
        </p:spPr>
        <p:txBody>
          <a:bodyPr wrap="square">
            <a:spAutoFit/>
          </a:bodyPr>
          <a:lstStyle/>
          <a:p>
            <a:pP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AFK Přestavlky – SK Štětí B</a:t>
            </a:r>
            <a:endParaRPr lang="cs-CZ"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2:9(1:2)   14.4.2019   15.kolo</a:t>
            </a:r>
            <a:endParaRPr lang="cs-CZ"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Už ve 14:00 hod byl výkop prvního jarního zápasu B mužstva dospělých na venkovním hřišti. Důvodem bylo derby Slavia –Sparta, které chtěla vidět většina  hráčů a někteří se možná i vydali na místo přímo. Přivítal nás pěkný nový areál ve vesničce střediskové. Pamětníci možná ještě pamatují staré hřiště, kde se hráči převlékali v železničním vagónu. Zápas začal z naší strany aktivně, a i když nám míč občas odskočil od nohy tak se zdálo, že brzo budeme slavit. V 10. minutě   zahrával volný přímý kop Tomáš Danč  a brankář domácích měl velké starosti, aby míč nepustil za svá záda.  Zkusil to i Lukáš Brzek, ale i v tomto případě se brankář uvedl skvělým zákrokem. V 16. minutě se domácí strážce svatyně Tomáš </a:t>
            </a:r>
            <a:r>
              <a:rPr lang="cs-CZ" sz="1000" b="0" dirty="0" err="1">
                <a:latin typeface="Arial" panose="020B0604020202020204" pitchFamily="34" charset="0"/>
                <a:ea typeface="Calibri" panose="020F0502020204030204" pitchFamily="34" charset="0"/>
                <a:cs typeface="Arial" panose="020B0604020202020204" pitchFamily="34" charset="0"/>
              </a:rPr>
              <a:t>Kredba</a:t>
            </a:r>
            <a:r>
              <a:rPr lang="cs-CZ" sz="1000" b="0" dirty="0">
                <a:latin typeface="Arial" panose="020B0604020202020204" pitchFamily="34" charset="0"/>
                <a:ea typeface="Calibri" panose="020F0502020204030204" pitchFamily="34" charset="0"/>
                <a:cs typeface="Arial" panose="020B0604020202020204" pitchFamily="34" charset="0"/>
              </a:rPr>
              <a:t> blýsknul medailovým zákrokem potřetí a střelu Brzka z několika metrů dokázal zneškodnit. Ve 20. minutě už ale přeci jenom kapituloval. Zasloužil se o to Filip Podhorský, kterému gólové zakončení připravil Šimon Vála po úniku po pravé straně. Sympatická domácí jedenáctka nezůstávala zatažena jen na vlastní polovině. Jako střela vyrazil ve 24. minutě Zdeněk </a:t>
            </a:r>
            <a:r>
              <a:rPr lang="cs-CZ" sz="1000" b="0" dirty="0" err="1">
                <a:latin typeface="Arial" panose="020B0604020202020204" pitchFamily="34" charset="0"/>
                <a:ea typeface="Calibri" panose="020F0502020204030204" pitchFamily="34" charset="0"/>
                <a:cs typeface="Arial" panose="020B0604020202020204" pitchFamily="34" charset="0"/>
              </a:rPr>
              <a:t>Kredba</a:t>
            </a:r>
            <a:r>
              <a:rPr lang="cs-CZ" sz="1000" b="0" dirty="0">
                <a:latin typeface="Arial" panose="020B0604020202020204" pitchFamily="34" charset="0"/>
                <a:ea typeface="Calibri" panose="020F0502020204030204" pitchFamily="34" charset="0"/>
                <a:cs typeface="Arial" panose="020B0604020202020204" pitchFamily="34" charset="0"/>
              </a:rPr>
              <a:t> junior na zteč, u míče byl dřív než </a:t>
            </a:r>
            <a:r>
              <a:rPr lang="cs-CZ" sz="1000" b="0" dirty="0" err="1">
                <a:latin typeface="Arial" panose="020B0604020202020204" pitchFamily="34" charset="0"/>
                <a:ea typeface="Calibri" panose="020F0502020204030204" pitchFamily="34" charset="0"/>
                <a:cs typeface="Arial" panose="020B0604020202020204" pitchFamily="34" charset="0"/>
              </a:rPr>
              <a:t>štětstký</a:t>
            </a:r>
            <a:r>
              <a:rPr lang="cs-CZ" sz="1000" b="0" dirty="0">
                <a:latin typeface="Arial" panose="020B0604020202020204" pitchFamily="34" charset="0"/>
                <a:ea typeface="Calibri" panose="020F0502020204030204" pitchFamily="34" charset="0"/>
                <a:cs typeface="Arial" panose="020B0604020202020204" pitchFamily="34" charset="0"/>
              </a:rPr>
              <a:t> brankář, ale  po střele do prázdné branky se k němu štěstí obrátilo zády. Trefil jen břevno. Domácí zahrávali i roh, ale žádný chaos z toho před naší brankou nebyl. Naše hra v těchto minutách ztrácela lesk a chyb v rozehrávce bylo nepřeberné množství. Ještě, že ve 38. minutě došlo k uklidnění. Po rohu Roberta </a:t>
            </a:r>
            <a:r>
              <a:rPr lang="cs-CZ" sz="1000" b="0" dirty="0" err="1">
                <a:latin typeface="Arial" panose="020B0604020202020204" pitchFamily="34" charset="0"/>
                <a:ea typeface="Calibri" panose="020F0502020204030204" pitchFamily="34" charset="0"/>
                <a:cs typeface="Arial" panose="020B0604020202020204" pitchFamily="34" charset="0"/>
              </a:rPr>
              <a:t>Feka</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0EE442AD-8B20-4724-A1A6-2584AC569FE6}"/>
              </a:ext>
            </a:extLst>
          </p:cNvPr>
          <p:cNvPicPr>
            <a:picLocks noChangeAspect="1"/>
          </p:cNvPicPr>
          <p:nvPr/>
        </p:nvPicPr>
        <p:blipFill>
          <a:blip r:embed="rId3"/>
          <a:stretch>
            <a:fillRect/>
          </a:stretch>
        </p:blipFill>
        <p:spPr>
          <a:xfrm>
            <a:off x="478195" y="4741475"/>
            <a:ext cx="4156130" cy="2190393"/>
          </a:xfrm>
          <a:prstGeom prst="rect">
            <a:avLst/>
          </a:prstGeom>
          <a:ln w="25400">
            <a:solidFill>
              <a:schemeClr val="accent1"/>
            </a:solidFill>
          </a:ln>
        </p:spPr>
      </p:pic>
      <p:sp>
        <p:nvSpPr>
          <p:cNvPr id="3" name="TextovéPole 2">
            <a:extLst>
              <a:ext uri="{FF2B5EF4-FFF2-40B4-BE49-F238E27FC236}">
                <a16:creationId xmlns:a16="http://schemas.microsoft.com/office/drawing/2014/main" id="{90803A71-FFC2-40DD-B2FA-D07066EE00CA}"/>
              </a:ext>
            </a:extLst>
          </p:cNvPr>
          <p:cNvSpPr txBox="1"/>
          <p:nvPr/>
        </p:nvSpPr>
        <p:spPr>
          <a:xfrm>
            <a:off x="138161" y="123046"/>
            <a:ext cx="4611428" cy="400110"/>
          </a:xfrm>
          <a:prstGeom prst="rect">
            <a:avLst/>
          </a:prstGeom>
          <a:blipFill dpi="0" rotWithShape="1">
            <a:blip r:embed="rId4">
              <a:alphaModFix amt="89000"/>
            </a:blip>
            <a:srcRect/>
            <a:tile tx="0" ty="0" sx="100000" sy="100000" flip="none" algn="tl"/>
          </a:blipFill>
          <a:effectLst>
            <a:glow rad="101600">
              <a:srgbClr val="F371B2">
                <a:alpha val="40000"/>
              </a:srgbClr>
            </a:glow>
            <a:softEdge rad="0"/>
          </a:effectLst>
        </p:spPr>
        <p:txBody>
          <a:bodyPr wrap="square" rtlCol="0">
            <a:spAutoFit/>
          </a:bodyPr>
          <a:lstStyle/>
          <a:p>
            <a:pPr algn="ctr"/>
            <a:r>
              <a:rPr lang="cs-CZ" sz="2000" dirty="0">
                <a:solidFill>
                  <a:schemeClr val="accent6">
                    <a:lumMod val="75000"/>
                  </a:schemeClr>
                </a:solidFill>
                <a:latin typeface="Arial Black" panose="020B0A04020102020204" pitchFamily="34" charset="0"/>
              </a:rPr>
              <a:t>B tým se rozstřílel až v závěru</a:t>
            </a:r>
          </a:p>
        </p:txBody>
      </p:sp>
      <p:pic>
        <p:nvPicPr>
          <p:cNvPr id="6" name="Obrázek 5">
            <a:extLst>
              <a:ext uri="{FF2B5EF4-FFF2-40B4-BE49-F238E27FC236}">
                <a16:creationId xmlns:a16="http://schemas.microsoft.com/office/drawing/2014/main" id="{58045A32-D724-4832-88C3-E4D576BB26D4}"/>
              </a:ext>
            </a:extLst>
          </p:cNvPr>
          <p:cNvPicPr>
            <a:picLocks noChangeAspect="1"/>
          </p:cNvPicPr>
          <p:nvPr/>
        </p:nvPicPr>
        <p:blipFill>
          <a:blip r:embed="rId5"/>
          <a:stretch>
            <a:fillRect/>
          </a:stretch>
        </p:blipFill>
        <p:spPr>
          <a:xfrm>
            <a:off x="3888408" y="627740"/>
            <a:ext cx="745916" cy="749983"/>
          </a:xfrm>
          <a:prstGeom prst="rect">
            <a:avLst/>
          </a:prstGeom>
        </p:spPr>
      </p:pic>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graphicFrame>
        <p:nvGraphicFramePr>
          <p:cNvPr id="5" name="Tabulka 4">
            <a:extLst>
              <a:ext uri="{FF2B5EF4-FFF2-40B4-BE49-F238E27FC236}">
                <a16:creationId xmlns:a16="http://schemas.microsoft.com/office/drawing/2014/main" id="{2C5158B2-BAD2-4DEF-837F-1BE1B188CA0F}"/>
              </a:ext>
            </a:extLst>
          </p:cNvPr>
          <p:cNvGraphicFramePr>
            <a:graphicFrameLocks noGrp="1"/>
          </p:cNvGraphicFramePr>
          <p:nvPr>
            <p:extLst>
              <p:ext uri="{D42A27DB-BD31-4B8C-83A1-F6EECF244321}">
                <p14:modId xmlns:p14="http://schemas.microsoft.com/office/powerpoint/2010/main" val="597885264"/>
              </p:ext>
            </p:extLst>
          </p:nvPr>
        </p:nvGraphicFramePr>
        <p:xfrm>
          <a:off x="5545480" y="2710849"/>
          <a:ext cx="4464496" cy="4000500"/>
        </p:xfrm>
        <a:graphic>
          <a:graphicData uri="http://schemas.openxmlformats.org/drawingml/2006/table">
            <a:tbl>
              <a:tblPr/>
              <a:tblGrid>
                <a:gridCol w="1516383">
                  <a:extLst>
                    <a:ext uri="{9D8B030D-6E8A-4147-A177-3AD203B41FA5}">
                      <a16:colId xmlns:a16="http://schemas.microsoft.com/office/drawing/2014/main" val="3448535585"/>
                    </a:ext>
                  </a:extLst>
                </a:gridCol>
                <a:gridCol w="2064783">
                  <a:extLst>
                    <a:ext uri="{9D8B030D-6E8A-4147-A177-3AD203B41FA5}">
                      <a16:colId xmlns:a16="http://schemas.microsoft.com/office/drawing/2014/main" val="2599671561"/>
                    </a:ext>
                  </a:extLst>
                </a:gridCol>
                <a:gridCol w="883330">
                  <a:extLst>
                    <a:ext uri="{9D8B030D-6E8A-4147-A177-3AD203B41FA5}">
                      <a16:colId xmlns:a16="http://schemas.microsoft.com/office/drawing/2014/main" val="3782000777"/>
                    </a:ext>
                  </a:extLst>
                </a:gridCol>
              </a:tblGrid>
              <a:tr h="304800">
                <a:tc gridSpan="3">
                  <a:txBody>
                    <a:bodyPr/>
                    <a:lstStyle/>
                    <a:p>
                      <a:pPr algn="ctr" fontAlgn="ctr"/>
                      <a:r>
                        <a:rPr lang="cs-CZ" sz="1400" b="1" i="0" u="none" strike="noStrike" dirty="0" err="1">
                          <a:solidFill>
                            <a:srgbClr val="184B81"/>
                          </a:solidFill>
                          <a:effectLst/>
                          <a:latin typeface="Segoe UI Black" panose="020B0A02040204020203" pitchFamily="34" charset="0"/>
                        </a:rPr>
                        <a:t>IV.Třída</a:t>
                      </a:r>
                      <a:r>
                        <a:rPr lang="cs-CZ" sz="1400" b="1" i="0" u="none" strike="noStrike" dirty="0">
                          <a:solidFill>
                            <a:srgbClr val="184B81"/>
                          </a:solidFill>
                          <a:effectLst/>
                          <a:latin typeface="Segoe UI Black" panose="020B0A02040204020203" pitchFamily="34" charset="0"/>
                        </a:rPr>
                        <a:t> dospělých 16.  hrané kolo 13.-14.04.2019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82707484"/>
                  </a:ext>
                </a:extLst>
              </a:tr>
              <a:tr h="304800">
                <a:tc>
                  <a:txBody>
                    <a:bodyPr/>
                    <a:lstStyle/>
                    <a:p>
                      <a:pPr algn="ctr" fontAlgn="ctr"/>
                      <a:r>
                        <a:rPr lang="cs-CZ" sz="1600" b="1" i="0" u="none" strike="noStrike" dirty="0">
                          <a:solidFill>
                            <a:srgbClr val="FF0000"/>
                          </a:solidFill>
                          <a:effectLst/>
                          <a:latin typeface="Georgia" panose="02040502050405020303" pitchFamily="18" charset="0"/>
                        </a:rPr>
                        <a:t>Přestavlky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66FFFF"/>
                    </a:solidFill>
                  </a:tcPr>
                </a:tc>
                <a:tc>
                  <a:txBody>
                    <a:bodyPr/>
                    <a:lstStyle/>
                    <a:p>
                      <a:pPr algn="ctr" fontAlgn="ctr"/>
                      <a:r>
                        <a:rPr lang="cs-CZ" sz="1600" b="1" i="0" u="none" strike="noStrike" dirty="0">
                          <a:solidFill>
                            <a:srgbClr val="FF0000"/>
                          </a:solidFill>
                          <a:effectLst/>
                          <a:latin typeface="Georgia" panose="02040502050405020303" pitchFamily="18" charset="0"/>
                        </a:rPr>
                        <a:t>SK Štětí </a:t>
                      </a:r>
                      <a:r>
                        <a:rPr lang="cs-CZ" sz="1600" b="1" i="0" u="none" strike="noStrike" dirty="0" err="1">
                          <a:solidFill>
                            <a:srgbClr val="FF0000"/>
                          </a:solidFill>
                          <a:effectLst/>
                          <a:latin typeface="Georgia" panose="02040502050405020303" pitchFamily="18" charset="0"/>
                        </a:rPr>
                        <a:t>z.s</a:t>
                      </a:r>
                      <a:r>
                        <a:rPr lang="cs-CZ" sz="1600" b="1" i="0" u="none" strike="noStrike" dirty="0">
                          <a:solidFill>
                            <a:srgbClr val="FF0000"/>
                          </a:solidFill>
                          <a:effectLst/>
                          <a:latin typeface="Georgia" panose="02040502050405020303" pitchFamily="18" charset="0"/>
                        </a:rPr>
                        <a:t>. "B"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66FFFF"/>
                    </a:solidFill>
                  </a:tcPr>
                </a:tc>
                <a:tc>
                  <a:txBody>
                    <a:bodyPr/>
                    <a:lstStyle/>
                    <a:p>
                      <a:pPr algn="ctr" fontAlgn="ctr"/>
                      <a:r>
                        <a:rPr lang="cs-CZ" sz="2400" b="1" i="0" u="none" strike="noStrike" dirty="0">
                          <a:solidFill>
                            <a:srgbClr val="FF0000"/>
                          </a:solidFill>
                          <a:effectLst/>
                          <a:latin typeface="Georgia" panose="02040502050405020303" pitchFamily="18" charset="0"/>
                        </a:rPr>
                        <a:t> 2:9</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66FFFF"/>
                    </a:solidFill>
                  </a:tcPr>
                </a:tc>
                <a:extLst>
                  <a:ext uri="{0D108BD9-81ED-4DB2-BD59-A6C34878D82A}">
                    <a16:rowId xmlns:a16="http://schemas.microsoft.com/office/drawing/2014/main" val="417772484"/>
                  </a:ext>
                </a:extLst>
              </a:tr>
              <a:tr h="304800">
                <a:tc>
                  <a:txBody>
                    <a:bodyPr/>
                    <a:lstStyle/>
                    <a:p>
                      <a:pPr algn="ctr" fontAlgn="ctr"/>
                      <a:r>
                        <a:rPr lang="pl-PL" sz="1100" b="1" i="0" u="none" strike="noStrike">
                          <a:solidFill>
                            <a:srgbClr val="000000"/>
                          </a:solidFill>
                          <a:effectLst/>
                          <a:latin typeface="Georgia" panose="02040502050405020303" pitchFamily="18" charset="0"/>
                        </a:rPr>
                        <a:t>TJ Dynamo Podlusky z.s.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Račiněves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66"/>
                    </a:solidFill>
                  </a:tcPr>
                </a:tc>
                <a:tc>
                  <a:txBody>
                    <a:bodyPr/>
                    <a:lstStyle/>
                    <a:p>
                      <a:pPr algn="ctr" fontAlgn="ctr"/>
                      <a:r>
                        <a:rPr lang="cs-CZ" sz="1600" b="1" i="0" u="none" strike="noStrike" dirty="0">
                          <a:solidFill>
                            <a:srgbClr val="000000"/>
                          </a:solidFill>
                          <a:effectLst/>
                          <a:latin typeface="Georgia" panose="02040502050405020303" pitchFamily="18" charset="0"/>
                        </a:rPr>
                        <a:t>4:1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66"/>
                    </a:solidFill>
                  </a:tcPr>
                </a:tc>
                <a:extLst>
                  <a:ext uri="{0D108BD9-81ED-4DB2-BD59-A6C34878D82A}">
                    <a16:rowId xmlns:a16="http://schemas.microsoft.com/office/drawing/2014/main" val="4199819007"/>
                  </a:ext>
                </a:extLst>
              </a:tr>
              <a:tr h="304800">
                <a:tc>
                  <a:txBody>
                    <a:bodyPr/>
                    <a:lstStyle/>
                    <a:p>
                      <a:pPr algn="ctr" fontAlgn="ctr"/>
                      <a:r>
                        <a:rPr lang="cs-CZ" sz="1100" b="1" i="0" u="none" strike="noStrike">
                          <a:solidFill>
                            <a:srgbClr val="000000"/>
                          </a:solidFill>
                          <a:effectLst/>
                          <a:latin typeface="Georgia" panose="02040502050405020303" pitchFamily="18" charset="0"/>
                        </a:rPr>
                        <a:t>SK Dušníky, z.s.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effectLst/>
                          <a:latin typeface="Georgia" panose="02040502050405020303" pitchFamily="18" charset="0"/>
                        </a:rPr>
                        <a:t>VOLNÝ LOS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FF"/>
                    </a:solidFill>
                  </a:tcPr>
                </a:tc>
                <a:tc>
                  <a:txBody>
                    <a:bodyPr/>
                    <a:lstStyle/>
                    <a:p>
                      <a:pPr algn="ctr" fontAlgn="ctr"/>
                      <a:r>
                        <a:rPr lang="cs-CZ" sz="1600" b="1" i="0" u="none" strike="noStrike" dirty="0">
                          <a:solidFill>
                            <a:srgbClr val="000000"/>
                          </a:solidFill>
                          <a:effectLst/>
                          <a:latin typeface="Georgia" panose="02040502050405020303" pitchFamily="18" charset="0"/>
                        </a:rPr>
                        <a:t>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FF"/>
                    </a:solidFill>
                  </a:tcPr>
                </a:tc>
                <a:extLst>
                  <a:ext uri="{0D108BD9-81ED-4DB2-BD59-A6C34878D82A}">
                    <a16:rowId xmlns:a16="http://schemas.microsoft.com/office/drawing/2014/main" val="4277285781"/>
                  </a:ext>
                </a:extLst>
              </a:tr>
              <a:tr h="304800">
                <a:tc>
                  <a:txBody>
                    <a:bodyPr/>
                    <a:lstStyle/>
                    <a:p>
                      <a:pPr algn="ctr" fontAlgn="ctr"/>
                      <a:r>
                        <a:rPr lang="cs-CZ" sz="1100" b="1" i="0" u="none" strike="noStrike">
                          <a:solidFill>
                            <a:srgbClr val="000000"/>
                          </a:solidFill>
                          <a:effectLst/>
                          <a:latin typeface="Georgia" panose="02040502050405020303" pitchFamily="18" charset="0"/>
                        </a:rPr>
                        <a:t>Ctiněves/Libkovice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66"/>
                    </a:solidFill>
                  </a:tcPr>
                </a:tc>
                <a:tc>
                  <a:txBody>
                    <a:bodyPr/>
                    <a:lstStyle/>
                    <a:p>
                      <a:pPr algn="ctr" fontAlgn="ctr"/>
                      <a:r>
                        <a:rPr lang="cs-CZ" sz="1100" b="1" i="0" u="none" strike="noStrike" dirty="0" err="1">
                          <a:solidFill>
                            <a:srgbClr val="000000"/>
                          </a:solidFill>
                          <a:effectLst/>
                          <a:latin typeface="Georgia" panose="02040502050405020303" pitchFamily="18" charset="0"/>
                        </a:rPr>
                        <a:t>Podřipan</a:t>
                      </a:r>
                      <a:r>
                        <a:rPr lang="cs-CZ" sz="1100" b="1" i="0" u="none" strike="noStrike" dirty="0">
                          <a:solidFill>
                            <a:srgbClr val="000000"/>
                          </a:solidFill>
                          <a:effectLst/>
                          <a:latin typeface="Georgia" panose="02040502050405020303" pitchFamily="18" charset="0"/>
                        </a:rPr>
                        <a:t> Kostomlaty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66"/>
                    </a:solidFill>
                  </a:tcPr>
                </a:tc>
                <a:tc>
                  <a:txBody>
                    <a:bodyPr/>
                    <a:lstStyle/>
                    <a:p>
                      <a:pPr algn="ctr" fontAlgn="ctr"/>
                      <a:r>
                        <a:rPr lang="cs-CZ" sz="1600" b="1" i="0" u="none" strike="noStrike" dirty="0">
                          <a:solidFill>
                            <a:srgbClr val="000000"/>
                          </a:solidFill>
                          <a:effectLst/>
                          <a:latin typeface="Georgia" panose="02040502050405020303" pitchFamily="18" charset="0"/>
                        </a:rPr>
                        <a:t>2:1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66"/>
                    </a:solidFill>
                  </a:tcPr>
                </a:tc>
                <a:extLst>
                  <a:ext uri="{0D108BD9-81ED-4DB2-BD59-A6C34878D82A}">
                    <a16:rowId xmlns:a16="http://schemas.microsoft.com/office/drawing/2014/main" val="3755185268"/>
                  </a:ext>
                </a:extLst>
              </a:tr>
              <a:tr h="304800">
                <a:tc>
                  <a:txBody>
                    <a:bodyPr/>
                    <a:lstStyle/>
                    <a:p>
                      <a:pPr algn="ctr" fontAlgn="ctr"/>
                      <a:r>
                        <a:rPr lang="cs-CZ" sz="1100" b="1" i="0" u="none" strike="noStrike">
                          <a:solidFill>
                            <a:srgbClr val="000000"/>
                          </a:solidFill>
                          <a:effectLst/>
                          <a:latin typeface="Georgia" panose="02040502050405020303" pitchFamily="18" charset="0"/>
                        </a:rPr>
                        <a:t>Podbradec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100" b="1" i="0" u="none" strike="noStrike" dirty="0">
                          <a:solidFill>
                            <a:srgbClr val="000000"/>
                          </a:solidFill>
                          <a:effectLst/>
                          <a:latin typeface="Georgia" panose="02040502050405020303" pitchFamily="18" charset="0"/>
                        </a:rPr>
                        <a:t>Budyně "B"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600" b="1" i="0" u="none" strike="noStrike" dirty="0">
                          <a:solidFill>
                            <a:srgbClr val="000000"/>
                          </a:solidFill>
                          <a:effectLst/>
                          <a:latin typeface="Georgia" panose="02040502050405020303" pitchFamily="18" charset="0"/>
                        </a:rPr>
                        <a:t> 4:2</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187743961"/>
                  </a:ext>
                </a:extLst>
              </a:tr>
              <a:tr h="304800">
                <a:tc gridSpan="3">
                  <a:txBody>
                    <a:bodyPr/>
                    <a:lstStyle/>
                    <a:p>
                      <a:pPr algn="ctr" fontAlgn="ctr"/>
                      <a:r>
                        <a:rPr lang="cs-CZ" sz="1400" b="1" i="0" u="none" strike="noStrike" dirty="0" err="1">
                          <a:solidFill>
                            <a:srgbClr val="184B81"/>
                          </a:solidFill>
                          <a:effectLst/>
                          <a:latin typeface="Segoe UI Black" panose="020B0A02040204020203" pitchFamily="34" charset="0"/>
                        </a:rPr>
                        <a:t>IV.Třída</a:t>
                      </a:r>
                      <a:r>
                        <a:rPr lang="cs-CZ" sz="1400" b="1" i="0" u="none" strike="noStrike" dirty="0">
                          <a:solidFill>
                            <a:srgbClr val="184B81"/>
                          </a:solidFill>
                          <a:effectLst/>
                          <a:latin typeface="Segoe UI Black" panose="020B0A02040204020203" pitchFamily="34" charset="0"/>
                        </a:rPr>
                        <a:t> dospělých 17. hrané kolo 20.-21.04.2019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40300389"/>
                  </a:ext>
                </a:extLst>
              </a:tr>
              <a:tr h="304800">
                <a:tc>
                  <a:txBody>
                    <a:bodyPr/>
                    <a:lstStyle/>
                    <a:p>
                      <a:pPr algn="ctr" fontAlgn="ctr"/>
                      <a:r>
                        <a:rPr lang="cs-CZ" sz="1100" b="1" i="0" u="none" strike="noStrike">
                          <a:solidFill>
                            <a:srgbClr val="000000"/>
                          </a:solidFill>
                          <a:effectLst/>
                          <a:latin typeface="Georgia" panose="02040502050405020303" pitchFamily="18" charset="0"/>
                        </a:rPr>
                        <a:t>Podřipan Kostomlaty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pl-PL" sz="1100" b="1" i="0" u="none" strike="noStrike" dirty="0">
                          <a:solidFill>
                            <a:srgbClr val="000000"/>
                          </a:solidFill>
                          <a:effectLst/>
                          <a:latin typeface="Georgia" panose="02040502050405020303" pitchFamily="18" charset="0"/>
                        </a:rPr>
                        <a:t>TJ Dynamo Podlusky z.s. "B"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Georgia" panose="02040502050405020303" pitchFamily="18" charset="0"/>
                        </a:rPr>
                        <a:t>4:1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extLst>
                  <a:ext uri="{0D108BD9-81ED-4DB2-BD59-A6C34878D82A}">
                    <a16:rowId xmlns:a16="http://schemas.microsoft.com/office/drawing/2014/main" val="2929116304"/>
                  </a:ext>
                </a:extLst>
              </a:tr>
              <a:tr h="304800">
                <a:tc>
                  <a:txBody>
                    <a:bodyPr/>
                    <a:lstStyle/>
                    <a:p>
                      <a:pPr algn="ctr" fontAlgn="ctr"/>
                      <a:r>
                        <a:rPr lang="cs-CZ" sz="1100" b="1" i="0" u="none" strike="noStrike">
                          <a:solidFill>
                            <a:srgbClr val="000000"/>
                          </a:solidFill>
                          <a:effectLst/>
                          <a:latin typeface="Georgia" panose="02040502050405020303" pitchFamily="18" charset="0"/>
                        </a:rPr>
                        <a:t>Budyně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Georgia" panose="02040502050405020303" pitchFamily="18" charset="0"/>
                        </a:rPr>
                        <a:t>SK Dušníky, z.s. "B"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algn="ctr" fontAlgn="ctr"/>
                      <a:r>
                        <a:rPr lang="cs-CZ" sz="1800" b="1" i="0" u="none" strike="noStrike" dirty="0">
                          <a:solidFill>
                            <a:srgbClr val="000000"/>
                          </a:solidFill>
                          <a:effectLst/>
                          <a:latin typeface="Georgia" panose="02040502050405020303" pitchFamily="18" charset="0"/>
                        </a:rPr>
                        <a:t>2:3</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extLst>
                  <a:ext uri="{0D108BD9-81ED-4DB2-BD59-A6C34878D82A}">
                    <a16:rowId xmlns:a16="http://schemas.microsoft.com/office/drawing/2014/main" val="3515249545"/>
                  </a:ext>
                </a:extLst>
              </a:tr>
              <a:tr h="304800">
                <a:tc>
                  <a:txBody>
                    <a:bodyPr/>
                    <a:lstStyle/>
                    <a:p>
                      <a:pPr algn="ctr" fontAlgn="ctr"/>
                      <a:r>
                        <a:rPr lang="cs-CZ" sz="1600" b="1" i="0" u="none" strike="noStrike">
                          <a:solidFill>
                            <a:srgbClr val="FF0000"/>
                          </a:solidFill>
                          <a:effectLst/>
                          <a:latin typeface="Georgia" panose="02040502050405020303" pitchFamily="18" charset="0"/>
                        </a:rPr>
                        <a:t>SK Štětí z.s.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cs-CZ" sz="1600" b="1" i="0" u="none" strike="noStrike">
                          <a:solidFill>
                            <a:srgbClr val="FF0000"/>
                          </a:solidFill>
                          <a:effectLst/>
                          <a:latin typeface="Georgia" panose="02040502050405020303" pitchFamily="18" charset="0"/>
                        </a:rPr>
                        <a:t>Ctiněves/Libkovice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tc>
                  <a:txBody>
                    <a:bodyPr/>
                    <a:lstStyle/>
                    <a:p>
                      <a:pPr algn="ctr" fontAlgn="ctr"/>
                      <a:r>
                        <a:rPr lang="cs-CZ" sz="2800" b="1" i="0" u="none" strike="noStrike" dirty="0">
                          <a:solidFill>
                            <a:srgbClr val="FF0000"/>
                          </a:solidFill>
                          <a:effectLst/>
                          <a:latin typeface="Georgia" panose="02040502050405020303" pitchFamily="18" charset="0"/>
                        </a:rPr>
                        <a:t> 10:1</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CCFF"/>
                    </a:solidFill>
                  </a:tcPr>
                </a:tc>
                <a:extLst>
                  <a:ext uri="{0D108BD9-81ED-4DB2-BD59-A6C34878D82A}">
                    <a16:rowId xmlns:a16="http://schemas.microsoft.com/office/drawing/2014/main" val="3434858498"/>
                  </a:ext>
                </a:extLst>
              </a:tr>
              <a:tr h="304800">
                <a:tc>
                  <a:txBody>
                    <a:bodyPr/>
                    <a:lstStyle/>
                    <a:p>
                      <a:pPr algn="ctr" fontAlgn="ctr"/>
                      <a:r>
                        <a:rPr lang="cs-CZ" sz="1100" b="1" i="0" u="none" strike="noStrike">
                          <a:solidFill>
                            <a:srgbClr val="000000"/>
                          </a:solidFill>
                          <a:effectLst/>
                          <a:latin typeface="Georgia" panose="02040502050405020303" pitchFamily="18" charset="0"/>
                        </a:rPr>
                        <a:t>VOLNÝ LOS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algn="ctr" fontAlgn="ctr"/>
                      <a:r>
                        <a:rPr lang="cs-CZ" sz="1100" b="1" i="0" u="none" strike="noStrike" dirty="0">
                          <a:solidFill>
                            <a:srgbClr val="000000"/>
                          </a:solidFill>
                          <a:effectLst/>
                          <a:latin typeface="Georgia" panose="02040502050405020303" pitchFamily="18" charset="0"/>
                        </a:rPr>
                        <a:t>Přestavlky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algn="ctr" fontAlgn="ctr"/>
                      <a:r>
                        <a:rPr lang="cs-CZ" sz="1800" b="1" i="0" u="none" strike="noStrike" dirty="0">
                          <a:solidFill>
                            <a:srgbClr val="000000"/>
                          </a:solidFill>
                          <a:effectLst/>
                          <a:latin typeface="Georgia" panose="02040502050405020303" pitchFamily="18" charset="0"/>
                        </a:rPr>
                        <a:t>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extLst>
                  <a:ext uri="{0D108BD9-81ED-4DB2-BD59-A6C34878D82A}">
                    <a16:rowId xmlns:a16="http://schemas.microsoft.com/office/drawing/2014/main" val="3338846241"/>
                  </a:ext>
                </a:extLst>
              </a:tr>
              <a:tr h="304800">
                <a:tc>
                  <a:txBody>
                    <a:bodyPr/>
                    <a:lstStyle/>
                    <a:p>
                      <a:pPr algn="ctr" fontAlgn="ctr"/>
                      <a:r>
                        <a:rPr lang="cs-CZ" sz="1100" b="1" i="0" u="none" strike="noStrike">
                          <a:solidFill>
                            <a:srgbClr val="000000"/>
                          </a:solidFill>
                          <a:effectLst/>
                          <a:latin typeface="Georgia" panose="02040502050405020303" pitchFamily="18" charset="0"/>
                        </a:rPr>
                        <a:t>Račiněves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Georgia" panose="02040502050405020303" pitchFamily="18" charset="0"/>
                        </a:rPr>
                        <a:t>Podbradec </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Georgia" panose="02040502050405020303" pitchFamily="18" charset="0"/>
                        </a:rPr>
                        <a:t> 7:1</a:t>
                      </a:r>
                    </a:p>
                  </a:txBody>
                  <a:tcPr marL="9525" marR="9525" marT="9525"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65072510"/>
                  </a:ext>
                </a:extLst>
              </a:tr>
            </a:tbl>
          </a:graphicData>
        </a:graphic>
      </p:graphicFrame>
      <p:sp>
        <p:nvSpPr>
          <p:cNvPr id="3" name="Obdélník 2"/>
          <p:cNvSpPr/>
          <p:nvPr/>
        </p:nvSpPr>
        <p:spPr>
          <a:xfrm>
            <a:off x="126248" y="3283233"/>
            <a:ext cx="4644000" cy="3662798"/>
          </a:xfrm>
          <a:prstGeom prst="rect">
            <a:avLst/>
          </a:prstGeom>
        </p:spPr>
        <p:txBody>
          <a:bodyPr wrap="square" lIns="72000" tIns="0">
            <a:spAutoFit/>
          </a:bodyPr>
          <a:lstStyle/>
          <a:p>
            <a:pPr algn="just">
              <a:lnSpc>
                <a:spcPct val="107000"/>
              </a:lnSpc>
              <a:spcAft>
                <a:spcPts val="0"/>
              </a:spcAft>
            </a:pPr>
            <a:endParaRPr lang="cs-CZ" sz="18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SK Sokol Modlany - SK Štětí</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2:6(1:3)   19.4.2019  22.kolo</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 předehrávce 22. kola jsme se v den Velkého pátku utkali s pronásledovatelem s šestým týmem tabulky, který staví hru na zkušených hráčích s ligovými zkušenostmi a do médií uvádí, že si chodí zahrát fotbal.. Například zde působí Vlastimil </a:t>
            </a:r>
            <a:r>
              <a:rPr lang="cs-CZ" sz="1000" b="0" dirty="0" err="1">
                <a:latin typeface="Arial" panose="020B0604020202020204" pitchFamily="34" charset="0"/>
                <a:ea typeface="Calibri" panose="020F0502020204030204" pitchFamily="34" charset="0"/>
                <a:cs typeface="Arial" panose="020B0604020202020204" pitchFamily="34" charset="0"/>
              </a:rPr>
              <a:t>Stožický</a:t>
            </a:r>
            <a:r>
              <a:rPr lang="cs-CZ" sz="1000" b="0" dirty="0">
                <a:latin typeface="Arial" panose="020B0604020202020204" pitchFamily="34" charset="0"/>
                <a:ea typeface="Calibri" panose="020F0502020204030204" pitchFamily="34" charset="0"/>
                <a:cs typeface="Arial" panose="020B0604020202020204" pitchFamily="34" charset="0"/>
              </a:rPr>
              <a:t> nebo Michal Doležal. Pravda před týdnem Modlany prohrály v Žatci, kde propásly 1. poločas. Naše mužstvo přijelo potvrdit dobrou formu z předminulých zápasů a to hlavně z minulého týdne, kdy doma přestříleli Vilémov 5:1. A i v tomto utkání se bylo určitě na co dívat, což může potvrdit početná divácká skupina fanoušků Štětí, která dorazila autobusem společně s hráči. Začali jsme rohem, který vybojoval Písař, ale nic z něj nebylo. Hodně nám zatrnulo ve 4. minutě, když před prázdnou brankou musel uklízet míč do bezpečí Jiří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Na opačné straně o chvilku později zase ne moc nebezpečně vystřelil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míč před brankářem povyskočil a málem bylo pro domácí zle. Inkasované branky se domácí o minuty později stejně nezbavili. Zasloužil se o to Jiří Vokoun, když si z hodně velké dálky našel oblíbené místečko u pravé tyče a zajistil našemu mužstvu vedení 1:0. V 8. </a:t>
            </a:r>
            <a:endParaRPr lang="cs-CZ" sz="10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ovéPole 3"/>
          <p:cNvSpPr txBox="1"/>
          <p:nvPr/>
        </p:nvSpPr>
        <p:spPr>
          <a:xfrm>
            <a:off x="71984" y="91108"/>
            <a:ext cx="4752528" cy="3046988"/>
          </a:xfrm>
          <a:prstGeom prst="rect">
            <a:avLst/>
          </a:prstGeom>
          <a:blipFill dpi="0" rotWithShape="1">
            <a:blip r:embed="rId2">
              <a:alphaModFix amt="76000"/>
            </a:blip>
            <a:srcRect/>
            <a:stretch>
              <a:fillRect/>
            </a:stretch>
          </a:blipFill>
          <a:ln w="57150">
            <a:solidFill>
              <a:schemeClr val="accent1"/>
            </a:solidFill>
          </a:ln>
          <a:effectLst>
            <a:softEdge rad="0"/>
          </a:effectLst>
        </p:spPr>
        <p:txBody>
          <a:bodyPr wrap="square" rtlCol="0">
            <a:spAutoFit/>
          </a:bodyPr>
          <a:lstStyle/>
          <a:p>
            <a:pPr algn="ctr"/>
            <a:r>
              <a:rPr lang="cs-CZ" sz="3200" dirty="0">
                <a:solidFill>
                  <a:srgbClr val="990033"/>
                </a:solidFill>
                <a:latin typeface="Britannic Bold" panose="020B0903060703020204" pitchFamily="34" charset="0"/>
              </a:rPr>
              <a:t>Poločasové výhry 3:1. Jiří Vokoun s Rudolfem </a:t>
            </a:r>
            <a:r>
              <a:rPr lang="cs-CZ" sz="3200" dirty="0" err="1">
                <a:solidFill>
                  <a:srgbClr val="990033"/>
                </a:solidFill>
                <a:latin typeface="Britannic Bold" panose="020B0903060703020204" pitchFamily="34" charset="0"/>
              </a:rPr>
              <a:t>Slaničkou</a:t>
            </a:r>
            <a:r>
              <a:rPr lang="cs-CZ" sz="3200" dirty="0">
                <a:solidFill>
                  <a:srgbClr val="990033"/>
                </a:solidFill>
                <a:latin typeface="Britannic Bold" panose="020B0903060703020204" pitchFamily="34" charset="0"/>
              </a:rPr>
              <a:t> po 2 brankách.  David Mencl odehrál jen 42 minut a pak musel do šatny.</a:t>
            </a:r>
          </a:p>
        </p:txBody>
      </p:sp>
      <p:cxnSp>
        <p:nvCxnSpPr>
          <p:cNvPr id="8" name="Přímá spojnice se šipkou 7"/>
          <p:cNvCxnSpPr/>
          <p:nvPr/>
        </p:nvCxnSpPr>
        <p:spPr bwMode="auto">
          <a:xfrm>
            <a:off x="3960416" y="7006966"/>
            <a:ext cx="648072" cy="0"/>
          </a:xfrm>
          <a:prstGeom prst="straightConnector1">
            <a:avLst/>
          </a:prstGeom>
          <a:noFill/>
          <a:ln w="28575" cap="flat" cmpd="sng" algn="ctr">
            <a:solidFill>
              <a:srgbClr val="92D050"/>
            </a:solidFill>
            <a:prstDash val="solid"/>
            <a:round/>
            <a:headEnd type="none" w="med" len="med"/>
            <a:tailEnd type="triangle"/>
          </a:ln>
          <a:effectLst>
            <a:outerShdw dist="45791" dir="2021404" algn="ctr" rotWithShape="0">
              <a:srgbClr val="9999FF"/>
            </a:outerShdw>
          </a:effectLst>
        </p:spPr>
      </p:cxnSp>
      <p:pic>
        <p:nvPicPr>
          <p:cNvPr id="9" name="Obrázek 8"/>
          <p:cNvPicPr>
            <a:picLocks noChangeAspect="1"/>
          </p:cNvPicPr>
          <p:nvPr/>
        </p:nvPicPr>
        <p:blipFill>
          <a:blip r:embed="rId3"/>
          <a:stretch>
            <a:fillRect/>
          </a:stretch>
        </p:blipFill>
        <p:spPr>
          <a:xfrm>
            <a:off x="3820394" y="3475484"/>
            <a:ext cx="792088" cy="792088"/>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624926066"/>
              </p:ext>
            </p:extLst>
          </p:nvPr>
        </p:nvGraphicFramePr>
        <p:xfrm>
          <a:off x="5472583" y="91108"/>
          <a:ext cx="4537394" cy="2361433"/>
        </p:xfrm>
        <a:graphic>
          <a:graphicData uri="http://schemas.openxmlformats.org/drawingml/2006/table">
            <a:tbl>
              <a:tblPr/>
              <a:tblGrid>
                <a:gridCol w="207543">
                  <a:extLst>
                    <a:ext uri="{9D8B030D-6E8A-4147-A177-3AD203B41FA5}">
                      <a16:colId xmlns:a16="http://schemas.microsoft.com/office/drawing/2014/main" val="4211874359"/>
                    </a:ext>
                  </a:extLst>
                </a:gridCol>
                <a:gridCol w="394330">
                  <a:extLst>
                    <a:ext uri="{9D8B030D-6E8A-4147-A177-3AD203B41FA5}">
                      <a16:colId xmlns:a16="http://schemas.microsoft.com/office/drawing/2014/main" val="3006307647"/>
                    </a:ext>
                  </a:extLst>
                </a:gridCol>
                <a:gridCol w="1577320">
                  <a:extLst>
                    <a:ext uri="{9D8B030D-6E8A-4147-A177-3AD203B41FA5}">
                      <a16:colId xmlns:a16="http://schemas.microsoft.com/office/drawing/2014/main" val="3849649857"/>
                    </a:ext>
                  </a:extLst>
                </a:gridCol>
                <a:gridCol w="332068">
                  <a:extLst>
                    <a:ext uri="{9D8B030D-6E8A-4147-A177-3AD203B41FA5}">
                      <a16:colId xmlns:a16="http://schemas.microsoft.com/office/drawing/2014/main" val="2506552475"/>
                    </a:ext>
                  </a:extLst>
                </a:gridCol>
                <a:gridCol w="321690">
                  <a:extLst>
                    <a:ext uri="{9D8B030D-6E8A-4147-A177-3AD203B41FA5}">
                      <a16:colId xmlns:a16="http://schemas.microsoft.com/office/drawing/2014/main" val="3319668389"/>
                    </a:ext>
                  </a:extLst>
                </a:gridCol>
                <a:gridCol w="207543">
                  <a:extLst>
                    <a:ext uri="{9D8B030D-6E8A-4147-A177-3AD203B41FA5}">
                      <a16:colId xmlns:a16="http://schemas.microsoft.com/office/drawing/2014/main" val="3475972320"/>
                    </a:ext>
                  </a:extLst>
                </a:gridCol>
                <a:gridCol w="207543">
                  <a:extLst>
                    <a:ext uri="{9D8B030D-6E8A-4147-A177-3AD203B41FA5}">
                      <a16:colId xmlns:a16="http://schemas.microsoft.com/office/drawing/2014/main" val="2485214824"/>
                    </a:ext>
                  </a:extLst>
                </a:gridCol>
                <a:gridCol w="207543">
                  <a:extLst>
                    <a:ext uri="{9D8B030D-6E8A-4147-A177-3AD203B41FA5}">
                      <a16:colId xmlns:a16="http://schemas.microsoft.com/office/drawing/2014/main" val="2184217648"/>
                    </a:ext>
                  </a:extLst>
                </a:gridCol>
                <a:gridCol w="518855">
                  <a:extLst>
                    <a:ext uri="{9D8B030D-6E8A-4147-A177-3AD203B41FA5}">
                      <a16:colId xmlns:a16="http://schemas.microsoft.com/office/drawing/2014/main" val="3279600593"/>
                    </a:ext>
                  </a:extLst>
                </a:gridCol>
                <a:gridCol w="334662">
                  <a:extLst>
                    <a:ext uri="{9D8B030D-6E8A-4147-A177-3AD203B41FA5}">
                      <a16:colId xmlns:a16="http://schemas.microsoft.com/office/drawing/2014/main" val="957608684"/>
                    </a:ext>
                  </a:extLst>
                </a:gridCol>
                <a:gridCol w="228297">
                  <a:extLst>
                    <a:ext uri="{9D8B030D-6E8A-4147-A177-3AD203B41FA5}">
                      <a16:colId xmlns:a16="http://schemas.microsoft.com/office/drawing/2014/main" val="4202660703"/>
                    </a:ext>
                  </a:extLst>
                </a:gridCol>
              </a:tblGrid>
              <a:tr h="1039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85783987"/>
                  </a:ext>
                </a:extLst>
              </a:tr>
              <a:tr h="1208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600" b="1" i="0" u="none" strike="noStrike" dirty="0">
                          <a:solidFill>
                            <a:srgbClr val="0000CC"/>
                          </a:solidFill>
                          <a:effectLst/>
                          <a:latin typeface="Calibri" panose="020F0502020204030204" pitchFamily="34" charset="0"/>
                        </a:rPr>
                        <a:t>IV. Třída dospělých 2018-2019 po 16 kolech</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46682466"/>
                  </a:ext>
                </a:extLst>
              </a:tr>
              <a:tr h="1208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85:17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9525169"/>
                  </a:ext>
                </a:extLst>
              </a:tr>
              <a:tr h="21449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46:34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7520072"/>
                  </a:ext>
                </a:extLst>
              </a:tr>
              <a:tr h="21449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a:solidFill>
                            <a:srgbClr val="000000"/>
                          </a:solidFill>
                          <a:effectLst/>
                          <a:latin typeface="Arial" panose="020B0604020202020204" pitchFamily="34" charset="0"/>
                        </a:rPr>
                        <a:t>TJ Dynamo Podlusky,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46:35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57102610"/>
                  </a:ext>
                </a:extLst>
              </a:tr>
              <a:tr h="1104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08567262"/>
                  </a:ext>
                </a:extLst>
              </a:tr>
              <a:tr h="1104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80663924"/>
                  </a:ext>
                </a:extLst>
              </a:tr>
              <a:tr h="1104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Dušníky,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21526267"/>
                  </a:ext>
                </a:extLst>
              </a:tr>
              <a:tr h="1208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30:48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52490832"/>
                  </a:ext>
                </a:extLst>
              </a:tr>
              <a:tr h="21449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28:50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64672728"/>
                  </a:ext>
                </a:extLst>
              </a:tr>
              <a:tr h="1104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26:65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74311737"/>
                  </a:ext>
                </a:extLst>
              </a:tr>
              <a:tr h="1039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10789300"/>
                  </a:ext>
                </a:extLst>
              </a:tr>
            </a:tbl>
          </a:graphicData>
        </a:graphic>
      </p:graphicFrame>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bwMode="auto">
          <a:xfrm>
            <a:off x="9361016" y="7075884"/>
            <a:ext cx="648072" cy="0"/>
          </a:xfrm>
          <a:prstGeom prst="straightConnector1">
            <a:avLst/>
          </a:prstGeom>
          <a:noFill/>
          <a:ln w="28575" cap="flat" cmpd="sng" algn="ctr">
            <a:solidFill>
              <a:srgbClr val="92D050"/>
            </a:solidFill>
            <a:prstDash val="solid"/>
            <a:round/>
            <a:headEnd type="none" w="med" len="med"/>
            <a:tailEnd type="triangle"/>
          </a:ln>
          <a:effectLst>
            <a:outerShdw dist="45791" dir="2021404" algn="ctr" rotWithShape="0">
              <a:srgbClr val="9999FF"/>
            </a:outerShdw>
          </a:effectLst>
        </p:spPr>
      </p:cxnSp>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3" name="Obdélník 2"/>
          <p:cNvSpPr/>
          <p:nvPr/>
        </p:nvSpPr>
        <p:spPr>
          <a:xfrm>
            <a:off x="5355354" y="523156"/>
            <a:ext cx="4752528" cy="6176434"/>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minutě zase všem frknul po levé straně Marek Faust a moc nescházelo, aby byl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před brankou v ten správný okamžik. Nadějnou příležitost na srovnání skóre měl Šedina v 15. minutě, ale z těžkého úhlu branku netrefil.  Ošetřován musel být Tomáš Kysela v naší brance a po následné rozehrávce jsme těžko hledali úvodní tempo hry. V 19. minutě zahrávali domácí volný přímý kop. Přes zeď to zkoušel Doležal, nepřekopl ji, ale akce pokračovala a skončila rohem. Po jeho provedení a hlavičce Tomáše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Vavrince</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už jsme už míč ze sítě lovili.  Dostat vedení na naší stranu chtěl Marek Faust, ale jeho pravičce takový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metřík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chyběl. Na správnou herní vlnu jsme se vrátili ve 29. minutě. Po takové nenápadné akci, kterou načal centr Petra Stejskala, se na malém vápně objevil Rudolf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přehodil dvoumetrového brankáře. Standardku zahrával Vokoun ve 34. minutě, ale moc starostí domácímu brankáři nenadělala. Ve 37. minutě už jsme se ale mohli radovat. Vokoun tentokrát z volného přímého kopu nevystřelil, ale posadil balón na hlavu Markovi Faustovi a rázem jsme vedli o 2 branky 3:1. Ve 39. minutě se domácí radovali z gólu jen malou chvilku, protože nemohl být uznán pro postavení mimo hru. Další důležité momenty utkání se odehrály v závěru poločasu. David Mencl zavadil o nohu unikajícího Josefa Blažka, a protože před ním stál už jen brankář, tak hlavní rozhodčí, kromě nařízeného volného přímého kopu, vytáhnul i kartu barvy červené. Střelu Jakuba Dolejšky z volného přímého kopu Tomáš Kysela výtečným zákrokem za svá záda nepustil. S otazníkem, jak se nám bude dařit v deseti, jsme nastupovali do 2. poločasu. Domácí do 2. poločasu vystřídali brankáře, ale hlavně potřebovali útočit, aby s výsledkem ještě něco udělali. Měli sice míč více na svých kopačkách, ale bylo to naše mužstvo, které v 52. minutě svůj náskok ještě navýšilo. Trestný kop zahrál Vokoun a úplně volný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se na zadní tyči musel bát, jak byl osamocen a tak hlavou upravil na 4:1. Dokonce i kamera se lekla a gól nezachytila. Ještě hůř pro domácí mohlo být o 3. minuty později, když Koloman Horváth svedl souboj s brankářem, u míče byl dřív a balón skončil jen pár centimetrů vedle levé tyče. Snížení náskoku se Modlany dočkaly v 56. minutě. Trestné kopy byly dnes vůbec hodně často na začátku tref mezi 3 tyče. Michal Doležal si vybral v šestnáctce hlavu Tomáše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Vavrince</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toho nepokryl dostatečně Jiří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po brance na 4:2 svitla domácím naděje. Času do konce bylo ještě dost. Tyčka naší branky zazvonila přesně po hodině hry z kopačky Josefa Blažka a stejný hráč měl obrovskou příležitost i při jednom z následujících protiútoků, když se před ním otevřel prostor k zakončení, ale balón skončil v Českém středohoří. Na hřiště, ale i do hlediště se v těchto minutách začala vkrádat nervozita.  Domácí toužili po kontaktním gólu, ale v 74. minutě přišel pravý opak. Z pravé na levou si ve vápně připravil míč</a:t>
            </a:r>
            <a:endParaRPr lang="cs-CZ"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ovéPole 3"/>
          <p:cNvSpPr txBox="1"/>
          <p:nvPr/>
        </p:nvSpPr>
        <p:spPr>
          <a:xfrm>
            <a:off x="5931418" y="91108"/>
            <a:ext cx="3960440" cy="276999"/>
          </a:xfrm>
          <a:prstGeom prst="rect">
            <a:avLst/>
          </a:prstGeom>
          <a:solidFill>
            <a:schemeClr val="accent1">
              <a:lumMod val="20000"/>
              <a:lumOff val="80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SK Baník Modlany-SK Štětí 2:6  19.4.2019</a:t>
            </a:r>
          </a:p>
        </p:txBody>
      </p:sp>
      <p:sp>
        <p:nvSpPr>
          <p:cNvPr id="8" name="TextovéPole 7">
            <a:extLst>
              <a:ext uri="{FF2B5EF4-FFF2-40B4-BE49-F238E27FC236}">
                <a16:creationId xmlns:a16="http://schemas.microsoft.com/office/drawing/2014/main" id="{B9694259-543C-44FF-933E-100124F4347B}"/>
              </a:ext>
            </a:extLst>
          </p:cNvPr>
          <p:cNvSpPr txBox="1"/>
          <p:nvPr/>
        </p:nvSpPr>
        <p:spPr>
          <a:xfrm>
            <a:off x="216000" y="1819300"/>
            <a:ext cx="4536504" cy="4693593"/>
          </a:xfrm>
          <a:prstGeom prst="rect">
            <a:avLst/>
          </a:prstGeom>
          <a:noFill/>
          <a:effectLst>
            <a:softEdge rad="0"/>
          </a:effectLst>
        </p:spPr>
        <p:txBody>
          <a:bodyPr wrap="square" rtlCol="0">
            <a:spAutoFit/>
          </a:bodyPr>
          <a:lstStyle/>
          <a:p>
            <a:pPr algn="ctr"/>
            <a:r>
              <a:rPr lang="cs-CZ" sz="2000" dirty="0">
                <a:effectLst>
                  <a:glow rad="139700">
                    <a:srgbClr val="FFFF00">
                      <a:alpha val="40000"/>
                    </a:srgbClr>
                  </a:glow>
                </a:effectLst>
                <a:latin typeface="Arial Black" panose="020B0A04020102020204" pitchFamily="34" charset="0"/>
              </a:rPr>
              <a:t>SK Štětí B – </a:t>
            </a:r>
          </a:p>
          <a:p>
            <a:pPr algn="ctr"/>
            <a:r>
              <a:rPr lang="cs-CZ" sz="2000" dirty="0">
                <a:effectLst>
                  <a:glow rad="139700">
                    <a:srgbClr val="FFFF00">
                      <a:alpha val="40000"/>
                    </a:srgbClr>
                  </a:glow>
                </a:effectLst>
                <a:latin typeface="Arial Black" panose="020B0A04020102020204" pitchFamily="34" charset="0"/>
              </a:rPr>
              <a:t>TJ Sokol Ctiněves/Libkovice </a:t>
            </a:r>
          </a:p>
          <a:p>
            <a:pPr algn="ctr"/>
            <a:r>
              <a:rPr lang="cs-CZ" sz="2000" dirty="0">
                <a:effectLst>
                  <a:glow rad="139700">
                    <a:srgbClr val="FFFF00">
                      <a:alpha val="40000"/>
                    </a:srgbClr>
                  </a:glow>
                </a:effectLst>
                <a:latin typeface="Arial Black" panose="020B0A04020102020204" pitchFamily="34" charset="0"/>
              </a:rPr>
              <a:t>10:1(3:0)   </a:t>
            </a:r>
            <a:r>
              <a:rPr lang="cs-CZ" sz="1600" dirty="0">
                <a:effectLst>
                  <a:glow rad="139700">
                    <a:srgbClr val="FFFF00">
                      <a:alpha val="40000"/>
                    </a:srgbClr>
                  </a:glow>
                </a:effectLst>
                <a:latin typeface="Arial Black" panose="020B0A04020102020204" pitchFamily="34" charset="0"/>
              </a:rPr>
              <a:t>21.4.2019  21.kolo</a:t>
            </a:r>
          </a:p>
          <a:p>
            <a:pPr algn="just"/>
            <a:r>
              <a:rPr lang="cs-CZ" b="0" dirty="0">
                <a:latin typeface="Arial" panose="020B0604020202020204" pitchFamily="34" charset="0"/>
                <a:cs typeface="Arial" panose="020B0604020202020204" pitchFamily="34" charset="0"/>
              </a:rPr>
              <a:t>Od úvodního hvizdu jsme soupeře přehrávali a už ve 4. minutě jsme se zásluhou Filipa Podhorského dostali do vedení 1:0. Další průběh ukázal, kdo bude pánem na hřišti. Soupeře jsme ve všech směrech přehrávali, všude jsme byli dříve a nebýt často odmávaných, dost sporných postavení mimo hru, tak bylo poločasové skóre mnohem vyšší. Po změně stran naše útočná aktivita gradovala a křídelní hra dělala soupeři z pod Řípu velké starosti. Skóre utěšeně narůstalo a se zastavilo na Štětské desítce. Vítězství potvrdilo 1. místo v základní skupině IV. Třídy. Mužstvo má v dalším kolo volno a pak ho čeká nadstavbová část. </a:t>
            </a:r>
          </a:p>
          <a:p>
            <a:r>
              <a:rPr lang="cs-CZ" sz="1100" b="0" dirty="0">
                <a:latin typeface="Arial" panose="020B0604020202020204" pitchFamily="34" charset="0"/>
                <a:cs typeface="Arial" panose="020B0604020202020204" pitchFamily="34" charset="0"/>
              </a:rPr>
              <a:t> </a:t>
            </a:r>
            <a:r>
              <a:rPr lang="cs-CZ" b="0" u="sng" dirty="0">
                <a:latin typeface="Arial" panose="020B0604020202020204" pitchFamily="34" charset="0"/>
                <a:cs typeface="Arial" panose="020B0604020202020204" pitchFamily="34" charset="0"/>
              </a:rPr>
              <a:t>Branky: </a:t>
            </a:r>
            <a:r>
              <a:rPr lang="cs-CZ" b="0" dirty="0" err="1">
                <a:latin typeface="Arial" panose="020B0604020202020204" pitchFamily="34" charset="0"/>
                <a:cs typeface="Arial" panose="020B0604020202020204" pitchFamily="34" charset="0"/>
              </a:rPr>
              <a:t>J.Jakl</a:t>
            </a:r>
            <a:r>
              <a:rPr lang="cs-CZ" b="0" dirty="0">
                <a:latin typeface="Arial" panose="020B0604020202020204" pitchFamily="34" charset="0"/>
                <a:cs typeface="Arial" panose="020B0604020202020204" pitchFamily="34" charset="0"/>
              </a:rPr>
              <a:t> 3, </a:t>
            </a:r>
            <a:r>
              <a:rPr lang="cs-CZ" b="0" dirty="0" err="1">
                <a:latin typeface="Arial" panose="020B0604020202020204" pitchFamily="34" charset="0"/>
                <a:cs typeface="Arial" panose="020B0604020202020204" pitchFamily="34" charset="0"/>
              </a:rPr>
              <a:t>Š.Vála</a:t>
            </a:r>
            <a:r>
              <a:rPr lang="cs-CZ" b="0" dirty="0">
                <a:latin typeface="Arial" panose="020B0604020202020204" pitchFamily="34" charset="0"/>
                <a:cs typeface="Arial" panose="020B0604020202020204" pitchFamily="34" charset="0"/>
              </a:rPr>
              <a:t> 3, </a:t>
            </a:r>
            <a:r>
              <a:rPr lang="cs-CZ" b="0" dirty="0" err="1">
                <a:latin typeface="Arial" panose="020B0604020202020204" pitchFamily="34" charset="0"/>
                <a:cs typeface="Arial" panose="020B0604020202020204" pitchFamily="34" charset="0"/>
              </a:rPr>
              <a:t>P.Minárik</a:t>
            </a:r>
            <a:r>
              <a:rPr lang="cs-CZ" b="0" dirty="0">
                <a:latin typeface="Arial" panose="020B0604020202020204" pitchFamily="34" charset="0"/>
                <a:cs typeface="Arial" panose="020B0604020202020204" pitchFamily="34" charset="0"/>
              </a:rPr>
              <a:t> 1, </a:t>
            </a:r>
            <a:r>
              <a:rPr lang="cs-CZ" b="0" dirty="0" err="1">
                <a:latin typeface="Arial" panose="020B0604020202020204" pitchFamily="34" charset="0"/>
                <a:cs typeface="Arial" panose="020B0604020202020204" pitchFamily="34" charset="0"/>
              </a:rPr>
              <a:t>J.Horáček</a:t>
            </a:r>
            <a:r>
              <a:rPr lang="cs-CZ" b="0" dirty="0">
                <a:latin typeface="Arial" panose="020B0604020202020204" pitchFamily="34" charset="0"/>
                <a:cs typeface="Arial" panose="020B0604020202020204" pitchFamily="34" charset="0"/>
              </a:rPr>
              <a:t> 1,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F.Podhorský</a:t>
            </a:r>
            <a:r>
              <a:rPr lang="cs-CZ" b="0" dirty="0">
                <a:latin typeface="Arial" panose="020B0604020202020204" pitchFamily="34" charset="0"/>
                <a:cs typeface="Arial" panose="020B0604020202020204" pitchFamily="34" charset="0"/>
              </a:rPr>
              <a:t> 1,  </a:t>
            </a:r>
            <a:r>
              <a:rPr lang="cs-CZ" b="0" dirty="0" err="1">
                <a:latin typeface="Arial" panose="020B0604020202020204" pitchFamily="34" charset="0"/>
                <a:cs typeface="Arial" panose="020B0604020202020204" pitchFamily="34" charset="0"/>
              </a:rPr>
              <a:t>T.Danč</a:t>
            </a:r>
            <a:r>
              <a:rPr lang="cs-CZ" b="0" dirty="0">
                <a:latin typeface="Arial" panose="020B0604020202020204" pitchFamily="34" charset="0"/>
                <a:cs typeface="Arial" panose="020B0604020202020204" pitchFamily="34" charset="0"/>
              </a:rPr>
              <a:t> 1</a:t>
            </a:r>
          </a:p>
          <a:p>
            <a:r>
              <a:rPr lang="cs-CZ" b="0" u="sng" dirty="0">
                <a:latin typeface="Arial" panose="020B0604020202020204" pitchFamily="34" charset="0"/>
                <a:cs typeface="Arial" panose="020B0604020202020204" pitchFamily="34" charset="0"/>
              </a:rPr>
              <a:t>Sestava: </a:t>
            </a:r>
            <a:r>
              <a:rPr lang="cs-CZ" b="0" dirty="0" err="1">
                <a:latin typeface="Arial" panose="020B0604020202020204" pitchFamily="34" charset="0"/>
                <a:cs typeface="Arial" panose="020B0604020202020204" pitchFamily="34" charset="0"/>
              </a:rPr>
              <a:t>J,Vokoun-J.Tichý</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P.Střihavka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M.Svoboda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P.Minárik</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L.Jakl</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J.Horáček</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Š.Vála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F.Podhorský</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T.Danč</a:t>
            </a:r>
            <a:r>
              <a:rPr lang="cs-CZ" b="0" dirty="0">
                <a:latin typeface="Arial" panose="020B0604020202020204" pitchFamily="34" charset="0"/>
                <a:cs typeface="Arial" panose="020B0604020202020204" pitchFamily="34" charset="0"/>
              </a:rPr>
              <a:t>, </a:t>
            </a:r>
          </a:p>
          <a:p>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R.Feko</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Připraveni: </a:t>
            </a:r>
            <a:r>
              <a:rPr lang="cs-CZ" b="0" dirty="0" err="1">
                <a:latin typeface="Arial" panose="020B0604020202020204" pitchFamily="34" charset="0"/>
                <a:cs typeface="Arial" panose="020B0604020202020204" pitchFamily="34" charset="0"/>
              </a:rPr>
              <a:t>V.Guzy</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R.Růžička</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R.Slanička</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Trenér: </a:t>
            </a:r>
            <a:r>
              <a:rPr lang="cs-CZ" b="0" dirty="0" err="1">
                <a:latin typeface="Arial" panose="020B0604020202020204" pitchFamily="34" charset="0"/>
                <a:cs typeface="Arial" panose="020B0604020202020204" pitchFamily="34" charset="0"/>
              </a:rPr>
              <a:t>P,Minárik</a:t>
            </a:r>
            <a:r>
              <a:rPr lang="cs-CZ" b="0" dirty="0">
                <a:latin typeface="Arial" panose="020B0604020202020204" pitchFamily="34" charset="0"/>
                <a:cs typeface="Arial" panose="020B0604020202020204" pitchFamily="34" charset="0"/>
              </a:rPr>
              <a:t> </a:t>
            </a:r>
            <a:r>
              <a:rPr lang="cs-CZ" b="0" u="sng" dirty="0">
                <a:latin typeface="Arial" panose="020B0604020202020204" pitchFamily="34" charset="0"/>
                <a:cs typeface="Arial" panose="020B0604020202020204" pitchFamily="34" charset="0"/>
              </a:rPr>
              <a:t>Vedoucí</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V.Švancara</a:t>
            </a:r>
            <a:endParaRPr lang="cs-CZ" b="0" dirty="0">
              <a:latin typeface="Arial" panose="020B0604020202020204" pitchFamily="34" charset="0"/>
              <a:cs typeface="Arial" panose="020B0604020202020204" pitchFamily="34" charset="0"/>
            </a:endParaRPr>
          </a:p>
          <a:p>
            <a:r>
              <a:rPr lang="cs-CZ" b="0" u="sng" dirty="0">
                <a:latin typeface="Arial" panose="020B0604020202020204" pitchFamily="34" charset="0"/>
                <a:cs typeface="Arial" panose="020B0604020202020204" pitchFamily="34" charset="0"/>
              </a:rPr>
              <a:t>Rozhodčí: </a:t>
            </a:r>
            <a:r>
              <a:rPr lang="cs-CZ" b="0" dirty="0" err="1">
                <a:latin typeface="Arial" panose="020B0604020202020204" pitchFamily="34" charset="0"/>
                <a:cs typeface="Arial" panose="020B0604020202020204" pitchFamily="34" charset="0"/>
              </a:rPr>
              <a:t>P.Gabriel</a:t>
            </a:r>
            <a:r>
              <a:rPr lang="cs-CZ" b="0" dirty="0">
                <a:latin typeface="Arial" panose="020B0604020202020204" pitchFamily="34" charset="0"/>
                <a:cs typeface="Arial" panose="020B0604020202020204" pitchFamily="34" charset="0"/>
              </a:rPr>
              <a:t> </a:t>
            </a:r>
          </a:p>
        </p:txBody>
      </p:sp>
      <p:sp>
        <p:nvSpPr>
          <p:cNvPr id="2" name="TextovéPole 1"/>
          <p:cNvSpPr txBox="1"/>
          <p:nvPr/>
        </p:nvSpPr>
        <p:spPr>
          <a:xfrm>
            <a:off x="143992" y="91108"/>
            <a:ext cx="4680520" cy="1569660"/>
          </a:xfrm>
          <a:prstGeom prst="rect">
            <a:avLst/>
          </a:prstGeom>
          <a:gradFill>
            <a:gsLst>
              <a:gs pos="27000">
                <a:srgbClr val="66FF33"/>
              </a:gs>
              <a:gs pos="69000">
                <a:srgbClr val="FFFF00"/>
              </a:gs>
            </a:gsLst>
            <a:lin ang="5400000" scaled="1"/>
          </a:gradFill>
          <a:ln w="44450">
            <a:solidFill>
              <a:srgbClr val="CC00CC"/>
            </a:solidFill>
            <a:prstDash val="lgDashDot"/>
          </a:ln>
          <a:effectLst>
            <a:softEdge rad="0"/>
          </a:effectLst>
        </p:spPr>
        <p:txBody>
          <a:bodyPr wrap="square" rtlCol="0">
            <a:spAutoFit/>
          </a:bodyPr>
          <a:lstStyle/>
          <a:p>
            <a:pPr algn="ctr"/>
            <a:r>
              <a:rPr lang="cs-CZ" sz="2400" dirty="0">
                <a:solidFill>
                  <a:srgbClr val="000066"/>
                </a:solidFill>
                <a:latin typeface="Britannic Bold" panose="020B0903060703020204" pitchFamily="34" charset="0"/>
              </a:rPr>
              <a:t>Utkání 1. a 2. celku tabulky dramatický průběh nemělo a štětská rezerva mužstva dospělých čepovala desítku</a:t>
            </a:r>
          </a:p>
        </p:txBody>
      </p:sp>
      <p:pic>
        <p:nvPicPr>
          <p:cNvPr id="5" name="Obrázek 4"/>
          <p:cNvPicPr>
            <a:picLocks noChangeAspect="1"/>
          </p:cNvPicPr>
          <p:nvPr/>
        </p:nvPicPr>
        <p:blipFill>
          <a:blip r:embed="rId2"/>
          <a:stretch>
            <a:fillRect/>
          </a:stretch>
        </p:blipFill>
        <p:spPr>
          <a:xfrm>
            <a:off x="3240336" y="5931196"/>
            <a:ext cx="1128860" cy="1014835"/>
          </a:xfrm>
          <a:prstGeom prst="rect">
            <a:avLst/>
          </a:prstGeom>
        </p:spPr>
      </p:pic>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21</TotalTime>
  <Words>4801</Words>
  <Application>Microsoft Office PowerPoint</Application>
  <PresentationFormat>Vlastní</PresentationFormat>
  <Paragraphs>1957</Paragraphs>
  <Slides>22</Slides>
  <Notes>2</Notes>
  <HiddenSlides>0</HiddenSlides>
  <MMClips>0</MMClips>
  <ScaleCrop>false</ScaleCrop>
  <HeadingPairs>
    <vt:vector size="6" baseType="variant">
      <vt:variant>
        <vt:lpstr>Použitá písma</vt:lpstr>
      </vt:variant>
      <vt:variant>
        <vt:i4>38</vt:i4>
      </vt:variant>
      <vt:variant>
        <vt:lpstr>Motiv</vt:lpstr>
      </vt:variant>
      <vt:variant>
        <vt:i4>1</vt:i4>
      </vt:variant>
      <vt:variant>
        <vt:lpstr>Nadpisy snímků</vt:lpstr>
      </vt:variant>
      <vt:variant>
        <vt:i4>22</vt:i4>
      </vt:variant>
    </vt:vector>
  </HeadingPairs>
  <TitlesOfParts>
    <vt:vector size="61" baseType="lpstr">
      <vt:lpstr>Yu Gothic UI Light</vt:lpstr>
      <vt:lpstr>Yu Gothic UI Semibold</vt:lpstr>
      <vt:lpstr>Albertus MT</vt:lpstr>
      <vt:lpstr>Algerian</vt:lpstr>
      <vt:lpstr>Arial</vt:lpstr>
      <vt:lpstr>Arial Black</vt:lpstr>
      <vt:lpstr>Arial Rounded MT Bold</vt:lpstr>
      <vt:lpstr>Bahnschrift SemiBold Condensed</vt:lpstr>
      <vt:lpstr>Berlin Sans FB Demi</vt:lpstr>
      <vt:lpstr>Bodoni MT Black</vt:lpstr>
      <vt:lpstr>Bookman Old Style</vt:lpstr>
      <vt:lpstr>Britannic Bold</vt:lpstr>
      <vt:lpstr>Broadway</vt:lpstr>
      <vt:lpstr>Calibri</vt:lpstr>
      <vt:lpstr>Colonna MT</vt:lpstr>
      <vt:lpstr>Comic Sans MS</vt:lpstr>
      <vt:lpstr>Cooper Black</vt:lpstr>
      <vt:lpstr>Elephant</vt:lpstr>
      <vt:lpstr>FangSong</vt:lpstr>
      <vt:lpstr>Franklin Gothic Heavy</vt:lpstr>
      <vt:lpstr>Georgia</vt:lpstr>
      <vt:lpstr>Gill Sans Ultra Bold</vt:lpstr>
      <vt:lpstr>Gungsuh</vt:lpstr>
      <vt:lpstr>GungsuhChe</vt:lpstr>
      <vt:lpstr>Khmer UI</vt:lpstr>
      <vt:lpstr>KodchiangUPC</vt:lpstr>
      <vt:lpstr>Magneto</vt:lpstr>
      <vt:lpstr>Matura MT Script Capitals</vt:lpstr>
      <vt:lpstr>Miriam</vt:lpstr>
      <vt:lpstr>Papyrus</vt:lpstr>
      <vt:lpstr>Rockwell Extra Bold</vt:lpstr>
      <vt:lpstr>Rockwell Nova Extra Bold</vt:lpstr>
      <vt:lpstr>Segoe UI Black</vt:lpstr>
      <vt:lpstr>Selawik Semibold</vt:lpstr>
      <vt:lpstr>STHupo</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22887</cp:revision>
  <cp:lastPrinted>2017-10-26T04:05:10Z</cp:lastPrinted>
  <dcterms:created xsi:type="dcterms:W3CDTF">2001-03-12T13:44:53Z</dcterms:created>
  <dcterms:modified xsi:type="dcterms:W3CDTF">2019-04-23T20:19:15Z</dcterms:modified>
</cp:coreProperties>
</file>