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8" r:id="rId2"/>
    <p:sldId id="323" r:id="rId3"/>
    <p:sldId id="324" r:id="rId4"/>
    <p:sldId id="325" r:id="rId5"/>
    <p:sldId id="326" r:id="rId6"/>
    <p:sldId id="342" r:id="rId7"/>
    <p:sldId id="328" r:id="rId8"/>
    <p:sldId id="329" r:id="rId9"/>
    <p:sldId id="332" r:id="rId10"/>
    <p:sldId id="333" r:id="rId11"/>
    <p:sldId id="330" r:id="rId12"/>
    <p:sldId id="331" r:id="rId13"/>
    <p:sldId id="334" r:id="rId14"/>
    <p:sldId id="335" r:id="rId15"/>
    <p:sldId id="336" r:id="rId16"/>
    <p:sldId id="337" r:id="rId17"/>
    <p:sldId id="338" r:id="rId18"/>
    <p:sldId id="339" r:id="rId19"/>
    <p:sldId id="340" r:id="rId20"/>
    <p:sldId id="341" r:id="rId21"/>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n Plisek" initials="MP" lastIdx="1" clrIdx="0">
    <p:extLst>
      <p:ext uri="{19B8F6BF-5375-455C-9EA6-DF929625EA0E}">
        <p15:presenceInfo xmlns:p15="http://schemas.microsoft.com/office/powerpoint/2012/main" userId="S::milan.plisek@rail.bombardier.com::9318a93b-ce22-47e3-9c79-2b5115da7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9D10E"/>
    <a:srgbClr val="3813BF"/>
    <a:srgbClr val="6600CC"/>
    <a:srgbClr val="3333CC"/>
    <a:srgbClr val="FF0000"/>
    <a:srgbClr val="FFCC66"/>
    <a:srgbClr val="FF99FF"/>
    <a:srgbClr val="6600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42" autoAdjust="0"/>
    <p:restoredTop sz="95455" autoAdjust="0"/>
  </p:normalViewPr>
  <p:slideViewPr>
    <p:cSldViewPr>
      <p:cViewPr varScale="1">
        <p:scale>
          <a:sx n="86" d="100"/>
          <a:sy n="86" d="100"/>
        </p:scale>
        <p:origin x="972" y="72"/>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izolace-beran.cz/index.php?lg=cz"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66FF33"/>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1" y="2035324"/>
            <a:ext cx="4619359" cy="431800"/>
          </a:xfrm>
          <a:prstGeom prst="rect">
            <a:avLst/>
          </a:prstGeom>
          <a:solidFill>
            <a:srgbClr val="66FF33"/>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horzBrick">
            <a:fgClr>
              <a:schemeClr val="accent2">
                <a:lumMod val="40000"/>
                <a:lumOff val="60000"/>
              </a:schemeClr>
            </a:fgClr>
            <a:bgClr>
              <a:schemeClr val="bg1"/>
            </a:bgClr>
          </a:pattFill>
          <a:ln w="28575">
            <a:solidFill>
              <a:schemeClr val="tx1">
                <a:alpha val="99000"/>
              </a:schemeClr>
            </a:solidFill>
            <a:miter lim="800000"/>
            <a:headEnd/>
            <a:tailEnd/>
          </a:ln>
        </p:spPr>
        <p:txBody>
          <a:bodyPr lIns="91425" tIns="45713" rIns="91425" bIns="45713"/>
          <a:lstStyle/>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FORNAXA –TĚSNĚNÍ, spol.   s r.o.</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Dům dětí a mládeže Štětí</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VOLEMAN - autobusová přeprava</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Ahlfit s.r.o.</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Izolace Beran s.r.o.</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POKORNÝ, spol. s r.o.</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STAVEBNÍ STROJE A DOPRAVA s.r.o. </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JT-Service s.r.o.</a:t>
            </a:r>
          </a:p>
          <a:p>
            <a:pPr algn="ctr" eaLnBrk="0" hangingPunct="0">
              <a:defRPr/>
            </a:pPr>
            <a:r>
              <a:rPr lang="cs-CZ" sz="2200" dirty="0" err="1">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Průmstav</a:t>
            </a: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Štětí a.s.</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D</a:t>
            </a:r>
            <a:r>
              <a:rPr lang="en-GB"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EKRA Industrial s.r.o. </a:t>
            </a:r>
            <a:endPar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INDUSTRIAL CZ, spol. s r.o.</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Unistroj s.r.o.</a:t>
            </a:r>
          </a:p>
          <a:p>
            <a:pPr algn="ctr" eaLnBrk="0" hangingPunct="0">
              <a:defRPr/>
            </a:pPr>
            <a:r>
              <a:rPr lang="cs-CZ" sz="2200" dirty="0">
                <a:solidFill>
                  <a:srgbClr val="FF1B1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7" y="4006020"/>
            <a:ext cx="4712610" cy="2853840"/>
          </a:xfrm>
          <a:prstGeom prst="rect">
            <a:avLst/>
          </a:prstGeom>
          <a:blipFill>
            <a:blip r:embed="rId6"/>
            <a:stretch>
              <a:fillRect/>
            </a:stretch>
          </a:blipFill>
          <a:ln w="60325" cap="rnd" cmpd="sng">
            <a:solidFill>
              <a:srgbClr val="FF1B11"/>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16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3200" dirty="0">
                <a:ln w="28575" cap="rnd" cmpd="dbl">
                  <a:noFill/>
                  <a:bevel/>
                </a:ln>
                <a:solidFill>
                  <a:schemeClr val="bg1"/>
                </a:solidFill>
                <a:effectLst/>
                <a:latin typeface="Broadway" panose="04040905080B02020502" pitchFamily="82" charset="0"/>
                <a:ea typeface="Gungsuh" pitchFamily="18" charset="-127"/>
                <a:cs typeface="Arial" panose="020B0604020202020204" pitchFamily="34" charset="0"/>
              </a:rPr>
              <a:t>11</a:t>
            </a:r>
            <a:r>
              <a:rPr lang="cs-CZ" sz="3200" b="0" dirty="0">
                <a:ln w="0">
                  <a:noFill/>
                </a:ln>
                <a:solidFill>
                  <a:schemeClr val="bg1"/>
                </a:solidFill>
                <a:effectLst>
                  <a:outerShdw blurRad="38100" dist="19050" dir="2700000" algn="tl" rotWithShape="0">
                    <a:schemeClr val="dk1">
                      <a:alpha val="40000"/>
                    </a:schemeClr>
                  </a:outerShdw>
                </a:effectLst>
                <a:latin typeface="Broadway" panose="04040905080B02020502" pitchFamily="82" charset="0"/>
                <a:ea typeface="Gungsuh" pitchFamily="18" charset="-127"/>
                <a:cs typeface="Arial" panose="020B0604020202020204" pitchFamily="34" charset="0"/>
              </a:rPr>
              <a:t>.</a:t>
            </a:r>
            <a:endParaRPr lang="cs-CZ" sz="2000" dirty="0">
              <a:ln w="0">
                <a:noFill/>
              </a:ln>
              <a:solidFill>
                <a:schemeClr val="bg1"/>
              </a:solidFill>
              <a:effectLst/>
              <a:latin typeface="Broadway" panose="04040905080B02020502" pitchFamily="82" charset="0"/>
              <a:ea typeface="STHupo" panose="020B0503020204020204" pitchFamily="2" charset="-122"/>
              <a:cs typeface="Arial" panose="020B0604020202020204" pitchFamily="34" charset="0"/>
            </a:endParaRPr>
          </a:p>
          <a:p>
            <a:pPr algn="ctr" eaLnBrk="0" hangingPunct="0">
              <a:defRPr/>
            </a:pPr>
            <a:r>
              <a:rPr lang="cs-CZ" sz="4800" dirty="0">
                <a:ln w="28575" cap="rnd" cmpd="dbl">
                  <a:noFill/>
                  <a:bevel/>
                </a:ln>
                <a:effectLst/>
                <a:latin typeface="Broadway" panose="04040905080B02020502" pitchFamily="82" charset="0"/>
                <a:ea typeface="STHupo" panose="020B0503020204020204" pitchFamily="2" charset="-122"/>
                <a:cs typeface="Arial" panose="020B0604020202020204" pitchFamily="34" charset="0"/>
              </a:rPr>
              <a:t>      </a:t>
            </a:r>
            <a:r>
              <a:rPr lang="cs-CZ" sz="4800" dirty="0">
                <a:ln w="28575" cap="rnd" cmpd="dbl">
                  <a:noFill/>
                  <a:bevel/>
                </a:ln>
                <a:solidFill>
                  <a:srgbClr val="993300"/>
                </a:solidFill>
                <a:effectLst/>
                <a:latin typeface="Broadway" panose="04040905080B02020502" pitchFamily="82" charset="0"/>
                <a:ea typeface="STHupo" panose="020B0503020204020204" pitchFamily="2" charset="-122"/>
                <a:cs typeface="Arial" panose="020B0604020202020204" pitchFamily="34" charset="0"/>
              </a:rPr>
              <a:t>SK STAP-  </a:t>
            </a:r>
          </a:p>
          <a:p>
            <a:pPr algn="ctr" eaLnBrk="0" hangingPunct="0">
              <a:defRPr/>
            </a:pPr>
            <a:r>
              <a:rPr lang="cs-CZ" sz="4800" dirty="0">
                <a:ln w="28575" cap="rnd" cmpd="dbl">
                  <a:noFill/>
                  <a:bevel/>
                </a:ln>
                <a:solidFill>
                  <a:srgbClr val="993300"/>
                </a:solidFill>
                <a:latin typeface="Broadway" panose="04040905080B02020502" pitchFamily="82" charset="0"/>
                <a:ea typeface="STHupo" panose="020B0503020204020204" pitchFamily="2" charset="-122"/>
                <a:cs typeface="Arial" panose="020B0604020202020204" pitchFamily="34" charset="0"/>
              </a:rPr>
              <a:t>     </a:t>
            </a:r>
            <a:r>
              <a:rPr lang="cs-CZ" sz="4800" dirty="0">
                <a:ln w="28575" cap="rnd" cmpd="dbl">
                  <a:noFill/>
                  <a:bevel/>
                </a:ln>
                <a:solidFill>
                  <a:srgbClr val="993300"/>
                </a:solidFill>
                <a:effectLst/>
                <a:latin typeface="Broadway" panose="04040905080B02020502" pitchFamily="82" charset="0"/>
                <a:ea typeface="STHupo" panose="020B0503020204020204" pitchFamily="2" charset="-122"/>
                <a:cs typeface="Arial" panose="020B0604020202020204" pitchFamily="34" charset="0"/>
              </a:rPr>
              <a:t>TRATEC   </a:t>
            </a:r>
          </a:p>
          <a:p>
            <a:pPr algn="ctr" eaLnBrk="0" hangingPunct="0">
              <a:defRPr/>
            </a:pPr>
            <a:r>
              <a:rPr lang="cs-CZ" sz="4800" dirty="0">
                <a:ln w="28575" cap="rnd" cmpd="dbl">
                  <a:noFill/>
                  <a:bevel/>
                </a:ln>
                <a:solidFill>
                  <a:srgbClr val="993300"/>
                </a:solidFill>
                <a:latin typeface="Broadway" panose="04040905080B02020502" pitchFamily="82" charset="0"/>
                <a:ea typeface="STHupo" panose="020B0503020204020204" pitchFamily="2" charset="-122"/>
                <a:cs typeface="Arial" panose="020B0604020202020204" pitchFamily="34" charset="0"/>
              </a:rPr>
              <a:t>       </a:t>
            </a:r>
            <a:r>
              <a:rPr lang="cs-CZ" sz="4800" dirty="0">
                <a:ln w="28575" cap="rnd" cmpd="dbl">
                  <a:noFill/>
                  <a:bevel/>
                </a:ln>
                <a:solidFill>
                  <a:srgbClr val="993300"/>
                </a:solidFill>
                <a:effectLst/>
                <a:latin typeface="Broadway" panose="04040905080B02020502" pitchFamily="82" charset="0"/>
                <a:ea typeface="STHupo" panose="020B0503020204020204" pitchFamily="2" charset="-122"/>
                <a:cs typeface="Arial" panose="020B0604020202020204" pitchFamily="34" charset="0"/>
              </a:rPr>
              <a:t>Vilémov</a:t>
            </a:r>
          </a:p>
        </p:txBody>
      </p:sp>
      <p:sp>
        <p:nvSpPr>
          <p:cNvPr id="16" name="TextovéPole 15"/>
          <p:cNvSpPr txBox="1"/>
          <p:nvPr/>
        </p:nvSpPr>
        <p:spPr>
          <a:xfrm>
            <a:off x="5410747" y="2467524"/>
            <a:ext cx="4712610" cy="1368000"/>
          </a:xfrm>
          <a:prstGeom prst="rect">
            <a:avLst/>
          </a:prstGeom>
          <a:solidFill>
            <a:srgbClr val="FF0066"/>
          </a:solidFill>
          <a:ln w="50800" cap="rnd" cmpd="sng">
            <a:solidFill>
              <a:schemeClr val="accent5">
                <a:lumMod val="50000"/>
              </a:schemeClr>
            </a:solidFill>
            <a:prstDash val="solid"/>
            <a:miter lim="800000"/>
          </a:ln>
          <a:effectLst>
            <a:innerShdw blurRad="469900" dist="228600" dir="15960000">
              <a:srgbClr val="FFFF00">
                <a:alpha val="89000"/>
              </a:srgbClr>
            </a:innerShdw>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4000" dirty="0">
                <a:ln w="19050">
                  <a:noFill/>
                </a:ln>
                <a:solidFill>
                  <a:schemeClr val="bg1"/>
                </a:solidFill>
                <a:effectLst>
                  <a:reflection endPos="0" dist="50800" dir="5400000" sy="-100000" algn="bl" rotWithShape="0"/>
                </a:effectLst>
                <a:latin typeface="Berlin Sans FB" panose="020E0602020502020306" pitchFamily="34" charset="0"/>
                <a:ea typeface="FangSong" pitchFamily="49" charset="-122"/>
                <a:cs typeface="Arial" panose="020B0604020202020204" pitchFamily="34" charset="0"/>
              </a:rPr>
              <a:t>13.4.2019 sobota    </a:t>
            </a:r>
          </a:p>
          <a:p>
            <a:pPr algn="ctr"/>
            <a:r>
              <a:rPr lang="cs-CZ" sz="4000" dirty="0">
                <a:ln w="19050">
                  <a:noFill/>
                </a:ln>
                <a:solidFill>
                  <a:schemeClr val="bg1"/>
                </a:solidFill>
                <a:effectLst>
                  <a:reflection endPos="0" dist="50800" dir="5400000" sy="-100000" algn="bl" rotWithShape="0"/>
                </a:effectLst>
                <a:latin typeface="Berlin Sans FB" panose="020E0602020502020306" pitchFamily="34" charset="0"/>
                <a:ea typeface="FangSong" pitchFamily="49" charset="-122"/>
                <a:cs typeface="Arial" panose="020B0604020202020204" pitchFamily="34" charset="0"/>
              </a:rPr>
              <a:t>10:15 hod 21. kolo</a:t>
            </a:r>
          </a:p>
        </p:txBody>
      </p:sp>
      <p:sp>
        <p:nvSpPr>
          <p:cNvPr id="17" name="AutoShape 3" descr="ů§"/>
          <p:cNvSpPr>
            <a:spLocks noChangeArrowheads="1"/>
          </p:cNvSpPr>
          <p:nvPr/>
        </p:nvSpPr>
        <p:spPr bwMode="auto">
          <a:xfrm>
            <a:off x="5400576" y="62846"/>
            <a:ext cx="4752528" cy="1127576"/>
          </a:xfrm>
          <a:prstGeom prst="flowChartAlternateProcess">
            <a:avLst/>
          </a:prstGeom>
          <a:gradFill>
            <a:gsLst>
              <a:gs pos="26000">
                <a:srgbClr val="FFCC00">
                  <a:alpha val="42745"/>
                </a:srgbClr>
              </a:gs>
              <a:gs pos="68000">
                <a:srgbClr val="FF66FF">
                  <a:alpha val="45000"/>
                </a:srgbClr>
              </a:gs>
            </a:gsLst>
            <a:lin ang="5400000" scaled="1"/>
          </a:gradFill>
          <a:ln w="50800" cap="flat" cmpd="sng">
            <a:solidFill>
              <a:schemeClr val="accent6">
                <a:lumMod val="75000"/>
              </a:schemeClr>
            </a:solidFill>
            <a:prstDash val="solid"/>
            <a:bevel/>
            <a:headEnd/>
            <a:tailEnd/>
          </a:ln>
          <a:effectLst/>
          <a:scene3d>
            <a:camera prst="orthographicFront"/>
            <a:lightRig rig="threePt" dir="t"/>
          </a:scene3d>
          <a:sp3d>
            <a:bevelT w="0" h="0" prst="relaxedInset"/>
          </a:sp3d>
        </p:spPr>
        <p:txBody>
          <a:bodyPr wrap="none" lIns="0" tIns="45713" rIns="91425" bIns="45713" anchor="ctr">
            <a:prstTxWarp prst="textWave2">
              <a:avLst/>
            </a:prstTxWarp>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200" dirty="0">
                <a:ln w="12700" cap="rnd">
                  <a:solidFill>
                    <a:srgbClr val="00CC00"/>
                  </a:solidFill>
                  <a:miter lim="800000"/>
                </a:ln>
                <a:solidFill>
                  <a:srgbClr val="3333CC"/>
                </a:solidFill>
                <a:effectLst>
                  <a:outerShdw blurRad="38100" dist="38100" dir="2700000" algn="tl">
                    <a:srgbClr val="000000">
                      <a:alpha val="43137"/>
                    </a:srgbClr>
                  </a:outerShdw>
                </a:effectLst>
                <a:latin typeface="Sitka Small" panose="02000505000000020004" pitchFamily="2" charset="0"/>
                <a:ea typeface="Verdana" panose="020B0604030504040204" pitchFamily="34" charset="0"/>
                <a:cs typeface="Arial" panose="020B0604020202020204" pitchFamily="34" charset="0"/>
              </a:rPr>
              <a:t>Fotbalový zpravodaj</a:t>
            </a:r>
          </a:p>
          <a:p>
            <a:pPr algn="ctr" eaLnBrk="0" hangingPunct="0">
              <a:defRPr/>
            </a:pPr>
            <a:r>
              <a:rPr lang="cs-CZ" sz="3200" dirty="0">
                <a:ln w="12700" cap="rnd">
                  <a:solidFill>
                    <a:srgbClr val="00CC00"/>
                  </a:solidFill>
                  <a:miter lim="800000"/>
                </a:ln>
                <a:solidFill>
                  <a:srgbClr val="3333CC"/>
                </a:solidFill>
                <a:effectLst>
                  <a:outerShdw blurRad="38100" dist="38100" dir="2700000" algn="tl">
                    <a:srgbClr val="000000">
                      <a:alpha val="43137"/>
                    </a:srgbClr>
                  </a:outerShdw>
                </a:effectLst>
                <a:latin typeface="Sitka Small" panose="02000505000000020004" pitchFamily="2" charset="0"/>
                <a:ea typeface="Verdana" panose="020B0604030504040204" pitchFamily="34" charset="0"/>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00576" y="1317508"/>
            <a:ext cx="4722518" cy="1005848"/>
          </a:xfrm>
          <a:prstGeom prst="rect">
            <a:avLst/>
          </a:prstGeom>
          <a:pattFill prst="lgGrid">
            <a:fgClr>
              <a:schemeClr val="accent3">
                <a:lumMod val="65000"/>
              </a:schemeClr>
            </a:fgClr>
            <a:bgClr>
              <a:schemeClr val="bg1"/>
            </a:bgClr>
          </a:pattFill>
          <a:ln w="57150" cmpd="sng">
            <a:solidFill>
              <a:srgbClr val="90C2D4"/>
            </a:solidFill>
            <a:prstDash val="dash"/>
            <a:miter lim="800000"/>
          </a:ln>
          <a:effectLst>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200" i="1" dirty="0">
                <a:ln w="19050" cap="sq">
                  <a:noFill/>
                  <a:prstDash val="solid"/>
                  <a:miter lim="800000"/>
                </a:ln>
                <a:solidFill>
                  <a:srgbClr val="6600FF"/>
                </a:solidFill>
                <a:effectLst>
                  <a:outerShdw blurRad="38100" dist="38100" dir="2700000" algn="tl">
                    <a:srgbClr val="000000">
                      <a:alpha val="43137"/>
                    </a:srgbClr>
                  </a:outerShdw>
                </a:effectLst>
                <a:latin typeface="Constantia" panose="02030602050306030303" pitchFamily="18" charset="0"/>
                <a:ea typeface="Yu Gothic UI Light" panose="020B0300000000000000" pitchFamily="34" charset="-128"/>
                <a:cs typeface="Arial" panose="020B0604020202020204" pitchFamily="34" charset="0"/>
              </a:rPr>
              <a:t>Sezóna 2018/2019</a:t>
            </a:r>
          </a:p>
          <a:p>
            <a:pPr algn="ctr"/>
            <a:r>
              <a:rPr lang="cs-CZ" sz="2800" i="1" dirty="0">
                <a:ln w="19050" cap="sq">
                  <a:noFill/>
                  <a:prstDash val="solid"/>
                  <a:miter lim="800000"/>
                </a:ln>
                <a:solidFill>
                  <a:srgbClr val="6600FF"/>
                </a:solidFill>
                <a:effectLst>
                  <a:outerShdw blurRad="38100" dist="38100" dir="2700000" algn="tl">
                    <a:srgbClr val="000000">
                      <a:alpha val="43137"/>
                    </a:srgbClr>
                  </a:outerShdw>
                </a:effectLst>
                <a:latin typeface="Constantia" panose="02030602050306030303" pitchFamily="18" charset="0"/>
                <a:ea typeface="Yu Gothic UI Light" panose="020B0300000000000000" pitchFamily="34" charset="-128"/>
                <a:cs typeface="Arial" panose="020B0604020202020204" pitchFamily="34" charset="0"/>
              </a:rPr>
              <a:t>Ústecký přebor Jaro</a:t>
            </a:r>
          </a:p>
        </p:txBody>
      </p:sp>
      <p:pic>
        <p:nvPicPr>
          <p:cNvPr id="20" name="Obrázek 19" descr="Vector Logos, &lt;strong&gt;Logo&lt;/strong&gt; Templates Free Download | seek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5061" y="4718938"/>
            <a:ext cx="648072" cy="656249"/>
          </a:xfrm>
          <a:prstGeom prst="rect">
            <a:avLst/>
          </a:prstGeom>
          <a:noFill/>
          <a:ln>
            <a:noFill/>
          </a:ln>
        </p:spPr>
      </p:pic>
      <p:pic>
        <p:nvPicPr>
          <p:cNvPr id="4" name="Obrázek 3" descr="&lt;strong&gt;SK Stap-Tratec Vilémov&lt;/strong&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2651" y="6018734"/>
            <a:ext cx="692902" cy="648072"/>
          </a:xfrm>
          <a:prstGeom prst="rect">
            <a:avLst/>
          </a:prstGeom>
          <a:ln w="28575">
            <a:solidFill>
              <a:srgbClr val="FFFF00"/>
            </a:solidFill>
          </a:ln>
        </p:spPr>
      </p:pic>
      <p:pic>
        <p:nvPicPr>
          <p:cNvPr id="23" name="Obrázek 22" descr="&lt;strong&gt;SK Stap-Tratec Vilémov&lt;/strong&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5061" y="5995764"/>
            <a:ext cx="692902" cy="648072"/>
          </a:xfrm>
          <a:prstGeom prst="rect">
            <a:avLst/>
          </a:prstGeom>
          <a:ln w="28575">
            <a:solidFill>
              <a:srgbClr val="FFFF0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endParaRPr lang="cs-CZ" sz="800" dirty="0">
              <a:latin typeface="Bookman Old Style" pitchFamily="18" charset="0"/>
            </a:endParaRPr>
          </a:p>
        </p:txBody>
      </p:sp>
      <p:sp>
        <p:nvSpPr>
          <p:cNvPr id="2" name="Obdélník 1"/>
          <p:cNvSpPr/>
          <p:nvPr/>
        </p:nvSpPr>
        <p:spPr>
          <a:xfrm>
            <a:off x="143992" y="595164"/>
            <a:ext cx="4680520" cy="6008120"/>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vypadl míč z rukou, začal ho honit jak mouchu, ale dle mnohých už za brankovou čárou. Přáno nám ale nebylo. Rozhodčí nechal pokračovat ve hře. V 15. minutě obdržel přísnou žlutou kartu Petr Stejskal. V 17. minutě zahrával Jiří Vokoun další volný přímý kop, ale držení Rudolfa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oběma rukami  hlavní rozhodčí Karel Rouček přehlížel.  V následujících minutách se děni na hřišti na chvilku zklidnilo, ale už ve 25. minutě si sběhl na půlku pro míč Marek Faust a vydal se s ním na branku soupeře. Vypálil z dobrých 25 metrů a tyčka se v Lounech hýbe ještě teď. V závěrečných 15 minutách prvního poločasu byly k vidění hlavně trestné kopy na obou stranách. Z žádného se ale nic neurodilo, když ten nejlepší byl asi ten v 35. minutě, kdy Marek Faust hlavičkoval do náručí brankáře. Domácí, kteří v první části měli šanci jen v úvodu, když trefili tyčku, se k další dostali až ve 42. minutě a ještě to bylo navíc po předchozím faulu na našeho hráče, který rozhodčí nepísknul. Jeden z hráčů Loun postupoval sám na brankáře, ale Tomáš Kysela  jeho střelu zlikvidoval. Druhý poločas jsme zahájili aktivně a převahu dokonce zvyšovali. Rudolf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ve 47. minutě krásně vystřeli z 18 metrů, ale míč těsně minul branku. Ve 49. minutě jsme zahrávali roh. Nic z toho ale nebylo. V 51. minutě domácí, kteří se na naší polovině tak často neobjevovali, kopali volný přímý kop, ale pro Tomáše Kyselu to byla snadná kořist. V 58. minutě se odehrál osudový moment zápasu. Rudolf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střílí a míč směřující mezi 3 tyče do sítě zastaví ruka bránícího hráče. Rozhodčí nevidí a další osudový moment utkání je na světě. V 59. minutě jsme měli další příležitost. Tomáš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přihrál do volného prostoru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Slaničkovi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ale jeho střelu zastavuje zákrok brankáře, který vyráží míč na roh.  No a pak to přijde. Špatná rozehrávka ve středu hřiště a je z toho lavina hráčů domácích, která se v 66. minutě řítí na naši branku. Ještě v posledním momentu se snaží odkopnout míč pryč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ale trefil ho tak nešťastně, že skončil ve vlastní brance. Konec zápasu to ale ještě nebyl. Času na vyrovnání bylo ještě dost. Soupeře i nadále tlačíme. Po pravé straně utekl Jakub Slavíček a po jeho přihrávce trefuje Vokoun tyč. Na ty vedeme 2:1, ale na góly 2:1 prohráváme. V 75. minutě další megašance Jiřího Vokouna na vyrovnání. Znova přihrává Slavíček a Vokoun z několika metrů branku přestřeluje. Hrajeme vabank, ale následuje další velká chyba z naší strany, kdy Jiří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špatně vyhodnotí spolupráci ve snaze přenechat míč brankáři, a domácí zvyšují Petrem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Fiřtem</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na 3:1. Kalich hořkosti a zklamání si vypíjíme do úplného dna v 82. minutě. Volný přímý kop  zahrál Michal Nykl nádherně a upravil tak na konečných 4:1.   Zápas už se tak jen dohrává a končí střelou domácích nad.</a:t>
            </a:r>
          </a:p>
        </p:txBody>
      </p:sp>
      <p:sp>
        <p:nvSpPr>
          <p:cNvPr id="3" name="TextovéPole 2"/>
          <p:cNvSpPr txBox="1"/>
          <p:nvPr/>
        </p:nvSpPr>
        <p:spPr>
          <a:xfrm>
            <a:off x="143992" y="163116"/>
            <a:ext cx="4392488" cy="276999"/>
          </a:xfrm>
          <a:prstGeom prst="rect">
            <a:avLst/>
          </a:prstGeom>
          <a:solidFill>
            <a:srgbClr val="99FFCC"/>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FK SEKO Louny-SK Štětí 6.4.2019</a:t>
            </a:r>
          </a:p>
        </p:txBody>
      </p:sp>
      <p:cxnSp>
        <p:nvCxnSpPr>
          <p:cNvPr id="11" name="Přímá spojnice se šipkou 10"/>
          <p:cNvCxnSpPr/>
          <p:nvPr/>
        </p:nvCxnSpPr>
        <p:spPr bwMode="auto">
          <a:xfrm>
            <a:off x="3888408" y="7051743"/>
            <a:ext cx="648072" cy="0"/>
          </a:xfrm>
          <a:prstGeom prst="straightConnector1">
            <a:avLst/>
          </a:prstGeom>
          <a:noFill/>
          <a:ln w="28575" cap="flat" cmpd="sng" algn="ctr">
            <a:solidFill>
              <a:srgbClr val="92D050"/>
            </a:solidFill>
            <a:prstDash val="solid"/>
            <a:round/>
            <a:headEnd type="none" w="med" len="med"/>
            <a:tailEnd type="triangle"/>
          </a:ln>
          <a:effectLst>
            <a:outerShdw dist="45791" dir="2021404" algn="ctr" rotWithShape="0">
              <a:srgbClr val="9999FF"/>
            </a:outerShdw>
          </a:effectLst>
        </p:spPr>
      </p:cxnSp>
      <p:sp>
        <p:nvSpPr>
          <p:cNvPr id="4" name="TextovéPole 3">
            <a:extLst>
              <a:ext uri="{FF2B5EF4-FFF2-40B4-BE49-F238E27FC236}">
                <a16:creationId xmlns:a16="http://schemas.microsoft.com/office/drawing/2014/main" id="{370F9211-D83D-4B73-824D-FBCFE13F8D17}"/>
              </a:ext>
            </a:extLst>
          </p:cNvPr>
          <p:cNvSpPr txBox="1"/>
          <p:nvPr/>
        </p:nvSpPr>
        <p:spPr>
          <a:xfrm>
            <a:off x="5400576" y="91108"/>
            <a:ext cx="4680520" cy="830997"/>
          </a:xfrm>
          <a:prstGeom prst="rect">
            <a:avLst/>
          </a:prstGeom>
          <a:gradFill>
            <a:gsLst>
              <a:gs pos="30000">
                <a:srgbClr val="92D050">
                  <a:alpha val="66000"/>
                </a:srgbClr>
              </a:gs>
              <a:gs pos="71000">
                <a:srgbClr val="FFCC99"/>
              </a:gs>
            </a:gsLst>
            <a:lin ang="5400000" scaled="1"/>
          </a:gradFill>
          <a:effectLst>
            <a:softEdge rad="0"/>
          </a:effectLst>
        </p:spPr>
        <p:txBody>
          <a:bodyPr wrap="square" rtlCol="0">
            <a:spAutoFit/>
          </a:bodyPr>
          <a:lstStyle/>
          <a:p>
            <a:pPr algn="ctr"/>
            <a:r>
              <a:rPr lang="cs-CZ" sz="2400" dirty="0">
                <a:solidFill>
                  <a:srgbClr val="660066"/>
                </a:solidFill>
                <a:latin typeface="Bodoni MT Black" panose="02070A03080606020203" pitchFamily="18" charset="0"/>
              </a:rPr>
              <a:t>Všechna mužstva přípravek zahájila jarní soutěž</a:t>
            </a:r>
          </a:p>
        </p:txBody>
      </p:sp>
      <p:graphicFrame>
        <p:nvGraphicFramePr>
          <p:cNvPr id="5" name="Tabulka 4">
            <a:extLst>
              <a:ext uri="{FF2B5EF4-FFF2-40B4-BE49-F238E27FC236}">
                <a16:creationId xmlns:a16="http://schemas.microsoft.com/office/drawing/2014/main" id="{8362CFB2-0F38-447A-9FB8-DA119742DC6F}"/>
              </a:ext>
            </a:extLst>
          </p:cNvPr>
          <p:cNvGraphicFramePr>
            <a:graphicFrameLocks noGrp="1"/>
          </p:cNvGraphicFramePr>
          <p:nvPr>
            <p:extLst>
              <p:ext uri="{D42A27DB-BD31-4B8C-83A1-F6EECF244321}">
                <p14:modId xmlns:p14="http://schemas.microsoft.com/office/powerpoint/2010/main" val="2659982212"/>
              </p:ext>
            </p:extLst>
          </p:nvPr>
        </p:nvGraphicFramePr>
        <p:xfrm>
          <a:off x="5489608" y="1099220"/>
          <a:ext cx="4608512" cy="2286000"/>
        </p:xfrm>
        <a:graphic>
          <a:graphicData uri="http://schemas.openxmlformats.org/drawingml/2006/table">
            <a:tbl>
              <a:tblPr/>
              <a:tblGrid>
                <a:gridCol w="2161677">
                  <a:extLst>
                    <a:ext uri="{9D8B030D-6E8A-4147-A177-3AD203B41FA5}">
                      <a16:colId xmlns:a16="http://schemas.microsoft.com/office/drawing/2014/main" val="3272718366"/>
                    </a:ext>
                  </a:extLst>
                </a:gridCol>
                <a:gridCol w="1462582">
                  <a:extLst>
                    <a:ext uri="{9D8B030D-6E8A-4147-A177-3AD203B41FA5}">
                      <a16:colId xmlns:a16="http://schemas.microsoft.com/office/drawing/2014/main" val="362227016"/>
                    </a:ext>
                  </a:extLst>
                </a:gridCol>
                <a:gridCol w="984253">
                  <a:extLst>
                    <a:ext uri="{9D8B030D-6E8A-4147-A177-3AD203B41FA5}">
                      <a16:colId xmlns:a16="http://schemas.microsoft.com/office/drawing/2014/main" val="77753507"/>
                    </a:ext>
                  </a:extLst>
                </a:gridCol>
              </a:tblGrid>
              <a:tr h="381000">
                <a:tc gridSpan="3">
                  <a:txBody>
                    <a:bodyPr/>
                    <a:lstStyle/>
                    <a:p>
                      <a:pPr algn="ctr" fontAlgn="ctr"/>
                      <a:r>
                        <a:rPr lang="cs-CZ" sz="1400" b="1" i="0" u="none" strike="noStrike" dirty="0">
                          <a:solidFill>
                            <a:srgbClr val="000000"/>
                          </a:solidFill>
                          <a:effectLst/>
                          <a:latin typeface="Arial Black" panose="020B0A04020102020204" pitchFamily="34" charset="0"/>
                        </a:rPr>
                        <a:t>OP Starších Přípravek sk. "ELITE"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74570775"/>
                  </a:ext>
                </a:extLst>
              </a:tr>
              <a:tr h="381000">
                <a:tc>
                  <a:txBody>
                    <a:bodyPr/>
                    <a:lstStyle/>
                    <a:p>
                      <a:pPr algn="ctr" fontAlgn="ctr"/>
                      <a:r>
                        <a:rPr lang="en-US" sz="1200" b="0" i="0" u="none" strike="noStrike">
                          <a:solidFill>
                            <a:srgbClr val="000000"/>
                          </a:solidFill>
                          <a:effectLst/>
                          <a:latin typeface="Arial Black" panose="020B0A04020102020204" pitchFamily="34" charset="0"/>
                        </a:rPr>
                        <a:t>ASK Lovosice z.s. "A"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cs-CZ" sz="1200" b="0" i="0" u="none" strike="noStrike">
                          <a:solidFill>
                            <a:srgbClr val="000000"/>
                          </a:solidFill>
                          <a:effectLst/>
                          <a:latin typeface="Arial Black" panose="020B0A04020102020204" pitchFamily="34" charset="0"/>
                        </a:rPr>
                        <a:t>SK Štětí,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cs-CZ" sz="1200" b="0" i="0" u="none" strike="noStrike">
                          <a:solidFill>
                            <a:srgbClr val="000000"/>
                          </a:solidFill>
                          <a:effectLst/>
                          <a:latin typeface="Arial Black" panose="020B0A04020102020204" pitchFamily="34" charset="0"/>
                        </a:rPr>
                        <a:t>17:5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47273240"/>
                  </a:ext>
                </a:extLst>
              </a:tr>
              <a:tr h="381000">
                <a:tc gridSpan="3">
                  <a:txBody>
                    <a:bodyPr/>
                    <a:lstStyle/>
                    <a:p>
                      <a:pPr algn="ctr" fontAlgn="ctr"/>
                      <a:r>
                        <a:rPr lang="cs-CZ" sz="1400" b="0" i="0" u="none" strike="noStrike" dirty="0">
                          <a:solidFill>
                            <a:srgbClr val="000000"/>
                          </a:solidFill>
                          <a:effectLst/>
                          <a:latin typeface="Arial Black" panose="020B0A04020102020204" pitchFamily="34" charset="0"/>
                        </a:rPr>
                        <a:t>OP Mladší přípravka sk. "UMÍSTĚNÍ"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13037906"/>
                  </a:ext>
                </a:extLst>
              </a:tr>
              <a:tr h="381000">
                <a:tc>
                  <a:txBody>
                    <a:bodyPr/>
                    <a:lstStyle/>
                    <a:p>
                      <a:pPr algn="ctr" fontAlgn="ctr"/>
                      <a:r>
                        <a:rPr lang="cs-CZ" sz="1200" b="1" i="0" u="none" strike="noStrike">
                          <a:solidFill>
                            <a:srgbClr val="000000"/>
                          </a:solidFill>
                          <a:effectLst/>
                          <a:latin typeface="Arial Black" panose="020B0A04020102020204" pitchFamily="34" charset="0"/>
                        </a:rPr>
                        <a:t>SK Štětí, z.s.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cs-CZ" sz="1200" b="0" i="0" u="none" strike="noStrike">
                          <a:solidFill>
                            <a:srgbClr val="000000"/>
                          </a:solidFill>
                          <a:effectLst/>
                          <a:latin typeface="Arial Black" panose="020B0A04020102020204" pitchFamily="34" charset="0"/>
                        </a:rPr>
                        <a:t>SK Liběšice, z. 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cs-CZ" sz="1200" b="0" i="0" u="none" strike="noStrike">
                          <a:solidFill>
                            <a:srgbClr val="000000"/>
                          </a:solidFill>
                          <a:effectLst/>
                          <a:latin typeface="Arial Black" panose="020B0A04020102020204" pitchFamily="34" charset="0"/>
                        </a:rPr>
                        <a:t>25:3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03654239"/>
                  </a:ext>
                </a:extLst>
              </a:tr>
              <a:tr h="381000">
                <a:tc gridSpan="3">
                  <a:txBody>
                    <a:bodyPr/>
                    <a:lstStyle/>
                    <a:p>
                      <a:pPr algn="ctr" fontAlgn="ctr"/>
                      <a:r>
                        <a:rPr lang="cs-CZ" sz="1400" b="0" i="0" u="none" strike="noStrike" dirty="0">
                          <a:solidFill>
                            <a:srgbClr val="000000"/>
                          </a:solidFill>
                          <a:effectLst/>
                          <a:latin typeface="Arial Black" panose="020B0A04020102020204" pitchFamily="34" charset="0"/>
                        </a:rPr>
                        <a:t>OP Mini přípravky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422247384"/>
                  </a:ext>
                </a:extLst>
              </a:tr>
              <a:tr h="381000">
                <a:tc>
                  <a:txBody>
                    <a:bodyPr/>
                    <a:lstStyle/>
                    <a:p>
                      <a:pPr algn="ctr" fontAlgn="ctr"/>
                      <a:r>
                        <a:rPr lang="cs-CZ" sz="1200" b="0" i="0" u="none" strike="noStrike">
                          <a:solidFill>
                            <a:srgbClr val="000000"/>
                          </a:solidFill>
                          <a:effectLst/>
                          <a:latin typeface="Arial Black" panose="020B0A04020102020204" pitchFamily="34" charset="0"/>
                        </a:rPr>
                        <a:t>SK Štětí, z.s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cs-CZ" sz="1200" b="0" i="0" u="none" strike="noStrike">
                          <a:solidFill>
                            <a:srgbClr val="000000"/>
                          </a:solidFill>
                          <a:effectLst/>
                          <a:latin typeface="Arial Black" panose="020B0A04020102020204" pitchFamily="34" charset="0"/>
                        </a:rPr>
                        <a:t>FK Travčice, z.s.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cs-CZ" sz="1200" b="0" i="0" u="none" strike="noStrike" dirty="0">
                          <a:solidFill>
                            <a:srgbClr val="000000"/>
                          </a:solidFill>
                          <a:effectLst/>
                          <a:latin typeface="Arial Black" panose="020B0A04020102020204" pitchFamily="34" charset="0"/>
                        </a:rPr>
                        <a:t>26:4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96327708"/>
                  </a:ext>
                </a:extLst>
              </a:tr>
            </a:tbl>
          </a:graphicData>
        </a:graphic>
      </p:graphicFrame>
      <p:graphicFrame>
        <p:nvGraphicFramePr>
          <p:cNvPr id="8" name="Tabulka 7">
            <a:extLst>
              <a:ext uri="{FF2B5EF4-FFF2-40B4-BE49-F238E27FC236}">
                <a16:creationId xmlns:a16="http://schemas.microsoft.com/office/drawing/2014/main" id="{E03CCE55-6BF2-410C-89C2-91E4644CB67A}"/>
              </a:ext>
            </a:extLst>
          </p:cNvPr>
          <p:cNvGraphicFramePr>
            <a:graphicFrameLocks noGrp="1"/>
          </p:cNvGraphicFramePr>
          <p:nvPr>
            <p:extLst>
              <p:ext uri="{D42A27DB-BD31-4B8C-83A1-F6EECF244321}">
                <p14:modId xmlns:p14="http://schemas.microsoft.com/office/powerpoint/2010/main" val="907041259"/>
              </p:ext>
            </p:extLst>
          </p:nvPr>
        </p:nvGraphicFramePr>
        <p:xfrm>
          <a:off x="5517612" y="3651089"/>
          <a:ext cx="4491473" cy="2749501"/>
        </p:xfrm>
        <a:graphic>
          <a:graphicData uri="http://schemas.openxmlformats.org/drawingml/2006/table">
            <a:tbl>
              <a:tblPr/>
              <a:tblGrid>
                <a:gridCol w="249353">
                  <a:extLst>
                    <a:ext uri="{9D8B030D-6E8A-4147-A177-3AD203B41FA5}">
                      <a16:colId xmlns:a16="http://schemas.microsoft.com/office/drawing/2014/main" val="2322116143"/>
                    </a:ext>
                  </a:extLst>
                </a:gridCol>
                <a:gridCol w="461303">
                  <a:extLst>
                    <a:ext uri="{9D8B030D-6E8A-4147-A177-3AD203B41FA5}">
                      <a16:colId xmlns:a16="http://schemas.microsoft.com/office/drawing/2014/main" val="1697767759"/>
                    </a:ext>
                  </a:extLst>
                </a:gridCol>
                <a:gridCol w="1383910">
                  <a:extLst>
                    <a:ext uri="{9D8B030D-6E8A-4147-A177-3AD203B41FA5}">
                      <a16:colId xmlns:a16="http://schemas.microsoft.com/office/drawing/2014/main" val="1343972446"/>
                    </a:ext>
                  </a:extLst>
                </a:gridCol>
                <a:gridCol w="249353">
                  <a:extLst>
                    <a:ext uri="{9D8B030D-6E8A-4147-A177-3AD203B41FA5}">
                      <a16:colId xmlns:a16="http://schemas.microsoft.com/office/drawing/2014/main" val="2303273353"/>
                    </a:ext>
                  </a:extLst>
                </a:gridCol>
                <a:gridCol w="249353">
                  <a:extLst>
                    <a:ext uri="{9D8B030D-6E8A-4147-A177-3AD203B41FA5}">
                      <a16:colId xmlns:a16="http://schemas.microsoft.com/office/drawing/2014/main" val="1557747687"/>
                    </a:ext>
                  </a:extLst>
                </a:gridCol>
                <a:gridCol w="249353">
                  <a:extLst>
                    <a:ext uri="{9D8B030D-6E8A-4147-A177-3AD203B41FA5}">
                      <a16:colId xmlns:a16="http://schemas.microsoft.com/office/drawing/2014/main" val="445662122"/>
                    </a:ext>
                  </a:extLst>
                </a:gridCol>
                <a:gridCol w="249353">
                  <a:extLst>
                    <a:ext uri="{9D8B030D-6E8A-4147-A177-3AD203B41FA5}">
                      <a16:colId xmlns:a16="http://schemas.microsoft.com/office/drawing/2014/main" val="4020389242"/>
                    </a:ext>
                  </a:extLst>
                </a:gridCol>
                <a:gridCol w="249353">
                  <a:extLst>
                    <a:ext uri="{9D8B030D-6E8A-4147-A177-3AD203B41FA5}">
                      <a16:colId xmlns:a16="http://schemas.microsoft.com/office/drawing/2014/main" val="2105996916"/>
                    </a:ext>
                  </a:extLst>
                </a:gridCol>
                <a:gridCol w="701306">
                  <a:extLst>
                    <a:ext uri="{9D8B030D-6E8A-4147-A177-3AD203B41FA5}">
                      <a16:colId xmlns:a16="http://schemas.microsoft.com/office/drawing/2014/main" val="884015819"/>
                    </a:ext>
                  </a:extLst>
                </a:gridCol>
                <a:gridCol w="448836">
                  <a:extLst>
                    <a:ext uri="{9D8B030D-6E8A-4147-A177-3AD203B41FA5}">
                      <a16:colId xmlns:a16="http://schemas.microsoft.com/office/drawing/2014/main" val="1751641897"/>
                    </a:ext>
                  </a:extLst>
                </a:gridCol>
              </a:tblGrid>
              <a:tr h="392786">
                <a:tc gridSpan="10">
                  <a:txBody>
                    <a:bodyPr/>
                    <a:lstStyle/>
                    <a:p>
                      <a:pPr algn="ctr" fontAlgn="b"/>
                      <a:r>
                        <a:rPr lang="cs-CZ" sz="1800" b="0" i="0" u="none" strike="noStrike" dirty="0">
                          <a:solidFill>
                            <a:srgbClr val="000000"/>
                          </a:solidFill>
                          <a:effectLst/>
                          <a:latin typeface="Berlin Sans FB Demi" panose="020E0802020502020306" pitchFamily="34" charset="0"/>
                        </a:rPr>
                        <a:t>Tabulka okresního přeboru </a:t>
                      </a:r>
                      <a:r>
                        <a:rPr lang="cs-CZ" sz="1800" b="0" i="0" u="none" strike="noStrike" dirty="0" err="1">
                          <a:solidFill>
                            <a:srgbClr val="000000"/>
                          </a:solidFill>
                          <a:effectLst/>
                          <a:latin typeface="Berlin Sans FB Demi" panose="020E0802020502020306" pitchFamily="34" charset="0"/>
                        </a:rPr>
                        <a:t>minipřípravek</a:t>
                      </a:r>
                      <a:endParaRPr lang="cs-CZ" sz="1800" b="0" i="0" u="none" strike="noStrike" dirty="0">
                        <a:solidFill>
                          <a:srgbClr val="000000"/>
                        </a:solidFill>
                        <a:effectLst/>
                        <a:latin typeface="Berlin Sans FB Demi" panose="020E0802020502020306" pitchFamily="34" charset="0"/>
                      </a:endParaRPr>
                    </a:p>
                  </a:txBody>
                  <a:tcPr marL="0" marR="0" marT="0" marB="0" anchor="b">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47965088"/>
                  </a:ext>
                </a:extLst>
              </a:tr>
              <a:tr h="471343">
                <a:tc>
                  <a:txBody>
                    <a:bodyPr/>
                    <a:lstStyle/>
                    <a:p>
                      <a:pPr algn="ctr" fontAlgn="ctr"/>
                      <a:r>
                        <a:rPr lang="cs-CZ" sz="1200" b="1" i="0" u="none" strike="noStrike">
                          <a:solidFill>
                            <a:srgbClr val="545454"/>
                          </a:solidFill>
                          <a:effectLst/>
                          <a:latin typeface="Bookman Old Style" panose="02050604050505020204" pitchFamily="18" charset="0"/>
                        </a:rPr>
                        <a:t>1.</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tc>
                  <a:txBody>
                    <a:bodyPr/>
                    <a:lstStyle/>
                    <a:p>
                      <a:pPr algn="l" fontAlgn="b"/>
                      <a:r>
                        <a:rPr lang="cs-CZ" sz="1200" b="1" i="0" u="none" strike="noStrike">
                          <a:solidFill>
                            <a:srgbClr val="545454"/>
                          </a:solidFill>
                          <a:effectLst/>
                          <a:latin typeface="Bookman Old Style" panose="02050604050505020204" pitchFamily="18" charset="0"/>
                        </a:rPr>
                        <a:t> </a:t>
                      </a:r>
                      <a:endParaRPr lang="cs-CZ" sz="12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cs-CZ" sz="1200" b="1" i="0" u="none" strike="noStrike">
                          <a:solidFill>
                            <a:srgbClr val="545454"/>
                          </a:solidFill>
                          <a:effectLst/>
                          <a:latin typeface="Bookman Old Style" panose="02050604050505020204" pitchFamily="18" charset="0"/>
                        </a:rPr>
                        <a:t>SK Bezděkov</a:t>
                      </a:r>
                    </a:p>
                  </a:txBody>
                  <a:tcPr marL="85725"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Bookman Old Style" panose="02050604050505020204" pitchFamily="18" charset="0"/>
                        </a:rPr>
                        <a:t>6</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Bookman Old Style" panose="02050604050505020204" pitchFamily="18" charset="0"/>
                        </a:rPr>
                        <a:t>6</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120:35</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18</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2075907703"/>
                  </a:ext>
                </a:extLst>
              </a:tr>
              <a:tr h="471343">
                <a:tc>
                  <a:txBody>
                    <a:bodyPr/>
                    <a:lstStyle/>
                    <a:p>
                      <a:pPr algn="ctr" fontAlgn="ctr"/>
                      <a:r>
                        <a:rPr lang="cs-CZ" sz="1200" b="1" i="0" u="none" strike="noStrike">
                          <a:solidFill>
                            <a:srgbClr val="545454"/>
                          </a:solidFill>
                          <a:effectLst/>
                          <a:latin typeface="Bookman Old Style" panose="02050604050505020204" pitchFamily="18" charset="0"/>
                        </a:rPr>
                        <a:t>2.</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ookman Old Style" panose="02050604050505020204" pitchFamily="18"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l" fontAlgn="ctr"/>
                      <a:r>
                        <a:rPr lang="cs-CZ" sz="1200" b="1" i="0" u="none" strike="noStrike" dirty="0">
                          <a:solidFill>
                            <a:srgbClr val="545454"/>
                          </a:solidFill>
                          <a:effectLst/>
                          <a:latin typeface="Bookman Old Style" panose="02050604050505020204" pitchFamily="18" charset="0"/>
                        </a:rPr>
                        <a:t>SK Štětí.</a:t>
                      </a:r>
                    </a:p>
                  </a:txBody>
                  <a:tcPr marL="85725"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ookman Old Style" panose="02050604050505020204" pitchFamily="18" charset="0"/>
                        </a:rPr>
                        <a:t>7</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ookman Old Style" panose="02050604050505020204" pitchFamily="18" charset="0"/>
                        </a:rPr>
                        <a:t>5</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ookman Old Style" panose="02050604050505020204" pitchFamily="18" charset="0"/>
                        </a:rPr>
                        <a:t>2</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ookman Old Style" panose="02050604050505020204" pitchFamily="18" charset="0"/>
                        </a:rPr>
                        <a:t>130:123</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ookman Old Style" panose="02050604050505020204" pitchFamily="18" charset="0"/>
                        </a:rPr>
                        <a:t>15</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extLst>
                  <a:ext uri="{0D108BD9-81ED-4DB2-BD59-A6C34878D82A}">
                    <a16:rowId xmlns:a16="http://schemas.microsoft.com/office/drawing/2014/main" val="2407042073"/>
                  </a:ext>
                </a:extLst>
              </a:tr>
              <a:tr h="471343">
                <a:tc>
                  <a:txBody>
                    <a:bodyPr/>
                    <a:lstStyle/>
                    <a:p>
                      <a:pPr algn="ctr" fontAlgn="ctr"/>
                      <a:r>
                        <a:rPr lang="cs-CZ" sz="1200" b="1" i="0" u="none" strike="noStrike">
                          <a:solidFill>
                            <a:srgbClr val="545454"/>
                          </a:solidFill>
                          <a:effectLst/>
                          <a:latin typeface="Bookman Old Style" panose="02050604050505020204" pitchFamily="18" charset="0"/>
                        </a:rPr>
                        <a:t>3.</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545454"/>
                          </a:solidFill>
                          <a:effectLst/>
                          <a:latin typeface="Bookman Old Style" panose="02050604050505020204" pitchFamily="18" charset="0"/>
                        </a:rPr>
                        <a:t>FK Litoměřicko </a:t>
                      </a:r>
                    </a:p>
                  </a:txBody>
                  <a:tcPr marL="85725"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7</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3</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4</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79:103</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9</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122127591"/>
                  </a:ext>
                </a:extLst>
              </a:tr>
              <a:tr h="471343">
                <a:tc>
                  <a:txBody>
                    <a:bodyPr/>
                    <a:lstStyle/>
                    <a:p>
                      <a:pPr algn="ctr" fontAlgn="ctr"/>
                      <a:r>
                        <a:rPr lang="cs-CZ" sz="1200" b="1" i="0" u="none" strike="noStrike">
                          <a:solidFill>
                            <a:srgbClr val="545454"/>
                          </a:solidFill>
                          <a:effectLst/>
                          <a:latin typeface="Bookman Old Style" panose="02050604050505020204" pitchFamily="18" charset="0"/>
                        </a:rPr>
                        <a:t>4.</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ookman Old Style" panose="02050604050505020204" pitchFamily="18"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l" fontAlgn="ctr"/>
                      <a:r>
                        <a:rPr lang="cs-CZ" sz="1200" b="1" i="0" u="none" strike="noStrike">
                          <a:solidFill>
                            <a:srgbClr val="545454"/>
                          </a:solidFill>
                          <a:effectLst/>
                          <a:latin typeface="Bookman Old Style" panose="02050604050505020204" pitchFamily="18" charset="0"/>
                        </a:rPr>
                        <a:t>ASK Lovosice</a:t>
                      </a:r>
                    </a:p>
                  </a:txBody>
                  <a:tcPr marL="85725"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ookman Old Style" panose="02050604050505020204" pitchFamily="18" charset="0"/>
                        </a:rPr>
                        <a:t>1</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ookman Old Style" panose="02050604050505020204" pitchFamily="18" charset="0"/>
                        </a:rPr>
                        <a:t>1</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ookman Old Style" panose="02050604050505020204" pitchFamily="18" charset="0"/>
                        </a:rPr>
                        <a:t>22:23</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2257745276"/>
                  </a:ext>
                </a:extLst>
              </a:tr>
              <a:tr h="471343">
                <a:tc>
                  <a:txBody>
                    <a:bodyPr/>
                    <a:lstStyle/>
                    <a:p>
                      <a:pPr algn="ctr" fontAlgn="ctr"/>
                      <a:r>
                        <a:rPr lang="cs-CZ" sz="1200" b="1" i="0" u="none" strike="noStrike">
                          <a:solidFill>
                            <a:srgbClr val="545454"/>
                          </a:solidFill>
                          <a:effectLst/>
                          <a:latin typeface="Bookman Old Style" panose="02050604050505020204" pitchFamily="18" charset="0"/>
                        </a:rPr>
                        <a:t>5.</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545454"/>
                          </a:solidFill>
                          <a:effectLst/>
                          <a:latin typeface="Bookman Old Style" panose="02050604050505020204" pitchFamily="18" charset="0"/>
                        </a:rPr>
                        <a:t>FK Travčice</a:t>
                      </a:r>
                    </a:p>
                  </a:txBody>
                  <a:tcPr marL="85725"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7</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7</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45454"/>
                          </a:solidFill>
                          <a:effectLst/>
                          <a:latin typeface="Bookman Old Style" panose="02050604050505020204" pitchFamily="18" charset="0"/>
                        </a:rPr>
                        <a:t>48:115</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545454"/>
                          </a:solidFill>
                          <a:effectLst/>
                          <a:latin typeface="Bookman Old Style" panose="02050604050505020204" pitchFamily="18"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06632104"/>
                  </a:ext>
                </a:extLst>
              </a:tr>
            </a:tbl>
          </a:graphicData>
        </a:graphic>
      </p:graphicFrame>
      <p:pic>
        <p:nvPicPr>
          <p:cNvPr id="16" name="Obrázek 15" descr="SK Bezděkov">
            <a:extLst>
              <a:ext uri="{FF2B5EF4-FFF2-40B4-BE49-F238E27FC236}">
                <a16:creationId xmlns:a16="http://schemas.microsoft.com/office/drawing/2014/main" id="{1EB424F1-0953-4AE1-94DB-7C59A172C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071" y="4112047"/>
            <a:ext cx="260652" cy="404129"/>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6" descr="SK Štětí, z.s.">
            <a:extLst>
              <a:ext uri="{FF2B5EF4-FFF2-40B4-BE49-F238E27FC236}">
                <a16:creationId xmlns:a16="http://schemas.microsoft.com/office/drawing/2014/main" id="{83220A13-E438-4DA9-AAD6-252D1DEBF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817" y="4526725"/>
            <a:ext cx="328752" cy="328038"/>
          </a:xfrm>
          <a:prstGeom prst="rect">
            <a:avLst/>
          </a:prstGeom>
          <a:noFill/>
          <a:extLst>
            <a:ext uri="{909E8E84-426E-40DD-AFC4-6F175D3DCCD1}">
              <a14:hiddenFill xmlns:a14="http://schemas.microsoft.com/office/drawing/2010/main">
                <a:solidFill>
                  <a:srgbClr val="FFFFFF"/>
                </a:solidFill>
              </a14:hiddenFill>
            </a:ext>
          </a:extLst>
        </p:spPr>
      </p:pic>
      <p:pic>
        <p:nvPicPr>
          <p:cNvPr id="18" name="Obrázek 17" descr="FK Litoměřicko, z.s.">
            <a:extLst>
              <a:ext uri="{FF2B5EF4-FFF2-40B4-BE49-F238E27FC236}">
                <a16:creationId xmlns:a16="http://schemas.microsoft.com/office/drawing/2014/main" id="{86C172C1-4A4B-408C-8103-7B8114585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071" y="5025839"/>
            <a:ext cx="260652" cy="328038"/>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ek 18" descr="ASK Lovosice">
            <a:extLst>
              <a:ext uri="{FF2B5EF4-FFF2-40B4-BE49-F238E27FC236}">
                <a16:creationId xmlns:a16="http://schemas.microsoft.com/office/drawing/2014/main" id="{3151D55A-B24B-4BF3-83CD-FFB42085C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070" y="5454556"/>
            <a:ext cx="292499" cy="364466"/>
          </a:xfrm>
          <a:prstGeom prst="rect">
            <a:avLst/>
          </a:prstGeom>
          <a:noFill/>
          <a:extLst>
            <a:ext uri="{909E8E84-426E-40DD-AFC4-6F175D3DCCD1}">
              <a14:hiddenFill xmlns:a14="http://schemas.microsoft.com/office/drawing/2010/main">
                <a:solidFill>
                  <a:srgbClr val="FFFFFF"/>
                </a:solidFill>
              </a14:hiddenFill>
            </a:ext>
          </a:extLst>
        </p:spPr>
      </p:pic>
      <p:pic>
        <p:nvPicPr>
          <p:cNvPr id="20" name="Obrázek 19" descr="FK Travčice">
            <a:extLst>
              <a:ext uri="{FF2B5EF4-FFF2-40B4-BE49-F238E27FC236}">
                <a16:creationId xmlns:a16="http://schemas.microsoft.com/office/drawing/2014/main" id="{640B5550-5B7C-4AC9-A7CB-2E0566C7DC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266" y="5953670"/>
            <a:ext cx="292499" cy="364465"/>
          </a:xfrm>
          <a:prstGeom prst="rect">
            <a:avLst/>
          </a:prstGeom>
          <a:noFill/>
          <a:extLst>
            <a:ext uri="{909E8E84-426E-40DD-AFC4-6F175D3DCCD1}">
              <a14:hiddenFill xmlns:a14="http://schemas.microsoft.com/office/drawing/2010/main">
                <a:solidFill>
                  <a:srgbClr val="FFFFFF"/>
                </a:solidFill>
              </a14:hiddenFill>
            </a:ext>
          </a:extLst>
        </p:spPr>
      </p:pic>
      <p:pic>
        <p:nvPicPr>
          <p:cNvPr id="21" name="Obrázek 20">
            <a:extLst>
              <a:ext uri="{FF2B5EF4-FFF2-40B4-BE49-F238E27FC236}">
                <a16:creationId xmlns:a16="http://schemas.microsoft.com/office/drawing/2014/main" id="{82D80393-FD14-4C47-9030-70E71D8D0A0E}"/>
              </a:ext>
            </a:extLst>
          </p:cNvPr>
          <p:cNvPicPr>
            <a:picLocks noChangeAspect="1"/>
          </p:cNvPicPr>
          <p:nvPr/>
        </p:nvPicPr>
        <p:blipFill>
          <a:blip r:embed="rId7"/>
          <a:stretch>
            <a:fillRect/>
          </a:stretch>
        </p:blipFill>
        <p:spPr>
          <a:xfrm>
            <a:off x="8298648" y="6519214"/>
            <a:ext cx="630320" cy="701584"/>
          </a:xfrm>
          <a:prstGeom prst="rect">
            <a:avLst/>
          </a:prstGeom>
        </p:spPr>
      </p:pic>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6931868"/>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endParaRPr lang="cs-CZ" sz="800" dirty="0">
              <a:latin typeface="Bookman Old Style" pitchFamily="18" charset="0"/>
            </a:endParaRP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2" name="Obdélník 1"/>
          <p:cNvSpPr/>
          <p:nvPr/>
        </p:nvSpPr>
        <p:spPr>
          <a:xfrm>
            <a:off x="5592261" y="608932"/>
            <a:ext cx="4531690" cy="3155031"/>
          </a:xfrm>
          <a:prstGeom prst="rect">
            <a:avLst/>
          </a:prstGeom>
        </p:spPr>
        <p:txBody>
          <a:bodyPr wrap="square">
            <a:spAutoFit/>
          </a:bodyPr>
          <a:lstStyle/>
          <a:p>
            <a:pPr lvl="0" algn="just">
              <a:lnSpc>
                <a:spcPct val="107000"/>
              </a:lnSpc>
              <a:spcAft>
                <a:spcPts val="0"/>
              </a:spcAft>
            </a:pPr>
            <a:r>
              <a:rPr lang="cs-CZ" sz="1600" u="sng" dirty="0">
                <a:solidFill>
                  <a:srgbClr val="000000"/>
                </a:solidFill>
                <a:latin typeface="Arial" panose="020B0604020202020204" pitchFamily="34" charset="0"/>
                <a:ea typeface="Calibri" panose="020F0502020204030204" pitchFamily="34" charset="0"/>
                <a:cs typeface="Arial" panose="020B0604020202020204" pitchFamily="34" charset="0"/>
              </a:rPr>
              <a:t>Milan Plíšek-sekretář SK Štětí :</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Nejlepší výkon našeho týmu v jarní části soutěže. Kdo zápas neviděl, neuvěří. Měli jsme mnohem více šancí a byli jsme lepším týmem. Hráli i hezčí fotbal. Co nám to ale bylo platné, když domácí byli lepší v trestání chyb. Důvodem naší porážky bylo hlavně neproměňování střeleckých příležitostí, kterých jsme si vypracovali velké množství. Osudové byly i výroky rozhodčího, který v rozhodujících momentech rozhodl vždy ve prospěch domácích.  Třetím momentem prohry byly chyby ať už v rozehrávce nebo bránění, kterých se domácí naopak nedopouštěli. Za týden nás 13. dubna čeká další těžká zkouška, když do Štětí přijede SK  STAP TRATEC Vilémov, který v tomto kole deklasoval FK Slavoj Žatec 6:0.     </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T.Kysela-P.Fary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F.Svoboda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(90.F.Podhorský)-</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(88.R,Feko),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P.Stejskal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(78.J,Vacek),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(80.J.Prieložný),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M.Faust-T.Belák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(75.T.Písař)</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K.Horváth</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M.Plíšek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K.Klimpl-M.Klimpl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M.Karrmann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Delegát: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M.Žilka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250 diváků  </a:t>
            </a:r>
          </a:p>
        </p:txBody>
      </p:sp>
      <p:sp>
        <p:nvSpPr>
          <p:cNvPr id="11" name="TextovéPole 10"/>
          <p:cNvSpPr txBox="1"/>
          <p:nvPr/>
        </p:nvSpPr>
        <p:spPr>
          <a:xfrm>
            <a:off x="5414193" y="163116"/>
            <a:ext cx="4693689" cy="276999"/>
          </a:xfrm>
          <a:prstGeom prst="rect">
            <a:avLst/>
          </a:prstGeom>
          <a:solidFill>
            <a:schemeClr val="accent6">
              <a:lumMod val="20000"/>
              <a:lumOff val="80000"/>
            </a:schemeClr>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FK SEKO Louny-SK Štětí 6.4.2019</a:t>
            </a:r>
          </a:p>
        </p:txBody>
      </p:sp>
      <p:sp>
        <p:nvSpPr>
          <p:cNvPr id="5" name="Obdélník 4"/>
          <p:cNvSpPr/>
          <p:nvPr/>
        </p:nvSpPr>
        <p:spPr>
          <a:xfrm>
            <a:off x="5414193" y="3880713"/>
            <a:ext cx="4634849" cy="1631216"/>
          </a:xfrm>
          <a:prstGeom prst="rect">
            <a:avLst/>
          </a:prstGeom>
        </p:spPr>
        <p:txBody>
          <a:bodyPr wrap="square">
            <a:spAutoFit/>
          </a:bodyPr>
          <a:lstStyle/>
          <a:p>
            <a:r>
              <a:rPr lang="cs-CZ" sz="1600" b="0" dirty="0">
                <a:solidFill>
                  <a:srgbClr val="333333"/>
                </a:solidFill>
                <a:effectLst>
                  <a:outerShdw blurRad="38100" dist="38100" dir="2700000" algn="tl">
                    <a:srgbClr val="000000">
                      <a:alpha val="43137"/>
                    </a:srgbClr>
                  </a:outerShdw>
                </a:effectLst>
                <a:latin typeface="Arial Black" panose="020B0A04020102020204" pitchFamily="34" charset="0"/>
              </a:rPr>
              <a:t>Zdeněk </a:t>
            </a:r>
            <a:r>
              <a:rPr lang="cs-CZ" sz="1600" b="0" dirty="0" err="1">
                <a:solidFill>
                  <a:srgbClr val="333333"/>
                </a:solidFill>
                <a:effectLst>
                  <a:outerShdw blurRad="38100" dist="38100" dir="2700000" algn="tl">
                    <a:srgbClr val="000000">
                      <a:alpha val="43137"/>
                    </a:srgbClr>
                  </a:outerShdw>
                </a:effectLst>
                <a:latin typeface="Arial Black" panose="020B0A04020102020204" pitchFamily="34" charset="0"/>
              </a:rPr>
              <a:t>Kúdela</a:t>
            </a:r>
            <a:r>
              <a:rPr lang="cs-CZ" sz="1600" b="0" dirty="0">
                <a:solidFill>
                  <a:srgbClr val="333333"/>
                </a:solidFill>
                <a:effectLst>
                  <a:outerShdw blurRad="38100" dist="38100" dir="2700000" algn="tl">
                    <a:srgbClr val="000000">
                      <a:alpha val="43137"/>
                    </a:srgbClr>
                  </a:outerShdw>
                </a:effectLst>
                <a:latin typeface="Arial Black" panose="020B0A04020102020204" pitchFamily="34" charset="0"/>
              </a:rPr>
              <a:t> – trenér FK SEKO Louny</a:t>
            </a:r>
          </a:p>
          <a:p>
            <a:r>
              <a:rPr lang="cs-CZ" sz="1400" b="0" dirty="0">
                <a:solidFill>
                  <a:srgbClr val="333333"/>
                </a:solidFill>
                <a:latin typeface="Arial" panose="020B0604020202020204" pitchFamily="34" charset="0"/>
                <a:cs typeface="Arial" panose="020B0604020202020204" pitchFamily="34" charset="0"/>
              </a:rPr>
              <a:t>Tentokrát nám nezahrála středová řada. Navíc jsme museli improvizovat, protože Krejčíka nepustily do utkání namožené achilovky. Původně jsem počítal se Suchým dopředu, jako v Žatci, ale takto musel do obrany. Soupeř předvedl velmi dobrý výkon. Byl rychlý a jeho přechod do útoku nám dělal velké problémy, </a:t>
            </a:r>
            <a:endParaRPr lang="cs-CZ" sz="1400" dirty="0">
              <a:latin typeface="Arial" panose="020B0604020202020204" pitchFamily="34" charset="0"/>
              <a:cs typeface="Arial" panose="020B0604020202020204" pitchFamily="34" charset="0"/>
            </a:endParaRPr>
          </a:p>
        </p:txBody>
      </p:sp>
      <p:pic>
        <p:nvPicPr>
          <p:cNvPr id="14" name="Obrázek 13">
            <a:extLst>
              <a:ext uri="{FF2B5EF4-FFF2-40B4-BE49-F238E27FC236}">
                <a16:creationId xmlns:a16="http://schemas.microsoft.com/office/drawing/2014/main" id="{36A37CA3-241D-4AEA-B2D6-62E788683572}"/>
              </a:ext>
            </a:extLst>
          </p:cNvPr>
          <p:cNvPicPr>
            <a:picLocks noChangeAspect="1"/>
          </p:cNvPicPr>
          <p:nvPr/>
        </p:nvPicPr>
        <p:blipFill>
          <a:blip r:embed="rId2"/>
          <a:stretch>
            <a:fillRect/>
          </a:stretch>
        </p:blipFill>
        <p:spPr>
          <a:xfrm>
            <a:off x="6939530" y="5536690"/>
            <a:ext cx="1152128" cy="1226038"/>
          </a:xfrm>
          <a:prstGeom prst="rect">
            <a:avLst/>
          </a:prstGeom>
        </p:spPr>
      </p:pic>
      <p:graphicFrame>
        <p:nvGraphicFramePr>
          <p:cNvPr id="15" name="Tabulka 14">
            <a:extLst>
              <a:ext uri="{FF2B5EF4-FFF2-40B4-BE49-F238E27FC236}">
                <a16:creationId xmlns:a16="http://schemas.microsoft.com/office/drawing/2014/main" id="{0B72B3CE-08E2-43A3-89F2-D96F9AACCBC7}"/>
              </a:ext>
            </a:extLst>
          </p:cNvPr>
          <p:cNvGraphicFramePr>
            <a:graphicFrameLocks noGrp="1"/>
          </p:cNvGraphicFramePr>
          <p:nvPr>
            <p:extLst>
              <p:ext uri="{D42A27DB-BD31-4B8C-83A1-F6EECF244321}">
                <p14:modId xmlns:p14="http://schemas.microsoft.com/office/powerpoint/2010/main" val="2493724293"/>
              </p:ext>
            </p:extLst>
          </p:nvPr>
        </p:nvGraphicFramePr>
        <p:xfrm>
          <a:off x="101496" y="1192033"/>
          <a:ext cx="4533901" cy="2440068"/>
        </p:xfrm>
        <a:graphic>
          <a:graphicData uri="http://schemas.openxmlformats.org/drawingml/2006/table">
            <a:tbl>
              <a:tblPr/>
              <a:tblGrid>
                <a:gridCol w="215147">
                  <a:extLst>
                    <a:ext uri="{9D8B030D-6E8A-4147-A177-3AD203B41FA5}">
                      <a16:colId xmlns:a16="http://schemas.microsoft.com/office/drawing/2014/main" val="2858897291"/>
                    </a:ext>
                  </a:extLst>
                </a:gridCol>
                <a:gridCol w="253114">
                  <a:extLst>
                    <a:ext uri="{9D8B030D-6E8A-4147-A177-3AD203B41FA5}">
                      <a16:colId xmlns:a16="http://schemas.microsoft.com/office/drawing/2014/main" val="4102687410"/>
                    </a:ext>
                  </a:extLst>
                </a:gridCol>
                <a:gridCol w="1699026">
                  <a:extLst>
                    <a:ext uri="{9D8B030D-6E8A-4147-A177-3AD203B41FA5}">
                      <a16:colId xmlns:a16="http://schemas.microsoft.com/office/drawing/2014/main" val="2447733375"/>
                    </a:ext>
                  </a:extLst>
                </a:gridCol>
                <a:gridCol w="332212">
                  <a:extLst>
                    <a:ext uri="{9D8B030D-6E8A-4147-A177-3AD203B41FA5}">
                      <a16:colId xmlns:a16="http://schemas.microsoft.com/office/drawing/2014/main" val="373571712"/>
                    </a:ext>
                  </a:extLst>
                </a:gridCol>
                <a:gridCol w="227802">
                  <a:extLst>
                    <a:ext uri="{9D8B030D-6E8A-4147-A177-3AD203B41FA5}">
                      <a16:colId xmlns:a16="http://schemas.microsoft.com/office/drawing/2014/main" val="2328388599"/>
                    </a:ext>
                  </a:extLst>
                </a:gridCol>
                <a:gridCol w="180344">
                  <a:extLst>
                    <a:ext uri="{9D8B030D-6E8A-4147-A177-3AD203B41FA5}">
                      <a16:colId xmlns:a16="http://schemas.microsoft.com/office/drawing/2014/main" val="3262858578"/>
                    </a:ext>
                  </a:extLst>
                </a:gridCol>
                <a:gridCol w="180344">
                  <a:extLst>
                    <a:ext uri="{9D8B030D-6E8A-4147-A177-3AD203B41FA5}">
                      <a16:colId xmlns:a16="http://schemas.microsoft.com/office/drawing/2014/main" val="2315208937"/>
                    </a:ext>
                  </a:extLst>
                </a:gridCol>
                <a:gridCol w="240458">
                  <a:extLst>
                    <a:ext uri="{9D8B030D-6E8A-4147-A177-3AD203B41FA5}">
                      <a16:colId xmlns:a16="http://schemas.microsoft.com/office/drawing/2014/main" val="1393199258"/>
                    </a:ext>
                  </a:extLst>
                </a:gridCol>
                <a:gridCol w="645440">
                  <a:extLst>
                    <a:ext uri="{9D8B030D-6E8A-4147-A177-3AD203B41FA5}">
                      <a16:colId xmlns:a16="http://schemas.microsoft.com/office/drawing/2014/main" val="511435604"/>
                    </a:ext>
                  </a:extLst>
                </a:gridCol>
                <a:gridCol w="294245">
                  <a:extLst>
                    <a:ext uri="{9D8B030D-6E8A-4147-A177-3AD203B41FA5}">
                      <a16:colId xmlns:a16="http://schemas.microsoft.com/office/drawing/2014/main" val="2141572901"/>
                    </a:ext>
                  </a:extLst>
                </a:gridCol>
                <a:gridCol w="265769">
                  <a:extLst>
                    <a:ext uri="{9D8B030D-6E8A-4147-A177-3AD203B41FA5}">
                      <a16:colId xmlns:a16="http://schemas.microsoft.com/office/drawing/2014/main" val="3752653410"/>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03931235"/>
                  </a:ext>
                </a:extLst>
              </a:tr>
              <a:tr h="22074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100" b="1" i="0" u="none" strike="noStrike" dirty="0">
                          <a:solidFill>
                            <a:srgbClr val="0000CC"/>
                          </a:solidFill>
                          <a:effectLst/>
                          <a:latin typeface="Calibri" panose="020F0502020204030204" pitchFamily="34" charset="0"/>
                        </a:rPr>
                        <a:t>Ústecký přebor starších žáků 2018/2019 po 16 odehraných  zápasech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563371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96:06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6430934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68:39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82417375"/>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73:52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0005220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41:31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4903328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74:30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8460267"/>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Calibri" panose="020F0502020204030204" pitchFamily="34" charset="0"/>
                        </a:rPr>
                        <a:t>72:70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7605638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44:88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0200844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30:83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9575247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18:177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6606015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70764240"/>
                  </a:ext>
                </a:extLst>
              </a:tr>
            </a:tbl>
          </a:graphicData>
        </a:graphic>
      </p:graphicFrame>
      <p:graphicFrame>
        <p:nvGraphicFramePr>
          <p:cNvPr id="16" name="Tabulka 15">
            <a:extLst>
              <a:ext uri="{FF2B5EF4-FFF2-40B4-BE49-F238E27FC236}">
                <a16:creationId xmlns:a16="http://schemas.microsoft.com/office/drawing/2014/main" id="{F0A500A5-EC5D-499C-8620-B76C2B3681C0}"/>
              </a:ext>
            </a:extLst>
          </p:cNvPr>
          <p:cNvGraphicFramePr>
            <a:graphicFrameLocks noGrp="1"/>
          </p:cNvGraphicFramePr>
          <p:nvPr>
            <p:extLst>
              <p:ext uri="{D42A27DB-BD31-4B8C-83A1-F6EECF244321}">
                <p14:modId xmlns:p14="http://schemas.microsoft.com/office/powerpoint/2010/main" val="2145265611"/>
              </p:ext>
            </p:extLst>
          </p:nvPr>
        </p:nvGraphicFramePr>
        <p:xfrm>
          <a:off x="72919" y="4414194"/>
          <a:ext cx="4634850" cy="2420539"/>
        </p:xfrm>
        <a:graphic>
          <a:graphicData uri="http://schemas.openxmlformats.org/drawingml/2006/table">
            <a:tbl>
              <a:tblPr/>
              <a:tblGrid>
                <a:gridCol w="329833">
                  <a:extLst>
                    <a:ext uri="{9D8B030D-6E8A-4147-A177-3AD203B41FA5}">
                      <a16:colId xmlns:a16="http://schemas.microsoft.com/office/drawing/2014/main" val="1103425841"/>
                    </a:ext>
                  </a:extLst>
                </a:gridCol>
                <a:gridCol w="288604">
                  <a:extLst>
                    <a:ext uri="{9D8B030D-6E8A-4147-A177-3AD203B41FA5}">
                      <a16:colId xmlns:a16="http://schemas.microsoft.com/office/drawing/2014/main" val="3607178698"/>
                    </a:ext>
                  </a:extLst>
                </a:gridCol>
                <a:gridCol w="1886236">
                  <a:extLst>
                    <a:ext uri="{9D8B030D-6E8A-4147-A177-3AD203B41FA5}">
                      <a16:colId xmlns:a16="http://schemas.microsoft.com/office/drawing/2014/main" val="3724146069"/>
                    </a:ext>
                  </a:extLst>
                </a:gridCol>
                <a:gridCol w="233632">
                  <a:extLst>
                    <a:ext uri="{9D8B030D-6E8A-4147-A177-3AD203B41FA5}">
                      <a16:colId xmlns:a16="http://schemas.microsoft.com/office/drawing/2014/main" val="165920772"/>
                    </a:ext>
                  </a:extLst>
                </a:gridCol>
                <a:gridCol w="195839">
                  <a:extLst>
                    <a:ext uri="{9D8B030D-6E8A-4147-A177-3AD203B41FA5}">
                      <a16:colId xmlns:a16="http://schemas.microsoft.com/office/drawing/2014/main" val="1283650518"/>
                    </a:ext>
                  </a:extLst>
                </a:gridCol>
                <a:gridCol w="195839">
                  <a:extLst>
                    <a:ext uri="{9D8B030D-6E8A-4147-A177-3AD203B41FA5}">
                      <a16:colId xmlns:a16="http://schemas.microsoft.com/office/drawing/2014/main" val="759857567"/>
                    </a:ext>
                  </a:extLst>
                </a:gridCol>
                <a:gridCol w="195839">
                  <a:extLst>
                    <a:ext uri="{9D8B030D-6E8A-4147-A177-3AD203B41FA5}">
                      <a16:colId xmlns:a16="http://schemas.microsoft.com/office/drawing/2014/main" val="2735455105"/>
                    </a:ext>
                  </a:extLst>
                </a:gridCol>
                <a:gridCol w="195839">
                  <a:extLst>
                    <a:ext uri="{9D8B030D-6E8A-4147-A177-3AD203B41FA5}">
                      <a16:colId xmlns:a16="http://schemas.microsoft.com/office/drawing/2014/main" val="1872595265"/>
                    </a:ext>
                  </a:extLst>
                </a:gridCol>
                <a:gridCol w="481007">
                  <a:extLst>
                    <a:ext uri="{9D8B030D-6E8A-4147-A177-3AD203B41FA5}">
                      <a16:colId xmlns:a16="http://schemas.microsoft.com/office/drawing/2014/main" val="1625547750"/>
                    </a:ext>
                  </a:extLst>
                </a:gridCol>
                <a:gridCol w="371063">
                  <a:extLst>
                    <a:ext uri="{9D8B030D-6E8A-4147-A177-3AD203B41FA5}">
                      <a16:colId xmlns:a16="http://schemas.microsoft.com/office/drawing/2014/main" val="962493859"/>
                    </a:ext>
                  </a:extLst>
                </a:gridCol>
                <a:gridCol w="261119">
                  <a:extLst>
                    <a:ext uri="{9D8B030D-6E8A-4147-A177-3AD203B41FA5}">
                      <a16:colId xmlns:a16="http://schemas.microsoft.com/office/drawing/2014/main" val="3338009772"/>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4302765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effectLst/>
                          <a:latin typeface="Calibri" panose="020F0502020204030204" pitchFamily="34" charset="0"/>
                        </a:rPr>
                        <a:t>Ústecký přebor mladších žáků 2018/2019 po 16 odehraných zápasech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1138835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136:19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0145771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Neštěmice,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104:44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81417772"/>
                  </a:ext>
                </a:extLst>
              </a:tr>
              <a:tr h="31551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FF0000"/>
                          </a:solidFill>
                          <a:effectLst/>
                          <a:latin typeface="Arial" panose="020B0604020202020204" pitchFamily="34" charset="0"/>
                        </a:rPr>
                        <a:t>SK Štětí, </a:t>
                      </a:r>
                      <a:r>
                        <a:rPr lang="cs-CZ" sz="1100" b="1" i="0" u="none" strike="noStrike" dirty="0" err="1">
                          <a:solidFill>
                            <a:srgbClr val="FF0000"/>
                          </a:solidFill>
                          <a:effectLst/>
                          <a:latin typeface="Arial" panose="020B0604020202020204" pitchFamily="34" charset="0"/>
                        </a:rPr>
                        <a:t>z.s</a:t>
                      </a:r>
                      <a:r>
                        <a:rPr lang="cs-CZ" sz="11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effectLst/>
                          <a:latin typeface="Calibri" panose="020F0502020204030204" pitchFamily="34" charset="0"/>
                        </a:rPr>
                        <a:t>115:44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effectLst/>
                          <a:latin typeface="Arial" panose="020B0604020202020204" pitchFamily="34" charset="0"/>
                        </a:rPr>
                        <a:t>27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4601656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chemeClr val="tx1"/>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chemeClr val="tx1"/>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chemeClr val="tx1"/>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chemeClr val="tx1"/>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chemeClr val="tx1"/>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chemeClr val="tx1"/>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chemeClr val="tx1"/>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chemeClr val="tx1"/>
                          </a:solidFill>
                          <a:effectLst/>
                          <a:latin typeface="Calibri" panose="020F0502020204030204" pitchFamily="34" charset="0"/>
                        </a:rPr>
                        <a:t>81:70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chemeClr val="tx1"/>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2362676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87:54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2343577"/>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70:55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8596801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45:79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7401146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32:151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013911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23:177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7312271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26921675"/>
                  </a:ext>
                </a:extLst>
              </a:tr>
            </a:tbl>
          </a:graphicData>
        </a:graphic>
      </p:graphicFrame>
      <p:sp>
        <p:nvSpPr>
          <p:cNvPr id="3" name="TextovéPole 2">
            <a:extLst>
              <a:ext uri="{FF2B5EF4-FFF2-40B4-BE49-F238E27FC236}">
                <a16:creationId xmlns:a16="http://schemas.microsoft.com/office/drawing/2014/main" id="{0BEB4416-65E8-46E6-88E6-0EF78E51FDF0}"/>
              </a:ext>
            </a:extLst>
          </p:cNvPr>
          <p:cNvSpPr txBox="1"/>
          <p:nvPr/>
        </p:nvSpPr>
        <p:spPr>
          <a:xfrm>
            <a:off x="88514" y="3870402"/>
            <a:ext cx="4634850" cy="369332"/>
          </a:xfrm>
          <a:prstGeom prst="rect">
            <a:avLst/>
          </a:prstGeom>
          <a:solidFill>
            <a:srgbClr val="FFCC66"/>
          </a:solidFill>
          <a:effectLst>
            <a:glow rad="101600">
              <a:srgbClr val="FFFF66">
                <a:alpha val="40000"/>
              </a:srgbClr>
            </a:glow>
            <a:softEdge rad="101600"/>
          </a:effectLst>
        </p:spPr>
        <p:txBody>
          <a:bodyPr wrap="square" rtlCol="0">
            <a:spAutoFit/>
          </a:bodyPr>
          <a:lstStyle/>
          <a:p>
            <a:pPr algn="ctr"/>
            <a:r>
              <a:rPr lang="cs-CZ" sz="1800" dirty="0">
                <a:solidFill>
                  <a:srgbClr val="FF0000"/>
                </a:solidFill>
                <a:latin typeface="Gill Sans Nova Cond Ultra Bold" panose="020B0B04020104020203" pitchFamily="34" charset="0"/>
              </a:rPr>
              <a:t>Mladší žáci stále drží naději na 2. místo</a:t>
            </a:r>
          </a:p>
        </p:txBody>
      </p:sp>
      <p:sp>
        <p:nvSpPr>
          <p:cNvPr id="4" name="TextovéPole 3">
            <a:extLst>
              <a:ext uri="{FF2B5EF4-FFF2-40B4-BE49-F238E27FC236}">
                <a16:creationId xmlns:a16="http://schemas.microsoft.com/office/drawing/2014/main" id="{0A4D1E12-6D3B-4646-B2A5-DCA739583943}"/>
              </a:ext>
            </a:extLst>
          </p:cNvPr>
          <p:cNvSpPr txBox="1"/>
          <p:nvPr/>
        </p:nvSpPr>
        <p:spPr>
          <a:xfrm>
            <a:off x="101496" y="163116"/>
            <a:ext cx="4531332" cy="830997"/>
          </a:xfrm>
          <a:prstGeom prst="rect">
            <a:avLst/>
          </a:prstGeom>
          <a:pattFill prst="lgConfetti">
            <a:fgClr>
              <a:srgbClr val="00FF00"/>
            </a:fgClr>
            <a:bgClr>
              <a:schemeClr val="bg1"/>
            </a:bgClr>
          </a:pattFill>
          <a:effectLst>
            <a:softEdge rad="0"/>
          </a:effectLst>
        </p:spPr>
        <p:txBody>
          <a:bodyPr wrap="square" rtlCol="0">
            <a:spAutoFit/>
          </a:bodyPr>
          <a:lstStyle/>
          <a:p>
            <a:pPr algn="ctr"/>
            <a:r>
              <a:rPr lang="cs-CZ" sz="2400" dirty="0">
                <a:solidFill>
                  <a:srgbClr val="3333CC"/>
                </a:solidFill>
                <a:latin typeface="Rockwell Extra Bold" panose="02060903040505020403" pitchFamily="18" charset="0"/>
              </a:rPr>
              <a:t>Starší žáci ztrácí na 5. místo 7 bodů</a:t>
            </a:r>
          </a:p>
        </p:txBody>
      </p:sp>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endParaRPr lang="cs-CZ" sz="800" dirty="0">
              <a:latin typeface="Bookman Old Style" pitchFamily="18" charset="0"/>
            </a:endParaRPr>
          </a:p>
        </p:txBody>
      </p:sp>
      <p:pic>
        <p:nvPicPr>
          <p:cNvPr id="2" name="Obrázek 1"/>
          <p:cNvPicPr>
            <a:picLocks noChangeAspect="1"/>
          </p:cNvPicPr>
          <p:nvPr/>
        </p:nvPicPr>
        <p:blipFill>
          <a:blip r:embed="rId2"/>
          <a:stretch>
            <a:fillRect/>
          </a:stretch>
        </p:blipFill>
        <p:spPr>
          <a:xfrm>
            <a:off x="513915" y="716494"/>
            <a:ext cx="3580634" cy="2638130"/>
          </a:xfrm>
          <a:prstGeom prst="rect">
            <a:avLst/>
          </a:prstGeom>
        </p:spPr>
      </p:pic>
      <p:pic>
        <p:nvPicPr>
          <p:cNvPr id="4" name="Obrázek 3"/>
          <p:cNvPicPr>
            <a:picLocks noChangeAspect="1"/>
          </p:cNvPicPr>
          <p:nvPr/>
        </p:nvPicPr>
        <p:blipFill>
          <a:blip r:embed="rId3"/>
          <a:stretch>
            <a:fillRect/>
          </a:stretch>
        </p:blipFill>
        <p:spPr>
          <a:xfrm>
            <a:off x="326970" y="3815199"/>
            <a:ext cx="3727945" cy="2756227"/>
          </a:xfrm>
          <a:prstGeom prst="rect">
            <a:avLst/>
          </a:prstGeom>
        </p:spPr>
      </p:pic>
      <p:sp>
        <p:nvSpPr>
          <p:cNvPr id="8" name="TextovéPole 7"/>
          <p:cNvSpPr txBox="1"/>
          <p:nvPr/>
        </p:nvSpPr>
        <p:spPr>
          <a:xfrm>
            <a:off x="143991" y="116113"/>
            <a:ext cx="4245131" cy="461665"/>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dirty="0">
                <a:latin typeface="Arial Black" panose="020B0A04020102020204" pitchFamily="34" charset="0"/>
              </a:rPr>
              <a:t>Smutné momenty pro naše mužstvo zachytil Žatecký a Lonský deník  </a:t>
            </a:r>
            <a:r>
              <a:rPr lang="cs-CZ" dirty="0" err="1">
                <a:latin typeface="Arial Black" panose="020B0A04020102020204" pitchFamily="34" charset="0"/>
              </a:rPr>
              <a:t>Foto:Jaroslav</a:t>
            </a:r>
            <a:r>
              <a:rPr lang="cs-CZ" dirty="0">
                <a:latin typeface="Arial Black" panose="020B0A04020102020204" pitchFamily="34" charset="0"/>
              </a:rPr>
              <a:t> Tošner</a:t>
            </a:r>
          </a:p>
        </p:txBody>
      </p:sp>
      <p:sp>
        <p:nvSpPr>
          <p:cNvPr id="13" name="TextovéPole 12"/>
          <p:cNvSpPr txBox="1"/>
          <p:nvPr/>
        </p:nvSpPr>
        <p:spPr>
          <a:xfrm>
            <a:off x="127192" y="3431023"/>
            <a:ext cx="4261930" cy="307777"/>
          </a:xfrm>
          <a:prstGeom prst="rect">
            <a:avLst/>
          </a:prstGeom>
          <a:solidFill>
            <a:srgbClr val="FFFF66"/>
          </a:solidFill>
          <a:effectLst>
            <a:glow rad="101600">
              <a:srgbClr val="FFFF66">
                <a:alpha val="40000"/>
              </a:srgbClr>
            </a:glow>
            <a:softEdge rad="0"/>
          </a:effectLst>
        </p:spPr>
        <p:txBody>
          <a:bodyPr wrap="square" rtlCol="0">
            <a:spAutoFit/>
          </a:bodyPr>
          <a:lstStyle/>
          <a:p>
            <a:pPr algn="ctr"/>
            <a:r>
              <a:rPr lang="cs-CZ" sz="1400" dirty="0">
                <a:latin typeface="Arial Black" panose="020B0A04020102020204" pitchFamily="34" charset="0"/>
              </a:rPr>
              <a:t>Vlastní branka Jiří Ransdorfa 66. minuta</a:t>
            </a:r>
          </a:p>
        </p:txBody>
      </p:sp>
      <p:sp>
        <p:nvSpPr>
          <p:cNvPr id="14" name="TextovéPole 13"/>
          <p:cNvSpPr txBox="1"/>
          <p:nvPr/>
        </p:nvSpPr>
        <p:spPr>
          <a:xfrm>
            <a:off x="324011" y="6643836"/>
            <a:ext cx="3770537" cy="307777"/>
          </a:xfrm>
          <a:prstGeom prst="rect">
            <a:avLst/>
          </a:prstGeom>
          <a:solidFill>
            <a:srgbClr val="99FFCC"/>
          </a:solidFill>
          <a:effectLst>
            <a:glow rad="101600">
              <a:srgbClr val="FFFF66">
                <a:alpha val="40000"/>
              </a:srgbClr>
            </a:glow>
            <a:softEdge rad="0"/>
          </a:effectLst>
        </p:spPr>
        <p:txBody>
          <a:bodyPr wrap="square" rtlCol="0">
            <a:spAutoFit/>
          </a:bodyPr>
          <a:lstStyle/>
          <a:p>
            <a:pPr algn="ctr"/>
            <a:r>
              <a:rPr lang="cs-CZ" sz="1400" dirty="0">
                <a:latin typeface="Arial Black" panose="020B0A04020102020204" pitchFamily="34" charset="0"/>
              </a:rPr>
              <a:t>Nedovolený zákrok </a:t>
            </a:r>
            <a:r>
              <a:rPr lang="cs-CZ" sz="1400" dirty="0" err="1">
                <a:latin typeface="Arial Black" panose="020B0A04020102020204" pitchFamily="34" charset="0"/>
              </a:rPr>
              <a:t>F.Svobody</a:t>
            </a:r>
            <a:endParaRPr lang="cs-CZ" sz="1400" dirty="0">
              <a:latin typeface="Arial Black" panose="020B0A04020102020204" pitchFamily="34" charset="0"/>
            </a:endParaRPr>
          </a:p>
        </p:txBody>
      </p:sp>
      <p:graphicFrame>
        <p:nvGraphicFramePr>
          <p:cNvPr id="11" name="Tabulka 10">
            <a:extLst>
              <a:ext uri="{FF2B5EF4-FFF2-40B4-BE49-F238E27FC236}">
                <a16:creationId xmlns:a16="http://schemas.microsoft.com/office/drawing/2014/main" id="{A31CC2B6-335F-4B42-8A07-4CAB67820336}"/>
              </a:ext>
            </a:extLst>
          </p:cNvPr>
          <p:cNvGraphicFramePr>
            <a:graphicFrameLocks noGrp="1"/>
          </p:cNvGraphicFramePr>
          <p:nvPr>
            <p:extLst>
              <p:ext uri="{D42A27DB-BD31-4B8C-83A1-F6EECF244321}">
                <p14:modId xmlns:p14="http://schemas.microsoft.com/office/powerpoint/2010/main" val="3031658558"/>
              </p:ext>
            </p:extLst>
          </p:nvPr>
        </p:nvGraphicFramePr>
        <p:xfrm>
          <a:off x="5371954" y="91108"/>
          <a:ext cx="4680519" cy="5001239"/>
        </p:xfrm>
        <a:graphic>
          <a:graphicData uri="http://schemas.openxmlformats.org/drawingml/2006/table">
            <a:tbl>
              <a:tblPr/>
              <a:tblGrid>
                <a:gridCol w="1567261">
                  <a:extLst>
                    <a:ext uri="{9D8B030D-6E8A-4147-A177-3AD203B41FA5}">
                      <a16:colId xmlns:a16="http://schemas.microsoft.com/office/drawing/2014/main" val="1177629407"/>
                    </a:ext>
                  </a:extLst>
                </a:gridCol>
                <a:gridCol w="1445766">
                  <a:extLst>
                    <a:ext uri="{9D8B030D-6E8A-4147-A177-3AD203B41FA5}">
                      <a16:colId xmlns:a16="http://schemas.microsoft.com/office/drawing/2014/main" val="2816023423"/>
                    </a:ext>
                  </a:extLst>
                </a:gridCol>
                <a:gridCol w="765406">
                  <a:extLst>
                    <a:ext uri="{9D8B030D-6E8A-4147-A177-3AD203B41FA5}">
                      <a16:colId xmlns:a16="http://schemas.microsoft.com/office/drawing/2014/main" val="2999254998"/>
                    </a:ext>
                  </a:extLst>
                </a:gridCol>
                <a:gridCol w="902086">
                  <a:extLst>
                    <a:ext uri="{9D8B030D-6E8A-4147-A177-3AD203B41FA5}">
                      <a16:colId xmlns:a16="http://schemas.microsoft.com/office/drawing/2014/main" val="2292397954"/>
                    </a:ext>
                  </a:extLst>
                </a:gridCol>
              </a:tblGrid>
              <a:tr h="392727">
                <a:tc gridSpan="2">
                  <a:txBody>
                    <a:bodyPr/>
                    <a:lstStyle/>
                    <a:p>
                      <a:pPr algn="ctr" fontAlgn="ctr"/>
                      <a:r>
                        <a:rPr lang="cs-CZ" sz="1200" b="1" i="0" u="none" strike="noStrike" dirty="0">
                          <a:solidFill>
                            <a:srgbClr val="000000"/>
                          </a:solidFill>
                          <a:effectLst/>
                          <a:latin typeface="Bookman Old Style" panose="02050604050505020204" pitchFamily="18" charset="0"/>
                        </a:rPr>
                        <a:t>Výsledky 16. kola Ústeckého přeboru žáků        30.-31.03.2019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200" b="1" i="0" u="none" strike="noStrike" dirty="0">
                          <a:solidFill>
                            <a:srgbClr val="000000"/>
                          </a:solidFill>
                          <a:effectLst/>
                          <a:latin typeface="Bookman Old Style" panose="02050604050505020204" pitchFamily="18" charset="0"/>
                        </a:rPr>
                        <a:t>Starší</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Bookman Old Style" panose="02050604050505020204" pitchFamily="18" charset="0"/>
                        </a:rPr>
                        <a:t>Mladší</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0538593"/>
                  </a:ext>
                </a:extLst>
              </a:tr>
              <a:tr h="381689">
                <a:tc>
                  <a:txBody>
                    <a:bodyPr/>
                    <a:lstStyle/>
                    <a:p>
                      <a:pPr algn="ctr" fontAlgn="ctr"/>
                      <a:r>
                        <a:rPr lang="cs-CZ" sz="1200" b="1" i="0" u="none" strike="noStrike" dirty="0">
                          <a:solidFill>
                            <a:srgbClr val="000000"/>
                          </a:solidFill>
                          <a:effectLst/>
                          <a:latin typeface="Arial" panose="020B0604020202020204" pitchFamily="34" charset="0"/>
                        </a:rPr>
                        <a:t>SK Junior Teplice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Litoměřicko B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 0:4</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 4:5</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21182160"/>
                  </a:ext>
                </a:extLst>
              </a:tr>
              <a:tr h="392727">
                <a:tc>
                  <a:txBody>
                    <a:bodyPr/>
                    <a:lstStyle/>
                    <a:p>
                      <a:pPr algn="ctr" fontAlgn="ctr"/>
                      <a:r>
                        <a:rPr lang="cs-CZ" sz="1200" b="1" i="0" u="none" strike="noStrike">
                          <a:solidFill>
                            <a:srgbClr val="000000"/>
                          </a:solidFill>
                          <a:effectLst/>
                          <a:latin typeface="Arial" panose="020B0604020202020204" pitchFamily="34" charset="0"/>
                        </a:rPr>
                        <a:t>MSK Benešov n.P./Boletice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MSK Trmice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0:5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 6:5 PK</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160512997"/>
                  </a:ext>
                </a:extLst>
              </a:tr>
              <a:tr h="381689">
                <a:tc>
                  <a:txBody>
                    <a:bodyPr/>
                    <a:lstStyle/>
                    <a:p>
                      <a:pPr algn="ctr" fontAlgn="ctr"/>
                      <a:r>
                        <a:rPr lang="cs-CZ" sz="1200" b="1" i="0" u="none" strike="noStrike" dirty="0">
                          <a:solidFill>
                            <a:srgbClr val="000000"/>
                          </a:solidFill>
                          <a:effectLst/>
                          <a:latin typeface="Arial" panose="020B0604020202020204" pitchFamily="34" charset="0"/>
                        </a:rPr>
                        <a:t>ASK Lovosice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Litoměřicko A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0:16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3:14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23735122"/>
                  </a:ext>
                </a:extLst>
              </a:tr>
              <a:tr h="410315">
                <a:tc>
                  <a:txBody>
                    <a:bodyPr/>
                    <a:lstStyle/>
                    <a:p>
                      <a:pPr algn="ctr" fontAlgn="ctr"/>
                      <a:r>
                        <a:rPr lang="cs-CZ" sz="1200" b="1" i="0" u="none" strike="noStrike">
                          <a:solidFill>
                            <a:srgbClr val="000000"/>
                          </a:solidFill>
                          <a:effectLst/>
                          <a:latin typeface="Arial" panose="020B0604020202020204" pitchFamily="34" charset="0"/>
                        </a:rPr>
                        <a:t>VOLNÝ LOS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FK Neštěmice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017931612"/>
                  </a:ext>
                </a:extLst>
              </a:tr>
              <a:tr h="392727">
                <a:tc>
                  <a:txBody>
                    <a:bodyPr/>
                    <a:lstStyle/>
                    <a:p>
                      <a:pPr algn="ctr" fontAlgn="ctr"/>
                      <a:r>
                        <a:rPr lang="cs-CZ" sz="1200" b="1" i="0" u="none" strike="noStrike">
                          <a:solidFill>
                            <a:srgbClr val="000000"/>
                          </a:solidFill>
                          <a:effectLst/>
                          <a:latin typeface="Arial" panose="020B0604020202020204" pitchFamily="34" charset="0"/>
                        </a:rPr>
                        <a:t>SK Štětí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Sokol Brozany/Lukavec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 5:7</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9:3</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72182468"/>
                  </a:ext>
                </a:extLst>
              </a:tr>
              <a:tr h="381689">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3015648"/>
                  </a:ext>
                </a:extLst>
              </a:tr>
              <a:tr h="419859">
                <a:tc gridSpan="2">
                  <a:txBody>
                    <a:bodyPr/>
                    <a:lstStyle/>
                    <a:p>
                      <a:pPr algn="ctr" fontAlgn="ctr"/>
                      <a:r>
                        <a:rPr lang="cs-CZ" sz="1200" b="1" i="0" u="none" strike="noStrike" dirty="0">
                          <a:solidFill>
                            <a:srgbClr val="000000"/>
                          </a:solidFill>
                          <a:effectLst/>
                          <a:latin typeface="Bookman Old Style" panose="02050604050505020204" pitchFamily="18" charset="0"/>
                        </a:rPr>
                        <a:t>Výsledky 17. kola  Ústeckého přeboru žáků 06.-07.04.2019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200" b="1" i="0" u="none" strike="noStrike" dirty="0">
                          <a:solidFill>
                            <a:srgbClr val="000000"/>
                          </a:solidFill>
                          <a:effectLst/>
                          <a:latin typeface="Bookman Old Style" panose="02050604050505020204" pitchFamily="18" charset="0"/>
                        </a:rPr>
                        <a:t>Starší</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Bookman Old Style" panose="02050604050505020204" pitchFamily="18" charset="0"/>
                        </a:rPr>
                        <a:t>Mladší</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48724180"/>
                  </a:ext>
                </a:extLst>
              </a:tr>
              <a:tr h="392727">
                <a:tc>
                  <a:txBody>
                    <a:bodyPr/>
                    <a:lstStyle/>
                    <a:p>
                      <a:pPr algn="ctr" fontAlgn="ctr"/>
                      <a:r>
                        <a:rPr lang="cs-CZ" sz="1200" b="1" i="0" u="none" strike="noStrike" dirty="0">
                          <a:solidFill>
                            <a:srgbClr val="000000"/>
                          </a:solidFill>
                          <a:effectLst/>
                          <a:latin typeface="Arial" panose="020B0604020202020204" pitchFamily="34" charset="0"/>
                        </a:rPr>
                        <a:t>FK Neštěmice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MSK Benešov n.P./Boletice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10:1</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14:3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37092670"/>
                  </a:ext>
                </a:extLst>
              </a:tr>
              <a:tr h="410315">
                <a:tc>
                  <a:txBody>
                    <a:bodyPr/>
                    <a:lstStyle/>
                    <a:p>
                      <a:pPr algn="ctr" fontAlgn="ctr"/>
                      <a:r>
                        <a:rPr lang="cs-CZ" sz="1200" b="1" i="0" u="none" strike="noStrike">
                          <a:solidFill>
                            <a:srgbClr val="000000"/>
                          </a:solidFill>
                          <a:effectLst/>
                          <a:latin typeface="Arial" panose="020B0604020202020204" pitchFamily="34" charset="0"/>
                        </a:rPr>
                        <a:t>VOLNÝ LOS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SK Štětí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76415354"/>
                  </a:ext>
                </a:extLst>
              </a:tr>
              <a:tr h="381689">
                <a:tc>
                  <a:txBody>
                    <a:bodyPr/>
                    <a:lstStyle/>
                    <a:p>
                      <a:pPr algn="ctr" fontAlgn="ctr"/>
                      <a:r>
                        <a:rPr lang="cs-CZ" sz="1200" b="1" i="0" u="none" strike="noStrike">
                          <a:solidFill>
                            <a:srgbClr val="000000"/>
                          </a:solidFill>
                          <a:effectLst/>
                          <a:latin typeface="Arial" panose="020B0604020202020204" pitchFamily="34" charset="0"/>
                        </a:rPr>
                        <a:t>MSK Trmice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ASK Lovosice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10:2</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2:3</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68583996"/>
                  </a:ext>
                </a:extLst>
              </a:tr>
              <a:tr h="270359">
                <a:tc>
                  <a:txBody>
                    <a:bodyPr/>
                    <a:lstStyle/>
                    <a:p>
                      <a:pPr algn="ctr" fontAlgn="ctr"/>
                      <a:r>
                        <a:rPr lang="cs-CZ" sz="1200" b="1" i="0" u="none" strike="noStrike">
                          <a:solidFill>
                            <a:srgbClr val="000000"/>
                          </a:solidFill>
                          <a:effectLst/>
                          <a:latin typeface="Arial" panose="020B0604020202020204" pitchFamily="34" charset="0"/>
                        </a:rPr>
                        <a:t>FK Litoměřicko A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SK Junior Teplice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 6:0</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11:2</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10551604"/>
                  </a:ext>
                </a:extLst>
              </a:tr>
              <a:tr h="392727">
                <a:tc>
                  <a:txBody>
                    <a:bodyPr/>
                    <a:lstStyle/>
                    <a:p>
                      <a:pPr algn="ctr" fontAlgn="ctr"/>
                      <a:r>
                        <a:rPr lang="cs-CZ" sz="1200" b="1" i="0" u="none" strike="noStrike">
                          <a:solidFill>
                            <a:srgbClr val="000000"/>
                          </a:solidFill>
                          <a:effectLst/>
                          <a:latin typeface="Arial" panose="020B0604020202020204" pitchFamily="34" charset="0"/>
                        </a:rPr>
                        <a:t>FK Litoměřicko B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Sokol Brozany/Lukavec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3:0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3:4 </a:t>
                      </a:r>
                      <a:r>
                        <a:rPr lang="cs-CZ" sz="1200" b="1" i="0" u="none" strike="noStrike" dirty="0" err="1">
                          <a:solidFill>
                            <a:srgbClr val="000000"/>
                          </a:solidFill>
                          <a:effectLst/>
                          <a:latin typeface="Arial" panose="020B0604020202020204" pitchFamily="34" charset="0"/>
                        </a:rPr>
                        <a:t>pk</a:t>
                      </a:r>
                      <a:endParaRPr lang="cs-CZ" sz="1200" b="1" i="0" u="none" strike="noStrike" dirty="0">
                        <a:solidFill>
                          <a:srgbClr val="000000"/>
                        </a:solidFill>
                        <a:effectLst/>
                        <a:latin typeface="Arial" panose="020B0604020202020204" pitchFamily="34" charset="0"/>
                      </a:endParaRP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64307344"/>
                  </a:ext>
                </a:extLst>
              </a:tr>
            </a:tbl>
          </a:graphicData>
        </a:graphic>
      </p:graphicFrame>
      <p:sp>
        <p:nvSpPr>
          <p:cNvPr id="3" name="TextovéPole 2">
            <a:extLst>
              <a:ext uri="{FF2B5EF4-FFF2-40B4-BE49-F238E27FC236}">
                <a16:creationId xmlns:a16="http://schemas.microsoft.com/office/drawing/2014/main" id="{9BCB91F8-F39F-44DC-8860-114535ED9434}"/>
              </a:ext>
            </a:extLst>
          </p:cNvPr>
          <p:cNvSpPr txBox="1"/>
          <p:nvPr/>
        </p:nvSpPr>
        <p:spPr>
          <a:xfrm>
            <a:off x="5371953" y="5203676"/>
            <a:ext cx="4680519" cy="1569660"/>
          </a:xfrm>
          <a:prstGeom prst="rect">
            <a:avLst/>
          </a:prstGeom>
          <a:solidFill>
            <a:srgbClr val="FF99FF"/>
          </a:solidFill>
          <a:ln w="47625">
            <a:solidFill>
              <a:schemeClr val="accent1">
                <a:lumMod val="75000"/>
              </a:schemeClr>
            </a:solidFill>
            <a:prstDash val="dash"/>
          </a:ln>
          <a:effectLst>
            <a:glow rad="101600">
              <a:srgbClr val="FFFF66">
                <a:alpha val="40000"/>
              </a:srgbClr>
            </a:glow>
            <a:softEdge rad="0"/>
          </a:effectLst>
        </p:spPr>
        <p:txBody>
          <a:bodyPr wrap="square" rtlCol="0">
            <a:spAutoFit/>
          </a:bodyPr>
          <a:lstStyle/>
          <a:p>
            <a:pPr algn="ctr"/>
            <a:r>
              <a:rPr lang="cs-CZ" sz="2400" dirty="0">
                <a:latin typeface="Arial Black" panose="020B0A04020102020204" pitchFamily="34" charset="0"/>
              </a:rPr>
              <a:t>Před týdnem měl starší a mladší žáci volný los. Týden před tím starší prohráli, mladší vyhráli.</a:t>
            </a:r>
          </a:p>
        </p:txBody>
      </p:sp>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endParaRPr lang="cs-CZ" sz="800" dirty="0">
              <a:latin typeface="Bookman Old Style" pitchFamily="18" charset="0"/>
            </a:endParaRP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graphicFrame>
        <p:nvGraphicFramePr>
          <p:cNvPr id="7" name="Tabulka 6"/>
          <p:cNvGraphicFramePr>
            <a:graphicFrameLocks noGrp="1"/>
          </p:cNvGraphicFramePr>
          <p:nvPr>
            <p:extLst>
              <p:ext uri="{D42A27DB-BD31-4B8C-83A1-F6EECF244321}">
                <p14:modId xmlns:p14="http://schemas.microsoft.com/office/powerpoint/2010/main" val="1038088648"/>
              </p:ext>
            </p:extLst>
          </p:nvPr>
        </p:nvGraphicFramePr>
        <p:xfrm>
          <a:off x="5472584" y="113452"/>
          <a:ext cx="4574514" cy="3244215"/>
        </p:xfrm>
        <a:graphic>
          <a:graphicData uri="http://schemas.openxmlformats.org/drawingml/2006/table">
            <a:tbl>
              <a:tblPr/>
              <a:tblGrid>
                <a:gridCol w="222875">
                  <a:extLst>
                    <a:ext uri="{9D8B030D-6E8A-4147-A177-3AD203B41FA5}">
                      <a16:colId xmlns:a16="http://schemas.microsoft.com/office/drawing/2014/main" val="3012546355"/>
                    </a:ext>
                  </a:extLst>
                </a:gridCol>
                <a:gridCol w="423463">
                  <a:extLst>
                    <a:ext uri="{9D8B030D-6E8A-4147-A177-3AD203B41FA5}">
                      <a16:colId xmlns:a16="http://schemas.microsoft.com/office/drawing/2014/main" val="860303423"/>
                    </a:ext>
                  </a:extLst>
                </a:gridCol>
                <a:gridCol w="1362326">
                  <a:extLst>
                    <a:ext uri="{9D8B030D-6E8A-4147-A177-3AD203B41FA5}">
                      <a16:colId xmlns:a16="http://schemas.microsoft.com/office/drawing/2014/main" val="582527628"/>
                    </a:ext>
                  </a:extLst>
                </a:gridCol>
                <a:gridCol w="356600">
                  <a:extLst>
                    <a:ext uri="{9D8B030D-6E8A-4147-A177-3AD203B41FA5}">
                      <a16:colId xmlns:a16="http://schemas.microsoft.com/office/drawing/2014/main" val="2800677641"/>
                    </a:ext>
                  </a:extLst>
                </a:gridCol>
                <a:gridCol w="345456">
                  <a:extLst>
                    <a:ext uri="{9D8B030D-6E8A-4147-A177-3AD203B41FA5}">
                      <a16:colId xmlns:a16="http://schemas.microsoft.com/office/drawing/2014/main" val="3699890930"/>
                    </a:ext>
                  </a:extLst>
                </a:gridCol>
                <a:gridCol w="222875">
                  <a:extLst>
                    <a:ext uri="{9D8B030D-6E8A-4147-A177-3AD203B41FA5}">
                      <a16:colId xmlns:a16="http://schemas.microsoft.com/office/drawing/2014/main" val="2340829794"/>
                    </a:ext>
                  </a:extLst>
                </a:gridCol>
                <a:gridCol w="222875">
                  <a:extLst>
                    <a:ext uri="{9D8B030D-6E8A-4147-A177-3AD203B41FA5}">
                      <a16:colId xmlns:a16="http://schemas.microsoft.com/office/drawing/2014/main" val="2432435878"/>
                    </a:ext>
                  </a:extLst>
                </a:gridCol>
                <a:gridCol w="222875">
                  <a:extLst>
                    <a:ext uri="{9D8B030D-6E8A-4147-A177-3AD203B41FA5}">
                      <a16:colId xmlns:a16="http://schemas.microsoft.com/office/drawing/2014/main" val="613974045"/>
                    </a:ext>
                  </a:extLst>
                </a:gridCol>
                <a:gridCol w="557189">
                  <a:extLst>
                    <a:ext uri="{9D8B030D-6E8A-4147-A177-3AD203B41FA5}">
                      <a16:colId xmlns:a16="http://schemas.microsoft.com/office/drawing/2014/main" val="121503494"/>
                    </a:ext>
                  </a:extLst>
                </a:gridCol>
                <a:gridCol w="359386">
                  <a:extLst>
                    <a:ext uri="{9D8B030D-6E8A-4147-A177-3AD203B41FA5}">
                      <a16:colId xmlns:a16="http://schemas.microsoft.com/office/drawing/2014/main" val="3457522205"/>
                    </a:ext>
                  </a:extLst>
                </a:gridCol>
                <a:gridCol w="278594">
                  <a:extLst>
                    <a:ext uri="{9D8B030D-6E8A-4147-A177-3AD203B41FA5}">
                      <a16:colId xmlns:a16="http://schemas.microsoft.com/office/drawing/2014/main" val="3443788352"/>
                    </a:ext>
                  </a:extLst>
                </a:gridCol>
              </a:tblGrid>
              <a:tr h="12371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82436461"/>
                  </a:ext>
                </a:extLst>
              </a:tr>
              <a:tr h="1438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dospělých 2018-2019 po 20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31557081"/>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52:14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08638724"/>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64:23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54024543"/>
                  </a:ext>
                </a:extLst>
              </a:tr>
              <a:tr h="25516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43:18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3351921"/>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57:33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57800599"/>
                  </a:ext>
                </a:extLst>
              </a:tr>
              <a:tr h="1438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50:31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31958025"/>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50:35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88080792"/>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42:41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88805617"/>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70256595"/>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38:51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33027857"/>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35:55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82160890"/>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Dobroměřice.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24:34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45336430"/>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41:55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54526055"/>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41:64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14868846"/>
                  </a:ext>
                </a:extLst>
              </a:tr>
              <a:tr h="15897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Jiskra Modrá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26:48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30529998"/>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Jílové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28:51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99796695"/>
                  </a:ext>
                </a:extLst>
              </a:tr>
              <a:tr h="1314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Spartak Perštejn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28:59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06908234"/>
                  </a:ext>
                </a:extLst>
              </a:tr>
              <a:tr h="12371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56748287"/>
                  </a:ext>
                </a:extLst>
              </a:tr>
            </a:tbl>
          </a:graphicData>
        </a:graphic>
      </p:graphicFrame>
      <p:sp>
        <p:nvSpPr>
          <p:cNvPr id="6" name="Obdélník 5">
            <a:extLst>
              <a:ext uri="{FF2B5EF4-FFF2-40B4-BE49-F238E27FC236}">
                <a16:creationId xmlns:a16="http://schemas.microsoft.com/office/drawing/2014/main" id="{A2450E3A-6566-4B64-A21B-AB519F1F1656}"/>
              </a:ext>
            </a:extLst>
          </p:cNvPr>
          <p:cNvSpPr/>
          <p:nvPr/>
        </p:nvSpPr>
        <p:spPr>
          <a:xfrm>
            <a:off x="143992" y="1410962"/>
            <a:ext cx="4680520" cy="5700022"/>
          </a:xfrm>
          <a:prstGeom prst="rect">
            <a:avLst/>
          </a:prstGeom>
          <a:noFill/>
        </p:spPr>
        <p:txBody>
          <a:bodyPr wrap="square">
            <a:spAutoFit/>
          </a:bodyPr>
          <a:lstStyle/>
          <a:p>
            <a:pPr algn="ctr">
              <a:spcAft>
                <a:spcPts val="0"/>
              </a:spcAft>
            </a:pPr>
            <a:r>
              <a:rPr lang="cs-CZ" sz="1600" u="sng" dirty="0">
                <a:latin typeface="Arial Black" panose="020B0A04020102020204" pitchFamily="34" charset="0"/>
                <a:ea typeface="Calibri" panose="020F0502020204030204" pitchFamily="34" charset="0"/>
                <a:cs typeface="Arial" panose="020B0604020202020204" pitchFamily="34" charset="0"/>
              </a:rPr>
              <a:t>SK Štětí – SK Sokol Brozany</a:t>
            </a:r>
          </a:p>
          <a:p>
            <a:pPr algn="ctr">
              <a:spcAft>
                <a:spcPts val="0"/>
              </a:spcAft>
            </a:pPr>
            <a:r>
              <a:rPr lang="cs-CZ" sz="1600" u="sng" dirty="0">
                <a:latin typeface="Arial Black" panose="020B0A04020102020204" pitchFamily="34" charset="0"/>
                <a:ea typeface="Calibri" panose="020F0502020204030204" pitchFamily="34" charset="0"/>
                <a:cs typeface="Arial" panose="020B0604020202020204" pitchFamily="34" charset="0"/>
              </a:rPr>
              <a:t>9:3(2:3)     31.3.2019      16.kolo</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Do utkání s mnoha hráči, kteří již měli v nohách předchozí zápas starších žáků, jsme nastupovali jako favorit, i když ve fotbale se papírové předpoklady časti nemusí naplnit. Začali jsme ale aktivně, balón jsme měli pod kontrolou a zdálo se, že se v našich řadách brzo najde střelec. Také se našel. Míč ale dopravil do vlastní sítě Daniel Hromy.  Nutno ale říci, že za to nemohl. Chybu udělal brankář, který jednoduchou malou domů propustil v 8. minutě za vlastní záda. Možnost  vyrovnat se nám nabídla v 11. minutě z penalty, ale Daniel Hromy špatně zamířil a branku netrefil. Věšet hlavu jsme ale nemuseli, protože hned při následujícím útoku, protože hned při následujícím útoku se dokázal prosadit Petr Hůrka a vyrovnal na 1:1.  Soupeře jsme i nadále drželi na vlastní polovině a v 15. minutě jsme šli do vedení 2:1. Petr Hůrka přistrčil míč Danielu </a:t>
            </a:r>
            <a:r>
              <a:rPr lang="cs-CZ" sz="1000" b="0" dirty="0" err="1">
                <a:latin typeface="Arial" panose="020B0604020202020204" pitchFamily="34" charset="0"/>
                <a:ea typeface="Calibri" panose="020F0502020204030204" pitchFamily="34" charset="0"/>
                <a:cs typeface="Arial" panose="020B0604020202020204" pitchFamily="34" charset="0"/>
              </a:rPr>
              <a:t>Hromymu</a:t>
            </a:r>
            <a:r>
              <a:rPr lang="cs-CZ" sz="1000" b="0" dirty="0">
                <a:latin typeface="Arial" panose="020B0604020202020204" pitchFamily="34" charset="0"/>
                <a:ea typeface="Calibri" panose="020F0502020204030204" pitchFamily="34" charset="0"/>
                <a:cs typeface="Arial" panose="020B0604020202020204" pitchFamily="34" charset="0"/>
              </a:rPr>
              <a:t> a ten už velké starosti dopravit míč do prázdné branky neměl. V závěru prvního poločasu jsme si ale prožili černou chvilku, když jsme 27. a 28. minutě 2x inkasovali. Přestávku jsme prožívali jako prohrávající tým , ale na chuti po vítězství nám to neubralo. Do 2. poločasu jsme vlétli jak uragán  a v rozmezí 5 minut zápas totálně otočili. Vstřelili jsme 4 góly a rázem jsme vedli 6:3. Do střelecké listiny se postupně zapsali Petr Hůrka, Jan Viktora, opět Petr Hůrka a po chybě brankáře se prosadil i Daniel Hromy. Svými průniky po pravé straně udivoval Lukáš </a:t>
            </a:r>
            <a:r>
              <a:rPr lang="cs-CZ" sz="1000" b="0" dirty="0" err="1">
                <a:latin typeface="Arial" panose="020B0604020202020204" pitchFamily="34" charset="0"/>
                <a:ea typeface="Calibri" panose="020F0502020204030204" pitchFamily="34" charset="0"/>
                <a:cs typeface="Arial" panose="020B0604020202020204" pitchFamily="34" charset="0"/>
              </a:rPr>
              <a:t>Širochoman</a:t>
            </a:r>
            <a:r>
              <a:rPr lang="cs-CZ" sz="1000" b="0" dirty="0">
                <a:latin typeface="Arial" panose="020B0604020202020204" pitchFamily="34" charset="0"/>
                <a:ea typeface="Calibri" panose="020F0502020204030204" pitchFamily="34" charset="0"/>
                <a:cs typeface="Arial" panose="020B0604020202020204" pitchFamily="34" charset="0"/>
              </a:rPr>
              <a:t>. Jeden takový předvedl v 50. minutě a ještě ho ochutil přesnou přihrávkou před branku na volného Daniela </a:t>
            </a:r>
            <a:r>
              <a:rPr lang="cs-CZ" sz="1000" b="0" dirty="0" err="1">
                <a:latin typeface="Arial" panose="020B0604020202020204" pitchFamily="34" charset="0"/>
                <a:ea typeface="Calibri" panose="020F0502020204030204" pitchFamily="34" charset="0"/>
                <a:cs typeface="Arial" panose="020B0604020202020204" pitchFamily="34" charset="0"/>
              </a:rPr>
              <a:t>Hromyho</a:t>
            </a:r>
            <a:r>
              <a:rPr lang="cs-CZ" sz="1000" b="0" dirty="0">
                <a:latin typeface="Arial" panose="020B0604020202020204" pitchFamily="34" charset="0"/>
                <a:ea typeface="Calibri" panose="020F0502020204030204" pitchFamily="34" charset="0"/>
                <a:cs typeface="Arial" panose="020B0604020202020204" pitchFamily="34" charset="0"/>
              </a:rPr>
              <a:t> a bylo to už 7:3. Další překrásné zakončení na 8:3 přímo mezi spojnici tyče  břevna představil divákům Jan Viktora. Když pak Petr Hůrka v 58. minutě zvýšil na 9:3, tak už jsme se přiblížili desítce hodně blízko. 2 šance tam ještě byly, ale na již zmiňovanou desítku jsme už nedosáhli. Výhra potěšila nejenom hráče, ale i přítomné fanoušky Štětí. Štětí se rozstřílelo ve 2. poločase a v pohodě dokráčelo k zaslouženému vítězství.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4,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3,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2</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  </a:t>
            </a:r>
            <a:r>
              <a:rPr lang="cs-CZ" sz="1000" b="0" dirty="0" err="1">
                <a:latin typeface="Arial" panose="020B0604020202020204" pitchFamily="34" charset="0"/>
                <a:ea typeface="Calibri" panose="020F0502020204030204" pitchFamily="34" charset="0"/>
                <a:cs typeface="Arial" panose="020B0604020202020204" pitchFamily="34" charset="0"/>
              </a:rPr>
              <a:t>D.Lančarič-P.Hůrka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L.Širochoman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P.Oliva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A.Salka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D.Božík</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 </a:t>
            </a:r>
            <a:r>
              <a:rPr lang="cs-CZ" sz="1000" b="0" dirty="0" err="1">
                <a:latin typeface="Arial" panose="020B0604020202020204" pitchFamily="34" charset="0"/>
                <a:ea typeface="Calibri" panose="020F0502020204030204" pitchFamily="34" charset="0"/>
                <a:cs typeface="Arial" panose="020B0604020202020204" pitchFamily="34" charset="0"/>
              </a:rPr>
              <a:t>M.Hromy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Vedoucí:F.Kučera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 </a:t>
            </a:r>
            <a:r>
              <a:rPr lang="cs-CZ" sz="1000" b="0" dirty="0" err="1">
                <a:latin typeface="Arial" panose="020B0604020202020204" pitchFamily="34" charset="0"/>
                <a:ea typeface="Calibri" panose="020F0502020204030204" pitchFamily="34" charset="0"/>
                <a:cs typeface="Arial" panose="020B0604020202020204" pitchFamily="34" charset="0"/>
              </a:rPr>
              <a:t>V.Dvorský</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867762E3-529D-42A1-A855-3174699D99A9}"/>
              </a:ext>
            </a:extLst>
          </p:cNvPr>
          <p:cNvSpPr txBox="1"/>
          <p:nvPr/>
        </p:nvSpPr>
        <p:spPr>
          <a:xfrm>
            <a:off x="143992" y="113452"/>
            <a:ext cx="4680520" cy="1015663"/>
          </a:xfrm>
          <a:prstGeom prst="rect">
            <a:avLst/>
          </a:prstGeom>
          <a:solidFill>
            <a:srgbClr val="FFFF00"/>
          </a:solidFill>
          <a:ln w="44450">
            <a:solidFill>
              <a:schemeClr val="accent1"/>
            </a:solidFill>
            <a:prstDash val="dashDot"/>
          </a:ln>
          <a:effectLst>
            <a:softEdge rad="0"/>
          </a:effectLst>
        </p:spPr>
        <p:txBody>
          <a:bodyPr wrap="square" rtlCol="0">
            <a:spAutoFit/>
          </a:bodyPr>
          <a:lstStyle/>
          <a:p>
            <a:pPr algn="ctr"/>
            <a:r>
              <a:rPr lang="cs-CZ" sz="2000" dirty="0">
                <a:solidFill>
                  <a:srgbClr val="660066"/>
                </a:solidFill>
                <a:latin typeface="Arial Black" panose="020B0A04020102020204" pitchFamily="34" charset="0"/>
              </a:rPr>
              <a:t>Mladší žáci zabrali ve 2. poločase a potvrdili úlohu favorita</a:t>
            </a:r>
          </a:p>
        </p:txBody>
      </p:sp>
      <p:sp>
        <p:nvSpPr>
          <p:cNvPr id="2" name="TextovéPole 1">
            <a:extLst>
              <a:ext uri="{FF2B5EF4-FFF2-40B4-BE49-F238E27FC236}">
                <a16:creationId xmlns:a16="http://schemas.microsoft.com/office/drawing/2014/main" id="{E133F694-30FC-4E93-9465-63AB9D056AEE}"/>
              </a:ext>
            </a:extLst>
          </p:cNvPr>
          <p:cNvSpPr txBox="1"/>
          <p:nvPr/>
        </p:nvSpPr>
        <p:spPr>
          <a:xfrm>
            <a:off x="5400576" y="3403476"/>
            <a:ext cx="4680520" cy="3416320"/>
          </a:xfrm>
          <a:prstGeom prst="rect">
            <a:avLst/>
          </a:prstGeom>
          <a:solidFill>
            <a:schemeClr val="bg1">
              <a:lumMod val="95000"/>
            </a:schemeClr>
          </a:solidFill>
          <a:effectLst>
            <a:softEdge rad="0"/>
          </a:effectLst>
        </p:spPr>
        <p:txBody>
          <a:bodyPr wrap="square" rtlCol="0">
            <a:spAutoFit/>
          </a:bodyPr>
          <a:lstStyle/>
          <a:p>
            <a:pPr algn="just"/>
            <a:r>
              <a:rPr lang="cs-CZ" dirty="0">
                <a:latin typeface="Arial" panose="020B0604020202020204" pitchFamily="34" charset="0"/>
                <a:cs typeface="Arial" panose="020B0604020202020204" pitchFamily="34" charset="0"/>
              </a:rPr>
              <a:t>V neúplné tabulce přeboru se vykrystalizovala šestice týmu na čele, které mají stále určitou naději skončit ještě na 2. místě. Na čele jsou jasně Louny, které už asi před sebe nikoho nepustí. Pak tu máme 2 kolektivy 27 bodové. </a:t>
            </a:r>
            <a:r>
              <a:rPr lang="cs-CZ" dirty="0" err="1">
                <a:latin typeface="Arial" panose="020B0604020202020204" pitchFamily="34" charset="0"/>
                <a:cs typeface="Arial" panose="020B0604020202020204" pitchFamily="34" charset="0"/>
              </a:rPr>
              <a:t>Brná</a:t>
            </a:r>
            <a:r>
              <a:rPr lang="cs-CZ" dirty="0">
                <a:latin typeface="Arial" panose="020B0604020202020204" pitchFamily="34" charset="0"/>
                <a:cs typeface="Arial" panose="020B0604020202020204" pitchFamily="34" charset="0"/>
              </a:rPr>
              <a:t> v minulém kole na jaře poprvé vyhrála, horší je to s Lovosicemi, které na jaře ještě nebodovaly a říkají si zde, ještě že jsme nahráli body na podzim. Od 9. místa dolů už je to ale o přežití.  Horní Jiřetín s Kadaní jsou s 22 body z těchto 8 týmů nejlépe. 11. až 16. místo je rozdíl 3 bodů. To je jedna výhra a po příštím kole může být pořadí úplně jiné. Nejspokojenější jsou asi v modré, kde to po podzimu vypadalo na jasný padák, ale hráči pod vedením pana Michalce se zde zvedli postupují v tabulce nahoru, i když pravda v minulém kole prohráli doma na penalty s Krupkou a ta patří na jaře k nejlepším týmům. Před námi je ještě 10 kol a některá mužstva jich mají i více. Pojďme sledovat, jak se to bude  celé vyvíjet a v příštím zpravodaji uvidíme co se změnilo  </a:t>
            </a:r>
          </a:p>
        </p:txBody>
      </p:sp>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endParaRPr lang="cs-CZ" sz="800" dirty="0">
              <a:latin typeface="Bookman Old Style" pitchFamily="18" charset="0"/>
            </a:endParaRPr>
          </a:p>
        </p:txBody>
      </p:sp>
      <p:sp>
        <p:nvSpPr>
          <p:cNvPr id="5" name="Obdélník 4">
            <a:extLst>
              <a:ext uri="{FF2B5EF4-FFF2-40B4-BE49-F238E27FC236}">
                <a16:creationId xmlns:a16="http://schemas.microsoft.com/office/drawing/2014/main" id="{7A7DF383-78D3-4267-99FF-7F03BA52AC2F}"/>
              </a:ext>
            </a:extLst>
          </p:cNvPr>
          <p:cNvSpPr/>
          <p:nvPr/>
        </p:nvSpPr>
        <p:spPr>
          <a:xfrm>
            <a:off x="5382269" y="867392"/>
            <a:ext cx="4698697" cy="6244786"/>
          </a:xfrm>
          <a:prstGeom prst="rect">
            <a:avLst/>
          </a:prstGeom>
        </p:spPr>
        <p:txBody>
          <a:bodyPr wrap="square">
            <a:spAutoFit/>
          </a:bodyPr>
          <a:lstStyle/>
          <a:p>
            <a:pPr algn="ctr">
              <a:spcAft>
                <a:spcPts val="0"/>
              </a:spcAft>
            </a:pPr>
            <a:r>
              <a:rPr lang="cs-CZ" sz="1800" dirty="0">
                <a:latin typeface="Britannic Bold" panose="020B0903060703020204" pitchFamily="34" charset="0"/>
                <a:ea typeface="Calibri" panose="020F0502020204030204" pitchFamily="34" charset="0"/>
                <a:cs typeface="Arial" panose="020B0604020202020204" pitchFamily="34" charset="0"/>
              </a:rPr>
              <a:t>SK Štětí -  SK Sokol Brozany</a:t>
            </a:r>
          </a:p>
          <a:p>
            <a:pPr algn="ctr">
              <a:spcAft>
                <a:spcPts val="0"/>
              </a:spcAft>
            </a:pPr>
            <a:r>
              <a:rPr lang="cs-CZ" sz="1800" dirty="0">
                <a:latin typeface="Britannic Bold" panose="020B0903060703020204" pitchFamily="34" charset="0"/>
                <a:ea typeface="Calibri" panose="020F0502020204030204" pitchFamily="34" charset="0"/>
                <a:cs typeface="Arial" panose="020B0604020202020204" pitchFamily="34" charset="0"/>
              </a:rPr>
              <a:t>5:7(5:3)      31.3.2019      16.kolo</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Jak na houpačce vypadal úvodní domácí zápas starších žáků v letošním roce. Hned nebodoval při prvním útoku se s lehkostí dostal za obranu hostů Pavel Prokopec a poslal míč za záda brankáře. Vedení 1:0 ale dlouhého trvání nemělo, protože hned o chvilku později se po levé straně zase prosadil hostující Ondřej Hejduk a podařilo se mu srovnat na 1:1 další přehoupnutí výsledku  se odehrálo ve 13. minuti, když  vybíhajícího, brankáře dokázal přehodit Pavel Prokopec. Ten se sice snažil ještě vrátit, ale bylo to pozdě. 2:1. Pavel hned o minutu později mohl přidat další gól, ale z těžkého postavení branku minul. Nedáš dostaneš se naplnilo měrou vrchovatou, když po střele Adama Beránka z velké dálky snadno proklouzl míč pod tělem Dominika </a:t>
            </a:r>
            <a:r>
              <a:rPr lang="cs-CZ" sz="1000" b="0" dirty="0" err="1">
                <a:latin typeface="Arial" panose="020B0604020202020204" pitchFamily="34" charset="0"/>
                <a:ea typeface="Calibri" panose="020F0502020204030204" pitchFamily="34" charset="0"/>
                <a:cs typeface="Arial" panose="020B0604020202020204" pitchFamily="34" charset="0"/>
              </a:rPr>
              <a:t>Lančariče</a:t>
            </a:r>
            <a:r>
              <a:rPr lang="cs-CZ" sz="1000" b="0" dirty="0">
                <a:latin typeface="Arial" panose="020B0604020202020204" pitchFamily="34" charset="0"/>
                <a:ea typeface="Calibri" panose="020F0502020204030204" pitchFamily="34" charset="0"/>
                <a:cs typeface="Arial" panose="020B0604020202020204" pitchFamily="34" charset="0"/>
              </a:rPr>
              <a:t> v brance na 2:2 v 17. minutě.  V dalším průběhu se střídaly šance na obou stranách. Branku Brozan těsně minul pokus Daniela </a:t>
            </a:r>
            <a:r>
              <a:rPr lang="cs-CZ" sz="1000" b="0" dirty="0" err="1">
                <a:latin typeface="Arial" panose="020B0604020202020204" pitchFamily="34" charset="0"/>
                <a:ea typeface="Calibri" panose="020F0502020204030204" pitchFamily="34" charset="0"/>
                <a:cs typeface="Arial" panose="020B0604020202020204" pitchFamily="34" charset="0"/>
              </a:rPr>
              <a:t>Hromeho</a:t>
            </a:r>
            <a:r>
              <a:rPr lang="cs-CZ" sz="1000" b="0" dirty="0">
                <a:latin typeface="Arial" panose="020B0604020202020204" pitchFamily="34" charset="0"/>
                <a:ea typeface="Calibri" panose="020F0502020204030204" pitchFamily="34" charset="0"/>
                <a:cs typeface="Arial" panose="020B0604020202020204" pitchFamily="34" charset="0"/>
              </a:rPr>
              <a:t>. Naopak soupeř spálil velkou příležitost po špatném výkopu brankáře, který fotbalovou mluvou soupeři namazal. Hosté litovali i další šance po rychlém útoku ve 24. minutě, kdy opět chyběla větší přesnost. Pak už přišel na řadu náš tým, který v rozmezí 6 minut 3x skóroval. Nejprve v běžeckém souboji jeden na jednoho uspěl Pavel Prokopec a upravil na 3:2. Hned o minutu později připravil krásné zakončení pro Daniela </a:t>
            </a:r>
            <a:r>
              <a:rPr lang="cs-CZ" sz="1000" b="0" dirty="0" err="1">
                <a:latin typeface="Arial" panose="020B0604020202020204" pitchFamily="34" charset="0"/>
                <a:ea typeface="Calibri" panose="020F0502020204030204" pitchFamily="34" charset="0"/>
                <a:cs typeface="Arial" panose="020B0604020202020204" pitchFamily="34" charset="0"/>
              </a:rPr>
              <a:t>Hromého</a:t>
            </a:r>
            <a:r>
              <a:rPr lang="cs-CZ" sz="1000" b="0" dirty="0">
                <a:latin typeface="Arial" panose="020B0604020202020204" pitchFamily="34" charset="0"/>
                <a:ea typeface="Calibri" panose="020F0502020204030204" pitchFamily="34" charset="0"/>
                <a:cs typeface="Arial" panose="020B0604020202020204" pitchFamily="34" charset="0"/>
              </a:rPr>
              <a:t> Petr Hůrka a po nekompromisním zakončení to bylo 4:2. První půlhodinku hry zakončil dloubákem na 5:2 Prokopec. Po této inkasované brance hosté jakoby ožili a v poslední minutě první půle se jim podařilo dokonce snížit na 3:5. Co nás čekalo ve 2. poločase předpovídal asi málokdo. V naší sestavě jakoby vyběhl úplně jiný tým. Chyběl pohyb, zemská přitažlivost nám vázala nohy a Brozany postupně získávaly půdu pod nohama. Drželi jsme se do 52. minuty a pak začal řádit, že Dominik Svoboda. Od 52. do 60. minuty vstřelil 3 branky. Nutno poznamenat, že   ale předtím soupeř několik velkých šancí  zahodil. Z vedení 5:2 byla najednou výsledek 6:5 pro hosty. Nějaký čas jsme ještě doufali, že se dostaneme na vlnu z prvního poločasu, ale přítrž tomu udělal v 67. minutě branka Tomáše Voláka na 7:5. Bylo rozhodnuto a ze hřiště jsme po velmi dobře rozehraném zápase odcházeli po prohře 7:5 se sklopenými hlavami.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 </a:t>
            </a:r>
            <a:r>
              <a:rPr lang="cs-CZ" sz="1000" b="0" dirty="0" err="1">
                <a:latin typeface="Arial" panose="020B0604020202020204" pitchFamily="34" charset="0"/>
                <a:ea typeface="Calibri" panose="020F0502020204030204" pitchFamily="34" charset="0"/>
                <a:cs typeface="Arial" panose="020B0604020202020204" pitchFamily="34" charset="0"/>
              </a:rPr>
              <a:t>P.Prokopec</a:t>
            </a:r>
            <a:r>
              <a:rPr lang="cs-CZ" sz="1000" b="0" dirty="0">
                <a:latin typeface="Arial" panose="020B0604020202020204" pitchFamily="34" charset="0"/>
                <a:ea typeface="Calibri" panose="020F0502020204030204" pitchFamily="34" charset="0"/>
                <a:cs typeface="Arial" panose="020B0604020202020204" pitchFamily="34" charset="0"/>
              </a:rPr>
              <a:t> 4,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 </a:t>
            </a:r>
            <a:r>
              <a:rPr lang="cs-CZ" sz="1000" b="0" dirty="0" err="1">
                <a:latin typeface="Arial" panose="020B0604020202020204" pitchFamily="34" charset="0"/>
                <a:ea typeface="Calibri" panose="020F0502020204030204" pitchFamily="34" charset="0"/>
                <a:cs typeface="Arial" panose="020B0604020202020204" pitchFamily="34" charset="0"/>
              </a:rPr>
              <a:t>D.Lančarič-P.Hůrka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P.Prokopec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D.Ivanič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L.Širochoman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 </a:t>
            </a:r>
            <a:r>
              <a:rPr lang="cs-CZ" sz="1000" b="0" dirty="0" err="1">
                <a:latin typeface="Arial" panose="020B0604020202020204" pitchFamily="34" charset="0"/>
                <a:ea typeface="Calibri" panose="020F0502020204030204" pitchFamily="34" charset="0"/>
                <a:cs typeface="Arial" panose="020B0604020202020204" pitchFamily="34" charset="0"/>
              </a:rPr>
              <a:t>M.Hromy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F,Kučera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 </a:t>
            </a:r>
            <a:r>
              <a:rPr lang="cs-CZ" sz="1000" b="0" dirty="0" err="1">
                <a:latin typeface="Arial" panose="020B0604020202020204" pitchFamily="34" charset="0"/>
                <a:ea typeface="Calibri" panose="020F0502020204030204" pitchFamily="34" charset="0"/>
                <a:cs typeface="Arial" panose="020B0604020202020204" pitchFamily="34" charset="0"/>
              </a:rPr>
              <a:t>V.Dvorský</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982BADB3-593E-4244-ABED-8CB555D213C4}"/>
              </a:ext>
            </a:extLst>
          </p:cNvPr>
          <p:cNvSpPr txBox="1"/>
          <p:nvPr/>
        </p:nvSpPr>
        <p:spPr>
          <a:xfrm>
            <a:off x="5538919" y="77525"/>
            <a:ext cx="4698697" cy="830997"/>
          </a:xfrm>
          <a:prstGeom prst="rect">
            <a:avLst/>
          </a:prstGeom>
          <a:solidFill>
            <a:srgbClr val="FF99CC"/>
          </a:solidFill>
          <a:effectLst>
            <a:softEdge rad="241300"/>
          </a:effectLst>
        </p:spPr>
        <p:txBody>
          <a:bodyPr wrap="square" rtlCol="0">
            <a:spAutoFit/>
          </a:bodyPr>
          <a:lstStyle/>
          <a:p>
            <a:pPr algn="ctr"/>
            <a:r>
              <a:rPr lang="cs-CZ" sz="1600" dirty="0">
                <a:solidFill>
                  <a:srgbClr val="000099"/>
                </a:solidFill>
                <a:latin typeface="Arial Black" panose="020B0A04020102020204" pitchFamily="34" charset="0"/>
              </a:rPr>
              <a:t>Starší žáci nebodovali ani ve 2.jarním zápase. Ve 2. poločase 4 inkasovali a bylo vymalováno</a:t>
            </a:r>
          </a:p>
        </p:txBody>
      </p:sp>
      <p:sp>
        <p:nvSpPr>
          <p:cNvPr id="8" name="Obdélník 7">
            <a:extLst>
              <a:ext uri="{FF2B5EF4-FFF2-40B4-BE49-F238E27FC236}">
                <a16:creationId xmlns:a16="http://schemas.microsoft.com/office/drawing/2014/main" id="{00272DF7-C2E5-4858-9F5D-5060818F5AC7}"/>
              </a:ext>
            </a:extLst>
          </p:cNvPr>
          <p:cNvSpPr/>
          <p:nvPr/>
        </p:nvSpPr>
        <p:spPr>
          <a:xfrm>
            <a:off x="110994" y="82391"/>
            <a:ext cx="4680520" cy="4585871"/>
          </a:xfrm>
          <a:prstGeom prst="rect">
            <a:avLst/>
          </a:prstGeom>
          <a:pattFill prst="pct10">
            <a:fgClr>
              <a:schemeClr val="accent1"/>
            </a:fgClr>
            <a:bgClr>
              <a:schemeClr val="bg1"/>
            </a:bgClr>
          </a:pattFill>
          <a:ln w="28575" cmpd="sng">
            <a:solidFill>
              <a:srgbClr val="6600CC"/>
            </a:solidFill>
          </a:ln>
        </p:spPr>
        <p:txBody>
          <a:bodyPr wrap="square" lIns="91440" tIns="45720" rIns="91440" bIns="45720">
            <a:spAutoFit/>
          </a:bodyPr>
          <a:lstStyle/>
          <a:p>
            <a:pPr algn="ctr" fontAlgn="ctr"/>
            <a:r>
              <a:rPr lang="cs-CZ" sz="1600" b="1" u="sng" cap="none" spc="0" dirty="0">
                <a:ln w="9525">
                  <a:noFill/>
                  <a:prstDash val="solid"/>
                </a:ln>
                <a:solidFill>
                  <a:srgbClr val="6600CC"/>
                </a:solidFill>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20. kola přeboru 6.-7.4.2019 </a:t>
            </a:r>
          </a:p>
          <a:p>
            <a:pPr algn="ctr" fontAlgn="ctr"/>
            <a:r>
              <a:rPr lang="cs-CZ" u="sng" dirty="0">
                <a:latin typeface="Arial" panose="020B0604020202020204" pitchFamily="34" charset="0"/>
                <a:cs typeface="Arial" panose="020B0604020202020204" pitchFamily="34" charset="0"/>
              </a:rPr>
              <a:t>ASK Lovosice</a:t>
            </a:r>
            <a:r>
              <a:rPr lang="cs-CZ" b="0" u="sng" dirty="0">
                <a:latin typeface="Arial" panose="020B0604020202020204" pitchFamily="34" charset="0"/>
                <a:cs typeface="Arial" panose="020B0604020202020204" pitchFamily="34" charset="0"/>
              </a:rPr>
              <a:t> - </a:t>
            </a:r>
            <a:r>
              <a:rPr lang="cs-CZ" u="sng" dirty="0">
                <a:latin typeface="Arial" panose="020B0604020202020204" pitchFamily="34" charset="0"/>
                <a:cs typeface="Arial" panose="020B0604020202020204" pitchFamily="34" charset="0"/>
              </a:rPr>
              <a:t>TJ Sokol Srbice 1:5(1:3)</a:t>
            </a:r>
          </a:p>
          <a:p>
            <a:pPr fontAlgn="ctr"/>
            <a:r>
              <a:rPr lang="cs-CZ" dirty="0">
                <a:latin typeface="Arial" panose="020B0604020202020204" pitchFamily="34" charset="0"/>
                <a:cs typeface="Arial" panose="020B0604020202020204" pitchFamily="34" charset="0"/>
              </a:rPr>
              <a:t>jediný gól domácích dal Matěj Walter, ti na jaře nezískali ještě ani bod</a:t>
            </a:r>
          </a:p>
          <a:p>
            <a:pPr algn="ctr" fontAlgn="ctr"/>
            <a:r>
              <a:rPr lang="cs-CZ" u="sng" dirty="0">
                <a:latin typeface="Arial" panose="020B0604020202020204" pitchFamily="34" charset="0"/>
                <a:cs typeface="Arial" panose="020B0604020202020204" pitchFamily="34" charset="0"/>
              </a:rPr>
              <a:t>FK Litoměřicko B</a:t>
            </a:r>
            <a:r>
              <a:rPr lang="cs-CZ" b="0" u="sng" dirty="0">
                <a:latin typeface="Arial" panose="020B0604020202020204" pitchFamily="34" charset="0"/>
                <a:cs typeface="Arial" panose="020B0604020202020204" pitchFamily="34" charset="0"/>
              </a:rPr>
              <a:t> - </a:t>
            </a:r>
            <a:r>
              <a:rPr lang="cs-CZ" u="sng" dirty="0">
                <a:latin typeface="Arial" panose="020B0604020202020204" pitchFamily="34" charset="0"/>
                <a:cs typeface="Arial" panose="020B0604020202020204" pitchFamily="34" charset="0"/>
              </a:rPr>
              <a:t>SK </a:t>
            </a:r>
            <a:r>
              <a:rPr lang="cs-CZ" u="sng" dirty="0" err="1">
                <a:latin typeface="Arial" panose="020B0604020202020204" pitchFamily="34" charset="0"/>
                <a:cs typeface="Arial" panose="020B0604020202020204" pitchFamily="34" charset="0"/>
              </a:rPr>
              <a:t>Brná</a:t>
            </a:r>
            <a:r>
              <a:rPr lang="cs-CZ" u="sng" dirty="0">
                <a:latin typeface="Arial" panose="020B0604020202020204" pitchFamily="34" charset="0"/>
                <a:cs typeface="Arial" panose="020B0604020202020204" pitchFamily="34" charset="0"/>
              </a:rPr>
              <a:t>   2:4(2:3)</a:t>
            </a:r>
          </a:p>
          <a:p>
            <a:pPr fontAlgn="ctr"/>
            <a:r>
              <a:rPr lang="cs-CZ" dirty="0">
                <a:latin typeface="Arial" panose="020B0604020202020204" pitchFamily="34" charset="0"/>
                <a:cs typeface="Arial" panose="020B0604020202020204" pitchFamily="34" charset="0"/>
              </a:rPr>
              <a:t>Litoměřice porazil </a:t>
            </a:r>
            <a:r>
              <a:rPr lang="cs-CZ" dirty="0" err="1">
                <a:latin typeface="Arial" panose="020B0604020202020204" pitchFamily="34" charset="0"/>
                <a:cs typeface="Arial" panose="020B0604020202020204" pitchFamily="34" charset="0"/>
              </a:rPr>
              <a:t>Jevgenij</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Demčenko</a:t>
            </a:r>
            <a:r>
              <a:rPr lang="cs-CZ" dirty="0">
                <a:latin typeface="Arial" panose="020B0604020202020204" pitchFamily="34" charset="0"/>
                <a:cs typeface="Arial" panose="020B0604020202020204" pitchFamily="34" charset="0"/>
              </a:rPr>
              <a:t> 4 góly</a:t>
            </a:r>
          </a:p>
          <a:p>
            <a:pPr fontAlgn="ctr"/>
            <a:r>
              <a:rPr lang="cs-CZ" u="sng" dirty="0">
                <a:latin typeface="Arial" panose="020B0604020202020204" pitchFamily="34" charset="0"/>
                <a:cs typeface="Arial" panose="020B0604020202020204" pitchFamily="34" charset="0"/>
              </a:rPr>
              <a:t>SK Baník Modlany</a:t>
            </a:r>
            <a:r>
              <a:rPr lang="cs-CZ" b="0" u="sng" dirty="0">
                <a:latin typeface="Arial" panose="020B0604020202020204" pitchFamily="34" charset="0"/>
                <a:cs typeface="Arial" panose="020B0604020202020204" pitchFamily="34" charset="0"/>
              </a:rPr>
              <a:t> - </a:t>
            </a:r>
            <a:r>
              <a:rPr lang="cs-CZ" u="sng" dirty="0">
                <a:latin typeface="Arial" panose="020B0604020202020204" pitchFamily="34" charset="0"/>
                <a:cs typeface="Arial" panose="020B0604020202020204" pitchFamily="34" charset="0"/>
              </a:rPr>
              <a:t>TJ Spartak Perštejn   3:0(1:0)</a:t>
            </a:r>
          </a:p>
          <a:p>
            <a:pPr fontAlgn="ctr"/>
            <a:r>
              <a:rPr lang="cs-CZ" dirty="0">
                <a:latin typeface="Arial" panose="020B0604020202020204" pitchFamily="34" charset="0"/>
                <a:cs typeface="Arial" panose="020B0604020202020204" pitchFamily="34" charset="0"/>
              </a:rPr>
              <a:t>třetí výhra Modlan v řadě</a:t>
            </a:r>
          </a:p>
          <a:p>
            <a:pPr fontAlgn="ctr"/>
            <a:endParaRPr lang="cs-CZ" dirty="0">
              <a:latin typeface="Arial" panose="020B0604020202020204" pitchFamily="34" charset="0"/>
              <a:cs typeface="Arial" panose="020B0604020202020204" pitchFamily="34" charset="0"/>
            </a:endParaRPr>
          </a:p>
          <a:p>
            <a:pPr algn="ctr" fontAlgn="ctr"/>
            <a:r>
              <a:rPr lang="cs-CZ" u="sng" dirty="0">
                <a:latin typeface="Arial" panose="020B0604020202020204" pitchFamily="34" charset="0"/>
                <a:cs typeface="Arial" panose="020B0604020202020204" pitchFamily="34" charset="0"/>
              </a:rPr>
              <a:t>SK STAP-TRATEC Vilémov</a:t>
            </a:r>
            <a:r>
              <a:rPr lang="cs-CZ" b="0" u="sng" dirty="0">
                <a:latin typeface="Arial" panose="020B0604020202020204" pitchFamily="34" charset="0"/>
                <a:cs typeface="Arial" panose="020B0604020202020204" pitchFamily="34" charset="0"/>
              </a:rPr>
              <a:t> - </a:t>
            </a:r>
            <a:r>
              <a:rPr lang="cs-CZ" u="sng" dirty="0">
                <a:latin typeface="Arial" panose="020B0604020202020204" pitchFamily="34" charset="0"/>
                <a:cs typeface="Arial" panose="020B0604020202020204" pitchFamily="34" charset="0"/>
              </a:rPr>
              <a:t>FK Slavoj Žatec   6:0(3:0)</a:t>
            </a:r>
          </a:p>
          <a:p>
            <a:pPr fontAlgn="ctr"/>
            <a:r>
              <a:rPr lang="cs-CZ" dirty="0">
                <a:latin typeface="Arial" panose="020B0604020202020204" pitchFamily="34" charset="0"/>
                <a:cs typeface="Arial" panose="020B0604020202020204" pitchFamily="34" charset="0"/>
              </a:rPr>
              <a:t>ve Vilémově vládne pohoda a 200 diváků vidělo demolici Žatce</a:t>
            </a:r>
          </a:p>
          <a:p>
            <a:pPr algn="ctr" fontAlgn="ctr"/>
            <a:r>
              <a:rPr lang="cs-CZ" u="sng" dirty="0">
                <a:latin typeface="Arial" panose="020B0604020202020204" pitchFamily="34" charset="0"/>
                <a:cs typeface="Arial" panose="020B0604020202020204" pitchFamily="34" charset="0"/>
              </a:rPr>
              <a:t>FK SEKO Louny</a:t>
            </a:r>
            <a:r>
              <a:rPr lang="cs-CZ" b="0" u="sng" dirty="0">
                <a:latin typeface="Arial" panose="020B0604020202020204" pitchFamily="34" charset="0"/>
                <a:cs typeface="Arial" panose="020B0604020202020204" pitchFamily="34" charset="0"/>
              </a:rPr>
              <a:t> - </a:t>
            </a:r>
            <a:r>
              <a:rPr lang="cs-CZ" u="sng" dirty="0">
                <a:latin typeface="Arial" panose="020B0604020202020204" pitchFamily="34" charset="0"/>
                <a:cs typeface="Arial" panose="020B0604020202020204" pitchFamily="34" charset="0"/>
              </a:rPr>
              <a:t>SK Štětí   4:1(1:1)</a:t>
            </a:r>
          </a:p>
          <a:p>
            <a:pPr fontAlgn="ctr"/>
            <a:r>
              <a:rPr lang="cs-CZ" dirty="0">
                <a:latin typeface="Arial" panose="020B0604020202020204" pitchFamily="34" charset="0"/>
                <a:cs typeface="Arial" panose="020B0604020202020204" pitchFamily="34" charset="0"/>
              </a:rPr>
              <a:t>fotbal nemá logiku. Štětí zahazovalo šance. Domácí trestali chyby</a:t>
            </a:r>
          </a:p>
          <a:p>
            <a:pPr algn="ctr" fontAlgn="ctr"/>
            <a:r>
              <a:rPr lang="cs-CZ" u="sng" dirty="0">
                <a:latin typeface="Arial" panose="020B0604020202020204" pitchFamily="34" charset="0"/>
                <a:cs typeface="Arial" panose="020B0604020202020204" pitchFamily="34" charset="0"/>
              </a:rPr>
              <a:t>FK Dobroměřice</a:t>
            </a:r>
            <a:r>
              <a:rPr lang="cs-CZ" b="0" u="sng" dirty="0">
                <a:latin typeface="Arial" panose="020B0604020202020204" pitchFamily="34" charset="0"/>
                <a:cs typeface="Arial" panose="020B0604020202020204" pitchFamily="34" charset="0"/>
              </a:rPr>
              <a:t> - </a:t>
            </a:r>
            <a:r>
              <a:rPr lang="cs-CZ" u="sng" dirty="0">
                <a:latin typeface="Arial" panose="020B0604020202020204" pitchFamily="34" charset="0"/>
                <a:cs typeface="Arial" panose="020B0604020202020204" pitchFamily="34" charset="0"/>
              </a:rPr>
              <a:t>TJ Sokol Horní Jiřetín/FK Litvínov  3:2(2:1)</a:t>
            </a:r>
          </a:p>
          <a:p>
            <a:pPr fontAlgn="ctr"/>
            <a:r>
              <a:rPr lang="cs-CZ" dirty="0">
                <a:latin typeface="Arial" panose="020B0604020202020204" pitchFamily="34" charset="0"/>
                <a:cs typeface="Arial" panose="020B0604020202020204" pitchFamily="34" charset="0"/>
              </a:rPr>
              <a:t>3 góly vstřelil Zdeněk Zmeškal. Ten poslední vítězný 5 minut před koncem</a:t>
            </a:r>
          </a:p>
          <a:p>
            <a:pPr algn="ctr" fontAlgn="ctr"/>
            <a:r>
              <a:rPr lang="cs-CZ" u="sng" dirty="0">
                <a:latin typeface="Arial" panose="020B0604020202020204" pitchFamily="34" charset="0"/>
                <a:cs typeface="Arial" panose="020B0604020202020204" pitchFamily="34" charset="0"/>
              </a:rPr>
              <a:t>FK Jílové</a:t>
            </a:r>
            <a:r>
              <a:rPr lang="cs-CZ" b="0" u="sng" dirty="0">
                <a:latin typeface="Arial" panose="020B0604020202020204" pitchFamily="34" charset="0"/>
                <a:cs typeface="Arial" panose="020B0604020202020204" pitchFamily="34" charset="0"/>
              </a:rPr>
              <a:t> - </a:t>
            </a:r>
            <a:r>
              <a:rPr lang="cs-CZ" u="sng" dirty="0">
                <a:latin typeface="Arial" panose="020B0604020202020204" pitchFamily="34" charset="0"/>
                <a:cs typeface="Arial" panose="020B0604020202020204" pitchFamily="34" charset="0"/>
              </a:rPr>
              <a:t>FK Tatran Kadaň  3:1(1:0)</a:t>
            </a:r>
          </a:p>
          <a:p>
            <a:pPr fontAlgn="ctr"/>
            <a:r>
              <a:rPr lang="cs-CZ" dirty="0">
                <a:latin typeface="Arial" panose="020B0604020202020204" pitchFamily="34" charset="0"/>
                <a:cs typeface="Arial" panose="020B0604020202020204" pitchFamily="34" charset="0"/>
              </a:rPr>
              <a:t>Jílové má Jakuba Píchu a ten ho 2 góly udržel v boji o záchranu</a:t>
            </a:r>
          </a:p>
          <a:p>
            <a:pPr algn="ctr" fontAlgn="ctr"/>
            <a:r>
              <a:rPr lang="cs-CZ" dirty="0">
                <a:latin typeface="Arial" panose="020B0604020202020204" pitchFamily="34" charset="0"/>
                <a:cs typeface="Arial" panose="020B0604020202020204" pitchFamily="34" charset="0"/>
              </a:rPr>
              <a:t>FK  Modrá</a:t>
            </a:r>
            <a:r>
              <a:rPr lang="cs-CZ" b="0"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TJ Krupka   1: PK(1:0) PK </a:t>
            </a:r>
          </a:p>
          <a:p>
            <a:pPr fontAlgn="ctr"/>
            <a:r>
              <a:rPr lang="cs-CZ" dirty="0">
                <a:latin typeface="Arial" panose="020B0604020202020204" pitchFamily="34" charset="0"/>
                <a:cs typeface="Arial" panose="020B0604020202020204" pitchFamily="34" charset="0"/>
              </a:rPr>
              <a:t>domácí hráli 2. poločas v deseti a vedení neudrželi. Nevyšli ani pokutové kopy</a:t>
            </a:r>
            <a:endParaRPr lang="cs-CZ" sz="1600" b="1" u="sng" cap="none" spc="0" dirty="0">
              <a:ln w="9525">
                <a:noFill/>
                <a:prstDash val="solid"/>
              </a:ln>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9" name="Obdélník 8">
            <a:extLst>
              <a:ext uri="{FF2B5EF4-FFF2-40B4-BE49-F238E27FC236}">
                <a16:creationId xmlns:a16="http://schemas.microsoft.com/office/drawing/2014/main" id="{F83845C2-472E-4012-B47C-EC327CCED085}"/>
              </a:ext>
            </a:extLst>
          </p:cNvPr>
          <p:cNvSpPr/>
          <p:nvPr/>
        </p:nvSpPr>
        <p:spPr>
          <a:xfrm>
            <a:off x="208512" y="4843636"/>
            <a:ext cx="4583002" cy="2215991"/>
          </a:xfrm>
          <a:prstGeom prst="rect">
            <a:avLst/>
          </a:prstGeom>
          <a:solidFill>
            <a:schemeClr val="bg1">
              <a:lumMod val="85000"/>
            </a:schemeClr>
          </a:solidFill>
        </p:spPr>
        <p:txBody>
          <a:bodyPr wrap="square">
            <a:spAutoFit/>
          </a:bodyPr>
          <a:lstStyle/>
          <a:p>
            <a:pPr algn="ctr"/>
            <a:r>
              <a:rPr lang="cs-CZ" sz="1400" u="sng"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19. kola přeboru dospělých</a:t>
            </a:r>
          </a:p>
          <a:p>
            <a:pPr algn="ctr"/>
            <a:r>
              <a:rPr lang="cs-CZ" sz="1400" u="sng"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 30.3.-1.4.2019 </a:t>
            </a:r>
          </a:p>
          <a:p>
            <a:pPr fontAlgn="ctr"/>
            <a:r>
              <a:rPr lang="cs-CZ" sz="1400" dirty="0">
                <a:solidFill>
                  <a:srgbClr val="FF0000"/>
                </a:solidFill>
              </a:rPr>
              <a:t>4x se rozhodovala v penaltovém rozstřelu</a:t>
            </a:r>
          </a:p>
          <a:p>
            <a:pPr fontAlgn="ctr"/>
            <a:r>
              <a:rPr lang="cs-CZ" dirty="0"/>
              <a:t>FK </a:t>
            </a:r>
            <a:r>
              <a:rPr lang="cs-CZ" dirty="0" err="1"/>
              <a:t>Tatran</a:t>
            </a:r>
            <a:r>
              <a:rPr lang="cs-CZ" dirty="0"/>
              <a:t> Kadaň</a:t>
            </a:r>
            <a:r>
              <a:rPr lang="cs-CZ" b="0" dirty="0"/>
              <a:t> - </a:t>
            </a:r>
            <a:r>
              <a:rPr lang="cs-CZ" dirty="0"/>
              <a:t>FK Jiskra Modrá/SK Hrobce  2:3 PK(2:2)</a:t>
            </a:r>
          </a:p>
          <a:p>
            <a:pPr fontAlgn="ctr"/>
            <a:r>
              <a:rPr lang="cs-CZ" dirty="0"/>
              <a:t>TJ Sokol Horní Jiřetín/FK Litvínov</a:t>
            </a:r>
            <a:r>
              <a:rPr lang="cs-CZ" b="0" dirty="0"/>
              <a:t> - </a:t>
            </a:r>
            <a:r>
              <a:rPr lang="cs-CZ" dirty="0"/>
              <a:t>FK Jílové   4:1(2:1)</a:t>
            </a:r>
          </a:p>
          <a:p>
            <a:pPr fontAlgn="ctr"/>
            <a:r>
              <a:rPr lang="cs-CZ" dirty="0"/>
              <a:t>SK Štětí</a:t>
            </a:r>
            <a:r>
              <a:rPr lang="cs-CZ" b="0" dirty="0"/>
              <a:t> - </a:t>
            </a:r>
            <a:r>
              <a:rPr lang="cs-CZ" dirty="0"/>
              <a:t>FK Dobroměřice  4:1(2:1)</a:t>
            </a:r>
          </a:p>
          <a:p>
            <a:pPr fontAlgn="ctr"/>
            <a:r>
              <a:rPr lang="cs-CZ" dirty="0"/>
              <a:t>FK Slavoj Žatec</a:t>
            </a:r>
            <a:r>
              <a:rPr lang="cs-CZ" b="0" dirty="0"/>
              <a:t> - </a:t>
            </a:r>
            <a:r>
              <a:rPr lang="cs-CZ" dirty="0"/>
              <a:t>FK SEKO Louny    4:3 PK (2:0)</a:t>
            </a:r>
          </a:p>
          <a:p>
            <a:pPr fontAlgn="ctr"/>
            <a:r>
              <a:rPr lang="cs-CZ" dirty="0"/>
              <a:t>TJ Spartak Perštejn</a:t>
            </a:r>
            <a:r>
              <a:rPr lang="cs-CZ" b="0" dirty="0"/>
              <a:t> - </a:t>
            </a:r>
            <a:r>
              <a:rPr lang="cs-CZ" dirty="0"/>
              <a:t>SK STAP-TRATEC Vilémov 1:0 PK</a:t>
            </a:r>
          </a:p>
          <a:p>
            <a:pPr fontAlgn="ctr"/>
            <a:r>
              <a:rPr lang="cs-CZ" dirty="0"/>
              <a:t>SK </a:t>
            </a:r>
            <a:r>
              <a:rPr lang="cs-CZ" dirty="0" err="1"/>
              <a:t>Brná</a:t>
            </a:r>
            <a:r>
              <a:rPr lang="cs-CZ" b="0" dirty="0"/>
              <a:t> - </a:t>
            </a:r>
            <a:r>
              <a:rPr lang="cs-CZ" dirty="0"/>
              <a:t>SK Baník Modlany    1:3(0:2)</a:t>
            </a:r>
          </a:p>
          <a:p>
            <a:pPr fontAlgn="ctr"/>
            <a:r>
              <a:rPr lang="cs-CZ" dirty="0"/>
              <a:t>TJ Sokol Srbice</a:t>
            </a:r>
            <a:r>
              <a:rPr lang="cs-CZ" b="0" dirty="0"/>
              <a:t> - </a:t>
            </a:r>
            <a:r>
              <a:rPr lang="cs-CZ" dirty="0"/>
              <a:t>FK Litoměřicko B  2:3 PK (1:1)</a:t>
            </a:r>
          </a:p>
          <a:p>
            <a:pPr fontAlgn="ctr"/>
            <a:r>
              <a:rPr lang="cs-CZ" dirty="0"/>
              <a:t>TJ Krupka</a:t>
            </a:r>
            <a:r>
              <a:rPr lang="cs-CZ" b="0" dirty="0"/>
              <a:t> - </a:t>
            </a:r>
            <a:r>
              <a:rPr lang="cs-CZ" dirty="0"/>
              <a:t>ASK Lovosice   3:2(2:2)</a:t>
            </a:r>
            <a:endParaRPr lang="cs-CZ" sz="1400" b="0" dirty="0">
              <a:latin typeface="Arial Black" panose="020B0A04020102020204" pitchFamily="34" charset="0"/>
            </a:endParaRPr>
          </a:p>
        </p:txBody>
      </p:sp>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endParaRPr lang="cs-CZ" sz="800" dirty="0">
              <a:latin typeface="Bookman Old Style" pitchFamily="18" charset="0"/>
            </a:endParaRP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graphicFrame>
        <p:nvGraphicFramePr>
          <p:cNvPr id="7" name="Tabulka 6"/>
          <p:cNvGraphicFramePr>
            <a:graphicFrameLocks noGrp="1"/>
          </p:cNvGraphicFramePr>
          <p:nvPr>
            <p:extLst>
              <p:ext uri="{D42A27DB-BD31-4B8C-83A1-F6EECF244321}">
                <p14:modId xmlns:p14="http://schemas.microsoft.com/office/powerpoint/2010/main" val="3821152340"/>
              </p:ext>
            </p:extLst>
          </p:nvPr>
        </p:nvGraphicFramePr>
        <p:xfrm>
          <a:off x="5436174" y="163116"/>
          <a:ext cx="4590887" cy="6566971"/>
        </p:xfrm>
        <a:graphic>
          <a:graphicData uri="http://schemas.openxmlformats.org/drawingml/2006/table">
            <a:tbl>
              <a:tblPr/>
              <a:tblGrid>
                <a:gridCol w="1299142">
                  <a:extLst>
                    <a:ext uri="{9D8B030D-6E8A-4147-A177-3AD203B41FA5}">
                      <a16:colId xmlns:a16="http://schemas.microsoft.com/office/drawing/2014/main" val="4045610133"/>
                    </a:ext>
                  </a:extLst>
                </a:gridCol>
                <a:gridCol w="1474702">
                  <a:extLst>
                    <a:ext uri="{9D8B030D-6E8A-4147-A177-3AD203B41FA5}">
                      <a16:colId xmlns:a16="http://schemas.microsoft.com/office/drawing/2014/main" val="918010862"/>
                    </a:ext>
                  </a:extLst>
                </a:gridCol>
                <a:gridCol w="1817043">
                  <a:extLst>
                    <a:ext uri="{9D8B030D-6E8A-4147-A177-3AD203B41FA5}">
                      <a16:colId xmlns:a16="http://schemas.microsoft.com/office/drawing/2014/main" val="2656715365"/>
                    </a:ext>
                  </a:extLst>
                </a:gridCol>
              </a:tblGrid>
              <a:tr h="194406">
                <a:tc gridSpan="3">
                  <a:txBody>
                    <a:bodyPr/>
                    <a:lstStyle/>
                    <a:p>
                      <a:pPr algn="ctr" rtl="0" fontAlgn="ctr"/>
                      <a:r>
                        <a:rPr lang="cs-CZ" sz="1100" b="1" i="0" u="none" strike="noStrike">
                          <a:solidFill>
                            <a:srgbClr val="000000"/>
                          </a:solidFill>
                          <a:effectLst/>
                          <a:latin typeface="Arial" panose="020B0604020202020204" pitchFamily="34" charset="0"/>
                        </a:rPr>
                        <a:t>21.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31102091"/>
                  </a:ext>
                </a:extLst>
              </a:tr>
              <a:tr h="194406">
                <a:tc>
                  <a:txBody>
                    <a:bodyPr/>
                    <a:lstStyle/>
                    <a:p>
                      <a:pPr algn="ctr" rtl="0" fontAlgn="ctr"/>
                      <a:r>
                        <a:rPr lang="cs-CZ" sz="1100" b="1" i="0" u="none" strike="noStrike" dirty="0">
                          <a:solidFill>
                            <a:srgbClr val="000000"/>
                          </a:solidFill>
                          <a:effectLst/>
                          <a:latin typeface="Arial" panose="020B0604020202020204" pitchFamily="34" charset="0"/>
                        </a:rPr>
                        <a:t>13.04.2019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Tatran Kadaň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76889130"/>
                  </a:ext>
                </a:extLst>
              </a:tr>
              <a:tr h="194406">
                <a:tc>
                  <a:txBody>
                    <a:bodyPr/>
                    <a:lstStyle/>
                    <a:p>
                      <a:pPr algn="ctr" rtl="0" fontAlgn="ctr"/>
                      <a:r>
                        <a:rPr lang="cs-CZ" sz="1100" b="1" i="0" u="none" strike="noStrike" dirty="0">
                          <a:solidFill>
                            <a:srgbClr val="000000"/>
                          </a:solidFill>
                          <a:effectLst/>
                          <a:latin typeface="Arial" panose="020B0604020202020204" pitchFamily="34" charset="0"/>
                        </a:rPr>
                        <a:t>13.04.2019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57522051"/>
                  </a:ext>
                </a:extLst>
              </a:tr>
              <a:tr h="194406">
                <a:tc>
                  <a:txBody>
                    <a:bodyPr/>
                    <a:lstStyle/>
                    <a:p>
                      <a:pPr algn="ctr" rtl="0" fontAlgn="ctr"/>
                      <a:r>
                        <a:rPr lang="cs-CZ" sz="1100" b="1" i="0" u="none" strike="noStrike">
                          <a:solidFill>
                            <a:srgbClr val="000000"/>
                          </a:solidFill>
                          <a:effectLst/>
                          <a:latin typeface="Arial" panose="020B0604020202020204" pitchFamily="34" charset="0"/>
                        </a:rPr>
                        <a:t>13.04.2019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86290700"/>
                  </a:ext>
                </a:extLst>
              </a:tr>
              <a:tr h="382693">
                <a:tc>
                  <a:txBody>
                    <a:bodyPr/>
                    <a:lstStyle/>
                    <a:p>
                      <a:pPr algn="ctr" rtl="0" fontAlgn="ctr"/>
                      <a:r>
                        <a:rPr lang="cs-CZ" sz="1100" b="1" i="0" u="none" strike="noStrike" dirty="0">
                          <a:solidFill>
                            <a:srgbClr val="000000"/>
                          </a:solidFill>
                          <a:effectLst/>
                          <a:latin typeface="Arial" panose="020B0604020202020204" pitchFamily="34" charset="0"/>
                        </a:rPr>
                        <a:t>13.04.2019 10:30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Sokol Horní Jiřetín/FK Litvínov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714606994"/>
                  </a:ext>
                </a:extLst>
              </a:tr>
              <a:tr h="382693">
                <a:tc>
                  <a:txBody>
                    <a:bodyPr/>
                    <a:lstStyle/>
                    <a:p>
                      <a:pPr algn="ctr" rtl="0" fontAlgn="ctr"/>
                      <a:r>
                        <a:rPr lang="cs-CZ" sz="1100" b="1" i="0" u="none" strike="noStrike" dirty="0">
                          <a:solidFill>
                            <a:srgbClr val="000000"/>
                          </a:solidFill>
                          <a:effectLst/>
                          <a:latin typeface="Arial" panose="020B0604020202020204" pitchFamily="34" charset="0"/>
                        </a:rPr>
                        <a:t>13.04.2019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561612"/>
                  </a:ext>
                </a:extLst>
              </a:tr>
              <a:tr h="194406">
                <a:tc>
                  <a:txBody>
                    <a:bodyPr/>
                    <a:lstStyle/>
                    <a:p>
                      <a:pPr algn="ctr" rtl="0" fontAlgn="ctr"/>
                      <a:r>
                        <a:rPr lang="cs-CZ" sz="1100" b="1" i="0" u="none" strike="noStrike" dirty="0">
                          <a:solidFill>
                            <a:srgbClr val="000000"/>
                          </a:solidFill>
                          <a:effectLst/>
                          <a:latin typeface="Arial" panose="020B0604020202020204" pitchFamily="34" charset="0"/>
                        </a:rPr>
                        <a:t>13.04.2019 14:00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575064937"/>
                  </a:ext>
                </a:extLst>
              </a:tr>
              <a:tr h="194406">
                <a:tc>
                  <a:txBody>
                    <a:bodyPr/>
                    <a:lstStyle/>
                    <a:p>
                      <a:pPr algn="ctr" rtl="0" fontAlgn="ctr"/>
                      <a:r>
                        <a:rPr lang="cs-CZ" sz="1100" b="1" i="0" u="none" strike="noStrike">
                          <a:solidFill>
                            <a:srgbClr val="000000"/>
                          </a:solidFill>
                          <a:effectLst/>
                          <a:latin typeface="Arial" panose="020B0604020202020204" pitchFamily="34" charset="0"/>
                        </a:rPr>
                        <a:t>13.04.2019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33143934"/>
                  </a:ext>
                </a:extLst>
              </a:tr>
              <a:tr h="382693">
                <a:tc>
                  <a:txBody>
                    <a:bodyPr/>
                    <a:lstStyle/>
                    <a:p>
                      <a:pPr algn="ctr" rtl="0" fontAlgn="ctr"/>
                      <a:r>
                        <a:rPr lang="cs-CZ" sz="1100" b="1" i="0" u="none" strike="noStrike">
                          <a:solidFill>
                            <a:srgbClr val="000000"/>
                          </a:solidFill>
                          <a:effectLst/>
                          <a:latin typeface="Arial" panose="020B0604020202020204" pitchFamily="34" charset="0"/>
                        </a:rPr>
                        <a:t>13.04.2019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769780930"/>
                  </a:ext>
                </a:extLst>
              </a:tr>
              <a:tr h="194406">
                <a:tc gridSpan="3">
                  <a:txBody>
                    <a:bodyPr/>
                    <a:lstStyle/>
                    <a:p>
                      <a:pPr algn="ctr" rtl="0" fontAlgn="ctr"/>
                      <a:r>
                        <a:rPr lang="cs-CZ" sz="1100" b="1" i="0" u="none" strike="noStrike">
                          <a:solidFill>
                            <a:srgbClr val="000000"/>
                          </a:solidFill>
                          <a:effectLst/>
                          <a:latin typeface="Arial" panose="020B0604020202020204" pitchFamily="34" charset="0"/>
                        </a:rPr>
                        <a:t>22.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15879049"/>
                  </a:ext>
                </a:extLst>
              </a:tr>
              <a:tr h="382693">
                <a:tc>
                  <a:txBody>
                    <a:bodyPr/>
                    <a:lstStyle/>
                    <a:p>
                      <a:pPr algn="ctr" rtl="0" fontAlgn="ctr"/>
                      <a:r>
                        <a:rPr lang="cs-CZ" sz="1100" b="1" i="0" u="none" strike="noStrike">
                          <a:solidFill>
                            <a:srgbClr val="000000"/>
                          </a:solidFill>
                          <a:effectLst/>
                          <a:latin typeface="Arial" panose="020B0604020202020204" pitchFamily="34" charset="0"/>
                        </a:rPr>
                        <a:t>20.04.2019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Horní Jiřetín/FK Litvínov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94611836"/>
                  </a:ext>
                </a:extLst>
              </a:tr>
              <a:tr h="194406">
                <a:tc>
                  <a:txBody>
                    <a:bodyPr/>
                    <a:lstStyle/>
                    <a:p>
                      <a:pPr algn="ctr" rtl="0" fontAlgn="ctr"/>
                      <a:r>
                        <a:rPr lang="cs-CZ" sz="1100" b="1" i="0" u="none" strike="noStrike" dirty="0">
                          <a:solidFill>
                            <a:srgbClr val="000000"/>
                          </a:solidFill>
                          <a:effectLst/>
                          <a:latin typeface="Arial" panose="020B0604020202020204" pitchFamily="34" charset="0"/>
                        </a:rPr>
                        <a:t>20.04.2019 14:00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123878818"/>
                  </a:ext>
                </a:extLst>
              </a:tr>
              <a:tr h="194406">
                <a:tc>
                  <a:txBody>
                    <a:bodyPr/>
                    <a:lstStyle/>
                    <a:p>
                      <a:pPr algn="ctr" rtl="0" fontAlgn="ctr"/>
                      <a:r>
                        <a:rPr lang="cs-CZ" sz="1100" b="1" i="0" u="none" strike="noStrike">
                          <a:solidFill>
                            <a:srgbClr val="000000"/>
                          </a:solidFill>
                          <a:effectLst/>
                          <a:latin typeface="Arial" panose="020B0604020202020204" pitchFamily="34" charset="0"/>
                        </a:rPr>
                        <a:t>20.04.2019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11404012"/>
                  </a:ext>
                </a:extLst>
              </a:tr>
              <a:tr h="194406">
                <a:tc>
                  <a:txBody>
                    <a:bodyPr/>
                    <a:lstStyle/>
                    <a:p>
                      <a:pPr algn="ctr" rtl="0" fontAlgn="ctr"/>
                      <a:r>
                        <a:rPr lang="cs-CZ" sz="1100" b="1" i="0" u="none" strike="noStrike">
                          <a:solidFill>
                            <a:srgbClr val="000000"/>
                          </a:solidFill>
                          <a:effectLst/>
                          <a:latin typeface="Arial" panose="020B0604020202020204" pitchFamily="34" charset="0"/>
                        </a:rPr>
                        <a:t>20.04.2019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694302806"/>
                  </a:ext>
                </a:extLst>
              </a:tr>
              <a:tr h="194406">
                <a:tc>
                  <a:txBody>
                    <a:bodyPr/>
                    <a:lstStyle/>
                    <a:p>
                      <a:pPr algn="ctr" rtl="0" fontAlgn="ctr"/>
                      <a:r>
                        <a:rPr lang="cs-CZ" sz="1100" b="1" i="0" u="none" strike="noStrike" dirty="0">
                          <a:solidFill>
                            <a:srgbClr val="000000"/>
                          </a:solidFill>
                          <a:effectLst/>
                          <a:latin typeface="Arial" panose="020B0604020202020204" pitchFamily="34" charset="0"/>
                        </a:rPr>
                        <a:t>21.04.2019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5885758"/>
                  </a:ext>
                </a:extLst>
              </a:tr>
              <a:tr h="194406">
                <a:tc>
                  <a:txBody>
                    <a:bodyPr/>
                    <a:lstStyle/>
                    <a:p>
                      <a:pPr algn="ctr" rtl="0" fontAlgn="ctr"/>
                      <a:r>
                        <a:rPr lang="cs-CZ" sz="1100" b="1" i="0" u="none" strike="noStrike" dirty="0">
                          <a:solidFill>
                            <a:srgbClr val="000000"/>
                          </a:solidFill>
                          <a:effectLst/>
                          <a:latin typeface="Arial" panose="020B0604020202020204" pitchFamily="34" charset="0"/>
                        </a:rPr>
                        <a:t>21.04.2019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Tatran Kadaň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6457724"/>
                  </a:ext>
                </a:extLst>
              </a:tr>
              <a:tr h="194406">
                <a:tc>
                  <a:txBody>
                    <a:bodyPr/>
                    <a:lstStyle/>
                    <a:p>
                      <a:pPr algn="ctr" rtl="0" fontAlgn="ctr"/>
                      <a:r>
                        <a:rPr lang="cs-CZ" sz="1100" b="1" i="0" u="none" strike="noStrike" dirty="0">
                          <a:solidFill>
                            <a:srgbClr val="000000"/>
                          </a:solidFill>
                          <a:effectLst/>
                          <a:latin typeface="Arial" panose="020B0604020202020204" pitchFamily="34" charset="0"/>
                        </a:rPr>
                        <a:t>19.04.2019 10:30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8712860"/>
                  </a:ext>
                </a:extLst>
              </a:tr>
              <a:tr h="382693">
                <a:tc>
                  <a:txBody>
                    <a:bodyPr/>
                    <a:lstStyle/>
                    <a:p>
                      <a:pPr algn="ctr" rtl="0" fontAlgn="ctr"/>
                      <a:r>
                        <a:rPr lang="cs-CZ" sz="1100" b="1" i="0" u="none" strike="noStrike">
                          <a:solidFill>
                            <a:srgbClr val="000000"/>
                          </a:solidFill>
                          <a:effectLst/>
                          <a:latin typeface="Arial" panose="020B0604020202020204" pitchFamily="34" charset="0"/>
                        </a:rPr>
                        <a:t>21.04.2019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02897363"/>
                  </a:ext>
                </a:extLst>
              </a:tr>
              <a:tr h="194406">
                <a:tc gridSpan="3">
                  <a:txBody>
                    <a:bodyPr/>
                    <a:lstStyle/>
                    <a:p>
                      <a:pPr algn="ctr" rtl="0" fontAlgn="ctr"/>
                      <a:r>
                        <a:rPr lang="cs-CZ" sz="1100" b="1" i="0" u="none" strike="noStrike">
                          <a:solidFill>
                            <a:srgbClr val="000000"/>
                          </a:solidFill>
                          <a:effectLst/>
                          <a:latin typeface="Arial" panose="020B0604020202020204" pitchFamily="34" charset="0"/>
                        </a:rPr>
                        <a:t>23.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84597480"/>
                  </a:ext>
                </a:extLst>
              </a:tr>
              <a:tr h="194406">
                <a:tc>
                  <a:txBody>
                    <a:bodyPr/>
                    <a:lstStyle/>
                    <a:p>
                      <a:pPr algn="ctr" rtl="0" fontAlgn="ctr"/>
                      <a:r>
                        <a:rPr lang="cs-CZ" sz="1100" b="1" i="0" u="none" strike="noStrike">
                          <a:solidFill>
                            <a:srgbClr val="000000"/>
                          </a:solidFill>
                          <a:effectLst/>
                          <a:latin typeface="Arial" panose="020B0604020202020204" pitchFamily="34" charset="0"/>
                        </a:rPr>
                        <a:t>27.04.2019 14:30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37486988"/>
                  </a:ext>
                </a:extLst>
              </a:tr>
              <a:tr h="194406">
                <a:tc>
                  <a:txBody>
                    <a:bodyPr/>
                    <a:lstStyle/>
                    <a:p>
                      <a:pPr algn="ctr" rtl="0" fontAlgn="ctr"/>
                      <a:r>
                        <a:rPr lang="cs-CZ" sz="1100" b="1" i="0" u="none" strike="noStrike">
                          <a:solidFill>
                            <a:srgbClr val="000000"/>
                          </a:solidFill>
                          <a:effectLst/>
                          <a:latin typeface="Arial" panose="020B0604020202020204" pitchFamily="34" charset="0"/>
                        </a:rPr>
                        <a:t>27.04.2019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77125248"/>
                  </a:ext>
                </a:extLst>
              </a:tr>
              <a:tr h="382693">
                <a:tc>
                  <a:txBody>
                    <a:bodyPr/>
                    <a:lstStyle/>
                    <a:p>
                      <a:pPr algn="ctr" rtl="0" fontAlgn="ctr"/>
                      <a:r>
                        <a:rPr lang="cs-CZ" sz="1100" b="1" i="0" u="none" strike="noStrike" dirty="0">
                          <a:solidFill>
                            <a:srgbClr val="000000"/>
                          </a:solidFill>
                          <a:effectLst/>
                          <a:latin typeface="Arial" panose="020B0604020202020204" pitchFamily="34" charset="0"/>
                        </a:rPr>
                        <a:t>27.04.2019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Tatran Kadaň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85046108"/>
                  </a:ext>
                </a:extLst>
              </a:tr>
              <a:tr h="194406">
                <a:tc>
                  <a:txBody>
                    <a:bodyPr/>
                    <a:lstStyle/>
                    <a:p>
                      <a:pPr algn="ctr" rtl="0" fontAlgn="ctr"/>
                      <a:r>
                        <a:rPr lang="cs-CZ" sz="1100" b="1" i="0" u="none" strike="noStrike" dirty="0">
                          <a:solidFill>
                            <a:srgbClr val="000000"/>
                          </a:solidFill>
                          <a:effectLst/>
                          <a:latin typeface="Arial" panose="020B0604020202020204" pitchFamily="34" charset="0"/>
                        </a:rPr>
                        <a:t>27.04.2019 11:00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Sokol Horní Jiřetín</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94776955"/>
                  </a:ext>
                </a:extLst>
              </a:tr>
              <a:tr h="194406">
                <a:tc>
                  <a:txBody>
                    <a:bodyPr/>
                    <a:lstStyle/>
                    <a:p>
                      <a:pPr algn="ctr" rtl="0" fontAlgn="ctr"/>
                      <a:r>
                        <a:rPr lang="cs-CZ" sz="1100" b="1" i="0" u="none" strike="noStrike" dirty="0">
                          <a:solidFill>
                            <a:srgbClr val="000000"/>
                          </a:solidFill>
                          <a:effectLst/>
                          <a:latin typeface="Arial" panose="020B0604020202020204" pitchFamily="34" charset="0"/>
                        </a:rPr>
                        <a:t>27.04.2019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54870009"/>
                  </a:ext>
                </a:extLst>
              </a:tr>
              <a:tr h="194406">
                <a:tc>
                  <a:txBody>
                    <a:bodyPr/>
                    <a:lstStyle/>
                    <a:p>
                      <a:pPr algn="ctr" rtl="0" fontAlgn="ctr"/>
                      <a:r>
                        <a:rPr lang="cs-CZ" sz="1100" b="1" i="0" u="none" strike="noStrike">
                          <a:solidFill>
                            <a:srgbClr val="000000"/>
                          </a:solidFill>
                          <a:effectLst/>
                          <a:latin typeface="Arial" panose="020B0604020202020204" pitchFamily="34" charset="0"/>
                        </a:rPr>
                        <a:t>27.04.2019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781103312"/>
                  </a:ext>
                </a:extLst>
              </a:tr>
              <a:tr h="194406">
                <a:tc>
                  <a:txBody>
                    <a:bodyPr/>
                    <a:lstStyle/>
                    <a:p>
                      <a:pPr algn="ctr" rtl="0" fontAlgn="ctr"/>
                      <a:r>
                        <a:rPr lang="cs-CZ" sz="1100" b="1" i="0" u="none" strike="noStrike">
                          <a:solidFill>
                            <a:srgbClr val="000000"/>
                          </a:solidFill>
                          <a:effectLst/>
                          <a:latin typeface="Arial" panose="020B0604020202020204" pitchFamily="34" charset="0"/>
                        </a:rPr>
                        <a:t>27.04.2019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72966351"/>
                  </a:ext>
                </a:extLst>
              </a:tr>
              <a:tr h="382693">
                <a:tc>
                  <a:txBody>
                    <a:bodyPr/>
                    <a:lstStyle/>
                    <a:p>
                      <a:pPr algn="ctr" rtl="0" fontAlgn="ctr"/>
                      <a:r>
                        <a:rPr lang="cs-CZ" sz="1100" b="1" i="0" u="none" strike="noStrike" dirty="0">
                          <a:solidFill>
                            <a:srgbClr val="000000"/>
                          </a:solidFill>
                          <a:effectLst/>
                          <a:latin typeface="Arial" panose="020B0604020202020204" pitchFamily="34" charset="0"/>
                        </a:rPr>
                        <a:t>27.04.2019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995063525"/>
                  </a:ext>
                </a:extLst>
              </a:tr>
            </a:tbl>
          </a:graphicData>
        </a:graphic>
      </p:graphicFrame>
      <p:sp>
        <p:nvSpPr>
          <p:cNvPr id="3" name="Obdélník 2"/>
          <p:cNvSpPr/>
          <p:nvPr/>
        </p:nvSpPr>
        <p:spPr>
          <a:xfrm>
            <a:off x="143992" y="135163"/>
            <a:ext cx="4728733" cy="830997"/>
          </a:xfrm>
          <a:prstGeom prst="rect">
            <a:avLst/>
          </a:prstGeom>
          <a:gradFill>
            <a:gsLst>
              <a:gs pos="21000">
                <a:srgbClr val="09D10E"/>
              </a:gs>
              <a:gs pos="69000">
                <a:srgbClr val="FFFF00"/>
              </a:gs>
            </a:gsLst>
            <a:lin ang="5400000" scaled="1"/>
          </a:gradFill>
        </p:spPr>
        <p:txBody>
          <a:bodyPr wrap="square" lIns="91440" tIns="45720" rIns="91440" bIns="45720">
            <a:spAutoFit/>
          </a:bodyPr>
          <a:lstStyle/>
          <a:p>
            <a:pPr algn="ctr"/>
            <a:r>
              <a:rPr lang="cs-CZ" sz="2400" b="1" cap="none" spc="0" dirty="0" smtClean="0">
                <a:ln w="12700" cmpd="sng">
                  <a:solidFill>
                    <a:schemeClr val="accent4"/>
                  </a:solidFill>
                  <a:prstDash val="solid"/>
                </a:ln>
                <a:solidFill>
                  <a:srgbClr val="3813BF"/>
                </a:solidFill>
                <a:effectLst/>
              </a:rPr>
              <a:t>Nejlepší střelci</a:t>
            </a:r>
          </a:p>
          <a:p>
            <a:pPr algn="ctr"/>
            <a:r>
              <a:rPr lang="cs-CZ" sz="2400" b="1" cap="none" spc="0" dirty="0" smtClean="0">
                <a:ln w="12700" cmpd="sng">
                  <a:solidFill>
                    <a:schemeClr val="accent4"/>
                  </a:solidFill>
                  <a:prstDash val="solid"/>
                </a:ln>
                <a:solidFill>
                  <a:srgbClr val="3813BF"/>
                </a:solidFill>
                <a:effectLst/>
              </a:rPr>
              <a:t> štětského dorostu</a:t>
            </a:r>
            <a:endParaRPr lang="cs-CZ" sz="2400" b="1" cap="none" spc="0" dirty="0">
              <a:ln w="12700" cmpd="sng">
                <a:solidFill>
                  <a:schemeClr val="accent4"/>
                </a:solidFill>
                <a:prstDash val="solid"/>
              </a:ln>
              <a:solidFill>
                <a:srgbClr val="3813BF"/>
              </a:solidFill>
              <a:effectLst/>
            </a:endParaRPr>
          </a:p>
        </p:txBody>
      </p:sp>
      <p:pic>
        <p:nvPicPr>
          <p:cNvPr id="8" name="Obrázek 7"/>
          <p:cNvPicPr>
            <a:picLocks noChangeAspect="1"/>
          </p:cNvPicPr>
          <p:nvPr/>
        </p:nvPicPr>
        <p:blipFill>
          <a:blip r:embed="rId2"/>
          <a:stretch>
            <a:fillRect/>
          </a:stretch>
        </p:blipFill>
        <p:spPr>
          <a:xfrm>
            <a:off x="277013" y="1141374"/>
            <a:ext cx="1231051" cy="1660757"/>
          </a:xfrm>
          <a:prstGeom prst="rect">
            <a:avLst/>
          </a:prstGeom>
          <a:ln w="31750">
            <a:solidFill>
              <a:schemeClr val="accent1"/>
            </a:solidFill>
          </a:ln>
        </p:spPr>
      </p:pic>
      <p:pic>
        <p:nvPicPr>
          <p:cNvPr id="9" name="Obrázek 8"/>
          <p:cNvPicPr>
            <a:picLocks noChangeAspect="1"/>
          </p:cNvPicPr>
          <p:nvPr/>
        </p:nvPicPr>
        <p:blipFill>
          <a:blip r:embed="rId3"/>
          <a:stretch>
            <a:fillRect/>
          </a:stretch>
        </p:blipFill>
        <p:spPr>
          <a:xfrm>
            <a:off x="277014" y="3012598"/>
            <a:ext cx="1231051" cy="1637530"/>
          </a:xfrm>
          <a:prstGeom prst="rect">
            <a:avLst/>
          </a:prstGeom>
          <a:ln w="31750">
            <a:solidFill>
              <a:schemeClr val="accent1"/>
            </a:solidFill>
          </a:ln>
        </p:spPr>
      </p:pic>
      <p:pic>
        <p:nvPicPr>
          <p:cNvPr id="12" name="Obrázek 11"/>
          <p:cNvPicPr>
            <a:picLocks noChangeAspect="1"/>
          </p:cNvPicPr>
          <p:nvPr/>
        </p:nvPicPr>
        <p:blipFill>
          <a:blip r:embed="rId4"/>
          <a:stretch>
            <a:fillRect/>
          </a:stretch>
        </p:blipFill>
        <p:spPr>
          <a:xfrm>
            <a:off x="277431" y="5159277"/>
            <a:ext cx="1230634" cy="1648585"/>
          </a:xfrm>
          <a:prstGeom prst="rect">
            <a:avLst/>
          </a:prstGeom>
          <a:ln w="31750">
            <a:solidFill>
              <a:schemeClr val="accent1"/>
            </a:solidFill>
          </a:ln>
        </p:spPr>
      </p:pic>
      <p:sp>
        <p:nvSpPr>
          <p:cNvPr id="13" name="TextovéPole 12"/>
          <p:cNvSpPr txBox="1"/>
          <p:nvPr/>
        </p:nvSpPr>
        <p:spPr>
          <a:xfrm>
            <a:off x="1800176" y="3466454"/>
            <a:ext cx="2583978" cy="707886"/>
          </a:xfrm>
          <a:prstGeom prst="rect">
            <a:avLst/>
          </a:prstGeom>
          <a:pattFill prst="pct20">
            <a:fgClr>
              <a:srgbClr val="FFFF00"/>
            </a:fgClr>
            <a:bgClr>
              <a:schemeClr val="bg1"/>
            </a:bgClr>
          </a:pattFill>
          <a:effectLst>
            <a:softEdge rad="0"/>
          </a:effectLst>
        </p:spPr>
        <p:txBody>
          <a:bodyPr wrap="square" rtlCol="0">
            <a:spAutoFit/>
          </a:bodyPr>
          <a:lstStyle/>
          <a:p>
            <a:pPr algn="ctr"/>
            <a:r>
              <a:rPr lang="cs-CZ" sz="2000" dirty="0" err="1" smtClean="0">
                <a:latin typeface="Arial Black" panose="020B0A04020102020204" pitchFamily="34" charset="0"/>
              </a:rPr>
              <a:t>Tomáč</a:t>
            </a:r>
            <a:r>
              <a:rPr lang="cs-CZ" sz="2000" dirty="0" smtClean="0">
                <a:latin typeface="Arial Black" panose="020B0A04020102020204" pitchFamily="34" charset="0"/>
              </a:rPr>
              <a:t> </a:t>
            </a:r>
            <a:r>
              <a:rPr lang="cs-CZ" sz="2000" dirty="0" err="1" smtClean="0">
                <a:latin typeface="Arial Black" panose="020B0A04020102020204" pitchFamily="34" charset="0"/>
              </a:rPr>
              <a:t>Dopater</a:t>
            </a:r>
            <a:endParaRPr lang="cs-CZ" sz="2000" dirty="0" smtClean="0">
              <a:latin typeface="Arial Black" panose="020B0A04020102020204" pitchFamily="34" charset="0"/>
            </a:endParaRPr>
          </a:p>
          <a:p>
            <a:pPr algn="ctr"/>
            <a:r>
              <a:rPr lang="cs-CZ" sz="2000" dirty="0" smtClean="0">
                <a:latin typeface="Arial Black" panose="020B0A04020102020204" pitchFamily="34" charset="0"/>
              </a:rPr>
              <a:t>6 gólů</a:t>
            </a:r>
          </a:p>
        </p:txBody>
      </p:sp>
      <p:sp>
        <p:nvSpPr>
          <p:cNvPr id="14" name="TextovéPole 13"/>
          <p:cNvSpPr txBox="1"/>
          <p:nvPr/>
        </p:nvSpPr>
        <p:spPr>
          <a:xfrm>
            <a:off x="2048606" y="5629626"/>
            <a:ext cx="2335548" cy="707886"/>
          </a:xfrm>
          <a:prstGeom prst="rect">
            <a:avLst/>
          </a:prstGeom>
          <a:pattFill prst="dashUpDiag">
            <a:fgClr>
              <a:srgbClr val="00FF00"/>
            </a:fgClr>
            <a:bgClr>
              <a:schemeClr val="bg1"/>
            </a:bgClr>
          </a:pattFill>
          <a:effectLst>
            <a:softEdge rad="0"/>
          </a:effectLst>
        </p:spPr>
        <p:txBody>
          <a:bodyPr wrap="square" rtlCol="0">
            <a:spAutoFit/>
          </a:bodyPr>
          <a:lstStyle/>
          <a:p>
            <a:pPr algn="ctr"/>
            <a:r>
              <a:rPr lang="cs-CZ" sz="2000" dirty="0" smtClean="0">
                <a:latin typeface="Arial Black" panose="020B0A04020102020204" pitchFamily="34" charset="0"/>
              </a:rPr>
              <a:t>Jakub </a:t>
            </a:r>
            <a:r>
              <a:rPr lang="cs-CZ" sz="2000" dirty="0" err="1" smtClean="0">
                <a:latin typeface="Arial Black" panose="020B0A04020102020204" pitchFamily="34" charset="0"/>
              </a:rPr>
              <a:t>Daniluk</a:t>
            </a:r>
            <a:endParaRPr lang="cs-CZ" sz="2000" dirty="0" smtClean="0">
              <a:latin typeface="Arial Black" panose="020B0A04020102020204" pitchFamily="34" charset="0"/>
            </a:endParaRPr>
          </a:p>
          <a:p>
            <a:pPr algn="ctr"/>
            <a:r>
              <a:rPr lang="cs-CZ" sz="2000" dirty="0" smtClean="0">
                <a:latin typeface="Arial Black" panose="020B0A04020102020204" pitchFamily="34" charset="0"/>
              </a:rPr>
              <a:t>6 gólů</a:t>
            </a:r>
          </a:p>
        </p:txBody>
      </p:sp>
      <p:sp>
        <p:nvSpPr>
          <p:cNvPr id="15" name="TextovéPole 14"/>
          <p:cNvSpPr txBox="1"/>
          <p:nvPr/>
        </p:nvSpPr>
        <p:spPr>
          <a:xfrm>
            <a:off x="1800176" y="1226998"/>
            <a:ext cx="2583978" cy="769441"/>
          </a:xfrm>
          <a:prstGeom prst="rect">
            <a:avLst/>
          </a:prstGeom>
          <a:pattFill prst="shingle">
            <a:fgClr>
              <a:schemeClr val="accent1"/>
            </a:fgClr>
            <a:bgClr>
              <a:schemeClr val="bg1"/>
            </a:bgClr>
          </a:pattFill>
          <a:effectLst>
            <a:softEdge rad="0"/>
          </a:effectLst>
        </p:spPr>
        <p:txBody>
          <a:bodyPr wrap="square" rtlCol="0">
            <a:spAutoFit/>
          </a:bodyPr>
          <a:lstStyle/>
          <a:p>
            <a:pPr algn="ctr"/>
            <a:r>
              <a:rPr lang="cs-CZ" sz="2000" dirty="0" smtClean="0">
                <a:latin typeface="Arial Black" panose="020B0A04020102020204" pitchFamily="34" charset="0"/>
              </a:rPr>
              <a:t>Oldřich </a:t>
            </a:r>
            <a:r>
              <a:rPr lang="cs-CZ" sz="2000" dirty="0" err="1" smtClean="0">
                <a:latin typeface="Arial Black" panose="020B0A04020102020204" pitchFamily="34" charset="0"/>
              </a:rPr>
              <a:t>Malecha</a:t>
            </a:r>
            <a:endParaRPr lang="cs-CZ" sz="2000" dirty="0" smtClean="0">
              <a:latin typeface="Arial Black" panose="020B0A04020102020204" pitchFamily="34" charset="0"/>
            </a:endParaRPr>
          </a:p>
          <a:p>
            <a:pPr algn="ctr"/>
            <a:r>
              <a:rPr lang="cs-CZ" sz="2400" dirty="0" smtClean="0">
                <a:latin typeface="Arial Black" panose="020B0A04020102020204" pitchFamily="34" charset="0"/>
              </a:rPr>
              <a:t>6 gólů</a:t>
            </a:r>
          </a:p>
        </p:txBody>
      </p:sp>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endParaRPr lang="cs-CZ" sz="800" dirty="0">
              <a:latin typeface="Bookman Old Style" pitchFamily="18" charset="0"/>
            </a:endParaRPr>
          </a:p>
        </p:txBody>
      </p:sp>
      <p:sp>
        <p:nvSpPr>
          <p:cNvPr id="9" name="Obdélník 8"/>
          <p:cNvSpPr/>
          <p:nvPr/>
        </p:nvSpPr>
        <p:spPr>
          <a:xfrm>
            <a:off x="71984" y="2802811"/>
            <a:ext cx="4680520" cy="4175887"/>
          </a:xfrm>
          <a:prstGeom prst="rect">
            <a:avLst/>
          </a:prstGeom>
        </p:spPr>
        <p:txBody>
          <a:bodyPr wrap="square">
            <a:spAutoFit/>
          </a:bodyPr>
          <a:lstStyle/>
          <a:p>
            <a:pPr algn="ctr">
              <a:lnSpc>
                <a:spcPct val="107000"/>
              </a:lnSpc>
              <a:spcAft>
                <a:spcPts val="0"/>
              </a:spcAft>
            </a:pPr>
            <a:r>
              <a:rPr lang="cs-CZ" sz="14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FK Dobroměřice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dirty="0">
                <a:highlight>
                  <a:srgbClr val="FFFF00"/>
                </a:highlight>
                <a:latin typeface="Arial Black" panose="020B0A04020102020204" pitchFamily="34" charset="0"/>
                <a:ea typeface="Calibri" panose="020F0502020204030204" pitchFamily="34" charset="0"/>
                <a:cs typeface="Arial" panose="020B0604020202020204" pitchFamily="34" charset="0"/>
              </a:rPr>
              <a:t>4:1(2:1)   30.3.2019     19.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000" b="0" dirty="0">
                <a:latin typeface="Arial" panose="020B0604020202020204" pitchFamily="34" charset="0"/>
                <a:ea typeface="Calibri" panose="020F0502020204030204" pitchFamily="34" charset="0"/>
                <a:cs typeface="Arial" panose="020B0604020202020204" pitchFamily="34" charset="0"/>
              </a:rPr>
              <a:t>Na podzim jsme na hřišti nováčka z Dobroměřic nečekaně prohráli 2:0 a nečekaná byla i porážka zpřed týdne v Jílovém 3:1. Měli jsme teda hned 2 důvodu proč ve 2. domácím jarním utkání uspět. Už v 6. minutě jsme měli do statistiky zápasu zapsány 4 rohy a minimálně 2 z nich vypadaly hodně nadějně. Při  jednom z nich si hosté hlavou málem vstřelili vlastní gól a nebezpečná byla i hlavička </a:t>
            </a:r>
            <a:r>
              <a:rPr lang="cs-CZ" sz="1000" b="0" dirty="0" err="1">
                <a:latin typeface="Arial" panose="020B0604020202020204" pitchFamily="34" charset="0"/>
                <a:ea typeface="Calibri" panose="020F0502020204030204" pitchFamily="34" charset="0"/>
                <a:cs typeface="Arial" panose="020B0604020202020204" pitchFamily="34" charset="0"/>
              </a:rPr>
              <a:t>Slaničky</a:t>
            </a:r>
            <a:r>
              <a:rPr lang="cs-CZ" sz="1000" b="0" dirty="0">
                <a:latin typeface="Arial" panose="020B0604020202020204" pitchFamily="34" charset="0"/>
                <a:ea typeface="Calibri" panose="020F0502020204030204" pitchFamily="34" charset="0"/>
                <a:cs typeface="Arial" panose="020B0604020202020204" pitchFamily="34" charset="0"/>
              </a:rPr>
              <a:t>, které chyběly centimetry. Branku jsme nevstřelili ani po volném přímém kopu ve 12. minutě, který zahrával Jirka Vokoun. Úvodní aktivita našeho týmu byla ale přeci jenom odměněna ve 14. minutě. Podobná situace, jako to předchozí. Volný přímý kop po faulu na </a:t>
            </a:r>
            <a:r>
              <a:rPr lang="cs-CZ" sz="1000" b="0" dirty="0" err="1">
                <a:latin typeface="Arial" panose="020B0604020202020204" pitchFamily="34" charset="0"/>
                <a:ea typeface="Calibri" panose="020F0502020204030204" pitchFamily="34" charset="0"/>
                <a:cs typeface="Arial" panose="020B0604020202020204" pitchFamily="34" charset="0"/>
              </a:rPr>
              <a:t>Faryho</a:t>
            </a:r>
            <a:r>
              <a:rPr lang="cs-CZ" sz="1000" b="0" dirty="0">
                <a:latin typeface="Arial" panose="020B0604020202020204" pitchFamily="34" charset="0"/>
                <a:ea typeface="Calibri" panose="020F0502020204030204" pitchFamily="34" charset="0"/>
                <a:cs typeface="Arial" panose="020B0604020202020204" pitchFamily="34" charset="0"/>
              </a:rPr>
              <a:t> zahrával stejný hráč, ale rozdíl přeci jenom nastal. Balón se odrazil od Písaře ke </a:t>
            </a:r>
            <a:r>
              <a:rPr lang="cs-CZ" sz="1000" b="0" dirty="0" err="1">
                <a:latin typeface="Arial" panose="020B0604020202020204" pitchFamily="34" charset="0"/>
                <a:ea typeface="Calibri" panose="020F0502020204030204" pitchFamily="34" charset="0"/>
                <a:cs typeface="Arial" panose="020B0604020202020204" pitchFamily="34" charset="0"/>
              </a:rPr>
              <a:t>Slaničkovi</a:t>
            </a:r>
            <a:r>
              <a:rPr lang="cs-CZ" sz="1000" b="0" dirty="0">
                <a:latin typeface="Arial" panose="020B0604020202020204" pitchFamily="34" charset="0"/>
                <a:ea typeface="Calibri" panose="020F0502020204030204" pitchFamily="34" charset="0"/>
                <a:cs typeface="Arial" panose="020B0604020202020204" pitchFamily="34" charset="0"/>
              </a:rPr>
              <a:t> a ten pohotově načal své dnešní střelecké hody brankou na 1:0. Do třetice jsme trestňák zahrávali v 18. minutě, ale tentokrát se žádné nebezpečí pro hosty neuvařilo. Ti naopak začali vylézat z ulity a v 19. minutě Libor </a:t>
            </a:r>
            <a:r>
              <a:rPr lang="cs-CZ" sz="1000" b="0" dirty="0" err="1">
                <a:latin typeface="Arial" panose="020B0604020202020204" pitchFamily="34" charset="0"/>
                <a:ea typeface="Calibri" panose="020F0502020204030204" pitchFamily="34" charset="0"/>
                <a:cs typeface="Arial" panose="020B0604020202020204" pitchFamily="34" charset="0"/>
              </a:rPr>
              <a:t>Maliňák</a:t>
            </a:r>
            <a:r>
              <a:rPr lang="cs-CZ" sz="1000" b="0" dirty="0">
                <a:latin typeface="Arial" panose="020B0604020202020204" pitchFamily="34" charset="0"/>
                <a:ea typeface="Calibri" panose="020F0502020204030204" pitchFamily="34" charset="0"/>
                <a:cs typeface="Arial" panose="020B0604020202020204" pitchFamily="34" charset="0"/>
              </a:rPr>
              <a:t> viděl velmi dobře nabíhajícího spoluhráče, ale nakonec byl u míče dříve brankář Tomáš Kysela. Fotbalový stadion ve Štětí byl v 21. minutě hodně zvědavý, jak hosté zahrají volný přímý kop, protože to bylo z ukázkového postavení. Naše zeď však odolala a  střelu Zdeňka Zmeškala zastavila. Když si pak po necelé půlhodině vyměnil míč Marek Faust s Pavlem </a:t>
            </a:r>
            <a:r>
              <a:rPr lang="cs-CZ" sz="1000" b="0" dirty="0" err="1">
                <a:latin typeface="Arial" panose="020B0604020202020204" pitchFamily="34" charset="0"/>
                <a:ea typeface="Calibri" panose="020F0502020204030204" pitchFamily="34" charset="0"/>
                <a:cs typeface="Arial" panose="020B0604020202020204" pitchFamily="34" charset="0"/>
              </a:rPr>
              <a:t>Farym</a:t>
            </a:r>
            <a:r>
              <a:rPr lang="cs-CZ" sz="1000" b="0" dirty="0">
                <a:latin typeface="Arial" panose="020B0604020202020204" pitchFamily="34" charset="0"/>
                <a:ea typeface="Calibri" panose="020F0502020204030204" pitchFamily="34" charset="0"/>
                <a:cs typeface="Arial" panose="020B0604020202020204" pitchFamily="34" charset="0"/>
              </a:rPr>
              <a:t>, který vtrhl nezadržitelně do vápna a připravil </a:t>
            </a:r>
            <a:r>
              <a:rPr lang="cs-CZ" sz="1000" b="0" dirty="0" err="1">
                <a:latin typeface="Arial" panose="020B0604020202020204" pitchFamily="34" charset="0"/>
                <a:ea typeface="Calibri" panose="020F0502020204030204" pitchFamily="34" charset="0"/>
                <a:cs typeface="Arial" panose="020B0604020202020204" pitchFamily="34" charset="0"/>
              </a:rPr>
              <a:t>gólovku</a:t>
            </a:r>
            <a:r>
              <a:rPr lang="cs-CZ" sz="1000" b="0" dirty="0">
                <a:latin typeface="Arial" panose="020B0604020202020204" pitchFamily="34" charset="0"/>
                <a:ea typeface="Calibri" panose="020F0502020204030204" pitchFamily="34" charset="0"/>
                <a:cs typeface="Arial" panose="020B0604020202020204" pitchFamily="34" charset="0"/>
              </a:rPr>
              <a:t> pro Rudolfa </a:t>
            </a:r>
            <a:r>
              <a:rPr lang="cs-CZ" sz="1000" b="0" dirty="0" err="1">
                <a:latin typeface="Arial" panose="020B0604020202020204" pitchFamily="34" charset="0"/>
                <a:ea typeface="Calibri" panose="020F0502020204030204" pitchFamily="34" charset="0"/>
                <a:cs typeface="Arial" panose="020B0604020202020204" pitchFamily="34" charset="0"/>
              </a:rPr>
              <a:t>Slaničku</a:t>
            </a:r>
            <a:r>
              <a:rPr lang="cs-CZ" sz="1000" b="0" dirty="0">
                <a:latin typeface="Arial" panose="020B0604020202020204" pitchFamily="34" charset="0"/>
                <a:ea typeface="Calibri" panose="020F0502020204030204" pitchFamily="34" charset="0"/>
                <a:cs typeface="Arial" panose="020B0604020202020204" pitchFamily="34" charset="0"/>
              </a:rPr>
              <a:t>, tak jsme se mohli radovat z vedení 2:0. V dalších minutách ale hosté vůbec nevypadali odevzdaně. Hráli aktivně a ve 30. minutě byli blízko gólu, když míč škrtnul tyčku  zvnějšku. Ve 40. minutě už se ale dočkali. Předcházel faul Pavla </a:t>
            </a:r>
            <a:r>
              <a:rPr lang="cs-CZ" sz="1000" b="0" dirty="0" err="1">
                <a:latin typeface="Arial" panose="020B0604020202020204" pitchFamily="34" charset="0"/>
                <a:ea typeface="Calibri" panose="020F0502020204030204" pitchFamily="34" charset="0"/>
                <a:cs typeface="Arial" panose="020B0604020202020204" pitchFamily="34" charset="0"/>
              </a:rPr>
              <a:t>Faryho</a:t>
            </a:r>
            <a:r>
              <a:rPr lang="cs-CZ" sz="1000" b="0" dirty="0">
                <a:latin typeface="Arial" panose="020B0604020202020204" pitchFamily="34" charset="0"/>
                <a:ea typeface="Calibri" panose="020F0502020204030204" pitchFamily="34" charset="0"/>
                <a:cs typeface="Arial" panose="020B0604020202020204" pitchFamily="34" charset="0"/>
              </a:rPr>
              <a:t> a po trestném kopu míč</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1" name="Přímá spojnice se šipkou 10"/>
          <p:cNvCxnSpPr/>
          <p:nvPr/>
        </p:nvCxnSpPr>
        <p:spPr bwMode="auto">
          <a:xfrm>
            <a:off x="3672384" y="7144478"/>
            <a:ext cx="864096" cy="0"/>
          </a:xfrm>
          <a:prstGeom prst="straightConnector1">
            <a:avLst/>
          </a:prstGeom>
          <a:noFill/>
          <a:ln w="25400" cap="flat" cmpd="sng" algn="ctr">
            <a:solidFill>
              <a:schemeClr val="accent1"/>
            </a:solidFill>
            <a:prstDash val="solid"/>
            <a:round/>
            <a:headEnd type="none" w="med" len="med"/>
            <a:tailEnd type="triangle"/>
          </a:ln>
          <a:effectLst>
            <a:outerShdw dist="45791" dir="2021404" algn="ctr" rotWithShape="0">
              <a:srgbClr val="9999FF"/>
            </a:outerShdw>
          </a:effectLst>
        </p:spPr>
      </p:cxnSp>
      <p:sp>
        <p:nvSpPr>
          <p:cNvPr id="12" name="TextovéPole 11"/>
          <p:cNvSpPr txBox="1"/>
          <p:nvPr/>
        </p:nvSpPr>
        <p:spPr>
          <a:xfrm>
            <a:off x="143992" y="137938"/>
            <a:ext cx="4680520" cy="2492990"/>
          </a:xfrm>
          <a:prstGeom prst="rect">
            <a:avLst/>
          </a:prstGeom>
          <a:blipFill>
            <a:blip r:embed="rId2"/>
            <a:tile tx="0" ty="0" sx="100000" sy="100000" flip="none" algn="tl"/>
          </a:blipFill>
          <a:ln w="47625" cmpd="dbl">
            <a:solidFill>
              <a:schemeClr val="accent5">
                <a:lumMod val="50000"/>
              </a:schemeClr>
            </a:solidFill>
            <a:prstDash val="sysDash"/>
          </a:ln>
          <a:effectLst>
            <a:softEdge rad="0"/>
          </a:effectLst>
        </p:spPr>
        <p:txBody>
          <a:bodyPr wrap="square" rtlCol="0">
            <a:spAutoFit/>
          </a:bodyPr>
          <a:lstStyle/>
          <a:p>
            <a:pPr algn="ctr"/>
            <a:r>
              <a:rPr lang="cs-CZ" sz="2600" dirty="0">
                <a:latin typeface="Arial Black" panose="020B0A04020102020204" pitchFamily="34" charset="0"/>
              </a:rPr>
              <a:t>První jarní vítězství za 3 body v domácím prostředí se nerodilo snadno, i když by tomu výsledek mohl napovídat. </a:t>
            </a:r>
          </a:p>
        </p:txBody>
      </p:sp>
      <p:graphicFrame>
        <p:nvGraphicFramePr>
          <p:cNvPr id="13" name="Tabulka 12">
            <a:extLst>
              <a:ext uri="{FF2B5EF4-FFF2-40B4-BE49-F238E27FC236}">
                <a16:creationId xmlns:a16="http://schemas.microsoft.com/office/drawing/2014/main" id="{46D561B0-2C55-47D4-9D64-C73567059240}"/>
              </a:ext>
            </a:extLst>
          </p:cNvPr>
          <p:cNvGraphicFramePr>
            <a:graphicFrameLocks noGrp="1"/>
          </p:cNvGraphicFramePr>
          <p:nvPr>
            <p:extLst>
              <p:ext uri="{D42A27DB-BD31-4B8C-83A1-F6EECF244321}">
                <p14:modId xmlns:p14="http://schemas.microsoft.com/office/powerpoint/2010/main" val="1585830480"/>
              </p:ext>
            </p:extLst>
          </p:nvPr>
        </p:nvGraphicFramePr>
        <p:xfrm>
          <a:off x="5472583" y="3719998"/>
          <a:ext cx="4680521" cy="3181746"/>
        </p:xfrm>
        <a:graphic>
          <a:graphicData uri="http://schemas.openxmlformats.org/drawingml/2006/table">
            <a:tbl>
              <a:tblPr/>
              <a:tblGrid>
                <a:gridCol w="1580644">
                  <a:extLst>
                    <a:ext uri="{9D8B030D-6E8A-4147-A177-3AD203B41FA5}">
                      <a16:colId xmlns:a16="http://schemas.microsoft.com/office/drawing/2014/main" val="364788172"/>
                    </a:ext>
                  </a:extLst>
                </a:gridCol>
                <a:gridCol w="1858324">
                  <a:extLst>
                    <a:ext uri="{9D8B030D-6E8A-4147-A177-3AD203B41FA5}">
                      <a16:colId xmlns:a16="http://schemas.microsoft.com/office/drawing/2014/main" val="3245706715"/>
                    </a:ext>
                  </a:extLst>
                </a:gridCol>
                <a:gridCol w="1241553">
                  <a:extLst>
                    <a:ext uri="{9D8B030D-6E8A-4147-A177-3AD203B41FA5}">
                      <a16:colId xmlns:a16="http://schemas.microsoft.com/office/drawing/2014/main" val="2247782043"/>
                    </a:ext>
                  </a:extLst>
                </a:gridCol>
              </a:tblGrid>
              <a:tr h="206994">
                <a:tc gridSpan="3">
                  <a:txBody>
                    <a:bodyPr/>
                    <a:lstStyle/>
                    <a:p>
                      <a:pPr algn="ctr" fontAlgn="ctr"/>
                      <a:r>
                        <a:rPr lang="cs-CZ" sz="1400" b="1" i="0" u="none" strike="noStrike" dirty="0">
                          <a:solidFill>
                            <a:srgbClr val="000000"/>
                          </a:solidFill>
                          <a:effectLst/>
                          <a:latin typeface="Arial Black" panose="020B0A04020102020204" pitchFamily="34" charset="0"/>
                        </a:rPr>
                        <a:t>Dorost Výsledky 15. kola   30.-31.03.2019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61936838"/>
                  </a:ext>
                </a:extLst>
              </a:tr>
              <a:tr h="191257">
                <a:tc>
                  <a:txBody>
                    <a:bodyPr/>
                    <a:lstStyle/>
                    <a:p>
                      <a:pPr algn="ctr" fontAlgn="ctr"/>
                      <a:r>
                        <a:rPr lang="cs-CZ" sz="900" b="1" i="0" u="none" strike="noStrike" dirty="0">
                          <a:solidFill>
                            <a:srgbClr val="000000"/>
                          </a:solidFill>
                          <a:effectLst/>
                          <a:latin typeface="Georgia" panose="02040502050405020303" pitchFamily="18" charset="0"/>
                        </a:rPr>
                        <a:t>VOLNO - VOLNÝ LOS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Georgia" panose="02040502050405020303" pitchFamily="18" charset="0"/>
                        </a:rPr>
                        <a:t>FK Česká Kamenice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Georgia" panose="02040502050405020303" pitchFamily="18" charset="0"/>
                        </a:rPr>
                        <a:t>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19457287"/>
                  </a:ext>
                </a:extLst>
              </a:tr>
              <a:tr h="178259">
                <a:tc>
                  <a:txBody>
                    <a:bodyPr/>
                    <a:lstStyle/>
                    <a:p>
                      <a:pPr algn="ctr" fontAlgn="ctr"/>
                      <a:r>
                        <a:rPr lang="cs-CZ" sz="900" b="1" i="0" u="none" strike="noStrike" dirty="0">
                          <a:solidFill>
                            <a:srgbClr val="000000"/>
                          </a:solidFill>
                          <a:effectLst/>
                          <a:latin typeface="Georgia" panose="02040502050405020303" pitchFamily="18" charset="0"/>
                        </a:rPr>
                        <a:t>TJ </a:t>
                      </a:r>
                      <a:r>
                        <a:rPr lang="cs-CZ" sz="900" b="1" i="0" u="none" strike="noStrike" dirty="0" err="1">
                          <a:solidFill>
                            <a:srgbClr val="000000"/>
                          </a:solidFill>
                          <a:effectLst/>
                          <a:latin typeface="Georgia" panose="02040502050405020303" pitchFamily="18" charset="0"/>
                        </a:rPr>
                        <a:t>Mojžíř</a:t>
                      </a:r>
                      <a:r>
                        <a:rPr lang="cs-CZ" sz="900" b="1" i="0" u="none" strike="noStrike" dirty="0">
                          <a:solidFill>
                            <a:srgbClr val="000000"/>
                          </a:solidFill>
                          <a:effectLst/>
                          <a:latin typeface="Georgia" panose="02040502050405020303" pitchFamily="18" charset="0"/>
                        </a:rPr>
                        <a:t>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TJ Chlumec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 8:1</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664519806"/>
                  </a:ext>
                </a:extLst>
              </a:tr>
              <a:tr h="191257">
                <a:tc>
                  <a:txBody>
                    <a:bodyPr/>
                    <a:lstStyle/>
                    <a:p>
                      <a:pPr algn="ctr" fontAlgn="ctr"/>
                      <a:r>
                        <a:rPr lang="cs-CZ" sz="900" b="1" i="0" u="none" strike="noStrike" dirty="0">
                          <a:solidFill>
                            <a:srgbClr val="000000"/>
                          </a:solidFill>
                          <a:effectLst/>
                          <a:latin typeface="Georgia" panose="02040502050405020303" pitchFamily="18" charset="0"/>
                        </a:rPr>
                        <a:t>TJ JUNIOR ROMA Děčín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SK Štětí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2: 8</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3166871"/>
                  </a:ext>
                </a:extLst>
              </a:tr>
              <a:tr h="191257">
                <a:tc>
                  <a:txBody>
                    <a:bodyPr/>
                    <a:lstStyle/>
                    <a:p>
                      <a:pPr algn="ctr" fontAlgn="ctr"/>
                      <a:r>
                        <a:rPr lang="cs-CZ" sz="900" b="1" i="0" u="none" strike="noStrike">
                          <a:solidFill>
                            <a:srgbClr val="000000"/>
                          </a:solidFill>
                          <a:effectLst/>
                          <a:latin typeface="Georgia" panose="02040502050405020303" pitchFamily="18" charset="0"/>
                        </a:rPr>
                        <a:t>FK Malšovice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TJ Sokol </a:t>
                      </a:r>
                      <a:r>
                        <a:rPr lang="cs-CZ" sz="900" b="1" i="0" u="none" strike="noStrike" dirty="0" err="1">
                          <a:solidFill>
                            <a:srgbClr val="000000"/>
                          </a:solidFill>
                          <a:effectLst/>
                          <a:latin typeface="Georgia" panose="02040502050405020303" pitchFamily="18" charset="0"/>
                        </a:rPr>
                        <a:t>Straškov</a:t>
                      </a:r>
                      <a:r>
                        <a:rPr lang="cs-CZ" sz="900" b="1" i="0" u="none" strike="noStrike" dirty="0">
                          <a:solidFill>
                            <a:srgbClr val="000000"/>
                          </a:solidFill>
                          <a:effectLst/>
                          <a:latin typeface="Georgia" panose="02040502050405020303" pitchFamily="18" charset="0"/>
                        </a:rPr>
                        <a:t>-Vodochody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 5:0</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51861193"/>
                  </a:ext>
                </a:extLst>
              </a:tr>
              <a:tr h="178259">
                <a:tc>
                  <a:txBody>
                    <a:bodyPr/>
                    <a:lstStyle/>
                    <a:p>
                      <a:pPr algn="ctr" fontAlgn="ctr"/>
                      <a:r>
                        <a:rPr lang="cs-CZ" sz="900" b="1" i="0" u="none" strike="noStrike">
                          <a:solidFill>
                            <a:srgbClr val="000000"/>
                          </a:solidFill>
                          <a:effectLst/>
                          <a:latin typeface="Georgia" panose="02040502050405020303" pitchFamily="18" charset="0"/>
                        </a:rPr>
                        <a:t>TJ Skorotice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TJ </a:t>
                      </a:r>
                      <a:r>
                        <a:rPr lang="cs-CZ" sz="900" b="1" i="0" u="none" strike="noStrike" dirty="0" err="1">
                          <a:solidFill>
                            <a:srgbClr val="000000"/>
                          </a:solidFill>
                          <a:effectLst/>
                          <a:latin typeface="Georgia" panose="02040502050405020303" pitchFamily="18" charset="0"/>
                        </a:rPr>
                        <a:t>Vaňov</a:t>
                      </a:r>
                      <a:r>
                        <a:rPr lang="cs-CZ" sz="900" b="1" i="0" u="none" strike="noStrike" dirty="0">
                          <a:solidFill>
                            <a:srgbClr val="000000"/>
                          </a:solidFill>
                          <a:effectLst/>
                          <a:latin typeface="Georgia" panose="02040502050405020303" pitchFamily="18" charset="0"/>
                        </a:rPr>
                        <a:t>/Libouchec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 1:5</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15371141"/>
                  </a:ext>
                </a:extLst>
              </a:tr>
              <a:tr h="191257">
                <a:tc>
                  <a:txBody>
                    <a:bodyPr/>
                    <a:lstStyle/>
                    <a:p>
                      <a:pPr algn="ctr" fontAlgn="ctr"/>
                      <a:r>
                        <a:rPr lang="cs-CZ" sz="900" b="1" i="0" u="none" strike="noStrike">
                          <a:solidFill>
                            <a:srgbClr val="000000"/>
                          </a:solidFill>
                          <a:effectLst/>
                          <a:latin typeface="Georgia" panose="02040502050405020303" pitchFamily="18" charset="0"/>
                        </a:rPr>
                        <a:t>TJ Hvězda Trnovany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FK Jiskra Velké Březno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0:7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121217693"/>
                  </a:ext>
                </a:extLst>
              </a:tr>
              <a:tr h="178259">
                <a:tc>
                  <a:txBody>
                    <a:bodyPr/>
                    <a:lstStyle/>
                    <a:p>
                      <a:pPr algn="ctr" fontAlgn="ctr"/>
                      <a:r>
                        <a:rPr lang="cs-CZ" sz="900" b="1" i="0" u="none" strike="noStrike">
                          <a:solidFill>
                            <a:srgbClr val="000000"/>
                          </a:solidFill>
                          <a:effectLst/>
                          <a:latin typeface="Georgia" panose="02040502050405020303" pitchFamily="18" charset="0"/>
                        </a:rPr>
                        <a:t>TJ SLAVOJ Úštěk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SK </a:t>
                      </a:r>
                      <a:r>
                        <a:rPr lang="cs-CZ" sz="900" b="1" i="0" u="none" strike="noStrike" dirty="0" err="1">
                          <a:solidFill>
                            <a:srgbClr val="000000"/>
                          </a:solidFill>
                          <a:effectLst/>
                          <a:latin typeface="Georgia" panose="02040502050405020303" pitchFamily="18" charset="0"/>
                        </a:rPr>
                        <a:t>Plaston</a:t>
                      </a:r>
                      <a:r>
                        <a:rPr lang="cs-CZ" sz="900" b="1" i="0" u="none" strike="noStrike" dirty="0">
                          <a:solidFill>
                            <a:srgbClr val="000000"/>
                          </a:solidFill>
                          <a:effectLst/>
                          <a:latin typeface="Georgia" panose="02040502050405020303" pitchFamily="18" charset="0"/>
                        </a:rPr>
                        <a:t> Šluknov</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5:3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81471549"/>
                  </a:ext>
                </a:extLst>
              </a:tr>
              <a:tr h="65880">
                <a:tc>
                  <a:txBody>
                    <a:bodyPr/>
                    <a:lstStyle/>
                    <a:p>
                      <a:pPr algn="ctr" fontAlgn="ctr"/>
                      <a:endParaRPr lang="cs-CZ" sz="400" b="0" i="0" u="none" strike="noStrike">
                        <a:solidFill>
                          <a:srgbClr val="000000"/>
                        </a:solidFill>
                        <a:effectLst/>
                        <a:latin typeface="Arial" panose="020B0604020202020204" pitchFamily="34" charset="0"/>
                      </a:endParaRPr>
                    </a:p>
                  </a:txBody>
                  <a:tcPr marL="6204" marR="6204" marT="62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400" b="0" i="0" u="none" strike="noStrike" dirty="0">
                        <a:solidFill>
                          <a:srgbClr val="000000"/>
                        </a:solidFill>
                        <a:effectLst/>
                        <a:latin typeface="Arial" panose="020B0604020202020204" pitchFamily="34" charset="0"/>
                      </a:endParaRPr>
                    </a:p>
                  </a:txBody>
                  <a:tcPr marL="6204" marR="6204" marT="62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400" b="0" i="0" u="none" strike="noStrike">
                        <a:solidFill>
                          <a:srgbClr val="000000"/>
                        </a:solidFill>
                        <a:effectLst/>
                        <a:latin typeface="Arial" panose="020B0604020202020204" pitchFamily="34" charset="0"/>
                      </a:endParaRPr>
                    </a:p>
                  </a:txBody>
                  <a:tcPr marL="6204" marR="6204" marT="62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421259"/>
                  </a:ext>
                </a:extLst>
              </a:tr>
              <a:tr h="135157">
                <a:tc gridSpan="3">
                  <a:txBody>
                    <a:bodyPr/>
                    <a:lstStyle/>
                    <a:p>
                      <a:pPr algn="ctr" fontAlgn="ctr"/>
                      <a:r>
                        <a:rPr lang="cs-CZ" sz="900" b="1" i="0" u="none" strike="noStrike" dirty="0">
                          <a:solidFill>
                            <a:srgbClr val="000000"/>
                          </a:solidFill>
                          <a:effectLst/>
                          <a:latin typeface="Arial Black" panose="020B0A04020102020204" pitchFamily="34" charset="0"/>
                        </a:rPr>
                        <a:t>Dorost Výsledky 16. kola  06-07.04.2019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79930971"/>
                  </a:ext>
                </a:extLst>
              </a:tr>
              <a:tr h="178259">
                <a:tc>
                  <a:txBody>
                    <a:bodyPr/>
                    <a:lstStyle/>
                    <a:p>
                      <a:pPr algn="ctr" fontAlgn="ctr"/>
                      <a:r>
                        <a:rPr lang="cs-CZ" sz="900" b="1" i="0" u="none" strike="noStrike">
                          <a:solidFill>
                            <a:srgbClr val="000000"/>
                          </a:solidFill>
                          <a:effectLst/>
                          <a:latin typeface="Georgia" panose="02040502050405020303" pitchFamily="18" charset="0"/>
                        </a:rPr>
                        <a:t>FK Jiskra Velké Březno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TJ JUNIOR ROMA Děčín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8:1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41448845"/>
                  </a:ext>
                </a:extLst>
              </a:tr>
              <a:tr h="191257">
                <a:tc>
                  <a:txBody>
                    <a:bodyPr/>
                    <a:lstStyle/>
                    <a:p>
                      <a:pPr algn="ctr" fontAlgn="ctr"/>
                      <a:r>
                        <a:rPr lang="cs-CZ" sz="900" b="1" i="0" u="none" strike="noStrike">
                          <a:solidFill>
                            <a:srgbClr val="000000"/>
                          </a:solidFill>
                          <a:effectLst/>
                          <a:latin typeface="Georgia" panose="02040502050405020303" pitchFamily="18" charset="0"/>
                        </a:rPr>
                        <a:t>TJ Vaňov/Libouchec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TJ Hvězda Trnovany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6:1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438663992"/>
                  </a:ext>
                </a:extLst>
              </a:tr>
              <a:tr h="178259">
                <a:tc>
                  <a:txBody>
                    <a:bodyPr/>
                    <a:lstStyle/>
                    <a:p>
                      <a:pPr algn="ctr" fontAlgn="ctr"/>
                      <a:r>
                        <a:rPr lang="cs-CZ" sz="900" b="1" i="0" u="none" strike="noStrike">
                          <a:solidFill>
                            <a:srgbClr val="000000"/>
                          </a:solidFill>
                          <a:effectLst/>
                          <a:latin typeface="Georgia" panose="02040502050405020303" pitchFamily="18" charset="0"/>
                        </a:rPr>
                        <a:t>SK Štětí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VOLNO - VOLNÝ LOS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94206621"/>
                  </a:ext>
                </a:extLst>
              </a:tr>
              <a:tr h="178259">
                <a:tc>
                  <a:txBody>
                    <a:bodyPr/>
                    <a:lstStyle/>
                    <a:p>
                      <a:pPr algn="ctr" fontAlgn="ctr"/>
                      <a:r>
                        <a:rPr lang="cs-CZ" sz="900" b="1" i="0" u="none" strike="noStrike" dirty="0">
                          <a:solidFill>
                            <a:srgbClr val="000000"/>
                          </a:solidFill>
                          <a:effectLst/>
                          <a:latin typeface="Georgia" panose="02040502050405020303" pitchFamily="18" charset="0"/>
                        </a:rPr>
                        <a:t>SK </a:t>
                      </a:r>
                      <a:r>
                        <a:rPr lang="cs-CZ" sz="900" b="1" i="0" u="none" strike="noStrike" dirty="0" err="1">
                          <a:solidFill>
                            <a:srgbClr val="000000"/>
                          </a:solidFill>
                          <a:effectLst/>
                          <a:latin typeface="Georgia" panose="02040502050405020303" pitchFamily="18" charset="0"/>
                        </a:rPr>
                        <a:t>Plaston</a:t>
                      </a:r>
                      <a:r>
                        <a:rPr lang="cs-CZ" sz="900" b="1" i="0" u="none" strike="noStrike" dirty="0">
                          <a:solidFill>
                            <a:srgbClr val="000000"/>
                          </a:solidFill>
                          <a:effectLst/>
                          <a:latin typeface="Georgia" panose="02040502050405020303" pitchFamily="18" charset="0"/>
                        </a:rPr>
                        <a:t> Šluknov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TJ Skorotice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 3:4</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385703495"/>
                  </a:ext>
                </a:extLst>
              </a:tr>
              <a:tr h="191257">
                <a:tc>
                  <a:txBody>
                    <a:bodyPr/>
                    <a:lstStyle/>
                    <a:p>
                      <a:pPr algn="ctr" fontAlgn="ctr"/>
                      <a:r>
                        <a:rPr lang="cs-CZ" sz="900" b="1" i="0" u="none" strike="noStrike">
                          <a:solidFill>
                            <a:srgbClr val="000000"/>
                          </a:solidFill>
                          <a:effectLst/>
                          <a:latin typeface="Georgia" panose="02040502050405020303" pitchFamily="18" charset="0"/>
                        </a:rPr>
                        <a:t>FK Česká Kamenice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TJ </a:t>
                      </a:r>
                      <a:r>
                        <a:rPr lang="cs-CZ" sz="900" b="1" i="0" u="none" strike="noStrike" dirty="0" err="1">
                          <a:solidFill>
                            <a:srgbClr val="000000"/>
                          </a:solidFill>
                          <a:effectLst/>
                          <a:latin typeface="Georgia" panose="02040502050405020303" pitchFamily="18" charset="0"/>
                        </a:rPr>
                        <a:t>Mojžíř</a:t>
                      </a:r>
                      <a:r>
                        <a:rPr lang="cs-CZ" sz="900" b="1" i="0" u="none" strike="noStrike" dirty="0">
                          <a:solidFill>
                            <a:srgbClr val="000000"/>
                          </a:solidFill>
                          <a:effectLst/>
                          <a:latin typeface="Georgia" panose="02040502050405020303" pitchFamily="18" charset="0"/>
                        </a:rPr>
                        <a:t>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 1:3</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12347748"/>
                  </a:ext>
                </a:extLst>
              </a:tr>
              <a:tr h="264465">
                <a:tc>
                  <a:txBody>
                    <a:bodyPr/>
                    <a:lstStyle/>
                    <a:p>
                      <a:pPr algn="ctr" fontAlgn="ctr"/>
                      <a:r>
                        <a:rPr lang="cs-CZ" sz="900" b="1" i="0" u="none" strike="noStrike">
                          <a:solidFill>
                            <a:srgbClr val="000000"/>
                          </a:solidFill>
                          <a:effectLst/>
                          <a:latin typeface="Georgia" panose="02040502050405020303" pitchFamily="18" charset="0"/>
                        </a:rPr>
                        <a:t>TJ Sokol Straškov-Vodochody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a:solidFill>
                            <a:srgbClr val="000000"/>
                          </a:solidFill>
                          <a:effectLst/>
                          <a:latin typeface="Georgia" panose="02040502050405020303" pitchFamily="18" charset="0"/>
                        </a:rPr>
                        <a:t>TJ SLAVOJ Úštěk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 2:0</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4146000463"/>
                  </a:ext>
                </a:extLst>
              </a:tr>
              <a:tr h="178259">
                <a:tc>
                  <a:txBody>
                    <a:bodyPr/>
                    <a:lstStyle/>
                    <a:p>
                      <a:pPr algn="ctr" fontAlgn="ctr"/>
                      <a:r>
                        <a:rPr lang="cs-CZ" sz="900" b="1" i="0" u="none" strike="noStrike" dirty="0">
                          <a:solidFill>
                            <a:srgbClr val="000000"/>
                          </a:solidFill>
                          <a:effectLst/>
                          <a:latin typeface="Georgia" panose="02040502050405020303" pitchFamily="18" charset="0"/>
                        </a:rPr>
                        <a:t>TJ Chlumec</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FK Malšovice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 1:4</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14957346"/>
                  </a:ext>
                </a:extLst>
              </a:tr>
            </a:tbl>
          </a:graphicData>
        </a:graphic>
      </p:graphicFrame>
      <p:graphicFrame>
        <p:nvGraphicFramePr>
          <p:cNvPr id="14" name="Tabulka 13">
            <a:extLst>
              <a:ext uri="{FF2B5EF4-FFF2-40B4-BE49-F238E27FC236}">
                <a16:creationId xmlns:a16="http://schemas.microsoft.com/office/drawing/2014/main" id="{8465038E-202F-4426-8325-87CCB5AEA96F}"/>
              </a:ext>
            </a:extLst>
          </p:cNvPr>
          <p:cNvGraphicFramePr>
            <a:graphicFrameLocks noGrp="1"/>
          </p:cNvGraphicFramePr>
          <p:nvPr>
            <p:extLst>
              <p:ext uri="{D42A27DB-BD31-4B8C-83A1-F6EECF244321}">
                <p14:modId xmlns:p14="http://schemas.microsoft.com/office/powerpoint/2010/main" val="2475497199"/>
              </p:ext>
            </p:extLst>
          </p:nvPr>
        </p:nvGraphicFramePr>
        <p:xfrm>
          <a:off x="5553810" y="1028046"/>
          <a:ext cx="4424422" cy="2573968"/>
        </p:xfrm>
        <a:graphic>
          <a:graphicData uri="http://schemas.openxmlformats.org/drawingml/2006/table">
            <a:tbl>
              <a:tblPr/>
              <a:tblGrid>
                <a:gridCol w="217684">
                  <a:extLst>
                    <a:ext uri="{9D8B030D-6E8A-4147-A177-3AD203B41FA5}">
                      <a16:colId xmlns:a16="http://schemas.microsoft.com/office/drawing/2014/main" val="1559459731"/>
                    </a:ext>
                  </a:extLst>
                </a:gridCol>
                <a:gridCol w="217684">
                  <a:extLst>
                    <a:ext uri="{9D8B030D-6E8A-4147-A177-3AD203B41FA5}">
                      <a16:colId xmlns:a16="http://schemas.microsoft.com/office/drawing/2014/main" val="1388365096"/>
                    </a:ext>
                  </a:extLst>
                </a:gridCol>
                <a:gridCol w="1970038">
                  <a:extLst>
                    <a:ext uri="{9D8B030D-6E8A-4147-A177-3AD203B41FA5}">
                      <a16:colId xmlns:a16="http://schemas.microsoft.com/office/drawing/2014/main" val="2659246170"/>
                    </a:ext>
                  </a:extLst>
                </a:gridCol>
                <a:gridCol w="206799">
                  <a:extLst>
                    <a:ext uri="{9D8B030D-6E8A-4147-A177-3AD203B41FA5}">
                      <a16:colId xmlns:a16="http://schemas.microsoft.com/office/drawing/2014/main" val="3862661484"/>
                    </a:ext>
                  </a:extLst>
                </a:gridCol>
                <a:gridCol w="228568">
                  <a:extLst>
                    <a:ext uri="{9D8B030D-6E8A-4147-A177-3AD203B41FA5}">
                      <a16:colId xmlns:a16="http://schemas.microsoft.com/office/drawing/2014/main" val="2348012095"/>
                    </a:ext>
                  </a:extLst>
                </a:gridCol>
                <a:gridCol w="272105">
                  <a:extLst>
                    <a:ext uri="{9D8B030D-6E8A-4147-A177-3AD203B41FA5}">
                      <a16:colId xmlns:a16="http://schemas.microsoft.com/office/drawing/2014/main" val="769025503"/>
                    </a:ext>
                  </a:extLst>
                </a:gridCol>
                <a:gridCol w="155099">
                  <a:extLst>
                    <a:ext uri="{9D8B030D-6E8A-4147-A177-3AD203B41FA5}">
                      <a16:colId xmlns:a16="http://schemas.microsoft.com/office/drawing/2014/main" val="2754056107"/>
                    </a:ext>
                  </a:extLst>
                </a:gridCol>
                <a:gridCol w="228568">
                  <a:extLst>
                    <a:ext uri="{9D8B030D-6E8A-4147-A177-3AD203B41FA5}">
                      <a16:colId xmlns:a16="http://schemas.microsoft.com/office/drawing/2014/main" val="3946283592"/>
                    </a:ext>
                  </a:extLst>
                </a:gridCol>
                <a:gridCol w="424483">
                  <a:extLst>
                    <a:ext uri="{9D8B030D-6E8A-4147-A177-3AD203B41FA5}">
                      <a16:colId xmlns:a16="http://schemas.microsoft.com/office/drawing/2014/main" val="3619917440"/>
                    </a:ext>
                  </a:extLst>
                </a:gridCol>
                <a:gridCol w="282989">
                  <a:extLst>
                    <a:ext uri="{9D8B030D-6E8A-4147-A177-3AD203B41FA5}">
                      <a16:colId xmlns:a16="http://schemas.microsoft.com/office/drawing/2014/main" val="3525329895"/>
                    </a:ext>
                  </a:extLst>
                </a:gridCol>
                <a:gridCol w="220405">
                  <a:extLst>
                    <a:ext uri="{9D8B030D-6E8A-4147-A177-3AD203B41FA5}">
                      <a16:colId xmlns:a16="http://schemas.microsoft.com/office/drawing/2014/main" val="3135125464"/>
                    </a:ext>
                  </a:extLst>
                </a:gridCol>
              </a:tblGrid>
              <a:tr h="13828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64448156"/>
                  </a:ext>
                </a:extLst>
              </a:tr>
              <a:tr h="18139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dirty="0">
                          <a:solidFill>
                            <a:srgbClr val="0000CC"/>
                          </a:solidFill>
                          <a:effectLst/>
                          <a:latin typeface="Calibri" panose="020F0502020204030204" pitchFamily="34" charset="0"/>
                        </a:rPr>
                        <a:t>I.A </a:t>
                      </a:r>
                      <a:r>
                        <a:rPr lang="pl-PL" sz="1200" b="1" i="0" u="none" strike="noStrike" dirty="0" err="1">
                          <a:solidFill>
                            <a:srgbClr val="0000CC"/>
                          </a:solidFill>
                          <a:effectLst/>
                          <a:latin typeface="Calibri" panose="020F0502020204030204" pitchFamily="34" charset="0"/>
                        </a:rPr>
                        <a:t>třída</a:t>
                      </a:r>
                      <a:r>
                        <a:rPr lang="pl-PL" sz="1200" b="1" i="0" u="none" strike="noStrike" dirty="0">
                          <a:solidFill>
                            <a:srgbClr val="0000CC"/>
                          </a:solidFill>
                          <a:effectLst/>
                          <a:latin typeface="Calibri" panose="020F0502020204030204" pitchFamily="34" charset="0"/>
                        </a:rPr>
                        <a:t>  </a:t>
                      </a:r>
                      <a:r>
                        <a:rPr lang="pl-PL" sz="1200" b="1" i="0" u="none" strike="noStrike" dirty="0" err="1">
                          <a:solidFill>
                            <a:srgbClr val="0000CC"/>
                          </a:solidFill>
                          <a:effectLst/>
                          <a:latin typeface="Calibri" panose="020F0502020204030204" pitchFamily="34" charset="0"/>
                        </a:rPr>
                        <a:t>dorostu</a:t>
                      </a:r>
                      <a:r>
                        <a:rPr lang="pl-PL" sz="1200" b="1" i="0" u="none" strike="noStrike" dirty="0">
                          <a:solidFill>
                            <a:srgbClr val="0000CC"/>
                          </a:solidFill>
                          <a:effectLst/>
                          <a:latin typeface="Calibri" panose="020F0502020204030204" pitchFamily="34" charset="0"/>
                        </a:rPr>
                        <a:t>  2018/2019 po 15. </a:t>
                      </a:r>
                      <a:r>
                        <a:rPr lang="pl-PL" sz="1200" b="1" i="0" u="none" strike="noStrike" dirty="0" err="1">
                          <a:solidFill>
                            <a:srgbClr val="0000CC"/>
                          </a:solidFill>
                          <a:effectLst/>
                          <a:latin typeface="Calibri" panose="020F0502020204030204" pitchFamily="34" charset="0"/>
                        </a:rPr>
                        <a:t>odehraných</a:t>
                      </a:r>
                      <a:r>
                        <a:rPr lang="pl-PL" sz="1200" b="1" i="0" u="none" strike="noStrike" dirty="0">
                          <a:solidFill>
                            <a:srgbClr val="0000CC"/>
                          </a:solidFill>
                          <a:effectLst/>
                          <a:latin typeface="Calibri" panose="020F0502020204030204" pitchFamily="34" charset="0"/>
                        </a:rPr>
                        <a:t> </a:t>
                      </a:r>
                      <a:r>
                        <a:rPr lang="pl-PL" sz="1200" b="1" i="0" u="none" strike="noStrike" dirty="0" err="1">
                          <a:solidFill>
                            <a:srgbClr val="0000CC"/>
                          </a:solidFill>
                          <a:effectLst/>
                          <a:latin typeface="Calibri" panose="020F0502020204030204" pitchFamily="34" charset="0"/>
                        </a:rPr>
                        <a:t>kolech</a:t>
                      </a:r>
                      <a:endParaRPr lang="pl-PL" sz="1200" b="1" i="0" u="none" strike="noStrike" dirty="0">
                        <a:solidFill>
                          <a:srgbClr val="0000CC"/>
                        </a:solidFill>
                        <a:effectLst/>
                        <a:latin typeface="Calibri" panose="020F0502020204030204" pitchFamily="34" charset="0"/>
                      </a:endParaRP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41968399"/>
                  </a:ext>
                </a:extLst>
              </a:tr>
              <a:tr h="15265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92:26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03793467"/>
                  </a:ext>
                </a:extLst>
              </a:tr>
              <a:tr h="13828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87:34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70802322"/>
                  </a:ext>
                </a:extLst>
              </a:tr>
              <a:tr h="13828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T.J. </a:t>
                      </a:r>
                      <a:r>
                        <a:rPr lang="cs-CZ" sz="900" b="1" i="0" u="none" strike="noStrike" dirty="0" err="1">
                          <a:solidFill>
                            <a:srgbClr val="000000"/>
                          </a:solidFill>
                          <a:effectLst/>
                          <a:latin typeface="Arial" panose="020B0604020202020204" pitchFamily="34" charset="0"/>
                        </a:rPr>
                        <a:t>Mojžíř</a:t>
                      </a:r>
                      <a:endParaRPr lang="cs-CZ" sz="9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53:28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75235131"/>
                  </a:ext>
                </a:extLst>
              </a:tr>
              <a:tr h="13828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64:45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67777677"/>
                  </a:ext>
                </a:extLst>
              </a:tr>
              <a:tr h="15265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49:37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1310213"/>
                  </a:ext>
                </a:extLst>
              </a:tr>
              <a:tr h="15265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40:30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15546501"/>
                  </a:ext>
                </a:extLst>
              </a:tr>
              <a:tr h="15265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37:48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9000440"/>
                  </a:ext>
                </a:extLst>
              </a:tr>
              <a:tr h="15265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41:63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790728"/>
                  </a:ext>
                </a:extLst>
              </a:tr>
              <a:tr h="15265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41:60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06359755"/>
                  </a:ext>
                </a:extLst>
              </a:tr>
              <a:tr h="23653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FF0000"/>
                          </a:solidFill>
                          <a:effectLst/>
                          <a:latin typeface="Arial" panose="020B0604020202020204" pitchFamily="34" charset="0"/>
                        </a:rPr>
                        <a:t>SK Štětí, </a:t>
                      </a:r>
                      <a:r>
                        <a:rPr lang="cs-CZ" sz="1100" b="1" i="0" u="none" strike="noStrike" dirty="0" err="1">
                          <a:solidFill>
                            <a:srgbClr val="FF0000"/>
                          </a:solidFill>
                          <a:effectLst/>
                          <a:latin typeface="Arial" panose="020B0604020202020204" pitchFamily="34" charset="0"/>
                        </a:rPr>
                        <a:t>z.s</a:t>
                      </a:r>
                      <a:r>
                        <a:rPr lang="cs-CZ" sz="11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53:45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21145707"/>
                  </a:ext>
                </a:extLst>
              </a:tr>
              <a:tr h="13828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dirty="0">
                          <a:solidFill>
                            <a:srgbClr val="000000"/>
                          </a:solidFill>
                          <a:effectLst/>
                          <a:latin typeface="Arial" panose="020B0604020202020204" pitchFamily="34" charset="0"/>
                        </a:rPr>
                        <a:t>Sokol </a:t>
                      </a:r>
                      <a:r>
                        <a:rPr lang="cs-CZ" sz="800" b="1" i="0" u="none" strike="noStrike" dirty="0" err="1">
                          <a:solidFill>
                            <a:srgbClr val="000000"/>
                          </a:solidFill>
                          <a:effectLst/>
                          <a:latin typeface="Arial" panose="020B0604020202020204" pitchFamily="34" charset="0"/>
                        </a:rPr>
                        <a:t>Straškov</a:t>
                      </a:r>
                      <a:r>
                        <a:rPr lang="cs-CZ" sz="800" b="1" i="0" u="none" strike="noStrike" dirty="0">
                          <a:solidFill>
                            <a:srgbClr val="000000"/>
                          </a:solidFill>
                          <a:effectLst/>
                          <a:latin typeface="Arial" panose="020B0604020202020204" pitchFamily="34" charset="0"/>
                        </a:rPr>
                        <a:t> Vodochody</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27:53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29060742"/>
                  </a:ext>
                </a:extLst>
              </a:tr>
              <a:tr h="13828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29:81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42987789"/>
                  </a:ext>
                </a:extLst>
              </a:tr>
              <a:tr h="13828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24:87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65682936"/>
                  </a:ext>
                </a:extLst>
              </a:tr>
              <a:tr h="13828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33074022"/>
                  </a:ext>
                </a:extLst>
              </a:tr>
            </a:tbl>
          </a:graphicData>
        </a:graphic>
      </p:graphicFrame>
      <p:sp>
        <p:nvSpPr>
          <p:cNvPr id="17" name="TextovéPole 16">
            <a:extLst>
              <a:ext uri="{FF2B5EF4-FFF2-40B4-BE49-F238E27FC236}">
                <a16:creationId xmlns:a16="http://schemas.microsoft.com/office/drawing/2014/main" id="{2596CDFD-E715-43A1-A92A-6E0EB1FC6985}"/>
              </a:ext>
            </a:extLst>
          </p:cNvPr>
          <p:cNvSpPr txBox="1"/>
          <p:nvPr/>
        </p:nvSpPr>
        <p:spPr>
          <a:xfrm>
            <a:off x="5575447" y="163116"/>
            <a:ext cx="4505649" cy="677108"/>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1900" dirty="0">
                <a:latin typeface="Arial Black" panose="020B0A04020102020204" pitchFamily="34" charset="0"/>
              </a:rPr>
              <a:t>Minulý týden měli </a:t>
            </a:r>
          </a:p>
          <a:p>
            <a:pPr algn="ctr"/>
            <a:r>
              <a:rPr lang="cs-CZ" sz="1900" dirty="0">
                <a:latin typeface="Arial Black" panose="020B0A04020102020204" pitchFamily="34" charset="0"/>
              </a:rPr>
              <a:t>dorostenci volno</a:t>
            </a:r>
          </a:p>
        </p:txBody>
      </p:sp>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023887" y="68985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endParaRPr lang="cs-CZ" sz="800" dirty="0">
              <a:latin typeface="Bookman Old Style" pitchFamily="18" charset="0"/>
            </a:endParaRP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13" name="Obdélník 12"/>
          <p:cNvSpPr/>
          <p:nvPr/>
        </p:nvSpPr>
        <p:spPr>
          <a:xfrm>
            <a:off x="5391358" y="765179"/>
            <a:ext cx="4668816" cy="5401992"/>
          </a:xfrm>
          <a:prstGeom prst="rect">
            <a:avLst/>
          </a:prstGeom>
        </p:spPr>
        <p:txBody>
          <a:bodyPr wrap="square">
            <a:spAutoFit/>
          </a:bodyPr>
          <a:lstStyle/>
          <a:p>
            <a:pPr lvl="0" algn="just">
              <a:lnSpc>
                <a:spcPct val="107000"/>
              </a:lnSpc>
              <a:spcAft>
                <a:spcPts val="80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z hlavičky Přemysla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Reha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skončil v naší brance. Hned v úvodu 2. půle hosté zkoušeli vyrovnat. 10 se hrálo většinou na naší polovině, ale šance chyběly. Mnohem afektivnější byla naše sestava. Tomáš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našel  druhého Tomáše Písaře a po jeho střele se míč od jednoho z hostujících hráčů odrazil přesně do protisměru brankáře a vedli už 3:1. A aby toho nebylo málo, tak o 3. minuty později v 59. využil nedůslednosti obrany, která spoléhala, že se bude pískat ofsajd, Rudolf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který se podíval, zda nevidí volného spoluhráče, a když ne, tak se trefil mezi nohy brankáře na 4:1. Zápas se tím zdál rozhodnut. Dalším hezkým fotbalovým okamžikem byl průnik Davida Mencla po levé straně s následnou přihrávkou na Tomáše Písaře, ale v posledním možném okamžiku stačil ještě konečky prstů změnit směr míče brankář. Brankář hostů se ale bohužel představil i nehezkým zákrokem na Marka Fausta v 71. minutě, který nakonec musel hřiště pro zranění opustit. Pomalu se začalo čekat na konec zápasu a nějaké náznaky šancí byly vidět až v poslední desetiminutovce. Šanci měli hosté, i když to vypadalo, že to hraničí s nedovoleným zákrokem na brankáře, ale nakonec z toho byl jen roh.  Velkou šanci měl i 3 minuty před koncem Jakub Slavíček. Povodil si obránce, ale překonat brankáře už se mu nepovedlo.  I tak jsme zápas dovedli do konečného vítězství 4:1</a:t>
            </a:r>
          </a:p>
          <a:p>
            <a:pPr lvl="0" algn="just">
              <a:lnSpc>
                <a:spcPct val="107000"/>
              </a:lnSpc>
              <a:spcAft>
                <a:spcPts val="80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Zápas jsme začali velmi dobře a v první půlhodince přišly i 2 branky z kopačky Rudolfa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Hosté ale vůbec nehráli špatně a hlavně ve druhé části první půle byly zcela vyrovnaným soupeřem a  v jeho závěru se jim dokonce podařilo snížit na 1:2. O vyrovnání se snažili hned po změně stran, ale hlavní rozdíl mezi oběma týmy byl ve vytváření brankových příležitostí. Hosté jich moc neměli a naopak v rozmezí 4 minut jsme ve druhém poločase 2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gólovky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k brankám na 3:1, resp. 4:1 využili.  Výhra nás drží na čele v silné pětce a za týden nás čeká přetěžké utkání 6. dubna v Lounech.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3,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T.Písař</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T.Kysela-P.Fary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F.Svoboda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(68.J.Prieložný),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M.Faust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(74.R.Feko)-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T.Písař</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D.Beruška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TextovéPole 13"/>
          <p:cNvSpPr txBox="1"/>
          <p:nvPr/>
        </p:nvSpPr>
        <p:spPr>
          <a:xfrm>
            <a:off x="5391358" y="163116"/>
            <a:ext cx="4680520" cy="523220"/>
          </a:xfrm>
          <a:prstGeom prst="rect">
            <a:avLst/>
          </a:prstGeom>
          <a:blipFill>
            <a:blip r:embed="rId2"/>
            <a:tile tx="0" ty="0" sx="100000" sy="100000" flip="none" algn="tl"/>
          </a:blipFill>
          <a:effectLst>
            <a:softEdge rad="0"/>
          </a:effectLst>
        </p:spPr>
        <p:txBody>
          <a:bodyPr wrap="square" rtlCol="0">
            <a:spAutoFit/>
          </a:bodyPr>
          <a:lstStyle/>
          <a:p>
            <a:pPr algn="ctr"/>
            <a:r>
              <a:rPr lang="cs-CZ" sz="1400" dirty="0">
                <a:latin typeface="Arial Black" panose="020B0A04020102020204" pitchFamily="34" charset="0"/>
              </a:rPr>
              <a:t>Pokračování SK Štětí –SK Dobroměřice 30.3.2019</a:t>
            </a:r>
          </a:p>
        </p:txBody>
      </p:sp>
      <p:sp>
        <p:nvSpPr>
          <p:cNvPr id="15" name="Obdélník 14">
            <a:extLst>
              <a:ext uri="{FF2B5EF4-FFF2-40B4-BE49-F238E27FC236}">
                <a16:creationId xmlns:a16="http://schemas.microsoft.com/office/drawing/2014/main" id="{E2C485B7-44D7-43DF-9578-B9423A664B80}"/>
              </a:ext>
            </a:extLst>
          </p:cNvPr>
          <p:cNvSpPr/>
          <p:nvPr/>
        </p:nvSpPr>
        <p:spPr>
          <a:xfrm>
            <a:off x="115675" y="573061"/>
            <a:ext cx="4752528" cy="4077398"/>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krásně umístěná střela Jakuba </a:t>
            </a:r>
            <a:r>
              <a:rPr lang="cs-CZ" sz="1100" b="0" dirty="0" err="1">
                <a:latin typeface="Arial" panose="020B0604020202020204" pitchFamily="34" charset="0"/>
                <a:ea typeface="Calibri" panose="020F0502020204030204" pitchFamily="34" charset="0"/>
                <a:cs typeface="Arial" panose="020B0604020202020204" pitchFamily="34" charset="0"/>
              </a:rPr>
              <a:t>Daniluka</a:t>
            </a:r>
            <a:r>
              <a:rPr lang="cs-CZ" sz="1100" b="0" dirty="0">
                <a:latin typeface="Arial" panose="020B0604020202020204" pitchFamily="34" charset="0"/>
                <a:ea typeface="Calibri" panose="020F0502020204030204" pitchFamily="34" charset="0"/>
                <a:cs typeface="Arial" panose="020B0604020202020204" pitchFamily="34" charset="0"/>
              </a:rPr>
              <a:t> přímo do šibenice.  Začátek 2. poločasu nepatřil mezi nejlepší momenty utkání. Domácí jsme nechali 2x bez dozoru a ještě, že své šance zahodili. Pak už jsme se vrátili do původního tempa a v 53. minutě kopačky </a:t>
            </a:r>
            <a:r>
              <a:rPr lang="cs-CZ" sz="1100" b="0" dirty="0" err="1">
                <a:latin typeface="Arial" panose="020B0604020202020204" pitchFamily="34" charset="0"/>
                <a:ea typeface="Calibri" panose="020F0502020204030204" pitchFamily="34" charset="0"/>
                <a:cs typeface="Arial" panose="020B0604020202020204" pitchFamily="34" charset="0"/>
              </a:rPr>
              <a:t>ostrostřelky</a:t>
            </a:r>
            <a:r>
              <a:rPr lang="cs-CZ" sz="1100" b="0" dirty="0">
                <a:latin typeface="Arial" panose="020B0604020202020204" pitchFamily="34" charset="0"/>
                <a:ea typeface="Calibri" panose="020F0502020204030204" pitchFamily="34" charset="0"/>
                <a:cs typeface="Arial" panose="020B0604020202020204" pitchFamily="34" charset="0"/>
              </a:rPr>
              <a:t> na nohách Daniela </a:t>
            </a:r>
            <a:r>
              <a:rPr lang="cs-CZ" sz="1100" b="0" dirty="0" err="1">
                <a:latin typeface="Arial" panose="020B0604020202020204" pitchFamily="34" charset="0"/>
                <a:ea typeface="Calibri" panose="020F0502020204030204" pitchFamily="34" charset="0"/>
                <a:cs typeface="Arial" panose="020B0604020202020204" pitchFamily="34" charset="0"/>
              </a:rPr>
              <a:t>Ivaniče</a:t>
            </a:r>
            <a:r>
              <a:rPr lang="cs-CZ" sz="1100" b="0" dirty="0">
                <a:latin typeface="Arial" panose="020B0604020202020204" pitchFamily="34" charset="0"/>
                <a:ea typeface="Calibri" panose="020F0502020204030204" pitchFamily="34" charset="0"/>
                <a:cs typeface="Arial" panose="020B0604020202020204" pitchFamily="34" charset="0"/>
              </a:rPr>
              <a:t> zvýšili na 5:1. Úspěchu se dočkal i Děčín v 65. minutě, když podklouzl Jakub Pilař a </a:t>
            </a:r>
            <a:r>
              <a:rPr lang="cs-CZ" sz="1100" b="0" dirty="0" err="1">
                <a:latin typeface="Arial" panose="020B0604020202020204" pitchFamily="34" charset="0"/>
                <a:ea typeface="Calibri" panose="020F0502020204030204" pitchFamily="34" charset="0"/>
                <a:cs typeface="Arial" panose="020B0604020202020204" pitchFamily="34" charset="0"/>
              </a:rPr>
              <a:t>Duzda</a:t>
            </a:r>
            <a:r>
              <a:rPr lang="cs-CZ" sz="1100" b="0" dirty="0">
                <a:latin typeface="Arial" panose="020B0604020202020204" pitchFamily="34" charset="0"/>
                <a:ea typeface="Calibri" panose="020F0502020204030204" pitchFamily="34" charset="0"/>
                <a:cs typeface="Arial" panose="020B0604020202020204" pitchFamily="34" charset="0"/>
              </a:rPr>
              <a:t> snížil na 2:5. Naší cestu za vítězstvím to ale neohrozilo. Podařilo se nám náskok ještě navýšit.2 branky přidal Oldřich </a:t>
            </a:r>
            <a:r>
              <a:rPr lang="cs-CZ" sz="1100" b="0" dirty="0" err="1">
                <a:latin typeface="Arial" panose="020B0604020202020204" pitchFamily="34" charset="0"/>
                <a:ea typeface="Calibri" panose="020F0502020204030204" pitchFamily="34" charset="0"/>
                <a:cs typeface="Arial" panose="020B0604020202020204" pitchFamily="34" charset="0"/>
              </a:rPr>
              <a:t>Malecha</a:t>
            </a:r>
            <a:r>
              <a:rPr lang="cs-CZ" sz="1100" b="0" dirty="0">
                <a:latin typeface="Arial" panose="020B0604020202020204" pitchFamily="34" charset="0"/>
                <a:ea typeface="Calibri" panose="020F0502020204030204" pitchFamily="34" charset="0"/>
                <a:cs typeface="Arial" panose="020B0604020202020204" pitchFamily="34" charset="0"/>
              </a:rPr>
              <a:t>. Tu první v 70. minutě a druhou po přihrávce   od Jakuba </a:t>
            </a:r>
            <a:r>
              <a:rPr lang="cs-CZ" sz="1100" b="0" dirty="0" err="1">
                <a:latin typeface="Arial" panose="020B0604020202020204" pitchFamily="34" charset="0"/>
                <a:ea typeface="Calibri" panose="020F0502020204030204" pitchFamily="34" charset="0"/>
                <a:cs typeface="Arial" panose="020B0604020202020204" pitchFamily="34" charset="0"/>
              </a:rPr>
              <a:t>Daniluka</a:t>
            </a:r>
            <a:r>
              <a:rPr lang="cs-CZ" sz="1100" b="0" dirty="0">
                <a:latin typeface="Arial" panose="020B0604020202020204" pitchFamily="34" charset="0"/>
                <a:ea typeface="Calibri" panose="020F0502020204030204" pitchFamily="34" charset="0"/>
                <a:cs typeface="Arial" panose="020B0604020202020204" pitchFamily="34" charset="0"/>
              </a:rPr>
              <a:t> na 7:2. Brankové hody zakončil Mikuláš </a:t>
            </a:r>
            <a:r>
              <a:rPr lang="cs-CZ" sz="1100" b="0" dirty="0" err="1">
                <a:latin typeface="Arial" panose="020B0604020202020204" pitchFamily="34" charset="0"/>
                <a:ea typeface="Calibri" panose="020F0502020204030204" pitchFamily="34" charset="0"/>
                <a:cs typeface="Arial" panose="020B0604020202020204" pitchFamily="34" charset="0"/>
              </a:rPr>
              <a:t>Vaszi</a:t>
            </a:r>
            <a:r>
              <a:rPr lang="cs-CZ" sz="1100" b="0" dirty="0">
                <a:latin typeface="Arial" panose="020B0604020202020204" pitchFamily="34" charset="0"/>
                <a:ea typeface="Calibri" panose="020F0502020204030204" pitchFamily="34" charset="0"/>
                <a:cs typeface="Arial" panose="020B0604020202020204" pitchFamily="34" charset="0"/>
              </a:rPr>
              <a:t> brankou na konečných 8:2 a to ještě měl ještě v poslední minutě velkou příležitost Ladič, ale branku minul. </a:t>
            </a:r>
          </a:p>
          <a:p>
            <a:pPr algn="just">
              <a:lnSpc>
                <a:spcPct val="107000"/>
              </a:lnSpc>
              <a:spcAft>
                <a:spcPts val="0"/>
              </a:spcAft>
            </a:pP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Zdeněk </a:t>
            </a:r>
            <a:r>
              <a:rPr lang="cs-CZ" sz="1100" b="0" u="sng" dirty="0" err="1">
                <a:latin typeface="Arial" panose="020B0604020202020204" pitchFamily="34" charset="0"/>
                <a:ea typeface="Calibri" panose="020F0502020204030204" pitchFamily="34" charset="0"/>
                <a:cs typeface="Arial" panose="020B0604020202020204" pitchFamily="34" charset="0"/>
              </a:rPr>
              <a:t>Németh</a:t>
            </a:r>
            <a:r>
              <a:rPr lang="cs-CZ" sz="1100" b="0" u="sng" dirty="0">
                <a:latin typeface="Arial" panose="020B0604020202020204" pitchFamily="34" charset="0"/>
                <a:ea typeface="Calibri" panose="020F0502020204030204" pitchFamily="34" charset="0"/>
                <a:cs typeface="Arial" panose="020B0604020202020204" pitchFamily="34" charset="0"/>
              </a:rPr>
              <a:t> – trenér SK Štětí</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b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Kluci odvedli výbornou práci. Plnil vše co jsme si v kabině před zápasem řekli a na jejich hře to bylo vidět. Soupeře jsme přehrávali pěknou kombinační hrou na kterou Děčín nedokázal reagovat. Kluci za předvedenou hru zaslouží pochvalu.</a:t>
            </a:r>
            <a:b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O.Malecha</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3,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M.Vaszi</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L.Ladič</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1,J.Daniluk 1, D.Ivanič1.</a:t>
            </a:r>
            <a:b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 </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L.Šrotýř-P.Fulín</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T.Németh</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J.Šedivý,M.Vaszi</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O.Malecha</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L.Ladič</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J.Daniluk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J.Pilař</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Cap Kamil,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L.Kuča</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D.Ivanič</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Z.Németh</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D.Németh</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M.Truskavec-B.Jachimstál,P.Herák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(laik)</a:t>
            </a:r>
            <a:endParaRPr lang="cs-CZ" sz="1100" b="0" dirty="0">
              <a:latin typeface="Arial" panose="020B0604020202020204" pitchFamily="34" charset="0"/>
              <a:ea typeface="Calibri" panose="020F0502020204030204" pitchFamily="34" charset="0"/>
              <a:cs typeface="Arial" panose="020B0604020202020204" pitchFamily="34" charset="0"/>
            </a:endParaRPr>
          </a:p>
        </p:txBody>
      </p:sp>
      <p:sp>
        <p:nvSpPr>
          <p:cNvPr id="16" name="TextovéPole 15">
            <a:extLst>
              <a:ext uri="{FF2B5EF4-FFF2-40B4-BE49-F238E27FC236}">
                <a16:creationId xmlns:a16="http://schemas.microsoft.com/office/drawing/2014/main" id="{AD43E04C-921D-423F-9EBC-07B9B50E9320}"/>
              </a:ext>
            </a:extLst>
          </p:cNvPr>
          <p:cNvSpPr txBox="1"/>
          <p:nvPr/>
        </p:nvSpPr>
        <p:spPr>
          <a:xfrm>
            <a:off x="115675" y="135825"/>
            <a:ext cx="4536504" cy="261610"/>
          </a:xfrm>
          <a:prstGeom prst="rect">
            <a:avLst/>
          </a:prstGeom>
          <a:pattFill prst="ltVert">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sz="1100" dirty="0">
                <a:latin typeface="Arial Black" panose="020B0A04020102020204" pitchFamily="34" charset="0"/>
              </a:rPr>
              <a:t>Pokračování  ROMA Děčín-SK Štětí 31.3.2019</a:t>
            </a:r>
          </a:p>
        </p:txBody>
      </p:sp>
      <p:pic>
        <p:nvPicPr>
          <p:cNvPr id="17" name="Obrázek 16">
            <a:extLst>
              <a:ext uri="{FF2B5EF4-FFF2-40B4-BE49-F238E27FC236}">
                <a16:creationId xmlns:a16="http://schemas.microsoft.com/office/drawing/2014/main" id="{1A217F12-82F9-4AD4-8E2A-423D55205151}"/>
              </a:ext>
            </a:extLst>
          </p:cNvPr>
          <p:cNvPicPr>
            <a:picLocks noChangeAspect="1"/>
          </p:cNvPicPr>
          <p:nvPr/>
        </p:nvPicPr>
        <p:blipFill>
          <a:blip r:embed="rId3"/>
          <a:stretch>
            <a:fillRect/>
          </a:stretch>
        </p:blipFill>
        <p:spPr>
          <a:xfrm>
            <a:off x="1108381" y="4650459"/>
            <a:ext cx="1439688" cy="2216725"/>
          </a:xfrm>
          <a:prstGeom prst="rect">
            <a:avLst/>
          </a:prstGeom>
        </p:spPr>
      </p:pic>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endParaRPr lang="cs-CZ" sz="800" dirty="0">
              <a:latin typeface="Bookman Old Style" pitchFamily="18" charset="0"/>
            </a:endParaRPr>
          </a:p>
        </p:txBody>
      </p:sp>
      <p:pic>
        <p:nvPicPr>
          <p:cNvPr id="4" name="Obrázek 3"/>
          <p:cNvPicPr>
            <a:picLocks noChangeAspect="1"/>
          </p:cNvPicPr>
          <p:nvPr/>
        </p:nvPicPr>
        <p:blipFill>
          <a:blip r:embed="rId2"/>
          <a:stretch>
            <a:fillRect/>
          </a:stretch>
        </p:blipFill>
        <p:spPr>
          <a:xfrm>
            <a:off x="3559613" y="165283"/>
            <a:ext cx="1194322" cy="1323439"/>
          </a:xfrm>
          <a:prstGeom prst="rect">
            <a:avLst/>
          </a:prstGeom>
        </p:spPr>
      </p:pic>
      <p:sp>
        <p:nvSpPr>
          <p:cNvPr id="5" name="TextovéPole 4"/>
          <p:cNvSpPr txBox="1"/>
          <p:nvPr/>
        </p:nvSpPr>
        <p:spPr>
          <a:xfrm>
            <a:off x="143992" y="1818302"/>
            <a:ext cx="4680520" cy="2785378"/>
          </a:xfrm>
          <a:prstGeom prst="rect">
            <a:avLst/>
          </a:prstGeom>
          <a:solidFill>
            <a:srgbClr val="FFFF99"/>
          </a:solidFill>
          <a:ln w="15875">
            <a:solidFill>
              <a:schemeClr val="accent6">
                <a:lumMod val="60000"/>
                <a:lumOff val="40000"/>
              </a:schemeClr>
            </a:solidFill>
          </a:ln>
          <a:effectLst>
            <a:softEdge rad="0"/>
          </a:effectLst>
        </p:spPr>
        <p:txBody>
          <a:bodyPr wrap="square" rtlCol="0">
            <a:spAutoFit/>
          </a:bodyPr>
          <a:lstStyle/>
          <a:p>
            <a:pPr algn="ctr"/>
            <a:r>
              <a:rPr lang="cs-CZ" sz="1600" u="sng" dirty="0">
                <a:latin typeface="Arial Black" panose="020B0A04020102020204" pitchFamily="34" charset="0"/>
              </a:rPr>
              <a:t>Alois Šebek – hrající trenér SK Dobroměřice </a:t>
            </a:r>
          </a:p>
          <a:p>
            <a:pPr algn="just"/>
            <a:r>
              <a:rPr lang="cs-CZ" sz="1100" b="0" dirty="0">
                <a:latin typeface="Arial" panose="020B0604020202020204" pitchFamily="34" charset="0"/>
                <a:cs typeface="Arial" panose="020B0604020202020204" pitchFamily="34" charset="0"/>
              </a:rPr>
              <a:t>Myslím, že domácí hráli s velkou chutí po té co se jim nepovedlo utkání v Jílovém. Štětí začalo dobře, dalo 2 góly, i když i trochu se štěstím z malého vápna. Pak si to do poločasu ohlídali, i když jsme dali gól. My jsme se zvedli v úvodu 2.půle, kdy jsme byli10 minut lepším týmem. Pak jsme z jednoho útoku dostali gól na 3:1 a tím se nám to sesypalo. Domácí vyhráli zaslouženě</a:t>
            </a: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p:txBody>
      </p:sp>
      <p:pic>
        <p:nvPicPr>
          <p:cNvPr id="6" name="Obrázek 5"/>
          <p:cNvPicPr>
            <a:picLocks noChangeAspect="1"/>
          </p:cNvPicPr>
          <p:nvPr/>
        </p:nvPicPr>
        <p:blipFill>
          <a:blip r:embed="rId3"/>
          <a:stretch>
            <a:fillRect/>
          </a:stretch>
        </p:blipFill>
        <p:spPr>
          <a:xfrm>
            <a:off x="2062436" y="3359050"/>
            <a:ext cx="1546170" cy="1146250"/>
          </a:xfrm>
          <a:prstGeom prst="rect">
            <a:avLst/>
          </a:prstGeom>
        </p:spPr>
      </p:pic>
      <p:sp>
        <p:nvSpPr>
          <p:cNvPr id="7" name="TextovéPole 6"/>
          <p:cNvSpPr txBox="1"/>
          <p:nvPr/>
        </p:nvSpPr>
        <p:spPr>
          <a:xfrm>
            <a:off x="143992" y="4765109"/>
            <a:ext cx="4680520" cy="2031325"/>
          </a:xfrm>
          <a:prstGeom prst="rect">
            <a:avLst/>
          </a:prstGeom>
          <a:solidFill>
            <a:srgbClr val="CCFFFF"/>
          </a:solidFill>
          <a:ln w="15875">
            <a:solidFill>
              <a:schemeClr val="accent6">
                <a:lumMod val="60000"/>
                <a:lumOff val="40000"/>
              </a:schemeClr>
            </a:solidFill>
          </a:ln>
          <a:effectLst>
            <a:softEdge rad="0"/>
          </a:effectLst>
        </p:spPr>
        <p:txBody>
          <a:bodyPr wrap="square" rtlCol="0">
            <a:spAutoFit/>
          </a:bodyPr>
          <a:lstStyle/>
          <a:p>
            <a:pPr algn="ctr"/>
            <a:r>
              <a:rPr lang="cs-CZ" sz="1600" u="sng" dirty="0">
                <a:latin typeface="Arial Black" panose="020B0A04020102020204" pitchFamily="34" charset="0"/>
              </a:rPr>
              <a:t>Jiří </a:t>
            </a:r>
            <a:r>
              <a:rPr lang="cs-CZ" sz="1600" u="sng" dirty="0" err="1">
                <a:latin typeface="Arial Black" panose="020B0A04020102020204" pitchFamily="34" charset="0"/>
              </a:rPr>
              <a:t>Ransdorf</a:t>
            </a:r>
            <a:r>
              <a:rPr lang="cs-CZ" sz="1600" u="sng" dirty="0">
                <a:latin typeface="Arial Black" panose="020B0A04020102020204" pitchFamily="34" charset="0"/>
              </a:rPr>
              <a:t> - trenér SK Štětí </a:t>
            </a:r>
          </a:p>
          <a:p>
            <a:pPr algn="just"/>
            <a:r>
              <a:rPr lang="cs-CZ" sz="1100" b="0" dirty="0">
                <a:latin typeface="Arial" panose="020B0604020202020204" pitchFamily="34" charset="0"/>
                <a:cs typeface="Arial" panose="020B0604020202020204" pitchFamily="34" charset="0"/>
              </a:rPr>
              <a:t>S výsledkem jsme spokojeni, ale stále nám tam ještě něco chybí. Hosté zlobili rychlými útoky. Vedli jsme 1:0, pak jsme dali gól na 2:0. Bylo to dobrý, ale pak jsme inkasovali na 1:2 a v úvodu 2. půle byli lepší hosté Pak jsme se ale vrátili do hry, dali jsme 2 góly a už jsme to kontrolovali</a:t>
            </a: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a:p>
            <a:pPr algn="just"/>
            <a:endParaRPr lang="cs-CZ" sz="1100" b="0" dirty="0">
              <a:latin typeface="Arial" panose="020B0604020202020204" pitchFamily="34" charset="0"/>
              <a:cs typeface="Arial" panose="020B0604020202020204" pitchFamily="34" charset="0"/>
            </a:endParaRPr>
          </a:p>
        </p:txBody>
      </p:sp>
      <p:pic>
        <p:nvPicPr>
          <p:cNvPr id="8" name="Obrázek 7"/>
          <p:cNvPicPr>
            <a:picLocks noChangeAspect="1"/>
          </p:cNvPicPr>
          <p:nvPr/>
        </p:nvPicPr>
        <p:blipFill>
          <a:blip r:embed="rId4"/>
          <a:stretch>
            <a:fillRect/>
          </a:stretch>
        </p:blipFill>
        <p:spPr>
          <a:xfrm>
            <a:off x="2062436" y="5847211"/>
            <a:ext cx="858340" cy="858340"/>
          </a:xfrm>
          <a:prstGeom prst="rect">
            <a:avLst/>
          </a:prstGeom>
        </p:spPr>
      </p:pic>
      <p:sp>
        <p:nvSpPr>
          <p:cNvPr id="9" name="TextovéPole 8"/>
          <p:cNvSpPr txBox="1"/>
          <p:nvPr/>
        </p:nvSpPr>
        <p:spPr>
          <a:xfrm>
            <a:off x="143992" y="163116"/>
            <a:ext cx="3312368" cy="1323439"/>
          </a:xfrm>
          <a:prstGeom prst="rect">
            <a:avLst/>
          </a:prstGeom>
          <a:solidFill>
            <a:srgbClr val="FFCC66"/>
          </a:solidFill>
          <a:effectLst>
            <a:glow rad="63500">
              <a:srgbClr val="FFFF00">
                <a:alpha val="40000"/>
              </a:srgbClr>
            </a:glow>
            <a:softEdge rad="304800"/>
          </a:effectLst>
        </p:spPr>
        <p:txBody>
          <a:bodyPr wrap="square" rtlCol="0">
            <a:spAutoFit/>
          </a:bodyPr>
          <a:lstStyle/>
          <a:p>
            <a:pPr algn="ctr"/>
            <a:r>
              <a:rPr lang="cs-CZ" sz="2000" dirty="0">
                <a:latin typeface="Arial Black" panose="020B0A04020102020204" pitchFamily="34" charset="0"/>
              </a:rPr>
              <a:t>Po zápase </a:t>
            </a:r>
          </a:p>
          <a:p>
            <a:pPr algn="ctr"/>
            <a:r>
              <a:rPr lang="cs-CZ" sz="2000" dirty="0">
                <a:latin typeface="Arial Black" panose="020B0A04020102020204" pitchFamily="34" charset="0"/>
              </a:rPr>
              <a:t>Štětí-Dobroměřice jsme vyzpovídali trenéry obou mužstev</a:t>
            </a:r>
          </a:p>
        </p:txBody>
      </p:sp>
      <p:sp>
        <p:nvSpPr>
          <p:cNvPr id="14" name="Obdélník 13">
            <a:extLst>
              <a:ext uri="{FF2B5EF4-FFF2-40B4-BE49-F238E27FC236}">
                <a16:creationId xmlns:a16="http://schemas.microsoft.com/office/drawing/2014/main" id="{A0B80005-B637-4A96-A4B9-38A67187F5B6}"/>
              </a:ext>
            </a:extLst>
          </p:cNvPr>
          <p:cNvSpPr/>
          <p:nvPr/>
        </p:nvSpPr>
        <p:spPr>
          <a:xfrm>
            <a:off x="5527050" y="2971428"/>
            <a:ext cx="4607694" cy="3747821"/>
          </a:xfrm>
          <a:prstGeom prst="rect">
            <a:avLst/>
          </a:prstGeom>
        </p:spPr>
        <p:txBody>
          <a:bodyPr wrap="square">
            <a:spAutoFit/>
          </a:bodyPr>
          <a:lstStyle/>
          <a:p>
            <a:pPr algn="ctr">
              <a:lnSpc>
                <a:spcPct val="107000"/>
              </a:lnSpc>
              <a:spcAft>
                <a:spcPts val="0"/>
              </a:spcAft>
            </a:pPr>
            <a:r>
              <a:rPr lang="cs-CZ" sz="1600" dirty="0">
                <a:effectLst>
                  <a:outerShdw blurRad="60007" dist="310007" dir="7680000" sy="30000" kx="1300200" algn="ctr" rotWithShape="0">
                    <a:prstClr val="black">
                      <a:alpha val="32000"/>
                    </a:prstClr>
                  </a:outerShdw>
                </a:effectLst>
              </a:rPr>
              <a:t>TJ Junior Roma Děčín -  SK Štětí  </a:t>
            </a:r>
          </a:p>
          <a:p>
            <a:pPr algn="ctr">
              <a:lnSpc>
                <a:spcPct val="107000"/>
              </a:lnSpc>
              <a:spcAft>
                <a:spcPts val="0"/>
              </a:spcAft>
            </a:pPr>
            <a:r>
              <a:rPr lang="cs-CZ" sz="1600" dirty="0">
                <a:effectLst>
                  <a:outerShdw blurRad="60007" dist="310007" dir="7680000" sy="30000" kx="1300200" algn="ctr" rotWithShape="0">
                    <a:prstClr val="black">
                      <a:alpha val="32000"/>
                    </a:prstClr>
                  </a:outerShdw>
                </a:effectLst>
              </a:rPr>
              <a:t>2:8(1:4)  31.3.2019    15.kolo I.A třída</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Původně se měl zápas hrát už v sobotu, ale nakonec jsme na umělou trávu na základě žádosti Děčínských odjížděli až v neděli odpoledne. Čekal nás soupeř, který v tabulce nestojí na příliš lichotivém postavení a je na předposledním místě. Naše mužstvo pro změnu neuspělo v prvním jarním kole, tak chtělo napravit reputaci zápase druhém.  Hned v 1. minutě s e ke střele z velkého vápna dostal </a:t>
            </a:r>
            <a:r>
              <a:rPr lang="cs-CZ" sz="1000" b="0" dirty="0" err="1">
                <a:latin typeface="Arial" panose="020B0604020202020204" pitchFamily="34" charset="0"/>
                <a:ea typeface="Calibri" panose="020F0502020204030204" pitchFamily="34" charset="0"/>
                <a:cs typeface="Arial" panose="020B0604020202020204" pitchFamily="34" charset="0"/>
              </a:rPr>
              <a:t>ladislav</a:t>
            </a:r>
            <a:r>
              <a:rPr lang="cs-CZ" sz="1000" b="0" dirty="0">
                <a:latin typeface="Arial" panose="020B0604020202020204" pitchFamily="34" charset="0"/>
                <a:ea typeface="Calibri" panose="020F0502020204030204" pitchFamily="34" charset="0"/>
                <a:cs typeface="Arial" panose="020B0604020202020204" pitchFamily="34" charset="0"/>
              </a:rPr>
              <a:t> Ladič a chyběl kousek, aby z toho byl gól. Na hře našeho týmu byla vidět od samého začátku touha po zisku 3 bodů a domácí jsme zatlačili na jejich polovinu. Domácí vystavěli ve vlastním vápně neprostupnou zeď a nám se nedařilo obránce prostřelit.  V 11. minutě se hosté nečekaně dostali na naší polovinu a stáli při nás všichni svatí, když míč zazvonil o tyčku. O 3 minuty později zahrozil Oldřich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ale branka z toho ještě nebyla. Ještě v téže minutě jsme se ale dočkali. Mikuláš </a:t>
            </a:r>
            <a:r>
              <a:rPr lang="cs-CZ" sz="1000" b="0" dirty="0" err="1">
                <a:latin typeface="Arial" panose="020B0604020202020204" pitchFamily="34" charset="0"/>
                <a:ea typeface="Calibri" panose="020F0502020204030204" pitchFamily="34" charset="0"/>
                <a:cs typeface="Arial" panose="020B0604020202020204" pitchFamily="34" charset="0"/>
              </a:rPr>
              <a:t>Vaszi</a:t>
            </a:r>
            <a:r>
              <a:rPr lang="cs-CZ" sz="1000" b="0" dirty="0">
                <a:latin typeface="Arial" panose="020B0604020202020204" pitchFamily="34" charset="0"/>
                <a:ea typeface="Calibri" panose="020F0502020204030204" pitchFamily="34" charset="0"/>
                <a:cs typeface="Arial" panose="020B0604020202020204" pitchFamily="34" charset="0"/>
              </a:rPr>
              <a:t> prošel s míčem od lajny až do vápna a z těžkého úhlu překonal domácího brankáře na 1:0.Měli jsme i další příležitosti a gólovou se stala až ta ve 21. minutě. Čtyři hráče domácích obešel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a dokázal si i poradit se zakončením na 2:0. Ve 26. minutě si slabší chvilku vybral Lukáš </a:t>
            </a:r>
            <a:r>
              <a:rPr lang="cs-CZ" sz="1000" b="0" dirty="0" err="1">
                <a:latin typeface="Arial" panose="020B0604020202020204" pitchFamily="34" charset="0"/>
                <a:ea typeface="Calibri" panose="020F0502020204030204" pitchFamily="34" charset="0"/>
                <a:cs typeface="Arial" panose="020B0604020202020204" pitchFamily="34" charset="0"/>
              </a:rPr>
              <a:t>Šrotýř</a:t>
            </a:r>
            <a:r>
              <a:rPr lang="cs-CZ" sz="1000" b="0" dirty="0">
                <a:latin typeface="Arial" panose="020B0604020202020204" pitchFamily="34" charset="0"/>
                <a:ea typeface="Calibri" panose="020F0502020204030204" pitchFamily="34" charset="0"/>
                <a:cs typeface="Arial" panose="020B0604020202020204" pitchFamily="34" charset="0"/>
              </a:rPr>
              <a:t> v brance a domácí vstřelili kontaktní gól na 1:2. Radost Děčína dlouhého trvání neměla. Ve 33. minutě upravil Ladislav Ladič chytrou střelou na 3:1. Ještě do poločasu jsme si vypracovali několik nadějných pokusů, ale využit byl pouze jeden. Poločasové skóre 4:1 stanovila</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ovéPole 14">
            <a:extLst>
              <a:ext uri="{FF2B5EF4-FFF2-40B4-BE49-F238E27FC236}">
                <a16:creationId xmlns:a16="http://schemas.microsoft.com/office/drawing/2014/main" id="{CB18790A-DDDD-406E-9396-0AD2B28381DE}"/>
              </a:ext>
            </a:extLst>
          </p:cNvPr>
          <p:cNvSpPr txBox="1"/>
          <p:nvPr/>
        </p:nvSpPr>
        <p:spPr>
          <a:xfrm>
            <a:off x="5527050" y="163116"/>
            <a:ext cx="4607694" cy="1015663"/>
          </a:xfrm>
          <a:prstGeom prst="rect">
            <a:avLst/>
          </a:prstGeom>
          <a:gradFill>
            <a:gsLst>
              <a:gs pos="38000">
                <a:schemeClr val="accent3">
                  <a:lumMod val="85000"/>
                </a:schemeClr>
              </a:gs>
              <a:gs pos="77000">
                <a:srgbClr val="66FF33"/>
              </a:gs>
            </a:gsLst>
            <a:lin ang="5400000" scaled="1"/>
          </a:gradFill>
          <a:effectLst>
            <a:glow rad="101600">
              <a:srgbClr val="FFFF66">
                <a:alpha val="40000"/>
              </a:srgbClr>
            </a:glow>
            <a:softEdge rad="330200"/>
          </a:effectLst>
        </p:spPr>
        <p:txBody>
          <a:bodyPr wrap="square" rtlCol="0">
            <a:spAutoFit/>
          </a:bodyPr>
          <a:lstStyle/>
          <a:p>
            <a:pPr algn="ctr"/>
            <a:r>
              <a:rPr lang="cs-CZ" sz="2000" dirty="0">
                <a:solidFill>
                  <a:srgbClr val="000099"/>
                </a:solidFill>
                <a:latin typeface="Arial Black" panose="020B0A04020102020204" pitchFamily="34" charset="0"/>
              </a:rPr>
              <a:t>Dorostenci si zastříleli.  Osmičku rozdělili na 2 čtyřky v každém poločase</a:t>
            </a:r>
          </a:p>
        </p:txBody>
      </p:sp>
      <p:pic>
        <p:nvPicPr>
          <p:cNvPr id="16" name="Obrázek 15">
            <a:extLst>
              <a:ext uri="{FF2B5EF4-FFF2-40B4-BE49-F238E27FC236}">
                <a16:creationId xmlns:a16="http://schemas.microsoft.com/office/drawing/2014/main" id="{08DA5EB8-A1D3-4F47-ABB1-EF5E2977EF47}"/>
              </a:ext>
            </a:extLst>
          </p:cNvPr>
          <p:cNvPicPr>
            <a:picLocks noChangeAspect="1"/>
          </p:cNvPicPr>
          <p:nvPr/>
        </p:nvPicPr>
        <p:blipFill>
          <a:blip r:embed="rId5"/>
          <a:stretch>
            <a:fillRect/>
          </a:stretch>
        </p:blipFill>
        <p:spPr>
          <a:xfrm>
            <a:off x="6723991" y="1333553"/>
            <a:ext cx="1924050" cy="1466850"/>
          </a:xfrm>
          <a:prstGeom prst="rect">
            <a:avLst/>
          </a:prstGeom>
        </p:spPr>
      </p:pic>
    </p:spTree>
    <p:extLst>
      <p:ext uri="{BB962C8B-B14F-4D97-AF65-F5344CB8AC3E}">
        <p14:creationId xmlns:p14="http://schemas.microsoft.com/office/powerpoint/2010/main" val="6692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872184" y="696662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endParaRPr lang="cs-CZ" sz="800" dirty="0">
              <a:latin typeface="Bookman Old Style" pitchFamily="18" charset="0"/>
            </a:endParaRP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pic>
        <p:nvPicPr>
          <p:cNvPr id="15" name="Obrázek 14"/>
          <p:cNvPicPr>
            <a:picLocks noChangeAspect="1"/>
          </p:cNvPicPr>
          <p:nvPr/>
        </p:nvPicPr>
        <p:blipFill>
          <a:blip r:embed="rId2"/>
          <a:stretch>
            <a:fillRect/>
          </a:stretch>
        </p:blipFill>
        <p:spPr>
          <a:xfrm>
            <a:off x="5550543" y="276694"/>
            <a:ext cx="4362149" cy="3168973"/>
          </a:xfrm>
          <a:prstGeom prst="rect">
            <a:avLst/>
          </a:prstGeom>
          <a:ln w="38100">
            <a:solidFill>
              <a:schemeClr val="bg2">
                <a:lumMod val="50000"/>
              </a:schemeClr>
            </a:solidFill>
          </a:ln>
        </p:spPr>
      </p:pic>
      <p:sp>
        <p:nvSpPr>
          <p:cNvPr id="16" name="TextovéPole 15"/>
          <p:cNvSpPr txBox="1"/>
          <p:nvPr/>
        </p:nvSpPr>
        <p:spPr>
          <a:xfrm>
            <a:off x="5526527" y="3645652"/>
            <a:ext cx="4320480" cy="461665"/>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dirty="0">
                <a:latin typeface="Bookman Old Style" panose="02050604050505020204" pitchFamily="18" charset="0"/>
              </a:rPr>
              <a:t>SK Štětí – SK Dobroměřice po brance </a:t>
            </a:r>
          </a:p>
          <a:p>
            <a:pPr algn="ctr"/>
            <a:r>
              <a:rPr lang="cs-CZ" dirty="0" err="1">
                <a:latin typeface="Bookman Old Style" panose="02050604050505020204" pitchFamily="18" charset="0"/>
              </a:rPr>
              <a:t>T.Písaře</a:t>
            </a:r>
            <a:r>
              <a:rPr lang="cs-CZ" dirty="0">
                <a:latin typeface="Bookman Old Style" panose="02050604050505020204" pitchFamily="18" charset="0"/>
              </a:rPr>
              <a:t> na 3:1</a:t>
            </a:r>
          </a:p>
        </p:txBody>
      </p:sp>
      <p:pic>
        <p:nvPicPr>
          <p:cNvPr id="17" name="Obrázek 16"/>
          <p:cNvPicPr>
            <a:picLocks noChangeAspect="1"/>
          </p:cNvPicPr>
          <p:nvPr/>
        </p:nvPicPr>
        <p:blipFill>
          <a:blip r:embed="rId3"/>
          <a:stretch>
            <a:fillRect/>
          </a:stretch>
        </p:blipFill>
        <p:spPr>
          <a:xfrm>
            <a:off x="5503533" y="4197167"/>
            <a:ext cx="4456170" cy="2391702"/>
          </a:xfrm>
          <a:prstGeom prst="rect">
            <a:avLst/>
          </a:prstGeom>
          <a:ln w="44450">
            <a:solidFill>
              <a:srgbClr val="FFFF99"/>
            </a:solidFill>
          </a:ln>
        </p:spPr>
      </p:pic>
      <p:sp>
        <p:nvSpPr>
          <p:cNvPr id="18" name="TextovéPole 17"/>
          <p:cNvSpPr txBox="1"/>
          <p:nvPr/>
        </p:nvSpPr>
        <p:spPr>
          <a:xfrm>
            <a:off x="5639224" y="6669988"/>
            <a:ext cx="4320480" cy="276999"/>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dirty="0">
                <a:latin typeface="Bookman Old Style" panose="02050604050505020204" pitchFamily="18" charset="0"/>
              </a:rPr>
              <a:t>SK Štětí – SK Dobroměřice </a:t>
            </a:r>
            <a:r>
              <a:rPr lang="cs-CZ" dirty="0" err="1">
                <a:latin typeface="Bookman Old Style" panose="02050604050505020204" pitchFamily="18" charset="0"/>
              </a:rPr>
              <a:t>R.Slanička</a:t>
            </a:r>
            <a:r>
              <a:rPr lang="cs-CZ" dirty="0">
                <a:latin typeface="Bookman Old Style" panose="02050604050505020204" pitchFamily="18" charset="0"/>
              </a:rPr>
              <a:t> 4</a:t>
            </a:r>
          </a:p>
        </p:txBody>
      </p:sp>
      <p:graphicFrame>
        <p:nvGraphicFramePr>
          <p:cNvPr id="8" name="Tabulka 7">
            <a:extLst>
              <a:ext uri="{FF2B5EF4-FFF2-40B4-BE49-F238E27FC236}">
                <a16:creationId xmlns:a16="http://schemas.microsoft.com/office/drawing/2014/main" id="{C1D39D1F-EC35-4B88-8FA8-79FBFCC76E95}"/>
              </a:ext>
            </a:extLst>
          </p:cNvPr>
          <p:cNvGraphicFramePr>
            <a:graphicFrameLocks noGrp="1"/>
          </p:cNvGraphicFramePr>
          <p:nvPr>
            <p:extLst>
              <p:ext uri="{D42A27DB-BD31-4B8C-83A1-F6EECF244321}">
                <p14:modId xmlns:p14="http://schemas.microsoft.com/office/powerpoint/2010/main" val="3495019150"/>
              </p:ext>
            </p:extLst>
          </p:nvPr>
        </p:nvGraphicFramePr>
        <p:xfrm>
          <a:off x="216000" y="149092"/>
          <a:ext cx="4554046" cy="3816072"/>
        </p:xfrm>
        <a:graphic>
          <a:graphicData uri="http://schemas.openxmlformats.org/drawingml/2006/table">
            <a:tbl>
              <a:tblPr/>
              <a:tblGrid>
                <a:gridCol w="442653">
                  <a:extLst>
                    <a:ext uri="{9D8B030D-6E8A-4147-A177-3AD203B41FA5}">
                      <a16:colId xmlns:a16="http://schemas.microsoft.com/office/drawing/2014/main" val="2221273739"/>
                    </a:ext>
                  </a:extLst>
                </a:gridCol>
                <a:gridCol w="1436222">
                  <a:extLst>
                    <a:ext uri="{9D8B030D-6E8A-4147-A177-3AD203B41FA5}">
                      <a16:colId xmlns:a16="http://schemas.microsoft.com/office/drawing/2014/main" val="3805184852"/>
                    </a:ext>
                  </a:extLst>
                </a:gridCol>
                <a:gridCol w="1866846">
                  <a:extLst>
                    <a:ext uri="{9D8B030D-6E8A-4147-A177-3AD203B41FA5}">
                      <a16:colId xmlns:a16="http://schemas.microsoft.com/office/drawing/2014/main" val="949418734"/>
                    </a:ext>
                  </a:extLst>
                </a:gridCol>
                <a:gridCol w="808325">
                  <a:extLst>
                    <a:ext uri="{9D8B030D-6E8A-4147-A177-3AD203B41FA5}">
                      <a16:colId xmlns:a16="http://schemas.microsoft.com/office/drawing/2014/main" val="978432322"/>
                    </a:ext>
                  </a:extLst>
                </a:gridCol>
              </a:tblGrid>
              <a:tr h="200025">
                <a:tc gridSpan="4">
                  <a:txBody>
                    <a:bodyPr/>
                    <a:lstStyle/>
                    <a:p>
                      <a:pPr algn="ctr" fontAlgn="ctr"/>
                      <a:r>
                        <a:rPr lang="cs-CZ" sz="2000" b="1" i="0" u="none" strike="noStrike" dirty="0">
                          <a:solidFill>
                            <a:srgbClr val="000000"/>
                          </a:solidFill>
                          <a:effectLst/>
                          <a:latin typeface="Arial" panose="020B0604020202020204" pitchFamily="34" charset="0"/>
                        </a:rPr>
                        <a:t>Hitparáda střelců IV. Třídy dospělých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12919343"/>
                  </a:ext>
                </a:extLst>
              </a:tr>
              <a:tr h="209550">
                <a:tc>
                  <a:txBody>
                    <a:bodyPr/>
                    <a:lstStyle/>
                    <a:p>
                      <a:pPr algn="ctr" fontAlgn="ctr"/>
                      <a:r>
                        <a:rPr lang="cs-CZ" sz="1000" b="1" i="0" u="none" strike="noStrike" dirty="0">
                          <a:solidFill>
                            <a:srgbClr val="5B6067"/>
                          </a:solidFill>
                          <a:effectLst/>
                          <a:latin typeface="Arial" panose="020B0604020202020204" pitchFamily="34" charset="0"/>
                        </a:rPr>
                        <a:t>Pořadí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B6067"/>
                          </a:solidFill>
                          <a:effectLst/>
                          <a:latin typeface="Arial" panose="020B0604020202020204" pitchFamily="34" charset="0"/>
                        </a:rPr>
                        <a:t>Příjmení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B6067"/>
                          </a:solidFill>
                          <a:effectLst/>
                          <a:latin typeface="Arial" panose="020B0604020202020204" pitchFamily="34" charset="0"/>
                        </a:rPr>
                        <a:t>Klub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5B6067"/>
                          </a:solidFill>
                          <a:effectLst/>
                          <a:latin typeface="Arial" panose="020B0604020202020204" pitchFamily="34" charset="0"/>
                        </a:rPr>
                        <a:t>Branky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90801407"/>
                  </a:ext>
                </a:extLst>
              </a:tr>
              <a:tr h="228600">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07B5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Král Jakub</a:t>
                      </a:r>
                    </a:p>
                  </a:txBody>
                  <a:tcPr marL="9525" marR="9525" marT="9525" marB="0" anchor="ctr">
                    <a:lnL w="6350" cap="flat" cmpd="sng" algn="ctr">
                      <a:solidFill>
                        <a:srgbClr val="607B58"/>
                      </a:solidFill>
                      <a:prstDash val="solid"/>
                      <a:round/>
                      <a:headEnd type="none" w="med" len="med"/>
                      <a:tailEnd type="none" w="med" len="med"/>
                    </a:lnL>
                    <a:lnR w="6350" cap="flat" cmpd="sng" algn="ctr">
                      <a:solidFill>
                        <a:srgbClr val="887A5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AFK Přestavlky, z.s.</a:t>
                      </a:r>
                    </a:p>
                  </a:txBody>
                  <a:tcPr marL="9525" marR="9525" marT="9525" marB="0" anchor="ctr">
                    <a:lnL w="6350" cap="flat" cmpd="sng" algn="ctr">
                      <a:solidFill>
                        <a:srgbClr val="887A58"/>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30741733"/>
                  </a:ext>
                </a:extLst>
              </a:tr>
              <a:tr h="228600">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50825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Beruška Dominik</a:t>
                      </a:r>
                    </a:p>
                  </a:txBody>
                  <a:tcPr marL="9525" marR="9525" marT="9525" marB="0" anchor="ctr">
                    <a:lnL w="6350" cap="flat" cmpd="sng" algn="ctr">
                      <a:solidFill>
                        <a:srgbClr val="508258"/>
                      </a:solidFill>
                      <a:prstDash val="solid"/>
                      <a:round/>
                      <a:headEnd type="none" w="med" len="med"/>
                      <a:tailEnd type="none" w="med" len="med"/>
                    </a:lnL>
                    <a:lnR w="6350" cap="flat" cmpd="sng" algn="ctr">
                      <a:solidFill>
                        <a:srgbClr val="60815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60815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499472917"/>
                  </a:ext>
                </a:extLst>
              </a:tr>
              <a:tr h="228600">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68885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Hudec Jakub</a:t>
                      </a:r>
                    </a:p>
                  </a:txBody>
                  <a:tcPr marL="9525" marR="9525" marT="9525" marB="0" anchor="ctr">
                    <a:lnL w="6350" cap="flat" cmpd="sng" algn="ctr">
                      <a:solidFill>
                        <a:srgbClr val="688858"/>
                      </a:solidFill>
                      <a:prstDash val="solid"/>
                      <a:round/>
                      <a:headEnd type="none" w="med" len="med"/>
                      <a:tailEnd type="none" w="med" len="med"/>
                    </a:lnL>
                    <a:lnR w="6350" cap="flat" cmpd="sng" algn="ctr">
                      <a:solidFill>
                        <a:srgbClr val="48875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pl-PL" sz="1200" b="1" i="0" u="none" strike="noStrike">
                          <a:solidFill>
                            <a:srgbClr val="000000"/>
                          </a:solidFill>
                          <a:effectLst/>
                          <a:latin typeface="Arial" panose="020B0604020202020204" pitchFamily="34" charset="0"/>
                        </a:rPr>
                        <a:t>TJ Dynamo Podlusky z.s.</a:t>
                      </a:r>
                    </a:p>
                  </a:txBody>
                  <a:tcPr marL="9525" marR="9525" marT="9525" marB="0" anchor="ctr">
                    <a:lnL w="6350" cap="flat" cmpd="sng" algn="ctr">
                      <a:solidFill>
                        <a:srgbClr val="48875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14727512"/>
                  </a:ext>
                </a:extLst>
              </a:tr>
              <a:tr h="320397">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588C5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Jetelina Tomáš</a:t>
                      </a:r>
                    </a:p>
                  </a:txBody>
                  <a:tcPr marL="9525" marR="9525" marT="9525" marB="0" anchor="ctr">
                    <a:lnL w="6350" cap="flat" cmpd="sng" algn="ctr">
                      <a:solidFill>
                        <a:srgbClr val="588C58"/>
                      </a:solidFill>
                      <a:prstDash val="solid"/>
                      <a:round/>
                      <a:headEnd type="none" w="med" len="med"/>
                      <a:tailEnd type="none" w="med" len="med"/>
                    </a:lnL>
                    <a:lnR w="6350" cap="flat" cmpd="sng" algn="ctr">
                      <a:solidFill>
                        <a:srgbClr val="E08B5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TJ Sokol Ctiněves z.s.</a:t>
                      </a:r>
                    </a:p>
                  </a:txBody>
                  <a:tcPr marL="9525" marR="9525" marT="9525" marB="0" anchor="ctr">
                    <a:lnL w="6350" cap="flat" cmpd="sng" algn="ctr">
                      <a:solidFill>
                        <a:srgbClr val="E08B5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1812444"/>
                  </a:ext>
                </a:extLst>
              </a:tr>
              <a:tr h="228600">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40925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dirty="0" err="1">
                          <a:solidFill>
                            <a:srgbClr val="000000"/>
                          </a:solidFill>
                          <a:effectLst/>
                          <a:latin typeface="Arial" panose="020B0604020202020204" pitchFamily="34" charset="0"/>
                        </a:rPr>
                        <a:t>Žúbor</a:t>
                      </a:r>
                      <a:r>
                        <a:rPr lang="cs-CZ" sz="1200" b="1" i="0" u="none" strike="noStrike" dirty="0">
                          <a:solidFill>
                            <a:srgbClr val="000000"/>
                          </a:solidFill>
                          <a:effectLst/>
                          <a:latin typeface="Arial" panose="020B0604020202020204" pitchFamily="34" charset="0"/>
                        </a:rPr>
                        <a:t> Marek</a:t>
                      </a:r>
                    </a:p>
                  </a:txBody>
                  <a:tcPr marL="9525" marR="9525" marT="9525" marB="0" anchor="ctr">
                    <a:lnL w="6350" cap="flat" cmpd="sng" algn="ctr">
                      <a:solidFill>
                        <a:srgbClr val="409258"/>
                      </a:solidFill>
                      <a:prstDash val="solid"/>
                      <a:round/>
                      <a:headEnd type="none" w="med" len="med"/>
                      <a:tailEnd type="none" w="med" len="med"/>
                    </a:lnL>
                    <a:lnR w="6350" cap="flat" cmpd="sng" algn="ctr">
                      <a:solidFill>
                        <a:srgbClr val="A0985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Sportovní klub Dušníky</a:t>
                      </a:r>
                    </a:p>
                  </a:txBody>
                  <a:tcPr marL="9525" marR="9525" marT="9525" marB="0" anchor="ctr">
                    <a:lnL w="6350" cap="flat" cmpd="sng" algn="ctr">
                      <a:solidFill>
                        <a:srgbClr val="A0985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19898196"/>
                  </a:ext>
                </a:extLst>
              </a:tr>
              <a:tr h="228600">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40235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Lipš Ondřej</a:t>
                      </a:r>
                    </a:p>
                  </a:txBody>
                  <a:tcPr marL="9525" marR="9525" marT="9525" marB="0" anchor="ctr">
                    <a:lnL w="6350" cap="flat" cmpd="sng" algn="ctr">
                      <a:solidFill>
                        <a:srgbClr val="402358"/>
                      </a:solidFill>
                      <a:prstDash val="solid"/>
                      <a:round/>
                      <a:headEnd type="none" w="med" len="med"/>
                      <a:tailEnd type="none" w="med" len="med"/>
                    </a:lnL>
                    <a:lnR w="6350" cap="flat" cmpd="sng" algn="ctr">
                      <a:solidFill>
                        <a:srgbClr val="5869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pl-PL" sz="1200" b="1" i="0" u="none" strike="noStrike">
                          <a:solidFill>
                            <a:srgbClr val="000000"/>
                          </a:solidFill>
                          <a:effectLst/>
                          <a:latin typeface="Arial" panose="020B0604020202020204" pitchFamily="34" charset="0"/>
                        </a:rPr>
                        <a:t>TJ Dynamo Podlusky z.s.</a:t>
                      </a:r>
                    </a:p>
                  </a:txBody>
                  <a:tcPr marL="9525" marR="9525" marT="9525" marB="0" anchor="ctr">
                    <a:lnL w="6350" cap="flat" cmpd="sng" algn="ctr">
                      <a:solidFill>
                        <a:srgbClr val="5869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347880208"/>
                  </a:ext>
                </a:extLst>
              </a:tr>
              <a:tr h="228600">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9871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Hejna Jaroslav</a:t>
                      </a:r>
                    </a:p>
                  </a:txBody>
                  <a:tcPr marL="9525" marR="9525" marT="9525" marB="0" anchor="ctr">
                    <a:lnL w="6350" cap="flat" cmpd="sng" algn="ctr">
                      <a:solidFill>
                        <a:srgbClr val="9871C0"/>
                      </a:solidFill>
                      <a:prstDash val="solid"/>
                      <a:round/>
                      <a:headEnd type="none" w="med" len="med"/>
                      <a:tailEnd type="none" w="med" len="med"/>
                    </a:lnL>
                    <a:lnR w="6350" cap="flat" cmpd="sng" algn="ctr">
                      <a:solidFill>
                        <a:srgbClr val="7072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Sportovní klub Dušníky</a:t>
                      </a:r>
                    </a:p>
                  </a:txBody>
                  <a:tcPr marL="9525" marR="9525" marT="9525" marB="0" anchor="ctr">
                    <a:lnL w="6350" cap="flat" cmpd="sng" algn="ctr">
                      <a:solidFill>
                        <a:srgbClr val="7072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32666546"/>
                  </a:ext>
                </a:extLst>
              </a:tr>
              <a:tr h="228600">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10F92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Feko Robert</a:t>
                      </a:r>
                    </a:p>
                  </a:txBody>
                  <a:tcPr marL="9525" marR="9525" marT="9525" marB="0" anchor="ctr">
                    <a:lnL w="6350" cap="flat" cmpd="sng" algn="ctr">
                      <a:solidFill>
                        <a:srgbClr val="10F92D"/>
                      </a:solidFill>
                      <a:prstDash val="solid"/>
                      <a:round/>
                      <a:headEnd type="none" w="med" len="med"/>
                      <a:tailEnd type="none" w="med" len="med"/>
                    </a:lnL>
                    <a:lnR w="6350" cap="flat" cmpd="sng" algn="ctr">
                      <a:solidFill>
                        <a:srgbClr val="60FA2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60FA2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459657103"/>
                  </a:ext>
                </a:extLst>
              </a:tr>
              <a:tr h="228600">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D0022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Elicer Martin</a:t>
                      </a:r>
                    </a:p>
                  </a:txBody>
                  <a:tcPr marL="9525" marR="9525" marT="9525" marB="0" anchor="ctr">
                    <a:lnL w="6350" cap="flat" cmpd="sng" algn="ctr">
                      <a:solidFill>
                        <a:srgbClr val="D0022E"/>
                      </a:solidFill>
                      <a:prstDash val="solid"/>
                      <a:round/>
                      <a:headEnd type="none" w="med" len="med"/>
                      <a:tailEnd type="none" w="med" len="med"/>
                    </a:lnL>
                    <a:lnR w="6350" cap="flat" cmpd="sng" algn="ctr">
                      <a:solidFill>
                        <a:srgbClr val="78169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78169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4204578"/>
                  </a:ext>
                </a:extLst>
              </a:tr>
              <a:tr h="228600">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88BB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Halada Zdeněk</a:t>
                      </a:r>
                    </a:p>
                  </a:txBody>
                  <a:tcPr marL="9525" marR="9525" marT="9525" marB="0" anchor="ctr">
                    <a:lnL w="6350" cap="flat" cmpd="sng" algn="ctr">
                      <a:solidFill>
                        <a:srgbClr val="F88BBD"/>
                      </a:solidFill>
                      <a:prstDash val="solid"/>
                      <a:round/>
                      <a:headEnd type="none" w="med" len="med"/>
                      <a:tailEnd type="none" w="med" len="med"/>
                    </a:lnL>
                    <a:lnR w="6350" cap="flat" cmpd="sng" algn="ctr">
                      <a:solidFill>
                        <a:srgbClr val="B8B07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pl-PL" sz="1200" b="1" i="0" u="none" strike="noStrike">
                          <a:solidFill>
                            <a:srgbClr val="000000"/>
                          </a:solidFill>
                          <a:effectLst/>
                          <a:latin typeface="Arial" panose="020B0604020202020204" pitchFamily="34" charset="0"/>
                        </a:rPr>
                        <a:t>TJ Dynamo Podlusky z.s.</a:t>
                      </a:r>
                    </a:p>
                  </a:txBody>
                  <a:tcPr marL="9525" marR="9525" marT="9525" marB="0" anchor="ctr">
                    <a:lnL w="6350" cap="flat" cmpd="sng" algn="ctr">
                      <a:solidFill>
                        <a:srgbClr val="B8B07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993497188"/>
                  </a:ext>
                </a:extLst>
              </a:tr>
              <a:tr h="228600">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0C07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Diviš Václav</a:t>
                      </a:r>
                    </a:p>
                  </a:txBody>
                  <a:tcPr marL="9525" marR="9525" marT="9525" marB="0" anchor="ctr">
                    <a:lnL w="6350" cap="flat" cmpd="sng" algn="ctr">
                      <a:solidFill>
                        <a:srgbClr val="F0C071"/>
                      </a:solidFill>
                      <a:prstDash val="solid"/>
                      <a:round/>
                      <a:headEnd type="none" w="med" len="med"/>
                      <a:tailEnd type="none" w="med" len="med"/>
                    </a:lnL>
                    <a:lnR w="6350" cap="flat" cmpd="sng" algn="ctr">
                      <a:solidFill>
                        <a:srgbClr val="9003B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TJ Podbradec</a:t>
                      </a:r>
                    </a:p>
                  </a:txBody>
                  <a:tcPr marL="9525" marR="9525" marT="9525" marB="0" anchor="ctr">
                    <a:lnL w="6350" cap="flat" cmpd="sng" algn="ctr">
                      <a:solidFill>
                        <a:srgbClr val="9003BE"/>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08622942"/>
                  </a:ext>
                </a:extLst>
              </a:tr>
              <a:tr h="228600">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20329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Podhorský Filip</a:t>
                      </a:r>
                    </a:p>
                  </a:txBody>
                  <a:tcPr marL="9525" marR="9525" marT="9525" marB="0" anchor="ctr">
                    <a:lnL w="6350" cap="flat" cmpd="sng" algn="ctr">
                      <a:solidFill>
                        <a:srgbClr val="203294"/>
                      </a:solidFill>
                      <a:prstDash val="solid"/>
                      <a:round/>
                      <a:headEnd type="none" w="med" len="med"/>
                      <a:tailEnd type="none" w="med" len="med"/>
                    </a:lnL>
                    <a:lnR w="6350" cap="flat" cmpd="sng" algn="ctr">
                      <a:solidFill>
                        <a:srgbClr val="70309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70309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440356163"/>
                  </a:ext>
                </a:extLst>
              </a:tr>
              <a:tr h="228600">
                <a:tc>
                  <a:txBody>
                    <a:bodyPr/>
                    <a:lstStyle/>
                    <a:p>
                      <a:pPr algn="ctr" fontAlgn="ctr"/>
                      <a:r>
                        <a:rPr lang="cs-CZ" sz="1200" b="1" i="0" u="none" strike="noStrike">
                          <a:solidFill>
                            <a:srgbClr val="000000"/>
                          </a:solidFill>
                          <a:effectLst/>
                          <a:latin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B0389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Michalík Tomáš</a:t>
                      </a:r>
                    </a:p>
                  </a:txBody>
                  <a:tcPr marL="9525" marR="9525" marT="9525" marB="0" anchor="ctr">
                    <a:lnL w="6350" cap="flat" cmpd="sng" algn="ctr">
                      <a:solidFill>
                        <a:srgbClr val="B03894"/>
                      </a:solidFill>
                      <a:prstDash val="solid"/>
                      <a:round/>
                      <a:headEnd type="none" w="med" len="med"/>
                      <a:tailEnd type="none" w="med" len="med"/>
                    </a:lnL>
                    <a:lnR w="6350" cap="flat" cmpd="sng" algn="ctr">
                      <a:solidFill>
                        <a:srgbClr val="B8399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TJ Podbradec</a:t>
                      </a:r>
                    </a:p>
                  </a:txBody>
                  <a:tcPr marL="9525" marR="9525" marT="9525" marB="0" anchor="ctr">
                    <a:lnL w="6350" cap="flat" cmpd="sng" algn="ctr">
                      <a:solidFill>
                        <a:srgbClr val="B8399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26373656"/>
                  </a:ext>
                </a:extLst>
              </a:tr>
              <a:tr h="228600">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8449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ToužimskýLibor </a:t>
                      </a:r>
                    </a:p>
                  </a:txBody>
                  <a:tcPr marL="9525" marR="9525" marT="9525" marB="0" anchor="ctr">
                    <a:lnL w="6350" cap="flat" cmpd="sng" algn="ctr">
                      <a:solidFill>
                        <a:srgbClr val="F84494"/>
                      </a:solidFill>
                      <a:prstDash val="solid"/>
                      <a:round/>
                      <a:headEnd type="none" w="med" len="med"/>
                      <a:tailEnd type="none" w="med" len="med"/>
                    </a:lnL>
                    <a:lnR w="6350" cap="flat" cmpd="sng" algn="ctr">
                      <a:solidFill>
                        <a:srgbClr val="78469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TJ Sokol Ctiněves z.s.</a:t>
                      </a:r>
                    </a:p>
                  </a:txBody>
                  <a:tcPr marL="9525" marR="9525" marT="9525" marB="0" anchor="ctr">
                    <a:lnL w="6350" cap="flat" cmpd="sng" algn="ctr">
                      <a:solidFill>
                        <a:srgbClr val="78469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effectLst/>
                          <a:latin typeface="Arial" panose="020B0604020202020204" pitchFamily="34" charset="0"/>
                        </a:rPr>
                        <a:t>7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828712687"/>
                  </a:ext>
                </a:extLst>
              </a:tr>
            </a:tbl>
          </a:graphicData>
        </a:graphic>
      </p:graphicFrame>
      <p:pic>
        <p:nvPicPr>
          <p:cNvPr id="11" name="Obrázek 10"/>
          <p:cNvPicPr>
            <a:picLocks noChangeAspect="1"/>
          </p:cNvPicPr>
          <p:nvPr/>
        </p:nvPicPr>
        <p:blipFill>
          <a:blip r:embed="rId4"/>
          <a:stretch>
            <a:fillRect/>
          </a:stretch>
        </p:blipFill>
        <p:spPr>
          <a:xfrm>
            <a:off x="1281897" y="4184221"/>
            <a:ext cx="2232248" cy="2468130"/>
          </a:xfrm>
          <a:prstGeom prst="rect">
            <a:avLst/>
          </a:prstGeom>
        </p:spPr>
      </p:pic>
    </p:spTree>
    <p:extLst>
      <p:ext uri="{BB962C8B-B14F-4D97-AF65-F5344CB8AC3E}">
        <p14:creationId xmlns:p14="http://schemas.microsoft.com/office/powerpoint/2010/main" val="29288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83001" y="96573"/>
            <a:ext cx="4723995" cy="930639"/>
          </a:xfrm>
          <a:prstGeom prst="rect">
            <a:avLst/>
          </a:prstGeom>
          <a:gradFill>
            <a:gsLst>
              <a:gs pos="22000">
                <a:schemeClr val="accent1">
                  <a:lumMod val="45000"/>
                  <a:lumOff val="55000"/>
                </a:schemeClr>
              </a:gs>
              <a:gs pos="79000">
                <a:srgbClr val="00FF00"/>
              </a:gs>
            </a:gsLst>
            <a:lin ang="5400000" scaled="1"/>
          </a:gradFill>
          <a:ln w="28575" cmpd="sng">
            <a:solidFill>
              <a:schemeClr val="accent3">
                <a:lumMod val="65000"/>
              </a:schemeClr>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prstTxWarp prst="textWave4">
              <a:avLst/>
            </a:prstTxWarp>
            <a:normAutofit lnSpcReduction="10000"/>
            <a:scene3d>
              <a:camera prst="orthographicFront">
                <a:rot lat="21299999" lon="20699994" rev="0"/>
              </a:camera>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4400" i="1" dirty="0">
                <a:ln w="76200">
                  <a:noFill/>
                  <a:prstDash val="solid"/>
                </a:ln>
                <a:solidFill>
                  <a:srgbClr val="FF0066"/>
                </a:solidFill>
                <a:effectLst/>
                <a:latin typeface="Bahnschrift" panose="020B0502040204020203" pitchFamily="34" charset="0"/>
                <a:ea typeface="Segoe UI Black" panose="020B0A02040204020203" pitchFamily="34" charset="0"/>
                <a:cs typeface="Arial" panose="020B0604020202020204" pitchFamily="34" charset="0"/>
              </a:rPr>
              <a:t>Vítáme</a:t>
            </a:r>
          </a:p>
        </p:txBody>
      </p:sp>
      <p:sp>
        <p:nvSpPr>
          <p:cNvPr id="13" name="Rectangle 129"/>
          <p:cNvSpPr>
            <a:spLocks noChangeArrowheads="1"/>
          </p:cNvSpPr>
          <p:nvPr/>
        </p:nvSpPr>
        <p:spPr bwMode="auto">
          <a:xfrm>
            <a:off x="114486" y="1819300"/>
            <a:ext cx="4662504" cy="1008112"/>
          </a:xfrm>
          <a:prstGeom prst="rect">
            <a:avLst/>
          </a:prstGeom>
          <a:solidFill>
            <a:srgbClr val="FF33CC"/>
          </a:solidFill>
          <a:ln w="31750" cmpd="sng">
            <a:solidFill>
              <a:schemeClr val="tx1"/>
            </a:solidFill>
            <a:prstDash val="solid"/>
            <a:miter lim="800000"/>
            <a:headEnd/>
            <a:tailEnd/>
          </a:ln>
          <a:effectLst>
            <a:innerShdw blurRad="1168400" dir="1560000">
              <a:srgbClr val="FFFF00">
                <a:alpha val="50000"/>
              </a:srgbClr>
            </a:innerShdw>
            <a:softEdge rad="431800"/>
          </a:effectLst>
          <a:scene3d>
            <a:camera prst="orthographicFront"/>
            <a:lightRig rig="threePt" dir="t"/>
          </a:scene3d>
          <a:sp3d extrusionH="50800" contourW="25400">
            <a:bevelT w="0" h="0"/>
          </a:sp3d>
        </p:spPr>
        <p:txBody>
          <a:bodyPr lIns="91425" tIns="45713" rIns="91425" bIns="45713" anchor="ctr"/>
          <a:lstStyle/>
          <a:p>
            <a:pPr algn="ctr" eaLnBrk="0" hangingPunct="0">
              <a:defRPr/>
            </a:pPr>
            <a:r>
              <a:rPr lang="cs-CZ" sz="6000" dirty="0">
                <a:ln w="3175">
                  <a:noFill/>
                </a:ln>
                <a:solidFill>
                  <a:srgbClr val="6600CC"/>
                </a:solidFill>
                <a:effectLst>
                  <a:outerShdw blurRad="38100" dist="38100" dir="2700000" algn="tl">
                    <a:srgbClr val="000000">
                      <a:alpha val="43137"/>
                    </a:srgbClr>
                  </a:outerShdw>
                </a:effectLst>
                <a:latin typeface="Rockwell Condensed" panose="02060603050405020104" pitchFamily="18" charset="0"/>
                <a:ea typeface="Verdana" pitchFamily="34" charset="0"/>
                <a:cs typeface="Arial" panose="020B0604020202020204" pitchFamily="34" charset="0"/>
              </a:rPr>
              <a:t>SK Štětí, </a:t>
            </a:r>
            <a:r>
              <a:rPr lang="cs-CZ" sz="6000" dirty="0" err="1">
                <a:ln w="3175">
                  <a:noFill/>
                </a:ln>
                <a:solidFill>
                  <a:srgbClr val="6600CC"/>
                </a:solidFill>
                <a:effectLst>
                  <a:outerShdw blurRad="38100" dist="38100" dir="2700000" algn="tl">
                    <a:srgbClr val="000000">
                      <a:alpha val="43137"/>
                    </a:srgbClr>
                  </a:outerShdw>
                </a:effectLst>
                <a:latin typeface="Rockwell Condensed" panose="02060603050405020104" pitchFamily="18" charset="0"/>
                <a:ea typeface="Verdana" pitchFamily="34" charset="0"/>
                <a:cs typeface="Arial" panose="020B0604020202020204" pitchFamily="34" charset="0"/>
              </a:rPr>
              <a:t>z.s</a:t>
            </a:r>
            <a:r>
              <a:rPr lang="cs-CZ" sz="6000" dirty="0">
                <a:ln w="3175">
                  <a:noFill/>
                </a:ln>
                <a:solidFill>
                  <a:srgbClr val="6600CC"/>
                </a:solidFill>
                <a:effectLst>
                  <a:outerShdw blurRad="38100" dist="38100" dir="2700000" algn="tl">
                    <a:srgbClr val="000000">
                      <a:alpha val="43137"/>
                    </a:srgbClr>
                  </a:outerShdw>
                </a:effectLst>
                <a:latin typeface="Rockwell Condensed" panose="02060603050405020104" pitchFamily="18" charset="0"/>
                <a:ea typeface="Verdana" pitchFamily="34" charset="0"/>
                <a:cs typeface="Arial" panose="020B0604020202020204" pitchFamily="34" charset="0"/>
              </a:rPr>
              <a:t>.</a:t>
            </a:r>
          </a:p>
        </p:txBody>
      </p:sp>
      <p:sp>
        <p:nvSpPr>
          <p:cNvPr id="14" name="Text Box 148"/>
          <p:cNvSpPr txBox="1">
            <a:spLocks noChangeArrowheads="1"/>
          </p:cNvSpPr>
          <p:nvPr/>
        </p:nvSpPr>
        <p:spPr bwMode="auto">
          <a:xfrm>
            <a:off x="190848" y="4325809"/>
            <a:ext cx="4628264" cy="2616087"/>
          </a:xfrm>
          <a:prstGeom prst="rect">
            <a:avLst/>
          </a:prstGeom>
          <a:pattFill prst="diagBrick">
            <a:fgClr>
              <a:schemeClr val="accent1"/>
            </a:fgClr>
            <a:bgClr>
              <a:schemeClr val="bg1"/>
            </a:bgClr>
          </a:pattFill>
          <a:ln w="31750" cmpd="sng">
            <a:solidFill>
              <a:schemeClr val="tx1"/>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400" u="sng" dirty="0">
                <a:ln w="0"/>
                <a:solidFill>
                  <a:srgbClr val="990099"/>
                </a:solidFill>
                <a:effectLst>
                  <a:outerShdw blurRad="38100" dist="25400" dir="5400000" algn="ctr" rotWithShape="0">
                    <a:srgbClr val="6E747A">
                      <a:alpha val="43000"/>
                    </a:srgbClr>
                  </a:outerShdw>
                </a:effectLst>
                <a:latin typeface="Mongolian Baiti" panose="03000500000000000000" pitchFamily="66" charset="0"/>
                <a:ea typeface="GungsuhChe" pitchFamily="49" charset="-127"/>
                <a:cs typeface="Mongolian Baiti" panose="03000500000000000000" pitchFamily="66" charset="0"/>
              </a:rPr>
              <a:t>Hlavního rozhodčího</a:t>
            </a:r>
          </a:p>
          <a:p>
            <a:pPr algn="ctr" eaLnBrk="0" hangingPunct="0">
              <a:defRPr/>
            </a:pPr>
            <a:r>
              <a:rPr lang="cs-CZ" sz="2400" dirty="0">
                <a:ln w="3175">
                  <a:noFill/>
                </a:ln>
                <a:effectLst>
                  <a:outerShdw blurRad="38100" dist="38100" dir="2700000" algn="tl">
                    <a:srgbClr val="000000">
                      <a:alpha val="43137"/>
                    </a:srgbClr>
                  </a:outerShdw>
                </a:effectLst>
                <a:latin typeface="Century Schoolbook" panose="02040604050505020304" pitchFamily="18" charset="0"/>
                <a:ea typeface="GungsuhChe" pitchFamily="49" charset="-127"/>
                <a:cs typeface="Arial" panose="020B0604020202020204" pitchFamily="34" charset="0"/>
              </a:rPr>
              <a:t>Dominika Průšu</a:t>
            </a:r>
          </a:p>
          <a:p>
            <a:pPr algn="ctr" eaLnBrk="0" hangingPunct="0">
              <a:defRPr/>
            </a:pPr>
            <a:r>
              <a:rPr lang="cs-CZ" sz="2000" u="sng" dirty="0">
                <a:ln w="19050">
                  <a:noFill/>
                </a:ln>
                <a:solidFill>
                  <a:srgbClr val="990099"/>
                </a:solidFill>
                <a:effectLst>
                  <a:outerShdw blurRad="38100" dist="38100" dir="2700000" algn="tl">
                    <a:srgbClr val="000000">
                      <a:alpha val="43137"/>
                    </a:srgbClr>
                  </a:outerShdw>
                </a:effectLst>
                <a:latin typeface="Mongolian Baiti" panose="03000500000000000000" pitchFamily="66" charset="0"/>
                <a:ea typeface="GungsuhChe" pitchFamily="49" charset="-127"/>
                <a:cs typeface="Mongolian Baiti" panose="03000500000000000000" pitchFamily="66" charset="0"/>
              </a:rPr>
              <a:t>Asistenty hlavního rozhodčího</a:t>
            </a:r>
          </a:p>
          <a:p>
            <a:pPr algn="ctr" eaLnBrk="0" hangingPunct="0">
              <a:defRPr/>
            </a:pPr>
            <a:r>
              <a:rPr lang="cs-CZ" sz="2400" dirty="0">
                <a:ln w="3175">
                  <a:noFill/>
                </a:ln>
                <a:effectLst>
                  <a:outerShdw blurRad="38100" dist="38100" dir="2700000" algn="tl">
                    <a:srgbClr val="000000">
                      <a:alpha val="43137"/>
                    </a:srgbClr>
                  </a:outerShdw>
                </a:effectLst>
                <a:latin typeface="Century Schoolbook" panose="02040604050505020304" pitchFamily="18" charset="0"/>
                <a:ea typeface="GungsuhChe" pitchFamily="49" charset="-127"/>
                <a:cs typeface="Arial" panose="020B0604020202020204" pitchFamily="34" charset="0"/>
              </a:rPr>
              <a:t>Antonína Suchánka</a:t>
            </a:r>
          </a:p>
          <a:p>
            <a:pPr algn="ctr" eaLnBrk="0" hangingPunct="0">
              <a:defRPr/>
            </a:pPr>
            <a:r>
              <a:rPr lang="cs-CZ" sz="2400" dirty="0">
                <a:ln w="3175">
                  <a:noFill/>
                </a:ln>
                <a:effectLst>
                  <a:outerShdw blurRad="38100" dist="38100" dir="2700000" algn="tl">
                    <a:srgbClr val="000000">
                      <a:alpha val="43137"/>
                    </a:srgbClr>
                  </a:outerShdw>
                </a:effectLst>
                <a:latin typeface="Century Schoolbook" panose="02040604050505020304" pitchFamily="18" charset="0"/>
                <a:ea typeface="GungsuhChe" pitchFamily="49" charset="-127"/>
                <a:cs typeface="Arial" panose="020B0604020202020204" pitchFamily="34" charset="0"/>
              </a:rPr>
              <a:t>Petra Lesáka </a:t>
            </a:r>
          </a:p>
          <a:p>
            <a:pPr algn="ctr" eaLnBrk="0" hangingPunct="0">
              <a:defRPr/>
            </a:pPr>
            <a:r>
              <a:rPr lang="cs-CZ" sz="2000" u="sng" dirty="0">
                <a:ln w="19050">
                  <a:noFill/>
                </a:ln>
                <a:solidFill>
                  <a:srgbClr val="990099"/>
                </a:solidFill>
                <a:effectLst>
                  <a:outerShdw blurRad="38100" dist="38100" dir="2700000" algn="tl">
                    <a:srgbClr val="000000">
                      <a:alpha val="43137"/>
                    </a:srgbClr>
                  </a:outerShdw>
                </a:effectLst>
                <a:latin typeface="Mongolian Baiti" panose="03000500000000000000" pitchFamily="66" charset="0"/>
                <a:ea typeface="GungsuhChe" pitchFamily="49" charset="-127"/>
                <a:cs typeface="Mongolian Baiti" panose="03000500000000000000" pitchFamily="66"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Jiřího Javorka</a:t>
            </a:r>
            <a:endParaRPr lang="cs-CZ" sz="2000" dirty="0">
              <a:ln w="3175">
                <a:noFill/>
              </a:ln>
              <a:effectLst>
                <a:outerShdw blurRad="38100" dist="38100" dir="2700000" algn="tl">
                  <a:srgbClr val="000000">
                    <a:alpha val="43137"/>
                  </a:srgbClr>
                </a:outerShdw>
              </a:effectLst>
              <a:latin typeface="Century Schoolbook" panose="02040604050505020304" pitchFamily="18" charset="0"/>
              <a:ea typeface="GungsuhChe" pitchFamily="49" charset="-127"/>
              <a:cs typeface="Arial" panose="020B0604020202020204" pitchFamily="34" charset="0"/>
            </a:endParaRPr>
          </a:p>
        </p:txBody>
      </p:sp>
      <p:sp>
        <p:nvSpPr>
          <p:cNvPr id="16" name="TextovéPole 15"/>
          <p:cNvSpPr txBox="1"/>
          <p:nvPr/>
        </p:nvSpPr>
        <p:spPr>
          <a:xfrm>
            <a:off x="83001" y="1152064"/>
            <a:ext cx="4723995" cy="523220"/>
          </a:xfrm>
          <a:prstGeom prst="rect">
            <a:avLst/>
          </a:prstGeom>
          <a:solidFill>
            <a:srgbClr val="00CCFF"/>
          </a:solidFill>
          <a:ln w="44450" cap="rnd">
            <a:solidFill>
              <a:srgbClr val="FF6600"/>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solidFill>
                  <a:srgbClr val="FFFF00"/>
                </a:solidFill>
                <a:effectLst/>
                <a:latin typeface="Bookman Old Style" panose="02050604050505020204" pitchFamily="18" charset="0"/>
                <a:ea typeface="Yu Mincho Demibold" panose="020B0400000000000000" pitchFamily="18" charset="-128"/>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44492" y="2899420"/>
            <a:ext cx="4628264" cy="1331436"/>
          </a:xfrm>
          <a:prstGeom prst="rect">
            <a:avLst/>
          </a:prstGeom>
          <a:pattFill prst="lgCheck">
            <a:fgClr>
              <a:srgbClr val="FFFF66"/>
            </a:fgClr>
            <a:bgClr>
              <a:schemeClr val="bg1"/>
            </a:bgClr>
          </a:pattFill>
          <a:ln w="31750" cmpd="sng">
            <a:solidFill>
              <a:schemeClr val="tx1"/>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800" dirty="0">
                <a:ln w="28575" cap="rnd" cmpd="dbl">
                  <a:noFill/>
                  <a:bevel/>
                </a:ln>
                <a:solidFill>
                  <a:srgbClr val="008000"/>
                </a:solidFill>
                <a:effectLst>
                  <a:outerShdw blurRad="38100" dist="38100" dir="2700000" algn="tl">
                    <a:srgbClr val="000000">
                      <a:alpha val="43137"/>
                    </a:srgbClr>
                  </a:outerShdw>
                </a:effectLst>
                <a:latin typeface="Rockwell Condensed" panose="02060603050405020104" pitchFamily="18" charset="0"/>
                <a:ea typeface="Gungsuh" pitchFamily="18" charset="-127"/>
                <a:cs typeface="Arial" panose="020B0604020202020204" pitchFamily="34" charset="0"/>
              </a:rPr>
              <a:t>SK STAP-TRATEC Vilémov</a:t>
            </a:r>
          </a:p>
        </p:txBody>
      </p:sp>
      <p:sp>
        <p:nvSpPr>
          <p:cNvPr id="2" name="TextovéPole 1"/>
          <p:cNvSpPr txBox="1"/>
          <p:nvPr/>
        </p:nvSpPr>
        <p:spPr>
          <a:xfrm>
            <a:off x="3096320" y="1693428"/>
            <a:ext cx="45719"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4" name="Dvojitá vlna 3"/>
          <p:cNvSpPr/>
          <p:nvPr/>
        </p:nvSpPr>
        <p:spPr bwMode="auto">
          <a:xfrm>
            <a:off x="5544592" y="146407"/>
            <a:ext cx="4536504" cy="6801401"/>
          </a:xfrm>
          <a:prstGeom prst="doubleWave">
            <a:avLst/>
          </a:prstGeom>
          <a:solidFill>
            <a:srgbClr val="66FF66"/>
          </a:solidFill>
          <a:ln w="57150" cmpd="sng">
            <a:solidFill>
              <a:srgbClr val="FF3399"/>
            </a:solidFill>
            <a:prstDash val="sysDash"/>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6600" b="1" i="1" u="none" strike="noStrike" cap="none" normalizeH="0" baseline="0" dirty="0">
                <a:ln w="38100">
                  <a:solidFill>
                    <a:schemeClr val="bg1"/>
                  </a:solidFill>
                </a:ln>
                <a:solidFill>
                  <a:srgbClr val="003399"/>
                </a:solidFill>
                <a:latin typeface="Arial Black" panose="020B0A04020102020204" pitchFamily="34" charset="0"/>
                <a:cs typeface="Arial" pitchFamily="34" charset="0"/>
              </a:rPr>
              <a:t>SK Štětí</a:t>
            </a:r>
          </a:p>
          <a:p>
            <a:pPr marL="0" marR="0" indent="0" algn="ctr" defTabSz="914400" rtl="0" eaLnBrk="0" fontAlgn="base" latinLnBrk="0" hangingPunct="0">
              <a:lnSpc>
                <a:spcPct val="100000"/>
              </a:lnSpc>
              <a:spcBef>
                <a:spcPct val="0"/>
              </a:spcBef>
              <a:spcAft>
                <a:spcPct val="0"/>
              </a:spcAft>
              <a:buClrTx/>
              <a:buSzTx/>
              <a:buFontTx/>
              <a:buNone/>
              <a:tabLst/>
            </a:pPr>
            <a:r>
              <a:rPr lang="cs-CZ" sz="6600" i="1" dirty="0">
                <a:ln w="38100">
                  <a:solidFill>
                    <a:schemeClr val="bg1"/>
                  </a:solidFill>
                </a:ln>
                <a:solidFill>
                  <a:srgbClr val="003399"/>
                </a:solidFill>
                <a:latin typeface="Arial Black" panose="020B0A04020102020204" pitchFamily="34" charset="0"/>
                <a:cs typeface="Arial" pitchFamily="34" charset="0"/>
              </a:rPr>
              <a:t>SK </a:t>
            </a:r>
            <a:r>
              <a:rPr lang="cs-CZ" sz="6600" i="1" dirty="0" err="1">
                <a:ln w="38100">
                  <a:solidFill>
                    <a:schemeClr val="bg1"/>
                  </a:solidFill>
                </a:ln>
                <a:solidFill>
                  <a:srgbClr val="003399"/>
                </a:solidFill>
                <a:latin typeface="Arial Black" panose="020B0A04020102020204" pitchFamily="34" charset="0"/>
                <a:cs typeface="Arial" pitchFamily="34" charset="0"/>
              </a:rPr>
              <a:t>Brná</a:t>
            </a:r>
            <a:endParaRPr lang="cs-CZ" sz="6600" i="1" dirty="0">
              <a:ln w="38100">
                <a:solidFill>
                  <a:schemeClr val="bg1"/>
                </a:solidFill>
              </a:ln>
              <a:solidFill>
                <a:srgbClr val="003399"/>
              </a:solidFill>
              <a:latin typeface="Arial Black" panose="020B0A04020102020204"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cs-CZ" sz="6600" dirty="0">
                <a:solidFill>
                  <a:srgbClr val="FF0066"/>
                </a:solidFill>
                <a:latin typeface="Berlin Sans FB Demi" panose="020E0802020502020306" pitchFamily="34" charset="0"/>
                <a:cs typeface="Arial" pitchFamily="34" charset="0"/>
              </a:rPr>
              <a:t>Sobota </a:t>
            </a:r>
          </a:p>
          <a:p>
            <a:pPr marL="0" marR="0" indent="0" algn="ctr" defTabSz="914400" rtl="0" eaLnBrk="0" fontAlgn="base" latinLnBrk="0" hangingPunct="0">
              <a:lnSpc>
                <a:spcPct val="100000"/>
              </a:lnSpc>
              <a:spcBef>
                <a:spcPct val="0"/>
              </a:spcBef>
              <a:spcAft>
                <a:spcPct val="0"/>
              </a:spcAft>
              <a:buClrTx/>
              <a:buSzTx/>
              <a:buFontTx/>
              <a:buNone/>
              <a:tabLst/>
            </a:pPr>
            <a:r>
              <a:rPr lang="cs-CZ" sz="6600">
                <a:solidFill>
                  <a:srgbClr val="FF0066"/>
                </a:solidFill>
                <a:latin typeface="Berlin Sans FB Demi" panose="020E0802020502020306" pitchFamily="34" charset="0"/>
                <a:cs typeface="Arial" pitchFamily="34" charset="0"/>
              </a:rPr>
              <a:t>27.4.2019</a:t>
            </a:r>
            <a:endParaRPr lang="cs-CZ" sz="6600" dirty="0">
              <a:solidFill>
                <a:srgbClr val="FF0066"/>
              </a:solidFill>
              <a:latin typeface="Berlin Sans FB Demi" panose="020E0802020502020306"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cs-CZ" sz="6600" dirty="0">
                <a:solidFill>
                  <a:srgbClr val="FF0066"/>
                </a:solidFill>
                <a:latin typeface="Berlin Sans FB Demi" panose="020E0802020502020306" pitchFamily="34" charset="0"/>
                <a:cs typeface="Arial" pitchFamily="34" charset="0"/>
              </a:rPr>
              <a:t>10:15 hod</a:t>
            </a:r>
            <a:endParaRPr kumimoji="0" lang="cs-CZ" sz="6600" b="1" i="0" u="none" strike="noStrike" cap="none" normalizeH="0" baseline="0" dirty="0">
              <a:ln>
                <a:noFill/>
              </a:ln>
              <a:solidFill>
                <a:srgbClr val="FF0066"/>
              </a:solidFill>
              <a:effectLst/>
              <a:latin typeface="Berlin Sans FB Demi" panose="020E0802020502020306" pitchFamily="34" charset="0"/>
              <a:cs typeface="Arial" pitchFamily="34" charset="0"/>
            </a:endParaRPr>
          </a:p>
        </p:txBody>
      </p:sp>
      <p:sp>
        <p:nvSpPr>
          <p:cNvPr id="3" name="Slunce 2"/>
          <p:cNvSpPr/>
          <p:nvPr/>
        </p:nvSpPr>
        <p:spPr bwMode="auto">
          <a:xfrm>
            <a:off x="6846818" y="5851748"/>
            <a:ext cx="914400" cy="914400"/>
          </a:xfrm>
          <a:prstGeom prst="sun">
            <a:avLst/>
          </a:prstGeom>
          <a:solidFill>
            <a:srgbClr val="FFFF00"/>
          </a:soli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pic>
        <p:nvPicPr>
          <p:cNvPr id="5" name="Obrázek 4" descr="&lt;strong&gt;SK&lt;/strong&gt; &lt;strong&gt;Brná&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992" y="3004973"/>
            <a:ext cx="779496" cy="779496"/>
          </a:xfrm>
          <a:prstGeom prst="rect">
            <a:avLst/>
          </a:prstGeom>
        </p:spPr>
      </p:pic>
      <p:pic>
        <p:nvPicPr>
          <p:cNvPr id="17" name="Obrázek 16" descr="Vector Logos, &lt;strong&gt;Logo&lt;/strong&gt; Templates Free Download | seek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4320" y="233767"/>
            <a:ext cx="648072" cy="656249"/>
          </a:xfrm>
          <a:prstGeom prst="rect">
            <a:avLst/>
          </a:prstGeom>
          <a:noFill/>
          <a:ln>
            <a:noFill/>
          </a:ln>
        </p:spPr>
      </p:pic>
      <p:pic>
        <p:nvPicPr>
          <p:cNvPr id="6" name="Obrázek 5"/>
          <p:cNvPicPr>
            <a:picLocks noChangeAspect="1"/>
          </p:cNvPicPr>
          <p:nvPr/>
        </p:nvPicPr>
        <p:blipFill>
          <a:blip r:embed="rId5"/>
          <a:stretch>
            <a:fillRect/>
          </a:stretch>
        </p:blipFill>
        <p:spPr>
          <a:xfrm>
            <a:off x="4074298" y="6968859"/>
            <a:ext cx="179345" cy="288000"/>
          </a:xfrm>
          <a:prstGeom prst="rect">
            <a:avLst/>
          </a:prstGeom>
        </p:spPr>
      </p:pic>
      <p:pic>
        <p:nvPicPr>
          <p:cNvPr id="7" name="Obrázek 6"/>
          <p:cNvPicPr>
            <a:picLocks noChangeAspect="1"/>
          </p:cNvPicPr>
          <p:nvPr/>
        </p:nvPicPr>
        <p:blipFill>
          <a:blip r:embed="rId6"/>
          <a:stretch>
            <a:fillRect/>
          </a:stretch>
        </p:blipFill>
        <p:spPr>
          <a:xfrm>
            <a:off x="641785" y="7018535"/>
            <a:ext cx="258225" cy="216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endParaRPr lang="cs-CZ" sz="800" dirty="0">
              <a:latin typeface="Bookman Old Style" pitchFamily="18" charset="0"/>
            </a:endParaRPr>
          </a:p>
        </p:txBody>
      </p:sp>
      <p:sp>
        <p:nvSpPr>
          <p:cNvPr id="2" name="Obdélník 1"/>
          <p:cNvSpPr/>
          <p:nvPr/>
        </p:nvSpPr>
        <p:spPr>
          <a:xfrm>
            <a:off x="143992" y="1387252"/>
            <a:ext cx="4724924" cy="5394425"/>
          </a:xfrm>
          <a:prstGeom prst="rect">
            <a:avLst/>
          </a:prstGeom>
        </p:spPr>
        <p:txBody>
          <a:bodyPr wrap="square">
            <a:spAutoFit/>
          </a:bodyPr>
          <a:lstStyle/>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SK Sokol Brozany-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4:1(0:0)     3.4.2019  přátelský zápas</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Jirny se před jarní částí soutěže odhlásily z třetí nejvyšší soutěže ČFL a SK Sokol Brozany měly tak o víkendu 6. - 7.dubna volno. Jak to souvisí s naším týmem? Nabídly nám sehrání přátelského zápasu, aby tak dlouho nepauzovaly. Nabídku jsme přijali a do Brozan jsme odjeli kompletní. Za hezkého počasí se odehrál hezký zápas, ve kterém jsme v prvním poločase byly zcela vyrovnaným soupeřem. V úvodu si obě mužstva vypracovala po jedné střelecké příležitosti, ale žádná úspěchem neskončila. Ve 20. minutě měl </a:t>
            </a:r>
            <a:r>
              <a:rPr lang="cs-CZ" sz="1000" b="0" dirty="0" err="1">
                <a:latin typeface="Arial" panose="020B0604020202020204" pitchFamily="34" charset="0"/>
                <a:ea typeface="Calibri" panose="020F0502020204030204" pitchFamily="34" charset="0"/>
                <a:cs typeface="Arial" panose="020B0604020202020204" pitchFamily="34" charset="0"/>
              </a:rPr>
              <a:t>loženku</a:t>
            </a:r>
            <a:r>
              <a:rPr lang="cs-CZ" sz="1000" b="0" dirty="0">
                <a:latin typeface="Arial" panose="020B0604020202020204" pitchFamily="34" charset="0"/>
                <a:ea typeface="Calibri" panose="020F0502020204030204" pitchFamily="34" charset="0"/>
                <a:cs typeface="Arial" panose="020B0604020202020204" pitchFamily="34" charset="0"/>
              </a:rPr>
              <a:t> na noze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snažil se poslat míč podél vybíhajícího brankáře, ale ani v tomto případě se gól nekonal. Hned při jednom z následujících útoků domácích se zase otevřela naše obrana, ale ani tentokrát se výsledek neměnil. Ve 30. minutě  hledal spoluhráče z volného přímého kopu Jiří Vokoun, ale obrana Brozan stála na pevných nohách a míč odvrátila do bezpečí. V další desetiminutovce domácí zkusili naše mužstvo přitlačit rychlou kombinační hrou, ale bylo z toho jen několik rohů, které jsme celkem v klidu ubránili. Naopak ve 44. minutě se zahrával z 16,5 metrů přímý volný kop Jiří Vokoun. Zkusil to Panenkovsky, ale branku netrefil. Výkon v prvním poločase byl z naší strany dobrý a možná by i dost přítomných souhlasilo, že jsme měli i o malinko blíže ke vstřelení gólu. O přestávce byl také z lavičky Brozan slyšet hodně nahlas trenér, který měl svým svěřencům co říci. Ve 2. poločase udělali naši trenéři v sestavě průvan. Proč také ne, když šlo o přípravu. 6 nových hráčů vyběhlo na trávník. Domácí začali tlačit na pilu stále více a šancí přibývalo. V 52. minutě hlavičkoval těsně vedle hráč tmavé pleti, v 53. minutě zahrávali domácí zase roh, ale branky se dočkali až po hodině hry. Útok po levé straně, přihrávka podél brankové čáry a dorážka do sítě. 1:0 pro Brozany. Začalo se hrát pouze na jednu branku a začali jsme mít velké starosti v bránění. Neudrželi jsme míč na noze a ještě, že jsme v 69. minutě přežili horké chvíle po jednom z rohů. V 68. minutě už jsme sice inkasovali, ale gól nebyl uznán, protože se jednalo o postavení mimo hru. V 70. minutě se vrátil na hřiště Marek Faust a brzy se dostal i do zakončení. Škoda jen, že přihrávku nedostal dříve, takto už byla jeho střela sražena na roh. Skóre se měnilo v 80. minutě, kdy</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143992" y="163116"/>
            <a:ext cx="4464496" cy="1015663"/>
          </a:xfrm>
          <a:prstGeom prst="rect">
            <a:avLst/>
          </a:prstGeom>
          <a:gradFill>
            <a:gsLst>
              <a:gs pos="0">
                <a:schemeClr val="accent1">
                  <a:lumMod val="5000"/>
                  <a:lumOff val="95000"/>
                </a:schemeClr>
              </a:gs>
              <a:gs pos="37000">
                <a:srgbClr val="00FF00"/>
              </a:gs>
              <a:gs pos="74000">
                <a:schemeClr val="accent3">
                  <a:lumMod val="95000"/>
                </a:schemeClr>
              </a:gs>
            </a:gsLst>
            <a:lin ang="5400000" scaled="1"/>
          </a:grad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Ve středu jsme si zajeli k přátelskému zápasu na hřiště třetiligových Brozan</a:t>
            </a:r>
          </a:p>
        </p:txBody>
      </p:sp>
      <p:sp>
        <p:nvSpPr>
          <p:cNvPr id="5" name="Obdélník 4"/>
          <p:cNvSpPr/>
          <p:nvPr/>
        </p:nvSpPr>
        <p:spPr>
          <a:xfrm>
            <a:off x="5468471" y="1467883"/>
            <a:ext cx="4625875" cy="2232919"/>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dost nečitelná střela levačkou překvapila našeho brankáře a domácí šli do dvoubrankového vedení 2:0. Velmi rychle jsme ale odpověděli. Oku lahodící uvolnění předvedl Pavel Fary, viděl i volného Kolomana Horvátha a ten když se dostane do šance, tak ji dokáže využít. Škoda, že jsme v závěru až moc chybovali v rozehrávce a to hráči třetí ligy dokázali velmi rychle potrestat a 2 góly v 84. a 89. minutě navýšili výsledek na konečných 4:1. </a:t>
            </a: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K.Horváth</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T.Kysela-P.Fary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F.Svoboda,J.Ransdorf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(45.K.Horváth)-</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(70.M.Faust),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(45.D.Mencl),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P.Stejskal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M.Faust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(45.F.Podhorský),</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J.Prieložný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(45.T.Písař)</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L.Kloub</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5435962" y="145928"/>
            <a:ext cx="4658516" cy="1015663"/>
          </a:xfrm>
          <a:prstGeom prst="rect">
            <a:avLst/>
          </a:prstGeom>
          <a:solidFill>
            <a:schemeClr val="accent1">
              <a:lumMod val="20000"/>
              <a:lumOff val="80000"/>
            </a:schemeClr>
          </a:solidFill>
          <a:effectLst>
            <a:glow rad="101600">
              <a:srgbClr val="FFFF66">
                <a:alpha val="40000"/>
              </a:srgbClr>
            </a:glow>
            <a:softEdge rad="0"/>
          </a:effectLst>
        </p:spPr>
        <p:txBody>
          <a:bodyPr wrap="square" rtlCol="0">
            <a:spAutoFit/>
          </a:bodyPr>
          <a:lstStyle/>
          <a:p>
            <a:pPr algn="ctr"/>
            <a:r>
              <a:rPr lang="cs-CZ" sz="2000" dirty="0" smtClean="0">
                <a:latin typeface="Arial Black" panose="020B0A04020102020204" pitchFamily="34" charset="0"/>
              </a:rPr>
              <a:t>Pokračování </a:t>
            </a:r>
          </a:p>
          <a:p>
            <a:pPr algn="ctr"/>
            <a:r>
              <a:rPr lang="cs-CZ" sz="2000" dirty="0" smtClean="0">
                <a:latin typeface="Arial Black" panose="020B0A04020102020204" pitchFamily="34" charset="0"/>
              </a:rPr>
              <a:t>SK Sokol Brozany – SK Štětí </a:t>
            </a:r>
          </a:p>
          <a:p>
            <a:pPr algn="ctr"/>
            <a:r>
              <a:rPr lang="cs-CZ" sz="2000" dirty="0" smtClean="0">
                <a:latin typeface="Arial Black" panose="020B0A04020102020204" pitchFamily="34" charset="0"/>
              </a:rPr>
              <a:t>Přátelák  3.4.2019</a:t>
            </a:r>
          </a:p>
        </p:txBody>
      </p:sp>
      <p:pic>
        <p:nvPicPr>
          <p:cNvPr id="8" name="Obrázek 7"/>
          <p:cNvPicPr>
            <a:picLocks noChangeAspect="1"/>
          </p:cNvPicPr>
          <p:nvPr/>
        </p:nvPicPr>
        <p:blipFill>
          <a:blip r:embed="rId2"/>
          <a:stretch>
            <a:fillRect/>
          </a:stretch>
        </p:blipFill>
        <p:spPr>
          <a:xfrm>
            <a:off x="6480696" y="4051548"/>
            <a:ext cx="2232248" cy="2339826"/>
          </a:xfrm>
          <a:prstGeom prst="rect">
            <a:avLst/>
          </a:prstGeom>
        </p:spPr>
      </p:pic>
    </p:spTree>
    <p:extLst>
      <p:ext uri="{BB962C8B-B14F-4D97-AF65-F5344CB8AC3E}">
        <p14:creationId xmlns:p14="http://schemas.microsoft.com/office/powerpoint/2010/main" val="335487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72584" y="68451"/>
            <a:ext cx="4594415" cy="6586418"/>
          </a:xfrm>
          <a:prstGeom prst="rect">
            <a:avLst/>
          </a:prstGeom>
          <a:noFill/>
          <a:ln w="57150">
            <a:solidFill>
              <a:schemeClr val="accent5">
                <a:lumMod val="50000"/>
              </a:schemeClr>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Matura MT Script Capitals" panose="03020802060602070202" pitchFamily="66"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jeden z vrcholů jarní části Ústeckého přeboru dospělých je za námi. Před týdnem jsme sehráli smůlovatý zápas na hřiště vedoucího celku tabulky. Prohra 4:1 zdaleka neodpovídá dění  na hřišti. Lidovou mluvou to byl zápas blbec. Gól jsme vstřelili hned na začátku, ale jak se pak ukázalo, tak byl také jediný. Domácí celek, který už si brousí </a:t>
            </a:r>
            <a:r>
              <a:rPr lang="cs-CZ" sz="1300" i="1" dirty="0" smtClean="0">
                <a:latin typeface="Arial" pitchFamily="34" charset="0"/>
                <a:cs typeface="Arial" pitchFamily="34" charset="0"/>
              </a:rPr>
              <a:t>zuby </a:t>
            </a:r>
            <a:r>
              <a:rPr lang="cs-CZ" sz="1300" i="1" dirty="0">
                <a:latin typeface="Arial" pitchFamily="34" charset="0"/>
                <a:cs typeface="Arial" pitchFamily="34" charset="0"/>
              </a:rPr>
              <a:t>na zpětný postup do </a:t>
            </a:r>
            <a:r>
              <a:rPr lang="cs-CZ" sz="1300" i="1" dirty="0" smtClean="0">
                <a:latin typeface="Arial" pitchFamily="34" charset="0"/>
                <a:cs typeface="Arial" pitchFamily="34" charset="0"/>
              </a:rPr>
              <a:t>divize, </a:t>
            </a:r>
            <a:r>
              <a:rPr lang="cs-CZ" sz="1300" i="1" dirty="0">
                <a:latin typeface="Arial" pitchFamily="34" charset="0"/>
                <a:cs typeface="Arial" pitchFamily="34" charset="0"/>
              </a:rPr>
              <a:t>jsme zaskočili aktivní hrou a 250 přítomných diváků se nestačilo divit, že Louny se po většinu zápasu jen </a:t>
            </a:r>
            <a:r>
              <a:rPr lang="cs-CZ" sz="1300" i="1" dirty="0" smtClean="0">
                <a:latin typeface="Arial" pitchFamily="34" charset="0"/>
                <a:cs typeface="Arial" pitchFamily="34" charset="0"/>
              </a:rPr>
              <a:t>bránily </a:t>
            </a:r>
            <a:r>
              <a:rPr lang="cs-CZ" sz="1300" i="1" dirty="0">
                <a:latin typeface="Arial" pitchFamily="34" charset="0"/>
                <a:cs typeface="Arial" pitchFamily="34" charset="0"/>
              </a:rPr>
              <a:t>Škoda, škoda a ještě jednou škoda, že jsme nevyužili aspoň některou z </a:t>
            </a:r>
            <a:r>
              <a:rPr lang="cs-CZ" sz="1300" i="1" dirty="0" smtClean="0">
                <a:latin typeface="Arial" pitchFamily="34" charset="0"/>
                <a:cs typeface="Arial" pitchFamily="34" charset="0"/>
              </a:rPr>
              <a:t>vypracovaných příležitostí. Jen </a:t>
            </a:r>
            <a:r>
              <a:rPr lang="cs-CZ" sz="1300" i="1" dirty="0">
                <a:latin typeface="Arial" pitchFamily="34" charset="0"/>
                <a:cs typeface="Arial" pitchFamily="34" charset="0"/>
              </a:rPr>
              <a:t>Rudolf </a:t>
            </a:r>
            <a:r>
              <a:rPr lang="cs-CZ" sz="1300" i="1" dirty="0" err="1">
                <a:latin typeface="Arial" pitchFamily="34" charset="0"/>
                <a:cs typeface="Arial" pitchFamily="34" charset="0"/>
              </a:rPr>
              <a:t>Slanička</a:t>
            </a:r>
            <a:r>
              <a:rPr lang="cs-CZ" sz="1300" i="1" dirty="0">
                <a:latin typeface="Arial" pitchFamily="34" charset="0"/>
                <a:cs typeface="Arial" pitchFamily="34" charset="0"/>
              </a:rPr>
              <a:t> společně s Jiřím Vokounem byli dohromady aspoň v 6 situacích, kdy mohli měnit skóre. Říká se, že když mužstvo prohraje, tak často hledá vinnu u rozhodčích a tak to nedělejme a řekněme, že jsme si to prohráli sami nevyužitými  brankovými příležitostmi,  i když trochu soupeři pomohl i rozhodčí, který proti nim neodpískal penaltu a v prvním poločase nám neuznal gól, když po volném přímém kopu Vokouna přešel dle mnohých přítomných míč celým svým objemem brankovou čáru. Hráči našeho týmu zaslouží za předvedený výkon pochvalu. Pojďme už tedy od zápasu pryč. Dnes  nás čeká další velká výzva a to celek Vilémova, který na jaře v normální hrací době ještě neprohrál a ze 4 zápasů získal 10 bodů. Na podzim jsme s </a:t>
            </a:r>
            <a:r>
              <a:rPr lang="cs-CZ" sz="1300" i="1" dirty="0" err="1">
                <a:latin typeface="Arial" pitchFamily="34" charset="0"/>
                <a:cs typeface="Arial" pitchFamily="34" charset="0"/>
              </a:rPr>
              <a:t>Vílémovem</a:t>
            </a:r>
            <a:r>
              <a:rPr lang="cs-CZ" sz="1300" i="1" dirty="0">
                <a:latin typeface="Arial" pitchFamily="34" charset="0"/>
                <a:cs typeface="Arial" pitchFamily="34" charset="0"/>
              </a:rPr>
              <a:t> na jeho hřišti prohráli 1:0, když tento výsledek  je v poslední době mezi oběma celky dost častý. V minulém ročníku jsme Vilémov 2x porazili a vždy to bylo 1:0. Zkusme to</a:t>
            </a:r>
            <a:endParaRPr lang="cs-CZ" sz="1300" i="1" dirty="0">
              <a:latin typeface="Algerian" panose="04020705040A02060702" pitchFamily="82" charset="0"/>
              <a:cs typeface="Arial" pitchFamily="34" charset="0"/>
            </a:endParaRPr>
          </a:p>
        </p:txBody>
      </p:sp>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endParaRPr lang="cs-CZ" sz="800" dirty="0">
              <a:latin typeface="Bookman Old Style" pitchFamily="18" charset="0"/>
            </a:endParaRP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2" name="TextovéPole 1"/>
          <p:cNvSpPr txBox="1"/>
          <p:nvPr/>
        </p:nvSpPr>
        <p:spPr>
          <a:xfrm>
            <a:off x="143992" y="204341"/>
            <a:ext cx="4680520" cy="3847207"/>
          </a:xfrm>
          <a:prstGeom prst="rect">
            <a:avLst/>
          </a:prstGeom>
          <a:blipFill>
            <a:blip r:embed="rId2"/>
            <a:stretch>
              <a:fillRect/>
            </a:stretch>
          </a:blipFill>
          <a:effectLst>
            <a:glow rad="139700">
              <a:schemeClr val="accent5">
                <a:satMod val="175000"/>
                <a:alpha val="40000"/>
              </a:schemeClr>
            </a:glow>
            <a:softEdge rad="241300"/>
          </a:effectLst>
        </p:spPr>
        <p:txBody>
          <a:bodyPr wrap="square" rtlCol="0">
            <a:spAutoFit/>
          </a:bodyPr>
          <a:lstStyle/>
          <a:p>
            <a:pPr algn="ctr"/>
            <a:r>
              <a:rPr lang="cs-CZ" sz="2800" u="sng" dirty="0">
                <a:solidFill>
                  <a:srgbClr val="008000"/>
                </a:solidFill>
                <a:latin typeface="Bookman Old Style" panose="02050604050505020204" pitchFamily="18" charset="0"/>
              </a:rPr>
              <a:t>Na další venkovní zápas A mužstvo dospělých </a:t>
            </a:r>
            <a:r>
              <a:rPr lang="cs-CZ" sz="2800" u="sng" dirty="0" smtClean="0">
                <a:solidFill>
                  <a:srgbClr val="008000"/>
                </a:solidFill>
                <a:latin typeface="Bookman Old Style" panose="02050604050505020204" pitchFamily="18" charset="0"/>
              </a:rPr>
              <a:t>se odjíždí </a:t>
            </a:r>
            <a:r>
              <a:rPr lang="cs-CZ" sz="2800" u="sng" dirty="0">
                <a:solidFill>
                  <a:srgbClr val="008000"/>
                </a:solidFill>
                <a:latin typeface="Bookman Old Style" panose="02050604050505020204" pitchFamily="18" charset="0"/>
              </a:rPr>
              <a:t>ve 14:30</a:t>
            </a:r>
          </a:p>
          <a:p>
            <a:pPr algn="ctr"/>
            <a:r>
              <a:rPr lang="cs-CZ" sz="4000" dirty="0">
                <a:ln w="12700">
                  <a:solidFill>
                    <a:schemeClr val="tx1"/>
                  </a:solidFill>
                </a:ln>
                <a:solidFill>
                  <a:srgbClr val="FF0066"/>
                </a:solidFill>
                <a:latin typeface="Rockwell Condensed" panose="02060603050405020104" pitchFamily="18" charset="0"/>
              </a:rPr>
              <a:t>SK Baník Modlany</a:t>
            </a:r>
          </a:p>
          <a:p>
            <a:pPr algn="ctr"/>
            <a:r>
              <a:rPr lang="cs-CZ" sz="4000" dirty="0">
                <a:ln w="12700">
                  <a:solidFill>
                    <a:schemeClr val="tx1"/>
                  </a:solidFill>
                </a:ln>
                <a:solidFill>
                  <a:srgbClr val="FF0066"/>
                </a:solidFill>
                <a:latin typeface="Rockwell Condensed" panose="02060603050405020104" pitchFamily="18" charset="0"/>
              </a:rPr>
              <a:t>SK Štětí</a:t>
            </a:r>
          </a:p>
          <a:p>
            <a:pPr algn="ctr"/>
            <a:r>
              <a:rPr lang="cs-CZ" sz="4000" dirty="0">
                <a:ln w="12700">
                  <a:solidFill>
                    <a:schemeClr val="tx1"/>
                  </a:solidFill>
                </a:ln>
                <a:solidFill>
                  <a:srgbClr val="FF0066"/>
                </a:solidFill>
                <a:latin typeface="Rockwell Condensed" panose="02060603050405020104" pitchFamily="18" charset="0"/>
              </a:rPr>
              <a:t>Pátek 19.4.2019</a:t>
            </a:r>
          </a:p>
          <a:p>
            <a:pPr algn="ctr"/>
            <a:r>
              <a:rPr lang="cs-CZ" sz="4000" dirty="0">
                <a:ln w="12700">
                  <a:solidFill>
                    <a:schemeClr val="tx1"/>
                  </a:solidFill>
                </a:ln>
                <a:solidFill>
                  <a:srgbClr val="FF0066"/>
                </a:solidFill>
                <a:latin typeface="Rockwell Condensed" panose="02060603050405020104" pitchFamily="18" charset="0"/>
              </a:rPr>
              <a:t>10:30 hod </a:t>
            </a:r>
          </a:p>
        </p:txBody>
      </p:sp>
      <p:sp>
        <p:nvSpPr>
          <p:cNvPr id="4" name="TextovéPole 3"/>
          <p:cNvSpPr txBox="1"/>
          <p:nvPr/>
        </p:nvSpPr>
        <p:spPr>
          <a:xfrm>
            <a:off x="71984" y="4267572"/>
            <a:ext cx="4536504" cy="2585323"/>
          </a:xfrm>
          <a:prstGeom prst="rect">
            <a:avLst/>
          </a:prstGeom>
          <a:blipFill>
            <a:blip r:embed="rId3"/>
            <a:stretch>
              <a:fillRect/>
            </a:stretch>
          </a:blipFill>
          <a:effectLst>
            <a:glow rad="101600">
              <a:srgbClr val="FFFF66">
                <a:alpha val="40000"/>
              </a:srgbClr>
            </a:glow>
            <a:softEdge rad="241300"/>
          </a:effectLst>
        </p:spPr>
        <p:txBody>
          <a:bodyPr wrap="square" rtlCol="0">
            <a:spAutoFit/>
          </a:bodyPr>
          <a:lstStyle/>
          <a:p>
            <a:pPr algn="ctr"/>
            <a:r>
              <a:rPr lang="cs-CZ" sz="2700" dirty="0">
                <a:latin typeface="Engravers MT" panose="02090707080505020304" pitchFamily="18" charset="0"/>
              </a:rPr>
              <a:t>Na podzim na našem trávníku dokázaly Modlany bodovat naplno, když zvítězily 3:1 </a:t>
            </a:r>
          </a:p>
        </p:txBody>
      </p:sp>
      <p:pic>
        <p:nvPicPr>
          <p:cNvPr id="7" name="Obrázek 6"/>
          <p:cNvPicPr>
            <a:picLocks noChangeAspect="1"/>
          </p:cNvPicPr>
          <p:nvPr/>
        </p:nvPicPr>
        <p:blipFill>
          <a:blip r:embed="rId4"/>
          <a:stretch>
            <a:fillRect/>
          </a:stretch>
        </p:blipFill>
        <p:spPr>
          <a:xfrm>
            <a:off x="648048" y="2127944"/>
            <a:ext cx="648072" cy="648072"/>
          </a:xfrm>
          <a:prstGeom prst="rect">
            <a:avLst/>
          </a:prstGeom>
        </p:spPr>
      </p:pic>
      <p:sp>
        <p:nvSpPr>
          <p:cNvPr id="5" name="Šipka doprava 4"/>
          <p:cNvSpPr/>
          <p:nvPr/>
        </p:nvSpPr>
        <p:spPr bwMode="auto">
          <a:xfrm>
            <a:off x="8640936" y="6862160"/>
            <a:ext cx="936104" cy="216000"/>
          </a:xfrm>
          <a:prstGeom prst="rightArrow">
            <a:avLst/>
          </a:prstGeom>
          <a:blipFill>
            <a:blip r:embed="rId5"/>
            <a:stretch>
              <a:fillRect/>
            </a:stretch>
          </a:blip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9721056" y="5861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endParaRPr lang="cs-CZ" sz="800" dirty="0">
              <a:latin typeface="Bookman Old Style" pitchFamily="18" charset="0"/>
            </a:endParaRPr>
          </a:p>
        </p:txBody>
      </p:sp>
      <p:sp>
        <p:nvSpPr>
          <p:cNvPr id="7" name="TextovéPole 6"/>
          <p:cNvSpPr txBox="1"/>
          <p:nvPr/>
        </p:nvSpPr>
        <p:spPr>
          <a:xfrm>
            <a:off x="5328568" y="82397"/>
            <a:ext cx="4752528" cy="584775"/>
          </a:xfrm>
          <a:prstGeom prst="rect">
            <a:avLst/>
          </a:prstGeom>
          <a:solidFill>
            <a:schemeClr val="bg1">
              <a:lumMod val="95000"/>
            </a:schemeClr>
          </a:solidFill>
          <a:effectLst>
            <a:glow rad="101600">
              <a:srgbClr val="FFFF66"/>
            </a:glow>
            <a:softEdge rad="0"/>
          </a:effectLst>
        </p:spPr>
        <p:txBody>
          <a:bodyPr wrap="square" rtlCol="0">
            <a:spAutoFit/>
          </a:bodyPr>
          <a:lstStyle/>
          <a:p>
            <a:pPr algn="ctr"/>
            <a:r>
              <a:rPr lang="cs-CZ" sz="3200" dirty="0">
                <a:latin typeface="Arial Black" panose="020B0A04020102020204" pitchFamily="34" charset="0"/>
              </a:rPr>
              <a:t>Oblíbené foto je tu</a:t>
            </a:r>
          </a:p>
        </p:txBody>
      </p:sp>
      <p:pic>
        <p:nvPicPr>
          <p:cNvPr id="8" name="Obrázek 7"/>
          <p:cNvPicPr>
            <a:picLocks noChangeAspect="1"/>
          </p:cNvPicPr>
          <p:nvPr/>
        </p:nvPicPr>
        <p:blipFill>
          <a:blip r:embed="rId2"/>
          <a:stretch>
            <a:fillRect/>
          </a:stretch>
        </p:blipFill>
        <p:spPr>
          <a:xfrm>
            <a:off x="5739477" y="803060"/>
            <a:ext cx="3930709" cy="2600416"/>
          </a:xfrm>
          <a:prstGeom prst="rect">
            <a:avLst/>
          </a:prstGeom>
          <a:ln w="25400">
            <a:solidFill>
              <a:schemeClr val="accent6">
                <a:lumMod val="60000"/>
                <a:lumOff val="40000"/>
              </a:schemeClr>
            </a:solidFill>
          </a:ln>
        </p:spPr>
      </p:pic>
      <p:sp>
        <p:nvSpPr>
          <p:cNvPr id="11" name="Obdélník 10"/>
          <p:cNvSpPr/>
          <p:nvPr/>
        </p:nvSpPr>
        <p:spPr>
          <a:xfrm>
            <a:off x="5328568" y="3475484"/>
            <a:ext cx="4752528" cy="430887"/>
          </a:xfrm>
          <a:prstGeom prst="rect">
            <a:avLst/>
          </a:prstGeom>
          <a:blipFill>
            <a:blip r:embed="rId3"/>
            <a:tile tx="0" ty="0" sx="100000" sy="100000" flip="none" algn="tl"/>
          </a:blipFill>
        </p:spPr>
        <p:txBody>
          <a:bodyPr wrap="square">
            <a:spAutoFit/>
          </a:bodyPr>
          <a:lstStyle/>
          <a:p>
            <a:r>
              <a:rPr lang="cs-CZ" sz="1100" dirty="0">
                <a:latin typeface="Arial" panose="020B0604020202020204" pitchFamily="34" charset="0"/>
                <a:cs typeface="Arial" panose="020B0604020202020204" pitchFamily="34" charset="0"/>
              </a:rPr>
              <a:t>Štětí 1965: zleva: Mareš Ladislav, </a:t>
            </a:r>
            <a:r>
              <a:rPr lang="cs-CZ" sz="1100" dirty="0" err="1">
                <a:latin typeface="Arial" panose="020B0604020202020204" pitchFamily="34" charset="0"/>
                <a:cs typeface="Arial" panose="020B0604020202020204" pitchFamily="34" charset="0"/>
              </a:rPr>
              <a:t>Habelt</a:t>
            </a:r>
            <a:r>
              <a:rPr lang="cs-CZ" sz="1100" dirty="0">
                <a:latin typeface="Arial" panose="020B0604020202020204" pitchFamily="34" charset="0"/>
                <a:cs typeface="Arial" panose="020B0604020202020204" pitchFamily="34" charset="0"/>
              </a:rPr>
              <a:t> Emil, Havlíček Miloslav, Ježek Ladislav, Hovorka Josef, ???? ????.</a:t>
            </a:r>
            <a:endParaRPr lang="cs-CZ" sz="1100" dirty="0">
              <a:effectLst/>
              <a:latin typeface="Arial" panose="020B0604020202020204" pitchFamily="34" charset="0"/>
              <a:cs typeface="Arial" panose="020B0604020202020204" pitchFamily="34" charset="0"/>
            </a:endParaRPr>
          </a:p>
        </p:txBody>
      </p:sp>
      <p:pic>
        <p:nvPicPr>
          <p:cNvPr id="12" name="Obrázek 11"/>
          <p:cNvPicPr>
            <a:picLocks noChangeAspect="1"/>
          </p:cNvPicPr>
          <p:nvPr/>
        </p:nvPicPr>
        <p:blipFill>
          <a:blip r:embed="rId4"/>
          <a:stretch>
            <a:fillRect/>
          </a:stretch>
        </p:blipFill>
        <p:spPr>
          <a:xfrm>
            <a:off x="5698355" y="3978379"/>
            <a:ext cx="3732561" cy="2231853"/>
          </a:xfrm>
          <a:prstGeom prst="rect">
            <a:avLst/>
          </a:prstGeom>
          <a:ln w="22225">
            <a:solidFill>
              <a:schemeClr val="accent2">
                <a:lumMod val="60000"/>
                <a:lumOff val="40000"/>
              </a:schemeClr>
            </a:solidFill>
          </a:ln>
        </p:spPr>
      </p:pic>
      <p:sp>
        <p:nvSpPr>
          <p:cNvPr id="13" name="Obdélník 12"/>
          <p:cNvSpPr/>
          <p:nvPr/>
        </p:nvSpPr>
        <p:spPr>
          <a:xfrm>
            <a:off x="5184552" y="6283796"/>
            <a:ext cx="4896544" cy="861774"/>
          </a:xfrm>
          <a:prstGeom prst="rect">
            <a:avLst/>
          </a:prstGeom>
          <a:solidFill>
            <a:srgbClr val="FFFFCC"/>
          </a:solidFill>
        </p:spPr>
        <p:txBody>
          <a:bodyPr wrap="square">
            <a:spAutoFit/>
          </a:bodyPr>
          <a:lstStyle/>
          <a:p>
            <a:r>
              <a:rPr lang="cs-CZ" sz="1000" dirty="0">
                <a:latin typeface="Arial" panose="020B0604020202020204" pitchFamily="34" charset="0"/>
                <a:cs typeface="Arial" panose="020B0604020202020204" pitchFamily="34" charset="0"/>
              </a:rPr>
              <a:t>1966 družstvo dorostenců:</a:t>
            </a:r>
            <a:r>
              <a:rPr lang="cs-CZ" sz="1000" u="sng" dirty="0">
                <a:latin typeface="Arial" panose="020B0604020202020204" pitchFamily="34" charset="0"/>
                <a:cs typeface="Arial" panose="020B0604020202020204" pitchFamily="34" charset="0"/>
              </a:rPr>
              <a:t>1. řada zleva:</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Malecha</a:t>
            </a:r>
            <a:r>
              <a:rPr lang="cs-CZ" sz="1000" dirty="0">
                <a:latin typeface="Arial" panose="020B0604020202020204" pitchFamily="34" charset="0"/>
                <a:cs typeface="Arial" panose="020B0604020202020204" pitchFamily="34" charset="0"/>
              </a:rPr>
              <a:t> Oldřich st., </a:t>
            </a:r>
            <a:r>
              <a:rPr lang="cs-CZ" sz="1000" dirty="0" err="1">
                <a:latin typeface="Arial" panose="020B0604020202020204" pitchFamily="34" charset="0"/>
                <a:cs typeface="Arial" panose="020B0604020202020204" pitchFamily="34" charset="0"/>
              </a:rPr>
              <a:t>Fritsch</a:t>
            </a:r>
            <a:r>
              <a:rPr lang="cs-CZ" sz="1000" dirty="0">
                <a:latin typeface="Arial" panose="020B0604020202020204" pitchFamily="34" charset="0"/>
                <a:cs typeface="Arial" panose="020B0604020202020204" pitchFamily="34" charset="0"/>
              </a:rPr>
              <a:t> František, </a:t>
            </a:r>
            <a:r>
              <a:rPr lang="cs-CZ" sz="1000" dirty="0" err="1">
                <a:latin typeface="Arial" panose="020B0604020202020204" pitchFamily="34" charset="0"/>
                <a:cs typeface="Arial" panose="020B0604020202020204" pitchFamily="34" charset="0"/>
              </a:rPr>
              <a:t>Juriga</a:t>
            </a:r>
            <a:r>
              <a:rPr lang="cs-CZ" sz="1000" dirty="0">
                <a:latin typeface="Arial" panose="020B0604020202020204" pitchFamily="34" charset="0"/>
                <a:cs typeface="Arial" panose="020B0604020202020204" pitchFamily="34" charset="0"/>
              </a:rPr>
              <a:t> Štefan, </a:t>
            </a:r>
            <a:r>
              <a:rPr lang="cs-CZ" sz="1000" dirty="0" err="1">
                <a:latin typeface="Arial" panose="020B0604020202020204" pitchFamily="34" charset="0"/>
                <a:cs typeface="Arial" panose="020B0604020202020204" pitchFamily="34" charset="0"/>
              </a:rPr>
              <a:t>Malecha</a:t>
            </a:r>
            <a:r>
              <a:rPr lang="cs-CZ" sz="1000" dirty="0">
                <a:latin typeface="Arial" panose="020B0604020202020204" pitchFamily="34" charset="0"/>
                <a:cs typeface="Arial" panose="020B0604020202020204" pitchFamily="34" charset="0"/>
              </a:rPr>
              <a:t> Oldřich, Novák Vladislav, </a:t>
            </a:r>
            <a:r>
              <a:rPr lang="cs-CZ" sz="1000" dirty="0" err="1">
                <a:latin typeface="Arial" panose="020B0604020202020204" pitchFamily="34" charset="0"/>
                <a:cs typeface="Arial" panose="020B0604020202020204" pitchFamily="34" charset="0"/>
              </a:rPr>
              <a:t>Hoznédl</a:t>
            </a:r>
            <a:r>
              <a:rPr lang="cs-CZ" sz="1000" dirty="0">
                <a:latin typeface="Arial" panose="020B0604020202020204" pitchFamily="34" charset="0"/>
                <a:cs typeface="Arial" panose="020B0604020202020204" pitchFamily="34" charset="0"/>
              </a:rPr>
              <a:t> Jiří, Svoboda Rudolf, Hradecký Bohumil, Ježek Ladislav </a:t>
            </a:r>
            <a:r>
              <a:rPr lang="cs-CZ" sz="1000" u="sng" dirty="0">
                <a:latin typeface="Arial" panose="020B0604020202020204" pitchFamily="34" charset="0"/>
                <a:cs typeface="Arial" panose="020B0604020202020204" pitchFamily="34" charset="0"/>
              </a:rPr>
              <a:t>2. řada zleva:</a:t>
            </a:r>
            <a:r>
              <a:rPr lang="cs-CZ" sz="1000" dirty="0">
                <a:latin typeface="Arial" panose="020B0604020202020204" pitchFamily="34" charset="0"/>
                <a:cs typeface="Arial" panose="020B0604020202020204" pitchFamily="34" charset="0"/>
              </a:rPr>
              <a:t> Krpata Miloslav, Cihlář Jiří, Hradecký Miloslav, Blažek Pavel, Vávrů Bohumil, </a:t>
            </a:r>
            <a:r>
              <a:rPr lang="cs-CZ" sz="1000" dirty="0" err="1">
                <a:latin typeface="Arial" panose="020B0604020202020204" pitchFamily="34" charset="0"/>
                <a:cs typeface="Arial" panose="020B0604020202020204" pitchFamily="34" charset="0"/>
              </a:rPr>
              <a:t>Kucler</a:t>
            </a:r>
            <a:r>
              <a:rPr lang="cs-CZ" sz="1000" dirty="0">
                <a:latin typeface="Arial" panose="020B0604020202020204" pitchFamily="34" charset="0"/>
                <a:cs typeface="Arial" panose="020B0604020202020204" pitchFamily="34" charset="0"/>
              </a:rPr>
              <a:t> Lubomír, ???? ????.</a:t>
            </a:r>
            <a:endParaRPr lang="cs-CZ" sz="1000" dirty="0">
              <a:effectLst/>
              <a:latin typeface="Arial" panose="020B0604020202020204" pitchFamily="34" charset="0"/>
              <a:cs typeface="Arial" panose="020B0604020202020204" pitchFamily="34" charset="0"/>
            </a:endParaRPr>
          </a:p>
        </p:txBody>
      </p:sp>
      <p:sp>
        <p:nvSpPr>
          <p:cNvPr id="15" name="TextovéPole 14"/>
          <p:cNvSpPr txBox="1"/>
          <p:nvPr/>
        </p:nvSpPr>
        <p:spPr>
          <a:xfrm>
            <a:off x="75724" y="805663"/>
            <a:ext cx="4748788" cy="5047536"/>
          </a:xfrm>
          <a:prstGeom prst="rect">
            <a:avLst/>
          </a:prstGeom>
          <a:noFill/>
          <a:ln w="41275">
            <a:solidFill>
              <a:srgbClr val="FF0000"/>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300" i="1" dirty="0">
                <a:latin typeface="Arial" pitchFamily="34" charset="0"/>
                <a:cs typeface="Arial" pitchFamily="34" charset="0"/>
              </a:rPr>
              <a:t>dnes do třetice, ale kdyby to bylo i větším rozdílem, tak se zlobit nebudeme. </a:t>
            </a:r>
          </a:p>
          <a:p>
            <a:pPr algn="just" eaLnBrk="0" hangingPunct="0">
              <a:defRPr/>
            </a:pPr>
            <a:r>
              <a:rPr lang="cs-CZ" sz="1300" i="1" dirty="0">
                <a:latin typeface="Arial" pitchFamily="34" charset="0"/>
                <a:cs typeface="Arial" pitchFamily="34" charset="0"/>
              </a:rPr>
              <a:t>     Fotbalové dění už se v minulém týdnu v našem klubu rozběhlo naplno a těmi posledními , kdo zasáhl do bojů byla všechna 3 mužstva přípravky. I když vlastně včera hrála stará garda úvodní jarní kolo proti </a:t>
            </a:r>
            <a:r>
              <a:rPr lang="cs-CZ" sz="1300" i="1" dirty="0" err="1">
                <a:latin typeface="Arial" pitchFamily="34" charset="0"/>
                <a:cs typeface="Arial" pitchFamily="34" charset="0"/>
              </a:rPr>
              <a:t>Tigu</a:t>
            </a:r>
            <a:r>
              <a:rPr lang="cs-CZ" sz="1300" i="1" dirty="0">
                <a:latin typeface="Arial" pitchFamily="34" charset="0"/>
                <a:cs typeface="Arial" pitchFamily="34" charset="0"/>
              </a:rPr>
              <a:t> Nučnice. Výsledek zápasu byl znám až po uzávěrce zpravodaje. B mužstvo dospělých se drží na čele IV. Třídy dospělých a chce tam vydržet až do konce soutěže. Brzy se bude hrát nadstavba, kde největším protivníkem bude ambiciózní mužstvo Ctiněves/Libkovice.  Dorostenci, ti měli minulé kolo volný los, ale týden před tím rozdrtili FK Junior Roma Děčín a po dlouhé době vyhráli. Zda je to vstup na lepší cestu  by měl ukázat dnešní zápas v </a:t>
            </a:r>
            <a:r>
              <a:rPr lang="cs-CZ" sz="1300" i="1" dirty="0" err="1">
                <a:latin typeface="Arial" pitchFamily="34" charset="0"/>
                <a:cs typeface="Arial" pitchFamily="34" charset="0"/>
              </a:rPr>
              <a:t>Mojžíři</a:t>
            </a:r>
            <a:r>
              <a:rPr lang="cs-CZ" sz="1300" i="1" dirty="0">
                <a:latin typeface="Arial" pitchFamily="34" charset="0"/>
                <a:cs typeface="Arial" pitchFamily="34" charset="0"/>
              </a:rPr>
              <a:t>.  Starší žáci měli minulý týdne také volno a získat první jarní body do Ústeckého přeboru se pokusí zítra doma proti rezervě Litoměřicka. Mladší žáci hrající stejnou soutěž proti stejným soupeřům jako starší, si v posledním mači zastříleli a potvrdili, že patří k nejlepším mužstvům soutěže.  9 mužstev je zapojeno do soutěží a nabídka pro diváky ze štětí a jeho okolí je velká. </a:t>
            </a:r>
          </a:p>
          <a:p>
            <a:pPr algn="just" eaLnBrk="0" hangingPunct="0">
              <a:defRPr/>
            </a:pPr>
            <a:r>
              <a:rPr lang="cs-CZ" sz="1300" i="1" dirty="0">
                <a:latin typeface="Arial" pitchFamily="34" charset="0"/>
                <a:cs typeface="Arial" pitchFamily="34" charset="0"/>
              </a:rPr>
              <a:t>        Pojďme fandit držme palce našim týmu. S chutí do toho a staňte se 12 hráčem Vy diváci.</a:t>
            </a:r>
            <a:r>
              <a:rPr lang="cs-CZ" sz="1800" i="1" dirty="0">
                <a:latin typeface="Algerian" panose="04020705040A02060702" pitchFamily="82" charset="0"/>
                <a:cs typeface="Arial" pitchFamily="34" charset="0"/>
              </a:rPr>
              <a:t>                               </a:t>
            </a:r>
          </a:p>
          <a:p>
            <a:pPr algn="just" eaLnBrk="0" hangingPunct="0">
              <a:defRPr/>
            </a:pPr>
            <a:r>
              <a:rPr lang="cs-CZ" sz="1800" i="1" dirty="0">
                <a:latin typeface="Algerian" panose="04020705040A02060702" pitchFamily="82" charset="0"/>
                <a:cs typeface="Arial" pitchFamily="34" charset="0"/>
              </a:rPr>
              <a:t>                                        Štětí do toho</a:t>
            </a:r>
            <a:endParaRPr lang="cs-CZ" sz="1300" i="1" dirty="0">
              <a:latin typeface="Algerian" panose="04020705040A02060702" pitchFamily="82" charset="0"/>
              <a:cs typeface="Arial" pitchFamily="34" charset="0"/>
            </a:endParaRPr>
          </a:p>
        </p:txBody>
      </p:sp>
      <p:sp>
        <p:nvSpPr>
          <p:cNvPr id="2" name="Obdélník 1"/>
          <p:cNvSpPr/>
          <p:nvPr/>
        </p:nvSpPr>
        <p:spPr>
          <a:xfrm>
            <a:off x="543980" y="91108"/>
            <a:ext cx="3850221" cy="523220"/>
          </a:xfrm>
          <a:prstGeom prst="rect">
            <a:avLst/>
          </a:prstGeom>
          <a:solidFill>
            <a:srgbClr val="FFFF00"/>
          </a:solidFill>
        </p:spPr>
        <p:txBody>
          <a:bodyPr wrap="none" lIns="91440" tIns="45720" rIns="91440" bIns="45720">
            <a:spAutoFit/>
          </a:bodyPr>
          <a:lstStyle/>
          <a:p>
            <a:pPr algn="ctr"/>
            <a:r>
              <a:rPr lang="cs-CZ" sz="2000" b="0" cap="none" spc="0" dirty="0">
                <a:ln w="0"/>
                <a:solidFill>
                  <a:schemeClr val="accent1"/>
                </a:solidFill>
                <a:effectLst>
                  <a:outerShdw blurRad="38100" dist="25400" dir="5400000" algn="ctr" rotWithShape="0">
                    <a:srgbClr val="6E747A">
                      <a:alpha val="43000"/>
                    </a:srgbClr>
                  </a:outerShdw>
                </a:effectLst>
              </a:rPr>
              <a:t>Pokračování úvodního článku</a:t>
            </a:r>
            <a:r>
              <a:rPr lang="cs-CZ" sz="2800" b="0" cap="none" spc="0" dirty="0">
                <a:ln w="0"/>
                <a:solidFill>
                  <a:schemeClr val="accent1"/>
                </a:solidFill>
                <a:effectLst>
                  <a:outerShdw blurRad="38100" dist="25400" dir="5400000" algn="ctr" rotWithShape="0">
                    <a:srgbClr val="6E747A">
                      <a:alpha val="43000"/>
                    </a:srgbClr>
                  </a:outerShdw>
                </a:effectLst>
              </a:rPr>
              <a:t>.</a:t>
            </a:r>
          </a:p>
        </p:txBody>
      </p:sp>
      <p:pic>
        <p:nvPicPr>
          <p:cNvPr id="3" name="Obrázek 2"/>
          <p:cNvPicPr>
            <a:picLocks noChangeAspect="1"/>
          </p:cNvPicPr>
          <p:nvPr/>
        </p:nvPicPr>
        <p:blipFill>
          <a:blip r:embed="rId5"/>
          <a:stretch>
            <a:fillRect/>
          </a:stretch>
        </p:blipFill>
        <p:spPr>
          <a:xfrm>
            <a:off x="2450118" y="5969178"/>
            <a:ext cx="1724025" cy="1143000"/>
          </a:xfrm>
          <a:prstGeom prst="rect">
            <a:avLst/>
          </a:prstGeom>
        </p:spPr>
      </p:pic>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endParaRPr lang="cs-CZ" sz="800" dirty="0">
              <a:latin typeface="Bookman Old Style" pitchFamily="18" charset="0"/>
            </a:endParaRP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2" name="Obdélník 1"/>
          <p:cNvSpPr/>
          <p:nvPr/>
        </p:nvSpPr>
        <p:spPr>
          <a:xfrm>
            <a:off x="192995" y="756680"/>
            <a:ext cx="4788532" cy="3847079"/>
          </a:xfrm>
          <a:prstGeom prst="rect">
            <a:avLst/>
          </a:prstGeom>
        </p:spPr>
        <p:txBody>
          <a:bodyPr wrap="square">
            <a:spAutoFit/>
          </a:bodyPr>
          <a:lstStyle/>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jen brankáře. Nutno poznamenat, že ale 2  minuty před tím se báječným zákrokem představil Jiří Vokoun v brance a stále držel naše vedení. 10 minut před koncem, ale už bohužel inkasoval. Předcházela tomu špatná rozehrávka ve středu hřiště a rychlý útok zakončený vyrovnávacím gólem Jiřího Růžičky na 2:2. Dostali jsme se do složité situace, na kterou náš tým v dosavadním průběhu  soutěže není moc zvyklý. Uklidnit to mohl v 84. minutě Lukáš Brzek, ale trefil jen ležícího brankáře. Drama vrcholilo se šťastným koncem pro naše mužstvo. Rudolf </a:t>
            </a:r>
            <a:r>
              <a:rPr lang="cs-CZ" b="0" dirty="0" err="1">
                <a:latin typeface="Arial" panose="020B0604020202020204" pitchFamily="34" charset="0"/>
                <a:ea typeface="Calibri" panose="020F0502020204030204" pitchFamily="34" charset="0"/>
                <a:cs typeface="Arial" panose="020B0604020202020204" pitchFamily="34" charset="0"/>
              </a:rPr>
              <a:t>Slanička</a:t>
            </a:r>
            <a:r>
              <a:rPr lang="cs-CZ" b="0" dirty="0">
                <a:latin typeface="Arial" panose="020B0604020202020204" pitchFamily="34" charset="0"/>
                <a:ea typeface="Calibri" panose="020F0502020204030204" pitchFamily="34" charset="0"/>
                <a:cs typeface="Arial" panose="020B0604020202020204" pitchFamily="34" charset="0"/>
              </a:rPr>
              <a:t> si vyměnil míč se spoluhráčem a pak už s velkým klidem zajistil Štětí vítězství 3:2. Jak se říká, bylo to s odřenýma ušima, ale 3 body zůstaly nakonec ve Štětí. Za týden 7. dubna hraje B mužstvo za sebou potřetí doma. V neděli 7. 4. 2018 je výkop utkání proti </a:t>
            </a:r>
            <a:r>
              <a:rPr lang="cs-CZ" b="0" dirty="0" err="1">
                <a:latin typeface="Arial" panose="020B0604020202020204" pitchFamily="34" charset="0"/>
                <a:ea typeface="Calibri" panose="020F0502020204030204" pitchFamily="34" charset="0"/>
                <a:cs typeface="Arial" panose="020B0604020202020204" pitchFamily="34" charset="0"/>
              </a:rPr>
              <a:t>Podřipanu</a:t>
            </a:r>
            <a:r>
              <a:rPr lang="cs-CZ" b="0" dirty="0">
                <a:latin typeface="Arial" panose="020B0604020202020204" pitchFamily="34" charset="0"/>
                <a:ea typeface="Calibri" panose="020F0502020204030204" pitchFamily="34" charset="0"/>
                <a:cs typeface="Arial" panose="020B0604020202020204" pitchFamily="34" charset="0"/>
              </a:rPr>
              <a:t> Kostomlaty v 16:30. </a:t>
            </a: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Branky</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T.Danč</a:t>
            </a:r>
            <a:r>
              <a:rPr lang="cs-CZ" b="0" dirty="0">
                <a:latin typeface="Arial" panose="020B0604020202020204" pitchFamily="34" charset="0"/>
                <a:ea typeface="Calibri" panose="020F0502020204030204" pitchFamily="34" charset="0"/>
                <a:cs typeface="Arial" panose="020B0604020202020204" pitchFamily="34" charset="0"/>
              </a:rPr>
              <a:t> 1, </a:t>
            </a:r>
            <a:r>
              <a:rPr lang="cs-CZ" b="0" dirty="0" err="1">
                <a:latin typeface="Arial" panose="020B0604020202020204" pitchFamily="34" charset="0"/>
                <a:ea typeface="Calibri" panose="020F0502020204030204" pitchFamily="34" charset="0"/>
                <a:cs typeface="Arial" panose="020B0604020202020204" pitchFamily="34" charset="0"/>
              </a:rPr>
              <a:t>Š.Vála</a:t>
            </a:r>
            <a:r>
              <a:rPr lang="cs-CZ" b="0" dirty="0">
                <a:latin typeface="Arial" panose="020B0604020202020204" pitchFamily="34" charset="0"/>
                <a:ea typeface="Calibri" panose="020F0502020204030204" pitchFamily="34" charset="0"/>
                <a:cs typeface="Arial" panose="020B0604020202020204" pitchFamily="34" charset="0"/>
              </a:rPr>
              <a:t> 1, </a:t>
            </a:r>
            <a:r>
              <a:rPr lang="cs-CZ" b="0" dirty="0" err="1">
                <a:latin typeface="Arial" panose="020B0604020202020204" pitchFamily="34" charset="0"/>
                <a:ea typeface="Calibri" panose="020F0502020204030204" pitchFamily="34" charset="0"/>
                <a:cs typeface="Arial" panose="020B0604020202020204" pitchFamily="34" charset="0"/>
              </a:rPr>
              <a:t>R.Slanička</a:t>
            </a:r>
            <a:r>
              <a:rPr lang="cs-CZ"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Sestava: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J.Vokoun-J.Tichý</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V.Škaroupka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M.Koráň</a:t>
            </a:r>
            <a:r>
              <a:rPr lang="cs-CZ" b="0" dirty="0">
                <a:latin typeface="Arial" panose="020B0604020202020204" pitchFamily="34" charset="0"/>
                <a:ea typeface="Calibri" panose="020F0502020204030204" pitchFamily="34" charset="0"/>
                <a:cs typeface="Arial" panose="020B0604020202020204" pitchFamily="34" charset="0"/>
              </a:rPr>
              <a:t>(49. </a:t>
            </a:r>
            <a:r>
              <a:rPr lang="cs-CZ" b="0" dirty="0" err="1">
                <a:latin typeface="Arial" panose="020B0604020202020204" pitchFamily="34" charset="0"/>
                <a:ea typeface="Calibri" panose="020F0502020204030204" pitchFamily="34" charset="0"/>
                <a:cs typeface="Arial" panose="020B0604020202020204" pitchFamily="34" charset="0"/>
              </a:rPr>
              <a:t>R.Slanička</a:t>
            </a:r>
            <a:r>
              <a:rPr lang="cs-CZ"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V.Guzy-Š.Vála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L.Brzek</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M.Nedomlel</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P.Minárik</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T.Danč</a:t>
            </a:r>
            <a:r>
              <a:rPr lang="cs-CZ" b="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J.Horáček</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Trenér:</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P.Minárik</a:t>
            </a:r>
            <a:r>
              <a:rPr lang="cs-CZ" b="0" dirty="0">
                <a:latin typeface="Arial" panose="020B0604020202020204" pitchFamily="34" charset="0"/>
                <a:ea typeface="Calibri" panose="020F0502020204030204" pitchFamily="34" charset="0"/>
                <a:cs typeface="Arial" panose="020B0604020202020204" pitchFamily="34" charset="0"/>
              </a:rPr>
              <a:t>  </a:t>
            </a:r>
            <a:r>
              <a:rPr lang="cs-CZ" b="0" u="sng" dirty="0">
                <a:latin typeface="Arial" panose="020B0604020202020204" pitchFamily="34" charset="0"/>
                <a:ea typeface="Calibri" panose="020F0502020204030204" pitchFamily="34" charset="0"/>
                <a:cs typeface="Arial" panose="020B0604020202020204" pitchFamily="34" charset="0"/>
              </a:rPr>
              <a:t>Vedoucí:</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V.Švancar</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Rozhodčí:</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F.Huml</a:t>
            </a:r>
            <a:endParaRPr lang="cs-CZ" b="0" dirty="0">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288008" y="163116"/>
            <a:ext cx="4608512" cy="400110"/>
          </a:xfrm>
          <a:prstGeom prst="rect">
            <a:avLst/>
          </a:prstGeom>
          <a:solidFill>
            <a:srgbClr val="99FFCC"/>
          </a:solidFill>
          <a:effectLst>
            <a:softEdge rad="0"/>
          </a:effectLst>
        </p:spPr>
        <p:txBody>
          <a:bodyPr wrap="square" rtlCol="0">
            <a:spAutoFit/>
          </a:bodyPr>
          <a:lstStyle/>
          <a:p>
            <a:pPr algn="ctr"/>
            <a:r>
              <a:rPr lang="cs-CZ" sz="2000" dirty="0">
                <a:latin typeface="Arial Black" panose="020B0A04020102020204" pitchFamily="34" charset="0"/>
              </a:rPr>
              <a:t>Pokračování Štětí B- Dušníky B</a:t>
            </a:r>
          </a:p>
        </p:txBody>
      </p:sp>
      <p:graphicFrame>
        <p:nvGraphicFramePr>
          <p:cNvPr id="11" name="Tabulka 10"/>
          <p:cNvGraphicFramePr>
            <a:graphicFrameLocks noGrp="1"/>
          </p:cNvGraphicFramePr>
          <p:nvPr>
            <p:extLst>
              <p:ext uri="{D42A27DB-BD31-4B8C-83A1-F6EECF244321}">
                <p14:modId xmlns:p14="http://schemas.microsoft.com/office/powerpoint/2010/main" val="449763573"/>
              </p:ext>
            </p:extLst>
          </p:nvPr>
        </p:nvGraphicFramePr>
        <p:xfrm>
          <a:off x="5485232" y="2827412"/>
          <a:ext cx="4546861" cy="4019367"/>
        </p:xfrm>
        <a:graphic>
          <a:graphicData uri="http://schemas.openxmlformats.org/drawingml/2006/table">
            <a:tbl>
              <a:tblPr/>
              <a:tblGrid>
                <a:gridCol w="298390">
                  <a:extLst>
                    <a:ext uri="{9D8B030D-6E8A-4147-A177-3AD203B41FA5}">
                      <a16:colId xmlns:a16="http://schemas.microsoft.com/office/drawing/2014/main" val="1008249539"/>
                    </a:ext>
                  </a:extLst>
                </a:gridCol>
                <a:gridCol w="882802">
                  <a:extLst>
                    <a:ext uri="{9D8B030D-6E8A-4147-A177-3AD203B41FA5}">
                      <a16:colId xmlns:a16="http://schemas.microsoft.com/office/drawing/2014/main" val="106585216"/>
                    </a:ext>
                  </a:extLst>
                </a:gridCol>
                <a:gridCol w="2285314">
                  <a:extLst>
                    <a:ext uri="{9D8B030D-6E8A-4147-A177-3AD203B41FA5}">
                      <a16:colId xmlns:a16="http://schemas.microsoft.com/office/drawing/2014/main" val="2168074603"/>
                    </a:ext>
                  </a:extLst>
                </a:gridCol>
                <a:gridCol w="1080355">
                  <a:extLst>
                    <a:ext uri="{9D8B030D-6E8A-4147-A177-3AD203B41FA5}">
                      <a16:colId xmlns:a16="http://schemas.microsoft.com/office/drawing/2014/main" val="4017552288"/>
                    </a:ext>
                  </a:extLst>
                </a:gridCol>
              </a:tblGrid>
              <a:tr h="167116">
                <a:tc gridSpan="4">
                  <a:txBody>
                    <a:bodyPr/>
                    <a:lstStyle/>
                    <a:p>
                      <a:pPr algn="ctr" fontAlgn="ctr"/>
                      <a:r>
                        <a:rPr lang="cs-CZ" sz="1400" b="1" i="0" u="none" strike="noStrike" dirty="0">
                          <a:solidFill>
                            <a:srgbClr val="0033CC"/>
                          </a:solidFill>
                          <a:effectLst/>
                          <a:latin typeface="Arial" panose="020B0604020202020204" pitchFamily="34" charset="0"/>
                        </a:rPr>
                        <a:t>Výsledky SK STAP TRATEC Vilémov</a:t>
                      </a:r>
                    </a:p>
                  </a:txBody>
                  <a:tcPr marL="7067" marR="7067" marT="706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4520607"/>
                  </a:ext>
                </a:extLst>
              </a:tr>
              <a:tr h="156806">
                <a:tc>
                  <a:txBody>
                    <a:bodyPr/>
                    <a:lstStyle/>
                    <a:p>
                      <a:pPr algn="ctr" fontAlgn="ctr"/>
                      <a:r>
                        <a:rPr lang="cs-CZ" sz="1100" b="1" i="0" u="none" strike="noStrike" dirty="0">
                          <a:solidFill>
                            <a:srgbClr val="000099"/>
                          </a:solidFill>
                          <a:effectLst/>
                          <a:latin typeface="Arial" panose="020B0604020202020204" pitchFamily="34" charset="0"/>
                        </a:rPr>
                        <a:t>1</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11.08.2018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Vilémov - Litoměřicko B</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5:1 (2:0)</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04918722"/>
                  </a:ext>
                </a:extLst>
              </a:tr>
              <a:tr h="156806">
                <a:tc>
                  <a:txBody>
                    <a:bodyPr/>
                    <a:lstStyle/>
                    <a:p>
                      <a:pPr algn="ctr" fontAlgn="ctr"/>
                      <a:r>
                        <a:rPr lang="cs-CZ" sz="1100" b="1" i="0" u="none" strike="noStrike" dirty="0">
                          <a:solidFill>
                            <a:srgbClr val="000099"/>
                          </a:solidFill>
                          <a:effectLst/>
                          <a:latin typeface="Arial" panose="020B0604020202020204" pitchFamily="34" charset="0"/>
                        </a:rPr>
                        <a:t>2</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18.08.2018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Vilémov - Modlany</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3:2 (1:1)</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98306180"/>
                  </a:ext>
                </a:extLst>
              </a:tr>
              <a:tr h="156806">
                <a:tc>
                  <a:txBody>
                    <a:bodyPr/>
                    <a:lstStyle/>
                    <a:p>
                      <a:pPr algn="ctr" fontAlgn="ctr"/>
                      <a:r>
                        <a:rPr lang="cs-CZ" sz="1100" b="1" i="0" u="none" strike="noStrike">
                          <a:solidFill>
                            <a:srgbClr val="000099"/>
                          </a:solidFill>
                          <a:effectLst/>
                          <a:latin typeface="Arial" panose="020B0604020202020204" pitchFamily="34" charset="0"/>
                        </a:rPr>
                        <a:t>3</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01.09.2018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Vilémov - Perštejn</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7:0 (4:0)</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82143828"/>
                  </a:ext>
                </a:extLst>
              </a:tr>
              <a:tr h="156806">
                <a:tc>
                  <a:txBody>
                    <a:bodyPr/>
                    <a:lstStyle/>
                    <a:p>
                      <a:pPr algn="ctr" fontAlgn="ctr"/>
                      <a:r>
                        <a:rPr lang="cs-CZ" sz="1100" b="1" i="0" u="none" strike="noStrike">
                          <a:solidFill>
                            <a:srgbClr val="000099"/>
                          </a:solidFill>
                          <a:effectLst/>
                          <a:latin typeface="Arial" panose="020B0604020202020204" pitchFamily="34" charset="0"/>
                        </a:rPr>
                        <a:t>4</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08.09.2018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Žatec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2:4 (0:2)</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48168417"/>
                  </a:ext>
                </a:extLst>
              </a:tr>
              <a:tr h="156806">
                <a:tc>
                  <a:txBody>
                    <a:bodyPr/>
                    <a:lstStyle/>
                    <a:p>
                      <a:pPr algn="ctr" fontAlgn="ctr"/>
                      <a:r>
                        <a:rPr lang="cs-CZ" sz="1100" b="1" i="0" u="none" strike="noStrike">
                          <a:solidFill>
                            <a:srgbClr val="000099"/>
                          </a:solidFill>
                          <a:effectLst/>
                          <a:latin typeface="Arial" panose="020B0604020202020204" pitchFamily="34" charset="0"/>
                        </a:rPr>
                        <a:t>5</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25.08.2018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Brná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2:3 (0:1)</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26481101"/>
                  </a:ext>
                </a:extLst>
              </a:tr>
              <a:tr h="156806">
                <a:tc>
                  <a:txBody>
                    <a:bodyPr/>
                    <a:lstStyle/>
                    <a:p>
                      <a:pPr algn="ctr" fontAlgn="ctr"/>
                      <a:r>
                        <a:rPr lang="cs-CZ" sz="1100" b="1" i="0" u="none" strike="noStrike">
                          <a:solidFill>
                            <a:srgbClr val="000099"/>
                          </a:solidFill>
                          <a:effectLst/>
                          <a:latin typeface="Arial" panose="020B0604020202020204" pitchFamily="34" charset="0"/>
                        </a:rPr>
                        <a:t>6</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15.09.2018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Vilémov - Štětí</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1:0 (1:0)</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14982118"/>
                  </a:ext>
                </a:extLst>
              </a:tr>
              <a:tr h="156806">
                <a:tc>
                  <a:txBody>
                    <a:bodyPr/>
                    <a:lstStyle/>
                    <a:p>
                      <a:pPr algn="ctr" fontAlgn="ctr"/>
                      <a:r>
                        <a:rPr lang="cs-CZ" sz="1100" b="1" i="0" u="none" strike="noStrike">
                          <a:solidFill>
                            <a:srgbClr val="000099"/>
                          </a:solidFill>
                          <a:effectLst/>
                          <a:latin typeface="Arial" panose="020B0604020202020204" pitchFamily="34" charset="0"/>
                        </a:rPr>
                        <a:t>7</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22.09.2018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err="1">
                          <a:solidFill>
                            <a:srgbClr val="000099"/>
                          </a:solidFill>
                          <a:effectLst/>
                          <a:latin typeface="Arial" panose="020B0604020202020204" pitchFamily="34" charset="0"/>
                        </a:rPr>
                        <a:t>H.Jiřetín</a:t>
                      </a:r>
                      <a:r>
                        <a:rPr lang="cs-CZ" sz="1200" b="1" i="0" u="none" strike="noStrike" dirty="0">
                          <a:solidFill>
                            <a:srgbClr val="000099"/>
                          </a:solidFill>
                          <a:effectLst/>
                          <a:latin typeface="Arial" panose="020B0604020202020204" pitchFamily="34" charset="0"/>
                        </a:rPr>
                        <a:t>/Litvínov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0:1 (0:0)</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2388743"/>
                  </a:ext>
                </a:extLst>
              </a:tr>
              <a:tr h="156806">
                <a:tc>
                  <a:txBody>
                    <a:bodyPr/>
                    <a:lstStyle/>
                    <a:p>
                      <a:pPr algn="ctr" fontAlgn="ctr"/>
                      <a:r>
                        <a:rPr lang="cs-CZ" sz="1100" b="1" i="0" u="none" strike="noStrike">
                          <a:solidFill>
                            <a:srgbClr val="000099"/>
                          </a:solidFill>
                          <a:effectLst/>
                          <a:latin typeface="Arial" panose="020B0604020202020204" pitchFamily="34" charset="0"/>
                        </a:rPr>
                        <a:t>8</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29.09.2018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Vilémov - Kadaň</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1:0 (1:0)</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3883050"/>
                  </a:ext>
                </a:extLst>
              </a:tr>
              <a:tr h="156806">
                <a:tc>
                  <a:txBody>
                    <a:bodyPr/>
                    <a:lstStyle/>
                    <a:p>
                      <a:pPr algn="ctr" fontAlgn="ctr"/>
                      <a:r>
                        <a:rPr lang="cs-CZ" sz="1100" b="1" i="0" u="none" strike="noStrike">
                          <a:solidFill>
                            <a:srgbClr val="000099"/>
                          </a:solidFill>
                          <a:effectLst/>
                          <a:latin typeface="Arial" panose="020B0604020202020204" pitchFamily="34" charset="0"/>
                        </a:rPr>
                        <a:t>9</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06.10.2018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Krupka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1:2 np (1:1)</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13650018"/>
                  </a:ext>
                </a:extLst>
              </a:tr>
              <a:tr h="156806">
                <a:tc>
                  <a:txBody>
                    <a:bodyPr/>
                    <a:lstStyle/>
                    <a:p>
                      <a:pPr algn="ctr" fontAlgn="ctr"/>
                      <a:r>
                        <a:rPr lang="cs-CZ" sz="1100" b="1" i="0" u="none" strike="noStrike">
                          <a:solidFill>
                            <a:srgbClr val="FF0000"/>
                          </a:solidFill>
                          <a:effectLst/>
                          <a:latin typeface="Arial" panose="020B0604020202020204" pitchFamily="34" charset="0"/>
                        </a:rPr>
                        <a:t>10</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13.10.2018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Vilémov - Srbice</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0:4 (0:1)</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83550322"/>
                  </a:ext>
                </a:extLst>
              </a:tr>
              <a:tr h="156806">
                <a:tc>
                  <a:txBody>
                    <a:bodyPr/>
                    <a:lstStyle/>
                    <a:p>
                      <a:pPr algn="ctr" fontAlgn="ctr"/>
                      <a:r>
                        <a:rPr lang="cs-CZ" sz="1100" b="1" i="0" u="none" strike="noStrike">
                          <a:solidFill>
                            <a:srgbClr val="FF0000"/>
                          </a:solidFill>
                          <a:effectLst/>
                          <a:latin typeface="Arial" panose="020B0604020202020204" pitchFamily="34" charset="0"/>
                        </a:rPr>
                        <a:t>11</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20.10.2018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Lovosice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1:0 np (0:0)</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99489999"/>
                  </a:ext>
                </a:extLst>
              </a:tr>
              <a:tr h="156806">
                <a:tc>
                  <a:txBody>
                    <a:bodyPr/>
                    <a:lstStyle/>
                    <a:p>
                      <a:pPr algn="ctr" fontAlgn="ctr"/>
                      <a:r>
                        <a:rPr lang="cs-CZ" sz="1100" b="1" i="0" u="none" strike="noStrike">
                          <a:solidFill>
                            <a:srgbClr val="000099"/>
                          </a:solidFill>
                          <a:effectLst/>
                          <a:latin typeface="Arial" panose="020B0604020202020204" pitchFamily="34" charset="0"/>
                        </a:rPr>
                        <a:t>12</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27.10.2018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Vilémov - Modrá/Hrobce</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99"/>
                          </a:solidFill>
                          <a:effectLst/>
                          <a:latin typeface="Arial" panose="020B0604020202020204" pitchFamily="34" charset="0"/>
                        </a:rPr>
                        <a:t>3:2 (1:0)</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39448165"/>
                  </a:ext>
                </a:extLst>
              </a:tr>
              <a:tr h="156806">
                <a:tc>
                  <a:txBody>
                    <a:bodyPr/>
                    <a:lstStyle/>
                    <a:p>
                      <a:pPr algn="ctr" fontAlgn="ctr"/>
                      <a:r>
                        <a:rPr lang="cs-CZ" sz="1100" b="1" i="0" u="none" strike="noStrike">
                          <a:solidFill>
                            <a:srgbClr val="000000"/>
                          </a:solidFill>
                          <a:effectLst/>
                          <a:latin typeface="Arial" panose="020B0604020202020204" pitchFamily="34" charset="0"/>
                        </a:rPr>
                        <a:t>13</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03.11.2018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Jílové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2:1 </a:t>
                      </a:r>
                      <a:r>
                        <a:rPr lang="cs-CZ" sz="1200" b="1" i="0" u="none" strike="noStrike" dirty="0" err="1">
                          <a:solidFill>
                            <a:srgbClr val="FF0000"/>
                          </a:solidFill>
                          <a:effectLst/>
                          <a:latin typeface="Arial" panose="020B0604020202020204" pitchFamily="34" charset="0"/>
                        </a:rPr>
                        <a:t>np</a:t>
                      </a:r>
                      <a:r>
                        <a:rPr lang="cs-CZ" sz="1200" b="1" i="0" u="none" strike="noStrike" dirty="0">
                          <a:solidFill>
                            <a:srgbClr val="FF0000"/>
                          </a:solidFill>
                          <a:effectLst/>
                          <a:latin typeface="Arial" panose="020B0604020202020204" pitchFamily="34" charset="0"/>
                        </a:rPr>
                        <a:t> (1:1)</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36872474"/>
                  </a:ext>
                </a:extLst>
              </a:tr>
              <a:tr h="156806">
                <a:tc>
                  <a:txBody>
                    <a:bodyPr/>
                    <a:lstStyle/>
                    <a:p>
                      <a:pPr algn="ctr" fontAlgn="ctr"/>
                      <a:r>
                        <a:rPr lang="cs-CZ" sz="1100" b="1" i="0" u="none" strike="noStrike">
                          <a:solidFill>
                            <a:srgbClr val="000000"/>
                          </a:solidFill>
                          <a:effectLst/>
                          <a:latin typeface="Arial" panose="020B0604020202020204" pitchFamily="34" charset="0"/>
                        </a:rPr>
                        <a:t>14</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10.11.2018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Vilémov - Dobroměřice</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0:1 </a:t>
                      </a:r>
                      <a:r>
                        <a:rPr lang="cs-CZ" sz="1200" b="1" i="0" u="none" strike="noStrike" dirty="0" err="1">
                          <a:solidFill>
                            <a:srgbClr val="FF0000"/>
                          </a:solidFill>
                          <a:effectLst/>
                          <a:latin typeface="Arial" panose="020B0604020202020204" pitchFamily="34" charset="0"/>
                        </a:rPr>
                        <a:t>np</a:t>
                      </a:r>
                      <a:r>
                        <a:rPr lang="cs-CZ" sz="1200" b="1" i="0" u="none" strike="noStrike" dirty="0">
                          <a:solidFill>
                            <a:srgbClr val="FF0000"/>
                          </a:solidFill>
                          <a:effectLst/>
                          <a:latin typeface="Arial" panose="020B0604020202020204" pitchFamily="34" charset="0"/>
                        </a:rPr>
                        <a:t> (0:0)</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36920128"/>
                  </a:ext>
                </a:extLst>
              </a:tr>
              <a:tr h="156806">
                <a:tc>
                  <a:txBody>
                    <a:bodyPr/>
                    <a:lstStyle/>
                    <a:p>
                      <a:pPr algn="ctr" fontAlgn="ctr"/>
                      <a:r>
                        <a:rPr lang="cs-CZ" sz="1100" b="1" i="0" u="none" strike="noStrike">
                          <a:solidFill>
                            <a:srgbClr val="000000"/>
                          </a:solidFill>
                          <a:effectLst/>
                          <a:latin typeface="Arial" panose="020B0604020202020204" pitchFamily="34" charset="0"/>
                        </a:rPr>
                        <a:t>15</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18.11.2018</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Louny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2:1 (1:1)</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03083067"/>
                  </a:ext>
                </a:extLst>
              </a:tr>
              <a:tr h="156806">
                <a:tc>
                  <a:txBody>
                    <a:bodyPr/>
                    <a:lstStyle/>
                    <a:p>
                      <a:pPr algn="ctr" fontAlgn="ctr"/>
                      <a:r>
                        <a:rPr lang="cs-CZ" sz="1100" b="1" i="0" u="none" strike="noStrike">
                          <a:solidFill>
                            <a:srgbClr val="000000"/>
                          </a:solidFill>
                          <a:effectLst/>
                          <a:latin typeface="Arial" panose="020B0604020202020204" pitchFamily="34" charset="0"/>
                        </a:rPr>
                        <a:t>16</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09.03.2019</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Litoměřicko B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8.5.2019 </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76422409"/>
                  </a:ext>
                </a:extLst>
              </a:tr>
              <a:tr h="156806">
                <a:tc>
                  <a:txBody>
                    <a:bodyPr/>
                    <a:lstStyle/>
                    <a:p>
                      <a:pPr algn="ctr" fontAlgn="ctr"/>
                      <a:r>
                        <a:rPr lang="cs-CZ" sz="1100" b="1" i="0" u="none" strike="noStrike" dirty="0">
                          <a:solidFill>
                            <a:srgbClr val="FF0000"/>
                          </a:solidFill>
                          <a:effectLst/>
                          <a:latin typeface="Arial" panose="020B0604020202020204" pitchFamily="34" charset="0"/>
                        </a:rPr>
                        <a:t>17</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16.03.2019</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Modlany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 1:3</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23247997"/>
                  </a:ext>
                </a:extLst>
              </a:tr>
              <a:tr h="156806">
                <a:tc>
                  <a:txBody>
                    <a:bodyPr/>
                    <a:lstStyle/>
                    <a:p>
                      <a:pPr algn="ctr" fontAlgn="ctr"/>
                      <a:r>
                        <a:rPr lang="cs-CZ" sz="1100" b="1" i="0" u="none" strike="noStrike">
                          <a:solidFill>
                            <a:srgbClr val="FF0000"/>
                          </a:solidFill>
                          <a:effectLst/>
                          <a:latin typeface="Arial" panose="020B0604020202020204" pitchFamily="34" charset="0"/>
                        </a:rPr>
                        <a:t>18</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23.03.2019</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Vilémov - </a:t>
                      </a:r>
                      <a:r>
                        <a:rPr lang="cs-CZ" sz="1200" b="1" i="0" u="none" strike="noStrike" dirty="0" err="1">
                          <a:solidFill>
                            <a:srgbClr val="FF0000"/>
                          </a:solidFill>
                          <a:effectLst/>
                          <a:latin typeface="Arial" panose="020B0604020202020204" pitchFamily="34" charset="0"/>
                        </a:rPr>
                        <a:t>Brná</a:t>
                      </a:r>
                      <a:endParaRPr lang="cs-CZ" sz="1200" b="1" i="0" u="none" strike="noStrike" dirty="0">
                        <a:solidFill>
                          <a:srgbClr val="FF0000"/>
                        </a:solidFill>
                        <a:effectLst/>
                        <a:latin typeface="Arial" panose="020B0604020202020204" pitchFamily="34" charset="0"/>
                      </a:endParaRP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 3:0</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72193136"/>
                  </a:ext>
                </a:extLst>
              </a:tr>
              <a:tr h="156806">
                <a:tc>
                  <a:txBody>
                    <a:bodyPr/>
                    <a:lstStyle/>
                    <a:p>
                      <a:pPr algn="ctr" fontAlgn="ctr"/>
                      <a:r>
                        <a:rPr lang="cs-CZ" sz="1100" b="1" i="0" u="none" strike="noStrike">
                          <a:solidFill>
                            <a:srgbClr val="000099"/>
                          </a:solidFill>
                          <a:effectLst/>
                          <a:latin typeface="Arial" panose="020B0604020202020204" pitchFamily="34" charset="0"/>
                        </a:rPr>
                        <a:t>19</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99"/>
                          </a:solidFill>
                          <a:effectLst/>
                          <a:latin typeface="Arial" panose="020B0604020202020204" pitchFamily="34" charset="0"/>
                        </a:rPr>
                        <a:t>30.03.2019</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Perštejn - Vilémov</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99"/>
                          </a:solidFill>
                          <a:effectLst/>
                          <a:latin typeface="Arial" panose="020B0604020202020204" pitchFamily="34" charset="0"/>
                        </a:rPr>
                        <a:t> 1:0 PK</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25620667"/>
                  </a:ext>
                </a:extLst>
              </a:tr>
              <a:tr h="156806">
                <a:tc>
                  <a:txBody>
                    <a:bodyPr/>
                    <a:lstStyle/>
                    <a:p>
                      <a:pPr algn="ctr" fontAlgn="ctr"/>
                      <a:r>
                        <a:rPr lang="cs-CZ" sz="1100" b="1" i="0" u="none" strike="noStrike" dirty="0">
                          <a:solidFill>
                            <a:srgbClr val="000000"/>
                          </a:solidFill>
                          <a:effectLst/>
                          <a:latin typeface="Arial" panose="020B0604020202020204" pitchFamily="34" charset="0"/>
                        </a:rPr>
                        <a:t>20</a:t>
                      </a:r>
                    </a:p>
                  </a:txBody>
                  <a:tcPr marL="7067" marR="7067" marT="70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06.04.2019</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Vilémov - Žatec</a:t>
                      </a:r>
                    </a:p>
                  </a:txBody>
                  <a:tcPr marL="7067" marR="7067" marT="7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6:0 </a:t>
                      </a:r>
                    </a:p>
                  </a:txBody>
                  <a:tcPr marL="7067" marR="7067" marT="706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64757913"/>
                  </a:ext>
                </a:extLst>
              </a:tr>
            </a:tbl>
          </a:graphicData>
        </a:graphic>
      </p:graphicFrame>
      <p:sp>
        <p:nvSpPr>
          <p:cNvPr id="4" name="TextovéPole 3"/>
          <p:cNvSpPr txBox="1"/>
          <p:nvPr/>
        </p:nvSpPr>
        <p:spPr>
          <a:xfrm>
            <a:off x="5400577" y="91108"/>
            <a:ext cx="4752528" cy="707886"/>
          </a:xfrm>
          <a:prstGeom prst="rect">
            <a:avLst/>
          </a:prstGeom>
          <a:solidFill>
            <a:schemeClr val="accent2">
              <a:lumMod val="60000"/>
              <a:lumOff val="40000"/>
            </a:schemeClr>
          </a:solidFill>
          <a:effectLst>
            <a:glow rad="139700">
              <a:srgbClr val="FFFF99">
                <a:alpha val="40000"/>
              </a:srgbClr>
            </a:glow>
            <a:softEdge rad="241300"/>
          </a:effectLst>
        </p:spPr>
        <p:txBody>
          <a:bodyPr wrap="square" rtlCol="0">
            <a:spAutoFit/>
          </a:bodyPr>
          <a:lstStyle/>
          <a:p>
            <a:pPr algn="ctr"/>
            <a:r>
              <a:rPr lang="cs-CZ" sz="2000" dirty="0">
                <a:latin typeface="Arial Black" panose="020B0A04020102020204" pitchFamily="34" charset="0"/>
              </a:rPr>
              <a:t>Vítáme ve Štětí </a:t>
            </a:r>
          </a:p>
          <a:p>
            <a:pPr algn="ctr"/>
            <a:r>
              <a:rPr lang="cs-CZ" sz="2000" dirty="0">
                <a:latin typeface="Arial Black" panose="020B0A04020102020204" pitchFamily="34" charset="0"/>
              </a:rPr>
              <a:t>SK STAT-TRATEC Vilémov</a:t>
            </a:r>
          </a:p>
        </p:txBody>
      </p:sp>
      <p:sp>
        <p:nvSpPr>
          <p:cNvPr id="5" name="TextovéPole 4"/>
          <p:cNvSpPr txBox="1"/>
          <p:nvPr/>
        </p:nvSpPr>
        <p:spPr>
          <a:xfrm>
            <a:off x="5400577" y="956671"/>
            <a:ext cx="4752527" cy="1723549"/>
          </a:xfrm>
          <a:prstGeom prst="rect">
            <a:avLst/>
          </a:prstGeom>
          <a:solidFill>
            <a:srgbClr val="CCFF99"/>
          </a:solidFill>
          <a:effectLst>
            <a:glow rad="101600">
              <a:srgbClr val="FFFF66">
                <a:alpha val="40000"/>
              </a:srgbClr>
            </a:glow>
            <a:softEdge rad="241300"/>
          </a:effectLst>
        </p:spPr>
        <p:txBody>
          <a:bodyPr wrap="square" rtlCol="0">
            <a:spAutoFit/>
          </a:bodyPr>
          <a:lstStyle/>
          <a:p>
            <a:pPr algn="just"/>
            <a:r>
              <a:rPr lang="cs-CZ" sz="1600" dirty="0">
                <a:latin typeface="Arial" panose="020B0604020202020204" pitchFamily="34" charset="0"/>
                <a:cs typeface="Arial" panose="020B0604020202020204" pitchFamily="34" charset="0"/>
              </a:rPr>
              <a:t>Třetí celek tabulky, který má se 42 body náskok na naše mužstvo </a:t>
            </a:r>
            <a:r>
              <a:rPr lang="cs-CZ" sz="1600" dirty="0" smtClean="0">
                <a:latin typeface="Arial" panose="020B0604020202020204" pitchFamily="34" charset="0"/>
                <a:cs typeface="Arial" panose="020B0604020202020204" pitchFamily="34" charset="0"/>
              </a:rPr>
              <a:t>5 </a:t>
            </a:r>
            <a:r>
              <a:rPr lang="cs-CZ" sz="1600" dirty="0">
                <a:latin typeface="Arial" panose="020B0604020202020204" pitchFamily="34" charset="0"/>
                <a:cs typeface="Arial" panose="020B0604020202020204" pitchFamily="34" charset="0"/>
              </a:rPr>
              <a:t>bodů a zápas k dobru. V minulém kole porazil FK Slavoj Žatec doma 6:0. </a:t>
            </a:r>
          </a:p>
          <a:p>
            <a:pPr algn="just"/>
            <a:r>
              <a:rPr lang="cs-CZ" sz="1400" u="sng" dirty="0">
                <a:latin typeface="Arial" panose="020B0604020202020204" pitchFamily="34" charset="0"/>
                <a:cs typeface="Arial" panose="020B0604020202020204" pitchFamily="34" charset="0"/>
              </a:rPr>
              <a:t>Trenér: </a:t>
            </a:r>
            <a:r>
              <a:rPr lang="cs-CZ" sz="1400" dirty="0">
                <a:latin typeface="Arial" panose="020B0604020202020204" pitchFamily="34" charset="0"/>
                <a:cs typeface="Arial" panose="020B0604020202020204" pitchFamily="34" charset="0"/>
              </a:rPr>
              <a:t>František </a:t>
            </a:r>
            <a:r>
              <a:rPr lang="cs-CZ" sz="1400" dirty="0" err="1">
                <a:latin typeface="Arial" panose="020B0604020202020204" pitchFamily="34" charset="0"/>
                <a:cs typeface="Arial" panose="020B0604020202020204" pitchFamily="34" charset="0"/>
              </a:rPr>
              <a:t>Dužár</a:t>
            </a:r>
            <a:r>
              <a:rPr lang="cs-CZ" sz="1400" dirty="0">
                <a:latin typeface="Arial" panose="020B0604020202020204" pitchFamily="34" charset="0"/>
                <a:cs typeface="Arial" panose="020B0604020202020204" pitchFamily="34" charset="0"/>
              </a:rPr>
              <a:t> Asistent: </a:t>
            </a:r>
            <a:r>
              <a:rPr lang="cs-CZ" sz="1400" dirty="0" err="1">
                <a:latin typeface="Arial" panose="020B0604020202020204" pitchFamily="34" charset="0"/>
                <a:cs typeface="Arial" panose="020B0604020202020204" pitchFamily="34" charset="0"/>
              </a:rPr>
              <a:t>Jarosalv</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Zbončák</a:t>
            </a:r>
            <a:endParaRPr lang="cs-CZ" sz="1400" dirty="0">
              <a:latin typeface="Arial" panose="020B0604020202020204" pitchFamily="34" charset="0"/>
              <a:cs typeface="Arial" panose="020B0604020202020204" pitchFamily="34" charset="0"/>
            </a:endParaRPr>
          </a:p>
          <a:p>
            <a:pPr algn="just"/>
            <a:r>
              <a:rPr lang="cs-CZ" sz="1400" u="sng" dirty="0">
                <a:latin typeface="Arial" panose="020B0604020202020204" pitchFamily="34" charset="0"/>
                <a:cs typeface="Arial" panose="020B0604020202020204" pitchFamily="34" charset="0"/>
              </a:rPr>
              <a:t>Vedoucí: </a:t>
            </a:r>
            <a:r>
              <a:rPr lang="cs-CZ" sz="1400" dirty="0">
                <a:latin typeface="Arial" panose="020B0604020202020204" pitchFamily="34" charset="0"/>
                <a:cs typeface="Arial" panose="020B0604020202020204" pitchFamily="34" charset="0"/>
              </a:rPr>
              <a:t>Petr </a:t>
            </a:r>
            <a:r>
              <a:rPr lang="cs-CZ" sz="1400" dirty="0" err="1">
                <a:latin typeface="Arial" panose="020B0604020202020204" pitchFamily="34" charset="0"/>
                <a:cs typeface="Arial" panose="020B0604020202020204" pitchFamily="34" charset="0"/>
              </a:rPr>
              <a:t>Kurel</a:t>
            </a:r>
            <a:endParaRPr lang="cs-CZ" sz="1400" dirty="0">
              <a:latin typeface="Arial" panose="020B0604020202020204" pitchFamily="34" charset="0"/>
              <a:cs typeface="Arial" panose="020B0604020202020204" pitchFamily="34" charset="0"/>
            </a:endParaRPr>
          </a:p>
          <a:p>
            <a:pPr algn="just"/>
            <a:r>
              <a:rPr lang="cs-CZ" sz="1400" u="sng" dirty="0">
                <a:latin typeface="Arial" panose="020B0604020202020204" pitchFamily="34" charset="0"/>
                <a:cs typeface="Arial" panose="020B0604020202020204" pitchFamily="34" charset="0"/>
              </a:rPr>
              <a:t>Nejlepším střelcem je </a:t>
            </a:r>
            <a:r>
              <a:rPr lang="cs-CZ" sz="1400" dirty="0">
                <a:latin typeface="Arial" panose="020B0604020202020204" pitchFamily="34" charset="0"/>
                <a:cs typeface="Arial" panose="020B0604020202020204" pitchFamily="34" charset="0"/>
              </a:rPr>
              <a:t>Miloslav Kučera – 10 branek </a:t>
            </a:r>
          </a:p>
        </p:txBody>
      </p:sp>
      <p:pic>
        <p:nvPicPr>
          <p:cNvPr id="6" name="Obrázek 5">
            <a:extLst>
              <a:ext uri="{FF2B5EF4-FFF2-40B4-BE49-F238E27FC236}">
                <a16:creationId xmlns:a16="http://schemas.microsoft.com/office/drawing/2014/main" id="{E215C935-ED1E-44D1-B8A2-159149DEB2FE}"/>
              </a:ext>
            </a:extLst>
          </p:cNvPr>
          <p:cNvPicPr>
            <a:picLocks noChangeAspect="1"/>
          </p:cNvPicPr>
          <p:nvPr/>
        </p:nvPicPr>
        <p:blipFill>
          <a:blip r:embed="rId2"/>
          <a:stretch>
            <a:fillRect/>
          </a:stretch>
        </p:blipFill>
        <p:spPr>
          <a:xfrm>
            <a:off x="1296120" y="4528563"/>
            <a:ext cx="2171661" cy="2403305"/>
          </a:xfrm>
          <a:prstGeom prst="rect">
            <a:avLst/>
          </a:prstGeom>
        </p:spPr>
      </p:pic>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43992" y="1801455"/>
            <a:ext cx="4607357" cy="3160804"/>
          </a:xfrm>
          <a:prstGeom prst="rect">
            <a:avLst/>
          </a:prstGeom>
        </p:spPr>
      </p:pic>
      <p:sp>
        <p:nvSpPr>
          <p:cNvPr id="3" name="Obdélník 2"/>
          <p:cNvSpPr/>
          <p:nvPr/>
        </p:nvSpPr>
        <p:spPr>
          <a:xfrm>
            <a:off x="143992" y="5451136"/>
            <a:ext cx="4607357" cy="1167307"/>
          </a:xfrm>
          <a:prstGeom prst="rect">
            <a:avLst/>
          </a:prstGeom>
        </p:spPr>
        <p:txBody>
          <a:bodyPr wrap="square">
            <a:spAutoFit/>
          </a:bodyPr>
          <a:lstStyle/>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J.Gabriel</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P.Stejskal</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J.Ransdorf</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F.Svoboda</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D.Mencl</a:t>
            </a:r>
            <a:r>
              <a:rPr lang="cs-CZ" sz="1100" dirty="0">
                <a:latin typeface="Arial" panose="020B0604020202020204" pitchFamily="34" charset="0"/>
                <a:ea typeface="Calibri" panose="020F0502020204030204" pitchFamily="34" charset="0"/>
                <a:cs typeface="Times New Roman" panose="02020603050405020304" pitchFamily="18" charset="0"/>
              </a:rPr>
              <a:t>(83.M.Walter)-</a:t>
            </a:r>
            <a:r>
              <a:rPr lang="cs-CZ" sz="1100" dirty="0" err="1">
                <a:latin typeface="Arial" panose="020B0604020202020204" pitchFamily="34" charset="0"/>
                <a:ea typeface="Calibri" panose="020F0502020204030204" pitchFamily="34" charset="0"/>
                <a:cs typeface="Times New Roman" panose="02020603050405020304" pitchFamily="18" charset="0"/>
              </a:rPr>
              <a:t>M.Rejman</a:t>
            </a:r>
            <a:r>
              <a:rPr lang="cs-CZ" sz="1100" dirty="0">
                <a:latin typeface="Arial" panose="020B0604020202020204" pitchFamily="34" charset="0"/>
                <a:ea typeface="Calibri" panose="020F0502020204030204" pitchFamily="34" charset="0"/>
                <a:cs typeface="Times New Roman" panose="02020603050405020304" pitchFamily="18" charset="0"/>
              </a:rPr>
              <a:t>, Beruška(62.T.Belák),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R.Slanička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J.Vacek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M.Faust-J.Vokoun</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Připraveni:</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T.Kysela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K.Horváth</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R.Feko</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P.Fary</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Trenér: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J.Ransdorf</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K.Zuna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Vedoucí: </a:t>
            </a:r>
            <a:r>
              <a:rPr lang="cs-CZ" sz="1100" dirty="0" err="1">
                <a:latin typeface="Arial" panose="020B0604020202020204" pitchFamily="34" charset="0"/>
                <a:ea typeface="Calibri" panose="020F0502020204030204" pitchFamily="34" charset="0"/>
                <a:cs typeface="Times New Roman" panose="02020603050405020304" pitchFamily="18" charset="0"/>
              </a:rPr>
              <a:t>M.Plíšek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Masér: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K.Zavřel</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r>
              <a:rPr lang="cs-CZ" sz="1100" u="sng" dirty="0">
                <a:latin typeface="Arial" panose="020B0604020202020204" pitchFamily="34" charset="0"/>
                <a:ea typeface="Calibri" panose="020F0502020204030204" pitchFamily="34" charset="0"/>
              </a:rPr>
              <a:t>Rozhodčí:</a:t>
            </a:r>
            <a:r>
              <a:rPr lang="cs-CZ" sz="1100" dirty="0">
                <a:latin typeface="Arial" panose="020B0604020202020204" pitchFamily="34" charset="0"/>
                <a:ea typeface="Calibri" panose="020F0502020204030204" pitchFamily="34" charset="0"/>
              </a:rPr>
              <a:t> </a:t>
            </a:r>
            <a:r>
              <a:rPr lang="cs-CZ" sz="1100" dirty="0" err="1">
                <a:latin typeface="Arial" panose="020B0604020202020204" pitchFamily="34" charset="0"/>
                <a:ea typeface="Calibri" panose="020F0502020204030204" pitchFamily="34" charset="0"/>
              </a:rPr>
              <a:t>M.Klimpl-K.Rouček</a:t>
            </a:r>
            <a:r>
              <a:rPr lang="cs-CZ" sz="1100" dirty="0">
                <a:latin typeface="Arial" panose="020B0604020202020204" pitchFamily="34" charset="0"/>
                <a:ea typeface="Calibri" panose="020F0502020204030204" pitchFamily="34" charset="0"/>
              </a:rPr>
              <a:t>, </a:t>
            </a:r>
            <a:r>
              <a:rPr lang="cs-CZ" sz="1100" dirty="0" err="1">
                <a:latin typeface="Arial" panose="020B0604020202020204" pitchFamily="34" charset="0"/>
                <a:ea typeface="Calibri" panose="020F0502020204030204" pitchFamily="34" charset="0"/>
              </a:rPr>
              <a:t>J.Davignon</a:t>
            </a:r>
            <a:r>
              <a:rPr lang="cs-CZ" sz="1100" dirty="0">
                <a:latin typeface="Arial" panose="020B0604020202020204" pitchFamily="34" charset="0"/>
                <a:ea typeface="Calibri" panose="020F0502020204030204" pitchFamily="34" charset="0"/>
              </a:rPr>
              <a:t>  220 diváků </a:t>
            </a:r>
            <a:endParaRPr lang="cs-CZ" dirty="0"/>
          </a:p>
        </p:txBody>
      </p:sp>
      <p:sp>
        <p:nvSpPr>
          <p:cNvPr id="4" name="TextovéPole 3"/>
          <p:cNvSpPr txBox="1"/>
          <p:nvPr/>
        </p:nvSpPr>
        <p:spPr>
          <a:xfrm>
            <a:off x="143992" y="235124"/>
            <a:ext cx="4592425" cy="1292662"/>
          </a:xfrm>
          <a:prstGeom prst="rect">
            <a:avLst/>
          </a:prstGeom>
          <a:pattFill prst="wdDnDiag">
            <a:fgClr>
              <a:srgbClr val="99FFCC"/>
            </a:fgClr>
            <a:bgClr>
              <a:schemeClr val="bg1"/>
            </a:bgClr>
          </a:pattFill>
          <a:effectLst>
            <a:softEdge rad="0"/>
          </a:effectLst>
        </p:spPr>
        <p:txBody>
          <a:bodyPr wrap="square" rtlCol="0">
            <a:spAutoFit/>
          </a:bodyPr>
          <a:lstStyle/>
          <a:p>
            <a:pPr algn="ctr"/>
            <a:r>
              <a:rPr lang="cs-CZ" sz="2600" dirty="0">
                <a:solidFill>
                  <a:srgbClr val="000099"/>
                </a:solidFill>
                <a:latin typeface="Berlin Sans FB Demi" panose="020E0802020502020306" pitchFamily="34" charset="0"/>
              </a:rPr>
              <a:t>Na podzim jsme ve Vilémově zahráli dobrý zápas a jediné co chybělo byly důležité body</a:t>
            </a:r>
          </a:p>
        </p:txBody>
      </p:sp>
      <p:sp>
        <p:nvSpPr>
          <p:cNvPr id="5" name="Obdélník 4"/>
          <p:cNvSpPr/>
          <p:nvPr/>
        </p:nvSpPr>
        <p:spPr>
          <a:xfrm>
            <a:off x="5427771" y="1747292"/>
            <a:ext cx="4653325" cy="5065105"/>
          </a:xfrm>
          <a:prstGeom prst="rect">
            <a:avLst/>
          </a:prstGeom>
        </p:spPr>
        <p:txBody>
          <a:bodyPr wrap="square">
            <a:spAutoFit/>
          </a:bodyPr>
          <a:lstStyle/>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B -  SK Dušníky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3:2(1:0)   31.3.2019   13.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Před týdnem v prvním jarním zápase si mužstvo pěkně zastřílelo proti </a:t>
            </a:r>
            <a:r>
              <a:rPr lang="cs-CZ" sz="1000" b="0" dirty="0" err="1">
                <a:latin typeface="Arial" panose="020B0604020202020204" pitchFamily="34" charset="0"/>
                <a:ea typeface="Calibri" panose="020F0502020204030204" pitchFamily="34" charset="0"/>
                <a:cs typeface="Arial" panose="020B0604020202020204" pitchFamily="34" charset="0"/>
              </a:rPr>
              <a:t>Podluskům</a:t>
            </a:r>
            <a:r>
              <a:rPr lang="cs-CZ" sz="1000" b="0" dirty="0">
                <a:latin typeface="Arial" panose="020B0604020202020204" pitchFamily="34" charset="0"/>
                <a:ea typeface="Calibri" panose="020F0502020204030204" pitchFamily="34" charset="0"/>
                <a:cs typeface="Arial" panose="020B0604020202020204" pitchFamily="34" charset="0"/>
              </a:rPr>
              <a:t> B a to hlavně v 1. poločase. Do tohoto zápasu, který se měl jinak hrát v Dušníkách, protože na podzim jsme s tímto týmem hráli doma a soupeř požádal, zda by se mohl odehrát u nás, jsme nenastupovali v nejlepším složení. Chybělo několik borců, ať už to bylo z důvodu zranění, disciplinárních testů, ale i zájezdů na skotské derby </a:t>
            </a:r>
            <a:r>
              <a:rPr lang="cs-CZ" sz="1000" b="0" dirty="0" err="1">
                <a:latin typeface="Arial" panose="020B0604020202020204" pitchFamily="34" charset="0"/>
                <a:ea typeface="Calibri" panose="020F0502020204030204" pitchFamily="34" charset="0"/>
                <a:cs typeface="Arial" panose="020B0604020202020204" pitchFamily="34" charset="0"/>
              </a:rPr>
              <a:t>Celtic-Rangers</a:t>
            </a:r>
            <a:r>
              <a:rPr lang="cs-CZ" sz="1000" b="0" dirty="0">
                <a:latin typeface="Arial" panose="020B0604020202020204" pitchFamily="34" charset="0"/>
                <a:ea typeface="Calibri" panose="020F0502020204030204" pitchFamily="34" charset="0"/>
                <a:cs typeface="Arial" panose="020B0604020202020204" pitchFamily="34" charset="0"/>
              </a:rPr>
              <a:t>.  Trenéři Štětí zvolili překvapivou variantu. Do branky poslali Jiřího Vokouna a Josefa Horáčka, který jinak střeží branku, vyslali na hrot útoku.  Úvod zápasu však žádné útočné Waterloo  nepřinesl. Šance na jedné ani druhé straně nepřicházely. Byli to hosté v 19. minutě, kdo si vypracoval první slibnou střeleckou možnost, ale Antonín Novák branku netrefil. I další střelu směrem branky si připravily Dušníky, ale i v tomto případě střelecký prach zůstal uschován. Naše mužstvo se k prvnímu střeleckému ohrožení branky soupeře dopracovalo ve 26. minutě, ale ani on branku netrefil.  Tomáš Danč patřil v 1. poločase k nejaktivnějším hráčům našeho výběru a ve 32. minutě byl také odměněn Po dlouhém autu se dostal balón na jeho kopačky a snad po první naší střele mezi 3 tyče jsme se mohli radovat z vedení 1:0. Ve zbytku první už toho už moc neviděli. Jen jeden roh v našem provedení, který ale brankáři žádné starosti nenadělal. Druhý poločas odstartoval volný přímým kopem, ale Tomáš Danč jen lehce rozcvičil brankáře. Dušníky byly mnohem efektivnější. Stačil k tomu jeden rychlý útok  a </a:t>
            </a:r>
            <a:r>
              <a:rPr lang="cs-CZ" sz="1000" b="0" dirty="0" err="1">
                <a:latin typeface="Arial" panose="020B0604020202020204" pitchFamily="34" charset="0"/>
                <a:ea typeface="Calibri" panose="020F0502020204030204" pitchFamily="34" charset="0"/>
                <a:cs typeface="Arial" panose="020B0604020202020204" pitchFamily="34" charset="0"/>
              </a:rPr>
              <a:t>Mykola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Matiiek</a:t>
            </a:r>
            <a:r>
              <a:rPr lang="cs-CZ" sz="1000" b="0" dirty="0">
                <a:latin typeface="Arial" panose="020B0604020202020204" pitchFamily="34" charset="0"/>
                <a:ea typeface="Calibri" panose="020F0502020204030204" pitchFamily="34" charset="0"/>
                <a:cs typeface="Arial" panose="020B0604020202020204" pitchFamily="34" charset="0"/>
              </a:rPr>
              <a:t> přesným zásahem k pravé tyči srovnal na 1:1. Zápas rázem dostal jiný rozměr a soupeř vycítil šanci, že by mohl uspět. Brzo se nám ale povedlo strhnout vedení opět na naši stranu. Lukáš Brzek uvolnil Šimona Válu a pod tělem brankáři skóroval na 2:1. V těchto okamžicích bylo na hřišti hodně vzruchu a diváci už se nenudili jako v prvním poločase. Pěkně vystřelil Lukáš Brzek a brankář musel předvést své umění. Kopali jsme i roh, ale ta největší šance přišla po centru Rudolfa </a:t>
            </a:r>
            <a:r>
              <a:rPr lang="cs-CZ" sz="1000" b="0" dirty="0" err="1">
                <a:latin typeface="Arial" panose="020B0604020202020204" pitchFamily="34" charset="0"/>
                <a:ea typeface="Calibri" panose="020F0502020204030204" pitchFamily="34" charset="0"/>
                <a:cs typeface="Arial" panose="020B0604020202020204" pitchFamily="34" charset="0"/>
              </a:rPr>
              <a:t>Slaničky</a:t>
            </a:r>
            <a:r>
              <a:rPr lang="cs-CZ" sz="1000" b="0" dirty="0">
                <a:latin typeface="Arial" panose="020B0604020202020204" pitchFamily="34" charset="0"/>
                <a:ea typeface="Calibri" panose="020F0502020204030204" pitchFamily="34" charset="0"/>
                <a:cs typeface="Arial" panose="020B0604020202020204" pitchFamily="34" charset="0"/>
              </a:rPr>
              <a:t>, když Josef Horáček trefil</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F7217D70-7FA9-430C-9068-C50C3EF3654E}"/>
              </a:ext>
            </a:extLst>
          </p:cNvPr>
          <p:cNvSpPr txBox="1"/>
          <p:nvPr/>
        </p:nvSpPr>
        <p:spPr>
          <a:xfrm>
            <a:off x="5427771" y="77525"/>
            <a:ext cx="4653327" cy="1477328"/>
          </a:xfrm>
          <a:prstGeom prst="rect">
            <a:avLst/>
          </a:prstGeom>
          <a:blipFill>
            <a:blip r:embed="rId3"/>
            <a:tile tx="0" ty="0" sx="100000" sy="100000" flip="none" algn="tl"/>
          </a:blipFill>
          <a:effectLst>
            <a:glow rad="101600">
              <a:srgbClr val="FFFF66">
                <a:alpha val="40000"/>
              </a:srgbClr>
            </a:glow>
            <a:softEdge rad="0"/>
          </a:effectLst>
        </p:spPr>
        <p:txBody>
          <a:bodyPr wrap="square" rtlCol="0">
            <a:spAutoFit/>
          </a:bodyPr>
          <a:lstStyle/>
          <a:p>
            <a:pPr algn="ctr"/>
            <a:r>
              <a:rPr lang="cs-CZ" sz="1800" dirty="0">
                <a:solidFill>
                  <a:srgbClr val="000099"/>
                </a:solidFill>
                <a:latin typeface="Arial Black" panose="020B0A04020102020204" pitchFamily="34" charset="0"/>
              </a:rPr>
              <a:t>B mužstvo dospělých nečekalo takový odpor soupeře. Sestava nebyla sice kompletní, ale v závěru zachraňovala výhru posila z A mužstva Rudolf </a:t>
            </a:r>
            <a:r>
              <a:rPr lang="cs-CZ" sz="1800" dirty="0" err="1">
                <a:solidFill>
                  <a:srgbClr val="000099"/>
                </a:solidFill>
                <a:latin typeface="Arial Black" panose="020B0A04020102020204" pitchFamily="34" charset="0"/>
              </a:rPr>
              <a:t>Slanička</a:t>
            </a:r>
            <a:r>
              <a:rPr lang="cs-CZ" sz="1800" dirty="0">
                <a:solidFill>
                  <a:srgbClr val="000099"/>
                </a:solidFill>
                <a:latin typeface="Arial Black" panose="020B0A04020102020204" pitchFamily="34" charset="0"/>
              </a:rPr>
              <a:t> </a:t>
            </a:r>
          </a:p>
        </p:txBody>
      </p:sp>
      <p:cxnSp>
        <p:nvCxnSpPr>
          <p:cNvPr id="7" name="Přímá spojnice se šipkou 6">
            <a:extLst>
              <a:ext uri="{FF2B5EF4-FFF2-40B4-BE49-F238E27FC236}">
                <a16:creationId xmlns:a16="http://schemas.microsoft.com/office/drawing/2014/main" id="{275ED648-5559-4A64-B379-262E2AF3C7D4}"/>
              </a:ext>
            </a:extLst>
          </p:cNvPr>
          <p:cNvCxnSpPr/>
          <p:nvPr/>
        </p:nvCxnSpPr>
        <p:spPr bwMode="auto">
          <a:xfrm>
            <a:off x="8640936" y="6946031"/>
            <a:ext cx="1152128" cy="0"/>
          </a:xfrm>
          <a:prstGeom prst="straightConnector1">
            <a:avLst/>
          </a:prstGeom>
          <a:noFill/>
          <a:ln w="22225" cap="flat" cmpd="sng" algn="ctr">
            <a:solidFill>
              <a:schemeClr val="accent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343086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872184" y="6957380"/>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endParaRPr lang="cs-CZ" sz="800" dirty="0">
              <a:latin typeface="Bookman Old Style" pitchFamily="18" charset="0"/>
            </a:endParaRP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graphicFrame>
        <p:nvGraphicFramePr>
          <p:cNvPr id="3" name="Tabulka 2"/>
          <p:cNvGraphicFramePr>
            <a:graphicFrameLocks noGrp="1"/>
          </p:cNvGraphicFramePr>
          <p:nvPr>
            <p:extLst>
              <p:ext uri="{D42A27DB-BD31-4B8C-83A1-F6EECF244321}">
                <p14:modId xmlns:p14="http://schemas.microsoft.com/office/powerpoint/2010/main" val="788980130"/>
              </p:ext>
            </p:extLst>
          </p:nvPr>
        </p:nvGraphicFramePr>
        <p:xfrm>
          <a:off x="288008" y="158065"/>
          <a:ext cx="4516339" cy="3458449"/>
        </p:xfrm>
        <a:graphic>
          <a:graphicData uri="http://schemas.openxmlformats.org/drawingml/2006/table">
            <a:tbl>
              <a:tblPr/>
              <a:tblGrid>
                <a:gridCol w="1533991">
                  <a:extLst>
                    <a:ext uri="{9D8B030D-6E8A-4147-A177-3AD203B41FA5}">
                      <a16:colId xmlns:a16="http://schemas.microsoft.com/office/drawing/2014/main" val="4249479503"/>
                    </a:ext>
                  </a:extLst>
                </a:gridCol>
                <a:gridCol w="2088760">
                  <a:extLst>
                    <a:ext uri="{9D8B030D-6E8A-4147-A177-3AD203B41FA5}">
                      <a16:colId xmlns:a16="http://schemas.microsoft.com/office/drawing/2014/main" val="2216443438"/>
                    </a:ext>
                  </a:extLst>
                </a:gridCol>
                <a:gridCol w="893588">
                  <a:extLst>
                    <a:ext uri="{9D8B030D-6E8A-4147-A177-3AD203B41FA5}">
                      <a16:colId xmlns:a16="http://schemas.microsoft.com/office/drawing/2014/main" val="1980879719"/>
                    </a:ext>
                  </a:extLst>
                </a:gridCol>
              </a:tblGrid>
              <a:tr h="258450">
                <a:tc gridSpan="3">
                  <a:txBody>
                    <a:bodyPr/>
                    <a:lstStyle/>
                    <a:p>
                      <a:pPr algn="ctr" fontAlgn="ctr"/>
                      <a:r>
                        <a:rPr lang="cs-CZ" sz="1400" b="1" i="0" u="none" strike="noStrike" dirty="0" err="1">
                          <a:solidFill>
                            <a:srgbClr val="184B81"/>
                          </a:solidFill>
                          <a:effectLst/>
                          <a:latin typeface="Segoe UI Black" panose="020B0A02040204020203" pitchFamily="34" charset="0"/>
                        </a:rPr>
                        <a:t>IV.Třída</a:t>
                      </a:r>
                      <a:r>
                        <a:rPr lang="cs-CZ" sz="1400" b="1" i="0" u="none" strike="noStrike" dirty="0">
                          <a:solidFill>
                            <a:srgbClr val="184B81"/>
                          </a:solidFill>
                          <a:effectLst/>
                          <a:latin typeface="Segoe UI Black" panose="020B0A02040204020203" pitchFamily="34" charset="0"/>
                        </a:rPr>
                        <a:t> dospělých 14.  hrané kolo 30.-31.03.2019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10315589"/>
                  </a:ext>
                </a:extLst>
              </a:tr>
              <a:tr h="382153">
                <a:tc>
                  <a:txBody>
                    <a:bodyPr/>
                    <a:lstStyle/>
                    <a:p>
                      <a:pPr algn="ctr" fontAlgn="ctr"/>
                      <a:r>
                        <a:rPr lang="pl-PL" sz="1200" b="1" i="0" u="none" strike="noStrike">
                          <a:solidFill>
                            <a:srgbClr val="000000"/>
                          </a:solidFill>
                          <a:effectLst/>
                          <a:latin typeface="Georgia" panose="02040502050405020303" pitchFamily="18" charset="0"/>
                        </a:rPr>
                        <a:t>TJ Dynamo Podlusky z.s.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Georgia" panose="02040502050405020303" pitchFamily="18" charset="0"/>
                        </a:rPr>
                        <a:t>VOLNÝ LOS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Georgia" panose="02040502050405020303" pitchFamily="18" charset="0"/>
                        </a:rPr>
                        <a:t>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extLst>
                  <a:ext uri="{0D108BD9-81ED-4DB2-BD59-A6C34878D82A}">
                    <a16:rowId xmlns:a16="http://schemas.microsoft.com/office/drawing/2014/main" val="731500699"/>
                  </a:ext>
                </a:extLst>
              </a:tr>
              <a:tr h="228544">
                <a:tc>
                  <a:txBody>
                    <a:bodyPr/>
                    <a:lstStyle/>
                    <a:p>
                      <a:pPr algn="ctr" fontAlgn="ctr"/>
                      <a:r>
                        <a:rPr lang="cs-CZ" sz="1200" b="1" i="0" u="none" strike="noStrike">
                          <a:solidFill>
                            <a:srgbClr val="FF0000"/>
                          </a:solidFill>
                          <a:effectLst/>
                          <a:latin typeface="Georgia" panose="02040502050405020303" pitchFamily="18" charset="0"/>
                        </a:rPr>
                        <a:t>SK Dušníky.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FF00"/>
                    </a:solidFill>
                  </a:tcPr>
                </a:tc>
                <a:tc>
                  <a:txBody>
                    <a:bodyPr/>
                    <a:lstStyle/>
                    <a:p>
                      <a:pPr algn="ctr" fontAlgn="ctr"/>
                      <a:r>
                        <a:rPr lang="cs-CZ" sz="1200" b="1" i="0" u="none" strike="noStrike" dirty="0">
                          <a:solidFill>
                            <a:srgbClr val="FF0000"/>
                          </a:solidFill>
                          <a:effectLst/>
                          <a:latin typeface="Georgia" panose="02040502050405020303" pitchFamily="18" charset="0"/>
                        </a:rPr>
                        <a:t>SK Štětí </a:t>
                      </a:r>
                      <a:r>
                        <a:rPr lang="cs-CZ" sz="1200" b="1" i="0" u="none" strike="noStrike" dirty="0" err="1">
                          <a:solidFill>
                            <a:srgbClr val="FF0000"/>
                          </a:solidFill>
                          <a:effectLst/>
                          <a:latin typeface="Georgia" panose="02040502050405020303" pitchFamily="18" charset="0"/>
                        </a:rPr>
                        <a:t>z.s</a:t>
                      </a:r>
                      <a:r>
                        <a:rPr lang="cs-CZ" sz="1200" b="1" i="0" u="none" strike="noStrike" dirty="0">
                          <a:solidFill>
                            <a:srgbClr val="FF0000"/>
                          </a:solidFill>
                          <a:effectLst/>
                          <a:latin typeface="Georgia" panose="02040502050405020303" pitchFamily="18" charset="0"/>
                        </a:rPr>
                        <a:t>. "B"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FF00"/>
                    </a:solidFill>
                  </a:tcPr>
                </a:tc>
                <a:tc>
                  <a:txBody>
                    <a:bodyPr/>
                    <a:lstStyle/>
                    <a:p>
                      <a:pPr algn="ctr" fontAlgn="ctr"/>
                      <a:r>
                        <a:rPr lang="cs-CZ" sz="1200" b="1" i="0" u="none" strike="noStrike" dirty="0">
                          <a:solidFill>
                            <a:srgbClr val="FF0000"/>
                          </a:solidFill>
                          <a:effectLst/>
                          <a:latin typeface="Georgia" panose="02040502050405020303" pitchFamily="18" charset="0"/>
                        </a:rPr>
                        <a:t>2:3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FF00"/>
                    </a:solidFill>
                  </a:tcPr>
                </a:tc>
                <a:extLst>
                  <a:ext uri="{0D108BD9-81ED-4DB2-BD59-A6C34878D82A}">
                    <a16:rowId xmlns:a16="http://schemas.microsoft.com/office/drawing/2014/main" val="1209486317"/>
                  </a:ext>
                </a:extLst>
              </a:tr>
              <a:tr h="288032">
                <a:tc>
                  <a:txBody>
                    <a:bodyPr/>
                    <a:lstStyle/>
                    <a:p>
                      <a:pPr algn="ctr" fontAlgn="ctr"/>
                      <a:r>
                        <a:rPr lang="cs-CZ" sz="1200" b="1" i="0" u="none" strike="noStrike">
                          <a:solidFill>
                            <a:srgbClr val="000000"/>
                          </a:solidFill>
                          <a:effectLst/>
                          <a:latin typeface="Georgia" panose="02040502050405020303" pitchFamily="18" charset="0"/>
                        </a:rPr>
                        <a:t>Podbradec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Georgia" panose="02040502050405020303" pitchFamily="18" charset="0"/>
                        </a:rPr>
                        <a:t>Přestavlky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Georgia" panose="02040502050405020303" pitchFamily="18" charset="0"/>
                        </a:rPr>
                        <a:t>4:5 PK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extLst>
                  <a:ext uri="{0D108BD9-81ED-4DB2-BD59-A6C34878D82A}">
                    <a16:rowId xmlns:a16="http://schemas.microsoft.com/office/drawing/2014/main" val="127097127"/>
                  </a:ext>
                </a:extLst>
              </a:tr>
              <a:tr h="216024">
                <a:tc>
                  <a:txBody>
                    <a:bodyPr/>
                    <a:lstStyle/>
                    <a:p>
                      <a:pPr algn="ctr" fontAlgn="ctr"/>
                      <a:r>
                        <a:rPr lang="cs-CZ" sz="1200" b="1" i="0" u="none" strike="noStrike">
                          <a:solidFill>
                            <a:srgbClr val="000000"/>
                          </a:solidFill>
                          <a:effectLst/>
                          <a:latin typeface="Georgia" panose="02040502050405020303" pitchFamily="18" charset="0"/>
                        </a:rPr>
                        <a:t>Ctiněves/Libkovice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FF00"/>
                    </a:solidFill>
                  </a:tcPr>
                </a:tc>
                <a:tc>
                  <a:txBody>
                    <a:bodyPr/>
                    <a:lstStyle/>
                    <a:p>
                      <a:pPr algn="ctr" fontAlgn="ctr"/>
                      <a:r>
                        <a:rPr lang="cs-CZ" sz="1200" b="1" i="0" u="none" strike="noStrike">
                          <a:solidFill>
                            <a:srgbClr val="000000"/>
                          </a:solidFill>
                          <a:effectLst/>
                          <a:latin typeface="Georgia" panose="02040502050405020303" pitchFamily="18" charset="0"/>
                        </a:rPr>
                        <a:t>Budyně "B"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FF00"/>
                    </a:solidFill>
                  </a:tcPr>
                </a:tc>
                <a:tc>
                  <a:txBody>
                    <a:bodyPr/>
                    <a:lstStyle/>
                    <a:p>
                      <a:pPr algn="ctr" fontAlgn="ctr"/>
                      <a:r>
                        <a:rPr lang="cs-CZ" sz="1200" b="1" i="0" u="none" strike="noStrike" dirty="0">
                          <a:solidFill>
                            <a:srgbClr val="000000"/>
                          </a:solidFill>
                          <a:effectLst/>
                          <a:latin typeface="Georgia" panose="02040502050405020303" pitchFamily="18" charset="0"/>
                        </a:rPr>
                        <a:t>2:0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FF00"/>
                    </a:solidFill>
                  </a:tcPr>
                </a:tc>
                <a:extLst>
                  <a:ext uri="{0D108BD9-81ED-4DB2-BD59-A6C34878D82A}">
                    <a16:rowId xmlns:a16="http://schemas.microsoft.com/office/drawing/2014/main" val="4068583466"/>
                  </a:ext>
                </a:extLst>
              </a:tr>
              <a:tr h="301006">
                <a:tc>
                  <a:txBody>
                    <a:bodyPr/>
                    <a:lstStyle/>
                    <a:p>
                      <a:pPr algn="ctr" fontAlgn="ctr"/>
                      <a:r>
                        <a:rPr lang="cs-CZ" sz="1200" b="1" i="0" u="none" strike="noStrike">
                          <a:solidFill>
                            <a:srgbClr val="000000"/>
                          </a:solidFill>
                          <a:effectLst/>
                          <a:latin typeface="Georgia" panose="02040502050405020303" pitchFamily="18" charset="0"/>
                        </a:rPr>
                        <a:t>Podřipan Kostomlaty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Georgia" panose="02040502050405020303" pitchFamily="18" charset="0"/>
                        </a:rPr>
                        <a:t>Račiněves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Georgia" panose="02040502050405020303" pitchFamily="18" charset="0"/>
                        </a:rPr>
                        <a:t>0:2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3947923956"/>
                  </a:ext>
                </a:extLst>
              </a:tr>
              <a:tr h="258450">
                <a:tc gridSpan="3">
                  <a:txBody>
                    <a:bodyPr/>
                    <a:lstStyle/>
                    <a:p>
                      <a:pPr algn="ctr" fontAlgn="ctr"/>
                      <a:r>
                        <a:rPr lang="cs-CZ" sz="1400" b="1" i="0" u="none" strike="noStrike">
                          <a:solidFill>
                            <a:srgbClr val="184B81"/>
                          </a:solidFill>
                          <a:effectLst/>
                          <a:latin typeface="Segoe UI Black" panose="020B0A02040204020203" pitchFamily="34" charset="0"/>
                        </a:rPr>
                        <a:t>IV.Třída dospělých 15.  hrané kolo 06.-07.04.2019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530009286"/>
                  </a:ext>
                </a:extLst>
              </a:tr>
              <a:tr h="258450">
                <a:tc>
                  <a:txBody>
                    <a:bodyPr/>
                    <a:lstStyle/>
                    <a:p>
                      <a:pPr algn="ctr" fontAlgn="ctr"/>
                      <a:r>
                        <a:rPr lang="cs-CZ" sz="1050" b="1" i="0" u="none" strike="noStrike">
                          <a:solidFill>
                            <a:srgbClr val="000000"/>
                          </a:solidFill>
                          <a:effectLst/>
                          <a:latin typeface="Georgia" panose="02040502050405020303" pitchFamily="18" charset="0"/>
                        </a:rPr>
                        <a:t>Budyně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ctr" fontAlgn="ctr"/>
                      <a:r>
                        <a:rPr lang="pl-PL" sz="1050" b="1" i="0" u="none" strike="noStrike">
                          <a:solidFill>
                            <a:srgbClr val="000000"/>
                          </a:solidFill>
                          <a:effectLst/>
                          <a:latin typeface="Georgia" panose="02040502050405020303" pitchFamily="18" charset="0"/>
                        </a:rPr>
                        <a:t>TJ Dynamo Podlusky z.s. "B"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ctr" fontAlgn="ctr"/>
                      <a:r>
                        <a:rPr lang="cs-CZ" sz="1400" b="1" i="0" u="none" strike="noStrike" dirty="0">
                          <a:solidFill>
                            <a:srgbClr val="000000"/>
                          </a:solidFill>
                          <a:effectLst/>
                          <a:latin typeface="Georgia" panose="02040502050405020303" pitchFamily="18" charset="0"/>
                        </a:rPr>
                        <a:t> 1:2 PK</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extLst>
                  <a:ext uri="{0D108BD9-81ED-4DB2-BD59-A6C34878D82A}">
                    <a16:rowId xmlns:a16="http://schemas.microsoft.com/office/drawing/2014/main" val="3962812553"/>
                  </a:ext>
                </a:extLst>
              </a:tr>
              <a:tr h="258450">
                <a:tc>
                  <a:txBody>
                    <a:bodyPr/>
                    <a:lstStyle/>
                    <a:p>
                      <a:pPr algn="ctr" fontAlgn="ctr"/>
                      <a:r>
                        <a:rPr lang="cs-CZ" sz="1050" b="1" i="0" u="none" strike="noStrike">
                          <a:solidFill>
                            <a:srgbClr val="000000"/>
                          </a:solidFill>
                          <a:effectLst/>
                          <a:latin typeface="Georgia" panose="02040502050405020303" pitchFamily="18" charset="0"/>
                        </a:rPr>
                        <a:t>Přestavlky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Georgia" panose="02040502050405020303" pitchFamily="18" charset="0"/>
                        </a:rPr>
                        <a:t>SK Dušníky, z.s. "B"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Georgia" panose="02040502050405020303" pitchFamily="18" charset="0"/>
                        </a:rPr>
                        <a:t>5:3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99"/>
                    </a:solidFill>
                  </a:tcPr>
                </a:tc>
                <a:extLst>
                  <a:ext uri="{0D108BD9-81ED-4DB2-BD59-A6C34878D82A}">
                    <a16:rowId xmlns:a16="http://schemas.microsoft.com/office/drawing/2014/main" val="913853692"/>
                  </a:ext>
                </a:extLst>
              </a:tr>
              <a:tr h="258450">
                <a:tc>
                  <a:txBody>
                    <a:bodyPr/>
                    <a:lstStyle/>
                    <a:p>
                      <a:pPr algn="ctr" fontAlgn="ctr"/>
                      <a:r>
                        <a:rPr lang="cs-CZ" sz="1050" b="1" i="0" u="none" strike="noStrike">
                          <a:solidFill>
                            <a:srgbClr val="000000"/>
                          </a:solidFill>
                          <a:effectLst/>
                          <a:latin typeface="Georgia" panose="02040502050405020303" pitchFamily="18" charset="0"/>
                        </a:rPr>
                        <a:t>Račiněves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ctr" fontAlgn="ctr"/>
                      <a:r>
                        <a:rPr lang="cs-CZ" sz="1050" b="1" i="0" u="none" strike="noStrike">
                          <a:solidFill>
                            <a:srgbClr val="000000"/>
                          </a:solidFill>
                          <a:effectLst/>
                          <a:latin typeface="Georgia" panose="02040502050405020303" pitchFamily="18" charset="0"/>
                        </a:rPr>
                        <a:t>Ctiněves/Libkovice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tc>
                  <a:txBody>
                    <a:bodyPr/>
                    <a:lstStyle/>
                    <a:p>
                      <a:pPr algn="ctr" fontAlgn="ctr"/>
                      <a:r>
                        <a:rPr lang="cs-CZ" sz="1400" b="1" i="0" u="none" strike="noStrike" dirty="0">
                          <a:solidFill>
                            <a:srgbClr val="000000"/>
                          </a:solidFill>
                          <a:effectLst/>
                          <a:latin typeface="Georgia" panose="02040502050405020303" pitchFamily="18" charset="0"/>
                        </a:rPr>
                        <a:t> 0:2</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E699"/>
                    </a:solidFill>
                  </a:tcPr>
                </a:tc>
                <a:extLst>
                  <a:ext uri="{0D108BD9-81ED-4DB2-BD59-A6C34878D82A}">
                    <a16:rowId xmlns:a16="http://schemas.microsoft.com/office/drawing/2014/main" val="208655145"/>
                  </a:ext>
                </a:extLst>
              </a:tr>
              <a:tr h="258450">
                <a:tc>
                  <a:txBody>
                    <a:bodyPr/>
                    <a:lstStyle/>
                    <a:p>
                      <a:pPr algn="ctr" fontAlgn="ctr"/>
                      <a:r>
                        <a:rPr lang="cs-CZ" sz="1050" b="1" i="0" u="none" strike="noStrike">
                          <a:solidFill>
                            <a:srgbClr val="000000"/>
                          </a:solidFill>
                          <a:effectLst/>
                          <a:latin typeface="Georgia" panose="02040502050405020303" pitchFamily="18" charset="0"/>
                        </a:rPr>
                        <a:t>VOLNÝ LOS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Georgia" panose="02040502050405020303" pitchFamily="18" charset="0"/>
                        </a:rPr>
                        <a:t>Podbradec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Georgia" panose="02040502050405020303" pitchFamily="18" charset="0"/>
                        </a:rPr>
                        <a:t>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99"/>
                    </a:solidFill>
                  </a:tcPr>
                </a:tc>
                <a:extLst>
                  <a:ext uri="{0D108BD9-81ED-4DB2-BD59-A6C34878D82A}">
                    <a16:rowId xmlns:a16="http://schemas.microsoft.com/office/drawing/2014/main" val="1023110890"/>
                  </a:ext>
                </a:extLst>
              </a:tr>
              <a:tr h="258450">
                <a:tc>
                  <a:txBody>
                    <a:bodyPr/>
                    <a:lstStyle/>
                    <a:p>
                      <a:pPr algn="ctr" fontAlgn="ctr"/>
                      <a:r>
                        <a:rPr lang="cs-CZ" sz="1400" b="1" i="0" u="none" strike="noStrike">
                          <a:solidFill>
                            <a:srgbClr val="FF0000"/>
                          </a:solidFill>
                          <a:effectLst/>
                          <a:latin typeface="Georgia" panose="02040502050405020303" pitchFamily="18" charset="0"/>
                        </a:rPr>
                        <a:t>SK Štětí z.s.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400" b="1" i="0" u="none" strike="noStrike" dirty="0" err="1">
                          <a:solidFill>
                            <a:srgbClr val="FF0000"/>
                          </a:solidFill>
                          <a:effectLst/>
                          <a:latin typeface="Georgia" panose="02040502050405020303" pitchFamily="18" charset="0"/>
                        </a:rPr>
                        <a:t>Podřipan</a:t>
                      </a:r>
                      <a:r>
                        <a:rPr lang="cs-CZ" sz="1400" b="1" i="0" u="none" strike="noStrike" dirty="0">
                          <a:solidFill>
                            <a:srgbClr val="FF0000"/>
                          </a:solidFill>
                          <a:effectLst/>
                          <a:latin typeface="Georgia" panose="02040502050405020303" pitchFamily="18" charset="0"/>
                        </a:rPr>
                        <a:t> Kostomlaty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cs-CZ" sz="1400" b="1" i="0" u="none" strike="noStrike" dirty="0">
                          <a:solidFill>
                            <a:srgbClr val="FF0000"/>
                          </a:solidFill>
                          <a:effectLst/>
                          <a:latin typeface="Georgia" panose="02040502050405020303" pitchFamily="18" charset="0"/>
                        </a:rPr>
                        <a:t>6:0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30894291"/>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2273196752"/>
              </p:ext>
            </p:extLst>
          </p:nvPr>
        </p:nvGraphicFramePr>
        <p:xfrm>
          <a:off x="5393441" y="1277413"/>
          <a:ext cx="4641295" cy="5725122"/>
        </p:xfrm>
        <a:graphic>
          <a:graphicData uri="http://schemas.openxmlformats.org/drawingml/2006/table">
            <a:tbl>
              <a:tblPr/>
              <a:tblGrid>
                <a:gridCol w="433429">
                  <a:extLst>
                    <a:ext uri="{9D8B030D-6E8A-4147-A177-3AD203B41FA5}">
                      <a16:colId xmlns:a16="http://schemas.microsoft.com/office/drawing/2014/main" val="2443381304"/>
                    </a:ext>
                  </a:extLst>
                </a:gridCol>
                <a:gridCol w="677232">
                  <a:extLst>
                    <a:ext uri="{9D8B030D-6E8A-4147-A177-3AD203B41FA5}">
                      <a16:colId xmlns:a16="http://schemas.microsoft.com/office/drawing/2014/main" val="662176786"/>
                    </a:ext>
                  </a:extLst>
                </a:gridCol>
                <a:gridCol w="415369">
                  <a:extLst>
                    <a:ext uri="{9D8B030D-6E8A-4147-A177-3AD203B41FA5}">
                      <a16:colId xmlns:a16="http://schemas.microsoft.com/office/drawing/2014/main" val="3854640670"/>
                    </a:ext>
                  </a:extLst>
                </a:gridCol>
                <a:gridCol w="695291">
                  <a:extLst>
                    <a:ext uri="{9D8B030D-6E8A-4147-A177-3AD203B41FA5}">
                      <a16:colId xmlns:a16="http://schemas.microsoft.com/office/drawing/2014/main" val="1199296688"/>
                    </a:ext>
                  </a:extLst>
                </a:gridCol>
                <a:gridCol w="830737">
                  <a:extLst>
                    <a:ext uri="{9D8B030D-6E8A-4147-A177-3AD203B41FA5}">
                      <a16:colId xmlns:a16="http://schemas.microsoft.com/office/drawing/2014/main" val="2746633739"/>
                    </a:ext>
                  </a:extLst>
                </a:gridCol>
                <a:gridCol w="1196414">
                  <a:extLst>
                    <a:ext uri="{9D8B030D-6E8A-4147-A177-3AD203B41FA5}">
                      <a16:colId xmlns:a16="http://schemas.microsoft.com/office/drawing/2014/main" val="2353855458"/>
                    </a:ext>
                  </a:extLst>
                </a:gridCol>
                <a:gridCol w="392823">
                  <a:extLst>
                    <a:ext uri="{9D8B030D-6E8A-4147-A177-3AD203B41FA5}">
                      <a16:colId xmlns:a16="http://schemas.microsoft.com/office/drawing/2014/main" val="3549124139"/>
                    </a:ext>
                  </a:extLst>
                </a:gridCol>
              </a:tblGrid>
              <a:tr h="266562">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Den</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Datum</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Čas</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Domácí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Hosté</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Soutěž</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cs typeface="Arial" panose="020B0604020202020204" pitchFamily="34" charset="0"/>
                        </a:rPr>
                        <a:t>Kolo</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46010085"/>
                  </a:ext>
                </a:extLst>
              </a:tr>
              <a:tr h="376323">
                <a:tc>
                  <a:txBody>
                    <a:bodyPr/>
                    <a:lstStyle/>
                    <a:p>
                      <a:pPr algn="ctr" fontAlgn="ctr"/>
                      <a:r>
                        <a:rPr lang="cs-CZ" sz="1050" b="0" i="0" u="none" strike="noStrike" dirty="0">
                          <a:solidFill>
                            <a:srgbClr val="000000"/>
                          </a:solidFill>
                          <a:effectLst/>
                          <a:latin typeface="Arial" panose="020B0604020202020204" pitchFamily="34" charset="0"/>
                          <a:cs typeface="Arial" panose="020B0604020202020204" pitchFamily="34" charset="0"/>
                        </a:rPr>
                        <a:t>neděle</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14.04.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9:00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SK Bezděkov/</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Dobříň</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3</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78415996"/>
                  </a:ext>
                </a:extLst>
              </a:tr>
              <a:tr h="376323">
                <a:tc>
                  <a:txBody>
                    <a:bodyPr/>
                    <a:lstStyle/>
                    <a:p>
                      <a:pPr algn="ctr" fontAlgn="ctr"/>
                      <a:r>
                        <a:rPr lang="cs-CZ" sz="1050" b="0" i="0" u="none" strike="noStrike" dirty="0">
                          <a:solidFill>
                            <a:srgbClr val="000000"/>
                          </a:solidFill>
                          <a:effectLst/>
                          <a:latin typeface="Arial" panose="020B0604020202020204" pitchFamily="34" charset="0"/>
                          <a:cs typeface="Arial" panose="020B0604020202020204" pitchFamily="34" charset="0"/>
                        </a:rPr>
                        <a:t>neděle</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14.04.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  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  FK Litoměřicko B</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18</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20751137"/>
                  </a:ext>
                </a:extLst>
              </a:tr>
              <a:tr h="376323">
                <a:tc>
                  <a:txBody>
                    <a:bodyPr/>
                    <a:lstStyle/>
                    <a:p>
                      <a:pPr algn="ctr" fontAlgn="ctr"/>
                      <a:r>
                        <a:rPr lang="cs-CZ" sz="1050" b="0" i="0" u="none" strike="noStrike" dirty="0">
                          <a:solidFill>
                            <a:srgbClr val="000000"/>
                          </a:solidFill>
                          <a:effectLst/>
                          <a:latin typeface="Arial" panose="020B0604020202020204" pitchFamily="34" charset="0"/>
                          <a:cs typeface="Arial" panose="020B0604020202020204" pitchFamily="34" charset="0"/>
                        </a:rPr>
                        <a:t>neděle</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14.04.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12:15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FK Litoměřicko B</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Krajský přebor mladších žáků- sk. B</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18</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93870655"/>
                  </a:ext>
                </a:extLst>
              </a:tr>
              <a:tr h="258722">
                <a:tc>
                  <a:txBody>
                    <a:bodyPr/>
                    <a:lstStyle/>
                    <a:p>
                      <a:pPr algn="ctr" fontAlgn="ctr"/>
                      <a:r>
                        <a:rPr lang="cs-CZ" sz="1050" b="0" i="0" u="none" strike="noStrike">
                          <a:solidFill>
                            <a:srgbClr val="000000"/>
                          </a:solidFill>
                          <a:effectLst/>
                          <a:latin typeface="Arial" panose="020B0604020202020204" pitchFamily="34" charset="0"/>
                          <a:cs typeface="Arial" panose="020B0604020202020204" pitchFamily="34" charset="0"/>
                        </a:rPr>
                        <a:t>čtvrtek</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18.04.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17:00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FK Travčice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Mini přípravky</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7</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06108842"/>
                  </a:ext>
                </a:extLst>
              </a:tr>
              <a:tr h="313603">
                <a:tc>
                  <a:txBody>
                    <a:bodyPr/>
                    <a:lstStyle/>
                    <a:p>
                      <a:pPr algn="ctr" fontAlgn="ctr"/>
                      <a:r>
                        <a:rPr lang="cs-CZ" sz="1050" b="0" i="0" u="none" strike="noStrike">
                          <a:solidFill>
                            <a:srgbClr val="000000"/>
                          </a:solidFill>
                          <a:effectLst/>
                          <a:latin typeface="Arial" panose="020B0604020202020204" pitchFamily="34" charset="0"/>
                          <a:cs typeface="Arial" panose="020B0604020202020204" pitchFamily="34" charset="0"/>
                        </a:rPr>
                        <a:t>pátek</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19.04.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17:30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Sepap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Sokol </a:t>
                      </a:r>
                      <a:r>
                        <a:rPr lang="cs-CZ" sz="1100" b="0" i="0" u="none" strike="noStrike" dirty="0" err="1">
                          <a:solidFill>
                            <a:srgbClr val="000000"/>
                          </a:solidFill>
                          <a:effectLst/>
                          <a:latin typeface="Arial" panose="020B0604020202020204" pitchFamily="34" charset="0"/>
                          <a:cs typeface="Arial" panose="020B0604020202020204" pitchFamily="34" charset="0"/>
                        </a:rPr>
                        <a:t>Pokratice</a:t>
                      </a:r>
                      <a:endParaRPr lang="cs-CZ" sz="1100" b="0" i="0" u="none" strike="noStrike" dirty="0">
                        <a:solidFill>
                          <a:srgbClr val="000000"/>
                        </a:solidFill>
                        <a:effectLst/>
                        <a:latin typeface="Arial" panose="020B0604020202020204" pitchFamily="34" charset="0"/>
                        <a:cs typeface="Arial" panose="020B0604020202020204" pitchFamily="34"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Okresní přebor staré gardy</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11</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219658299"/>
                  </a:ext>
                </a:extLst>
              </a:tr>
              <a:tr h="313603">
                <a:tc>
                  <a:txBody>
                    <a:bodyPr/>
                    <a:lstStyle/>
                    <a:p>
                      <a:pPr algn="ctr" fontAlgn="ctr"/>
                      <a:r>
                        <a:rPr lang="cs-CZ" sz="1050" b="0" i="0" u="none" strike="noStrike">
                          <a:solidFill>
                            <a:srgbClr val="000000"/>
                          </a:solidFill>
                          <a:effectLst/>
                          <a:latin typeface="Arial" panose="020B0604020202020204" pitchFamily="34" charset="0"/>
                          <a:cs typeface="Arial" panose="020B0604020202020204" pitchFamily="34" charset="0"/>
                        </a:rPr>
                        <a:t>sobota</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9:00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SAHARA Vědomice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Mladší přípravka sk. "UMÍSTĚNÍ"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3</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56288730"/>
                  </a:ext>
                </a:extLst>
              </a:tr>
              <a:tr h="313603">
                <a:tc>
                  <a:txBody>
                    <a:bodyPr/>
                    <a:lstStyle/>
                    <a:p>
                      <a:pPr algn="ctr" fontAlgn="ctr"/>
                      <a:r>
                        <a:rPr lang="cs-CZ" sz="1050" b="0" i="0" u="none" strike="noStrike" dirty="0">
                          <a:solidFill>
                            <a:srgbClr val="000000"/>
                          </a:solidFill>
                          <a:effectLst/>
                          <a:latin typeface="Arial" panose="020B0604020202020204" pitchFamily="34" charset="0"/>
                          <a:cs typeface="Arial" panose="020B0604020202020204" pitchFamily="34" charset="0"/>
                        </a:rPr>
                        <a:t>sobota</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FK Malšovice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18</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948811516"/>
                  </a:ext>
                </a:extLst>
              </a:tr>
              <a:tr h="478244">
                <a:tc>
                  <a:txBody>
                    <a:bodyPr/>
                    <a:lstStyle/>
                    <a:p>
                      <a:pPr algn="ctr" fontAlgn="ctr"/>
                      <a:r>
                        <a:rPr lang="cs-CZ" sz="1050" b="0" i="0" u="none" strike="noStrike">
                          <a:solidFill>
                            <a:srgbClr val="000000"/>
                          </a:solidFill>
                          <a:effectLst/>
                          <a:latin typeface="Arial" panose="020B0604020202020204" pitchFamily="34" charset="0"/>
                          <a:cs typeface="Arial" panose="020B0604020202020204" pitchFamily="34" charset="0"/>
                        </a:rPr>
                        <a:t>neděle</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21.04.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17:00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  "B"</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  Ctiněves/</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Libkovice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IV. třída dospělých sk. "B" - základní část</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16</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82479335"/>
                  </a:ext>
                </a:extLst>
              </a:tr>
              <a:tr h="321443">
                <a:tc>
                  <a:txBody>
                    <a:bodyPr/>
                    <a:lstStyle/>
                    <a:p>
                      <a:pPr algn="ctr" fontAlgn="ctr"/>
                      <a:r>
                        <a:rPr lang="cs-CZ" sz="1050" b="0" i="0" u="none" strike="noStrike" dirty="0">
                          <a:solidFill>
                            <a:srgbClr val="FF0000"/>
                          </a:solidFill>
                          <a:effectLst/>
                          <a:latin typeface="Arial" panose="020B0604020202020204" pitchFamily="34" charset="0"/>
                          <a:cs typeface="Arial" panose="020B0604020202020204" pitchFamily="34" charset="0"/>
                        </a:rPr>
                        <a:t>sobota</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FF0000"/>
                          </a:solidFill>
                          <a:effectLst/>
                          <a:latin typeface="Arial" panose="020B0604020202020204" pitchFamily="34" charset="0"/>
                          <a:cs typeface="Arial" panose="020B0604020202020204" pitchFamily="34" charset="0"/>
                        </a:rPr>
                        <a:t>27.04.</a:t>
                      </a:r>
                    </a:p>
                    <a:p>
                      <a:pPr algn="ctr" fontAlgn="ctr"/>
                      <a:r>
                        <a:rPr lang="cs-CZ" sz="1100" b="0" i="0" u="none" strike="noStrike" dirty="0">
                          <a:solidFill>
                            <a:srgbClr val="FF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FF0000"/>
                          </a:solidFill>
                          <a:effectLst/>
                          <a:latin typeface="Arial" panose="020B0604020202020204" pitchFamily="34" charset="0"/>
                          <a:cs typeface="Arial" panose="020B0604020202020204" pitchFamily="34" charset="0"/>
                        </a:rPr>
                        <a:t>10:15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FF0000"/>
                          </a:solidFill>
                          <a:effectLst/>
                          <a:latin typeface="Arial" panose="020B0604020202020204" pitchFamily="34" charset="0"/>
                          <a:cs typeface="Arial" panose="020B0604020202020204" pitchFamily="34" charset="0"/>
                        </a:rPr>
                        <a:t>  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FF0000"/>
                          </a:solidFill>
                          <a:effectLst/>
                          <a:latin typeface="Arial" panose="020B0604020202020204" pitchFamily="34" charset="0"/>
                          <a:cs typeface="Arial" panose="020B0604020202020204" pitchFamily="34" charset="0"/>
                        </a:rPr>
                        <a:t>  SK </a:t>
                      </a:r>
                      <a:r>
                        <a:rPr lang="cs-CZ" sz="1100" b="0" i="0" u="none" strike="noStrike" dirty="0" err="1">
                          <a:solidFill>
                            <a:srgbClr val="FF0000"/>
                          </a:solidFill>
                          <a:effectLst/>
                          <a:latin typeface="Arial" panose="020B0604020202020204" pitchFamily="34" charset="0"/>
                          <a:cs typeface="Arial" panose="020B0604020202020204" pitchFamily="34" charset="0"/>
                        </a:rPr>
                        <a:t>Brná</a:t>
                      </a:r>
                      <a:endParaRPr lang="cs-CZ" sz="1100" b="0" i="0" u="none" strike="noStrike" dirty="0">
                        <a:solidFill>
                          <a:srgbClr val="FF0000"/>
                        </a:solidFill>
                        <a:effectLst/>
                        <a:latin typeface="Arial" panose="020B0604020202020204" pitchFamily="34" charset="0"/>
                        <a:cs typeface="Arial" panose="020B0604020202020204" pitchFamily="34"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FF0000"/>
                          </a:solidFill>
                          <a:effectLst/>
                          <a:latin typeface="Arial" panose="020B0604020202020204" pitchFamily="34" charset="0"/>
                          <a:cs typeface="Arial" panose="020B0604020202020204" pitchFamily="34" charset="0"/>
                        </a:rPr>
                        <a:t>HET Krajský přebor dospělých</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FF0000"/>
                          </a:solidFill>
                          <a:effectLst/>
                          <a:latin typeface="Arial" panose="020B0604020202020204" pitchFamily="34" charset="0"/>
                          <a:cs typeface="Arial" panose="020B0604020202020204" pitchFamily="34" charset="0"/>
                        </a:rPr>
                        <a:t>23</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86834217"/>
                  </a:ext>
                </a:extLst>
              </a:tr>
              <a:tr h="313603">
                <a:tc>
                  <a:txBody>
                    <a:bodyPr/>
                    <a:lstStyle/>
                    <a:p>
                      <a:pPr algn="ctr" fontAlgn="ctr"/>
                      <a:r>
                        <a:rPr lang="cs-CZ" sz="1050" b="0" i="0" u="none" strike="noStrike">
                          <a:solidFill>
                            <a:srgbClr val="000000"/>
                          </a:solidFill>
                          <a:effectLst/>
                          <a:latin typeface="Arial" panose="020B0604020202020204" pitchFamily="34" charset="0"/>
                          <a:cs typeface="Arial" panose="020B0604020202020204" pitchFamily="34" charset="0"/>
                        </a:rPr>
                        <a:t>neděle</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28.04.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9:00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SK Libotenice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4</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3489103"/>
                  </a:ext>
                </a:extLst>
              </a:tr>
              <a:tr h="313603">
                <a:tc>
                  <a:txBody>
                    <a:bodyPr/>
                    <a:lstStyle/>
                    <a:p>
                      <a:pPr algn="ctr" fontAlgn="ctr"/>
                      <a:r>
                        <a:rPr lang="cs-CZ" sz="1050" b="0" i="0" u="none" strike="noStrike">
                          <a:solidFill>
                            <a:srgbClr val="000000"/>
                          </a:solidFill>
                          <a:effectLst/>
                          <a:latin typeface="Arial" panose="020B0604020202020204" pitchFamily="34" charset="0"/>
                          <a:cs typeface="Arial" panose="020B0604020202020204" pitchFamily="34" charset="0"/>
                        </a:rPr>
                        <a:t>neděle</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28.04.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FK Litoměřicko 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20</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77216781"/>
                  </a:ext>
                </a:extLst>
              </a:tr>
              <a:tr h="321443">
                <a:tc>
                  <a:txBody>
                    <a:bodyPr/>
                    <a:lstStyle/>
                    <a:p>
                      <a:pPr algn="ctr" fontAlgn="ctr"/>
                      <a:r>
                        <a:rPr lang="cs-CZ" sz="1050" b="0" i="0" u="none" strike="noStrike" dirty="0">
                          <a:solidFill>
                            <a:srgbClr val="000000"/>
                          </a:solidFill>
                          <a:effectLst/>
                          <a:latin typeface="Arial" panose="020B0604020202020204" pitchFamily="34" charset="0"/>
                          <a:cs typeface="Arial" panose="020B0604020202020204" pitchFamily="34" charset="0"/>
                        </a:rPr>
                        <a:t>neděle</a:t>
                      </a:r>
                    </a:p>
                  </a:txBody>
                  <a:tcPr marL="7840" marR="7840" marT="7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28.04.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12:15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FK Litoměřicko 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Krajský přebor mladších žáků- sk. B</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a:t>
                      </a:r>
                    </a:p>
                  </a:txBody>
                  <a:tcPr marL="7840" marR="7840" marT="78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01529129"/>
                  </a:ext>
                </a:extLst>
              </a:tr>
            </a:tbl>
          </a:graphicData>
        </a:graphic>
      </p:graphicFrame>
      <p:sp>
        <p:nvSpPr>
          <p:cNvPr id="11" name="TextovéPole 10"/>
          <p:cNvSpPr txBox="1"/>
          <p:nvPr/>
        </p:nvSpPr>
        <p:spPr>
          <a:xfrm>
            <a:off x="5410970" y="158065"/>
            <a:ext cx="4641295" cy="892552"/>
          </a:xfrm>
          <a:prstGeom prst="rect">
            <a:avLst/>
          </a:prstGeom>
          <a:gradFill flip="none" rotWithShape="1">
            <a:gsLst>
              <a:gs pos="0">
                <a:schemeClr val="accent1">
                  <a:lumMod val="5000"/>
                  <a:lumOff val="95000"/>
                </a:schemeClr>
              </a:gs>
              <a:gs pos="74000">
                <a:srgbClr val="99FF66"/>
              </a:gs>
              <a:gs pos="83000">
                <a:schemeClr val="accent3">
                  <a:lumMod val="95000"/>
                </a:schemeClr>
              </a:gs>
              <a:gs pos="100000">
                <a:schemeClr val="accent1">
                  <a:lumMod val="30000"/>
                  <a:lumOff val="70000"/>
                </a:schemeClr>
              </a:gs>
            </a:gsLst>
            <a:path path="shape">
              <a:fillToRect l="50000" t="50000" r="50000" b="50000"/>
            </a:path>
            <a:tileRect/>
          </a:gradFill>
          <a:effectLst>
            <a:glow rad="101600">
              <a:srgbClr val="FFFF66">
                <a:alpha val="40000"/>
              </a:srgbClr>
            </a:glow>
            <a:softEdge rad="241300"/>
          </a:effectLst>
        </p:spPr>
        <p:txBody>
          <a:bodyPr wrap="square" rtlCol="0">
            <a:spAutoFit/>
          </a:bodyPr>
          <a:lstStyle/>
          <a:p>
            <a:pPr algn="ctr"/>
            <a:r>
              <a:rPr lang="cs-CZ" sz="2600" dirty="0">
                <a:solidFill>
                  <a:srgbClr val="9900CC"/>
                </a:solidFill>
                <a:latin typeface="Georgia" panose="02040502050405020303" pitchFamily="18" charset="0"/>
              </a:rPr>
              <a:t>Týden co týden se máte na hřišti ve Štětí na co těšit</a:t>
            </a:r>
          </a:p>
        </p:txBody>
      </p:sp>
      <p:graphicFrame>
        <p:nvGraphicFramePr>
          <p:cNvPr id="2" name="Tabulka 1"/>
          <p:cNvGraphicFramePr>
            <a:graphicFrameLocks noGrp="1"/>
          </p:cNvGraphicFramePr>
          <p:nvPr>
            <p:extLst>
              <p:ext uri="{D42A27DB-BD31-4B8C-83A1-F6EECF244321}">
                <p14:modId xmlns:p14="http://schemas.microsoft.com/office/powerpoint/2010/main" val="3919074732"/>
              </p:ext>
            </p:extLst>
          </p:nvPr>
        </p:nvGraphicFramePr>
        <p:xfrm>
          <a:off x="186593" y="3763962"/>
          <a:ext cx="4719168" cy="3095898"/>
        </p:xfrm>
        <a:graphic>
          <a:graphicData uri="http://schemas.openxmlformats.org/drawingml/2006/table">
            <a:tbl>
              <a:tblPr/>
              <a:tblGrid>
                <a:gridCol w="215857">
                  <a:extLst>
                    <a:ext uri="{9D8B030D-6E8A-4147-A177-3AD203B41FA5}">
                      <a16:colId xmlns:a16="http://schemas.microsoft.com/office/drawing/2014/main" val="2560478949"/>
                    </a:ext>
                  </a:extLst>
                </a:gridCol>
                <a:gridCol w="410128">
                  <a:extLst>
                    <a:ext uri="{9D8B030D-6E8A-4147-A177-3AD203B41FA5}">
                      <a16:colId xmlns:a16="http://schemas.microsoft.com/office/drawing/2014/main" val="108037058"/>
                    </a:ext>
                  </a:extLst>
                </a:gridCol>
                <a:gridCol w="1640510">
                  <a:extLst>
                    <a:ext uri="{9D8B030D-6E8A-4147-A177-3AD203B41FA5}">
                      <a16:colId xmlns:a16="http://schemas.microsoft.com/office/drawing/2014/main" val="3766913764"/>
                    </a:ext>
                  </a:extLst>
                </a:gridCol>
                <a:gridCol w="345371">
                  <a:extLst>
                    <a:ext uri="{9D8B030D-6E8A-4147-A177-3AD203B41FA5}">
                      <a16:colId xmlns:a16="http://schemas.microsoft.com/office/drawing/2014/main" val="660912450"/>
                    </a:ext>
                  </a:extLst>
                </a:gridCol>
                <a:gridCol w="334578">
                  <a:extLst>
                    <a:ext uri="{9D8B030D-6E8A-4147-A177-3AD203B41FA5}">
                      <a16:colId xmlns:a16="http://schemas.microsoft.com/office/drawing/2014/main" val="1838441872"/>
                    </a:ext>
                  </a:extLst>
                </a:gridCol>
                <a:gridCol w="215857">
                  <a:extLst>
                    <a:ext uri="{9D8B030D-6E8A-4147-A177-3AD203B41FA5}">
                      <a16:colId xmlns:a16="http://schemas.microsoft.com/office/drawing/2014/main" val="1856883242"/>
                    </a:ext>
                  </a:extLst>
                </a:gridCol>
                <a:gridCol w="215857">
                  <a:extLst>
                    <a:ext uri="{9D8B030D-6E8A-4147-A177-3AD203B41FA5}">
                      <a16:colId xmlns:a16="http://schemas.microsoft.com/office/drawing/2014/main" val="854336425"/>
                    </a:ext>
                  </a:extLst>
                </a:gridCol>
                <a:gridCol w="215857">
                  <a:extLst>
                    <a:ext uri="{9D8B030D-6E8A-4147-A177-3AD203B41FA5}">
                      <a16:colId xmlns:a16="http://schemas.microsoft.com/office/drawing/2014/main" val="3611965122"/>
                    </a:ext>
                  </a:extLst>
                </a:gridCol>
                <a:gridCol w="539642">
                  <a:extLst>
                    <a:ext uri="{9D8B030D-6E8A-4147-A177-3AD203B41FA5}">
                      <a16:colId xmlns:a16="http://schemas.microsoft.com/office/drawing/2014/main" val="2842911951"/>
                    </a:ext>
                  </a:extLst>
                </a:gridCol>
                <a:gridCol w="348069">
                  <a:extLst>
                    <a:ext uri="{9D8B030D-6E8A-4147-A177-3AD203B41FA5}">
                      <a16:colId xmlns:a16="http://schemas.microsoft.com/office/drawing/2014/main" val="1498351521"/>
                    </a:ext>
                  </a:extLst>
                </a:gridCol>
                <a:gridCol w="237442">
                  <a:extLst>
                    <a:ext uri="{9D8B030D-6E8A-4147-A177-3AD203B41FA5}">
                      <a16:colId xmlns:a16="http://schemas.microsoft.com/office/drawing/2014/main" val="371449825"/>
                    </a:ext>
                  </a:extLst>
                </a:gridCol>
              </a:tblGrid>
              <a:tr h="2223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74977044"/>
                  </a:ext>
                </a:extLst>
              </a:tr>
              <a:tr h="25845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400" b="1" i="0" u="none" strike="noStrike" dirty="0">
                          <a:solidFill>
                            <a:srgbClr val="0000CC"/>
                          </a:solidFill>
                          <a:effectLst/>
                          <a:latin typeface="Calibri" panose="020F0502020204030204" pitchFamily="34" charset="0"/>
                        </a:rPr>
                        <a:t>IV. Třída dospělých 2018-2019 po 14 odehraných kolech</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79935958"/>
                  </a:ext>
                </a:extLst>
              </a:tr>
              <a:tr h="25845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B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66:14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83786210"/>
                  </a:ext>
                </a:extLst>
              </a:tr>
              <a:tr h="45854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Ctiněves/Libkovice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43:23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13708527"/>
                  </a:ext>
                </a:extLst>
              </a:tr>
              <a:tr h="2362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pl-PL" sz="1000" b="1" i="0" u="none" strike="noStrike" dirty="0">
                          <a:solidFill>
                            <a:srgbClr val="000000"/>
                          </a:solidFill>
                          <a:effectLst/>
                          <a:latin typeface="Arial" panose="020B0604020202020204" pitchFamily="34" charset="0"/>
                        </a:rPr>
                        <a:t>TJ Dynamo Podlusky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41:30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1697307"/>
                  </a:ext>
                </a:extLst>
              </a:tr>
              <a:tr h="2362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Račiněves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27:39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35476573"/>
                  </a:ext>
                </a:extLst>
              </a:tr>
              <a:tr h="2362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Podřipan Kostomlaty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51681994"/>
                  </a:ext>
                </a:extLst>
              </a:tr>
              <a:tr h="2362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Dušníky,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33:28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81213225"/>
                  </a:ext>
                </a:extLst>
              </a:tr>
              <a:tr h="25845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AFK Přestavlky,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28:39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33504777"/>
                  </a:ext>
                </a:extLst>
              </a:tr>
              <a:tr h="2362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24:43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25008349"/>
                  </a:ext>
                </a:extLst>
              </a:tr>
              <a:tr h="2362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Podbradec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21:56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56617330"/>
                  </a:ext>
                </a:extLst>
              </a:tr>
              <a:tr h="2223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52414141"/>
                  </a:ext>
                </a:extLst>
              </a:tr>
            </a:tbl>
          </a:graphicData>
        </a:graphic>
      </p:graphicFrame>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endParaRPr lang="cs-CZ" sz="800" dirty="0">
              <a:latin typeface="Bookman Old Style"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583175930"/>
              </p:ext>
            </p:extLst>
          </p:nvPr>
        </p:nvGraphicFramePr>
        <p:xfrm>
          <a:off x="273266" y="1944216"/>
          <a:ext cx="4510082" cy="4836786"/>
        </p:xfrm>
        <a:graphic>
          <a:graphicData uri="http://schemas.openxmlformats.org/drawingml/2006/table">
            <a:tbl>
              <a:tblPr/>
              <a:tblGrid>
                <a:gridCol w="521043">
                  <a:extLst>
                    <a:ext uri="{9D8B030D-6E8A-4147-A177-3AD203B41FA5}">
                      <a16:colId xmlns:a16="http://schemas.microsoft.com/office/drawing/2014/main" val="1261800238"/>
                    </a:ext>
                  </a:extLst>
                </a:gridCol>
                <a:gridCol w="578031">
                  <a:extLst>
                    <a:ext uri="{9D8B030D-6E8A-4147-A177-3AD203B41FA5}">
                      <a16:colId xmlns:a16="http://schemas.microsoft.com/office/drawing/2014/main" val="1665319209"/>
                    </a:ext>
                  </a:extLst>
                </a:gridCol>
                <a:gridCol w="512900">
                  <a:extLst>
                    <a:ext uri="{9D8B030D-6E8A-4147-A177-3AD203B41FA5}">
                      <a16:colId xmlns:a16="http://schemas.microsoft.com/office/drawing/2014/main" val="3909684592"/>
                    </a:ext>
                  </a:extLst>
                </a:gridCol>
                <a:gridCol w="803273">
                  <a:extLst>
                    <a:ext uri="{9D8B030D-6E8A-4147-A177-3AD203B41FA5}">
                      <a16:colId xmlns:a16="http://schemas.microsoft.com/office/drawing/2014/main" val="2831707661"/>
                    </a:ext>
                  </a:extLst>
                </a:gridCol>
                <a:gridCol w="740856">
                  <a:extLst>
                    <a:ext uri="{9D8B030D-6E8A-4147-A177-3AD203B41FA5}">
                      <a16:colId xmlns:a16="http://schemas.microsoft.com/office/drawing/2014/main" val="282770812"/>
                    </a:ext>
                  </a:extLst>
                </a:gridCol>
                <a:gridCol w="1353979">
                  <a:extLst>
                    <a:ext uri="{9D8B030D-6E8A-4147-A177-3AD203B41FA5}">
                      <a16:colId xmlns:a16="http://schemas.microsoft.com/office/drawing/2014/main" val="2080059726"/>
                    </a:ext>
                  </a:extLst>
                </a:gridCol>
              </a:tblGrid>
              <a:tr h="171175">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Den</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Datum</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Čas</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Domácí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Hosté</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Soutěž</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431728576"/>
                  </a:ext>
                </a:extLst>
              </a:tr>
              <a:tr h="374955">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sobota</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13.04.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TJ Mojžíř</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460489074"/>
                  </a:ext>
                </a:extLst>
              </a:tr>
              <a:tr h="326048">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sobota</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13.04.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Budyně n.O.</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Mladší přípravka sk. "UMÍSTĚNÍ"</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69489554"/>
                  </a:ext>
                </a:extLst>
              </a:tr>
              <a:tr h="476979">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neděle</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14.04.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14:00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Přestavlky</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 z.s.  "B"</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IV. třída dospělých sk. "B" - základní část</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55238257"/>
                  </a:ext>
                </a:extLst>
              </a:tr>
              <a:tr h="326048">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pátek</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19.04.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10:30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Baník Modlany</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HET Krajský přebor dospělých</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38742673"/>
                  </a:ext>
                </a:extLst>
              </a:tr>
              <a:tr h="476979">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neděle</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21.04.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FK Slavoj Třebenice</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98037698"/>
                  </a:ext>
                </a:extLst>
              </a:tr>
              <a:tr h="476979">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neděle</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21.04.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MSK Benešov n.P./Boletice</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  SK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15954255"/>
                  </a:ext>
                </a:extLst>
              </a:tr>
              <a:tr h="476979">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neděle</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21.04.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11:45</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MSK Benešov n.P./Boletice</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Krajský přebor mladších žáků- sk. B</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44546846"/>
                  </a:ext>
                </a:extLst>
              </a:tr>
              <a:tr h="320898">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čtvrtek</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25.04.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17:00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Bezděkov</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Mini přípravky</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19375302"/>
                  </a:ext>
                </a:extLst>
              </a:tr>
              <a:tr h="334200">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pátek</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26.04.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17:30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ASK Lovosice</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Sepap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Okresní přebor staré gardy</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134837963"/>
                  </a:ext>
                </a:extLst>
              </a:tr>
              <a:tr h="326048">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sobota</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27.04.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Sokol Hoštka</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Mladší přípravka sk. "UMÍSTĚNÍ"</a:t>
                      </a: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218641366"/>
                  </a:ext>
                </a:extLst>
              </a:tr>
              <a:tr h="476979">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neděle</a:t>
                      </a:r>
                    </a:p>
                  </a:txBody>
                  <a:tcPr marL="9381" marR="9381" marT="93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28.04.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TJ SLAVOJ Úštěk</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9381" marR="9381" marT="9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dirty="0" err="1">
                          <a:solidFill>
                            <a:srgbClr val="000000"/>
                          </a:solidFill>
                          <a:effectLst/>
                          <a:latin typeface="Arial" panose="020B0604020202020204" pitchFamily="34" charset="0"/>
                          <a:cs typeface="Arial" panose="020B0604020202020204" pitchFamily="34" charset="0"/>
                        </a:rPr>
                        <a:t>I.třída</a:t>
                      </a:r>
                      <a:r>
                        <a:rPr lang="cs-CZ" sz="1100" b="0" i="0" u="none" strike="noStrike" dirty="0">
                          <a:solidFill>
                            <a:srgbClr val="000000"/>
                          </a:solidFill>
                          <a:effectLst/>
                          <a:latin typeface="Arial" panose="020B0604020202020204" pitchFamily="34" charset="0"/>
                          <a:cs typeface="Arial" panose="020B0604020202020204" pitchFamily="34" charset="0"/>
                        </a:rPr>
                        <a:t> staršího dorostu - </a:t>
                      </a:r>
                      <a:r>
                        <a:rPr lang="cs-CZ" sz="1100" b="0" i="0" u="none" strike="noStrike" dirty="0" err="1">
                          <a:solidFill>
                            <a:srgbClr val="000000"/>
                          </a:solidFill>
                          <a:effectLst/>
                          <a:latin typeface="Arial" panose="020B0604020202020204" pitchFamily="34" charset="0"/>
                          <a:cs typeface="Arial" panose="020B0604020202020204" pitchFamily="34" charset="0"/>
                        </a:rPr>
                        <a:t>sk.A</a:t>
                      </a:r>
                      <a:endParaRPr lang="cs-CZ" sz="1100" b="0" i="0" u="none" strike="noStrike" dirty="0">
                        <a:solidFill>
                          <a:srgbClr val="000000"/>
                        </a:solidFill>
                        <a:effectLst/>
                        <a:latin typeface="Arial" panose="020B0604020202020204" pitchFamily="34" charset="0"/>
                        <a:cs typeface="Arial" panose="020B0604020202020204" pitchFamily="34" charset="0"/>
                      </a:endParaRPr>
                    </a:p>
                  </a:txBody>
                  <a:tcPr marL="9381" marR="9381" marT="93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91695777"/>
                  </a:ext>
                </a:extLst>
              </a:tr>
            </a:tbl>
          </a:graphicData>
        </a:graphic>
      </p:graphicFrame>
      <p:sp>
        <p:nvSpPr>
          <p:cNvPr id="5" name="TextovéPole 4"/>
          <p:cNvSpPr txBox="1"/>
          <p:nvPr/>
        </p:nvSpPr>
        <p:spPr>
          <a:xfrm>
            <a:off x="273266" y="0"/>
            <a:ext cx="4654098" cy="1015663"/>
          </a:xfrm>
          <a:prstGeom prst="rect">
            <a:avLst/>
          </a:prstGeom>
          <a:solidFill>
            <a:srgbClr val="0099CC"/>
          </a:solidFill>
          <a:effectLst>
            <a:innerShdw blurRad="114300" dist="393700" dir="4020000">
              <a:srgbClr val="FF0000">
                <a:alpha val="94000"/>
              </a:srgbClr>
            </a:innerShdw>
            <a:softEdge rad="444500"/>
          </a:effectLst>
        </p:spPr>
        <p:txBody>
          <a:bodyPr wrap="square" rtlCol="0">
            <a:spAutoFit/>
          </a:bodyPr>
          <a:lstStyle/>
          <a:p>
            <a:pPr algn="ctr"/>
            <a:r>
              <a:rPr lang="cs-CZ" sz="2000" dirty="0">
                <a:latin typeface="Arial Black" panose="020B0A04020102020204" pitchFamily="34" charset="0"/>
              </a:rPr>
              <a:t>Stovky kilometrů Ujedou mužstva SK Štětí na hřiště svých soupeřů</a:t>
            </a:r>
          </a:p>
        </p:txBody>
      </p:sp>
      <p:pic>
        <p:nvPicPr>
          <p:cNvPr id="6" name="Obrázek 5"/>
          <p:cNvPicPr>
            <a:picLocks noChangeAspect="1"/>
          </p:cNvPicPr>
          <p:nvPr/>
        </p:nvPicPr>
        <p:blipFill>
          <a:blip r:embed="rId2"/>
          <a:stretch>
            <a:fillRect/>
          </a:stretch>
        </p:blipFill>
        <p:spPr>
          <a:xfrm>
            <a:off x="1939294" y="1113303"/>
            <a:ext cx="1133168" cy="797059"/>
          </a:xfrm>
          <a:prstGeom prst="rect">
            <a:avLst/>
          </a:prstGeom>
        </p:spPr>
      </p:pic>
      <p:sp>
        <p:nvSpPr>
          <p:cNvPr id="7" name="Obdélník 6">
            <a:extLst>
              <a:ext uri="{FF2B5EF4-FFF2-40B4-BE49-F238E27FC236}">
                <a16:creationId xmlns:a16="http://schemas.microsoft.com/office/drawing/2014/main" id="{682D38D4-11A4-4C1B-9095-FD6A4FFA3548}"/>
              </a:ext>
            </a:extLst>
          </p:cNvPr>
          <p:cNvSpPr/>
          <p:nvPr/>
        </p:nvSpPr>
        <p:spPr>
          <a:xfrm>
            <a:off x="5564007" y="824589"/>
            <a:ext cx="4510082" cy="3373359"/>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Jakub Tichý dostane míč za brankovou čáru i s brankářem, ale nakonec oba zůstaly před. V 51. minutě předvedl fotbalovou ekvilibristiku Tomáš Danč, který prokličkoval přes několik obránců a připravil gól do prázdné branky na 4:0 pro Pavla Minárika. Samotný Tomáš Danč se do listiny střelců brankou na 5:0 zapsal krásným dloubákem v 58. minutě. Když v 59. minutě přidal pod padajícím brankářem branku na 6:0 Filip Podhorský, tak se zdálo, že místní ukazatel skóre nebude stačit. Skutečnost, ale byla úplně jiná. S dalšími brankami byl konec. Naopak v 64. minutě chybnou rozehrávkou zavařil málem vlastnímu brankáři Josef Horáček, ale naštěstí se to obešlo bez katastrofy. Zbytek utkání už žádné zajímavé fotbalové chvilky nepřinesl, až teda na střelu Filipa Podhorského v 78. minutě, která skončila na břevně.  Utkání mělo očekávaný průběh a vítězství potvrdilo naši jarní neporazitelnost. Za týden v neděli 14. dubna jedeme do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Přestavlk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 kde se už ve 14:00 střetneme s místním celkem.</a:t>
            </a: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J.Tichý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V.Guzy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J.Horáček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P.Minárik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T.Danč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J.Vokoun-P.Fulín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J.Jakl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T.Danč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V.Guzy-Š.Vála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L.Brzek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J.Tichý-P.Minárik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J.Horáček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V.Švancara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P.Dobrý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cs-CZ" dirty="0"/>
          </a:p>
        </p:txBody>
      </p:sp>
      <p:sp>
        <p:nvSpPr>
          <p:cNvPr id="8" name="TextovéPole 7">
            <a:extLst>
              <a:ext uri="{FF2B5EF4-FFF2-40B4-BE49-F238E27FC236}">
                <a16:creationId xmlns:a16="http://schemas.microsoft.com/office/drawing/2014/main" id="{F5DC0936-619F-47CA-A4D2-948D68BED849}"/>
              </a:ext>
            </a:extLst>
          </p:cNvPr>
          <p:cNvSpPr txBox="1"/>
          <p:nvPr/>
        </p:nvSpPr>
        <p:spPr>
          <a:xfrm>
            <a:off x="5651437" y="163116"/>
            <a:ext cx="4335222" cy="430887"/>
          </a:xfrm>
          <a:prstGeom prst="rect">
            <a:avLst/>
          </a:prstGeom>
          <a:solidFill>
            <a:srgbClr val="FFFF00"/>
          </a:solidFill>
          <a:effectLst>
            <a:glow rad="101600">
              <a:srgbClr val="FFFF66">
                <a:alpha val="40000"/>
              </a:srgbClr>
            </a:glow>
            <a:softEdge rad="0"/>
          </a:effectLst>
        </p:spPr>
        <p:txBody>
          <a:bodyPr wrap="square" rtlCol="0">
            <a:spAutoFit/>
          </a:bodyPr>
          <a:lstStyle/>
          <a:p>
            <a:pPr algn="ctr"/>
            <a:r>
              <a:rPr lang="cs-CZ" sz="1100" dirty="0">
                <a:latin typeface="Arial Black" panose="020B0A04020102020204" pitchFamily="34" charset="0"/>
              </a:rPr>
              <a:t>Pokračování SK Štětí B- </a:t>
            </a:r>
            <a:r>
              <a:rPr lang="cs-CZ" sz="1100" dirty="0" err="1">
                <a:latin typeface="Arial Black" panose="020B0A04020102020204" pitchFamily="34" charset="0"/>
              </a:rPr>
              <a:t>Podřipan</a:t>
            </a:r>
            <a:r>
              <a:rPr lang="cs-CZ" sz="1100" dirty="0">
                <a:latin typeface="Arial Black" panose="020B0A04020102020204" pitchFamily="34" charset="0"/>
              </a:rPr>
              <a:t> Kostomlaty  6:0  7.4.2019 </a:t>
            </a:r>
          </a:p>
        </p:txBody>
      </p:sp>
      <p:pic>
        <p:nvPicPr>
          <p:cNvPr id="2" name="Obrázek 1">
            <a:extLst>
              <a:ext uri="{FF2B5EF4-FFF2-40B4-BE49-F238E27FC236}">
                <a16:creationId xmlns:a16="http://schemas.microsoft.com/office/drawing/2014/main" id="{DE7205AA-8241-408F-A599-D201BE347353}"/>
              </a:ext>
            </a:extLst>
          </p:cNvPr>
          <p:cNvPicPr>
            <a:picLocks noChangeAspect="1"/>
          </p:cNvPicPr>
          <p:nvPr/>
        </p:nvPicPr>
        <p:blipFill>
          <a:blip r:embed="rId3"/>
          <a:stretch>
            <a:fillRect/>
          </a:stretch>
        </p:blipFill>
        <p:spPr>
          <a:xfrm>
            <a:off x="6608370" y="4149916"/>
            <a:ext cx="2246496" cy="2631086"/>
          </a:xfrm>
          <a:prstGeom prst="rect">
            <a:avLst/>
          </a:prstGeom>
        </p:spPr>
      </p:pic>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bwMode="auto">
          <a:xfrm>
            <a:off x="9361016" y="7075884"/>
            <a:ext cx="648072" cy="0"/>
          </a:xfrm>
          <a:prstGeom prst="straightConnector1">
            <a:avLst/>
          </a:prstGeom>
          <a:noFill/>
          <a:ln w="28575" cap="flat" cmpd="sng" algn="ctr">
            <a:solidFill>
              <a:srgbClr val="92D050"/>
            </a:solidFill>
            <a:prstDash val="solid"/>
            <a:round/>
            <a:headEnd type="none" w="med" len="med"/>
            <a:tailEnd type="triangle"/>
          </a:ln>
          <a:effectLst>
            <a:outerShdw dist="45791" dir="2021404" algn="ctr" rotWithShape="0">
              <a:srgbClr val="9999FF"/>
            </a:outerShdw>
          </a:effectLst>
        </p:spPr>
      </p:cxnSp>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endParaRPr lang="cs-CZ" sz="800" dirty="0">
              <a:latin typeface="Bookman Old Style" pitchFamily="18" charset="0"/>
            </a:endParaRP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2" name="TextovéPole 1"/>
          <p:cNvSpPr txBox="1"/>
          <p:nvPr/>
        </p:nvSpPr>
        <p:spPr>
          <a:xfrm>
            <a:off x="5472584" y="163116"/>
            <a:ext cx="4635298" cy="2862322"/>
          </a:xfrm>
          <a:prstGeom prst="rect">
            <a:avLst/>
          </a:prstGeom>
          <a:blipFill>
            <a:blip r:embed="rId2"/>
            <a:stretch>
              <a:fillRect/>
            </a:stretch>
          </a:blipFill>
          <a:ln w="34925">
            <a:solidFill>
              <a:srgbClr val="FFC000"/>
            </a:solidFill>
          </a:ln>
          <a:effectLst>
            <a:glow>
              <a:srgbClr val="FFFF66"/>
            </a:glow>
            <a:softEdge rad="0"/>
          </a:effectLst>
        </p:spPr>
        <p:txBody>
          <a:bodyPr wrap="square" rtlCol="0">
            <a:spAutoFit/>
          </a:bodyPr>
          <a:lstStyle/>
          <a:p>
            <a:pPr algn="ctr"/>
            <a:r>
              <a:rPr lang="cs-CZ" sz="2000" dirty="0">
                <a:solidFill>
                  <a:srgbClr val="0000CC"/>
                </a:solidFill>
                <a:latin typeface="Arial Black" panose="020B0A04020102020204" pitchFamily="34" charset="0"/>
              </a:rPr>
              <a:t>Ve šlágru kola na hřišti vedoucího celku tabulky jsme podali velmi dobrý výkon, ale fotbalová spravedlnost se k nám zachovala macešsky. Když ne všechny 3 body, tak aspoň jeden jsme si určitě zasloužili, i když tomu výsledek neodpovídá. </a:t>
            </a:r>
          </a:p>
        </p:txBody>
      </p:sp>
      <p:sp>
        <p:nvSpPr>
          <p:cNvPr id="4" name="Obdélník 3"/>
          <p:cNvSpPr/>
          <p:nvPr/>
        </p:nvSpPr>
        <p:spPr>
          <a:xfrm>
            <a:off x="5472584" y="3191903"/>
            <a:ext cx="4608513" cy="3714863"/>
          </a:xfrm>
          <a:prstGeom prst="rect">
            <a:avLst/>
          </a:prstGeom>
        </p:spPr>
        <p:txBody>
          <a:bodyPr wrap="square">
            <a:spAutoFit/>
          </a:bodyPr>
          <a:lstStyle/>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FK SEKO Louny - SK Štětí</a:t>
            </a:r>
            <a:endParaRPr lang="cs-CZ" sz="2000" dirty="0">
              <a:latin typeface="Arial Black" panose="020B0A04020102020204" pitchFamily="34" charset="0"/>
              <a:ea typeface="Calibri" panose="020F0502020204030204" pitchFamily="34" charset="0"/>
              <a:cs typeface="Arial" panose="020B0604020202020204" pitchFamily="34" charset="0"/>
            </a:endParaRPr>
          </a:p>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4:1(1:1)  6.4.2019  20.kolo</a:t>
            </a:r>
            <a:endParaRPr lang="cs-CZ" sz="2000" dirty="0">
              <a:latin typeface="Arial Black" panose="020B0A040201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Louny loňský účastník divizní soutěže s velkým náskokem vévodí tabulce a už jen málokdo pochybuje, že si nechají utéct zpět návrat do vyšší soutěže. Naše mužstvo podalo dobrý výkon ve středečním přátelském zápase v Brozanech a tak trenéři neměnili ani úvodní sestavu. Domácí vyběhli na hřiště s cílem rychle vstřelit branku  a zlomit náš odpor. Při prvním domácím jsme také hned odvraceli míč na roh a další následoval o 2 minuty. Po jeho rozehrání a hlavičce míč rozezvučel pravou tyč naší branky. Rychle jsme se oklepali a už v 6. minutě nastartoval po levé straně turbo motory Marek Faust a jako na podnose servíroval před branku balón Jakubovi Slavíčkovi, který trefil šibenici  brankové konstrukce na 1:0. Radost dlouho netrvala, protože hned v 8. minutě se nechal od míče odstrčit František Svoboda a ten už pak zachraňoval jen za cenu faulu ve vlastním pokutovém území. Z penalty se nemýlil Vojtěch Trup, i když si Tomáš Kysela v brance na míč sáhnul. V prvních 17 minutách utkání se toho na hřišti odehrálo tolik, co diváci někdy nevidí za celý zápas a bylo to především naše mužstvo, které si vypracovalo šance.  Hezky popořádku.  10. minuta a Jiří Vokoun dostává míč do zakončení přímo proti brankáři. První střela nevyšla. Míč se odrazil zpátky na jeho kopačky a bohužel ani dorážka úspěšná nebyla. V 11. minutě zahrával volný přímý kop Vokoun. Brankáři míč</a:t>
            </a:r>
          </a:p>
        </p:txBody>
      </p:sp>
      <p:sp>
        <p:nvSpPr>
          <p:cNvPr id="3" name="Obdélník 2">
            <a:extLst>
              <a:ext uri="{FF2B5EF4-FFF2-40B4-BE49-F238E27FC236}">
                <a16:creationId xmlns:a16="http://schemas.microsoft.com/office/drawing/2014/main" id="{3ABF2CCE-B164-48C0-A3E5-4657D205BD4F}"/>
              </a:ext>
            </a:extLst>
          </p:cNvPr>
          <p:cNvSpPr/>
          <p:nvPr/>
        </p:nvSpPr>
        <p:spPr>
          <a:xfrm>
            <a:off x="119497" y="2208074"/>
            <a:ext cx="4513485" cy="4723794"/>
          </a:xfrm>
          <a:prstGeom prst="rect">
            <a:avLst/>
          </a:prstGeom>
        </p:spPr>
        <p:txBody>
          <a:bodyPr wrap="square">
            <a:spAutoFit/>
          </a:bodyPr>
          <a:lstStyle/>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SK Štětí B- </a:t>
            </a:r>
            <a:r>
              <a:rPr lang="cs-CZ" sz="1600" dirty="0" err="1">
                <a:highlight>
                  <a:srgbClr val="00FF00"/>
                </a:highlight>
                <a:latin typeface="Arial Black" panose="020B0A04020102020204" pitchFamily="34" charset="0"/>
                <a:ea typeface="Calibri" panose="020F0502020204030204" pitchFamily="34" charset="0"/>
                <a:cs typeface="Arial" panose="020B0604020202020204" pitchFamily="34" charset="0"/>
              </a:rPr>
              <a:t>Podřipan</a:t>
            </a: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 Kostomlaty</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6:0(3:0)   7.4.2019 14.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Třetí zápas B mužstva dospělých na domácím trávníku v řadě za sebou a také cíl potřetí vyhrát. V brance se po týdnu opět představil Jiří Vokoun, ale jak se později ukázalo moc práce neměl, i když jeho dlouhé nákopy několikrát vyzvaly spoluhráče k zakončení. Hosté nastoupili pouze v 10 a od úvodního zapískání se hra přesunula na jejich polovinu. První šance, kterou jsme také hned využili, se narodila ve 12. minutě, když Lukáš Brzek našel před brankou Jakuba Tichého, který svojí premiérovou brankou v dresu Štětí zajistil našemu mužstvu vedení 1:0.  Další premiéra se konal v 16. minutě a představil se v ní Václav </a:t>
            </a:r>
            <a:r>
              <a:rPr lang="cs-CZ" sz="1000" b="0" dirty="0" err="1">
                <a:latin typeface="Arial" panose="020B0604020202020204" pitchFamily="34" charset="0"/>
                <a:ea typeface="Calibri" panose="020F0502020204030204" pitchFamily="34" charset="0"/>
                <a:cs typeface="Arial" panose="020B0604020202020204" pitchFamily="34" charset="0"/>
              </a:rPr>
              <a:t>Guzy</a:t>
            </a:r>
            <a:r>
              <a:rPr lang="cs-CZ" sz="1000" b="0" dirty="0">
                <a:latin typeface="Arial" panose="020B0604020202020204" pitchFamily="34" charset="0"/>
                <a:ea typeface="Calibri" panose="020F0502020204030204" pitchFamily="34" charset="0"/>
                <a:cs typeface="Arial" panose="020B0604020202020204" pitchFamily="34" charset="0"/>
              </a:rPr>
              <a:t>, který střelou zpoza šestnáctky překvapil hostujícího brankáře a dal také svoji první branku ve </a:t>
            </a:r>
            <a:r>
              <a:rPr lang="cs-CZ" sz="1000" b="0" dirty="0" err="1">
                <a:latin typeface="Arial" panose="020B0604020202020204" pitchFamily="34" charset="0"/>
                <a:ea typeface="Calibri" panose="020F0502020204030204" pitchFamily="34" charset="0"/>
                <a:cs typeface="Arial" panose="020B0604020202020204" pitchFamily="34" charset="0"/>
              </a:rPr>
              <a:t>štětstkém</a:t>
            </a:r>
            <a:r>
              <a:rPr lang="cs-CZ" sz="1000" b="0" dirty="0">
                <a:latin typeface="Arial" panose="020B0604020202020204" pitchFamily="34" charset="0"/>
                <a:ea typeface="Calibri" panose="020F0502020204030204" pitchFamily="34" charset="0"/>
                <a:cs typeface="Arial" panose="020B0604020202020204" pitchFamily="34" charset="0"/>
              </a:rPr>
              <a:t> trikotu. Měli jsme i další možnosti skóre navýšit. Pavel Minárik se ligově uvolnil a střele chyběl pověstný kousek, aby míč zaplul do sítě. Vstřelení branky se nabízelo i Josefovi Horáčkovi ve 24. minutě, ale vystřelil příliš ukvapeně a brzy. Míč se brance zdaleka vyhnul. Vynahradil si to ve 27. minutě, když se nezadržitelně prohnal hostující obranou a s velkým přehledem upravil na 3:0. Třetí branka definitivně rozhodla o osudu zápasu a ještě v prvním poločase mohly padat góly další. Petra Fulína věkem ještě dorostence při jeho úniku po pravé straně nikdo  nezastavil a dokázal i nabít nabíhajícímu Filipovi Podhorskému, který z hranice desítka na stadionu ve Štětí hodně přisvítil a branku překopl. Sporadická snaha soupeře ohrozit naši branku přišla na řadu ve 34. minutě z volného přímého kopu, ale žádný poplach z toho nebyl. Na </a:t>
            </a:r>
            <a:r>
              <a:rPr lang="cs-CZ" sz="1000" b="0" dirty="0" err="1">
                <a:latin typeface="Arial" panose="020B0604020202020204" pitchFamily="34" charset="0"/>
                <a:ea typeface="Calibri" panose="020F0502020204030204" pitchFamily="34" charset="0"/>
                <a:cs typeface="Arial" panose="020B0604020202020204" pitchFamily="34" charset="0"/>
              </a:rPr>
              <a:t>profesorsky</a:t>
            </a:r>
            <a:r>
              <a:rPr lang="cs-CZ" sz="1000" b="0" dirty="0">
                <a:latin typeface="Arial" panose="020B0604020202020204" pitchFamily="34" charset="0"/>
                <a:ea typeface="Calibri" panose="020F0502020204030204" pitchFamily="34" charset="0"/>
                <a:cs typeface="Arial" panose="020B0604020202020204" pitchFamily="34" charset="0"/>
              </a:rPr>
              <a:t> zahraný roh Filipem Podhorským  si naskočil </a:t>
            </a:r>
            <a:r>
              <a:rPr lang="cs-CZ" sz="1000" b="0" dirty="0" err="1">
                <a:latin typeface="Arial" panose="020B0604020202020204" pitchFamily="34" charset="0"/>
                <a:ea typeface="Calibri" panose="020F0502020204030204" pitchFamily="34" charset="0"/>
                <a:cs typeface="Arial" panose="020B0604020202020204" pitchFamily="34" charset="0"/>
              </a:rPr>
              <a:t>Pepik</a:t>
            </a:r>
            <a:r>
              <a:rPr lang="cs-CZ" sz="1000" b="0" dirty="0">
                <a:latin typeface="Arial" panose="020B0604020202020204" pitchFamily="34" charset="0"/>
                <a:ea typeface="Calibri" panose="020F0502020204030204" pitchFamily="34" charset="0"/>
                <a:cs typeface="Arial" panose="020B0604020202020204" pitchFamily="34" charset="0"/>
              </a:rPr>
              <a:t> Horáček, ale hlavičku přesnou neměl. V tuto dobu už se několikrát dobrým zákrokem předvedl i hostující brankář Václav Materna a předvedl to i ve 42. minutě po střele Podhorského. Druhý poločas jsme načali velkou šancí. Už se zdálo, že</a:t>
            </a:r>
          </a:p>
        </p:txBody>
      </p:sp>
      <p:sp>
        <p:nvSpPr>
          <p:cNvPr id="6" name="Obdélník: se zakulacenými rohy 5">
            <a:extLst>
              <a:ext uri="{FF2B5EF4-FFF2-40B4-BE49-F238E27FC236}">
                <a16:creationId xmlns:a16="http://schemas.microsoft.com/office/drawing/2014/main" id="{1FBF2837-205E-4222-B838-81B28268877D}"/>
              </a:ext>
            </a:extLst>
          </p:cNvPr>
          <p:cNvSpPr/>
          <p:nvPr/>
        </p:nvSpPr>
        <p:spPr bwMode="auto">
          <a:xfrm>
            <a:off x="94931" y="137389"/>
            <a:ext cx="4513484" cy="1883126"/>
          </a:xfrm>
          <a:prstGeom prst="roundRect">
            <a:avLst/>
          </a:prstGeom>
          <a:pattFill prst="wave">
            <a:fgClr>
              <a:srgbClr val="FFFF00"/>
            </a:fgClr>
            <a:bgClr>
              <a:schemeClr val="bg1"/>
            </a:bgClr>
          </a:pattFill>
          <a:ln w="60325">
            <a:solidFill>
              <a:srgbClr val="FF0000"/>
            </a:solidFill>
            <a:miter lim="800000"/>
            <a:headEnd/>
            <a:tailEnd/>
          </a:ln>
          <a:effectLst/>
        </p:spPr>
        <p:txBody>
          <a:bodyPr vert="horz" wrap="square" lIns="0" tIns="0" rIns="38088" bIns="39675" numCol="1" rtlCol="0" anchor="ctr" anchorCtr="0" compatLnSpc="1">
            <a:prstTxWarp prst="textNoShape">
              <a:avLst/>
            </a:prstTxWarp>
            <a:spAutoFit/>
          </a:bodyPr>
          <a:lstStyle/>
          <a:p>
            <a:pPr algn="ctr" eaLnBrk="0" hangingPunct="0"/>
            <a:r>
              <a:rPr lang="cs-CZ" sz="1800" dirty="0">
                <a:solidFill>
                  <a:schemeClr val="accent6">
                    <a:lumMod val="75000"/>
                  </a:schemeClr>
                </a:solidFill>
                <a:latin typeface="Arial Black" panose="020B0A04020102020204" pitchFamily="34" charset="0"/>
                <a:cs typeface="Arial" pitchFamily="34" charset="0"/>
              </a:rPr>
              <a:t>B mužstvo  dospělých překvapení nepřipustilo a po 6 brankové výhře potvrdilo 1. místo v tabulce, i když o 4 body méně je Ctiněves /Libkovice, která má navíc zápas k dobru</a:t>
            </a:r>
            <a:endParaRPr kumimoji="0" lang="cs-CZ" sz="1050" b="1" i="0" u="none" strike="noStrike" cap="none" normalizeH="0" baseline="0" dirty="0">
              <a:ln>
                <a:noFill/>
              </a:ln>
              <a:solidFill>
                <a:srgbClr val="FFFFFF"/>
              </a:solidFill>
              <a:effectLst/>
              <a:latin typeface="Arial" pitchFamily="34" charset="0"/>
              <a:cs typeface="Arial" pitchFamily="34" charset="0"/>
            </a:endParaRPr>
          </a:p>
        </p:txBody>
      </p:sp>
      <p:cxnSp>
        <p:nvCxnSpPr>
          <p:cNvPr id="9" name="Přímá spojnice se šipkou 8">
            <a:extLst>
              <a:ext uri="{FF2B5EF4-FFF2-40B4-BE49-F238E27FC236}">
                <a16:creationId xmlns:a16="http://schemas.microsoft.com/office/drawing/2014/main" id="{E436694F-6723-478C-9D45-BA48ECA7B4A1}"/>
              </a:ext>
            </a:extLst>
          </p:cNvPr>
          <p:cNvCxnSpPr>
            <a:cxnSpLocks/>
          </p:cNvCxnSpPr>
          <p:nvPr/>
        </p:nvCxnSpPr>
        <p:spPr bwMode="auto">
          <a:xfrm>
            <a:off x="3312344" y="7004456"/>
            <a:ext cx="936104" cy="97155"/>
          </a:xfrm>
          <a:prstGeom prst="straightConnector1">
            <a:avLst/>
          </a:prstGeom>
          <a:noFill/>
          <a:ln w="22225" cap="flat" cmpd="sng" algn="ctr">
            <a:solidFill>
              <a:srgbClr val="FF0000"/>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117</TotalTime>
  <Words>4423</Words>
  <Application>Microsoft Office PowerPoint</Application>
  <PresentationFormat>Vlastní</PresentationFormat>
  <Paragraphs>1613</Paragraphs>
  <Slides>20</Slides>
  <Notes>2</Notes>
  <HiddenSlides>0</HiddenSlides>
  <MMClips>0</MMClips>
  <ScaleCrop>false</ScaleCrop>
  <HeadingPairs>
    <vt:vector size="6" baseType="variant">
      <vt:variant>
        <vt:lpstr>Použitá písma</vt:lpstr>
      </vt:variant>
      <vt:variant>
        <vt:i4>38</vt:i4>
      </vt:variant>
      <vt:variant>
        <vt:lpstr>Motiv</vt:lpstr>
      </vt:variant>
      <vt:variant>
        <vt:i4>1</vt:i4>
      </vt:variant>
      <vt:variant>
        <vt:lpstr>Nadpisy snímků</vt:lpstr>
      </vt:variant>
      <vt:variant>
        <vt:i4>20</vt:i4>
      </vt:variant>
    </vt:vector>
  </HeadingPairs>
  <TitlesOfParts>
    <vt:vector size="59" baseType="lpstr">
      <vt:lpstr>Yu Gothic UI Light</vt:lpstr>
      <vt:lpstr>Yu Gothic UI Semibold</vt:lpstr>
      <vt:lpstr>Albertus MT</vt:lpstr>
      <vt:lpstr>Algerian</vt:lpstr>
      <vt:lpstr>Arial</vt:lpstr>
      <vt:lpstr>Arial Black</vt:lpstr>
      <vt:lpstr>Arial Rounded MT Bold</vt:lpstr>
      <vt:lpstr>Bahnschrift</vt:lpstr>
      <vt:lpstr>Berlin Sans FB</vt:lpstr>
      <vt:lpstr>Berlin Sans FB Demi</vt:lpstr>
      <vt:lpstr>Bodoni MT Black</vt:lpstr>
      <vt:lpstr>Bookman Old Style</vt:lpstr>
      <vt:lpstr>Britannic Bold</vt:lpstr>
      <vt:lpstr>Broadway</vt:lpstr>
      <vt:lpstr>Calibri</vt:lpstr>
      <vt:lpstr>Cambria Math</vt:lpstr>
      <vt:lpstr>Century Schoolbook</vt:lpstr>
      <vt:lpstr>Constantia</vt:lpstr>
      <vt:lpstr>Engravers MT</vt:lpstr>
      <vt:lpstr>FangSong</vt:lpstr>
      <vt:lpstr>Georgia</vt:lpstr>
      <vt:lpstr>Gill Sans Nova Cond Ultra Bold</vt:lpstr>
      <vt:lpstr>Gungsuh</vt:lpstr>
      <vt:lpstr>GungsuhChe</vt:lpstr>
      <vt:lpstr>Khmer UI</vt:lpstr>
      <vt:lpstr>KodchiangUPC</vt:lpstr>
      <vt:lpstr>Matura MT Script Capitals</vt:lpstr>
      <vt:lpstr>Miriam</vt:lpstr>
      <vt:lpstr>Mongolian Baiti</vt:lpstr>
      <vt:lpstr>Rockwell Condensed</vt:lpstr>
      <vt:lpstr>Rockwell Extra Bold</vt:lpstr>
      <vt:lpstr>Rockwell Nova Extra Bold</vt:lpstr>
      <vt:lpstr>Segoe UI Black</vt:lpstr>
      <vt:lpstr>Sitka Small</vt:lpstr>
      <vt:lpstr>STHupo</vt:lpstr>
      <vt:lpstr>Times New Roman</vt:lpstr>
      <vt:lpstr>Verdana</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22861</cp:revision>
  <cp:lastPrinted>2017-10-26T04:05:10Z</cp:lastPrinted>
  <dcterms:created xsi:type="dcterms:W3CDTF">2001-03-12T13:44:53Z</dcterms:created>
  <dcterms:modified xsi:type="dcterms:W3CDTF">2019-04-11T17:43:12Z</dcterms:modified>
</cp:coreProperties>
</file>