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8" r:id="rId2"/>
    <p:sldId id="323" r:id="rId3"/>
    <p:sldId id="324" r:id="rId4"/>
    <p:sldId id="325" r:id="rId5"/>
    <p:sldId id="326" r:id="rId6"/>
    <p:sldId id="327" r:id="rId7"/>
    <p:sldId id="328" r:id="rId8"/>
    <p:sldId id="329" r:id="rId9"/>
    <p:sldId id="332" r:id="rId10"/>
    <p:sldId id="333" r:id="rId11"/>
    <p:sldId id="330" r:id="rId12"/>
    <p:sldId id="331" r:id="rId13"/>
    <p:sldId id="334" r:id="rId14"/>
    <p:sldId id="335" r:id="rId15"/>
    <p:sldId id="336" r:id="rId16"/>
    <p:sldId id="337" r:id="rId17"/>
    <p:sldId id="338" r:id="rId18"/>
    <p:sldId id="339" r:id="rId19"/>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FF"/>
    <a:srgbClr val="FF0000"/>
    <a:srgbClr val="66FF66"/>
    <a:srgbClr val="CCFFFF"/>
    <a:srgbClr val="FFFF99"/>
    <a:srgbClr val="D4F67E"/>
    <a:srgbClr val="0000FF"/>
    <a:srgbClr val="0066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26" autoAdjust="0"/>
    <p:restoredTop sz="95455" autoAdjust="0"/>
  </p:normalViewPr>
  <p:slideViewPr>
    <p:cSldViewPr>
      <p:cViewPr>
        <p:scale>
          <a:sx n="78" d="100"/>
          <a:sy n="78" d="100"/>
        </p:scale>
        <p:origin x="1242" y="288"/>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izolace-beran.cz/index.php?lg=cz"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CCFF33"/>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2019</a:t>
            </a:r>
          </a:p>
        </p:txBody>
      </p:sp>
      <p:sp>
        <p:nvSpPr>
          <p:cNvPr id="22" name="Rectangle 1280"/>
          <p:cNvSpPr>
            <a:spLocks noChangeArrowheads="1"/>
          </p:cNvSpPr>
          <p:nvPr/>
        </p:nvSpPr>
        <p:spPr bwMode="auto">
          <a:xfrm>
            <a:off x="143992" y="2035324"/>
            <a:ext cx="4608512" cy="431800"/>
          </a:xfrm>
          <a:prstGeom prst="rect">
            <a:avLst/>
          </a:prstGeom>
          <a:solidFill>
            <a:srgbClr val="CCFF33"/>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2019</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pattFill prst="pct25">
            <a:fgClr>
              <a:srgbClr val="FFCC00"/>
            </a:fgClr>
            <a:bgClr>
              <a:schemeClr val="bg1"/>
            </a:bgClr>
          </a:pattFill>
          <a:ln w="28575">
            <a:solidFill>
              <a:schemeClr val="tx1">
                <a:alpha val="99000"/>
              </a:schemeClr>
            </a:solidFill>
            <a:miter lim="800000"/>
            <a:headEnd/>
            <a:tailEnd/>
          </a:ln>
        </p:spPr>
        <p:txBody>
          <a:bodyPr lIns="91425" tIns="45713" rIns="91425" bIns="45713"/>
          <a:lstStyle/>
          <a:p>
            <a:pPr algn="ctr" eaLnBrk="0" hangingPunct="0">
              <a:defRPr/>
            </a:pPr>
            <a:r>
              <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FORNAXA –TĚSNĚNÍ, spol.   s r.o.</a:t>
            </a:r>
          </a:p>
          <a:p>
            <a:pPr algn="ctr" eaLnBrk="0" hangingPunct="0">
              <a:defRPr/>
            </a:pPr>
            <a:r>
              <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Dům dětí a mládeže Štětí</a:t>
            </a:r>
          </a:p>
          <a:p>
            <a:pPr algn="ctr" eaLnBrk="0" hangingPunct="0">
              <a:defRPr/>
            </a:pPr>
            <a:r>
              <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VOLEMAN - autobusová přeprava</a:t>
            </a:r>
          </a:p>
          <a:p>
            <a:pPr algn="ctr" eaLnBrk="0" hangingPunct="0">
              <a:defRPr/>
            </a:pPr>
            <a:r>
              <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Ahlfit s.r.o.</a:t>
            </a:r>
          </a:p>
          <a:p>
            <a:pPr algn="ctr" eaLnBrk="0" hangingPunct="0">
              <a:defRPr/>
            </a:pPr>
            <a:r>
              <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Izolace Beran s.r.o.</a:t>
            </a:r>
          </a:p>
          <a:p>
            <a:pPr algn="ctr" eaLnBrk="0" hangingPunct="0">
              <a:defRPr/>
            </a:pPr>
            <a:r>
              <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POKORNÝ, spol. s r.o.</a:t>
            </a:r>
          </a:p>
          <a:p>
            <a:pPr algn="ctr" eaLnBrk="0" hangingPunct="0">
              <a:defRPr/>
            </a:pPr>
            <a:r>
              <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STAVEBNÍ STROJE A DOPRAVA s.r.o. </a:t>
            </a:r>
          </a:p>
          <a:p>
            <a:pPr algn="ctr" eaLnBrk="0" hangingPunct="0">
              <a:defRPr/>
            </a:pPr>
            <a:r>
              <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JT-Service s.r.o.</a:t>
            </a:r>
          </a:p>
          <a:p>
            <a:pPr algn="ctr" eaLnBrk="0" hangingPunct="0">
              <a:defRPr/>
            </a:pPr>
            <a:r>
              <a:rPr lang="cs-CZ" sz="2100" dirty="0" err="1">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Průmstav</a:t>
            </a:r>
            <a:r>
              <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 Štětí a.s.</a:t>
            </a:r>
          </a:p>
          <a:p>
            <a:pPr algn="ctr" eaLnBrk="0" hangingPunct="0">
              <a:defRPr/>
            </a:pPr>
            <a:r>
              <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D</a:t>
            </a:r>
            <a:r>
              <a:rPr lang="en-GB"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EKRA Industrial s.r.o. </a:t>
            </a:r>
            <a:endPar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endParaRPr>
          </a:p>
          <a:p>
            <a:pPr algn="ctr" eaLnBrk="0" hangingPunct="0">
              <a:defRPr/>
            </a:pPr>
            <a:r>
              <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INDUSTRIAL CZ, spol. s r.o.</a:t>
            </a:r>
          </a:p>
          <a:p>
            <a:pPr algn="ctr" eaLnBrk="0" hangingPunct="0">
              <a:defRPr/>
            </a:pPr>
            <a:r>
              <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Unistroj s.r.o.</a:t>
            </a:r>
          </a:p>
          <a:p>
            <a:pPr algn="ctr" eaLnBrk="0" hangingPunct="0">
              <a:defRPr/>
            </a:pPr>
            <a:r>
              <a:rPr lang="cs-CZ" sz="21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GEAR SERVICE s.r.o.</a:t>
            </a:r>
          </a:p>
        </p:txBody>
      </p:sp>
      <p:sp>
        <p:nvSpPr>
          <p:cNvPr id="13" name="Rectangle 1339"/>
          <p:cNvSpPr>
            <a:spLocks noChangeArrowheads="1"/>
          </p:cNvSpPr>
          <p:nvPr/>
        </p:nvSpPr>
        <p:spPr bwMode="auto">
          <a:xfrm>
            <a:off x="143993" y="595164"/>
            <a:ext cx="4619358" cy="1440160"/>
          </a:xfrm>
          <a:prstGeom prst="rect">
            <a:avLst/>
          </a:prstGeom>
          <a:solidFill>
            <a:schemeClr val="bg1">
              <a:lumMod val="85000"/>
            </a:schemeClr>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00577" y="4478138"/>
            <a:ext cx="4712610" cy="2453730"/>
          </a:xfrm>
          <a:prstGeom prst="rect">
            <a:avLst/>
          </a:prstGeom>
          <a:blipFill>
            <a:blip r:embed="rId6"/>
            <a:stretch>
              <a:fillRect/>
            </a:stretch>
          </a:blipFill>
          <a:ln w="60325" cap="rnd" cmpd="sng">
            <a:solidFill>
              <a:srgbClr val="009900"/>
            </a:solidFill>
            <a:prstDash val="dashDot"/>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2400" dirty="0">
                <a:ln w="28575" cap="rnd" cmpd="dbl">
                  <a:noFill/>
                  <a:bevel/>
                </a:ln>
                <a:effectLst/>
                <a:latin typeface="Rockwell Nova Extra Bold" panose="02060903020205020403" pitchFamily="18" charset="0"/>
                <a:ea typeface="Gungsuh" pitchFamily="18" charset="-127"/>
                <a:cs typeface="Arial" panose="020B0604020202020204" pitchFamily="34" charset="0"/>
              </a:rPr>
              <a:t> </a:t>
            </a:r>
            <a:r>
              <a:rPr lang="cs-CZ" sz="4000" dirty="0">
                <a:ln w="28575" cap="rnd" cmpd="dbl">
                  <a:noFill/>
                  <a:bevel/>
                </a:ln>
                <a:solidFill>
                  <a:srgbClr val="FC0C0C"/>
                </a:solidFill>
                <a:effectLst/>
                <a:latin typeface="Snap ITC" panose="04040A07060A02020202" pitchFamily="82" charset="0"/>
                <a:ea typeface="Gungsuh" pitchFamily="18" charset="-127"/>
                <a:cs typeface="Arial" panose="020B0604020202020204" pitchFamily="34" charset="0"/>
              </a:rPr>
              <a:t>10</a:t>
            </a:r>
            <a:r>
              <a:rPr lang="cs-CZ" sz="4000" b="0" dirty="0">
                <a:ln w="0">
                  <a:noFill/>
                </a:ln>
                <a:solidFill>
                  <a:srgbClr val="FC0C0C"/>
                </a:solidFill>
                <a:effectLst>
                  <a:outerShdw blurRad="38100" dist="19050" dir="2700000" algn="tl" rotWithShape="0">
                    <a:schemeClr val="dk1">
                      <a:alpha val="40000"/>
                    </a:schemeClr>
                  </a:outerShdw>
                </a:effectLst>
                <a:latin typeface="Snap ITC" panose="04040A07060A02020202" pitchFamily="82" charset="0"/>
                <a:ea typeface="Gungsuh" pitchFamily="18" charset="-127"/>
                <a:cs typeface="Arial" panose="020B0604020202020204" pitchFamily="34" charset="0"/>
              </a:rPr>
              <a:t>.</a:t>
            </a:r>
            <a:endParaRPr lang="cs-CZ" sz="5500" dirty="0">
              <a:ln w="0">
                <a:noFill/>
              </a:ln>
              <a:solidFill>
                <a:srgbClr val="FC0C0C"/>
              </a:solidFill>
              <a:effectLst/>
              <a:latin typeface="Snap ITC" panose="04040A07060A02020202" pitchFamily="82" charset="0"/>
              <a:ea typeface="STHupo" panose="020B0503020204020204" pitchFamily="2" charset="-122"/>
              <a:cs typeface="Arial" panose="020B0604020202020204" pitchFamily="34" charset="0"/>
            </a:endParaRPr>
          </a:p>
          <a:p>
            <a:pPr algn="ctr" eaLnBrk="0" hangingPunct="0">
              <a:defRPr/>
            </a:pPr>
            <a:r>
              <a:rPr lang="cs-CZ" sz="5500" dirty="0">
                <a:ln w="28575" cap="rnd" cmpd="dbl">
                  <a:noFill/>
                  <a:bevel/>
                </a:ln>
                <a:solidFill>
                  <a:srgbClr val="FC0C0C"/>
                </a:solidFill>
                <a:effectLst/>
                <a:latin typeface="Snap ITC" panose="04040A07060A02020202" pitchFamily="82" charset="0"/>
                <a:ea typeface="STHupo" panose="020B0503020204020204" pitchFamily="2" charset="-122"/>
                <a:cs typeface="Arial" panose="020B0604020202020204" pitchFamily="34" charset="0"/>
              </a:rPr>
              <a:t>FK Dobroměřice</a:t>
            </a:r>
          </a:p>
        </p:txBody>
      </p:sp>
      <p:sp>
        <p:nvSpPr>
          <p:cNvPr id="16" name="TextovéPole 15"/>
          <p:cNvSpPr txBox="1"/>
          <p:nvPr/>
        </p:nvSpPr>
        <p:spPr>
          <a:xfrm>
            <a:off x="5400576" y="2647580"/>
            <a:ext cx="4712610" cy="1692000"/>
          </a:xfrm>
          <a:prstGeom prst="rect">
            <a:avLst/>
          </a:prstGeom>
          <a:blipFill>
            <a:blip r:embed="rId7"/>
            <a:stretch>
              <a:fillRect/>
            </a:stretch>
          </a:blipFill>
          <a:ln w="50800" cap="rnd" cmpd="sng">
            <a:solidFill>
              <a:srgbClr val="F9F959"/>
            </a:solidFill>
            <a:prstDash val="solid"/>
            <a:miter lim="800000"/>
          </a:ln>
          <a:effectLst/>
          <a:scene3d>
            <a:camera prst="orthographicFront"/>
            <a:lightRig rig="threePt" dir="t"/>
          </a:scene3d>
          <a:sp3d>
            <a:contourClr>
              <a:schemeClr val="accent1">
                <a:lumMod val="40000"/>
                <a:lumOff val="60000"/>
              </a:schemeClr>
            </a:contourClr>
          </a:sp3d>
        </p:spPr>
        <p:txBody>
          <a:bodyPr wrap="square" rtlCol="0" anchor="ctr">
            <a:prstTxWarp prst="textDeflate">
              <a:avLst/>
            </a:prstTxWarp>
            <a:noAutofit/>
            <a:sp3d contourW="12700">
              <a:extrusionClr>
                <a:schemeClr val="bg1"/>
              </a:extrusionClr>
              <a:contourClr>
                <a:srgbClr val="FFFFFF"/>
              </a:contourClr>
            </a:sp3d>
          </a:bodyPr>
          <a:lstStyle/>
          <a:p>
            <a:pPr algn="ctr"/>
            <a:r>
              <a:rPr lang="cs-CZ" sz="1800" dirty="0">
                <a:ln w="19050">
                  <a:noFill/>
                </a:ln>
                <a:solidFill>
                  <a:srgbClr val="3333CC"/>
                </a:solidFill>
                <a:effectLst>
                  <a:reflection endPos="0" dist="50800" dir="5400000" sy="-100000" algn="bl" rotWithShape="0"/>
                </a:effectLst>
                <a:latin typeface="Tahoma" panose="020B0604030504040204" pitchFamily="34" charset="0"/>
                <a:ea typeface="Tahoma" panose="020B0604030504040204" pitchFamily="34" charset="0"/>
                <a:cs typeface="Tahoma" panose="020B0604030504040204" pitchFamily="34" charset="0"/>
              </a:rPr>
              <a:t>30.3.2019 sobota    </a:t>
            </a:r>
          </a:p>
          <a:p>
            <a:pPr algn="ctr"/>
            <a:r>
              <a:rPr lang="cs-CZ" sz="1800" dirty="0">
                <a:ln w="19050">
                  <a:noFill/>
                </a:ln>
                <a:solidFill>
                  <a:srgbClr val="3333CC"/>
                </a:solidFill>
                <a:effectLst>
                  <a:reflection endPos="0" dist="50800" dir="5400000" sy="-100000" algn="bl" rotWithShape="0"/>
                </a:effectLst>
                <a:latin typeface="Tahoma" panose="020B0604030504040204" pitchFamily="34" charset="0"/>
                <a:ea typeface="Tahoma" panose="020B0604030504040204" pitchFamily="34" charset="0"/>
                <a:cs typeface="Tahoma" panose="020B0604030504040204" pitchFamily="34" charset="0"/>
              </a:rPr>
              <a:t>10:15 hod 19. kolo</a:t>
            </a:r>
          </a:p>
        </p:txBody>
      </p:sp>
      <p:sp>
        <p:nvSpPr>
          <p:cNvPr id="17" name="AutoShape 3" descr="ů§"/>
          <p:cNvSpPr>
            <a:spLocks noChangeArrowheads="1"/>
          </p:cNvSpPr>
          <p:nvPr/>
        </p:nvSpPr>
        <p:spPr bwMode="auto">
          <a:xfrm>
            <a:off x="5400576" y="62846"/>
            <a:ext cx="4752528" cy="1127576"/>
          </a:xfrm>
          <a:prstGeom prst="flowChartAlternateProcess">
            <a:avLst/>
          </a:prstGeom>
          <a:pattFill prst="shingle">
            <a:fgClr>
              <a:srgbClr val="FF99CC"/>
            </a:fgClr>
            <a:bgClr>
              <a:schemeClr val="bg1"/>
            </a:bgClr>
          </a:pattFill>
          <a:ln w="50800" cap="flat" cmpd="sng">
            <a:solidFill>
              <a:schemeClr val="tx1"/>
            </a:solidFill>
            <a:prstDash val="solid"/>
            <a:bevel/>
            <a:headEnd/>
            <a:tailEnd/>
          </a:ln>
          <a:effectLst/>
          <a:scene3d>
            <a:camera prst="orthographicFront"/>
            <a:lightRig rig="threePt" dir="t"/>
          </a:scene3d>
          <a:sp3d>
            <a:bevelT w="0" h="0"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3200" i="1" dirty="0">
                <a:ln w="9525" cap="rnd">
                  <a:noFill/>
                  <a:miter lim="800000"/>
                </a:ln>
                <a:solidFill>
                  <a:srgbClr val="0066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Fotbalový zpravodaj</a:t>
            </a:r>
          </a:p>
          <a:p>
            <a:pPr algn="ctr" eaLnBrk="0" hangingPunct="0">
              <a:defRPr/>
            </a:pPr>
            <a:r>
              <a:rPr lang="cs-CZ" sz="3200" i="1" dirty="0">
                <a:ln w="9525" cap="rnd">
                  <a:noFill/>
                  <a:miter lim="800000"/>
                </a:ln>
                <a:solidFill>
                  <a:srgbClr val="0066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SK Štětí, z.s.</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00576" y="1338414"/>
            <a:ext cx="4722518" cy="1128958"/>
          </a:xfrm>
          <a:prstGeom prst="rect">
            <a:avLst/>
          </a:prstGeom>
          <a:blipFill>
            <a:blip r:embed="rId8"/>
            <a:stretch>
              <a:fillRect/>
            </a:stretch>
          </a:blipFill>
          <a:ln w="57150" cmpd="sng">
            <a:solidFill>
              <a:srgbClr val="009900"/>
            </a:solidFill>
            <a:prstDash val="dash"/>
            <a:miter lim="800000"/>
          </a:ln>
          <a:effectLst>
            <a:innerShdw blurRad="63500" dist="50800" dir="10800000">
              <a:srgbClr val="FF3399">
                <a:alpha val="49804"/>
              </a:srgbClr>
            </a:innerShdw>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3600" dirty="0">
                <a:ln w="19050" cap="sq">
                  <a:noFill/>
                  <a:prstDash val="solid"/>
                  <a:miter lim="800000"/>
                </a:ln>
                <a:solidFill>
                  <a:srgbClr val="CC3399"/>
                </a:solidFill>
                <a:latin typeface="Tw Cen MT Condensed Extra Bold" panose="020B0803020202020204" pitchFamily="34" charset="-18"/>
                <a:ea typeface="Yu Gothic UI Light" panose="020B0300000000000000" pitchFamily="34" charset="-128"/>
                <a:cs typeface="Arial" panose="020B0604020202020204" pitchFamily="34" charset="0"/>
              </a:rPr>
              <a:t>Sezóna 2018/2019</a:t>
            </a:r>
          </a:p>
          <a:p>
            <a:pPr algn="ctr"/>
            <a:r>
              <a:rPr lang="cs-CZ" sz="3200" dirty="0">
                <a:ln w="19050" cap="sq">
                  <a:noFill/>
                  <a:prstDash val="solid"/>
                  <a:miter lim="800000"/>
                </a:ln>
                <a:solidFill>
                  <a:srgbClr val="CC3399"/>
                </a:solidFill>
                <a:latin typeface="Tw Cen MT Condensed Extra Bold" panose="020B0803020202020204" pitchFamily="34" charset="-18"/>
                <a:ea typeface="Yu Gothic UI Light" panose="020B0300000000000000" pitchFamily="34" charset="-128"/>
                <a:cs typeface="Arial" panose="020B0604020202020204" pitchFamily="34" charset="0"/>
              </a:rPr>
              <a:t>Ústecký přebor Jaro</a:t>
            </a:r>
          </a:p>
        </p:txBody>
      </p:sp>
      <p:pic>
        <p:nvPicPr>
          <p:cNvPr id="20" name="Obrázek 19" descr="Vector Logos, &lt;strong&gt;Logo&lt;/strong&gt; Templates Free Download | seek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6600" y="4472476"/>
            <a:ext cx="677081" cy="685624"/>
          </a:xfrm>
          <a:prstGeom prst="rect">
            <a:avLst/>
          </a:prstGeom>
          <a:noFill/>
          <a:ln>
            <a:noFill/>
          </a:ln>
        </p:spPr>
      </p:pic>
      <p:pic>
        <p:nvPicPr>
          <p:cNvPr id="2" name="Obrázek 1"/>
          <p:cNvPicPr>
            <a:picLocks noChangeAspect="1"/>
          </p:cNvPicPr>
          <p:nvPr/>
        </p:nvPicPr>
        <p:blipFill>
          <a:blip r:embed="rId10"/>
          <a:stretch>
            <a:fillRect/>
          </a:stretch>
        </p:blipFill>
        <p:spPr>
          <a:xfrm>
            <a:off x="9217000" y="4575946"/>
            <a:ext cx="762774" cy="7708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9" name="TextovéPole 8"/>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endParaRPr lang="cs-CZ" sz="800" dirty="0">
              <a:latin typeface="Bookman Old Style" pitchFamily="18" charset="0"/>
            </a:endParaRPr>
          </a:p>
        </p:txBody>
      </p:sp>
      <p:sp>
        <p:nvSpPr>
          <p:cNvPr id="3" name="Obdélník 2"/>
          <p:cNvSpPr/>
          <p:nvPr/>
        </p:nvSpPr>
        <p:spPr>
          <a:xfrm>
            <a:off x="5530969" y="2683396"/>
            <a:ext cx="4401297" cy="3912481"/>
          </a:xfrm>
          <a:prstGeom prst="rect">
            <a:avLst/>
          </a:prstGeom>
        </p:spPr>
        <p:txBody>
          <a:bodyPr wrap="square">
            <a:spAutoFit/>
          </a:bodyPr>
          <a:lstStyle/>
          <a:p>
            <a:pPr algn="ctr">
              <a:lnSpc>
                <a:spcPct val="107000"/>
              </a:lnSpc>
              <a:spcAft>
                <a:spcPts val="0"/>
              </a:spcAft>
            </a:pPr>
            <a:r>
              <a:rPr lang="cs-CZ" sz="1600" dirty="0">
                <a:highlight>
                  <a:srgbClr val="00FF00"/>
                </a:highlight>
                <a:latin typeface="Arial Black" panose="020B0A04020102020204" pitchFamily="34" charset="0"/>
                <a:ea typeface="Calibri" panose="020F0502020204030204" pitchFamily="34" charset="0"/>
                <a:cs typeface="Arial" panose="020B0604020202020204" pitchFamily="34" charset="0"/>
              </a:rPr>
              <a:t>SK Štětí B- TJ Dynamo </a:t>
            </a:r>
            <a:r>
              <a:rPr lang="cs-CZ" sz="1600" dirty="0" err="1">
                <a:highlight>
                  <a:srgbClr val="00FF00"/>
                </a:highlight>
                <a:latin typeface="Arial Black" panose="020B0A04020102020204" pitchFamily="34" charset="0"/>
                <a:ea typeface="Calibri" panose="020F0502020204030204" pitchFamily="34" charset="0"/>
                <a:cs typeface="Arial" panose="020B0604020202020204" pitchFamily="34" charset="0"/>
              </a:rPr>
              <a:t>Podlusky</a:t>
            </a:r>
            <a:r>
              <a:rPr lang="cs-CZ" sz="1600" dirty="0">
                <a:highlight>
                  <a:srgbClr val="00FF00"/>
                </a:highlight>
                <a:latin typeface="Arial Black" panose="020B0A04020102020204" pitchFamily="34" charset="0"/>
                <a:ea typeface="Calibri" panose="020F0502020204030204" pitchFamily="34" charset="0"/>
                <a:cs typeface="Arial" panose="020B0604020202020204" pitchFamily="34" charset="0"/>
              </a:rPr>
              <a:t> B</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00"/>
                </a:highlight>
                <a:latin typeface="Arial Black" panose="020B0A04020102020204" pitchFamily="34" charset="0"/>
                <a:ea typeface="Calibri" panose="020F0502020204030204" pitchFamily="34" charset="0"/>
                <a:cs typeface="Arial" panose="020B0604020202020204" pitchFamily="34" charset="0"/>
              </a:rPr>
              <a:t>5:0(4:0)   24.3.2019  18.kolo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B mužstvo dospělých, vedoucí celek IV. Třídy dospělých po podzimní části, neprožilo zimu v nejlepším rozpoložení.  Tréninků moc nebylo, a když už, tak chyběla větší účast. Trenér Václav Podhorský spolu s Pavlem Minárikem a vedoucím Václavem Švancarou počítali  hráče a byli zvědavi, jak početný tým se dostaví  k prvnímu jarnímu zápasu proti rezervě Podlusk. Veškeré obavy však vzaly za své, aspoň teda v prvním jarním zápase, protože přišlo 16 hráčů a to bylo určitě překvapení. Zahájili jsme celkem v poklidu, ale postupně jsme získávali převahu a šedesátka diváků čekala, kdo bude první letošním střelcem B týmu. V 5. minutě to z volného přímého kopu Filip Podhorský ještě nebyl, protože branku o </a:t>
            </a:r>
            <a:r>
              <a:rPr lang="cs-CZ" sz="1000" b="0" dirty="0" err="1">
                <a:latin typeface="Arial" panose="020B0604020202020204" pitchFamily="34" charset="0"/>
                <a:ea typeface="Calibri" panose="020F0502020204030204" pitchFamily="34" charset="0"/>
                <a:cs typeface="Arial" panose="020B0604020202020204" pitchFamily="34" charset="0"/>
              </a:rPr>
              <a:t>metřík</a:t>
            </a:r>
            <a:r>
              <a:rPr lang="cs-CZ" sz="1000" b="0" dirty="0">
                <a:latin typeface="Arial" panose="020B0604020202020204" pitchFamily="34" charset="0"/>
                <a:ea typeface="Calibri" panose="020F0502020204030204" pitchFamily="34" charset="0"/>
                <a:cs typeface="Arial" panose="020B0604020202020204" pitchFamily="34" charset="0"/>
              </a:rPr>
              <a:t> přestřelil.  Neradoval se ani Koloman Horváth v 10. minutě, který levačkou prověřil hostujícího gólmana Jana Vaníka. Do třetice už to ve 12. minutě vyšlo. Matěj Svoboda zůstal po rohu bez dozoru a hlavou nedal hostujícímu brankáři šanci. 1:0 trvalo krátkou dobu. Za další 4 minuty poslal do běhu Filipa Podhorského Robert </a:t>
            </a:r>
            <a:r>
              <a:rPr lang="cs-CZ" sz="1000" b="0" dirty="0" err="1">
                <a:latin typeface="Arial" panose="020B0604020202020204" pitchFamily="34" charset="0"/>
                <a:ea typeface="Calibri" panose="020F0502020204030204" pitchFamily="34" charset="0"/>
                <a:cs typeface="Arial" panose="020B0604020202020204" pitchFamily="34" charset="0"/>
              </a:rPr>
              <a:t>Feko</a:t>
            </a:r>
            <a:r>
              <a:rPr lang="cs-CZ" sz="1000" b="0" dirty="0">
                <a:latin typeface="Arial" panose="020B0604020202020204" pitchFamily="34" charset="0"/>
                <a:ea typeface="Calibri" panose="020F0502020204030204" pitchFamily="34" charset="0"/>
                <a:cs typeface="Arial" panose="020B0604020202020204" pitchFamily="34" charset="0"/>
              </a:rPr>
              <a:t> a bylo to už 2:0. Další standardní situaci zužitkoval Dominik Beruška. Marné bylo volání brankáře hostů, jak je možné že nechávají při rohu zcela volného hráče hlavičkovat na 3:0. Fotbalové pohoda naší jedenáctky pokračovala ve 27. minutě. Druhou branku v zápase na 4:0 vstřelil Matěj Svoboda, když se hostujícímu gólmanovi zamotal míč nad hlavou a proklouzl do sítě.  Ve 37. minutě byl</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ovéPole 3">
            <a:extLst>
              <a:ext uri="{FF2B5EF4-FFF2-40B4-BE49-F238E27FC236}">
                <a16:creationId xmlns:a16="http://schemas.microsoft.com/office/drawing/2014/main" id="{A7C4009D-091E-48B9-90F6-162EB12D7807}"/>
              </a:ext>
            </a:extLst>
          </p:cNvPr>
          <p:cNvSpPr txBox="1"/>
          <p:nvPr/>
        </p:nvSpPr>
        <p:spPr>
          <a:xfrm>
            <a:off x="5499303" y="105354"/>
            <a:ext cx="4608511" cy="2308324"/>
          </a:xfrm>
          <a:prstGeom prst="rect">
            <a:avLst/>
          </a:prstGeom>
          <a:pattFill prst="smGrid">
            <a:fgClr>
              <a:srgbClr val="FF99FF"/>
            </a:fgClr>
            <a:bgClr>
              <a:srgbClr val="FFFF00"/>
            </a:bgClr>
          </a:pattFill>
          <a:effectLst>
            <a:softEdge rad="0"/>
          </a:effectLst>
        </p:spPr>
        <p:txBody>
          <a:bodyPr wrap="square" rtlCol="0">
            <a:spAutoFit/>
          </a:bodyPr>
          <a:lstStyle/>
          <a:p>
            <a:pPr algn="ctr"/>
            <a:r>
              <a:rPr lang="cs-CZ" sz="2400" dirty="0">
                <a:solidFill>
                  <a:srgbClr val="006600"/>
                </a:solidFill>
                <a:latin typeface="Georgia Pro Black" panose="02040A02050405020203" pitchFamily="18" charset="0"/>
              </a:rPr>
              <a:t>B mužstvo dospělých v 1. jarním zápase potvrdilo, že bude patřit k hlavním kandidátům na 1. místo ve IV. Třídě dospělých ve skupině B. </a:t>
            </a:r>
          </a:p>
        </p:txBody>
      </p:sp>
      <p:cxnSp>
        <p:nvCxnSpPr>
          <p:cNvPr id="6" name="Přímá spojnice se šipkou 5">
            <a:extLst>
              <a:ext uri="{FF2B5EF4-FFF2-40B4-BE49-F238E27FC236}">
                <a16:creationId xmlns:a16="http://schemas.microsoft.com/office/drawing/2014/main" id="{2331B2CE-E8A5-4E5F-B8CD-C8A323B156CF}"/>
              </a:ext>
            </a:extLst>
          </p:cNvPr>
          <p:cNvCxnSpPr>
            <a:cxnSpLocks/>
          </p:cNvCxnSpPr>
          <p:nvPr/>
        </p:nvCxnSpPr>
        <p:spPr bwMode="auto">
          <a:xfrm>
            <a:off x="9072984" y="6838147"/>
            <a:ext cx="792088" cy="155236"/>
          </a:xfrm>
          <a:prstGeom prst="straightConnector1">
            <a:avLst/>
          </a:prstGeom>
          <a:noFill/>
          <a:ln w="19050" cap="flat" cmpd="sng" algn="ctr">
            <a:solidFill>
              <a:srgbClr val="7030A0"/>
            </a:solidFill>
            <a:prstDash val="solid"/>
            <a:round/>
            <a:headEnd type="none" w="med" len="med"/>
            <a:tailEnd type="triangle"/>
          </a:ln>
          <a:effectLst>
            <a:outerShdw dist="45791" dir="2021404" algn="ctr" rotWithShape="0">
              <a:srgbClr val="9999FF"/>
            </a:outerShdw>
          </a:effectLst>
        </p:spPr>
      </p:cxnSp>
      <p:sp>
        <p:nvSpPr>
          <p:cNvPr id="10" name="TextovéPole 9">
            <a:extLst>
              <a:ext uri="{FF2B5EF4-FFF2-40B4-BE49-F238E27FC236}">
                <a16:creationId xmlns:a16="http://schemas.microsoft.com/office/drawing/2014/main" id="{D48C16CC-7213-4907-8F19-9A5C19191860}"/>
              </a:ext>
            </a:extLst>
          </p:cNvPr>
          <p:cNvSpPr txBox="1"/>
          <p:nvPr/>
        </p:nvSpPr>
        <p:spPr>
          <a:xfrm>
            <a:off x="103583" y="105354"/>
            <a:ext cx="4608511" cy="707886"/>
          </a:xfrm>
          <a:prstGeom prst="rect">
            <a:avLst/>
          </a:prstGeom>
          <a:blipFill>
            <a:blip r:embed="rId2"/>
            <a:tile tx="0" ty="0" sx="100000" sy="100000" flip="none" algn="tl"/>
          </a:blipFill>
          <a:effectLst>
            <a:softEdge rad="0"/>
          </a:effectLst>
        </p:spPr>
        <p:txBody>
          <a:bodyPr wrap="square" rtlCol="0">
            <a:spAutoFit/>
          </a:bodyPr>
          <a:lstStyle/>
          <a:p>
            <a:pPr algn="ctr"/>
            <a:r>
              <a:rPr lang="cs-CZ" sz="2000" dirty="0">
                <a:solidFill>
                  <a:srgbClr val="3333FF"/>
                </a:solidFill>
                <a:latin typeface="Arial Black" panose="020B0A04020102020204" pitchFamily="34" charset="0"/>
              </a:rPr>
              <a:t>Dozvuky po zápase mužstva dospělých v Jílovém </a:t>
            </a:r>
          </a:p>
        </p:txBody>
      </p:sp>
      <p:sp>
        <p:nvSpPr>
          <p:cNvPr id="11" name="Obdélník 10">
            <a:extLst>
              <a:ext uri="{FF2B5EF4-FFF2-40B4-BE49-F238E27FC236}">
                <a16:creationId xmlns:a16="http://schemas.microsoft.com/office/drawing/2014/main" id="{E501F443-EC69-41F1-B4AB-B8372CED26F2}"/>
              </a:ext>
            </a:extLst>
          </p:cNvPr>
          <p:cNvSpPr/>
          <p:nvPr/>
        </p:nvSpPr>
        <p:spPr>
          <a:xfrm>
            <a:off x="59791" y="1099220"/>
            <a:ext cx="4696093" cy="2215991"/>
          </a:xfrm>
          <a:prstGeom prst="rect">
            <a:avLst/>
          </a:prstGeom>
          <a:solidFill>
            <a:srgbClr val="FFFF99"/>
          </a:solidFill>
        </p:spPr>
        <p:txBody>
          <a:bodyPr wrap="square">
            <a:spAutoFit/>
          </a:bodyPr>
          <a:lstStyle/>
          <a:p>
            <a:r>
              <a:rPr lang="cs-CZ" sz="1800" u="sng" dirty="0">
                <a:solidFill>
                  <a:srgbClr val="545454"/>
                </a:solidFill>
                <a:latin typeface="Berlin Sans FB Demi" panose="020E0802020502020306" pitchFamily="34" charset="0"/>
              </a:rPr>
              <a:t>Milan Plíšek – sekretář SK Štětí</a:t>
            </a:r>
          </a:p>
          <a:p>
            <a:pPr algn="just"/>
            <a:r>
              <a:rPr lang="cs-CZ" b="0" dirty="0">
                <a:solidFill>
                  <a:srgbClr val="545454"/>
                </a:solidFill>
                <a:latin typeface="Calibri" panose="020F0502020204030204" pitchFamily="34" charset="0"/>
              </a:rPr>
              <a:t>Úvod zápasu nenasvědčoval, že bychom se měli domů vracet s prázdnou. Byli jsme aktivnějším týmem a dostávali se do gólových příležitostí. V koncovce však chybělo více klidu. Za stavu 1:0 jsme měli příležitosti na zvýšení náskoku, ale zbrklost k úspěchu nevedla. Těsně před poločasem jsme po chybě v rozehrávce inkasovali a to byla voda na mlýn soupeře. Navíc jsme si v úvodu 2. poločase neuhlídali největší zbraň domácích Jakuba Píchu a pykali jsme znova. Když byl pak ještě  v 57. minutě vyloučen Petr Stejskal, tak byl nepříznivý scénář dopsán.  V 10 deseti už jsme síly na obrat v utkání nenašli. Navíc jsme se dopustili další chyby a domácí po brance na 3:1 mohli po dlouhé době slavit vítězství.</a:t>
            </a:r>
            <a:endParaRPr lang="cs-CZ" dirty="0"/>
          </a:p>
        </p:txBody>
      </p:sp>
      <p:pic>
        <p:nvPicPr>
          <p:cNvPr id="12" name="Obrázek 11">
            <a:extLst>
              <a:ext uri="{FF2B5EF4-FFF2-40B4-BE49-F238E27FC236}">
                <a16:creationId xmlns:a16="http://schemas.microsoft.com/office/drawing/2014/main" id="{6C3B52F3-9FB1-4AEB-A5FB-C1F52CF51A40}"/>
              </a:ext>
            </a:extLst>
          </p:cNvPr>
          <p:cNvPicPr>
            <a:picLocks noChangeAspect="1"/>
          </p:cNvPicPr>
          <p:nvPr/>
        </p:nvPicPr>
        <p:blipFill>
          <a:blip r:embed="rId3"/>
          <a:stretch>
            <a:fillRect/>
          </a:stretch>
        </p:blipFill>
        <p:spPr>
          <a:xfrm>
            <a:off x="1702258" y="5758285"/>
            <a:ext cx="1411157" cy="798775"/>
          </a:xfrm>
          <a:prstGeom prst="rect">
            <a:avLst/>
          </a:prstGeom>
        </p:spPr>
      </p:pic>
      <p:pic>
        <p:nvPicPr>
          <p:cNvPr id="13" name="Obrázek 12">
            <a:extLst>
              <a:ext uri="{FF2B5EF4-FFF2-40B4-BE49-F238E27FC236}">
                <a16:creationId xmlns:a16="http://schemas.microsoft.com/office/drawing/2014/main" id="{EF6DAA3A-FF15-4CD6-8E41-9E90BEAAF3B1}"/>
              </a:ext>
            </a:extLst>
          </p:cNvPr>
          <p:cNvPicPr>
            <a:picLocks noChangeAspect="1"/>
          </p:cNvPicPr>
          <p:nvPr/>
        </p:nvPicPr>
        <p:blipFill>
          <a:blip r:embed="rId4"/>
          <a:stretch>
            <a:fillRect/>
          </a:stretch>
        </p:blipFill>
        <p:spPr>
          <a:xfrm>
            <a:off x="1915365" y="3463992"/>
            <a:ext cx="754216" cy="818210"/>
          </a:xfrm>
          <a:prstGeom prst="rect">
            <a:avLst/>
          </a:prstGeom>
        </p:spPr>
      </p:pic>
      <p:sp>
        <p:nvSpPr>
          <p:cNvPr id="2" name="Obdélník 1"/>
          <p:cNvSpPr/>
          <p:nvPr/>
        </p:nvSpPr>
        <p:spPr>
          <a:xfrm>
            <a:off x="114723" y="4451155"/>
            <a:ext cx="4641161" cy="1077218"/>
          </a:xfrm>
          <a:prstGeom prst="rect">
            <a:avLst/>
          </a:prstGeom>
          <a:solidFill>
            <a:schemeClr val="accent1">
              <a:lumMod val="20000"/>
              <a:lumOff val="80000"/>
            </a:schemeClr>
          </a:solidFill>
        </p:spPr>
        <p:txBody>
          <a:bodyPr wrap="square">
            <a:spAutoFit/>
          </a:bodyPr>
          <a:lstStyle/>
          <a:p>
            <a:endParaRPr lang="cs-CZ" b="0" dirty="0" smtClean="0">
              <a:solidFill>
                <a:srgbClr val="333333"/>
              </a:solidFill>
              <a:latin typeface="PT Sans"/>
            </a:endParaRPr>
          </a:p>
          <a:p>
            <a:r>
              <a:rPr lang="cs-CZ" sz="1600" u="sng" dirty="0" smtClean="0">
                <a:solidFill>
                  <a:srgbClr val="333333"/>
                </a:solidFill>
                <a:latin typeface="Arial" panose="020B0604020202020204" pitchFamily="34" charset="0"/>
                <a:cs typeface="Arial" panose="020B0604020202020204" pitchFamily="34" charset="0"/>
              </a:rPr>
              <a:t>Pavel </a:t>
            </a:r>
            <a:r>
              <a:rPr lang="cs-CZ" sz="1600" u="sng" dirty="0" err="1" smtClean="0">
                <a:solidFill>
                  <a:srgbClr val="333333"/>
                </a:solidFill>
                <a:latin typeface="Arial" panose="020B0604020202020204" pitchFamily="34" charset="0"/>
                <a:cs typeface="Arial" panose="020B0604020202020204" pitchFamily="34" charset="0"/>
              </a:rPr>
              <a:t>Salava</a:t>
            </a:r>
            <a:r>
              <a:rPr lang="cs-CZ" sz="1600" u="sng" dirty="0" smtClean="0">
                <a:solidFill>
                  <a:srgbClr val="333333"/>
                </a:solidFill>
                <a:latin typeface="Arial" panose="020B0604020202020204" pitchFamily="34" charset="0"/>
                <a:cs typeface="Arial" panose="020B0604020202020204" pitchFamily="34" charset="0"/>
              </a:rPr>
              <a:t> – trenér FK Jílové</a:t>
            </a:r>
          </a:p>
          <a:p>
            <a:r>
              <a:rPr lang="cs-CZ" b="0" dirty="0" smtClean="0">
                <a:solidFill>
                  <a:srgbClr val="333333"/>
                </a:solidFill>
                <a:latin typeface="Arial" panose="020B0604020202020204" pitchFamily="34" charset="0"/>
                <a:cs typeface="Arial" panose="020B0604020202020204" pitchFamily="34" charset="0"/>
              </a:rPr>
              <a:t>Začali </a:t>
            </a:r>
            <a:r>
              <a:rPr lang="cs-CZ" b="0" dirty="0">
                <a:solidFill>
                  <a:srgbClr val="333333"/>
                </a:solidFill>
                <a:latin typeface="Arial" panose="020B0604020202020204" pitchFamily="34" charset="0"/>
                <a:cs typeface="Arial" panose="020B0604020202020204" pitchFamily="34" charset="0"/>
              </a:rPr>
              <a:t>jsme ale špatně, bojácně, navíc se nám zranil brankář Smutný. Naštěstí v nastavené prvního poločasu vyrovnal Pícha. Po změně stran kluci lítali, bojovali a nakonec zaslouženě </a:t>
            </a:r>
            <a:r>
              <a:rPr lang="cs-CZ" b="0" dirty="0" smtClean="0">
                <a:solidFill>
                  <a:srgbClr val="333333"/>
                </a:solidFill>
                <a:latin typeface="Arial" panose="020B0604020202020204" pitchFamily="34" charset="0"/>
                <a:cs typeface="Arial" panose="020B0604020202020204" pitchFamily="34" charset="0"/>
              </a:rPr>
              <a:t>vyhráli.</a:t>
            </a:r>
          </a:p>
        </p:txBody>
      </p:sp>
    </p:spTree>
    <p:extLst>
      <p:ext uri="{BB962C8B-B14F-4D97-AF65-F5344CB8AC3E}">
        <p14:creationId xmlns:p14="http://schemas.microsoft.com/office/powerpoint/2010/main" val="290661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endParaRPr lang="cs-CZ" sz="800" dirty="0">
              <a:latin typeface="Bookman Old Style" pitchFamily="18" charset="0"/>
            </a:endParaRP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graphicFrame>
        <p:nvGraphicFramePr>
          <p:cNvPr id="6" name="Tabulka 5">
            <a:extLst>
              <a:ext uri="{FF2B5EF4-FFF2-40B4-BE49-F238E27FC236}">
                <a16:creationId xmlns:a16="http://schemas.microsoft.com/office/drawing/2014/main" id="{037FA00B-C669-4DF0-A4EB-0271BBFCFD93}"/>
              </a:ext>
            </a:extLst>
          </p:cNvPr>
          <p:cNvGraphicFramePr>
            <a:graphicFrameLocks noGrp="1"/>
          </p:cNvGraphicFramePr>
          <p:nvPr>
            <p:extLst>
              <p:ext uri="{D42A27DB-BD31-4B8C-83A1-F6EECF244321}">
                <p14:modId xmlns:p14="http://schemas.microsoft.com/office/powerpoint/2010/main" val="4151383840"/>
              </p:ext>
            </p:extLst>
          </p:nvPr>
        </p:nvGraphicFramePr>
        <p:xfrm>
          <a:off x="5544592" y="3491603"/>
          <a:ext cx="4661000" cy="3392805"/>
        </p:xfrm>
        <a:graphic>
          <a:graphicData uri="http://schemas.openxmlformats.org/drawingml/2006/table">
            <a:tbl>
              <a:tblPr/>
              <a:tblGrid>
                <a:gridCol w="227089">
                  <a:extLst>
                    <a:ext uri="{9D8B030D-6E8A-4147-A177-3AD203B41FA5}">
                      <a16:colId xmlns:a16="http://schemas.microsoft.com/office/drawing/2014/main" val="573711058"/>
                    </a:ext>
                  </a:extLst>
                </a:gridCol>
                <a:gridCol w="431469">
                  <a:extLst>
                    <a:ext uri="{9D8B030D-6E8A-4147-A177-3AD203B41FA5}">
                      <a16:colId xmlns:a16="http://schemas.microsoft.com/office/drawing/2014/main" val="2180775905"/>
                    </a:ext>
                  </a:extLst>
                </a:gridCol>
                <a:gridCol w="1388082">
                  <a:extLst>
                    <a:ext uri="{9D8B030D-6E8A-4147-A177-3AD203B41FA5}">
                      <a16:colId xmlns:a16="http://schemas.microsoft.com/office/drawing/2014/main" val="427986476"/>
                    </a:ext>
                  </a:extLst>
                </a:gridCol>
                <a:gridCol w="363342">
                  <a:extLst>
                    <a:ext uri="{9D8B030D-6E8A-4147-A177-3AD203B41FA5}">
                      <a16:colId xmlns:a16="http://schemas.microsoft.com/office/drawing/2014/main" val="3716780440"/>
                    </a:ext>
                  </a:extLst>
                </a:gridCol>
                <a:gridCol w="351987">
                  <a:extLst>
                    <a:ext uri="{9D8B030D-6E8A-4147-A177-3AD203B41FA5}">
                      <a16:colId xmlns:a16="http://schemas.microsoft.com/office/drawing/2014/main" val="3600543642"/>
                    </a:ext>
                  </a:extLst>
                </a:gridCol>
                <a:gridCol w="227089">
                  <a:extLst>
                    <a:ext uri="{9D8B030D-6E8A-4147-A177-3AD203B41FA5}">
                      <a16:colId xmlns:a16="http://schemas.microsoft.com/office/drawing/2014/main" val="3624497310"/>
                    </a:ext>
                  </a:extLst>
                </a:gridCol>
                <a:gridCol w="227089">
                  <a:extLst>
                    <a:ext uri="{9D8B030D-6E8A-4147-A177-3AD203B41FA5}">
                      <a16:colId xmlns:a16="http://schemas.microsoft.com/office/drawing/2014/main" val="877571302"/>
                    </a:ext>
                  </a:extLst>
                </a:gridCol>
                <a:gridCol w="227089">
                  <a:extLst>
                    <a:ext uri="{9D8B030D-6E8A-4147-A177-3AD203B41FA5}">
                      <a16:colId xmlns:a16="http://schemas.microsoft.com/office/drawing/2014/main" val="238811990"/>
                    </a:ext>
                  </a:extLst>
                </a:gridCol>
                <a:gridCol w="567722">
                  <a:extLst>
                    <a:ext uri="{9D8B030D-6E8A-4147-A177-3AD203B41FA5}">
                      <a16:colId xmlns:a16="http://schemas.microsoft.com/office/drawing/2014/main" val="3619363055"/>
                    </a:ext>
                  </a:extLst>
                </a:gridCol>
                <a:gridCol w="366181">
                  <a:extLst>
                    <a:ext uri="{9D8B030D-6E8A-4147-A177-3AD203B41FA5}">
                      <a16:colId xmlns:a16="http://schemas.microsoft.com/office/drawing/2014/main" val="2373163040"/>
                    </a:ext>
                  </a:extLst>
                </a:gridCol>
                <a:gridCol w="283861">
                  <a:extLst>
                    <a:ext uri="{9D8B030D-6E8A-4147-A177-3AD203B41FA5}">
                      <a16:colId xmlns:a16="http://schemas.microsoft.com/office/drawing/2014/main" val="1088034868"/>
                    </a:ext>
                  </a:extLst>
                </a:gridCol>
              </a:tblGrid>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6407853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Ústecký přebor dospělých 2018-2019 po 18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75384261"/>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Louny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45:10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0438346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57:20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903160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37:18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00647794"/>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53:30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40105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45:26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34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6694995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Baník Modlany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44:34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2976304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24:26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36445965"/>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37:36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1458126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32:50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67593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32:47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30503136"/>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38:46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67093424"/>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37:58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143304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Dobroměřice.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20:28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4476917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Jílové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24:46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00237151"/>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Jiskra Modrá/SK Hrobce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23:45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7957463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Spartak Perštejn</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28:56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5730365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79013806"/>
                  </a:ext>
                </a:extLst>
              </a:tr>
            </a:tbl>
          </a:graphicData>
        </a:graphic>
      </p:graphicFrame>
      <p:sp>
        <p:nvSpPr>
          <p:cNvPr id="3" name="TextovéPole 2">
            <a:extLst>
              <a:ext uri="{FF2B5EF4-FFF2-40B4-BE49-F238E27FC236}">
                <a16:creationId xmlns:a16="http://schemas.microsoft.com/office/drawing/2014/main" id="{DC1DD495-7494-4E07-881D-3A2921147910}"/>
              </a:ext>
            </a:extLst>
          </p:cNvPr>
          <p:cNvSpPr txBox="1"/>
          <p:nvPr/>
        </p:nvSpPr>
        <p:spPr>
          <a:xfrm>
            <a:off x="5574590" y="1171228"/>
            <a:ext cx="4536504" cy="2246769"/>
          </a:xfrm>
          <a:prstGeom prst="rect">
            <a:avLst/>
          </a:prstGeom>
          <a:solidFill>
            <a:srgbClr val="FFFF00">
              <a:alpha val="73000"/>
            </a:srgbClr>
          </a:solidFill>
          <a:ln w="38100">
            <a:solidFill>
              <a:schemeClr val="accent5">
                <a:lumMod val="50000"/>
              </a:schemeClr>
            </a:solidFill>
          </a:ln>
          <a:effectLst>
            <a:softEdge rad="241300"/>
          </a:effectLst>
        </p:spPr>
        <p:txBody>
          <a:bodyPr wrap="square" rtlCol="0">
            <a:spAutoFit/>
          </a:bodyPr>
          <a:lstStyle/>
          <a:p>
            <a:pPr algn="just"/>
            <a:r>
              <a:rPr lang="cs-CZ" sz="1400" dirty="0">
                <a:latin typeface="Arial Black" panose="020B0A04020102020204" pitchFamily="34" charset="0"/>
              </a:rPr>
              <a:t>Louny na čele Ústeckého přeboru stále utíkají. Teď jim k tomu pomohla i prohra Srbic doma s Krupkou. Ta vyměnila Štětí na 4 místě. Vilémov na 3. místě se přiblížil na 2 body Srbicím. Klid zatím může vládnout v Modlanech, </a:t>
            </a:r>
            <a:r>
              <a:rPr lang="cs-CZ" sz="1400" dirty="0" err="1">
                <a:latin typeface="Arial Black" panose="020B0A04020102020204" pitchFamily="34" charset="0"/>
              </a:rPr>
              <a:t>Brné</a:t>
            </a:r>
            <a:r>
              <a:rPr lang="cs-CZ" sz="1400" dirty="0">
                <a:latin typeface="Arial Black" panose="020B0A04020102020204" pitchFamily="34" charset="0"/>
              </a:rPr>
              <a:t> i Lovosicích.  Ještě možná v Kadani? Pak už je to našlapané. 3 body rozdílu mezi 11. až 18. místem. Zde to bude ještě velká tajenka, kdo nakonec vyfasuje Černého Petra v podobě sestupujícího.</a:t>
            </a:r>
          </a:p>
        </p:txBody>
      </p:sp>
      <p:sp>
        <p:nvSpPr>
          <p:cNvPr id="5" name="Obdélník 4">
            <a:extLst>
              <a:ext uri="{FF2B5EF4-FFF2-40B4-BE49-F238E27FC236}">
                <a16:creationId xmlns:a16="http://schemas.microsoft.com/office/drawing/2014/main" id="{07F84DBE-DA6D-4DA4-9CE1-8653C3434158}"/>
              </a:ext>
            </a:extLst>
          </p:cNvPr>
          <p:cNvSpPr/>
          <p:nvPr/>
        </p:nvSpPr>
        <p:spPr>
          <a:xfrm>
            <a:off x="5544592" y="91108"/>
            <a:ext cx="4464496" cy="954107"/>
          </a:xfrm>
          <a:prstGeom prst="rect">
            <a:avLst/>
          </a:prstGeom>
          <a:solidFill>
            <a:schemeClr val="accent5">
              <a:lumMod val="20000"/>
              <a:lumOff val="80000"/>
            </a:schemeClr>
          </a:solidFill>
        </p:spPr>
        <p:txBody>
          <a:bodyPr wrap="square" lIns="91440" tIns="45720" rIns="91440" bIns="45720">
            <a:spAutoFit/>
          </a:bodyPr>
          <a:lstStyle/>
          <a:p>
            <a:pPr algn="ctr"/>
            <a:r>
              <a:rPr lang="cs-CZ" sz="2800" b="1" cap="none" spc="0" dirty="0">
                <a:ln w="6600">
                  <a:solidFill>
                    <a:schemeClr val="accent2"/>
                  </a:solidFill>
                  <a:prstDash val="solid"/>
                </a:ln>
                <a:solidFill>
                  <a:srgbClr val="FFFFFF"/>
                </a:solidFill>
                <a:effectLst>
                  <a:outerShdw dist="38100" dir="2700000" algn="tl" rotWithShape="0">
                    <a:schemeClr val="accent2"/>
                  </a:outerShdw>
                </a:effectLst>
              </a:rPr>
              <a:t>Ústecký přebor </a:t>
            </a:r>
          </a:p>
          <a:p>
            <a:pPr algn="ctr"/>
            <a:r>
              <a:rPr lang="cs-CZ" sz="2800" b="1" cap="none" spc="0" dirty="0">
                <a:ln w="6600">
                  <a:solidFill>
                    <a:schemeClr val="accent2"/>
                  </a:solidFill>
                  <a:prstDash val="solid"/>
                </a:ln>
                <a:solidFill>
                  <a:srgbClr val="FFFFFF"/>
                </a:solidFill>
                <a:effectLst>
                  <a:outerShdw dist="38100" dir="2700000" algn="tl" rotWithShape="0">
                    <a:schemeClr val="accent2"/>
                  </a:outerShdw>
                </a:effectLst>
              </a:rPr>
              <a:t>dospělých</a:t>
            </a:r>
            <a:endParaRPr lang="cs-CZ"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7" name="Tabulka 6">
            <a:extLst>
              <a:ext uri="{FF2B5EF4-FFF2-40B4-BE49-F238E27FC236}">
                <a16:creationId xmlns:a16="http://schemas.microsoft.com/office/drawing/2014/main" id="{E4F11735-E045-446E-A853-1C7672C5ACC4}"/>
              </a:ext>
            </a:extLst>
          </p:cNvPr>
          <p:cNvGraphicFramePr>
            <a:graphicFrameLocks noGrp="1"/>
          </p:cNvGraphicFramePr>
          <p:nvPr>
            <p:extLst>
              <p:ext uri="{D42A27DB-BD31-4B8C-83A1-F6EECF244321}">
                <p14:modId xmlns:p14="http://schemas.microsoft.com/office/powerpoint/2010/main" val="2376307609"/>
              </p:ext>
            </p:extLst>
          </p:nvPr>
        </p:nvGraphicFramePr>
        <p:xfrm>
          <a:off x="71984" y="91108"/>
          <a:ext cx="4600673" cy="2583180"/>
        </p:xfrm>
        <a:graphic>
          <a:graphicData uri="http://schemas.openxmlformats.org/drawingml/2006/table">
            <a:tbl>
              <a:tblPr/>
              <a:tblGrid>
                <a:gridCol w="1540524">
                  <a:extLst>
                    <a:ext uri="{9D8B030D-6E8A-4147-A177-3AD203B41FA5}">
                      <a16:colId xmlns:a16="http://schemas.microsoft.com/office/drawing/2014/main" val="1931087137"/>
                    </a:ext>
                  </a:extLst>
                </a:gridCol>
                <a:gridCol w="1421103">
                  <a:extLst>
                    <a:ext uri="{9D8B030D-6E8A-4147-A177-3AD203B41FA5}">
                      <a16:colId xmlns:a16="http://schemas.microsoft.com/office/drawing/2014/main" val="3012230884"/>
                    </a:ext>
                  </a:extLst>
                </a:gridCol>
                <a:gridCol w="752349">
                  <a:extLst>
                    <a:ext uri="{9D8B030D-6E8A-4147-A177-3AD203B41FA5}">
                      <a16:colId xmlns:a16="http://schemas.microsoft.com/office/drawing/2014/main" val="441905378"/>
                    </a:ext>
                  </a:extLst>
                </a:gridCol>
                <a:gridCol w="886697">
                  <a:extLst>
                    <a:ext uri="{9D8B030D-6E8A-4147-A177-3AD203B41FA5}">
                      <a16:colId xmlns:a16="http://schemas.microsoft.com/office/drawing/2014/main" val="2346574280"/>
                    </a:ext>
                  </a:extLst>
                </a:gridCol>
              </a:tblGrid>
              <a:tr h="390525">
                <a:tc gridSpan="2">
                  <a:txBody>
                    <a:bodyPr/>
                    <a:lstStyle/>
                    <a:p>
                      <a:pPr algn="ctr" fontAlgn="ctr"/>
                      <a:r>
                        <a:rPr lang="cs-CZ" sz="1400" b="1" i="0" u="none" strike="noStrike" dirty="0">
                          <a:solidFill>
                            <a:srgbClr val="000000"/>
                          </a:solidFill>
                          <a:effectLst/>
                          <a:latin typeface="Bookman Old Style" panose="02050604050505020204" pitchFamily="18" charset="0"/>
                        </a:rPr>
                        <a:t>Výsledky 15. kola Ústeckého přeboru žáků        </a:t>
                      </a:r>
                    </a:p>
                    <a:p>
                      <a:pPr algn="ctr" fontAlgn="ctr"/>
                      <a:r>
                        <a:rPr lang="cs-CZ" sz="1400" b="1" i="0" u="none" strike="noStrike" dirty="0">
                          <a:solidFill>
                            <a:srgbClr val="000000"/>
                          </a:solidFill>
                          <a:effectLst/>
                          <a:latin typeface="Bookman Old Style" panose="02050604050505020204" pitchFamily="18" charset="0"/>
                        </a:rPr>
                        <a:t>23.- 24.03.2019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400" b="1" i="0" u="none" strike="noStrike" dirty="0">
                          <a:solidFill>
                            <a:srgbClr val="000000"/>
                          </a:solidFill>
                          <a:effectLst/>
                          <a:latin typeface="Bookman Old Style" panose="02050604050505020204" pitchFamily="18" charset="0"/>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664881"/>
                  </a:ext>
                </a:extLst>
              </a:tr>
              <a:tr h="381000">
                <a:tc>
                  <a:txBody>
                    <a:bodyPr/>
                    <a:lstStyle/>
                    <a:p>
                      <a:pPr algn="ctr" fontAlgn="ctr"/>
                      <a:r>
                        <a:rPr lang="cs-CZ" sz="1200" b="1" i="0" u="none" strike="noStrike" dirty="0">
                          <a:solidFill>
                            <a:srgbClr val="000000"/>
                          </a:solidFill>
                          <a:effectLst/>
                          <a:latin typeface="Arial" panose="020B0604020202020204" pitchFamily="34" charset="0"/>
                        </a:rPr>
                        <a:t>FK Neštěmice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6:1(5:1)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5:3(1:2)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75196560"/>
                  </a:ext>
                </a:extLst>
              </a:tr>
              <a:tr h="381000">
                <a:tc>
                  <a:txBody>
                    <a:bodyPr/>
                    <a:lstStyle/>
                    <a:p>
                      <a:pPr algn="ctr" fontAlgn="ctr"/>
                      <a:r>
                        <a:rPr lang="cs-CZ" sz="1200" b="1" i="0" u="none" strike="noStrike" dirty="0">
                          <a:solidFill>
                            <a:srgbClr val="000000"/>
                          </a:solidFill>
                          <a:effectLst/>
                          <a:latin typeface="Arial" panose="020B0604020202020204" pitchFamily="34" charset="0"/>
                        </a:rPr>
                        <a:t>MSK Trmice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VOLNÝ LOS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217534876"/>
                  </a:ext>
                </a:extLst>
              </a:tr>
              <a:tr h="381000">
                <a:tc>
                  <a:txBody>
                    <a:bodyPr/>
                    <a:lstStyle/>
                    <a:p>
                      <a:pPr algn="ctr" fontAlgn="ctr"/>
                      <a:r>
                        <a:rPr lang="cs-CZ" sz="1200" b="1" i="0" u="none" strike="noStrike">
                          <a:solidFill>
                            <a:srgbClr val="000000"/>
                          </a:solidFill>
                          <a:effectLst/>
                          <a:latin typeface="Arial" panose="020B0604020202020204" pitchFamily="34" charset="0"/>
                        </a:rPr>
                        <a:t>SK Sokol Brozany/Lukavec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Junior Teplice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5:1(2:1)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3:4(3:1)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2743924"/>
                  </a:ext>
                </a:extLst>
              </a:tr>
              <a:tr h="409575">
                <a:tc>
                  <a:txBody>
                    <a:bodyPr/>
                    <a:lstStyle/>
                    <a:p>
                      <a:pPr algn="ctr" fontAlgn="ctr"/>
                      <a:r>
                        <a:rPr lang="cs-CZ" sz="1200" b="1" i="0" u="none" strike="noStrike">
                          <a:solidFill>
                            <a:srgbClr val="000000"/>
                          </a:solidFill>
                          <a:effectLst/>
                          <a:latin typeface="Arial" panose="020B0604020202020204" pitchFamily="34" charset="0"/>
                        </a:rPr>
                        <a:t>FK Litoměřicko 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MSK Benešov </a:t>
                      </a:r>
                      <a:r>
                        <a:rPr lang="cs-CZ" sz="1200" b="1" i="0" u="none" strike="noStrike" dirty="0" err="1">
                          <a:solidFill>
                            <a:srgbClr val="000000"/>
                          </a:solidFill>
                          <a:effectLst/>
                          <a:latin typeface="Arial" panose="020B0604020202020204" pitchFamily="34" charset="0"/>
                        </a:rPr>
                        <a:t>n.P</a:t>
                      </a:r>
                      <a:r>
                        <a:rPr lang="cs-CZ" sz="1200" b="1" i="0" u="none" strike="noStrike" dirty="0">
                          <a:solidFill>
                            <a:srgbClr val="000000"/>
                          </a:solidFill>
                          <a:effectLst/>
                          <a:latin typeface="Arial" panose="020B0604020202020204" pitchFamily="34" charset="0"/>
                        </a:rPr>
                        <a:t>./Boletice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 5:0(3:0)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9:1(7:0)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679995825"/>
                  </a:ext>
                </a:extLst>
              </a:tr>
              <a:tr h="381000">
                <a:tc>
                  <a:txBody>
                    <a:bodyPr/>
                    <a:lstStyle/>
                    <a:p>
                      <a:pPr algn="ctr" fontAlgn="ctr"/>
                      <a:r>
                        <a:rPr lang="cs-CZ" sz="1200" b="1" i="0" u="none" strike="noStrike">
                          <a:solidFill>
                            <a:srgbClr val="000000"/>
                          </a:solidFill>
                          <a:effectLst/>
                          <a:latin typeface="Arial" panose="020B0604020202020204" pitchFamily="34" charset="0"/>
                        </a:rPr>
                        <a:t>FK Litoměřicko B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ASK Lovosice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5:2(3:0)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7:2(1:2)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67710856"/>
                  </a:ext>
                </a:extLst>
              </a:tr>
            </a:tbl>
          </a:graphicData>
        </a:graphic>
      </p:graphicFrame>
      <p:pic>
        <p:nvPicPr>
          <p:cNvPr id="2" name="Obrázek 1"/>
          <p:cNvPicPr>
            <a:picLocks noChangeAspect="1"/>
          </p:cNvPicPr>
          <p:nvPr/>
        </p:nvPicPr>
        <p:blipFill>
          <a:blip r:embed="rId2"/>
          <a:stretch>
            <a:fillRect/>
          </a:stretch>
        </p:blipFill>
        <p:spPr>
          <a:xfrm>
            <a:off x="141417" y="3187452"/>
            <a:ext cx="4531239" cy="2664296"/>
          </a:xfrm>
          <a:prstGeom prst="rect">
            <a:avLst/>
          </a:prstGeom>
          <a:ln w="57150">
            <a:solidFill>
              <a:schemeClr val="accent1"/>
            </a:solidFill>
          </a:ln>
        </p:spPr>
      </p:pic>
      <p:sp>
        <p:nvSpPr>
          <p:cNvPr id="4" name="TextovéPole 3"/>
          <p:cNvSpPr txBox="1"/>
          <p:nvPr/>
        </p:nvSpPr>
        <p:spPr>
          <a:xfrm>
            <a:off x="252004" y="6010969"/>
            <a:ext cx="4420652" cy="707886"/>
          </a:xfrm>
          <a:prstGeom prst="rect">
            <a:avLst/>
          </a:prstGeom>
          <a:solidFill>
            <a:schemeClr val="bg1">
              <a:lumMod val="95000"/>
            </a:schemeClr>
          </a:solidFill>
          <a:effectLst>
            <a:glow rad="101600">
              <a:srgbClr val="FFFF66">
                <a:alpha val="40000"/>
              </a:srgbClr>
            </a:glow>
            <a:softEdge rad="241300"/>
          </a:effectLst>
        </p:spPr>
        <p:txBody>
          <a:bodyPr wrap="square" rtlCol="0">
            <a:spAutoFit/>
          </a:bodyPr>
          <a:lstStyle/>
          <a:p>
            <a:pPr algn="ctr"/>
            <a:r>
              <a:rPr lang="cs-CZ" sz="2000" dirty="0" smtClean="0">
                <a:latin typeface="Arial Black" panose="020B0A04020102020204" pitchFamily="34" charset="0"/>
              </a:rPr>
              <a:t>Mladší žáci v </a:t>
            </a:r>
            <a:r>
              <a:rPr lang="cs-CZ" sz="2000" dirty="0" err="1" smtClean="0">
                <a:latin typeface="Arial Black" panose="020B0A04020102020204" pitchFamily="34" charset="0"/>
              </a:rPr>
              <a:t>Neštěmících</a:t>
            </a:r>
            <a:r>
              <a:rPr lang="cs-CZ" sz="2000" dirty="0" smtClean="0">
                <a:latin typeface="Arial Black" panose="020B0A04020102020204" pitchFamily="34" charset="0"/>
              </a:rPr>
              <a:t> 23.3.2019</a:t>
            </a:r>
            <a:endParaRPr lang="cs-CZ" sz="2000" dirty="0" smtClean="0">
              <a:latin typeface="Arial Black" panose="020B0A04020102020204" pitchFamily="34" charset="0"/>
            </a:endParaRPr>
          </a:p>
        </p:txBody>
      </p:sp>
    </p:spTree>
    <p:extLst>
      <p:ext uri="{BB962C8B-B14F-4D97-AF65-F5344CB8AC3E}">
        <p14:creationId xmlns:p14="http://schemas.microsoft.com/office/powerpoint/2010/main" val="312447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12</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endParaRPr lang="cs-CZ" sz="800" dirty="0">
              <a:latin typeface="Bookman Old Style" pitchFamily="18" charset="0"/>
            </a:endParaRPr>
          </a:p>
        </p:txBody>
      </p:sp>
      <p:sp>
        <p:nvSpPr>
          <p:cNvPr id="5" name="Obdélník 4">
            <a:extLst>
              <a:ext uri="{FF2B5EF4-FFF2-40B4-BE49-F238E27FC236}">
                <a16:creationId xmlns:a16="http://schemas.microsoft.com/office/drawing/2014/main" id="{D9A534D7-3F53-4DF7-B6C7-90E09A4A2EBF}"/>
              </a:ext>
            </a:extLst>
          </p:cNvPr>
          <p:cNvSpPr/>
          <p:nvPr/>
        </p:nvSpPr>
        <p:spPr>
          <a:xfrm>
            <a:off x="162822" y="1099220"/>
            <a:ext cx="4680520" cy="3785652"/>
          </a:xfrm>
          <a:prstGeom prst="rect">
            <a:avLst/>
          </a:prstGeom>
          <a:solidFill>
            <a:srgbClr val="FFFF99"/>
          </a:solidFill>
        </p:spPr>
        <p:txBody>
          <a:bodyPr wrap="square" lIns="91440" tIns="45720" rIns="91440" bIns="45720">
            <a:spAutoFit/>
          </a:bodyPr>
          <a:lstStyle/>
          <a:p>
            <a:pPr algn="ctr" fontAlgn="ctr"/>
            <a:r>
              <a:rPr lang="cs-CZ" sz="1600" b="1" u="sng" cap="none" spc="0"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Výsledky 18. kola přeboru 23.-24.3.2019 </a:t>
            </a:r>
          </a:p>
          <a:p>
            <a:pPr algn="ctr" fontAlgn="ctr"/>
            <a:r>
              <a:rPr lang="cs-CZ" sz="1400" u="sng" dirty="0">
                <a:solidFill>
                  <a:srgbClr val="000099"/>
                </a:solidFill>
              </a:rPr>
              <a:t>ASK Lovosice</a:t>
            </a:r>
            <a:r>
              <a:rPr lang="cs-CZ" sz="1400" b="0" u="sng" dirty="0">
                <a:solidFill>
                  <a:srgbClr val="000099"/>
                </a:solidFill>
              </a:rPr>
              <a:t> - </a:t>
            </a:r>
            <a:r>
              <a:rPr lang="cs-CZ" sz="1400" u="sng" dirty="0">
                <a:solidFill>
                  <a:srgbClr val="000099"/>
                </a:solidFill>
              </a:rPr>
              <a:t>FK </a:t>
            </a:r>
            <a:r>
              <a:rPr lang="cs-CZ" sz="1400" u="sng" dirty="0" err="1">
                <a:solidFill>
                  <a:srgbClr val="000099"/>
                </a:solidFill>
              </a:rPr>
              <a:t>Tatran</a:t>
            </a:r>
            <a:r>
              <a:rPr lang="cs-CZ" sz="1400" u="sng" dirty="0">
                <a:solidFill>
                  <a:srgbClr val="000099"/>
                </a:solidFill>
              </a:rPr>
              <a:t> Kadaň    4:5(3:2)</a:t>
            </a:r>
          </a:p>
          <a:p>
            <a:pPr algn="ctr" fontAlgn="ctr"/>
            <a:r>
              <a:rPr lang="cs-CZ" sz="1400" dirty="0"/>
              <a:t>Domácí vedli 3:2, pak zase prohrávali  5:3</a:t>
            </a:r>
          </a:p>
          <a:p>
            <a:pPr algn="ctr" fontAlgn="ctr"/>
            <a:r>
              <a:rPr lang="cs-CZ" sz="1400" u="sng" dirty="0">
                <a:solidFill>
                  <a:srgbClr val="000099"/>
                </a:solidFill>
              </a:rPr>
              <a:t>TJ Sokol Srbice</a:t>
            </a:r>
            <a:r>
              <a:rPr lang="cs-CZ" sz="1400" b="0" u="sng" dirty="0">
                <a:solidFill>
                  <a:srgbClr val="000099"/>
                </a:solidFill>
              </a:rPr>
              <a:t> - </a:t>
            </a:r>
            <a:r>
              <a:rPr lang="cs-CZ" sz="1400" u="sng" dirty="0">
                <a:solidFill>
                  <a:srgbClr val="000099"/>
                </a:solidFill>
              </a:rPr>
              <a:t>TJ Krupka   0:3(0:3)</a:t>
            </a:r>
          </a:p>
          <a:p>
            <a:pPr algn="ctr" fontAlgn="ctr"/>
            <a:r>
              <a:rPr lang="cs-CZ" sz="1400" dirty="0"/>
              <a:t>derby rozhodly 3 branky v 1. půli</a:t>
            </a:r>
          </a:p>
          <a:p>
            <a:pPr algn="ctr" fontAlgn="ctr"/>
            <a:r>
              <a:rPr lang="cs-CZ" sz="1400" u="sng" dirty="0">
                <a:solidFill>
                  <a:srgbClr val="000099"/>
                </a:solidFill>
              </a:rPr>
              <a:t>FK Litoměřicko B</a:t>
            </a:r>
            <a:r>
              <a:rPr lang="cs-CZ" sz="1400" b="0" u="sng" dirty="0">
                <a:solidFill>
                  <a:srgbClr val="000099"/>
                </a:solidFill>
              </a:rPr>
              <a:t> - </a:t>
            </a:r>
            <a:r>
              <a:rPr lang="cs-CZ" sz="1400" u="sng" dirty="0">
                <a:solidFill>
                  <a:srgbClr val="000099"/>
                </a:solidFill>
              </a:rPr>
              <a:t>SK Baník Modlany   1:4(1:2)</a:t>
            </a:r>
          </a:p>
          <a:p>
            <a:pPr algn="ctr" fontAlgn="ctr"/>
            <a:r>
              <a:rPr lang="cs-CZ" sz="1400" dirty="0"/>
              <a:t>hosté na jaře poprvé na jaře poprvé bodovali</a:t>
            </a:r>
          </a:p>
          <a:p>
            <a:pPr algn="ctr" fontAlgn="ctr"/>
            <a:r>
              <a:rPr lang="cs-CZ" sz="1400" u="sng" dirty="0">
                <a:solidFill>
                  <a:srgbClr val="000099"/>
                </a:solidFill>
              </a:rPr>
              <a:t>SK STAP-TRATEC Vilémov</a:t>
            </a:r>
            <a:r>
              <a:rPr lang="cs-CZ" sz="1400" b="0" u="sng" dirty="0">
                <a:solidFill>
                  <a:srgbClr val="000099"/>
                </a:solidFill>
              </a:rPr>
              <a:t> - </a:t>
            </a:r>
            <a:r>
              <a:rPr lang="cs-CZ" sz="1400" u="sng" dirty="0">
                <a:solidFill>
                  <a:srgbClr val="000099"/>
                </a:solidFill>
              </a:rPr>
              <a:t>SK </a:t>
            </a:r>
            <a:r>
              <a:rPr lang="cs-CZ" sz="1400" u="sng" dirty="0" err="1">
                <a:solidFill>
                  <a:srgbClr val="000099"/>
                </a:solidFill>
              </a:rPr>
              <a:t>Brná</a:t>
            </a:r>
            <a:r>
              <a:rPr lang="cs-CZ" sz="1400" u="sng" dirty="0">
                <a:solidFill>
                  <a:srgbClr val="000099"/>
                </a:solidFill>
              </a:rPr>
              <a:t>  3:0(0:0)</a:t>
            </a:r>
          </a:p>
          <a:p>
            <a:pPr algn="ctr" fontAlgn="ctr"/>
            <a:r>
              <a:rPr lang="cs-CZ" sz="1400" dirty="0"/>
              <a:t>2 branky Havla ve 2. poločase rozhodly</a:t>
            </a:r>
          </a:p>
          <a:p>
            <a:pPr algn="ctr" fontAlgn="ctr"/>
            <a:r>
              <a:rPr lang="cs-CZ" sz="1400" u="sng" dirty="0">
                <a:solidFill>
                  <a:srgbClr val="000099"/>
                </a:solidFill>
              </a:rPr>
              <a:t>FK SEKO Louny</a:t>
            </a:r>
            <a:r>
              <a:rPr lang="cs-CZ" sz="1400" b="0" u="sng" dirty="0">
                <a:solidFill>
                  <a:srgbClr val="000099"/>
                </a:solidFill>
              </a:rPr>
              <a:t> - </a:t>
            </a:r>
            <a:r>
              <a:rPr lang="cs-CZ" sz="1400" u="sng" dirty="0">
                <a:solidFill>
                  <a:srgbClr val="000099"/>
                </a:solidFill>
              </a:rPr>
              <a:t>TJ Spartak Perštejn   1:0(0:0)</a:t>
            </a:r>
          </a:p>
          <a:p>
            <a:pPr algn="ctr" fontAlgn="ctr"/>
            <a:r>
              <a:rPr lang="cs-CZ" sz="1400" dirty="0"/>
              <a:t>Vítězství domácích se nerodilo lehce</a:t>
            </a:r>
          </a:p>
          <a:p>
            <a:pPr algn="ctr" fontAlgn="ctr"/>
            <a:r>
              <a:rPr lang="cs-CZ" sz="1400" u="sng" dirty="0">
                <a:solidFill>
                  <a:srgbClr val="000099"/>
                </a:solidFill>
              </a:rPr>
              <a:t>FK Dobroměřice</a:t>
            </a:r>
            <a:r>
              <a:rPr lang="cs-CZ" sz="1400" b="0" u="sng" dirty="0">
                <a:solidFill>
                  <a:srgbClr val="000099"/>
                </a:solidFill>
              </a:rPr>
              <a:t> - </a:t>
            </a:r>
            <a:r>
              <a:rPr lang="cs-CZ" sz="1400" u="sng" dirty="0">
                <a:solidFill>
                  <a:srgbClr val="000099"/>
                </a:solidFill>
              </a:rPr>
              <a:t>FK Slavoj Žatec   2:1(0:0)</a:t>
            </a:r>
          </a:p>
          <a:p>
            <a:pPr algn="ctr" fontAlgn="ctr"/>
            <a:r>
              <a:rPr lang="cs-CZ" sz="1400" dirty="0"/>
              <a:t>rekordní návštěva 450 diváků</a:t>
            </a:r>
          </a:p>
          <a:p>
            <a:pPr algn="ctr" fontAlgn="ctr"/>
            <a:r>
              <a:rPr lang="cs-CZ" sz="1400" u="sng" dirty="0">
                <a:solidFill>
                  <a:srgbClr val="000099"/>
                </a:solidFill>
              </a:rPr>
              <a:t>FK Jílové</a:t>
            </a:r>
            <a:r>
              <a:rPr lang="cs-CZ" sz="1400" b="0" u="sng" dirty="0">
                <a:solidFill>
                  <a:srgbClr val="000099"/>
                </a:solidFill>
              </a:rPr>
              <a:t> - </a:t>
            </a:r>
            <a:r>
              <a:rPr lang="cs-CZ" sz="1400" u="sng" dirty="0">
                <a:solidFill>
                  <a:srgbClr val="000099"/>
                </a:solidFill>
              </a:rPr>
              <a:t>SK Štětí     3:1(1:1)</a:t>
            </a:r>
          </a:p>
          <a:p>
            <a:pPr algn="ctr" fontAlgn="ctr"/>
            <a:r>
              <a:rPr lang="cs-CZ" sz="1400" dirty="0"/>
              <a:t>Štětí dohrávalo v 10</a:t>
            </a:r>
          </a:p>
          <a:p>
            <a:pPr algn="ctr" fontAlgn="ctr"/>
            <a:r>
              <a:rPr lang="cs-CZ" sz="1400" u="sng" dirty="0">
                <a:solidFill>
                  <a:srgbClr val="000099"/>
                </a:solidFill>
              </a:rPr>
              <a:t>FK Jiskra Modrá</a:t>
            </a:r>
            <a:r>
              <a:rPr lang="cs-CZ" sz="1400" b="0" u="sng" dirty="0">
                <a:solidFill>
                  <a:srgbClr val="000099"/>
                </a:solidFill>
              </a:rPr>
              <a:t> - </a:t>
            </a:r>
            <a:r>
              <a:rPr lang="cs-CZ" sz="1400" u="sng" dirty="0">
                <a:solidFill>
                  <a:srgbClr val="000099"/>
                </a:solidFill>
              </a:rPr>
              <a:t>TJ Sokol Horní Jiřetín  3:0(1:0</a:t>
            </a:r>
            <a:r>
              <a:rPr lang="cs-CZ" sz="1400" dirty="0">
                <a:solidFill>
                  <a:srgbClr val="000099"/>
                </a:solidFill>
              </a:rPr>
              <a:t>)</a:t>
            </a:r>
          </a:p>
          <a:p>
            <a:pPr algn="ctr" fontAlgn="ctr"/>
            <a:r>
              <a:rPr lang="cs-CZ" sz="1400" b="1" cap="none" spc="0"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domácí získali na jaře 7 bodů z 9 možných</a:t>
            </a:r>
            <a:endParaRPr lang="cs-CZ" sz="1800" b="1" cap="none" spc="0"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endParaRPr>
          </a:p>
        </p:txBody>
      </p:sp>
      <p:sp>
        <p:nvSpPr>
          <p:cNvPr id="6" name="Obdélník 5">
            <a:extLst>
              <a:ext uri="{FF2B5EF4-FFF2-40B4-BE49-F238E27FC236}">
                <a16:creationId xmlns:a16="http://schemas.microsoft.com/office/drawing/2014/main" id="{730CCF15-0A69-4B1D-9759-FA973CC2220E}"/>
              </a:ext>
            </a:extLst>
          </p:cNvPr>
          <p:cNvSpPr/>
          <p:nvPr/>
        </p:nvSpPr>
        <p:spPr>
          <a:xfrm>
            <a:off x="139573" y="4987652"/>
            <a:ext cx="4703769" cy="1836000"/>
          </a:xfrm>
          <a:prstGeom prst="rect">
            <a:avLst/>
          </a:prstGeom>
          <a:noFill/>
        </p:spPr>
        <p:txBody>
          <a:bodyPr wrap="square">
            <a:spAutoFit/>
          </a:bodyPr>
          <a:lstStyle/>
          <a:p>
            <a:pPr algn="ctr"/>
            <a:r>
              <a:rPr lang="cs-CZ" sz="1600" u="sng"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Výsledky 17. kola přeboru 16.-17.3.2019 </a:t>
            </a:r>
          </a:p>
          <a:p>
            <a:pPr fontAlgn="ctr"/>
            <a:r>
              <a:rPr lang="cs-CZ" dirty="0"/>
              <a:t>TJ Krupka</a:t>
            </a:r>
            <a:r>
              <a:rPr lang="cs-CZ" b="0" dirty="0"/>
              <a:t> - </a:t>
            </a:r>
            <a:r>
              <a:rPr lang="cs-CZ" dirty="0"/>
              <a:t>FK Litoměřicko B  5:4 (3:1)</a:t>
            </a:r>
          </a:p>
          <a:p>
            <a:pPr fontAlgn="ctr"/>
            <a:r>
              <a:rPr lang="cs-CZ" dirty="0"/>
              <a:t>FK Tatran Kadaň</a:t>
            </a:r>
            <a:r>
              <a:rPr lang="cs-CZ" b="0" dirty="0"/>
              <a:t> - </a:t>
            </a:r>
            <a:r>
              <a:rPr lang="cs-CZ" dirty="0"/>
              <a:t>TJ Sokol Srbice  0:2(0:0)</a:t>
            </a:r>
          </a:p>
          <a:p>
            <a:pPr fontAlgn="ctr"/>
            <a:r>
              <a:rPr lang="cs-CZ" dirty="0"/>
              <a:t>SK Štětí</a:t>
            </a:r>
            <a:r>
              <a:rPr lang="cs-CZ" b="0" dirty="0"/>
              <a:t> - </a:t>
            </a:r>
            <a:r>
              <a:rPr lang="cs-CZ" dirty="0"/>
              <a:t>FK Jiskra Modrá/SK Hrobce   2:1 PK</a:t>
            </a:r>
          </a:p>
          <a:p>
            <a:pPr fontAlgn="ctr"/>
            <a:r>
              <a:rPr lang="cs-CZ" dirty="0"/>
              <a:t>FK Slavoj Žatec</a:t>
            </a:r>
            <a:r>
              <a:rPr lang="cs-CZ" b="0" dirty="0"/>
              <a:t> - </a:t>
            </a:r>
            <a:r>
              <a:rPr lang="cs-CZ" dirty="0"/>
              <a:t>FK Jílové    5:0(3:0)</a:t>
            </a:r>
          </a:p>
          <a:p>
            <a:pPr fontAlgn="ctr"/>
            <a:r>
              <a:rPr lang="cs-CZ" dirty="0"/>
              <a:t>SK Baník Modlany</a:t>
            </a:r>
            <a:r>
              <a:rPr lang="cs-CZ" b="0" dirty="0"/>
              <a:t> - </a:t>
            </a:r>
            <a:r>
              <a:rPr lang="cs-CZ" dirty="0"/>
              <a:t>SK STAP-TRATEC Vilémov   1:3(0:2)</a:t>
            </a:r>
          </a:p>
          <a:p>
            <a:pPr fontAlgn="ctr"/>
            <a:r>
              <a:rPr lang="cs-CZ" dirty="0">
                <a:solidFill>
                  <a:srgbClr val="FF0000"/>
                </a:solidFill>
              </a:rPr>
              <a:t>TJ Spartak Perštejn</a:t>
            </a:r>
            <a:r>
              <a:rPr lang="cs-CZ" b="0" dirty="0">
                <a:solidFill>
                  <a:srgbClr val="FF0000"/>
                </a:solidFill>
              </a:rPr>
              <a:t> - </a:t>
            </a:r>
            <a:r>
              <a:rPr lang="cs-CZ" dirty="0">
                <a:solidFill>
                  <a:srgbClr val="FF0000"/>
                </a:solidFill>
              </a:rPr>
              <a:t>FK Dobroměřice   24.4.2019</a:t>
            </a:r>
          </a:p>
          <a:p>
            <a:pPr fontAlgn="ctr"/>
            <a:r>
              <a:rPr lang="cs-CZ" dirty="0">
                <a:solidFill>
                  <a:srgbClr val="FF0000"/>
                </a:solidFill>
              </a:rPr>
              <a:t>SK </a:t>
            </a:r>
            <a:r>
              <a:rPr lang="cs-CZ" dirty="0" err="1">
                <a:solidFill>
                  <a:srgbClr val="FF0000"/>
                </a:solidFill>
              </a:rPr>
              <a:t>Brná</a:t>
            </a:r>
            <a:r>
              <a:rPr lang="cs-CZ" b="0" dirty="0">
                <a:solidFill>
                  <a:srgbClr val="FF0000"/>
                </a:solidFill>
              </a:rPr>
              <a:t> - </a:t>
            </a:r>
            <a:r>
              <a:rPr lang="cs-CZ" dirty="0">
                <a:solidFill>
                  <a:srgbClr val="FF0000"/>
                </a:solidFill>
              </a:rPr>
              <a:t>FK SEKO Louny     5.6.2019</a:t>
            </a:r>
          </a:p>
          <a:p>
            <a:pPr fontAlgn="ctr"/>
            <a:r>
              <a:rPr lang="cs-CZ" sz="1400" dirty="0">
                <a:solidFill>
                  <a:srgbClr val="FF0000"/>
                </a:solidFill>
              </a:rPr>
              <a:t>TJ Sokol Horní Jiřetín</a:t>
            </a:r>
            <a:r>
              <a:rPr lang="cs-CZ" sz="1400" b="0" dirty="0">
                <a:solidFill>
                  <a:srgbClr val="FF0000"/>
                </a:solidFill>
              </a:rPr>
              <a:t> - </a:t>
            </a:r>
            <a:r>
              <a:rPr lang="cs-CZ" sz="1400" dirty="0">
                <a:solidFill>
                  <a:srgbClr val="FF0000"/>
                </a:solidFill>
              </a:rPr>
              <a:t>ASK Lovosice   8.5.2019</a:t>
            </a:r>
          </a:p>
          <a:p>
            <a:pPr fontAlgn="ctr"/>
            <a:endParaRPr lang="cs-CZ" sz="1400" b="0" dirty="0">
              <a:latin typeface="Arial Black" panose="020B0A04020102020204" pitchFamily="34" charset="0"/>
            </a:endParaRPr>
          </a:p>
          <a:p>
            <a:pPr fontAlgn="ctr"/>
            <a:endParaRPr lang="cs-CZ" sz="1400" b="0" dirty="0">
              <a:latin typeface="Arial Black" panose="020B0A04020102020204" pitchFamily="34" charset="0"/>
            </a:endParaRPr>
          </a:p>
          <a:p>
            <a:pPr fontAlgn="ctr"/>
            <a:endParaRPr lang="cs-CZ" sz="1400" b="0" dirty="0">
              <a:latin typeface="Arial Black" panose="020B0A04020102020204" pitchFamily="34" charset="0"/>
            </a:endParaRPr>
          </a:p>
        </p:txBody>
      </p:sp>
      <p:sp>
        <p:nvSpPr>
          <p:cNvPr id="7" name="TextovéPole 6">
            <a:extLst>
              <a:ext uri="{FF2B5EF4-FFF2-40B4-BE49-F238E27FC236}">
                <a16:creationId xmlns:a16="http://schemas.microsoft.com/office/drawing/2014/main" id="{DE94FF8F-81C1-4C38-B0BB-604CA97FCF8B}"/>
              </a:ext>
            </a:extLst>
          </p:cNvPr>
          <p:cNvSpPr txBox="1"/>
          <p:nvPr/>
        </p:nvSpPr>
        <p:spPr>
          <a:xfrm>
            <a:off x="143992" y="91108"/>
            <a:ext cx="4680520" cy="830997"/>
          </a:xfrm>
          <a:prstGeom prst="rect">
            <a:avLst/>
          </a:prstGeom>
          <a:pattFill prst="pct5">
            <a:fgClr>
              <a:schemeClr val="accent1"/>
            </a:fgClr>
            <a:bgClr>
              <a:schemeClr val="bg1"/>
            </a:bgClr>
          </a:pattFill>
          <a:effectLst>
            <a:glow rad="101600">
              <a:srgbClr val="FFFF66">
                <a:alpha val="40000"/>
              </a:srgbClr>
            </a:glow>
            <a:softEdge rad="241300"/>
          </a:effectLst>
        </p:spPr>
        <p:txBody>
          <a:bodyPr wrap="square" rtlCol="0">
            <a:spAutoFit/>
          </a:bodyPr>
          <a:lstStyle/>
          <a:p>
            <a:pPr algn="ctr"/>
            <a:r>
              <a:rPr lang="cs-CZ" sz="2400" dirty="0">
                <a:latin typeface="Berlin Sans FB Demi" panose="020E0802020502020306" pitchFamily="34" charset="0"/>
              </a:rPr>
              <a:t>Výsledky posledních 2 kol Ústeckého přeboru dospělých</a:t>
            </a:r>
          </a:p>
        </p:txBody>
      </p:sp>
      <p:graphicFrame>
        <p:nvGraphicFramePr>
          <p:cNvPr id="8" name="Tabulka 7">
            <a:extLst>
              <a:ext uri="{FF2B5EF4-FFF2-40B4-BE49-F238E27FC236}">
                <a16:creationId xmlns:a16="http://schemas.microsoft.com/office/drawing/2014/main" id="{89244AE0-A93F-465F-BB07-21EDE7B1A7C2}"/>
              </a:ext>
            </a:extLst>
          </p:cNvPr>
          <p:cNvGraphicFramePr>
            <a:graphicFrameLocks noGrp="1"/>
          </p:cNvGraphicFramePr>
          <p:nvPr>
            <p:extLst>
              <p:ext uri="{D42A27DB-BD31-4B8C-83A1-F6EECF244321}">
                <p14:modId xmlns:p14="http://schemas.microsoft.com/office/powerpoint/2010/main" val="3592733681"/>
              </p:ext>
            </p:extLst>
          </p:nvPr>
        </p:nvGraphicFramePr>
        <p:xfrm>
          <a:off x="5480517" y="1099220"/>
          <a:ext cx="4533901" cy="2411730"/>
        </p:xfrm>
        <a:graphic>
          <a:graphicData uri="http://schemas.openxmlformats.org/drawingml/2006/table">
            <a:tbl>
              <a:tblPr/>
              <a:tblGrid>
                <a:gridCol w="215147">
                  <a:extLst>
                    <a:ext uri="{9D8B030D-6E8A-4147-A177-3AD203B41FA5}">
                      <a16:colId xmlns:a16="http://schemas.microsoft.com/office/drawing/2014/main" val="3728360152"/>
                    </a:ext>
                  </a:extLst>
                </a:gridCol>
                <a:gridCol w="253114">
                  <a:extLst>
                    <a:ext uri="{9D8B030D-6E8A-4147-A177-3AD203B41FA5}">
                      <a16:colId xmlns:a16="http://schemas.microsoft.com/office/drawing/2014/main" val="1396202123"/>
                    </a:ext>
                  </a:extLst>
                </a:gridCol>
                <a:gridCol w="1699026">
                  <a:extLst>
                    <a:ext uri="{9D8B030D-6E8A-4147-A177-3AD203B41FA5}">
                      <a16:colId xmlns:a16="http://schemas.microsoft.com/office/drawing/2014/main" val="1785250684"/>
                    </a:ext>
                  </a:extLst>
                </a:gridCol>
                <a:gridCol w="332212">
                  <a:extLst>
                    <a:ext uri="{9D8B030D-6E8A-4147-A177-3AD203B41FA5}">
                      <a16:colId xmlns:a16="http://schemas.microsoft.com/office/drawing/2014/main" val="2807445544"/>
                    </a:ext>
                  </a:extLst>
                </a:gridCol>
                <a:gridCol w="227802">
                  <a:extLst>
                    <a:ext uri="{9D8B030D-6E8A-4147-A177-3AD203B41FA5}">
                      <a16:colId xmlns:a16="http://schemas.microsoft.com/office/drawing/2014/main" val="3421588838"/>
                    </a:ext>
                  </a:extLst>
                </a:gridCol>
                <a:gridCol w="180344">
                  <a:extLst>
                    <a:ext uri="{9D8B030D-6E8A-4147-A177-3AD203B41FA5}">
                      <a16:colId xmlns:a16="http://schemas.microsoft.com/office/drawing/2014/main" val="4288709001"/>
                    </a:ext>
                  </a:extLst>
                </a:gridCol>
                <a:gridCol w="180344">
                  <a:extLst>
                    <a:ext uri="{9D8B030D-6E8A-4147-A177-3AD203B41FA5}">
                      <a16:colId xmlns:a16="http://schemas.microsoft.com/office/drawing/2014/main" val="1625516869"/>
                    </a:ext>
                  </a:extLst>
                </a:gridCol>
                <a:gridCol w="240458">
                  <a:extLst>
                    <a:ext uri="{9D8B030D-6E8A-4147-A177-3AD203B41FA5}">
                      <a16:colId xmlns:a16="http://schemas.microsoft.com/office/drawing/2014/main" val="1151189997"/>
                    </a:ext>
                  </a:extLst>
                </a:gridCol>
                <a:gridCol w="645440">
                  <a:extLst>
                    <a:ext uri="{9D8B030D-6E8A-4147-A177-3AD203B41FA5}">
                      <a16:colId xmlns:a16="http://schemas.microsoft.com/office/drawing/2014/main" val="682899202"/>
                    </a:ext>
                  </a:extLst>
                </a:gridCol>
                <a:gridCol w="294245">
                  <a:extLst>
                    <a:ext uri="{9D8B030D-6E8A-4147-A177-3AD203B41FA5}">
                      <a16:colId xmlns:a16="http://schemas.microsoft.com/office/drawing/2014/main" val="1340060838"/>
                    </a:ext>
                  </a:extLst>
                </a:gridCol>
                <a:gridCol w="265769">
                  <a:extLst>
                    <a:ext uri="{9D8B030D-6E8A-4147-A177-3AD203B41FA5}">
                      <a16:colId xmlns:a16="http://schemas.microsoft.com/office/drawing/2014/main" val="1365276932"/>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4776380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dirty="0">
                          <a:solidFill>
                            <a:srgbClr val="0000CC"/>
                          </a:solidFill>
                          <a:effectLst/>
                          <a:latin typeface="Calibri" panose="020F0502020204030204" pitchFamily="34" charset="0"/>
                        </a:rPr>
                        <a:t>Ústecký přebor starších žáků 2018/2019 po 14 odehraných </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8229538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74:6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90944065"/>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66:44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7398410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53:37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30252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64:29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0524350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34:31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49194293"/>
                  </a:ext>
                </a:extLst>
              </a:tr>
              <a:tr h="200025">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Calibri" panose="020F0502020204030204" pitchFamily="34" charset="0"/>
                        </a:rPr>
                        <a:t>67:63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7757153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42:62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8155166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29:68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126596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Junior Teplice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18:107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4433784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89207850"/>
                  </a:ext>
                </a:extLst>
              </a:tr>
            </a:tbl>
          </a:graphicData>
        </a:graphic>
      </p:graphicFrame>
      <p:graphicFrame>
        <p:nvGraphicFramePr>
          <p:cNvPr id="11" name="Tabulka 10">
            <a:extLst>
              <a:ext uri="{FF2B5EF4-FFF2-40B4-BE49-F238E27FC236}">
                <a16:creationId xmlns:a16="http://schemas.microsoft.com/office/drawing/2014/main" id="{FB2F1FD7-B467-4319-90F3-06ADB9CF70A2}"/>
              </a:ext>
            </a:extLst>
          </p:cNvPr>
          <p:cNvGraphicFramePr>
            <a:graphicFrameLocks noGrp="1"/>
          </p:cNvGraphicFramePr>
          <p:nvPr>
            <p:extLst>
              <p:ext uri="{D42A27DB-BD31-4B8C-83A1-F6EECF244321}">
                <p14:modId xmlns:p14="http://schemas.microsoft.com/office/powerpoint/2010/main" val="1905710637"/>
              </p:ext>
            </p:extLst>
          </p:nvPr>
        </p:nvGraphicFramePr>
        <p:xfrm>
          <a:off x="5480518" y="4246612"/>
          <a:ext cx="4467225" cy="2613248"/>
        </p:xfrm>
        <a:graphic>
          <a:graphicData uri="http://schemas.openxmlformats.org/drawingml/2006/table">
            <a:tbl>
              <a:tblPr/>
              <a:tblGrid>
                <a:gridCol w="317905">
                  <a:extLst>
                    <a:ext uri="{9D8B030D-6E8A-4147-A177-3AD203B41FA5}">
                      <a16:colId xmlns:a16="http://schemas.microsoft.com/office/drawing/2014/main" val="1965622517"/>
                    </a:ext>
                  </a:extLst>
                </a:gridCol>
                <a:gridCol w="278167">
                  <a:extLst>
                    <a:ext uri="{9D8B030D-6E8A-4147-A177-3AD203B41FA5}">
                      <a16:colId xmlns:a16="http://schemas.microsoft.com/office/drawing/2014/main" val="2237172688"/>
                    </a:ext>
                  </a:extLst>
                </a:gridCol>
                <a:gridCol w="1818018">
                  <a:extLst>
                    <a:ext uri="{9D8B030D-6E8A-4147-A177-3AD203B41FA5}">
                      <a16:colId xmlns:a16="http://schemas.microsoft.com/office/drawing/2014/main" val="4272697288"/>
                    </a:ext>
                  </a:extLst>
                </a:gridCol>
                <a:gridCol w="225183">
                  <a:extLst>
                    <a:ext uri="{9D8B030D-6E8A-4147-A177-3AD203B41FA5}">
                      <a16:colId xmlns:a16="http://schemas.microsoft.com/office/drawing/2014/main" val="3922229891"/>
                    </a:ext>
                  </a:extLst>
                </a:gridCol>
                <a:gridCol w="188756">
                  <a:extLst>
                    <a:ext uri="{9D8B030D-6E8A-4147-A177-3AD203B41FA5}">
                      <a16:colId xmlns:a16="http://schemas.microsoft.com/office/drawing/2014/main" val="4289986385"/>
                    </a:ext>
                  </a:extLst>
                </a:gridCol>
                <a:gridCol w="188756">
                  <a:extLst>
                    <a:ext uri="{9D8B030D-6E8A-4147-A177-3AD203B41FA5}">
                      <a16:colId xmlns:a16="http://schemas.microsoft.com/office/drawing/2014/main" val="2193948957"/>
                    </a:ext>
                  </a:extLst>
                </a:gridCol>
                <a:gridCol w="188756">
                  <a:extLst>
                    <a:ext uri="{9D8B030D-6E8A-4147-A177-3AD203B41FA5}">
                      <a16:colId xmlns:a16="http://schemas.microsoft.com/office/drawing/2014/main" val="1114041829"/>
                    </a:ext>
                  </a:extLst>
                </a:gridCol>
                <a:gridCol w="188756">
                  <a:extLst>
                    <a:ext uri="{9D8B030D-6E8A-4147-A177-3AD203B41FA5}">
                      <a16:colId xmlns:a16="http://schemas.microsoft.com/office/drawing/2014/main" val="2301469420"/>
                    </a:ext>
                  </a:extLst>
                </a:gridCol>
                <a:gridCol w="463610">
                  <a:extLst>
                    <a:ext uri="{9D8B030D-6E8A-4147-A177-3AD203B41FA5}">
                      <a16:colId xmlns:a16="http://schemas.microsoft.com/office/drawing/2014/main" val="1768658777"/>
                    </a:ext>
                  </a:extLst>
                </a:gridCol>
                <a:gridCol w="357643">
                  <a:extLst>
                    <a:ext uri="{9D8B030D-6E8A-4147-A177-3AD203B41FA5}">
                      <a16:colId xmlns:a16="http://schemas.microsoft.com/office/drawing/2014/main" val="684058747"/>
                    </a:ext>
                  </a:extLst>
                </a:gridCol>
                <a:gridCol w="251675">
                  <a:extLst>
                    <a:ext uri="{9D8B030D-6E8A-4147-A177-3AD203B41FA5}">
                      <a16:colId xmlns:a16="http://schemas.microsoft.com/office/drawing/2014/main" val="1674600590"/>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0752846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100" b="1" i="0" u="none" strike="noStrike" dirty="0">
                          <a:solidFill>
                            <a:srgbClr val="0000CC"/>
                          </a:solidFill>
                          <a:effectLst/>
                          <a:latin typeface="Calibri" panose="020F0502020204030204" pitchFamily="34" charset="0"/>
                        </a:rPr>
                        <a:t>Ústecký přebor mladších žáků 2018/2019 po 10.kole 12 odehraných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1594630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111:14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48119867"/>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90:41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8793733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75:54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922375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FF0000"/>
                          </a:solidFill>
                          <a:effectLst/>
                          <a:latin typeface="Arial" panose="020B0604020202020204" pitchFamily="34" charset="0"/>
                        </a:rPr>
                        <a:t>SK Štětí, </a:t>
                      </a:r>
                      <a:r>
                        <a:rPr lang="cs-CZ" sz="1100" b="1" i="0" u="none" strike="noStrike" dirty="0" err="1">
                          <a:solidFill>
                            <a:srgbClr val="FF0000"/>
                          </a:solidFill>
                          <a:effectLst/>
                          <a:latin typeface="Arial" panose="020B0604020202020204" pitchFamily="34" charset="0"/>
                        </a:rPr>
                        <a:t>z.s</a:t>
                      </a:r>
                      <a:r>
                        <a:rPr lang="cs-CZ" sz="11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Calibri" panose="020F0502020204030204" pitchFamily="34" charset="0"/>
                        </a:rPr>
                        <a:t>106:41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0974649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79:47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65162804"/>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64:39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1116664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39:67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44788429"/>
                  </a:ext>
                </a:extLst>
              </a:tr>
              <a:tr h="23961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25:143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3051591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15:158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5612338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8234803"/>
                  </a:ext>
                </a:extLst>
              </a:tr>
            </a:tbl>
          </a:graphicData>
        </a:graphic>
      </p:graphicFrame>
      <p:sp>
        <p:nvSpPr>
          <p:cNvPr id="2" name="TextovéPole 1"/>
          <p:cNvSpPr txBox="1"/>
          <p:nvPr/>
        </p:nvSpPr>
        <p:spPr>
          <a:xfrm>
            <a:off x="5464667" y="91108"/>
            <a:ext cx="4533901" cy="1015663"/>
          </a:xfrm>
          <a:prstGeom prst="rect">
            <a:avLst/>
          </a:prstGeom>
          <a:pattFill prst="smGrid">
            <a:fgClr>
              <a:srgbClr val="66FF66"/>
            </a:fgClr>
            <a:bgClr>
              <a:schemeClr val="bg1"/>
            </a:bgClr>
          </a:pattFill>
          <a:effectLst>
            <a:softEdge rad="152400"/>
          </a:effectLst>
        </p:spPr>
        <p:txBody>
          <a:bodyPr wrap="square" rtlCol="0">
            <a:spAutoFit/>
          </a:bodyPr>
          <a:lstStyle/>
          <a:p>
            <a:pPr algn="ctr"/>
            <a:r>
              <a:rPr lang="cs-CZ" sz="2000" dirty="0" smtClean="0">
                <a:solidFill>
                  <a:srgbClr val="000099"/>
                </a:solidFill>
                <a:latin typeface="Arial Black" panose="020B0A04020102020204" pitchFamily="34" charset="0"/>
              </a:rPr>
              <a:t>Starší žáci jsou na 6. místě, ale místa před nimi nejsou bodově příliš vzdálená  </a:t>
            </a:r>
            <a:endParaRPr lang="cs-CZ" sz="2000" dirty="0" smtClean="0">
              <a:solidFill>
                <a:srgbClr val="000099"/>
              </a:solidFill>
              <a:latin typeface="Arial Black" panose="020B0A04020102020204" pitchFamily="34" charset="0"/>
            </a:endParaRPr>
          </a:p>
        </p:txBody>
      </p:sp>
      <p:sp>
        <p:nvSpPr>
          <p:cNvPr id="3" name="TextovéPole 2"/>
          <p:cNvSpPr txBox="1"/>
          <p:nvPr/>
        </p:nvSpPr>
        <p:spPr>
          <a:xfrm>
            <a:off x="5480517" y="3547492"/>
            <a:ext cx="4467226" cy="646331"/>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1800" dirty="0" smtClean="0">
                <a:solidFill>
                  <a:srgbClr val="FF0000"/>
                </a:solidFill>
                <a:latin typeface="Arial Black" panose="020B0A04020102020204" pitchFamily="34" charset="0"/>
              </a:rPr>
              <a:t>Mladší žáci přišli o 2. místo, ale klidně se </a:t>
            </a:r>
            <a:r>
              <a:rPr lang="cs-CZ" sz="1800" dirty="0" err="1" smtClean="0">
                <a:solidFill>
                  <a:srgbClr val="FF0000"/>
                </a:solidFill>
                <a:latin typeface="Arial Black" panose="020B0A04020102020204" pitchFamily="34" charset="0"/>
              </a:rPr>
              <a:t>tám</a:t>
            </a:r>
            <a:r>
              <a:rPr lang="cs-CZ" sz="1800" dirty="0" smtClean="0">
                <a:solidFill>
                  <a:srgbClr val="FF0000"/>
                </a:solidFill>
                <a:latin typeface="Arial Black" panose="020B0A04020102020204" pitchFamily="34" charset="0"/>
              </a:rPr>
              <a:t> můžou vrátit</a:t>
            </a:r>
            <a:endParaRPr lang="cs-CZ" sz="1800" dirty="0" smtClean="0">
              <a:solidFill>
                <a:srgbClr val="FF0000"/>
              </a:solidFill>
              <a:latin typeface="Arial Black" panose="020B0A04020102020204" pitchFamily="34" charset="0"/>
            </a:endParaRPr>
          </a:p>
        </p:txBody>
      </p:sp>
    </p:spTree>
    <p:extLst>
      <p:ext uri="{BB962C8B-B14F-4D97-AF65-F5344CB8AC3E}">
        <p14:creationId xmlns:p14="http://schemas.microsoft.com/office/powerpoint/2010/main" val="36919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endParaRPr lang="cs-CZ" sz="800" dirty="0">
              <a:latin typeface="Bookman Old Style" pitchFamily="18" charset="0"/>
            </a:endParaRP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graphicFrame>
        <p:nvGraphicFramePr>
          <p:cNvPr id="6" name="Tabulka 5">
            <a:extLst>
              <a:ext uri="{FF2B5EF4-FFF2-40B4-BE49-F238E27FC236}">
                <a16:creationId xmlns:a16="http://schemas.microsoft.com/office/drawing/2014/main" id="{73DA63B5-DFD4-431E-86A3-38A8945ADDC3}"/>
              </a:ext>
            </a:extLst>
          </p:cNvPr>
          <p:cNvGraphicFramePr>
            <a:graphicFrameLocks noGrp="1"/>
          </p:cNvGraphicFramePr>
          <p:nvPr>
            <p:extLst>
              <p:ext uri="{D42A27DB-BD31-4B8C-83A1-F6EECF244321}">
                <p14:modId xmlns:p14="http://schemas.microsoft.com/office/powerpoint/2010/main" val="2508483744"/>
              </p:ext>
            </p:extLst>
          </p:nvPr>
        </p:nvGraphicFramePr>
        <p:xfrm>
          <a:off x="5400576" y="163116"/>
          <a:ext cx="4681345" cy="6624743"/>
        </p:xfrm>
        <a:graphic>
          <a:graphicData uri="http://schemas.openxmlformats.org/drawingml/2006/table">
            <a:tbl>
              <a:tblPr/>
              <a:tblGrid>
                <a:gridCol w="1332383">
                  <a:extLst>
                    <a:ext uri="{9D8B030D-6E8A-4147-A177-3AD203B41FA5}">
                      <a16:colId xmlns:a16="http://schemas.microsoft.com/office/drawing/2014/main" val="3798381038"/>
                    </a:ext>
                  </a:extLst>
                </a:gridCol>
                <a:gridCol w="1485427">
                  <a:extLst>
                    <a:ext uri="{9D8B030D-6E8A-4147-A177-3AD203B41FA5}">
                      <a16:colId xmlns:a16="http://schemas.microsoft.com/office/drawing/2014/main" val="995214864"/>
                    </a:ext>
                  </a:extLst>
                </a:gridCol>
                <a:gridCol w="1863535">
                  <a:extLst>
                    <a:ext uri="{9D8B030D-6E8A-4147-A177-3AD203B41FA5}">
                      <a16:colId xmlns:a16="http://schemas.microsoft.com/office/drawing/2014/main" val="3865930719"/>
                    </a:ext>
                  </a:extLst>
                </a:gridCol>
              </a:tblGrid>
              <a:tr h="196106">
                <a:tc gridSpan="3">
                  <a:txBody>
                    <a:bodyPr/>
                    <a:lstStyle/>
                    <a:p>
                      <a:pPr algn="ctr" rtl="0" fontAlgn="ctr"/>
                      <a:r>
                        <a:rPr lang="cs-CZ" sz="1100" b="1" i="0" u="none" strike="noStrike">
                          <a:solidFill>
                            <a:srgbClr val="000000"/>
                          </a:solidFill>
                          <a:effectLst/>
                          <a:latin typeface="Arial" panose="020B0604020202020204" pitchFamily="34" charset="0"/>
                        </a:rPr>
                        <a:t>19. kolo Ústeckého přeboru dospělých</a:t>
                      </a:r>
                    </a:p>
                  </a:txBody>
                  <a:tcPr marL="5402" marR="5402" marT="540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1895205"/>
                  </a:ext>
                </a:extLst>
              </a:tr>
              <a:tr h="386089">
                <a:tc>
                  <a:txBody>
                    <a:bodyPr/>
                    <a:lstStyle/>
                    <a:p>
                      <a:pPr algn="ctr" rtl="0" fontAlgn="ctr"/>
                      <a:r>
                        <a:rPr lang="cs-CZ" sz="1100" b="1" i="0" u="none" strike="noStrike">
                          <a:solidFill>
                            <a:srgbClr val="000000"/>
                          </a:solidFill>
                          <a:effectLst/>
                          <a:latin typeface="Arial" panose="020B0604020202020204" pitchFamily="34" charset="0"/>
                        </a:rPr>
                        <a:t>30.03.2019 10:15</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Tatran Kadaň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Jiskra Modrá/SK Hrobce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54341819"/>
                  </a:ext>
                </a:extLst>
              </a:tr>
              <a:tr h="196106">
                <a:tc>
                  <a:txBody>
                    <a:bodyPr/>
                    <a:lstStyle/>
                    <a:p>
                      <a:pPr algn="ctr" rtl="0" fontAlgn="ctr"/>
                      <a:r>
                        <a:rPr lang="cs-CZ" sz="1100" b="1" i="0" u="none" strike="noStrike">
                          <a:solidFill>
                            <a:srgbClr val="000000"/>
                          </a:solidFill>
                          <a:effectLst/>
                          <a:latin typeface="Arial" panose="020B0604020202020204" pitchFamily="34" charset="0"/>
                        </a:rPr>
                        <a:t>30.03.2019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SK Brná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SK Baník Modlany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943833418"/>
                  </a:ext>
                </a:extLst>
              </a:tr>
              <a:tr h="386089">
                <a:tc>
                  <a:txBody>
                    <a:bodyPr/>
                    <a:lstStyle/>
                    <a:p>
                      <a:pPr algn="ctr" rtl="0" fontAlgn="ctr"/>
                      <a:r>
                        <a:rPr lang="cs-CZ" sz="1100" b="1" i="0" u="none" strike="noStrike">
                          <a:solidFill>
                            <a:srgbClr val="000000"/>
                          </a:solidFill>
                          <a:effectLst/>
                          <a:latin typeface="Arial" panose="020B0604020202020204" pitchFamily="34" charset="0"/>
                        </a:rPr>
                        <a:t>30.03.2019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Sokol Horní Jiřetín/FK Litvínov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Jílové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89564574"/>
                  </a:ext>
                </a:extLst>
              </a:tr>
              <a:tr h="196106">
                <a:tc>
                  <a:txBody>
                    <a:bodyPr/>
                    <a:lstStyle/>
                    <a:p>
                      <a:pPr algn="ctr" rtl="0" fontAlgn="ctr"/>
                      <a:r>
                        <a:rPr lang="cs-CZ" sz="1100" b="1" i="0" u="none" strike="noStrike">
                          <a:solidFill>
                            <a:srgbClr val="000000"/>
                          </a:solidFill>
                          <a:effectLst/>
                          <a:latin typeface="Arial" panose="020B0604020202020204" pitchFamily="34" charset="0"/>
                        </a:rPr>
                        <a:t>30.03.2019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Krupka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ASK Lovosice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872364019"/>
                  </a:ext>
                </a:extLst>
              </a:tr>
              <a:tr h="196106">
                <a:tc>
                  <a:txBody>
                    <a:bodyPr/>
                    <a:lstStyle/>
                    <a:p>
                      <a:pPr algn="ctr" rtl="0" fontAlgn="ctr"/>
                      <a:r>
                        <a:rPr lang="cs-CZ" sz="1100" b="1" i="0" u="none" strike="noStrike">
                          <a:solidFill>
                            <a:srgbClr val="000000"/>
                          </a:solidFill>
                          <a:effectLst/>
                          <a:latin typeface="Arial" panose="020B0604020202020204" pitchFamily="34" charset="0"/>
                        </a:rPr>
                        <a:t>30.03.2019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Sokol Srbice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Litoměřicko B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50502575"/>
                  </a:ext>
                </a:extLst>
              </a:tr>
              <a:tr h="196106">
                <a:tc>
                  <a:txBody>
                    <a:bodyPr/>
                    <a:lstStyle/>
                    <a:p>
                      <a:pPr algn="ctr" rtl="0" fontAlgn="ctr"/>
                      <a:r>
                        <a:rPr lang="cs-CZ" sz="1100" b="1" i="0" u="none" strike="noStrike">
                          <a:solidFill>
                            <a:srgbClr val="000000"/>
                          </a:solidFill>
                          <a:effectLst/>
                          <a:latin typeface="Arial" panose="020B0604020202020204" pitchFamily="34" charset="0"/>
                        </a:rPr>
                        <a:t>30.03.2019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Spartak Perštejn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SK STAP-TRATEC Vilémov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29431967"/>
                  </a:ext>
                </a:extLst>
              </a:tr>
              <a:tr h="196106">
                <a:tc>
                  <a:txBody>
                    <a:bodyPr/>
                    <a:lstStyle/>
                    <a:p>
                      <a:pPr algn="ctr" rtl="0" fontAlgn="ctr"/>
                      <a:r>
                        <a:rPr lang="cs-CZ" sz="1100" b="1" i="0" u="none" strike="noStrike">
                          <a:solidFill>
                            <a:srgbClr val="000000"/>
                          </a:solidFill>
                          <a:effectLst/>
                          <a:latin typeface="Arial" panose="020B0604020202020204" pitchFamily="34" charset="0"/>
                        </a:rPr>
                        <a:t>30.03.2019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Štětí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Dobroměřice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85296127"/>
                  </a:ext>
                </a:extLst>
              </a:tr>
              <a:tr h="196106">
                <a:tc>
                  <a:txBody>
                    <a:bodyPr/>
                    <a:lstStyle/>
                    <a:p>
                      <a:pPr algn="ctr" rtl="0" fontAlgn="ctr"/>
                      <a:r>
                        <a:rPr lang="cs-CZ" sz="1100" b="1" i="0" u="none" strike="noStrike">
                          <a:solidFill>
                            <a:srgbClr val="000000"/>
                          </a:solidFill>
                          <a:effectLst/>
                          <a:latin typeface="Arial" panose="020B0604020202020204" pitchFamily="34" charset="0"/>
                        </a:rPr>
                        <a:t>30.03.2019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Slavoj Žatec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SEKO Louny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337630699"/>
                  </a:ext>
                </a:extLst>
              </a:tr>
              <a:tr h="196106">
                <a:tc gridSpan="3">
                  <a:txBody>
                    <a:bodyPr/>
                    <a:lstStyle/>
                    <a:p>
                      <a:pPr algn="ctr" rtl="0" fontAlgn="ctr"/>
                      <a:r>
                        <a:rPr lang="cs-CZ" sz="1100" b="1" i="0" u="none" strike="noStrike">
                          <a:solidFill>
                            <a:srgbClr val="000000"/>
                          </a:solidFill>
                          <a:effectLst/>
                          <a:latin typeface="Arial" panose="020B0604020202020204" pitchFamily="34" charset="0"/>
                        </a:rPr>
                        <a:t>20. kolo Ústeckého přeboru dospělých</a:t>
                      </a:r>
                    </a:p>
                  </a:txBody>
                  <a:tcPr marL="5402" marR="5402" marT="540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568942454"/>
                  </a:ext>
                </a:extLst>
              </a:tr>
              <a:tr h="196106">
                <a:tc>
                  <a:txBody>
                    <a:bodyPr/>
                    <a:lstStyle/>
                    <a:p>
                      <a:pPr algn="ctr" rtl="0" fontAlgn="ctr"/>
                      <a:r>
                        <a:rPr lang="cs-CZ" sz="1100" b="1" i="0" u="none" strike="noStrike">
                          <a:solidFill>
                            <a:srgbClr val="000000"/>
                          </a:solidFill>
                          <a:effectLst/>
                          <a:latin typeface="Arial" panose="020B0604020202020204" pitchFamily="34" charset="0"/>
                        </a:rPr>
                        <a:t>06.04.2019 14:30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ASK Lovosice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Sokol Srbice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9752761"/>
                  </a:ext>
                </a:extLst>
              </a:tr>
              <a:tr h="196106">
                <a:tc>
                  <a:txBody>
                    <a:bodyPr/>
                    <a:lstStyle/>
                    <a:p>
                      <a:pPr algn="ctr" rtl="0" fontAlgn="ctr"/>
                      <a:r>
                        <a:rPr lang="cs-CZ" sz="1100" b="1" i="0" u="none" strike="noStrike">
                          <a:solidFill>
                            <a:srgbClr val="000000"/>
                          </a:solidFill>
                          <a:effectLst/>
                          <a:latin typeface="Arial" panose="020B0604020202020204" pitchFamily="34" charset="0"/>
                        </a:rPr>
                        <a:t>06.04.2019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SEKO Louny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SK Štětí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307499366"/>
                  </a:ext>
                </a:extLst>
              </a:tr>
              <a:tr h="196106">
                <a:tc>
                  <a:txBody>
                    <a:bodyPr/>
                    <a:lstStyle/>
                    <a:p>
                      <a:pPr algn="ctr" rtl="0" fontAlgn="ctr"/>
                      <a:r>
                        <a:rPr lang="cs-CZ" sz="1100" b="1" i="0" u="none" strike="noStrike">
                          <a:solidFill>
                            <a:srgbClr val="000000"/>
                          </a:solidFill>
                          <a:effectLst/>
                          <a:latin typeface="Arial" panose="020B0604020202020204" pitchFamily="34" charset="0"/>
                        </a:rPr>
                        <a:t>06.04.2019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Baník Modlany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Spartak Perštejn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65115800"/>
                  </a:ext>
                </a:extLst>
              </a:tr>
              <a:tr h="196106">
                <a:tc>
                  <a:txBody>
                    <a:bodyPr/>
                    <a:lstStyle/>
                    <a:p>
                      <a:pPr algn="ctr" rtl="0" fontAlgn="ctr"/>
                      <a:r>
                        <a:rPr lang="cs-CZ" sz="1100" b="1" i="0" u="none" strike="noStrike">
                          <a:solidFill>
                            <a:srgbClr val="000000"/>
                          </a:solidFill>
                          <a:effectLst/>
                          <a:latin typeface="Arial" panose="020B0604020202020204" pitchFamily="34" charset="0"/>
                        </a:rPr>
                        <a:t>06.04.2019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Litoměřicko B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SK Brná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400908037"/>
                  </a:ext>
                </a:extLst>
              </a:tr>
              <a:tr h="386089">
                <a:tc>
                  <a:txBody>
                    <a:bodyPr/>
                    <a:lstStyle/>
                    <a:p>
                      <a:pPr algn="ctr" rtl="0" fontAlgn="ctr"/>
                      <a:r>
                        <a:rPr lang="cs-CZ" sz="1100" b="1" i="0" u="none" strike="noStrike">
                          <a:solidFill>
                            <a:srgbClr val="000000"/>
                          </a:solidFill>
                          <a:effectLst/>
                          <a:latin typeface="Arial" panose="020B0604020202020204" pitchFamily="34" charset="0"/>
                        </a:rPr>
                        <a:t>06.04.2019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Dobroměřice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Sokol Horní Jiřetín/FK Litvínov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10613096"/>
                  </a:ext>
                </a:extLst>
              </a:tr>
              <a:tr h="196106">
                <a:tc>
                  <a:txBody>
                    <a:bodyPr/>
                    <a:lstStyle/>
                    <a:p>
                      <a:pPr algn="ctr" rtl="0" fontAlgn="ctr"/>
                      <a:r>
                        <a:rPr lang="cs-CZ" sz="1100" b="1" i="0" u="none" strike="noStrike">
                          <a:solidFill>
                            <a:srgbClr val="000000"/>
                          </a:solidFill>
                          <a:effectLst/>
                          <a:latin typeface="Arial" panose="020B0604020202020204" pitchFamily="34" charset="0"/>
                        </a:rPr>
                        <a:t>06.04.2019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Jílové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Tatran Kadaň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213340602"/>
                  </a:ext>
                </a:extLst>
              </a:tr>
              <a:tr h="386089">
                <a:tc>
                  <a:txBody>
                    <a:bodyPr/>
                    <a:lstStyle/>
                    <a:p>
                      <a:pPr algn="ctr" rtl="0" fontAlgn="ctr"/>
                      <a:r>
                        <a:rPr lang="cs-CZ" sz="1100" b="1" i="0" u="none" strike="noStrike" dirty="0">
                          <a:solidFill>
                            <a:srgbClr val="000000"/>
                          </a:solidFill>
                          <a:effectLst/>
                          <a:latin typeface="Arial" panose="020B0604020202020204" pitchFamily="34" charset="0"/>
                        </a:rPr>
                        <a:t>06.04.2019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STAP-TRATEC Vilémov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Slavoj Žatec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51872421"/>
                  </a:ext>
                </a:extLst>
              </a:tr>
              <a:tr h="386089">
                <a:tc>
                  <a:txBody>
                    <a:bodyPr/>
                    <a:lstStyle/>
                    <a:p>
                      <a:pPr algn="ctr" rtl="0" fontAlgn="ctr"/>
                      <a:r>
                        <a:rPr lang="cs-CZ" sz="1100" b="1" i="0" u="none" strike="noStrike">
                          <a:solidFill>
                            <a:srgbClr val="000000"/>
                          </a:solidFill>
                          <a:effectLst/>
                          <a:latin typeface="Arial" panose="020B0604020202020204" pitchFamily="34" charset="0"/>
                        </a:rPr>
                        <a:t>07.04.2019 16:30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Jiskra Modrá/SK Hrobce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Krupka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942334182"/>
                  </a:ext>
                </a:extLst>
              </a:tr>
              <a:tr h="196106">
                <a:tc gridSpan="3">
                  <a:txBody>
                    <a:bodyPr/>
                    <a:lstStyle/>
                    <a:p>
                      <a:pPr algn="ctr" rtl="0" fontAlgn="ctr"/>
                      <a:r>
                        <a:rPr lang="cs-CZ" sz="1100" b="1" i="0" u="none" strike="noStrike">
                          <a:solidFill>
                            <a:srgbClr val="000000"/>
                          </a:solidFill>
                          <a:effectLst/>
                          <a:latin typeface="Arial" panose="020B0604020202020204" pitchFamily="34" charset="0"/>
                        </a:rPr>
                        <a:t>21. kolo Ústeckého přeboru dospělých</a:t>
                      </a:r>
                    </a:p>
                  </a:txBody>
                  <a:tcPr marL="5402" marR="5402" marT="540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43008137"/>
                  </a:ext>
                </a:extLst>
              </a:tr>
              <a:tr h="196106">
                <a:tc>
                  <a:txBody>
                    <a:bodyPr/>
                    <a:lstStyle/>
                    <a:p>
                      <a:pPr algn="ctr" rtl="0" fontAlgn="ctr"/>
                      <a:r>
                        <a:rPr lang="cs-CZ" sz="1100" b="1" i="0" u="none" strike="noStrike">
                          <a:solidFill>
                            <a:srgbClr val="000000"/>
                          </a:solidFill>
                          <a:effectLst/>
                          <a:latin typeface="Arial" panose="020B0604020202020204" pitchFamily="34" charset="0"/>
                        </a:rPr>
                        <a:t>13.04.2019 10:30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Tatran Kadaň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Dobroměřice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09651733"/>
                  </a:ext>
                </a:extLst>
              </a:tr>
              <a:tr h="196106">
                <a:tc>
                  <a:txBody>
                    <a:bodyPr/>
                    <a:lstStyle/>
                    <a:p>
                      <a:pPr algn="ctr" rtl="0" fontAlgn="ctr"/>
                      <a:r>
                        <a:rPr lang="cs-CZ" sz="1100" b="1" i="0" u="none" strike="noStrike">
                          <a:solidFill>
                            <a:srgbClr val="000000"/>
                          </a:solidFill>
                          <a:effectLst/>
                          <a:latin typeface="Arial" panose="020B0604020202020204" pitchFamily="34" charset="0"/>
                        </a:rPr>
                        <a:t>13.04.2019 14:30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ASK Lovosice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Litoměřicko B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925784619"/>
                  </a:ext>
                </a:extLst>
              </a:tr>
              <a:tr h="196106">
                <a:tc>
                  <a:txBody>
                    <a:bodyPr/>
                    <a:lstStyle/>
                    <a:p>
                      <a:pPr algn="ctr" rtl="0" fontAlgn="ctr"/>
                      <a:r>
                        <a:rPr lang="cs-CZ" sz="1100" b="1" i="0" u="none" strike="noStrike">
                          <a:solidFill>
                            <a:srgbClr val="000000"/>
                          </a:solidFill>
                          <a:effectLst/>
                          <a:latin typeface="Arial" panose="020B0604020202020204" pitchFamily="34" charset="0"/>
                        </a:rPr>
                        <a:t>13.04.2019 17:00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Krupka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Jílové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89556749"/>
                  </a:ext>
                </a:extLst>
              </a:tr>
              <a:tr h="386089">
                <a:tc>
                  <a:txBody>
                    <a:bodyPr/>
                    <a:lstStyle/>
                    <a:p>
                      <a:pPr algn="ctr" rtl="0" fontAlgn="ctr"/>
                      <a:r>
                        <a:rPr lang="cs-CZ" sz="1100" b="1" i="0" u="none" strike="noStrike">
                          <a:solidFill>
                            <a:srgbClr val="000000"/>
                          </a:solidFill>
                          <a:effectLst/>
                          <a:latin typeface="Arial" panose="020B0604020202020204" pitchFamily="34" charset="0"/>
                        </a:rPr>
                        <a:t>13.04.2019 17:00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Sokol Horní Jiřetín/FK Litvínov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SEKO Louny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477972418"/>
                  </a:ext>
                </a:extLst>
              </a:tr>
              <a:tr h="196106">
                <a:tc>
                  <a:txBody>
                    <a:bodyPr/>
                    <a:lstStyle/>
                    <a:p>
                      <a:pPr algn="ctr" rtl="0" fontAlgn="ctr"/>
                      <a:r>
                        <a:rPr lang="cs-CZ" sz="1100" b="1" i="0" u="none" strike="noStrike">
                          <a:solidFill>
                            <a:srgbClr val="000000"/>
                          </a:solidFill>
                          <a:effectLst/>
                          <a:latin typeface="Arial" panose="020B0604020202020204" pitchFamily="34" charset="0"/>
                        </a:rPr>
                        <a:t>13.04.2019 17:00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Štětí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STAP-TRATEC Vilémov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7375210"/>
                  </a:ext>
                </a:extLst>
              </a:tr>
              <a:tr h="196106">
                <a:tc>
                  <a:txBody>
                    <a:bodyPr/>
                    <a:lstStyle/>
                    <a:p>
                      <a:pPr algn="ctr" rtl="0" fontAlgn="ctr"/>
                      <a:r>
                        <a:rPr lang="cs-CZ" sz="1100" b="1" i="0" u="none" strike="noStrike">
                          <a:solidFill>
                            <a:srgbClr val="000000"/>
                          </a:solidFill>
                          <a:effectLst/>
                          <a:latin typeface="Arial" panose="020B0604020202020204" pitchFamily="34" charset="0"/>
                        </a:rPr>
                        <a:t>13.04.2019 17:00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Slavoj Žatec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SK Baník Modlany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122711652"/>
                  </a:ext>
                </a:extLst>
              </a:tr>
              <a:tr h="196106">
                <a:tc>
                  <a:txBody>
                    <a:bodyPr/>
                    <a:lstStyle/>
                    <a:p>
                      <a:pPr algn="ctr" rtl="0" fontAlgn="ctr"/>
                      <a:r>
                        <a:rPr lang="cs-CZ" sz="1100" b="1" i="0" u="none" strike="noStrike">
                          <a:solidFill>
                            <a:srgbClr val="000000"/>
                          </a:solidFill>
                          <a:effectLst/>
                          <a:latin typeface="Arial" panose="020B0604020202020204" pitchFamily="34" charset="0"/>
                        </a:rPr>
                        <a:t>13.04.2019 17:00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Spartak Perštejn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Brná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56116382"/>
                  </a:ext>
                </a:extLst>
              </a:tr>
              <a:tr h="386089">
                <a:tc>
                  <a:txBody>
                    <a:bodyPr/>
                    <a:lstStyle/>
                    <a:p>
                      <a:pPr algn="ctr" rtl="0" fontAlgn="ctr"/>
                      <a:r>
                        <a:rPr lang="cs-CZ" sz="1100" b="1" i="0" u="none" strike="noStrike">
                          <a:solidFill>
                            <a:srgbClr val="000000"/>
                          </a:solidFill>
                          <a:effectLst/>
                          <a:latin typeface="Arial" panose="020B0604020202020204" pitchFamily="34" charset="0"/>
                        </a:rPr>
                        <a:t>13.04.2019 17:00</a:t>
                      </a:r>
                    </a:p>
                  </a:txBody>
                  <a:tcPr marL="5402" marR="5402" marT="54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Sokol Srbice </a:t>
                      </a:r>
                    </a:p>
                  </a:txBody>
                  <a:tcPr marL="5402" marR="54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Jiskra Modrá/SK Hrobce </a:t>
                      </a:r>
                    </a:p>
                  </a:txBody>
                  <a:tcPr marL="5402" marR="5402" marT="54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692591895"/>
                  </a:ext>
                </a:extLst>
              </a:tr>
            </a:tbl>
          </a:graphicData>
        </a:graphic>
      </p:graphicFrame>
      <p:sp>
        <p:nvSpPr>
          <p:cNvPr id="7" name="TextovéPole 6">
            <a:extLst>
              <a:ext uri="{FF2B5EF4-FFF2-40B4-BE49-F238E27FC236}">
                <a16:creationId xmlns:a16="http://schemas.microsoft.com/office/drawing/2014/main" id="{C20FF1EA-EA8D-4FAD-8A75-4289FC064578}"/>
              </a:ext>
            </a:extLst>
          </p:cNvPr>
          <p:cNvSpPr txBox="1"/>
          <p:nvPr/>
        </p:nvSpPr>
        <p:spPr>
          <a:xfrm>
            <a:off x="178179" y="1598470"/>
            <a:ext cx="4680520" cy="5109091"/>
          </a:xfrm>
          <a:prstGeom prst="rect">
            <a:avLst/>
          </a:prstGeom>
          <a:noFill/>
          <a:effectLst>
            <a:softEdge rad="241300"/>
          </a:effectLst>
        </p:spPr>
        <p:txBody>
          <a:bodyPr wrap="square" rtlCol="0">
            <a:spAutoFit/>
          </a:bodyPr>
          <a:lstStyle/>
          <a:p>
            <a:pPr algn="ctr"/>
            <a:r>
              <a:rPr lang="cs-CZ" sz="2000" dirty="0">
                <a:highlight>
                  <a:srgbClr val="99FFCC"/>
                </a:highlight>
                <a:latin typeface="Arial Black" panose="020B0A04020102020204" pitchFamily="34" charset="0"/>
              </a:rPr>
              <a:t>FK ČL Neštěmice – SK Štětí </a:t>
            </a:r>
          </a:p>
          <a:p>
            <a:pPr algn="ctr"/>
            <a:r>
              <a:rPr lang="cs-CZ" sz="2000" dirty="0">
                <a:highlight>
                  <a:srgbClr val="99FFCC"/>
                </a:highlight>
                <a:latin typeface="Arial Black" panose="020B0A04020102020204" pitchFamily="34" charset="0"/>
              </a:rPr>
              <a:t>5:3(1:2) </a:t>
            </a:r>
            <a:r>
              <a:rPr lang="cs-CZ" sz="1400" dirty="0">
                <a:highlight>
                  <a:srgbClr val="99FFCC"/>
                </a:highlight>
                <a:latin typeface="Arial Black" panose="020B0A04020102020204" pitchFamily="34" charset="0"/>
              </a:rPr>
              <a:t>23.3.2019  15.kolo</a:t>
            </a:r>
          </a:p>
          <a:p>
            <a:endParaRPr lang="cs-CZ" sz="1000" dirty="0">
              <a:latin typeface="Arial" panose="020B0604020202020204" pitchFamily="34" charset="0"/>
              <a:cs typeface="Arial" panose="020B0604020202020204" pitchFamily="34" charset="0"/>
            </a:endParaRPr>
          </a:p>
          <a:p>
            <a:pPr algn="just"/>
            <a:r>
              <a:rPr lang="cs-CZ" sz="1000" b="0" dirty="0">
                <a:latin typeface="Arial" panose="020B0604020202020204" pitchFamily="34" charset="0"/>
                <a:cs typeface="Arial" panose="020B0604020202020204" pitchFamily="34" charset="0"/>
              </a:rPr>
              <a:t>Stejně jako starší žáci, tak i mladší měli problémy sestavit optimální sestavu a pomoct museli i hráči přípravky Dominik Božík a Tomáš </a:t>
            </a:r>
            <a:r>
              <a:rPr lang="cs-CZ" sz="1000" b="0" dirty="0" err="1">
                <a:latin typeface="Arial" panose="020B0604020202020204" pitchFamily="34" charset="0"/>
                <a:cs typeface="Arial" panose="020B0604020202020204" pitchFamily="34" charset="0"/>
              </a:rPr>
              <a:t>Kýček</a:t>
            </a:r>
            <a:r>
              <a:rPr lang="cs-CZ" sz="1000" b="0" dirty="0">
                <a:latin typeface="Arial" panose="020B0604020202020204" pitchFamily="34" charset="0"/>
                <a:cs typeface="Arial" panose="020B0604020202020204" pitchFamily="34" charset="0"/>
              </a:rPr>
              <a:t>. Úvod patřilo domácím, ale postupně se hra začala vyrovnávat a vypadalo to, že jsme i lepším týmem.  Nedokázali jsme toho využít a dokonce jsme v 19. minutě inkasovali. Probrali jsme se ale velmi rychle a už ve 26. minutě se po důrazu v pokutovém území prosadil Petr Hůrka a bylo vyrovnáno na 1:1.   za další minuty jsme šli dokonce dovedení po nádherné střele Lukáše </a:t>
            </a:r>
            <a:r>
              <a:rPr lang="cs-CZ" sz="1000" b="0" dirty="0" err="1">
                <a:latin typeface="Arial" panose="020B0604020202020204" pitchFamily="34" charset="0"/>
                <a:cs typeface="Arial" panose="020B0604020202020204" pitchFamily="34" charset="0"/>
              </a:rPr>
              <a:t>Širochomana</a:t>
            </a:r>
            <a:r>
              <a:rPr lang="cs-CZ" sz="1000" b="0" dirty="0">
                <a:latin typeface="Arial" panose="020B0604020202020204" pitchFamily="34" charset="0"/>
                <a:cs typeface="Arial" panose="020B0604020202020204" pitchFamily="34" charset="0"/>
              </a:rPr>
              <a:t>.  Ve druhém poločase už to na hřišti vypadalo trochu jinak. Ve 42. minutě domácí vyrovnali a ještě než jsme se rozkoukali, tak už jsme dokonce prohrávali 3:2.  V 53. minutě se dokázal prosadit Daniel Hromy na 3:3. To bylo z naší strany ale všechno a síly s ohledem na to, že velká část hráčů měla v nohách předchozí utkání starších žáků, začaly ubývat. Navíc byla zraněná Bára </a:t>
            </a:r>
            <a:r>
              <a:rPr lang="cs-CZ" sz="1000" b="0" dirty="0" err="1">
                <a:latin typeface="Arial" panose="020B0604020202020204" pitchFamily="34" charset="0"/>
                <a:cs typeface="Arial" panose="020B0604020202020204" pitchFamily="34" charset="0"/>
              </a:rPr>
              <a:t>Koleničová</a:t>
            </a:r>
            <a:r>
              <a:rPr lang="cs-CZ" sz="1000" b="0" dirty="0">
                <a:latin typeface="Arial" panose="020B0604020202020204" pitchFamily="34" charset="0"/>
                <a:cs typeface="Arial" panose="020B0604020202020204" pitchFamily="34" charset="0"/>
              </a:rPr>
              <a:t>. Když se domácí ujali vedení 4:3 v 57. minutě, tak jsme všechno </a:t>
            </a:r>
            <a:r>
              <a:rPr lang="cs-CZ" sz="1000" b="0" dirty="0" smtClean="0">
                <a:latin typeface="Arial" panose="020B0604020202020204" pitchFamily="34" charset="0"/>
                <a:cs typeface="Arial" panose="020B0604020202020204" pitchFamily="34" charset="0"/>
              </a:rPr>
              <a:t>vsadili </a:t>
            </a:r>
            <a:r>
              <a:rPr lang="cs-CZ" sz="1000" b="0" dirty="0">
                <a:latin typeface="Arial" panose="020B0604020202020204" pitchFamily="34" charset="0"/>
                <a:cs typeface="Arial" panose="020B0604020202020204" pitchFamily="34" charset="0"/>
              </a:rPr>
              <a:t>na jednu kartu, hráli jen na 2 obránce a toho </a:t>
            </a:r>
            <a:r>
              <a:rPr lang="cs-CZ" sz="1000" b="0" dirty="0" smtClean="0">
                <a:latin typeface="Arial" panose="020B0604020202020204" pitchFamily="34" charset="0"/>
                <a:cs typeface="Arial" panose="020B0604020202020204" pitchFamily="34" charset="0"/>
              </a:rPr>
              <a:t>Neštěmice využily </a:t>
            </a:r>
            <a:r>
              <a:rPr lang="cs-CZ" sz="1000" b="0" dirty="0">
                <a:latin typeface="Arial" panose="020B0604020202020204" pitchFamily="34" charset="0"/>
                <a:cs typeface="Arial" panose="020B0604020202020204" pitchFamily="34" charset="0"/>
              </a:rPr>
              <a:t>ke vstřelení rozhodující branky na 5:3.</a:t>
            </a:r>
          </a:p>
          <a:p>
            <a:pPr algn="just"/>
            <a:r>
              <a:rPr lang="cs-CZ" sz="1000" b="0" u="sng" dirty="0">
                <a:latin typeface="Arial" panose="020B0604020202020204" pitchFamily="34" charset="0"/>
                <a:cs typeface="Arial" panose="020B0604020202020204" pitchFamily="34" charset="0"/>
              </a:rPr>
              <a:t>Miloslav Hromy – trenér SK </a:t>
            </a:r>
            <a:r>
              <a:rPr lang="cs-CZ" sz="1000" b="0" u="sng" dirty="0" smtClean="0">
                <a:latin typeface="Arial" panose="020B0604020202020204" pitchFamily="34" charset="0"/>
                <a:cs typeface="Arial" panose="020B0604020202020204" pitchFamily="34" charset="0"/>
              </a:rPr>
              <a:t>Štětí</a:t>
            </a:r>
            <a:endParaRPr lang="cs-CZ" sz="1000" b="0" u="sng" dirty="0">
              <a:latin typeface="Arial" panose="020B0604020202020204" pitchFamily="34" charset="0"/>
              <a:cs typeface="Arial" panose="020B0604020202020204" pitchFamily="34" charset="0"/>
            </a:endParaRPr>
          </a:p>
          <a:p>
            <a:pPr algn="just"/>
            <a:r>
              <a:rPr lang="cs-CZ" sz="1000" b="0" dirty="0">
                <a:latin typeface="Arial" panose="020B0604020202020204" pitchFamily="34" charset="0"/>
                <a:cs typeface="Arial" panose="020B0604020202020204" pitchFamily="34" charset="0"/>
              </a:rPr>
              <a:t>Kluci dřeli a jak se říká jezdili po zadku. Dneska to však nestačilo. Pomáhali kluci z přípravky a oba jak Tomáš </a:t>
            </a:r>
            <a:r>
              <a:rPr lang="cs-CZ" sz="1000" b="0" dirty="0" err="1">
                <a:latin typeface="Arial" panose="020B0604020202020204" pitchFamily="34" charset="0"/>
                <a:cs typeface="Arial" panose="020B0604020202020204" pitchFamily="34" charset="0"/>
              </a:rPr>
              <a:t>Kýček</a:t>
            </a:r>
            <a:r>
              <a:rPr lang="cs-CZ" sz="1000" b="0" dirty="0">
                <a:latin typeface="Arial" panose="020B0604020202020204" pitchFamily="34" charset="0"/>
                <a:cs typeface="Arial" panose="020B0604020202020204" pitchFamily="34" charset="0"/>
              </a:rPr>
              <a:t>, tak i Dominik Božík zaslouží pochvalu. Trochu nám vázla kombinace, ale to bylo hlavně tím, že jsme dlouho nehráli. Teď se chytáme na Brozany a věříme, že se v neděli 31.3.2019 doma prosadíme.</a:t>
            </a:r>
          </a:p>
          <a:p>
            <a:r>
              <a:rPr lang="cs-CZ" sz="1100" b="0" u="sng" dirty="0">
                <a:latin typeface="Arial" panose="020B0604020202020204" pitchFamily="34" charset="0"/>
                <a:cs typeface="Arial" panose="020B0604020202020204" pitchFamily="34" charset="0"/>
              </a:rPr>
              <a:t>Branky: </a:t>
            </a:r>
            <a:r>
              <a:rPr lang="cs-CZ" sz="1100" b="0" dirty="0" err="1">
                <a:latin typeface="Arial" panose="020B0604020202020204" pitchFamily="34" charset="0"/>
                <a:cs typeface="Arial" panose="020B0604020202020204" pitchFamily="34" charset="0"/>
              </a:rPr>
              <a:t>P.Prokopec</a:t>
            </a:r>
            <a:r>
              <a:rPr lang="cs-CZ" sz="1100" b="0" dirty="0">
                <a:latin typeface="Arial" panose="020B0604020202020204" pitchFamily="34" charset="0"/>
                <a:cs typeface="Arial" panose="020B0604020202020204" pitchFamily="34" charset="0"/>
              </a:rPr>
              <a:t> 1</a:t>
            </a:r>
          </a:p>
          <a:p>
            <a:r>
              <a:rPr lang="cs-CZ" sz="1100" b="0" u="sng" dirty="0">
                <a:latin typeface="Arial" panose="020B0604020202020204" pitchFamily="34" charset="0"/>
                <a:cs typeface="Arial" panose="020B0604020202020204" pitchFamily="34" charset="0"/>
              </a:rPr>
              <a:t>Sestava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D.Lančarič-P.Hůrka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B.Koleničová</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R.Paďour</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L.Širochoman</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P.Oliva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D.Hromy</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L.Viktora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J.Viktora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A.Salka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R.Kolačev</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D.Božik</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T,Kýček</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Trenér: </a:t>
            </a:r>
            <a:r>
              <a:rPr lang="cs-CZ" sz="1100" b="0" u="sng" dirty="0" err="1">
                <a:latin typeface="Arial" panose="020B0604020202020204" pitchFamily="34" charset="0"/>
                <a:cs typeface="Arial" panose="020B0604020202020204" pitchFamily="34" charset="0"/>
              </a:rPr>
              <a:t>M.Hromy</a:t>
            </a:r>
            <a:endParaRPr lang="cs-CZ" sz="1100" b="0" dirty="0">
              <a:latin typeface="Arial" panose="020B0604020202020204" pitchFamily="34" charset="0"/>
              <a:cs typeface="Arial" panose="020B0604020202020204" pitchFamily="34" charset="0"/>
            </a:endParaRPr>
          </a:p>
          <a:p>
            <a:r>
              <a:rPr lang="cs-CZ" sz="1100" b="0" u="sng" dirty="0" err="1">
                <a:latin typeface="Arial" panose="020B0604020202020204" pitchFamily="34" charset="0"/>
                <a:cs typeface="Arial" panose="020B0604020202020204" pitchFamily="34" charset="0"/>
              </a:rPr>
              <a:t>Rohodčí</a:t>
            </a:r>
            <a:r>
              <a:rPr lang="cs-CZ" sz="1100" b="0" u="sng"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M.Zeman</a:t>
            </a:r>
            <a:endParaRPr lang="cs-CZ" sz="1100" b="0" dirty="0">
              <a:latin typeface="Arial" panose="020B060402020202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3F776B1C-C587-4B71-AE8D-DFF4B74BA82F}"/>
              </a:ext>
            </a:extLst>
          </p:cNvPr>
          <p:cNvSpPr txBox="1"/>
          <p:nvPr/>
        </p:nvSpPr>
        <p:spPr>
          <a:xfrm>
            <a:off x="143993" y="170461"/>
            <a:ext cx="4680520" cy="1261884"/>
          </a:xfrm>
          <a:prstGeom prst="rect">
            <a:avLst/>
          </a:prstGeom>
          <a:blipFill>
            <a:blip r:embed="rId2"/>
            <a:tile tx="0" ty="0" sx="100000" sy="100000" flip="none" algn="tl"/>
          </a:blipFill>
          <a:effectLst>
            <a:softEdge rad="0"/>
          </a:effectLst>
        </p:spPr>
        <p:txBody>
          <a:bodyPr wrap="square" rtlCol="0">
            <a:spAutoFit/>
          </a:bodyPr>
          <a:lstStyle/>
          <a:p>
            <a:pPr algn="ctr"/>
            <a:r>
              <a:rPr lang="cs-CZ" sz="2000" dirty="0">
                <a:solidFill>
                  <a:srgbClr val="FF0000"/>
                </a:solidFill>
                <a:latin typeface="Arial Black" panose="020B0A04020102020204" pitchFamily="34" charset="0"/>
              </a:rPr>
              <a:t>V těžkém zápase na horké půdě v Neštěmicích přišli </a:t>
            </a:r>
            <a:r>
              <a:rPr lang="cs-CZ" sz="2800" dirty="0">
                <a:solidFill>
                  <a:srgbClr val="FF0000"/>
                </a:solidFill>
                <a:latin typeface="Arial Black" panose="020B0A04020102020204" pitchFamily="34" charset="0"/>
              </a:rPr>
              <a:t>mladší žáci </a:t>
            </a:r>
            <a:r>
              <a:rPr lang="cs-CZ" sz="2000" dirty="0">
                <a:solidFill>
                  <a:srgbClr val="FF0000"/>
                </a:solidFill>
                <a:latin typeface="Arial Black" panose="020B0A04020102020204" pitchFamily="34" charset="0"/>
              </a:rPr>
              <a:t>o body až v závěru utkání </a:t>
            </a:r>
          </a:p>
        </p:txBody>
      </p:sp>
      <p:pic>
        <p:nvPicPr>
          <p:cNvPr id="11" name="Obrázek 10">
            <a:extLst>
              <a:ext uri="{FF2B5EF4-FFF2-40B4-BE49-F238E27FC236}">
                <a16:creationId xmlns:a16="http://schemas.microsoft.com/office/drawing/2014/main" id="{C6B0093D-9ED0-4493-9BD0-BE562A0114FF}"/>
              </a:ext>
            </a:extLst>
          </p:cNvPr>
          <p:cNvPicPr>
            <a:picLocks noChangeAspect="1"/>
          </p:cNvPicPr>
          <p:nvPr/>
        </p:nvPicPr>
        <p:blipFill>
          <a:blip r:embed="rId3"/>
          <a:stretch>
            <a:fillRect/>
          </a:stretch>
        </p:blipFill>
        <p:spPr>
          <a:xfrm>
            <a:off x="3567269" y="6083138"/>
            <a:ext cx="915609" cy="1056471"/>
          </a:xfrm>
          <a:prstGeom prst="rect">
            <a:avLst/>
          </a:prstGeom>
        </p:spPr>
      </p:pic>
    </p:spTree>
    <p:extLst>
      <p:ext uri="{BB962C8B-B14F-4D97-AF65-F5344CB8AC3E}">
        <p14:creationId xmlns:p14="http://schemas.microsoft.com/office/powerpoint/2010/main" val="82750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endParaRPr lang="cs-CZ" sz="800" dirty="0">
              <a:latin typeface="Bookman Old Style" pitchFamily="18" charset="0"/>
            </a:endParaRPr>
          </a:p>
        </p:txBody>
      </p:sp>
      <p:sp>
        <p:nvSpPr>
          <p:cNvPr id="13" name="TextovéPole 12">
            <a:extLst>
              <a:ext uri="{FF2B5EF4-FFF2-40B4-BE49-F238E27FC236}">
                <a16:creationId xmlns:a16="http://schemas.microsoft.com/office/drawing/2014/main" id="{885B1C00-7B92-4591-90AB-F31CA37A3E4B}"/>
              </a:ext>
            </a:extLst>
          </p:cNvPr>
          <p:cNvSpPr txBox="1"/>
          <p:nvPr/>
        </p:nvSpPr>
        <p:spPr>
          <a:xfrm>
            <a:off x="143992" y="163116"/>
            <a:ext cx="4680520" cy="2062103"/>
          </a:xfrm>
          <a:prstGeom prst="rect">
            <a:avLst/>
          </a:prstGeom>
          <a:pattFill prst="divot">
            <a:fgClr>
              <a:schemeClr val="accent1"/>
            </a:fgClr>
            <a:bgClr>
              <a:srgbClr val="FFFF00"/>
            </a:bgClr>
          </a:pattFill>
          <a:ln w="92075">
            <a:solidFill>
              <a:srgbClr val="CC6600"/>
            </a:solidFill>
            <a:prstDash val="sysDot"/>
          </a:ln>
          <a:effectLst>
            <a:softEdge rad="0"/>
          </a:effectLst>
        </p:spPr>
        <p:txBody>
          <a:bodyPr wrap="square" rtlCol="0">
            <a:spAutoFit/>
          </a:bodyPr>
          <a:lstStyle/>
          <a:p>
            <a:pPr algn="ctr"/>
            <a:r>
              <a:rPr lang="cs-CZ" sz="3200" dirty="0">
                <a:solidFill>
                  <a:schemeClr val="accent6">
                    <a:lumMod val="50000"/>
                  </a:schemeClr>
                </a:solidFill>
                <a:latin typeface="Segoe UI Black" panose="020B0A02040204020203" pitchFamily="34" charset="0"/>
                <a:ea typeface="Segoe UI Black" panose="020B0A02040204020203" pitchFamily="34" charset="0"/>
              </a:rPr>
              <a:t>Počítali jsme se 3 body, ale nakonec si Modrá odvezla ze Štětí bod</a:t>
            </a:r>
          </a:p>
        </p:txBody>
      </p:sp>
      <p:pic>
        <p:nvPicPr>
          <p:cNvPr id="14" name="Obrázek 13">
            <a:extLst>
              <a:ext uri="{FF2B5EF4-FFF2-40B4-BE49-F238E27FC236}">
                <a16:creationId xmlns:a16="http://schemas.microsoft.com/office/drawing/2014/main" id="{DE62DFE3-C999-4BFE-9FF1-6E2E34614786}"/>
              </a:ext>
            </a:extLst>
          </p:cNvPr>
          <p:cNvPicPr>
            <a:picLocks noChangeAspect="1"/>
          </p:cNvPicPr>
          <p:nvPr/>
        </p:nvPicPr>
        <p:blipFill>
          <a:blip r:embed="rId2"/>
          <a:stretch>
            <a:fillRect/>
          </a:stretch>
        </p:blipFill>
        <p:spPr>
          <a:xfrm>
            <a:off x="1782174" y="2467372"/>
            <a:ext cx="1044116" cy="1175832"/>
          </a:xfrm>
          <a:prstGeom prst="rect">
            <a:avLst/>
          </a:prstGeom>
        </p:spPr>
      </p:pic>
      <p:sp>
        <p:nvSpPr>
          <p:cNvPr id="15" name="Obdélník 14">
            <a:extLst>
              <a:ext uri="{FF2B5EF4-FFF2-40B4-BE49-F238E27FC236}">
                <a16:creationId xmlns:a16="http://schemas.microsoft.com/office/drawing/2014/main" id="{6D1B414D-BF12-434B-B6F7-D507ED0930F5}"/>
              </a:ext>
            </a:extLst>
          </p:cNvPr>
          <p:cNvSpPr/>
          <p:nvPr/>
        </p:nvSpPr>
        <p:spPr>
          <a:xfrm>
            <a:off x="125898" y="3885357"/>
            <a:ext cx="4680000" cy="3056221"/>
          </a:xfrm>
          <a:prstGeom prst="rect">
            <a:avLst/>
          </a:prstGeom>
        </p:spPr>
        <p:txBody>
          <a:bodyPr>
            <a:spAutoFit/>
          </a:bodyPr>
          <a:lstStyle/>
          <a:p>
            <a:pPr algn="ctr">
              <a:lnSpc>
                <a:spcPct val="107000"/>
              </a:lnSpc>
              <a:spcAft>
                <a:spcPts val="0"/>
              </a:spcAft>
            </a:pPr>
            <a:r>
              <a:rPr lang="cs-CZ" sz="2000" u="sng" dirty="0">
                <a:ln w="19050">
                  <a:solidFill>
                    <a:srgbClr val="CC0000"/>
                  </a:solidFill>
                </a:ln>
                <a:effectLst>
                  <a:innerShdw blurRad="63500" dist="50800" dir="7320000">
                    <a:srgbClr val="00FF00">
                      <a:alpha val="50000"/>
                    </a:srgbClr>
                  </a:innerShdw>
                </a:effectLst>
                <a:latin typeface="Arial Black" panose="020B0A04020102020204" pitchFamily="34" charset="0"/>
                <a:ea typeface="Calibri" panose="020F0502020204030204" pitchFamily="34" charset="0"/>
                <a:cs typeface="Arial" panose="020B0604020202020204" pitchFamily="34" charset="0"/>
              </a:rPr>
              <a:t>SK Štětí - </a:t>
            </a:r>
            <a:endParaRPr lang="cs-CZ" sz="2000" dirty="0">
              <a:ln w="19050">
                <a:solidFill>
                  <a:srgbClr val="CC0000"/>
                </a:solidFill>
              </a:ln>
              <a:effectLst>
                <a:innerShdw blurRad="63500" dist="50800" dir="7320000">
                  <a:srgbClr val="00FF00">
                    <a:alpha val="50000"/>
                  </a:srgbClr>
                </a:innerShdw>
              </a:effectLst>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ln w="19050">
                  <a:solidFill>
                    <a:srgbClr val="CC0000"/>
                  </a:solidFill>
                </a:ln>
                <a:effectLst>
                  <a:innerShdw blurRad="63500" dist="50800" dir="7320000">
                    <a:srgbClr val="00FF00">
                      <a:alpha val="50000"/>
                    </a:srgbClr>
                  </a:innerShdw>
                </a:effectLst>
                <a:latin typeface="Arial Black" panose="020B0A04020102020204" pitchFamily="34" charset="0"/>
                <a:ea typeface="Calibri" panose="020F0502020204030204" pitchFamily="34" charset="0"/>
                <a:cs typeface="Arial" panose="020B0604020202020204" pitchFamily="34" charset="0"/>
              </a:rPr>
              <a:t> FK Jiskra Modrá/SK Hrobce</a:t>
            </a:r>
            <a:endParaRPr lang="cs-CZ" sz="2000" dirty="0">
              <a:ln w="19050">
                <a:solidFill>
                  <a:srgbClr val="CC0000"/>
                </a:solidFill>
              </a:ln>
              <a:effectLst>
                <a:innerShdw blurRad="63500" dist="50800" dir="7320000">
                  <a:srgbClr val="00FF00">
                    <a:alpha val="50000"/>
                  </a:srgbClr>
                </a:innerShdw>
              </a:effectLst>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b="0" u="sng" dirty="0">
                <a:ln w="19050">
                  <a:solidFill>
                    <a:srgbClr val="CC0000"/>
                  </a:solidFill>
                </a:ln>
                <a:effectLst>
                  <a:innerShdw blurRad="63500" dist="50800" dir="7320000">
                    <a:srgbClr val="00FF00">
                      <a:alpha val="50000"/>
                    </a:srgbClr>
                  </a:innerShdw>
                </a:effectLst>
                <a:latin typeface="Arial Black" panose="020B0A04020102020204" pitchFamily="34" charset="0"/>
                <a:ea typeface="Calibri" panose="020F0502020204030204" pitchFamily="34" charset="0"/>
                <a:cs typeface="Arial" panose="020B0604020202020204" pitchFamily="34" charset="0"/>
              </a:rPr>
              <a:t>2:1 PK(1:1)  16.3.2019   17. kolo</a:t>
            </a:r>
            <a:endParaRPr lang="cs-CZ" sz="2000" b="0" dirty="0">
              <a:ln w="19050">
                <a:solidFill>
                  <a:srgbClr val="CC0000"/>
                </a:solidFill>
              </a:ln>
              <a:effectLst>
                <a:innerShdw blurRad="63500" dist="50800" dir="7320000">
                  <a:srgbClr val="00FF00">
                    <a:alpha val="50000"/>
                  </a:srgbClr>
                </a:innerShdw>
              </a:effectLst>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Sobota 16. 3. 2019 byl dnem prvního domácího zápasu mužstva dospělých. Do Štětí přijel poslední celek tabulky, který však před týdnem v prvním jarním kole, stejně jako naše mužstvo, vyhrálo. V Modré to se záchranou určitě nevzdali a na jaře budou vydatně bojovat o udržení. Zápas nezačal v nijak vysokém tempu, navíc počasí fotbalu moc nepřálo a vytrvalý déšť byl nepřítelem fotbalu.  Na hřišti se před stovkou diváků kopaly v prvních deseti minutách především rohové kopy. Nastartovaly je hosté a v 7. minutě je následoval náš tým, který kopal hned 2 za sebou, když ten první z kopačky </a:t>
            </a:r>
            <a:r>
              <a:rPr lang="cs-CZ" sz="1000" b="0" dirty="0" err="1">
                <a:latin typeface="Arial" panose="020B0604020202020204" pitchFamily="34" charset="0"/>
                <a:ea typeface="Calibri" panose="020F0502020204030204" pitchFamily="34" charset="0"/>
                <a:cs typeface="Arial" panose="020B0604020202020204" pitchFamily="34" charset="0"/>
              </a:rPr>
              <a:t>Beláka</a:t>
            </a:r>
            <a:r>
              <a:rPr lang="cs-CZ" sz="1000" b="0" dirty="0">
                <a:latin typeface="Arial" panose="020B0604020202020204" pitchFamily="34" charset="0"/>
                <a:ea typeface="Calibri" panose="020F0502020204030204" pitchFamily="34" charset="0"/>
                <a:cs typeface="Arial" panose="020B0604020202020204" pitchFamily="34" charset="0"/>
              </a:rPr>
              <a:t> vypadal hodně nadějně. Žádnou drtivou převahu jsme si ale nevytvořili a hosté  všechnu naši snahu úspěšně odvraceli. V 16. minutě dokonce Jan Dědič zahrával volný přímý kop, po kterém se urodila střela zpoza šestnáctky se slepým nábojem. Naše mužstvo si první skutečnou šanci přichystalo v 19. minutě. Po lahůdkovém</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Přímá spojnice se šipkou 15">
            <a:extLst>
              <a:ext uri="{FF2B5EF4-FFF2-40B4-BE49-F238E27FC236}">
                <a16:creationId xmlns:a16="http://schemas.microsoft.com/office/drawing/2014/main" id="{4AB6F1E8-DD36-435E-A9DE-E849F893088E}"/>
              </a:ext>
            </a:extLst>
          </p:cNvPr>
          <p:cNvCxnSpPr/>
          <p:nvPr/>
        </p:nvCxnSpPr>
        <p:spPr bwMode="auto">
          <a:xfrm>
            <a:off x="3096320" y="7004456"/>
            <a:ext cx="1080120" cy="157020"/>
          </a:xfrm>
          <a:prstGeom prst="straightConnector1">
            <a:avLst/>
          </a:prstGeom>
          <a:noFill/>
          <a:ln w="28575" cap="flat" cmpd="sng" algn="ctr">
            <a:solidFill>
              <a:srgbClr val="CC6600"/>
            </a:solidFill>
            <a:prstDash val="solid"/>
            <a:round/>
            <a:headEnd type="none" w="med" len="med"/>
            <a:tailEnd type="triangle"/>
          </a:ln>
          <a:effectLst>
            <a:outerShdw dist="45791" dir="2021404" algn="ctr" rotWithShape="0">
              <a:srgbClr val="9999FF"/>
            </a:outerShdw>
          </a:effectLst>
        </p:spPr>
      </p:cxnSp>
      <p:sp>
        <p:nvSpPr>
          <p:cNvPr id="8" name="TextovéPole 7">
            <a:extLst>
              <a:ext uri="{FF2B5EF4-FFF2-40B4-BE49-F238E27FC236}">
                <a16:creationId xmlns:a16="http://schemas.microsoft.com/office/drawing/2014/main" id="{804D1A35-88AD-475C-8608-AF31B28DF81E}"/>
              </a:ext>
            </a:extLst>
          </p:cNvPr>
          <p:cNvSpPr txBox="1"/>
          <p:nvPr/>
        </p:nvSpPr>
        <p:spPr>
          <a:xfrm>
            <a:off x="5472584" y="847868"/>
            <a:ext cx="4742735" cy="6084000"/>
          </a:xfrm>
          <a:prstGeom prst="rect">
            <a:avLst/>
          </a:prstGeom>
          <a:noFill/>
          <a:effectLst>
            <a:softEdge rad="241300"/>
          </a:effectLst>
        </p:spPr>
        <p:txBody>
          <a:bodyPr wrap="square" rtlCol="0">
            <a:spAutoFit/>
          </a:bodyPr>
          <a:lstStyle/>
          <a:p>
            <a:pPr algn="ctr"/>
            <a:r>
              <a:rPr lang="cs-CZ" sz="2000" dirty="0">
                <a:highlight>
                  <a:srgbClr val="00FFFF"/>
                </a:highlight>
                <a:latin typeface="Arial Black" panose="020B0A04020102020204" pitchFamily="34" charset="0"/>
              </a:rPr>
              <a:t>FK ČL Neštěmice – SK Štětí </a:t>
            </a:r>
          </a:p>
          <a:p>
            <a:pPr algn="ctr"/>
            <a:r>
              <a:rPr lang="cs-CZ" sz="2000" dirty="0">
                <a:highlight>
                  <a:srgbClr val="00FFFF"/>
                </a:highlight>
                <a:latin typeface="Arial Black" panose="020B0A04020102020204" pitchFamily="34" charset="0"/>
              </a:rPr>
              <a:t>6:1(5:1) </a:t>
            </a:r>
            <a:r>
              <a:rPr lang="cs-CZ" sz="1400" dirty="0">
                <a:highlight>
                  <a:srgbClr val="00FFFF"/>
                </a:highlight>
                <a:latin typeface="Arial Black" panose="020B0A04020102020204" pitchFamily="34" charset="0"/>
              </a:rPr>
              <a:t>23.3.2019  15.kolo</a:t>
            </a:r>
          </a:p>
          <a:p>
            <a:pPr algn="just"/>
            <a:r>
              <a:rPr lang="cs-CZ" sz="1100" b="0" dirty="0">
                <a:latin typeface="Arial" panose="020B0604020202020204" pitchFamily="34" charset="0"/>
                <a:cs typeface="Arial" panose="020B0604020202020204" pitchFamily="34" charset="0"/>
              </a:rPr>
              <a:t>Neodjížděli jsme v nejlepší náladě. Na vině byly zdravotní problémy, kterých jsme napočítali velké množství a kádr nebyl zdaleka kompletní. V týdnu jsme dokonce uvažovali, jestli nepožádat o přeložení. Do 6. minuty se na hřišti nic zvláštního nedělo, ale pak hned z prvního nebezpečného útoku domácí udeřili. Po centru zleva zůstal u zadní tyče nepokrytý Samuel Zeman a na dvakrát dostal míč do sítě na 1:0.  </a:t>
            </a:r>
            <a:r>
              <a:rPr lang="cs-CZ" sz="1100" b="0" dirty="0" smtClean="0">
                <a:latin typeface="Arial" panose="020B0604020202020204" pitchFamily="34" charset="0"/>
                <a:cs typeface="Arial" panose="020B0604020202020204" pitchFamily="34" charset="0"/>
              </a:rPr>
              <a:t>Domácí </a:t>
            </a:r>
            <a:r>
              <a:rPr lang="cs-CZ" sz="1100" b="0" dirty="0">
                <a:latin typeface="Arial" panose="020B0604020202020204" pitchFamily="34" charset="0"/>
                <a:cs typeface="Arial" panose="020B0604020202020204" pitchFamily="34" charset="0"/>
              </a:rPr>
              <a:t>se z vedení dlouho neradovali. Už v 10. minutě zaběhl za obranu na centr z volného přímého kopu rozehraného Danielem </a:t>
            </a:r>
            <a:r>
              <a:rPr lang="cs-CZ" sz="1100" b="0" dirty="0" err="1">
                <a:latin typeface="Arial" panose="020B0604020202020204" pitchFamily="34" charset="0"/>
                <a:cs typeface="Arial" panose="020B0604020202020204" pitchFamily="34" charset="0"/>
              </a:rPr>
              <a:t>Ivaničem</a:t>
            </a:r>
            <a:r>
              <a:rPr lang="cs-CZ" sz="1100" b="0" dirty="0">
                <a:latin typeface="Arial" panose="020B0604020202020204" pitchFamily="34" charset="0"/>
                <a:cs typeface="Arial" panose="020B0604020202020204" pitchFamily="34" charset="0"/>
              </a:rPr>
              <a:t> Pavel Prokopec a srovnal na 1:1. To ale bylo z naší strany střelecky všechno a v dalším průběhu prvního poločasu jsme nechali vyniknout domácí. Dopouštěli jsme se chyb podobných jako při první inkasované brance. Snadné centry před naší branku, kde zůstávali hráči Neštěmic bez dozoru a do 34. minuty 3x skórovali. Ještě před poločasem nařídil rozhodčí proti našemu týmu hodně přísnou </a:t>
            </a:r>
            <a:r>
              <a:rPr lang="cs-CZ" sz="1100" b="0" dirty="0" smtClean="0">
                <a:latin typeface="Arial" panose="020B0604020202020204" pitchFamily="34" charset="0"/>
                <a:cs typeface="Arial" panose="020B0604020202020204" pitchFamily="34" charset="0"/>
              </a:rPr>
              <a:t>penaltu </a:t>
            </a:r>
            <a:r>
              <a:rPr lang="cs-CZ" sz="1100" b="0" dirty="0">
                <a:latin typeface="Arial" panose="020B0604020202020204" pitchFamily="34" charset="0"/>
                <a:cs typeface="Arial" panose="020B0604020202020204" pitchFamily="34" charset="0"/>
              </a:rPr>
              <a:t>za nastřelenou ruku a u ní domácí stanovili poločasový výsledek 5:1. Vypadalo to hrozivě, ale je také dobré si připomenout, že samotný Pavel Prokopec se v prvním dějství 4x řítil sám na brankáře, ale neuspěl. Nevyšel ani úvod 2. půle, protože po centru zprava jsme inkasovali další příděl už na 6:1. Do konce zbývalo ještě 28 minut, ale ze zápasu se stal jen bojem o střed hřiště a diváci už žádnou branku neviděli.</a:t>
            </a:r>
          </a:p>
          <a:p>
            <a:pPr algn="just"/>
            <a:r>
              <a:rPr lang="cs-CZ" sz="1100" b="0" u="sng" dirty="0">
                <a:latin typeface="Arial" panose="020B0604020202020204" pitchFamily="34" charset="0"/>
                <a:cs typeface="Arial" panose="020B0604020202020204" pitchFamily="34" charset="0"/>
              </a:rPr>
              <a:t>Miloslav Hromy – trenér SK Štětí </a:t>
            </a:r>
          </a:p>
          <a:p>
            <a:pPr algn="just"/>
            <a:r>
              <a:rPr lang="cs-CZ" sz="1100" b="0" dirty="0">
                <a:latin typeface="Arial" panose="020B0604020202020204" pitchFamily="34" charset="0"/>
                <a:cs typeface="Arial" panose="020B0604020202020204" pitchFamily="34" charset="0"/>
              </a:rPr>
              <a:t>Výsledek vypadá hrozivě, ale hráči i přesto zápas odmakali. Měli jsme na střídání jen jednoho hráče, a když </a:t>
            </a:r>
            <a:r>
              <a:rPr lang="cs-CZ" sz="1100" b="0" dirty="0" smtClean="0">
                <a:latin typeface="Arial" panose="020B0604020202020204" pitchFamily="34" charset="0"/>
                <a:cs typeface="Arial" panose="020B0604020202020204" pitchFamily="34" charset="0"/>
              </a:rPr>
              <a:t>se zranila </a:t>
            </a:r>
            <a:r>
              <a:rPr lang="cs-CZ" sz="1100" b="0" dirty="0">
                <a:latin typeface="Arial" panose="020B0604020202020204" pitchFamily="34" charset="0"/>
                <a:cs typeface="Arial" panose="020B0604020202020204" pitchFamily="34" charset="0"/>
              </a:rPr>
              <a:t>Bára </a:t>
            </a:r>
            <a:r>
              <a:rPr lang="cs-CZ" sz="1100" b="0" dirty="0" err="1">
                <a:latin typeface="Arial" panose="020B0604020202020204" pitchFamily="34" charset="0"/>
                <a:cs typeface="Arial" panose="020B0604020202020204" pitchFamily="34" charset="0"/>
              </a:rPr>
              <a:t>Koleničová</a:t>
            </a:r>
            <a:r>
              <a:rPr lang="cs-CZ" sz="1100" b="0" dirty="0">
                <a:latin typeface="Arial" panose="020B0604020202020204" pitchFamily="34" charset="0"/>
                <a:cs typeface="Arial" panose="020B0604020202020204" pitchFamily="34" charset="0"/>
              </a:rPr>
              <a:t>, tak už nikoho. Škoda jen těch neproměněných šancí Pavla Prokopce. Příležitosti měli i domácí. O první jarní vítězství se starší žáci porvou v neděli 31.3.209 doma proti Brozanům.</a:t>
            </a:r>
          </a:p>
          <a:p>
            <a:r>
              <a:rPr lang="cs-CZ" sz="1100" b="0" u="sng" dirty="0">
                <a:latin typeface="Arial" panose="020B0604020202020204" pitchFamily="34" charset="0"/>
                <a:cs typeface="Arial" panose="020B0604020202020204" pitchFamily="34" charset="0"/>
              </a:rPr>
              <a:t>Branky: </a:t>
            </a:r>
            <a:r>
              <a:rPr lang="cs-CZ" sz="1100" b="0" dirty="0" err="1">
                <a:latin typeface="Arial" panose="020B0604020202020204" pitchFamily="34" charset="0"/>
                <a:cs typeface="Arial" panose="020B0604020202020204" pitchFamily="34" charset="0"/>
              </a:rPr>
              <a:t>P.Prokopec</a:t>
            </a:r>
            <a:r>
              <a:rPr lang="cs-CZ" sz="1100" b="0" dirty="0">
                <a:latin typeface="Arial" panose="020B0604020202020204" pitchFamily="34" charset="0"/>
                <a:cs typeface="Arial" panose="020B0604020202020204" pitchFamily="34" charset="0"/>
              </a:rPr>
              <a:t> 1</a:t>
            </a:r>
          </a:p>
          <a:p>
            <a:r>
              <a:rPr lang="cs-CZ" sz="1100" b="0" u="sng" dirty="0">
                <a:latin typeface="Arial" panose="020B0604020202020204" pitchFamily="34" charset="0"/>
                <a:cs typeface="Arial" panose="020B0604020202020204" pitchFamily="34" charset="0"/>
              </a:rPr>
              <a:t>Sestava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D.Lančarič-P.Hůrka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P.Prokopec</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D.Hromy</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D.Ivanič</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A.Šabák</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R.Paďour</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B.Koleničová</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M.Borovec</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J.Viktora</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M.Miga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L.Širochoman</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P.Oliva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J.Kroupa</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Trenér: </a:t>
            </a:r>
            <a:r>
              <a:rPr lang="cs-CZ" sz="1100" b="0" u="sng" dirty="0" err="1">
                <a:latin typeface="Arial" panose="020B0604020202020204" pitchFamily="34" charset="0"/>
                <a:cs typeface="Arial" panose="020B0604020202020204" pitchFamily="34" charset="0"/>
              </a:rPr>
              <a:t>M.Hromy</a:t>
            </a:r>
            <a:endParaRPr lang="cs-CZ" sz="1100" b="0" dirty="0">
              <a:latin typeface="Arial" panose="020B0604020202020204" pitchFamily="34" charset="0"/>
              <a:cs typeface="Arial" panose="020B0604020202020204" pitchFamily="34" charset="0"/>
            </a:endParaRPr>
          </a:p>
          <a:p>
            <a:r>
              <a:rPr lang="cs-CZ" sz="1100" b="0" u="sng" dirty="0" err="1">
                <a:latin typeface="Arial" panose="020B0604020202020204" pitchFamily="34" charset="0"/>
                <a:cs typeface="Arial" panose="020B0604020202020204" pitchFamily="34" charset="0"/>
              </a:rPr>
              <a:t>Rohodčí</a:t>
            </a:r>
            <a:r>
              <a:rPr lang="cs-CZ" sz="1100" b="0" u="sng"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M.Zeman-O.Doležal</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R.Hnízdo</a:t>
            </a:r>
            <a:r>
              <a:rPr lang="cs-CZ" sz="1100" b="0" dirty="0">
                <a:latin typeface="Arial" panose="020B0604020202020204" pitchFamily="34" charset="0"/>
                <a:cs typeface="Arial" panose="020B0604020202020204" pitchFamily="34" charset="0"/>
              </a:rPr>
              <a:t>¨ 40 diváků</a:t>
            </a:r>
          </a:p>
        </p:txBody>
      </p:sp>
      <p:sp>
        <p:nvSpPr>
          <p:cNvPr id="9" name="TextovéPole 8">
            <a:extLst>
              <a:ext uri="{FF2B5EF4-FFF2-40B4-BE49-F238E27FC236}">
                <a16:creationId xmlns:a16="http://schemas.microsoft.com/office/drawing/2014/main" id="{55AF8CB9-0CAF-4CEF-A2F1-79E99AE49278}"/>
              </a:ext>
            </a:extLst>
          </p:cNvPr>
          <p:cNvSpPr txBox="1"/>
          <p:nvPr/>
        </p:nvSpPr>
        <p:spPr>
          <a:xfrm>
            <a:off x="5472584" y="108056"/>
            <a:ext cx="4536504" cy="677108"/>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1900" dirty="0">
                <a:latin typeface="Arial Black" panose="020B0A04020102020204" pitchFamily="34" charset="0"/>
              </a:rPr>
              <a:t>Starší žáci promeškali </a:t>
            </a:r>
            <a:endParaRPr lang="cs-CZ" sz="1900" dirty="0" smtClean="0">
              <a:latin typeface="Arial Black" panose="020B0A04020102020204" pitchFamily="34" charset="0"/>
            </a:endParaRPr>
          </a:p>
          <a:p>
            <a:pPr algn="ctr"/>
            <a:r>
              <a:rPr lang="cs-CZ" sz="1900" dirty="0" smtClean="0">
                <a:latin typeface="Arial Black" panose="020B0A04020102020204" pitchFamily="34" charset="0"/>
              </a:rPr>
              <a:t>1</a:t>
            </a:r>
            <a:r>
              <a:rPr lang="cs-CZ" sz="1900" dirty="0">
                <a:latin typeface="Arial Black" panose="020B0A04020102020204" pitchFamily="34" charset="0"/>
              </a:rPr>
              <a:t>. poločas</a:t>
            </a:r>
          </a:p>
        </p:txBody>
      </p:sp>
    </p:spTree>
    <p:extLst>
      <p:ext uri="{BB962C8B-B14F-4D97-AF65-F5344CB8AC3E}">
        <p14:creationId xmlns:p14="http://schemas.microsoft.com/office/powerpoint/2010/main" val="2452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endParaRPr lang="cs-CZ" sz="800" dirty="0">
              <a:latin typeface="Bookman Old Style" pitchFamily="18" charset="0"/>
            </a:endParaRP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sp>
        <p:nvSpPr>
          <p:cNvPr id="7" name="Obdélník 6">
            <a:extLst>
              <a:ext uri="{FF2B5EF4-FFF2-40B4-BE49-F238E27FC236}">
                <a16:creationId xmlns:a16="http://schemas.microsoft.com/office/drawing/2014/main" id="{D8D4EF14-0206-471E-97AE-0821FB7320D8}"/>
              </a:ext>
            </a:extLst>
          </p:cNvPr>
          <p:cNvSpPr/>
          <p:nvPr/>
        </p:nvSpPr>
        <p:spPr>
          <a:xfrm>
            <a:off x="5472584" y="379860"/>
            <a:ext cx="4608488" cy="6697154"/>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mužstvo si první skutečnou šanci přichystalo v 19. minutě. Po lahůdkovém centru Jakuba Slavíčka hlavičkoval Tomáš Písař a brankář Matějka měl velké starosti odvrátit míč aspoň na roh. Rudolf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zkusil otevřít skóre pěknou navštívenkou ve 28. minutě, ale střela z větší vzdálenosti byla tečována a skončila na rohu. Nakonec z toho byly hned 3 po sobě, a jak se říká, do třetice všeho dobrého, platilo i zde. Míč se dostal k Marku Faustovi, po jehož centru byl tím nejpohotovějším Pavel Fary a dostal naše mužstvo do vedení 1:0.  Ještě v prvním poločase stojí za zaznamenání pokus Tomáše </a:t>
            </a:r>
            <a:r>
              <a:rPr lang="cs-CZ" sz="1000" b="0" dirty="0" err="1">
                <a:latin typeface="Arial" panose="020B0604020202020204" pitchFamily="34" charset="0"/>
                <a:ea typeface="Calibri" panose="020F0502020204030204" pitchFamily="34" charset="0"/>
                <a:cs typeface="Arial" panose="020B0604020202020204" pitchFamily="34" charset="0"/>
              </a:rPr>
              <a:t>Klínského</a:t>
            </a:r>
            <a:r>
              <a:rPr lang="cs-CZ" sz="1000" b="0" dirty="0">
                <a:latin typeface="Arial" panose="020B0604020202020204" pitchFamily="34" charset="0"/>
                <a:ea typeface="Calibri" panose="020F0502020204030204" pitchFamily="34" charset="0"/>
                <a:cs typeface="Arial" panose="020B0604020202020204" pitchFamily="34" charset="0"/>
              </a:rPr>
              <a:t>. Opřel se do balónu, ten krásně zaplachtil, ale bohužel pro hosty proletěl těsně nad břevnem. Do druhého poločasu nemohl pro zranění nastoupit Jiří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a fotbalově se nám přestalo dařit. V 55. minutě jsme kopali roh, ale zahrávání standardních situací bylo pro náš kolektiv tento den </a:t>
            </a:r>
            <a:r>
              <a:rPr lang="cs-CZ" sz="1000" b="0" dirty="0" err="1">
                <a:latin typeface="Arial" panose="020B0604020202020204" pitchFamily="34" charset="0"/>
                <a:ea typeface="Calibri" panose="020F0502020204030204" pitchFamily="34" charset="0"/>
                <a:cs typeface="Arial" panose="020B0604020202020204" pitchFamily="34" charset="0"/>
              </a:rPr>
              <a:t>achilovou</a:t>
            </a:r>
            <a:r>
              <a:rPr lang="cs-CZ" sz="1000" b="0" dirty="0">
                <a:latin typeface="Arial" panose="020B0604020202020204" pitchFamily="34" charset="0"/>
                <a:ea typeface="Calibri" panose="020F0502020204030204" pitchFamily="34" charset="0"/>
                <a:cs typeface="Arial" panose="020B0604020202020204" pitchFamily="34" charset="0"/>
              </a:rPr>
              <a:t> patou.  Kombinace vázla a hra dopředu neměla tu správnou šťávu. Přečíslit obranu soupeře se nedařilo. To hosté byli trpělivější a věděli, že pokud podruhé neinkasují, tak je stále velká šance na vyrovnání. Povedlo se to v 73. minutě, Střídající Vojtěch Šotola odcentroval </a:t>
            </a:r>
            <a:r>
              <a:rPr lang="cs-CZ" sz="1000" b="0" dirty="0" smtClean="0">
                <a:latin typeface="Arial" panose="020B0604020202020204" pitchFamily="34" charset="0"/>
                <a:ea typeface="Calibri" panose="020F0502020204030204" pitchFamily="34" charset="0"/>
                <a:cs typeface="Arial" panose="020B0604020202020204" pitchFamily="34" charset="0"/>
              </a:rPr>
              <a:t>zprava, </a:t>
            </a:r>
            <a:r>
              <a:rPr lang="cs-CZ" sz="1000" b="0" dirty="0">
                <a:latin typeface="Arial" panose="020B0604020202020204" pitchFamily="34" charset="0"/>
                <a:ea typeface="Calibri" panose="020F0502020204030204" pitchFamily="34" charset="0"/>
                <a:cs typeface="Arial" panose="020B0604020202020204" pitchFamily="34" charset="0"/>
              </a:rPr>
              <a:t>kde zůstal bez dozoru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Aliaksandr</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Slykhouski</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První střela byla ještě sražena, ale pohotová dorážka nalomila naše plány na zisk 3 bodů. Hosté srovnali na 1:1 a na vstřelení vítězné branky už nám zůstalo jen 16 minut. Trenéři se snažili vlít do hry čerstvou šťávu několikerým střídáním, ale drtivý tlak z toho nebyl, i když přeci nějaké příležitosti tam byly. Mezi ty největší patřila hlavička Rudolfa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Slaničky</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těsně vedle po rohu Marka Fausta. Hezkou  střelou se představil i Dominik Beruška, ale chybělo tomu trocha toho fotbalového štěstí, aby míč skončil v brance. Zůstalo u přání a po 90 minutách  svítil na ukazateli skóre   výsledek 1:1. Mužstva si to šla rozdat v pokutových kopech z nichž ten úspěšnější si připsal do tabulky bod navíc. </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solidFill>
                  <a:srgbClr val="151515"/>
                </a:solidFill>
                <a:latin typeface="Arial" panose="020B0604020202020204" pitchFamily="34" charset="0"/>
                <a:ea typeface="Calibri" panose="020F0502020204030204" pitchFamily="34" charset="0"/>
                <a:cs typeface="Arial" panose="020B0604020202020204" pitchFamily="34" charset="0"/>
              </a:rPr>
              <a:t>Penalty:</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Modrá  - Bohuslav Matys           1:0    Štětí – Tomáš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Belák</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1:1</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Modrá  - Tomáš Fejfar               2:1     Štětí – Jiří Vacek       2:2</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Modrá  - Jan Dědič                    3:2    Štětí – Dominik Beruška 3:3 </a:t>
            </a:r>
          </a:p>
          <a:p>
            <a:pPr>
              <a:lnSpc>
                <a:spcPct val="107000"/>
              </a:lnSpc>
              <a:spcAft>
                <a:spcPts val="0"/>
              </a:spcAft>
            </a:pP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Modrá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A.Slykhouski</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3:3     Štětí – Rudolf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Slanička</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3:4</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Modrá  - Vojtěch Šotola             3:4 </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P.Fary</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T.Kysel-P.Fary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(45.D.Beruška), </a:t>
            </a:r>
            <a:r>
              <a:rPr lang="cs-CZ" sz="1000" b="0" dirty="0" err="1">
                <a:latin typeface="Arial" panose="020B0604020202020204" pitchFamily="34" charset="0"/>
                <a:ea typeface="Calibri" panose="020F0502020204030204" pitchFamily="34" charset="0"/>
                <a:cs typeface="Arial" panose="020B0604020202020204" pitchFamily="34" charset="0"/>
              </a:rPr>
              <a:t>J.Vacek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D.Mencl</a:t>
            </a:r>
            <a:r>
              <a:rPr lang="cs-CZ" sz="1000" b="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J.Slavíček</a:t>
            </a:r>
            <a:r>
              <a:rPr lang="cs-CZ" sz="1000" b="0" dirty="0">
                <a:latin typeface="Arial" panose="020B0604020202020204" pitchFamily="34" charset="0"/>
                <a:ea typeface="Calibri" panose="020F0502020204030204" pitchFamily="34" charset="0"/>
                <a:cs typeface="Arial" panose="020B0604020202020204" pitchFamily="34" charset="0"/>
              </a:rPr>
              <a:t>(79.J.Prieložný), </a:t>
            </a:r>
            <a:r>
              <a:rPr lang="cs-CZ" sz="1000" b="0" dirty="0" err="1">
                <a:latin typeface="Arial" panose="020B0604020202020204" pitchFamily="34" charset="0"/>
                <a:ea typeface="Calibri" panose="020F0502020204030204" pitchFamily="34" charset="0"/>
                <a:cs typeface="Arial" panose="020B0604020202020204" pitchFamily="34" charset="0"/>
              </a:rPr>
              <a:t>T.Belák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R.Slanička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P.Stejskal</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M.Faust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T.Písař</a:t>
            </a:r>
            <a:r>
              <a:rPr lang="cs-CZ" sz="1000" b="0" dirty="0">
                <a:latin typeface="Arial" panose="020B0604020202020204" pitchFamily="34" charset="0"/>
                <a:ea typeface="Calibri" panose="020F0502020204030204" pitchFamily="34" charset="0"/>
                <a:cs typeface="Arial" panose="020B0604020202020204" pitchFamily="34" charset="0"/>
              </a:rPr>
              <a:t>(71.K.Horváth)</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R.Feko</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F.Podhorský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M.Svoboda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P.Hoznédl</a:t>
            </a:r>
            <a:r>
              <a:rPr lang="cs-CZ" sz="1000" b="0" dirty="0">
                <a:latin typeface="Arial" panose="020B0604020202020204" pitchFamily="34" charset="0"/>
                <a:ea typeface="Calibri" panose="020F0502020204030204" pitchFamily="34" charset="0"/>
                <a:cs typeface="Arial" panose="020B0604020202020204" pitchFamily="34" charset="0"/>
              </a:rPr>
              <a:t>  Vedoucí: </a:t>
            </a:r>
            <a:r>
              <a:rPr lang="cs-CZ" sz="1000" b="0" dirty="0" err="1">
                <a:latin typeface="Arial" panose="020B0604020202020204" pitchFamily="34" charset="0"/>
                <a:ea typeface="Calibri" panose="020F0502020204030204" pitchFamily="34" charset="0"/>
                <a:cs typeface="Arial" panose="020B0604020202020204" pitchFamily="34" charset="0"/>
              </a:rPr>
              <a:t>M.Toráč</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D.Průša-A.Suchánek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L.Koub</a:t>
            </a:r>
            <a:r>
              <a:rPr lang="cs-CZ" sz="1000" b="0" dirty="0">
                <a:latin typeface="Arial" panose="020B0604020202020204" pitchFamily="34" charset="0"/>
                <a:ea typeface="Calibri" panose="020F0502020204030204" pitchFamily="34" charset="0"/>
                <a:cs typeface="Arial" panose="020B0604020202020204" pitchFamily="34" charset="0"/>
              </a:rPr>
              <a:t>   Delegát: </a:t>
            </a:r>
            <a:r>
              <a:rPr lang="cs-CZ" sz="1000" b="0" dirty="0" err="1">
                <a:latin typeface="Arial" panose="020B0604020202020204" pitchFamily="34" charset="0"/>
                <a:ea typeface="Calibri" panose="020F0502020204030204" pitchFamily="34" charset="0"/>
                <a:cs typeface="Arial" panose="020B0604020202020204" pitchFamily="34" charset="0"/>
              </a:rPr>
              <a:t>P.Wencl</a:t>
            </a:r>
            <a:r>
              <a:rPr lang="cs-CZ" sz="1000" b="0" dirty="0">
                <a:latin typeface="Arial" panose="020B0604020202020204" pitchFamily="34" charset="0"/>
                <a:ea typeface="Calibri" panose="020F0502020204030204" pitchFamily="34" charset="0"/>
                <a:cs typeface="Arial" panose="020B0604020202020204" pitchFamily="34" charset="0"/>
              </a:rPr>
              <a:t>    100 diváků</a:t>
            </a:r>
          </a:p>
          <a:p>
            <a:pPr algn="just">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 </a:t>
            </a:r>
            <a:endParaRPr lang="cs-CZ" dirty="0"/>
          </a:p>
        </p:txBody>
      </p:sp>
      <p:sp>
        <p:nvSpPr>
          <p:cNvPr id="8" name="TextovéPole 7">
            <a:extLst>
              <a:ext uri="{FF2B5EF4-FFF2-40B4-BE49-F238E27FC236}">
                <a16:creationId xmlns:a16="http://schemas.microsoft.com/office/drawing/2014/main" id="{057C6579-03EE-4116-97EA-3C40EE47E06C}"/>
              </a:ext>
            </a:extLst>
          </p:cNvPr>
          <p:cNvSpPr txBox="1"/>
          <p:nvPr/>
        </p:nvSpPr>
        <p:spPr>
          <a:xfrm>
            <a:off x="5472584" y="91108"/>
            <a:ext cx="4608488" cy="2462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101600">
              <a:srgbClr val="FFFF66">
                <a:alpha val="40000"/>
              </a:srgbClr>
            </a:glow>
            <a:softEdge rad="0"/>
          </a:effectLst>
        </p:spPr>
        <p:txBody>
          <a:bodyPr wrap="square" rtlCol="0">
            <a:spAutoFit/>
          </a:bodyPr>
          <a:lstStyle/>
          <a:p>
            <a:pPr algn="ctr"/>
            <a:r>
              <a:rPr lang="cs-CZ" sz="1000" dirty="0">
                <a:latin typeface="Arial" panose="020B0604020202020204" pitchFamily="34" charset="0"/>
                <a:cs typeface="Arial" panose="020B0604020202020204" pitchFamily="34" charset="0"/>
              </a:rPr>
              <a:t>Pokračování SK Štětí –FK Jiskra Modrá  2:1 PK 16.3.2019 </a:t>
            </a:r>
          </a:p>
        </p:txBody>
      </p:sp>
      <p:graphicFrame>
        <p:nvGraphicFramePr>
          <p:cNvPr id="14" name="Tabulka 13">
            <a:extLst>
              <a:ext uri="{FF2B5EF4-FFF2-40B4-BE49-F238E27FC236}">
                <a16:creationId xmlns:a16="http://schemas.microsoft.com/office/drawing/2014/main" id="{0A2371CF-3F53-4DC1-A006-7169010E22BB}"/>
              </a:ext>
            </a:extLst>
          </p:cNvPr>
          <p:cNvGraphicFramePr>
            <a:graphicFrameLocks noGrp="1"/>
          </p:cNvGraphicFramePr>
          <p:nvPr>
            <p:extLst>
              <p:ext uri="{D42A27DB-BD31-4B8C-83A1-F6EECF244321}">
                <p14:modId xmlns:p14="http://schemas.microsoft.com/office/powerpoint/2010/main" val="2651001808"/>
              </p:ext>
            </p:extLst>
          </p:nvPr>
        </p:nvGraphicFramePr>
        <p:xfrm>
          <a:off x="360016" y="2971428"/>
          <a:ext cx="4564671" cy="3440430"/>
        </p:xfrm>
        <a:graphic>
          <a:graphicData uri="http://schemas.openxmlformats.org/drawingml/2006/table">
            <a:tbl>
              <a:tblPr/>
              <a:tblGrid>
                <a:gridCol w="436711">
                  <a:extLst>
                    <a:ext uri="{9D8B030D-6E8A-4147-A177-3AD203B41FA5}">
                      <a16:colId xmlns:a16="http://schemas.microsoft.com/office/drawing/2014/main" val="3930012067"/>
                    </a:ext>
                  </a:extLst>
                </a:gridCol>
                <a:gridCol w="956605">
                  <a:extLst>
                    <a:ext uri="{9D8B030D-6E8A-4147-A177-3AD203B41FA5}">
                      <a16:colId xmlns:a16="http://schemas.microsoft.com/office/drawing/2014/main" val="2589457136"/>
                    </a:ext>
                  </a:extLst>
                </a:gridCol>
                <a:gridCol w="956605">
                  <a:extLst>
                    <a:ext uri="{9D8B030D-6E8A-4147-A177-3AD203B41FA5}">
                      <a16:colId xmlns:a16="http://schemas.microsoft.com/office/drawing/2014/main" val="3267069531"/>
                    </a:ext>
                  </a:extLst>
                </a:gridCol>
                <a:gridCol w="821433">
                  <a:extLst>
                    <a:ext uri="{9D8B030D-6E8A-4147-A177-3AD203B41FA5}">
                      <a16:colId xmlns:a16="http://schemas.microsoft.com/office/drawing/2014/main" val="1958791300"/>
                    </a:ext>
                  </a:extLst>
                </a:gridCol>
                <a:gridCol w="582282">
                  <a:extLst>
                    <a:ext uri="{9D8B030D-6E8A-4147-A177-3AD203B41FA5}">
                      <a16:colId xmlns:a16="http://schemas.microsoft.com/office/drawing/2014/main" val="178738748"/>
                    </a:ext>
                  </a:extLst>
                </a:gridCol>
                <a:gridCol w="811035">
                  <a:extLst>
                    <a:ext uri="{9D8B030D-6E8A-4147-A177-3AD203B41FA5}">
                      <a16:colId xmlns:a16="http://schemas.microsoft.com/office/drawing/2014/main" val="2441946850"/>
                    </a:ext>
                  </a:extLst>
                </a:gridCol>
              </a:tblGrid>
              <a:tr h="571500">
                <a:tc>
                  <a:txBody>
                    <a:bodyPr/>
                    <a:lstStyle/>
                    <a:p>
                      <a:pPr algn="ctr" fontAlgn="ctr"/>
                      <a:r>
                        <a:rPr lang="cs-CZ" sz="800" b="0" i="0" u="none" strike="noStrike" dirty="0">
                          <a:solidFill>
                            <a:srgbClr val="000000"/>
                          </a:solidFill>
                          <a:effectLst/>
                          <a:latin typeface="Arial Black" panose="020B0A04020102020204" pitchFamily="34" charset="0"/>
                        </a:rPr>
                        <a:t>Pořadí</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effectLst/>
                          <a:latin typeface="Arial Black" panose="020B0A04020102020204" pitchFamily="34" charset="0"/>
                        </a:rPr>
                        <a:t>Hráč</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effectLst/>
                          <a:latin typeface="Arial Black" panose="020B0A04020102020204" pitchFamily="34" charset="0"/>
                        </a:rPr>
                        <a:t>Mužstvo</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effectLst/>
                          <a:latin typeface="Arial Black" panose="020B0A04020102020204" pitchFamily="34" charset="0"/>
                        </a:rPr>
                        <a:t>Počet odehraných minut</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effectLst/>
                          <a:latin typeface="Arial Black" panose="020B0A04020102020204" pitchFamily="34" charset="0"/>
                        </a:rPr>
                        <a:t>Počet branek</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effectLst/>
                          <a:latin typeface="Arial Black" panose="020B0A04020102020204" pitchFamily="34" charset="0"/>
                        </a:rPr>
                        <a:t>Minutová produktivita</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842813641"/>
                  </a:ext>
                </a:extLst>
              </a:tr>
              <a:tr h="247650">
                <a:tc>
                  <a:txBody>
                    <a:bodyPr/>
                    <a:lstStyle/>
                    <a:p>
                      <a:pPr algn="ctr" fontAlgn="ctr"/>
                      <a:r>
                        <a:rPr lang="cs-CZ" sz="900" b="0" i="0" u="none" strike="noStrike">
                          <a:solidFill>
                            <a:srgbClr val="151515"/>
                          </a:solidFill>
                          <a:effectLst/>
                          <a:latin typeface="Arial Black" panose="020B0A04020102020204" pitchFamily="34" charset="0"/>
                        </a:rPr>
                        <a:t>1.</a:t>
                      </a:r>
                    </a:p>
                  </a:txBody>
                  <a:tcPr marL="9525" marR="9525" marT="9525" marB="0" anchor="ctr">
                    <a:lnL w="12700" cap="flat" cmpd="sng" algn="ctr">
                      <a:solidFill>
                        <a:srgbClr val="BCC9D5"/>
                      </a:solidFill>
                      <a:prstDash val="solid"/>
                      <a:round/>
                      <a:headEnd type="none" w="med" len="med"/>
                      <a:tailEnd type="none" w="med" len="med"/>
                    </a:lnL>
                    <a:lnR>
                      <a:noFill/>
                    </a:lnR>
                    <a:lnT>
                      <a:noFill/>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Stehlík Lukáš</a:t>
                      </a:r>
                    </a:p>
                  </a:txBody>
                  <a:tcPr marL="9525" marR="9525" marT="9525" marB="0" anchor="ctr">
                    <a:lnL>
                      <a:noFill/>
                    </a:lnL>
                    <a:lnR>
                      <a:noFill/>
                    </a:lnR>
                    <a:lnT>
                      <a:noFill/>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TJ Vaňov</a:t>
                      </a:r>
                    </a:p>
                  </a:txBody>
                  <a:tcPr marL="9525" marR="9525" marT="9525" marB="0" anchor="ctr">
                    <a:lnL>
                      <a:noFill/>
                    </a:lnL>
                    <a:lnR>
                      <a:noFill/>
                    </a:lnR>
                    <a:lnT>
                      <a:noFill/>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1130</a:t>
                      </a:r>
                    </a:p>
                  </a:txBody>
                  <a:tcPr marL="9525" marR="9525" marT="9525" marB="0" anchor="ctr">
                    <a:lnL>
                      <a:noFill/>
                    </a:lnL>
                    <a:lnR>
                      <a:noFill/>
                    </a:lnR>
                    <a:lnT>
                      <a:noFill/>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151515"/>
                          </a:solidFill>
                          <a:effectLst/>
                          <a:latin typeface="Arial Black" panose="020B0A04020102020204" pitchFamily="34" charset="0"/>
                        </a:rPr>
                        <a:t>35</a:t>
                      </a:r>
                    </a:p>
                  </a:txBody>
                  <a:tcPr marL="9525" marR="9525" marT="9525" marB="0" anchor="ctr">
                    <a:lnL>
                      <a:noFill/>
                    </a:lnL>
                    <a:lnR w="12700" cap="flat" cmpd="sng" algn="ctr">
                      <a:solidFill>
                        <a:srgbClr val="BCC9D5"/>
                      </a:solidFill>
                      <a:prstDash val="solid"/>
                      <a:round/>
                      <a:headEnd type="none" w="med" len="med"/>
                      <a:tailEnd type="none" w="med" len="med"/>
                    </a:lnR>
                    <a:lnT>
                      <a:noFill/>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100" b="0" i="0" u="none" strike="noStrike">
                          <a:solidFill>
                            <a:srgbClr val="000000"/>
                          </a:solidFill>
                          <a:effectLst/>
                          <a:latin typeface="Arial Black" panose="020B0A04020102020204" pitchFamily="34" charset="0"/>
                        </a:rPr>
                        <a:t>32</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99FF66"/>
                    </a:solidFill>
                  </a:tcPr>
                </a:tc>
                <a:extLst>
                  <a:ext uri="{0D108BD9-81ED-4DB2-BD59-A6C34878D82A}">
                    <a16:rowId xmlns:a16="http://schemas.microsoft.com/office/drawing/2014/main" val="2463672402"/>
                  </a:ext>
                </a:extLst>
              </a:tr>
              <a:tr h="371475">
                <a:tc>
                  <a:txBody>
                    <a:bodyPr/>
                    <a:lstStyle/>
                    <a:p>
                      <a:pPr algn="ctr" fontAlgn="ctr"/>
                      <a:r>
                        <a:rPr lang="cs-CZ" sz="900" b="0" i="0" u="none" strike="noStrike">
                          <a:solidFill>
                            <a:srgbClr val="151515"/>
                          </a:solidFill>
                          <a:effectLst/>
                          <a:latin typeface="Arial Black" panose="020B0A04020102020204" pitchFamily="34" charset="0"/>
                        </a:rPr>
                        <a:t>2.</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dirty="0">
                          <a:solidFill>
                            <a:srgbClr val="151515"/>
                          </a:solidFill>
                          <a:effectLst/>
                          <a:latin typeface="Arial Black" panose="020B0A04020102020204" pitchFamily="34" charset="0"/>
                        </a:rPr>
                        <a:t>Nykodým Ivo</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TJ Hvězda Trnovany</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1176</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Black" panose="020B0A04020102020204" pitchFamily="34" charset="0"/>
                        </a:rPr>
                        <a:t>19</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Black" panose="020B0A04020102020204" pitchFamily="34" charset="0"/>
                        </a:rPr>
                        <a:t>62</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CCFFFF"/>
                    </a:solidFill>
                  </a:tcPr>
                </a:tc>
                <a:extLst>
                  <a:ext uri="{0D108BD9-81ED-4DB2-BD59-A6C34878D82A}">
                    <a16:rowId xmlns:a16="http://schemas.microsoft.com/office/drawing/2014/main" val="1225901651"/>
                  </a:ext>
                </a:extLst>
              </a:tr>
              <a:tr h="247650">
                <a:tc>
                  <a:txBody>
                    <a:bodyPr/>
                    <a:lstStyle/>
                    <a:p>
                      <a:pPr algn="ctr" fontAlgn="ctr"/>
                      <a:r>
                        <a:rPr lang="cs-CZ" sz="900" b="0" i="0" u="none" strike="noStrike">
                          <a:solidFill>
                            <a:srgbClr val="151515"/>
                          </a:solidFill>
                          <a:effectLst/>
                          <a:latin typeface="Arial Black" panose="020B0A04020102020204" pitchFamily="34" charset="0"/>
                        </a:rPr>
                        <a:t>3.</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Traup Dominik</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TJ Skorotice</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816</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151515"/>
                          </a:solidFill>
                          <a:effectLst/>
                          <a:latin typeface="Arial Black" panose="020B0A04020102020204" pitchFamily="34" charset="0"/>
                        </a:rPr>
                        <a:t>16</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100" b="0" i="0" u="none" strike="noStrike">
                          <a:solidFill>
                            <a:srgbClr val="000000"/>
                          </a:solidFill>
                          <a:effectLst/>
                          <a:latin typeface="Arial Black" panose="020B0A04020102020204" pitchFamily="34" charset="0"/>
                        </a:rPr>
                        <a:t>51</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99FF66"/>
                    </a:solidFill>
                  </a:tcPr>
                </a:tc>
                <a:extLst>
                  <a:ext uri="{0D108BD9-81ED-4DB2-BD59-A6C34878D82A}">
                    <a16:rowId xmlns:a16="http://schemas.microsoft.com/office/drawing/2014/main" val="1395919162"/>
                  </a:ext>
                </a:extLst>
              </a:tr>
              <a:tr h="371475">
                <a:tc>
                  <a:txBody>
                    <a:bodyPr/>
                    <a:lstStyle/>
                    <a:p>
                      <a:pPr algn="ctr" fontAlgn="ctr"/>
                      <a:r>
                        <a:rPr lang="cs-CZ" sz="900" b="0" i="0" u="none" strike="noStrike">
                          <a:solidFill>
                            <a:srgbClr val="151515"/>
                          </a:solidFill>
                          <a:effectLst/>
                          <a:latin typeface="Arial Black" panose="020B0A04020102020204" pitchFamily="34" charset="0"/>
                        </a:rPr>
                        <a:t>4.</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Zajíček Jiří</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SKPlaston Šluknov</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1087</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Black" panose="020B0A04020102020204" pitchFamily="34" charset="0"/>
                        </a:rPr>
                        <a:t>14</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Black" panose="020B0A04020102020204" pitchFamily="34" charset="0"/>
                        </a:rPr>
                        <a:t>78</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CCFFFF"/>
                    </a:solidFill>
                  </a:tcPr>
                </a:tc>
                <a:extLst>
                  <a:ext uri="{0D108BD9-81ED-4DB2-BD59-A6C34878D82A}">
                    <a16:rowId xmlns:a16="http://schemas.microsoft.com/office/drawing/2014/main" val="1758467733"/>
                  </a:ext>
                </a:extLst>
              </a:tr>
              <a:tr h="247650">
                <a:tc>
                  <a:txBody>
                    <a:bodyPr/>
                    <a:lstStyle/>
                    <a:p>
                      <a:pPr algn="ctr" fontAlgn="ctr"/>
                      <a:r>
                        <a:rPr lang="cs-CZ" sz="900" b="0" i="0" u="none" strike="noStrike">
                          <a:solidFill>
                            <a:srgbClr val="151515"/>
                          </a:solidFill>
                          <a:effectLst/>
                          <a:latin typeface="Arial Black" panose="020B0A04020102020204" pitchFamily="34" charset="0"/>
                        </a:rPr>
                        <a:t>5.</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Malecha Oldřich</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SK Štětí</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1184</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151515"/>
                          </a:solidFill>
                          <a:effectLst/>
                          <a:latin typeface="Arial Black" panose="020B0A04020102020204" pitchFamily="34" charset="0"/>
                        </a:rPr>
                        <a:t>14</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100" b="0" i="0" u="none" strike="noStrike">
                          <a:solidFill>
                            <a:srgbClr val="000000"/>
                          </a:solidFill>
                          <a:effectLst/>
                          <a:latin typeface="Arial Black" panose="020B0A04020102020204" pitchFamily="34" charset="0"/>
                        </a:rPr>
                        <a:t>85</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99FF66"/>
                    </a:solidFill>
                  </a:tcPr>
                </a:tc>
                <a:extLst>
                  <a:ext uri="{0D108BD9-81ED-4DB2-BD59-A6C34878D82A}">
                    <a16:rowId xmlns:a16="http://schemas.microsoft.com/office/drawing/2014/main" val="2265081333"/>
                  </a:ext>
                </a:extLst>
              </a:tr>
              <a:tr h="247650">
                <a:tc>
                  <a:txBody>
                    <a:bodyPr/>
                    <a:lstStyle/>
                    <a:p>
                      <a:pPr algn="ctr" fontAlgn="ctr"/>
                      <a:r>
                        <a:rPr lang="cs-CZ" sz="900" b="0" i="0" u="none" strike="noStrike">
                          <a:solidFill>
                            <a:srgbClr val="151515"/>
                          </a:solidFill>
                          <a:effectLst/>
                          <a:latin typeface="Arial Black" panose="020B0A04020102020204" pitchFamily="34" charset="0"/>
                        </a:rPr>
                        <a:t>6.</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Hájek Richard</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TJ Slavoj Úštěk</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1184</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Black" panose="020B0A04020102020204" pitchFamily="34" charset="0"/>
                        </a:rPr>
                        <a:t>14</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Black" panose="020B0A04020102020204" pitchFamily="34" charset="0"/>
                        </a:rPr>
                        <a:t>85</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CCFFFF"/>
                    </a:solidFill>
                  </a:tcPr>
                </a:tc>
                <a:extLst>
                  <a:ext uri="{0D108BD9-81ED-4DB2-BD59-A6C34878D82A}">
                    <a16:rowId xmlns:a16="http://schemas.microsoft.com/office/drawing/2014/main" val="298720290"/>
                  </a:ext>
                </a:extLst>
              </a:tr>
              <a:tr h="247650">
                <a:tc>
                  <a:txBody>
                    <a:bodyPr/>
                    <a:lstStyle/>
                    <a:p>
                      <a:pPr algn="ctr" fontAlgn="ctr"/>
                      <a:r>
                        <a:rPr lang="cs-CZ" sz="900" b="0" i="0" u="none" strike="noStrike">
                          <a:solidFill>
                            <a:srgbClr val="151515"/>
                          </a:solidFill>
                          <a:effectLst/>
                          <a:latin typeface="Arial Black" panose="020B0A04020102020204" pitchFamily="34" charset="0"/>
                        </a:rPr>
                        <a:t>7.</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Horvát Jakub</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TJ Mojžíř</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726</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151515"/>
                          </a:solidFill>
                          <a:effectLst/>
                          <a:latin typeface="Arial Black" panose="020B0A04020102020204" pitchFamily="34" charset="0"/>
                        </a:rPr>
                        <a:t>13</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100" b="0" i="0" u="none" strike="noStrike">
                          <a:solidFill>
                            <a:srgbClr val="000000"/>
                          </a:solidFill>
                          <a:effectLst/>
                          <a:latin typeface="Arial Black" panose="020B0A04020102020204" pitchFamily="34" charset="0"/>
                        </a:rPr>
                        <a:t>56</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99FF66"/>
                    </a:solidFill>
                  </a:tcPr>
                </a:tc>
                <a:extLst>
                  <a:ext uri="{0D108BD9-81ED-4DB2-BD59-A6C34878D82A}">
                    <a16:rowId xmlns:a16="http://schemas.microsoft.com/office/drawing/2014/main" val="968548366"/>
                  </a:ext>
                </a:extLst>
              </a:tr>
              <a:tr h="247650">
                <a:tc>
                  <a:txBody>
                    <a:bodyPr/>
                    <a:lstStyle/>
                    <a:p>
                      <a:pPr algn="ctr" fontAlgn="ctr"/>
                      <a:r>
                        <a:rPr lang="cs-CZ" sz="900" b="0" i="0" u="none" strike="noStrike">
                          <a:solidFill>
                            <a:srgbClr val="151515"/>
                          </a:solidFill>
                          <a:effectLst/>
                          <a:latin typeface="Arial Black" panose="020B0A04020102020204" pitchFamily="34" charset="0"/>
                        </a:rPr>
                        <a:t>8.</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Trejbal Josef</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TJ Skorotice</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365</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Black" panose="020B0A04020102020204" pitchFamily="34" charset="0"/>
                        </a:rPr>
                        <a:t>13</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Black" panose="020B0A04020102020204" pitchFamily="34" charset="0"/>
                        </a:rPr>
                        <a:t>28</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CCFFFF"/>
                    </a:solidFill>
                  </a:tcPr>
                </a:tc>
                <a:extLst>
                  <a:ext uri="{0D108BD9-81ED-4DB2-BD59-A6C34878D82A}">
                    <a16:rowId xmlns:a16="http://schemas.microsoft.com/office/drawing/2014/main" val="2883302207"/>
                  </a:ext>
                </a:extLst>
              </a:tr>
              <a:tr h="247650">
                <a:tc>
                  <a:txBody>
                    <a:bodyPr/>
                    <a:lstStyle/>
                    <a:p>
                      <a:pPr algn="ctr" fontAlgn="ctr"/>
                      <a:r>
                        <a:rPr lang="cs-CZ" sz="900" b="0" i="0" u="none" strike="noStrike">
                          <a:solidFill>
                            <a:srgbClr val="151515"/>
                          </a:solidFill>
                          <a:effectLst/>
                          <a:latin typeface="Arial Black" panose="020B0A04020102020204" pitchFamily="34" charset="0"/>
                        </a:rPr>
                        <a:t>9.</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Strádal Václav</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ČSAD Libouchec</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950</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151515"/>
                          </a:solidFill>
                          <a:effectLst/>
                          <a:latin typeface="Arial Black" panose="020B0A04020102020204" pitchFamily="34" charset="0"/>
                        </a:rPr>
                        <a:t>13</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100" b="0" i="0" u="none" strike="noStrike">
                          <a:solidFill>
                            <a:srgbClr val="000000"/>
                          </a:solidFill>
                          <a:effectLst/>
                          <a:latin typeface="Arial Black" panose="020B0A04020102020204" pitchFamily="34" charset="0"/>
                        </a:rPr>
                        <a:t>73</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99FF66"/>
                    </a:solidFill>
                  </a:tcPr>
                </a:tc>
                <a:extLst>
                  <a:ext uri="{0D108BD9-81ED-4DB2-BD59-A6C34878D82A}">
                    <a16:rowId xmlns:a16="http://schemas.microsoft.com/office/drawing/2014/main" val="2333852462"/>
                  </a:ext>
                </a:extLst>
              </a:tr>
              <a:tr h="247650">
                <a:tc>
                  <a:txBody>
                    <a:bodyPr/>
                    <a:lstStyle/>
                    <a:p>
                      <a:pPr algn="ctr" fontAlgn="ctr"/>
                      <a:r>
                        <a:rPr lang="cs-CZ" sz="900" b="0" i="0" u="none" strike="noStrike">
                          <a:solidFill>
                            <a:srgbClr val="151515"/>
                          </a:solidFill>
                          <a:effectLst/>
                          <a:latin typeface="Arial Black" panose="020B0A04020102020204" pitchFamily="34" charset="0"/>
                        </a:rPr>
                        <a:t>10.</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Dopater Tomáš</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SK Štětí</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1001</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Black" panose="020B0A04020102020204" pitchFamily="34" charset="0"/>
                        </a:rPr>
                        <a:t>12</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Black" panose="020B0A04020102020204" pitchFamily="34" charset="0"/>
                        </a:rPr>
                        <a:t>83</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CCFFFF"/>
                    </a:solidFill>
                  </a:tcPr>
                </a:tc>
                <a:extLst>
                  <a:ext uri="{0D108BD9-81ED-4DB2-BD59-A6C34878D82A}">
                    <a16:rowId xmlns:a16="http://schemas.microsoft.com/office/drawing/2014/main" val="1777382733"/>
                  </a:ext>
                </a:extLst>
              </a:tr>
            </a:tbl>
          </a:graphicData>
        </a:graphic>
      </p:graphicFrame>
      <p:sp>
        <p:nvSpPr>
          <p:cNvPr id="2" name="TextovéPole 1"/>
          <p:cNvSpPr txBox="1"/>
          <p:nvPr/>
        </p:nvSpPr>
        <p:spPr>
          <a:xfrm>
            <a:off x="228570" y="163116"/>
            <a:ext cx="4672683" cy="400110"/>
          </a:xfrm>
          <a:prstGeom prst="rect">
            <a:avLst/>
          </a:prstGeom>
          <a:blipFill>
            <a:blip r:embed="rId2"/>
            <a:tile tx="0" ty="0" sx="100000" sy="100000" flip="none" algn="tl"/>
          </a:blipFill>
          <a:effectLst>
            <a:glow rad="101600">
              <a:srgbClr val="FFFF66">
                <a:alpha val="40000"/>
              </a:srgbClr>
            </a:glow>
            <a:softEdge rad="0"/>
          </a:effectLst>
        </p:spPr>
        <p:txBody>
          <a:bodyPr wrap="square" rtlCol="0">
            <a:spAutoFit/>
          </a:bodyPr>
          <a:lstStyle/>
          <a:p>
            <a:pPr algn="ctr"/>
            <a:r>
              <a:rPr lang="cs-CZ" sz="2000" dirty="0" smtClean="0">
                <a:latin typeface="Arial Black" panose="020B0A04020102020204" pitchFamily="34" charset="0"/>
              </a:rPr>
              <a:t>Kanonýři I. A třída dorostu </a:t>
            </a:r>
            <a:endParaRPr lang="cs-CZ" sz="2000" dirty="0" smtClean="0">
              <a:latin typeface="Arial Black" panose="020B0A04020102020204" pitchFamily="34" charset="0"/>
            </a:endParaRPr>
          </a:p>
        </p:txBody>
      </p:sp>
      <p:pic>
        <p:nvPicPr>
          <p:cNvPr id="3" name="Obrázek 2"/>
          <p:cNvPicPr>
            <a:picLocks noChangeAspect="1"/>
          </p:cNvPicPr>
          <p:nvPr/>
        </p:nvPicPr>
        <p:blipFill>
          <a:blip r:embed="rId3"/>
          <a:stretch>
            <a:fillRect/>
          </a:stretch>
        </p:blipFill>
        <p:spPr>
          <a:xfrm>
            <a:off x="1656160" y="973624"/>
            <a:ext cx="1656184" cy="1795992"/>
          </a:xfrm>
          <a:prstGeom prst="rect">
            <a:avLst/>
          </a:prstGeom>
        </p:spPr>
      </p:pic>
    </p:spTree>
    <p:extLst>
      <p:ext uri="{BB962C8B-B14F-4D97-AF65-F5344CB8AC3E}">
        <p14:creationId xmlns:p14="http://schemas.microsoft.com/office/powerpoint/2010/main" val="162545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6" name="TextovéPole 1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endParaRPr lang="cs-CZ" sz="800" dirty="0">
              <a:latin typeface="Bookman Old Style" pitchFamily="18" charset="0"/>
            </a:endParaRPr>
          </a:p>
        </p:txBody>
      </p:sp>
      <p:pic>
        <p:nvPicPr>
          <p:cNvPr id="9" name="Obrázek 8">
            <a:extLst>
              <a:ext uri="{FF2B5EF4-FFF2-40B4-BE49-F238E27FC236}">
                <a16:creationId xmlns:a16="http://schemas.microsoft.com/office/drawing/2014/main" id="{DFA687AA-1117-41AC-920F-5B3831E02BEF}"/>
              </a:ext>
            </a:extLst>
          </p:cNvPr>
          <p:cNvPicPr>
            <a:picLocks noChangeAspect="1"/>
          </p:cNvPicPr>
          <p:nvPr/>
        </p:nvPicPr>
        <p:blipFill>
          <a:blip r:embed="rId2"/>
          <a:stretch>
            <a:fillRect/>
          </a:stretch>
        </p:blipFill>
        <p:spPr>
          <a:xfrm>
            <a:off x="393438" y="2938068"/>
            <a:ext cx="796512" cy="864095"/>
          </a:xfrm>
          <a:prstGeom prst="rect">
            <a:avLst/>
          </a:prstGeom>
        </p:spPr>
      </p:pic>
      <p:sp>
        <p:nvSpPr>
          <p:cNvPr id="10" name="TextovéPole 9">
            <a:extLst>
              <a:ext uri="{FF2B5EF4-FFF2-40B4-BE49-F238E27FC236}">
                <a16:creationId xmlns:a16="http://schemas.microsoft.com/office/drawing/2014/main" id="{6192F1DA-2429-4FD1-9930-B46B3C260F39}"/>
              </a:ext>
            </a:extLst>
          </p:cNvPr>
          <p:cNvSpPr txBox="1"/>
          <p:nvPr/>
        </p:nvSpPr>
        <p:spPr>
          <a:xfrm>
            <a:off x="143992" y="1185235"/>
            <a:ext cx="4608512" cy="1631216"/>
          </a:xfrm>
          <a:prstGeom prst="rect">
            <a:avLst/>
          </a:prstGeom>
          <a:solidFill>
            <a:schemeClr val="bg2">
              <a:lumMod val="20000"/>
              <a:lumOff val="80000"/>
            </a:schemeClr>
          </a:solidFill>
          <a:effectLst>
            <a:softEdge rad="0"/>
          </a:effectLst>
        </p:spPr>
        <p:txBody>
          <a:bodyPr wrap="square" rtlCol="0">
            <a:spAutoFit/>
          </a:bodyPr>
          <a:lstStyle/>
          <a:p>
            <a:pPr algn="ctr"/>
            <a:r>
              <a:rPr lang="cs-CZ" sz="2000" dirty="0">
                <a:solidFill>
                  <a:srgbClr val="FF0000"/>
                </a:solidFill>
                <a:latin typeface="Arial Black" panose="020B0A04020102020204" pitchFamily="34" charset="0"/>
              </a:rPr>
              <a:t>Ladislav Michalec – trenér FK Jiskra Modrá</a:t>
            </a:r>
          </a:p>
          <a:p>
            <a:pPr algn="just"/>
            <a:r>
              <a:rPr lang="cs-CZ" b="0" dirty="0">
                <a:latin typeface="Arial" panose="020B0604020202020204" pitchFamily="34" charset="0"/>
                <a:cs typeface="Arial" panose="020B0604020202020204" pitchFamily="34" charset="0"/>
              </a:rPr>
              <a:t>Dnes jsem i trenér, protože 3 dny před zápasem nám položil funkci pan Fejfar. Ty dobrý trenéři už jsou obsazení, ty slabé nechceme, tak jsem to vzal. Udělal jsem 4 body ze 2 zápasů a ve Štětí je to zlatý, zlatý. Věřil jsem na bojovnost mančaftu a jsme dneska měli. Štětí 60 na 40 bylo lepší.</a:t>
            </a:r>
            <a:endParaRPr lang="cs-CZ" sz="2000" dirty="0">
              <a:latin typeface="Arial Black" panose="020B0A04020102020204" pitchFamily="34" charset="0"/>
            </a:endParaRPr>
          </a:p>
        </p:txBody>
      </p:sp>
      <p:pic>
        <p:nvPicPr>
          <p:cNvPr id="11" name="Obrázek 10">
            <a:extLst>
              <a:ext uri="{FF2B5EF4-FFF2-40B4-BE49-F238E27FC236}">
                <a16:creationId xmlns:a16="http://schemas.microsoft.com/office/drawing/2014/main" id="{75B9EE0B-DD2D-43FA-9FDF-CFAD1A39906F}"/>
              </a:ext>
            </a:extLst>
          </p:cNvPr>
          <p:cNvPicPr>
            <a:picLocks noChangeAspect="1"/>
          </p:cNvPicPr>
          <p:nvPr/>
        </p:nvPicPr>
        <p:blipFill>
          <a:blip r:embed="rId3"/>
          <a:stretch>
            <a:fillRect/>
          </a:stretch>
        </p:blipFill>
        <p:spPr>
          <a:xfrm>
            <a:off x="3240336" y="2816451"/>
            <a:ext cx="1334269" cy="1092303"/>
          </a:xfrm>
          <a:prstGeom prst="rect">
            <a:avLst/>
          </a:prstGeom>
          <a:ln w="31750">
            <a:solidFill>
              <a:schemeClr val="tx1"/>
            </a:solidFill>
          </a:ln>
        </p:spPr>
      </p:pic>
      <p:sp>
        <p:nvSpPr>
          <p:cNvPr id="12" name="TextovéPole 11">
            <a:extLst>
              <a:ext uri="{FF2B5EF4-FFF2-40B4-BE49-F238E27FC236}">
                <a16:creationId xmlns:a16="http://schemas.microsoft.com/office/drawing/2014/main" id="{F9844AC2-AE18-4B36-9EA9-319042A7ABC2}"/>
              </a:ext>
            </a:extLst>
          </p:cNvPr>
          <p:cNvSpPr txBox="1"/>
          <p:nvPr/>
        </p:nvSpPr>
        <p:spPr>
          <a:xfrm>
            <a:off x="71984" y="4030371"/>
            <a:ext cx="4604827" cy="1323439"/>
          </a:xfrm>
          <a:prstGeom prst="rect">
            <a:avLst/>
          </a:prstGeom>
          <a:solidFill>
            <a:schemeClr val="accent3">
              <a:lumMod val="85000"/>
            </a:schemeClr>
          </a:solidFill>
          <a:effectLst>
            <a:softEdge rad="0"/>
          </a:effectLst>
        </p:spPr>
        <p:txBody>
          <a:bodyPr wrap="square" rtlCol="0">
            <a:spAutoFit/>
          </a:bodyPr>
          <a:lstStyle/>
          <a:p>
            <a:pPr algn="ctr"/>
            <a:r>
              <a:rPr lang="cs-CZ" sz="2000" dirty="0">
                <a:solidFill>
                  <a:srgbClr val="FF0000"/>
                </a:solidFill>
                <a:latin typeface="Arial Black" panose="020B0A04020102020204" pitchFamily="34" charset="0"/>
              </a:rPr>
              <a:t>Jiří </a:t>
            </a:r>
            <a:r>
              <a:rPr lang="cs-CZ" sz="2000" dirty="0" err="1">
                <a:solidFill>
                  <a:srgbClr val="FF0000"/>
                </a:solidFill>
                <a:latin typeface="Arial Black" panose="020B0A04020102020204" pitchFamily="34" charset="0"/>
              </a:rPr>
              <a:t>Ransdorf</a:t>
            </a:r>
            <a:r>
              <a:rPr lang="cs-CZ" sz="2000" dirty="0">
                <a:solidFill>
                  <a:srgbClr val="FF0000"/>
                </a:solidFill>
                <a:latin typeface="Arial Black" panose="020B0A04020102020204" pitchFamily="34" charset="0"/>
              </a:rPr>
              <a:t>– trenér SK Štětí</a:t>
            </a:r>
          </a:p>
          <a:p>
            <a:pPr algn="just"/>
            <a:r>
              <a:rPr lang="cs-CZ" b="0" dirty="0">
                <a:latin typeface="Arial" panose="020B0604020202020204" pitchFamily="34" charset="0"/>
                <a:cs typeface="Arial" panose="020B0604020202020204" pitchFamily="34" charset="0"/>
              </a:rPr>
              <a:t>První poločas byl docela dobrý. Do 2, části jsme  nastupovali s vědomím, že vedeme 1:0. Bylo to, ale bez pohybu a náběhu. S takovým soupeřem by jsme měli vyhrát. Asi stačilo přidat 1 gól a soupeř by se položil. Pak jsme dostal gól z těch smolných a pak jsme vybojovali aspoň bod navíc po penaltách.</a:t>
            </a:r>
            <a:endParaRPr lang="cs-CZ" sz="2000" dirty="0">
              <a:latin typeface="Arial Black" panose="020B0A04020102020204" pitchFamily="34" charset="0"/>
            </a:endParaRPr>
          </a:p>
        </p:txBody>
      </p:sp>
      <p:pic>
        <p:nvPicPr>
          <p:cNvPr id="13" name="Obrázek 12">
            <a:extLst>
              <a:ext uri="{FF2B5EF4-FFF2-40B4-BE49-F238E27FC236}">
                <a16:creationId xmlns:a16="http://schemas.microsoft.com/office/drawing/2014/main" id="{1B4342E9-6DA8-44C1-9E9D-CB751C7B53DF}"/>
              </a:ext>
            </a:extLst>
          </p:cNvPr>
          <p:cNvPicPr>
            <a:picLocks noChangeAspect="1"/>
          </p:cNvPicPr>
          <p:nvPr/>
        </p:nvPicPr>
        <p:blipFill>
          <a:blip r:embed="rId4"/>
          <a:stretch>
            <a:fillRect/>
          </a:stretch>
        </p:blipFill>
        <p:spPr>
          <a:xfrm>
            <a:off x="1189950" y="5472553"/>
            <a:ext cx="1868523" cy="1295380"/>
          </a:xfrm>
          <a:prstGeom prst="rect">
            <a:avLst/>
          </a:prstGeom>
        </p:spPr>
      </p:pic>
      <p:sp>
        <p:nvSpPr>
          <p:cNvPr id="14" name="Obdélník 13">
            <a:extLst>
              <a:ext uri="{FF2B5EF4-FFF2-40B4-BE49-F238E27FC236}">
                <a16:creationId xmlns:a16="http://schemas.microsoft.com/office/drawing/2014/main" id="{5DCF47D0-EDB0-4367-8388-D9B81EA74214}"/>
              </a:ext>
            </a:extLst>
          </p:cNvPr>
          <p:cNvSpPr/>
          <p:nvPr/>
        </p:nvSpPr>
        <p:spPr>
          <a:xfrm>
            <a:off x="143992" y="106736"/>
            <a:ext cx="4680520" cy="830997"/>
          </a:xfrm>
          <a:prstGeom prst="rect">
            <a:avLst/>
          </a:prstGeom>
          <a:blipFill>
            <a:blip r:embed="rId5"/>
            <a:tile tx="0" ty="0" sx="100000" sy="100000" flip="none" algn="tl"/>
          </a:blipFill>
        </p:spPr>
        <p:txBody>
          <a:bodyPr wrap="square">
            <a:spAutoFit/>
          </a:bodyPr>
          <a:lstStyle/>
          <a:p>
            <a:pPr algn="ctr"/>
            <a:r>
              <a:rPr lang="cs-CZ" sz="2400" dirty="0">
                <a:ln w="0"/>
                <a:solidFill>
                  <a:srgbClr val="000099"/>
                </a:solidFill>
                <a:latin typeface="Segoe UI Black" panose="020B0A02040204020203" pitchFamily="34" charset="0"/>
                <a:ea typeface="Segoe UI Black" panose="020B0A02040204020203" pitchFamily="34" charset="0"/>
              </a:rPr>
              <a:t>Spokojenost trenérů  byla po zápase </a:t>
            </a:r>
            <a:r>
              <a:rPr lang="cs-CZ" sz="2400" dirty="0" err="1">
                <a:ln w="0"/>
                <a:solidFill>
                  <a:srgbClr val="000099"/>
                </a:solidFill>
                <a:latin typeface="Segoe UI Black" panose="020B0A02040204020203" pitchFamily="34" charset="0"/>
                <a:ea typeface="Segoe UI Black" panose="020B0A02040204020203" pitchFamily="34" charset="0"/>
              </a:rPr>
              <a:t>Štětí-Modrá</a:t>
            </a:r>
            <a:r>
              <a:rPr lang="cs-CZ" sz="2400" dirty="0">
                <a:ln w="0"/>
                <a:solidFill>
                  <a:srgbClr val="000099"/>
                </a:solidFill>
                <a:latin typeface="Segoe UI Black" panose="020B0A02040204020203" pitchFamily="34" charset="0"/>
                <a:ea typeface="Segoe UI Black" panose="020B0A02040204020203" pitchFamily="34" charset="0"/>
              </a:rPr>
              <a:t> rozdílná</a:t>
            </a:r>
          </a:p>
        </p:txBody>
      </p:sp>
      <p:graphicFrame>
        <p:nvGraphicFramePr>
          <p:cNvPr id="22" name="Tabulka 21">
            <a:extLst>
              <a:ext uri="{FF2B5EF4-FFF2-40B4-BE49-F238E27FC236}">
                <a16:creationId xmlns:a16="http://schemas.microsoft.com/office/drawing/2014/main" id="{46D019C5-FA66-420A-8D6F-EF90FF1E9423}"/>
              </a:ext>
            </a:extLst>
          </p:cNvPr>
          <p:cNvGraphicFramePr>
            <a:graphicFrameLocks noGrp="1"/>
          </p:cNvGraphicFramePr>
          <p:nvPr>
            <p:extLst>
              <p:ext uri="{D42A27DB-BD31-4B8C-83A1-F6EECF244321}">
                <p14:modId xmlns:p14="http://schemas.microsoft.com/office/powerpoint/2010/main" val="989095110"/>
              </p:ext>
            </p:extLst>
          </p:nvPr>
        </p:nvGraphicFramePr>
        <p:xfrm>
          <a:off x="5417202" y="4084174"/>
          <a:ext cx="4628834" cy="2783278"/>
        </p:xfrm>
        <a:graphic>
          <a:graphicData uri="http://schemas.openxmlformats.org/drawingml/2006/table">
            <a:tbl>
              <a:tblPr/>
              <a:tblGrid>
                <a:gridCol w="1563189">
                  <a:extLst>
                    <a:ext uri="{9D8B030D-6E8A-4147-A177-3AD203B41FA5}">
                      <a16:colId xmlns:a16="http://schemas.microsoft.com/office/drawing/2014/main" val="4198857587"/>
                    </a:ext>
                  </a:extLst>
                </a:gridCol>
                <a:gridCol w="1837803">
                  <a:extLst>
                    <a:ext uri="{9D8B030D-6E8A-4147-A177-3AD203B41FA5}">
                      <a16:colId xmlns:a16="http://schemas.microsoft.com/office/drawing/2014/main" val="553650453"/>
                    </a:ext>
                  </a:extLst>
                </a:gridCol>
                <a:gridCol w="1227842">
                  <a:extLst>
                    <a:ext uri="{9D8B030D-6E8A-4147-A177-3AD203B41FA5}">
                      <a16:colId xmlns:a16="http://schemas.microsoft.com/office/drawing/2014/main" val="535118238"/>
                    </a:ext>
                  </a:extLst>
                </a:gridCol>
              </a:tblGrid>
              <a:tr h="554303">
                <a:tc gridSpan="3">
                  <a:txBody>
                    <a:bodyPr/>
                    <a:lstStyle/>
                    <a:p>
                      <a:pPr algn="ctr" fontAlgn="ctr"/>
                      <a:r>
                        <a:rPr lang="cs-CZ" sz="1600" b="1" i="0" u="none" strike="noStrike" dirty="0">
                          <a:solidFill>
                            <a:srgbClr val="000000"/>
                          </a:solidFill>
                          <a:effectLst/>
                          <a:latin typeface="Arial Black" panose="020B0A04020102020204" pitchFamily="34" charset="0"/>
                        </a:rPr>
                        <a:t>Dorost </a:t>
                      </a:r>
                    </a:p>
                    <a:p>
                      <a:pPr algn="ctr" fontAlgn="ctr"/>
                      <a:r>
                        <a:rPr lang="cs-CZ" sz="1400" b="1" i="0" u="none" strike="noStrike" dirty="0">
                          <a:solidFill>
                            <a:srgbClr val="000000"/>
                          </a:solidFill>
                          <a:effectLst/>
                          <a:latin typeface="Arial Black" panose="020B0A04020102020204" pitchFamily="34" charset="0"/>
                        </a:rPr>
                        <a:t>Výsledky 14. kola I.A třídy  23.-24.03.2019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030395603"/>
                  </a:ext>
                </a:extLst>
              </a:tr>
              <a:tr h="322821">
                <a:tc>
                  <a:txBody>
                    <a:bodyPr/>
                    <a:lstStyle/>
                    <a:p>
                      <a:pPr algn="ctr" fontAlgn="ctr"/>
                      <a:r>
                        <a:rPr lang="cs-CZ" sz="1100" b="1" i="0" u="none" strike="noStrike" dirty="0">
                          <a:solidFill>
                            <a:srgbClr val="000000"/>
                          </a:solidFill>
                          <a:effectLst/>
                          <a:latin typeface="Georgia" panose="02040502050405020303" pitchFamily="18" charset="0"/>
                        </a:rPr>
                        <a:t>FK Jiskra Velké Březno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TJ Skorotice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Georgia" panose="02040502050405020303" pitchFamily="18" charset="0"/>
                        </a:rPr>
                        <a:t> 4:3(1:1)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68541844"/>
                  </a:ext>
                </a:extLst>
              </a:tr>
              <a:tr h="298640">
                <a:tc>
                  <a:txBody>
                    <a:bodyPr/>
                    <a:lstStyle/>
                    <a:p>
                      <a:pPr algn="ctr" fontAlgn="ctr"/>
                      <a:r>
                        <a:rPr lang="cs-CZ" sz="1100" b="1" i="0" u="none" strike="noStrike" dirty="0">
                          <a:solidFill>
                            <a:srgbClr val="000000"/>
                          </a:solidFill>
                          <a:effectLst/>
                          <a:latin typeface="Georgia" panose="02040502050405020303" pitchFamily="18" charset="0"/>
                        </a:rPr>
                        <a:t>SK </a:t>
                      </a:r>
                      <a:r>
                        <a:rPr lang="cs-CZ" sz="1100" b="1" i="0" u="none" strike="noStrike" dirty="0" err="1">
                          <a:solidFill>
                            <a:srgbClr val="000000"/>
                          </a:solidFill>
                          <a:effectLst/>
                          <a:latin typeface="Georgia" panose="02040502050405020303" pitchFamily="18" charset="0"/>
                        </a:rPr>
                        <a:t>Plaston</a:t>
                      </a:r>
                      <a:r>
                        <a:rPr lang="cs-CZ" sz="1100" b="1" i="0" u="none" strike="noStrike" dirty="0">
                          <a:solidFill>
                            <a:srgbClr val="000000"/>
                          </a:solidFill>
                          <a:effectLst/>
                          <a:latin typeface="Georgia" panose="02040502050405020303" pitchFamily="18" charset="0"/>
                        </a:rPr>
                        <a:t> Šluknov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TJ Vaňov/Libouchec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600" b="1" i="0" u="none" strike="noStrike" dirty="0">
                          <a:solidFill>
                            <a:srgbClr val="000000"/>
                          </a:solidFill>
                          <a:effectLst/>
                          <a:latin typeface="Georgia" panose="02040502050405020303" pitchFamily="18" charset="0"/>
                        </a:rPr>
                        <a:t>3:4(2:0)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2606640640"/>
                  </a:ext>
                </a:extLst>
              </a:tr>
              <a:tr h="298640">
                <a:tc>
                  <a:txBody>
                    <a:bodyPr/>
                    <a:lstStyle/>
                    <a:p>
                      <a:pPr algn="ctr" fontAlgn="ctr"/>
                      <a:r>
                        <a:rPr lang="cs-CZ" sz="1100" b="1" i="0" u="none" strike="noStrike" dirty="0">
                          <a:solidFill>
                            <a:srgbClr val="000000"/>
                          </a:solidFill>
                          <a:effectLst/>
                          <a:latin typeface="Georgia" panose="02040502050405020303" pitchFamily="18" charset="0"/>
                        </a:rPr>
                        <a:t>SK Štětí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TJ Hvězda Trnovany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Georgia" panose="02040502050405020303" pitchFamily="18" charset="0"/>
                        </a:rPr>
                        <a:t> 2:3(1:2)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62214968"/>
                  </a:ext>
                </a:extLst>
              </a:tr>
              <a:tr h="322821">
                <a:tc>
                  <a:txBody>
                    <a:bodyPr/>
                    <a:lstStyle/>
                    <a:p>
                      <a:pPr algn="ctr" fontAlgn="ctr"/>
                      <a:r>
                        <a:rPr lang="cs-CZ" sz="1100" b="1" i="0" u="none" strike="noStrike">
                          <a:solidFill>
                            <a:srgbClr val="000000"/>
                          </a:solidFill>
                          <a:effectLst/>
                          <a:latin typeface="Georgia" panose="02040502050405020303" pitchFamily="18" charset="0"/>
                        </a:rPr>
                        <a:t>TJ Sokol Straškov-Vodochody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dirty="0">
                          <a:solidFill>
                            <a:srgbClr val="000000"/>
                          </a:solidFill>
                          <a:effectLst/>
                          <a:latin typeface="Georgia" panose="02040502050405020303" pitchFamily="18" charset="0"/>
                        </a:rPr>
                        <a:t>TJ </a:t>
                      </a:r>
                      <a:r>
                        <a:rPr lang="cs-CZ" sz="1100" b="1" i="0" u="none" strike="noStrike" dirty="0" err="1">
                          <a:solidFill>
                            <a:srgbClr val="000000"/>
                          </a:solidFill>
                          <a:effectLst/>
                          <a:latin typeface="Georgia" panose="02040502050405020303" pitchFamily="18" charset="0"/>
                        </a:rPr>
                        <a:t>Mojžíř</a:t>
                      </a:r>
                      <a:r>
                        <a:rPr lang="cs-CZ" sz="1100" b="1" i="0" u="none" strike="noStrike" dirty="0">
                          <a:solidFill>
                            <a:srgbClr val="000000"/>
                          </a:solidFill>
                          <a:effectLst/>
                          <a:latin typeface="Georgia" panose="02040502050405020303"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600" b="1" i="0" u="none" strike="noStrike" dirty="0">
                          <a:solidFill>
                            <a:srgbClr val="000000"/>
                          </a:solidFill>
                          <a:effectLst/>
                          <a:latin typeface="Georgia" panose="02040502050405020303" pitchFamily="18" charset="0"/>
                        </a:rPr>
                        <a:t>1:3(1:2)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20880644"/>
                  </a:ext>
                </a:extLst>
              </a:tr>
              <a:tr h="322821">
                <a:tc>
                  <a:txBody>
                    <a:bodyPr/>
                    <a:lstStyle/>
                    <a:p>
                      <a:pPr algn="ctr" fontAlgn="ctr"/>
                      <a:r>
                        <a:rPr lang="cs-CZ" sz="1100" b="1" i="0" u="none" strike="noStrike">
                          <a:solidFill>
                            <a:srgbClr val="000000"/>
                          </a:solidFill>
                          <a:effectLst/>
                          <a:latin typeface="Georgia" panose="02040502050405020303" pitchFamily="18" charset="0"/>
                        </a:rPr>
                        <a:t>TJ JUNIOR ROMA Děčín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FK Česká Kamenice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Georgia" panose="02040502050405020303" pitchFamily="18" charset="0"/>
                        </a:rPr>
                        <a:t> 3:2(2:1)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95570162"/>
                  </a:ext>
                </a:extLst>
              </a:tr>
              <a:tr h="298640">
                <a:tc>
                  <a:txBody>
                    <a:bodyPr/>
                    <a:lstStyle/>
                    <a:p>
                      <a:pPr algn="ctr" fontAlgn="ctr"/>
                      <a:r>
                        <a:rPr lang="cs-CZ" sz="1100" b="1" i="0" u="none" strike="noStrike" dirty="0">
                          <a:solidFill>
                            <a:srgbClr val="000000"/>
                          </a:solidFill>
                          <a:effectLst/>
                          <a:latin typeface="Georgia" panose="02040502050405020303" pitchFamily="18" charset="0"/>
                        </a:rPr>
                        <a:t>TJ Chlumec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dirty="0">
                          <a:solidFill>
                            <a:srgbClr val="000000"/>
                          </a:solidFill>
                          <a:effectLst/>
                          <a:latin typeface="Georgia" panose="02040502050405020303" pitchFamily="18" charset="0"/>
                        </a:rPr>
                        <a:t>VOLNO - VOLNÝ LOS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600" b="1" i="0" u="none" strike="noStrike" dirty="0">
                          <a:solidFill>
                            <a:srgbClr val="000000"/>
                          </a:solidFill>
                          <a:effectLst/>
                          <a:latin typeface="Georgia" panose="02040502050405020303" pitchFamily="18"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741665421"/>
                  </a:ext>
                </a:extLst>
              </a:tr>
              <a:tr h="298640">
                <a:tc>
                  <a:txBody>
                    <a:bodyPr/>
                    <a:lstStyle/>
                    <a:p>
                      <a:pPr algn="ctr" fontAlgn="ctr"/>
                      <a:r>
                        <a:rPr lang="cs-CZ" sz="1100" b="1" i="0" u="none" strike="noStrike" dirty="0">
                          <a:solidFill>
                            <a:srgbClr val="000000"/>
                          </a:solidFill>
                          <a:effectLst/>
                          <a:latin typeface="Georgia" panose="02040502050405020303" pitchFamily="18" charset="0"/>
                        </a:rPr>
                        <a:t>TJ SLAVOJ Úštěk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FK Malšovice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Georgia" panose="02040502050405020303" pitchFamily="18" charset="0"/>
                        </a:rPr>
                        <a:t>0:2(0:1)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76475306"/>
                  </a:ext>
                </a:extLst>
              </a:tr>
            </a:tbl>
          </a:graphicData>
        </a:graphic>
      </p:graphicFrame>
      <p:graphicFrame>
        <p:nvGraphicFramePr>
          <p:cNvPr id="23" name="Tabulka 22">
            <a:extLst>
              <a:ext uri="{FF2B5EF4-FFF2-40B4-BE49-F238E27FC236}">
                <a16:creationId xmlns:a16="http://schemas.microsoft.com/office/drawing/2014/main" id="{C2D4C62A-433A-40BB-B06B-FFE21BCA1EF8}"/>
              </a:ext>
            </a:extLst>
          </p:cNvPr>
          <p:cNvGraphicFramePr>
            <a:graphicFrameLocks noGrp="1"/>
          </p:cNvGraphicFramePr>
          <p:nvPr>
            <p:extLst>
              <p:ext uri="{D42A27DB-BD31-4B8C-83A1-F6EECF244321}">
                <p14:modId xmlns:p14="http://schemas.microsoft.com/office/powerpoint/2010/main" val="1709740786"/>
              </p:ext>
            </p:extLst>
          </p:nvPr>
        </p:nvGraphicFramePr>
        <p:xfrm>
          <a:off x="5417202" y="1388772"/>
          <a:ext cx="4628833" cy="2626858"/>
        </p:xfrm>
        <a:graphic>
          <a:graphicData uri="http://schemas.openxmlformats.org/drawingml/2006/table">
            <a:tbl>
              <a:tblPr/>
              <a:tblGrid>
                <a:gridCol w="227741">
                  <a:extLst>
                    <a:ext uri="{9D8B030D-6E8A-4147-A177-3AD203B41FA5}">
                      <a16:colId xmlns:a16="http://schemas.microsoft.com/office/drawing/2014/main" val="3700525672"/>
                    </a:ext>
                  </a:extLst>
                </a:gridCol>
                <a:gridCol w="227741">
                  <a:extLst>
                    <a:ext uri="{9D8B030D-6E8A-4147-A177-3AD203B41FA5}">
                      <a16:colId xmlns:a16="http://schemas.microsoft.com/office/drawing/2014/main" val="3614152199"/>
                    </a:ext>
                  </a:extLst>
                </a:gridCol>
                <a:gridCol w="2061056">
                  <a:extLst>
                    <a:ext uri="{9D8B030D-6E8A-4147-A177-3AD203B41FA5}">
                      <a16:colId xmlns:a16="http://schemas.microsoft.com/office/drawing/2014/main" val="3392528425"/>
                    </a:ext>
                  </a:extLst>
                </a:gridCol>
                <a:gridCol w="216353">
                  <a:extLst>
                    <a:ext uri="{9D8B030D-6E8A-4147-A177-3AD203B41FA5}">
                      <a16:colId xmlns:a16="http://schemas.microsoft.com/office/drawing/2014/main" val="1057478162"/>
                    </a:ext>
                  </a:extLst>
                </a:gridCol>
                <a:gridCol w="239128">
                  <a:extLst>
                    <a:ext uri="{9D8B030D-6E8A-4147-A177-3AD203B41FA5}">
                      <a16:colId xmlns:a16="http://schemas.microsoft.com/office/drawing/2014/main" val="1841104874"/>
                    </a:ext>
                  </a:extLst>
                </a:gridCol>
                <a:gridCol w="284675">
                  <a:extLst>
                    <a:ext uri="{9D8B030D-6E8A-4147-A177-3AD203B41FA5}">
                      <a16:colId xmlns:a16="http://schemas.microsoft.com/office/drawing/2014/main" val="3666992895"/>
                    </a:ext>
                  </a:extLst>
                </a:gridCol>
                <a:gridCol w="162265">
                  <a:extLst>
                    <a:ext uri="{9D8B030D-6E8A-4147-A177-3AD203B41FA5}">
                      <a16:colId xmlns:a16="http://schemas.microsoft.com/office/drawing/2014/main" val="539234526"/>
                    </a:ext>
                  </a:extLst>
                </a:gridCol>
                <a:gridCol w="239128">
                  <a:extLst>
                    <a:ext uri="{9D8B030D-6E8A-4147-A177-3AD203B41FA5}">
                      <a16:colId xmlns:a16="http://schemas.microsoft.com/office/drawing/2014/main" val="1010783132"/>
                    </a:ext>
                  </a:extLst>
                </a:gridCol>
                <a:gridCol w="444095">
                  <a:extLst>
                    <a:ext uri="{9D8B030D-6E8A-4147-A177-3AD203B41FA5}">
                      <a16:colId xmlns:a16="http://schemas.microsoft.com/office/drawing/2014/main" val="650126420"/>
                    </a:ext>
                  </a:extLst>
                </a:gridCol>
                <a:gridCol w="296063">
                  <a:extLst>
                    <a:ext uri="{9D8B030D-6E8A-4147-A177-3AD203B41FA5}">
                      <a16:colId xmlns:a16="http://schemas.microsoft.com/office/drawing/2014/main" val="2774877207"/>
                    </a:ext>
                  </a:extLst>
                </a:gridCol>
                <a:gridCol w="230588">
                  <a:extLst>
                    <a:ext uri="{9D8B030D-6E8A-4147-A177-3AD203B41FA5}">
                      <a16:colId xmlns:a16="http://schemas.microsoft.com/office/drawing/2014/main" val="2090888189"/>
                    </a:ext>
                  </a:extLst>
                </a:gridCol>
              </a:tblGrid>
              <a:tr h="1528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49276367"/>
                  </a:ext>
                </a:extLst>
              </a:tr>
              <a:tr h="20062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dirty="0">
                          <a:solidFill>
                            <a:srgbClr val="0000CC"/>
                          </a:solidFill>
                          <a:effectLst/>
                          <a:latin typeface="Calibri" panose="020F0502020204030204" pitchFamily="34" charset="0"/>
                        </a:rPr>
                        <a:t>I.A třída  dorostu  2018/2019 po 13. 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68341046"/>
                  </a:ext>
                </a:extLst>
              </a:tr>
              <a:tr h="16871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77:25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92860496"/>
                  </a:ext>
                </a:extLst>
              </a:tr>
              <a:tr h="1528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76:32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24072049"/>
                  </a:ext>
                </a:extLst>
              </a:tr>
              <a:tr h="1528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SK Plaston Šluknov</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58:36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8829478"/>
                  </a:ext>
                </a:extLst>
              </a:tr>
              <a:tr h="1528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Mojžíř</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42:26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28625312"/>
                  </a:ext>
                </a:extLst>
              </a:tr>
              <a:tr h="16871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44:29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13566221"/>
                  </a:ext>
                </a:extLst>
              </a:tr>
              <a:tr h="16871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Česká Kamenice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39:27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61968818"/>
                  </a:ext>
                </a:extLst>
              </a:tr>
              <a:tr h="16871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40:47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07799703"/>
                  </a:ext>
                </a:extLst>
              </a:tr>
              <a:tr h="16871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32:43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14417940"/>
                  </a:ext>
                </a:extLst>
              </a:tr>
              <a:tr h="16871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Malšovice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32:62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37896343"/>
                  </a:ext>
                </a:extLst>
              </a:tr>
              <a:tr h="19107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FF0000"/>
                          </a:solidFill>
                          <a:effectLst/>
                          <a:latin typeface="Arial" panose="020B0604020202020204" pitchFamily="34" charset="0"/>
                        </a:rPr>
                        <a:t>SK Štětí, </a:t>
                      </a:r>
                      <a:r>
                        <a:rPr lang="cs-CZ" sz="1100" b="1" i="0" u="none" strike="noStrike" dirty="0" err="1">
                          <a:solidFill>
                            <a:srgbClr val="FF0000"/>
                          </a:solidFill>
                          <a:effectLst/>
                          <a:latin typeface="Arial" panose="020B0604020202020204" pitchFamily="34" charset="0"/>
                        </a:rPr>
                        <a:t>z.s</a:t>
                      </a:r>
                      <a:r>
                        <a:rPr lang="cs-CZ" sz="11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45:43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64028423"/>
                  </a:ext>
                </a:extLst>
              </a:tr>
              <a:tr h="1528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Sokol Straškov Vodochody</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25:48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58640424"/>
                  </a:ext>
                </a:extLst>
              </a:tr>
              <a:tr h="1528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TJ Junior Roma Děčín</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26:65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72475832"/>
                  </a:ext>
                </a:extLst>
              </a:tr>
              <a:tr h="1528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22:75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7256318"/>
                  </a:ext>
                </a:extLst>
              </a:tr>
              <a:tr h="1528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14845776"/>
                  </a:ext>
                </a:extLst>
              </a:tr>
            </a:tbl>
          </a:graphicData>
        </a:graphic>
      </p:graphicFrame>
      <p:sp>
        <p:nvSpPr>
          <p:cNvPr id="24" name="TextovéPole 23">
            <a:extLst>
              <a:ext uri="{FF2B5EF4-FFF2-40B4-BE49-F238E27FC236}">
                <a16:creationId xmlns:a16="http://schemas.microsoft.com/office/drawing/2014/main" id="{E95937C9-A8B0-4C8E-8069-FE7DFE6741C7}"/>
              </a:ext>
            </a:extLst>
          </p:cNvPr>
          <p:cNvSpPr txBox="1"/>
          <p:nvPr/>
        </p:nvSpPr>
        <p:spPr>
          <a:xfrm>
            <a:off x="5417201" y="169572"/>
            <a:ext cx="4628833" cy="1015663"/>
          </a:xfrm>
          <a:prstGeom prst="rect">
            <a:avLst/>
          </a:prstGeom>
          <a:blipFill>
            <a:blip r:embed="rId5"/>
            <a:tile tx="0" ty="0" sx="100000" sy="100000" flip="none" algn="tl"/>
          </a:blipFill>
          <a:effectLst>
            <a:glow rad="228600">
              <a:srgbClr val="CCFF33">
                <a:alpha val="40000"/>
              </a:srgbClr>
            </a:glow>
            <a:softEdge rad="177800"/>
          </a:effectLst>
        </p:spPr>
        <p:txBody>
          <a:bodyPr wrap="square" rtlCol="0">
            <a:spAutoFit/>
          </a:bodyPr>
          <a:lstStyle/>
          <a:p>
            <a:pPr algn="ctr"/>
            <a:r>
              <a:rPr lang="cs-CZ" sz="3000" dirty="0">
                <a:solidFill>
                  <a:srgbClr val="6600FF"/>
                </a:solidFill>
                <a:latin typeface="Georgia" panose="02040502050405020303" pitchFamily="18" charset="0"/>
              </a:rPr>
              <a:t>Nelichotivé postavení dorostenců v tabulce</a:t>
            </a:r>
          </a:p>
        </p:txBody>
      </p:sp>
    </p:spTree>
    <p:extLst>
      <p:ext uri="{BB962C8B-B14F-4D97-AF65-F5344CB8AC3E}">
        <p14:creationId xmlns:p14="http://schemas.microsoft.com/office/powerpoint/2010/main" val="81356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endParaRPr lang="cs-CZ" sz="800" dirty="0">
              <a:latin typeface="Bookman Old Style" pitchFamily="18" charset="0"/>
            </a:endParaRP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6" name="TextovéPole 5">
            <a:extLst>
              <a:ext uri="{FF2B5EF4-FFF2-40B4-BE49-F238E27FC236}">
                <a16:creationId xmlns:a16="http://schemas.microsoft.com/office/drawing/2014/main" id="{92704AEA-838D-4BCA-8475-2E940CB5725A}"/>
              </a:ext>
            </a:extLst>
          </p:cNvPr>
          <p:cNvSpPr txBox="1"/>
          <p:nvPr/>
        </p:nvSpPr>
        <p:spPr>
          <a:xfrm>
            <a:off x="5472584" y="163116"/>
            <a:ext cx="4680520" cy="584775"/>
          </a:xfrm>
          <a:prstGeom prst="rect">
            <a:avLst/>
          </a:prstGeom>
          <a:solidFill>
            <a:srgbClr val="66FF33"/>
          </a:solidFill>
          <a:effectLst>
            <a:softEdge rad="0"/>
          </a:effectLst>
        </p:spPr>
        <p:txBody>
          <a:bodyPr wrap="square" rtlCol="0">
            <a:spAutoFit/>
          </a:bodyPr>
          <a:lstStyle/>
          <a:p>
            <a:pPr algn="ctr"/>
            <a:r>
              <a:rPr lang="cs-CZ" sz="1600" dirty="0">
                <a:latin typeface="Arial Black" panose="020B0A04020102020204" pitchFamily="34" charset="0"/>
              </a:rPr>
              <a:t>SK Štětí – FK Jiskra Modrá </a:t>
            </a:r>
          </a:p>
          <a:p>
            <a:pPr algn="ctr"/>
            <a:r>
              <a:rPr lang="cs-CZ" sz="1600" dirty="0">
                <a:latin typeface="Arial Black" panose="020B0A04020102020204" pitchFamily="34" charset="0"/>
              </a:rPr>
              <a:t>16.3.2019 2:1 PK</a:t>
            </a:r>
          </a:p>
        </p:txBody>
      </p:sp>
      <p:pic>
        <p:nvPicPr>
          <p:cNvPr id="7" name="Obrázek 6">
            <a:extLst>
              <a:ext uri="{FF2B5EF4-FFF2-40B4-BE49-F238E27FC236}">
                <a16:creationId xmlns:a16="http://schemas.microsoft.com/office/drawing/2014/main" id="{FC79A0FA-EE19-42F2-BA0B-B2B00B665A5E}"/>
              </a:ext>
            </a:extLst>
          </p:cNvPr>
          <p:cNvPicPr>
            <a:picLocks noChangeAspect="1"/>
          </p:cNvPicPr>
          <p:nvPr/>
        </p:nvPicPr>
        <p:blipFill>
          <a:blip r:embed="rId2"/>
          <a:stretch>
            <a:fillRect/>
          </a:stretch>
        </p:blipFill>
        <p:spPr>
          <a:xfrm>
            <a:off x="5576014" y="883196"/>
            <a:ext cx="4311207" cy="3204000"/>
          </a:xfrm>
          <a:prstGeom prst="rect">
            <a:avLst/>
          </a:prstGeom>
          <a:ln w="25400">
            <a:solidFill>
              <a:schemeClr val="tx1"/>
            </a:solidFill>
          </a:ln>
        </p:spPr>
      </p:pic>
      <p:pic>
        <p:nvPicPr>
          <p:cNvPr id="8" name="Obrázek 7">
            <a:extLst>
              <a:ext uri="{FF2B5EF4-FFF2-40B4-BE49-F238E27FC236}">
                <a16:creationId xmlns:a16="http://schemas.microsoft.com/office/drawing/2014/main" id="{BC485CC8-4A13-49D2-BB2E-E64847B1D592}"/>
              </a:ext>
            </a:extLst>
          </p:cNvPr>
          <p:cNvPicPr>
            <a:picLocks noChangeAspect="1"/>
          </p:cNvPicPr>
          <p:nvPr/>
        </p:nvPicPr>
        <p:blipFill>
          <a:blip r:embed="rId3"/>
          <a:stretch>
            <a:fillRect/>
          </a:stretch>
        </p:blipFill>
        <p:spPr>
          <a:xfrm>
            <a:off x="5961370" y="4220613"/>
            <a:ext cx="3433651" cy="2592000"/>
          </a:xfrm>
          <a:prstGeom prst="rect">
            <a:avLst/>
          </a:prstGeom>
          <a:ln w="25400">
            <a:solidFill>
              <a:schemeClr val="tx1"/>
            </a:solidFill>
          </a:ln>
        </p:spPr>
      </p:pic>
      <p:sp>
        <p:nvSpPr>
          <p:cNvPr id="11" name="TextovéPole 10">
            <a:extLst>
              <a:ext uri="{FF2B5EF4-FFF2-40B4-BE49-F238E27FC236}">
                <a16:creationId xmlns:a16="http://schemas.microsoft.com/office/drawing/2014/main" id="{55865273-5671-42C4-80BB-86B32909C16F}"/>
              </a:ext>
            </a:extLst>
          </p:cNvPr>
          <p:cNvSpPr txBox="1"/>
          <p:nvPr/>
        </p:nvSpPr>
        <p:spPr>
          <a:xfrm>
            <a:off x="171189" y="1094566"/>
            <a:ext cx="4680520" cy="5868000"/>
          </a:xfrm>
          <a:prstGeom prst="rect">
            <a:avLst/>
          </a:prstGeom>
          <a:noFill/>
          <a:effectLst>
            <a:softEdge rad="241300"/>
          </a:effectLst>
        </p:spPr>
        <p:txBody>
          <a:bodyPr wrap="square" rtlCol="0">
            <a:spAutoFit/>
          </a:bodyPr>
          <a:lstStyle/>
          <a:p>
            <a:pPr algn="ctr"/>
            <a:r>
              <a:rPr lang="cs-CZ" sz="2000" dirty="0">
                <a:highlight>
                  <a:srgbClr val="66FF33"/>
                </a:highlight>
                <a:latin typeface="Arial Black" panose="020B0A04020102020204" pitchFamily="34" charset="0"/>
              </a:rPr>
              <a:t>SK Štětí - TJ Hvězda Trnovany</a:t>
            </a:r>
          </a:p>
          <a:p>
            <a:pPr algn="ctr"/>
            <a:r>
              <a:rPr lang="cs-CZ" sz="2000" dirty="0">
                <a:highlight>
                  <a:srgbClr val="66FF33"/>
                </a:highlight>
                <a:latin typeface="Arial Black" panose="020B0A04020102020204" pitchFamily="34" charset="0"/>
              </a:rPr>
              <a:t>2:3(1:2) </a:t>
            </a:r>
            <a:r>
              <a:rPr lang="cs-CZ" sz="1400" dirty="0">
                <a:highlight>
                  <a:srgbClr val="66FF33"/>
                </a:highlight>
                <a:latin typeface="Arial Black" panose="020B0A04020102020204" pitchFamily="34" charset="0"/>
              </a:rPr>
              <a:t>23.3.2019  14.kolo</a:t>
            </a:r>
          </a:p>
          <a:p>
            <a:pPr algn="just"/>
            <a:r>
              <a:rPr lang="cs-CZ" sz="1000" b="0" dirty="0">
                <a:latin typeface="Arial" panose="020B0604020202020204" pitchFamily="34" charset="0"/>
                <a:cs typeface="Arial" panose="020B0604020202020204" pitchFamily="34" charset="0"/>
              </a:rPr>
              <a:t>S  dobrou náladou za krásného slunečného počasí nastupovali dorostenci k prvnímu jarnímu mistrovskému zápasu.  Čekal nás soused v tabulce a cíle byly jasné. Chceme vyhrát. Už v 5. minutě nám ale hodně zatrnulo. Útočník hostů se až hodně snadno dostal do blízkosti naší svatyně a ještě, že se ukopl, jinak šel na brankáře. Naše mužstvo mohl v úvodu pro změnu potěšit Oldřich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v 10. minutě, když se ocitl sám před brankářem, ale bohužel branku netrefil. Ve 25. minutě  měl 100% šanci Roman Šíma po centru od Capa. Z malého vápna branku překopl. „Nedáš, dostaneš“ staré fotbalové pořekadlo platilo v tomto případě. Běžela 31. minuta, když se nedohodl brankář se stoperem a pro Jana Macháčka už nebylo vůbec těžké dostat hosty do vedení 1:0.  Rychle jsme se snažili odpovědět a už za 5 minut bylo vyrovnáno. </a:t>
            </a:r>
            <a:r>
              <a:rPr lang="cs-CZ" sz="1000" b="0" dirty="0" err="1" smtClean="0">
                <a:latin typeface="Arial" panose="020B0604020202020204" pitchFamily="34" charset="0"/>
                <a:cs typeface="Arial" panose="020B0604020202020204" pitchFamily="34" charset="0"/>
              </a:rPr>
              <a:t>Vaaszi</a:t>
            </a:r>
            <a:r>
              <a:rPr lang="cs-CZ" sz="1000" b="0" dirty="0" smtClean="0">
                <a:latin typeface="Arial" panose="020B0604020202020204" pitchFamily="34" charset="0"/>
                <a:cs typeface="Arial" panose="020B0604020202020204" pitchFamily="34" charset="0"/>
              </a:rPr>
              <a:t> </a:t>
            </a:r>
            <a:r>
              <a:rPr lang="cs-CZ" sz="1000" b="0" dirty="0">
                <a:latin typeface="Arial" panose="020B0604020202020204" pitchFamily="34" charset="0"/>
                <a:cs typeface="Arial" panose="020B0604020202020204" pitchFamily="34" charset="0"/>
              </a:rPr>
              <a:t>našel volného Capa, který levačkou poslal míč za záda brankáře.  Co to bylo platné, když si minutu později zdříml stoper Tomáš Németh a hosté se zásluhou Ivo Nykodýma radovali podruhé.  Do poločasu už se nic nezměnilo, protože velkou šanci neproměnil před odchodem do kabin Oldřich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kterého vychytal brankář. Do druhého poločasu jsme vyběhli nabuzeni na vyrovnání a sladká odměna přišla v 56. minutě. Svojí druhou branku v zápase vstřelil Cap a srovnal na 2:2.  V aktivitě po dalších brankách jsme pokračovali a přicházeli i brankové možnosti. Po faulu na </a:t>
            </a:r>
            <a:r>
              <a:rPr lang="cs-CZ" sz="1000" b="0" dirty="0" err="1">
                <a:latin typeface="Arial" panose="020B0604020202020204" pitchFamily="34" charset="0"/>
                <a:cs typeface="Arial" panose="020B0604020202020204" pitchFamily="34" charset="0"/>
              </a:rPr>
              <a:t>Malechu</a:t>
            </a:r>
            <a:r>
              <a:rPr lang="cs-CZ" sz="1000" b="0" dirty="0">
                <a:latin typeface="Arial" panose="020B0604020202020204" pitchFamily="34" charset="0"/>
                <a:cs typeface="Arial" panose="020B0604020202020204" pitchFamily="34" charset="0"/>
              </a:rPr>
              <a:t> a žluté kartě jsme v 72. minutě zahrávali volný přímý kop. Jeho exekutor Jakub </a:t>
            </a:r>
            <a:r>
              <a:rPr lang="cs-CZ" sz="1000" b="0" dirty="0" err="1">
                <a:latin typeface="Arial" panose="020B0604020202020204" pitchFamily="34" charset="0"/>
                <a:cs typeface="Arial" panose="020B0604020202020204" pitchFamily="34" charset="0"/>
              </a:rPr>
              <a:t>Daniluk</a:t>
            </a:r>
            <a:r>
              <a:rPr lang="cs-CZ" sz="1000" b="0" dirty="0">
                <a:latin typeface="Arial" panose="020B0604020202020204" pitchFamily="34" charset="0"/>
                <a:cs typeface="Arial" panose="020B0604020202020204" pitchFamily="34" charset="0"/>
              </a:rPr>
              <a:t> těsně přestřelil. V 74. minutě pro změnu zase trefil tyčku Cap a když už jsme se blížili k závěru  a do konce zbývaly už jen 2. minuty , tak se hrubky dopustil Jakub Pilař  a přišla pohroma. Hosté mohli po trefě Ivo Nykodýma mohli slavit vítězství 3:2.</a:t>
            </a:r>
          </a:p>
          <a:p>
            <a:r>
              <a:rPr lang="cs-CZ" sz="1000" dirty="0">
                <a:latin typeface="Arial" panose="020B0604020202020204" pitchFamily="34" charset="0"/>
                <a:cs typeface="Arial" panose="020B0604020202020204" pitchFamily="34" charset="0"/>
              </a:rPr>
              <a:t>   </a:t>
            </a:r>
            <a:r>
              <a:rPr lang="cs-CZ" sz="1000" b="0" dirty="0">
                <a:latin typeface="Arial" panose="020B0604020202020204" pitchFamily="34" charset="0"/>
                <a:cs typeface="Arial" panose="020B0604020202020204" pitchFamily="34" charset="0"/>
              </a:rPr>
              <a:t>Štětským trenérům moc do smíchu nebylo, mluvit se jim moc nechtělo. Jeden z nich René Hrdlička pouze konstatoval  „ příště se musíme takovýchto fatálních chyb v obraně vyvarovat“. Další příležitost ukázat to bude za týden 30.3.2019 v 17:00 </a:t>
            </a:r>
            <a:r>
              <a:rPr lang="cs-CZ" b="0" dirty="0">
                <a:latin typeface="Arial" panose="020B0604020202020204" pitchFamily="34" charset="0"/>
                <a:cs typeface="Arial" panose="020B0604020202020204" pitchFamily="34" charset="0"/>
              </a:rPr>
              <a:t>na umělé trávě v Děčíně, kde hrají s Roma Děčín.</a:t>
            </a:r>
            <a:endParaRPr lang="cs-CZ" sz="1100" b="0" u="sng"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Branky: </a:t>
            </a:r>
            <a:r>
              <a:rPr lang="cs-CZ" sz="1100" b="0" dirty="0">
                <a:latin typeface="Arial" panose="020B0604020202020204" pitchFamily="34" charset="0"/>
                <a:cs typeface="Arial" panose="020B0604020202020204" pitchFamily="34" charset="0"/>
              </a:rPr>
              <a:t>Cap Ngoc Bao 2</a:t>
            </a:r>
          </a:p>
          <a:p>
            <a:r>
              <a:rPr lang="cs-CZ" sz="1100" b="0" u="sng" dirty="0">
                <a:latin typeface="Arial" panose="020B0604020202020204" pitchFamily="34" charset="0"/>
                <a:cs typeface="Arial" panose="020B0604020202020204" pitchFamily="34" charset="0"/>
              </a:rPr>
              <a:t>Sestava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L.Šrotýř-P.Fulín</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T.Németh</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J.Šedivý</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M.Vaszi</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O.Malecha</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L.Ladič</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J.Daniluk</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J.Pilař</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T.Dopater</a:t>
            </a:r>
            <a:r>
              <a:rPr lang="cs-CZ" sz="1100" b="0" dirty="0">
                <a:latin typeface="Arial" panose="020B0604020202020204" pitchFamily="34" charset="0"/>
                <a:cs typeface="Arial" panose="020B0604020202020204" pitchFamily="34" charset="0"/>
              </a:rPr>
              <a:t>, Cap Ngoc,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J.Chaloupecký</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R.Šíma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L.Pšenička</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Trenér: </a:t>
            </a:r>
            <a:r>
              <a:rPr lang="cs-CZ" sz="1100" b="0" dirty="0" err="1">
                <a:latin typeface="Arial" panose="020B0604020202020204" pitchFamily="34" charset="0"/>
                <a:cs typeface="Arial" panose="020B0604020202020204" pitchFamily="34" charset="0"/>
              </a:rPr>
              <a:t>Z.Németh</a:t>
            </a:r>
            <a:r>
              <a:rPr lang="cs-CZ" sz="1100" b="0" dirty="0">
                <a:latin typeface="Arial" panose="020B0604020202020204" pitchFamily="34" charset="0"/>
                <a:cs typeface="Arial" panose="020B0604020202020204" pitchFamily="34" charset="0"/>
              </a:rPr>
              <a:t>  Vedoucí: </a:t>
            </a:r>
            <a:r>
              <a:rPr lang="cs-CZ" sz="1100" b="0" dirty="0" err="1">
                <a:latin typeface="Arial" panose="020B0604020202020204" pitchFamily="34" charset="0"/>
                <a:cs typeface="Arial" panose="020B0604020202020204" pitchFamily="34" charset="0"/>
              </a:rPr>
              <a:t>R.Hrdlička</a:t>
            </a:r>
            <a:endParaRPr lang="cs-CZ" sz="1100" b="0" dirty="0">
              <a:latin typeface="Arial" panose="020B0604020202020204" pitchFamily="34" charset="0"/>
              <a:cs typeface="Arial" panose="020B0604020202020204" pitchFamily="34" charset="0"/>
            </a:endParaRPr>
          </a:p>
          <a:p>
            <a:r>
              <a:rPr lang="cs-CZ" sz="1100" b="0" u="sng" dirty="0" err="1">
                <a:latin typeface="Arial" panose="020B0604020202020204" pitchFamily="34" charset="0"/>
                <a:cs typeface="Arial" panose="020B0604020202020204" pitchFamily="34" charset="0"/>
              </a:rPr>
              <a:t>Rohodčí</a:t>
            </a:r>
            <a:r>
              <a:rPr lang="cs-CZ" sz="1100" b="0" u="sng"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V.Dvorský-D.Németh</a:t>
            </a:r>
            <a:r>
              <a:rPr lang="cs-CZ" sz="1100" b="0" dirty="0">
                <a:latin typeface="Arial" panose="020B0604020202020204" pitchFamily="34" charset="0"/>
                <a:cs typeface="Arial" panose="020B0604020202020204" pitchFamily="34" charset="0"/>
              </a:rPr>
              <a:t>(laik), </a:t>
            </a:r>
            <a:r>
              <a:rPr lang="cs-CZ" sz="1100" b="0" dirty="0" err="1">
                <a:latin typeface="Arial" panose="020B0604020202020204" pitchFamily="34" charset="0"/>
                <a:cs typeface="Arial" panose="020B0604020202020204" pitchFamily="34" charset="0"/>
              </a:rPr>
              <a:t>M.Komenda</a:t>
            </a:r>
            <a:r>
              <a:rPr lang="cs-CZ" sz="1100" b="0" dirty="0">
                <a:latin typeface="Arial" panose="020B0604020202020204" pitchFamily="34" charset="0"/>
                <a:cs typeface="Arial" panose="020B0604020202020204" pitchFamily="34" charset="0"/>
              </a:rPr>
              <a:t> (laik)</a:t>
            </a:r>
            <a:endParaRPr lang="cs-CZ" sz="1600" b="0" dirty="0">
              <a:latin typeface="Arial" panose="020B0604020202020204" pitchFamily="34" charset="0"/>
              <a:cs typeface="Arial" panose="020B0604020202020204" pitchFamily="34" charset="0"/>
            </a:endParaRPr>
          </a:p>
        </p:txBody>
      </p:sp>
      <p:sp>
        <p:nvSpPr>
          <p:cNvPr id="12" name="Obdélník 11">
            <a:extLst>
              <a:ext uri="{FF2B5EF4-FFF2-40B4-BE49-F238E27FC236}">
                <a16:creationId xmlns:a16="http://schemas.microsoft.com/office/drawing/2014/main" id="{D1C6B04C-713A-4693-8789-CD3C6B03251C}"/>
              </a:ext>
            </a:extLst>
          </p:cNvPr>
          <p:cNvSpPr/>
          <p:nvPr/>
        </p:nvSpPr>
        <p:spPr>
          <a:xfrm>
            <a:off x="71986" y="236865"/>
            <a:ext cx="4680519" cy="646331"/>
          </a:xfrm>
          <a:prstGeom prst="rect">
            <a:avLst/>
          </a:prstGeom>
          <a:solidFill>
            <a:srgbClr val="00FFFF"/>
          </a:solidFill>
          <a:effectLst>
            <a:glow rad="101600">
              <a:srgbClr val="FFFF00">
                <a:alpha val="40000"/>
              </a:srgbClr>
            </a:glow>
            <a:softEdge rad="228600"/>
          </a:effectLst>
        </p:spPr>
        <p:txBody>
          <a:bodyPr wrap="square">
            <a:spAutoFit/>
          </a:bodyPr>
          <a:lstStyle/>
          <a:p>
            <a:pPr algn="ctr"/>
            <a:r>
              <a:rPr lang="cs-CZ" sz="1800" dirty="0">
                <a:latin typeface="Georgia" panose="02040502050405020303" pitchFamily="18" charset="0"/>
                <a:ea typeface="Calibri" panose="020F0502020204030204" pitchFamily="34" charset="0"/>
              </a:rPr>
              <a:t>Porážka na úvod jarní části poslala dorostence až na  10. místo I.A třídy </a:t>
            </a:r>
            <a:endParaRPr lang="cs-CZ" sz="1800" dirty="0">
              <a:latin typeface="Georgia" panose="02040502050405020303" pitchFamily="18" charset="0"/>
            </a:endParaRPr>
          </a:p>
        </p:txBody>
      </p:sp>
      <p:pic>
        <p:nvPicPr>
          <p:cNvPr id="13" name="Obrázek 12">
            <a:extLst>
              <a:ext uri="{FF2B5EF4-FFF2-40B4-BE49-F238E27FC236}">
                <a16:creationId xmlns:a16="http://schemas.microsoft.com/office/drawing/2014/main" id="{7741B576-21E3-46CE-869B-09E299B62D6B}"/>
              </a:ext>
            </a:extLst>
          </p:cNvPr>
          <p:cNvPicPr>
            <a:picLocks noChangeAspect="1"/>
          </p:cNvPicPr>
          <p:nvPr/>
        </p:nvPicPr>
        <p:blipFill>
          <a:blip r:embed="rId4"/>
          <a:stretch>
            <a:fillRect/>
          </a:stretch>
        </p:blipFill>
        <p:spPr>
          <a:xfrm>
            <a:off x="4059621" y="6496255"/>
            <a:ext cx="565026" cy="568471"/>
          </a:xfrm>
          <a:prstGeom prst="rect">
            <a:avLst/>
          </a:prstGeom>
        </p:spPr>
      </p:pic>
    </p:spTree>
    <p:extLst>
      <p:ext uri="{BB962C8B-B14F-4D97-AF65-F5344CB8AC3E}">
        <p14:creationId xmlns:p14="http://schemas.microsoft.com/office/powerpoint/2010/main" val="303089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3" name="TextovéPole 12"/>
          <p:cNvSpPr txBox="1"/>
          <p:nvPr/>
        </p:nvSpPr>
        <p:spPr>
          <a:xfrm>
            <a:off x="7416800" y="691181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19</a:t>
            </a:r>
            <a:endParaRPr lang="cs-CZ" sz="800" dirty="0">
              <a:latin typeface="Bookman Old Style" pitchFamily="18"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533505143"/>
              </p:ext>
            </p:extLst>
          </p:nvPr>
        </p:nvGraphicFramePr>
        <p:xfrm>
          <a:off x="288008" y="3011133"/>
          <a:ext cx="4320481" cy="3776719"/>
        </p:xfrm>
        <a:graphic>
          <a:graphicData uri="http://schemas.openxmlformats.org/drawingml/2006/table">
            <a:tbl>
              <a:tblPr/>
              <a:tblGrid>
                <a:gridCol w="413349">
                  <a:extLst>
                    <a:ext uri="{9D8B030D-6E8A-4147-A177-3AD203B41FA5}">
                      <a16:colId xmlns:a16="http://schemas.microsoft.com/office/drawing/2014/main" val="782481652"/>
                    </a:ext>
                  </a:extLst>
                </a:gridCol>
                <a:gridCol w="1026811">
                  <a:extLst>
                    <a:ext uri="{9D8B030D-6E8A-4147-A177-3AD203B41FA5}">
                      <a16:colId xmlns:a16="http://schemas.microsoft.com/office/drawing/2014/main" val="1237605500"/>
                    </a:ext>
                  </a:extLst>
                </a:gridCol>
                <a:gridCol w="784051">
                  <a:extLst>
                    <a:ext uri="{9D8B030D-6E8A-4147-A177-3AD203B41FA5}">
                      <a16:colId xmlns:a16="http://schemas.microsoft.com/office/drawing/2014/main" val="1505696316"/>
                    </a:ext>
                  </a:extLst>
                </a:gridCol>
                <a:gridCol w="777490">
                  <a:extLst>
                    <a:ext uri="{9D8B030D-6E8A-4147-A177-3AD203B41FA5}">
                      <a16:colId xmlns:a16="http://schemas.microsoft.com/office/drawing/2014/main" val="1138491318"/>
                    </a:ext>
                  </a:extLst>
                </a:gridCol>
                <a:gridCol w="551132">
                  <a:extLst>
                    <a:ext uri="{9D8B030D-6E8A-4147-A177-3AD203B41FA5}">
                      <a16:colId xmlns:a16="http://schemas.microsoft.com/office/drawing/2014/main" val="589190888"/>
                    </a:ext>
                  </a:extLst>
                </a:gridCol>
                <a:gridCol w="767648">
                  <a:extLst>
                    <a:ext uri="{9D8B030D-6E8A-4147-A177-3AD203B41FA5}">
                      <a16:colId xmlns:a16="http://schemas.microsoft.com/office/drawing/2014/main" val="3405963001"/>
                    </a:ext>
                  </a:extLst>
                </a:gridCol>
              </a:tblGrid>
              <a:tr h="600925">
                <a:tc>
                  <a:txBody>
                    <a:bodyPr/>
                    <a:lstStyle/>
                    <a:p>
                      <a:pPr algn="ctr" fontAlgn="ctr"/>
                      <a:r>
                        <a:rPr lang="cs-CZ" sz="800" b="0" i="0" u="none" strike="noStrike" dirty="0">
                          <a:solidFill>
                            <a:srgbClr val="000000"/>
                          </a:solidFill>
                          <a:effectLst/>
                          <a:latin typeface="Arial Black" panose="020B0A04020102020204" pitchFamily="34" charset="0"/>
                        </a:rPr>
                        <a:t>Pořadí</a:t>
                      </a:r>
                    </a:p>
                  </a:txBody>
                  <a:tcPr marL="9525" marR="9525" marT="9525" marB="0" anchor="ctr">
                    <a:lnL>
                      <a:noFill/>
                    </a:lnL>
                    <a:lnR>
                      <a:noFill/>
                    </a:lnR>
                    <a:lnT>
                      <a:noFill/>
                    </a:lnT>
                    <a:lnB>
                      <a:noFill/>
                    </a:lnB>
                    <a:solidFill>
                      <a:srgbClr val="FFFF00"/>
                    </a:solidFill>
                  </a:tcPr>
                </a:tc>
                <a:tc>
                  <a:txBody>
                    <a:bodyPr/>
                    <a:lstStyle/>
                    <a:p>
                      <a:pPr algn="ctr" fontAlgn="ctr"/>
                      <a:r>
                        <a:rPr lang="cs-CZ" sz="1000" b="0" i="0" u="none" strike="noStrike">
                          <a:solidFill>
                            <a:srgbClr val="000000"/>
                          </a:solidFill>
                          <a:effectLst/>
                          <a:latin typeface="Arial Black" panose="020B0A04020102020204" pitchFamily="34" charset="0"/>
                        </a:rPr>
                        <a:t>Hráč</a:t>
                      </a:r>
                    </a:p>
                  </a:txBody>
                  <a:tcPr marL="9525" marR="9525" marT="9525" marB="0" anchor="ctr">
                    <a:lnL>
                      <a:noFill/>
                    </a:lnL>
                    <a:lnR>
                      <a:noFill/>
                    </a:lnR>
                    <a:lnT>
                      <a:noFill/>
                    </a:lnT>
                    <a:lnB>
                      <a:noFill/>
                    </a:lnB>
                    <a:solidFill>
                      <a:srgbClr val="FFFF00"/>
                    </a:solidFill>
                  </a:tcPr>
                </a:tc>
                <a:tc>
                  <a:txBody>
                    <a:bodyPr/>
                    <a:lstStyle/>
                    <a:p>
                      <a:pPr algn="ctr" fontAlgn="ctr"/>
                      <a:r>
                        <a:rPr lang="cs-CZ" sz="900" b="0" i="0" u="none" strike="noStrike" dirty="0">
                          <a:solidFill>
                            <a:srgbClr val="000000"/>
                          </a:solidFill>
                          <a:effectLst/>
                          <a:latin typeface="Arial Black" panose="020B0A04020102020204" pitchFamily="34" charset="0"/>
                        </a:rPr>
                        <a:t>Mužstvo</a:t>
                      </a:r>
                    </a:p>
                  </a:txBody>
                  <a:tcPr marL="9525" marR="9525" marT="9525" marB="0" anchor="ctr">
                    <a:lnL>
                      <a:noFill/>
                    </a:lnL>
                    <a:lnR>
                      <a:noFill/>
                    </a:lnR>
                    <a:lnT>
                      <a:noFill/>
                    </a:lnT>
                    <a:lnB>
                      <a:noFill/>
                    </a:lnB>
                    <a:solidFill>
                      <a:srgbClr val="FFFF00"/>
                    </a:solidFill>
                  </a:tcPr>
                </a:tc>
                <a:tc>
                  <a:txBody>
                    <a:bodyPr/>
                    <a:lstStyle/>
                    <a:p>
                      <a:pPr algn="ctr" fontAlgn="ctr"/>
                      <a:r>
                        <a:rPr lang="cs-CZ" sz="900" b="0" i="0" u="none" strike="noStrike" dirty="0">
                          <a:solidFill>
                            <a:srgbClr val="000000"/>
                          </a:solidFill>
                          <a:effectLst/>
                          <a:latin typeface="Arial Black" panose="020B0A04020102020204" pitchFamily="34" charset="0"/>
                        </a:rPr>
                        <a:t>Počet odehraných minut</a:t>
                      </a:r>
                    </a:p>
                  </a:txBody>
                  <a:tcPr marL="9525" marR="9525" marT="9525" marB="0" anchor="ctr">
                    <a:lnL>
                      <a:noFill/>
                    </a:lnL>
                    <a:lnR>
                      <a:noFill/>
                    </a:lnR>
                    <a:lnT>
                      <a:noFill/>
                    </a:lnT>
                    <a:lnB>
                      <a:noFill/>
                    </a:lnB>
                    <a:solidFill>
                      <a:srgbClr val="FFFF00"/>
                    </a:solidFill>
                  </a:tcPr>
                </a:tc>
                <a:tc>
                  <a:txBody>
                    <a:bodyPr/>
                    <a:lstStyle/>
                    <a:p>
                      <a:pPr algn="ctr" fontAlgn="ctr"/>
                      <a:r>
                        <a:rPr lang="cs-CZ" sz="1000" b="0" i="0" u="none" strike="noStrike">
                          <a:solidFill>
                            <a:srgbClr val="000000"/>
                          </a:solidFill>
                          <a:effectLst/>
                          <a:latin typeface="Arial Black" panose="020B0A04020102020204" pitchFamily="34" charset="0"/>
                        </a:rPr>
                        <a:t>Počet branek</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effectLst/>
                          <a:latin typeface="Arial Black" panose="020B0A04020102020204" pitchFamily="34" charset="0"/>
                        </a:rPr>
                        <a:t>Minutová produktivita</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818485554"/>
                  </a:ext>
                </a:extLst>
              </a:tr>
              <a:tr h="328614">
                <a:tc>
                  <a:txBody>
                    <a:bodyPr/>
                    <a:lstStyle/>
                    <a:p>
                      <a:pPr algn="ctr" fontAlgn="ctr"/>
                      <a:r>
                        <a:rPr lang="cs-CZ" sz="900" b="0" i="0" u="none" strike="noStrike">
                          <a:solidFill>
                            <a:srgbClr val="151515"/>
                          </a:solidFill>
                          <a:effectLst/>
                          <a:latin typeface="Arial Black" panose="020B0A04020102020204" pitchFamily="34" charset="0"/>
                        </a:rPr>
                        <a:t>1.</a:t>
                      </a:r>
                    </a:p>
                  </a:txBody>
                  <a:tcPr marL="9525" marR="9525" marT="9525" marB="0" anchor="ctr">
                    <a:lnL w="12700" cap="flat" cmpd="sng" algn="ctr">
                      <a:solidFill>
                        <a:srgbClr val="BCC9D5"/>
                      </a:solidFill>
                      <a:prstDash val="solid"/>
                      <a:round/>
                      <a:headEnd type="none" w="med" len="med"/>
                      <a:tailEnd type="none" w="med" len="med"/>
                    </a:lnL>
                    <a:lnR>
                      <a:noFill/>
                    </a:lnR>
                    <a:lnT>
                      <a:noFill/>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050" b="0" i="0" u="none" strike="noStrike" dirty="0" err="1">
                          <a:solidFill>
                            <a:srgbClr val="151515"/>
                          </a:solidFill>
                          <a:effectLst/>
                          <a:latin typeface="Arial Black" panose="020B0A04020102020204" pitchFamily="34" charset="0"/>
                        </a:rPr>
                        <a:t>Klinec</a:t>
                      </a:r>
                      <a:r>
                        <a:rPr lang="cs-CZ" sz="1050" b="0" i="0" u="none" strike="noStrike" dirty="0">
                          <a:solidFill>
                            <a:srgbClr val="151515"/>
                          </a:solidFill>
                          <a:effectLst/>
                          <a:latin typeface="Arial Black" panose="020B0A04020102020204" pitchFamily="34" charset="0"/>
                        </a:rPr>
                        <a:t> Petr</a:t>
                      </a:r>
                    </a:p>
                  </a:txBody>
                  <a:tcPr marL="9525" marR="9525" marT="9525" marB="0" anchor="ctr">
                    <a:lnL>
                      <a:noFill/>
                    </a:lnL>
                    <a:lnR>
                      <a:noFill/>
                    </a:lnR>
                    <a:lnT>
                      <a:noFill/>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dirty="0">
                          <a:solidFill>
                            <a:srgbClr val="151515"/>
                          </a:solidFill>
                          <a:effectLst/>
                          <a:latin typeface="Arial Black" panose="020B0A04020102020204" pitchFamily="34" charset="0"/>
                        </a:rPr>
                        <a:t>FK Slavoj Žatec</a:t>
                      </a:r>
                    </a:p>
                  </a:txBody>
                  <a:tcPr marL="9525" marR="9525" marT="9525" marB="0" anchor="ctr">
                    <a:lnL>
                      <a:noFill/>
                    </a:lnL>
                    <a:lnR>
                      <a:noFill/>
                    </a:lnR>
                    <a:lnT>
                      <a:noFill/>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1517</a:t>
                      </a:r>
                    </a:p>
                  </a:txBody>
                  <a:tcPr marL="9525" marR="9525" marT="9525" marB="0" anchor="ctr">
                    <a:lnL>
                      <a:noFill/>
                    </a:lnL>
                    <a:lnR>
                      <a:noFill/>
                    </a:lnR>
                    <a:lnT>
                      <a:noFill/>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151515"/>
                          </a:solidFill>
                          <a:effectLst/>
                          <a:latin typeface="Arial Black" panose="020B0A04020102020204" pitchFamily="34" charset="0"/>
                        </a:rPr>
                        <a:t>20</a:t>
                      </a:r>
                    </a:p>
                  </a:txBody>
                  <a:tcPr marL="9525" marR="9525" marT="9525" marB="0" anchor="ctr">
                    <a:lnL>
                      <a:noFill/>
                    </a:lnL>
                    <a:lnR w="12700" cap="flat" cmpd="sng" algn="ctr">
                      <a:solidFill>
                        <a:srgbClr val="BCC9D5"/>
                      </a:solidFill>
                      <a:prstDash val="solid"/>
                      <a:round/>
                      <a:headEnd type="none" w="med" len="med"/>
                      <a:tailEnd type="none" w="med" len="med"/>
                    </a:lnR>
                    <a:lnT>
                      <a:noFill/>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100" b="0" i="0" u="none" strike="noStrike">
                          <a:solidFill>
                            <a:srgbClr val="000000"/>
                          </a:solidFill>
                          <a:effectLst/>
                          <a:latin typeface="Arial Black" panose="020B0A04020102020204" pitchFamily="34" charset="0"/>
                        </a:rPr>
                        <a:t>76</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99FF66"/>
                    </a:solidFill>
                  </a:tcPr>
                </a:tc>
                <a:extLst>
                  <a:ext uri="{0D108BD9-81ED-4DB2-BD59-A6C34878D82A}">
                    <a16:rowId xmlns:a16="http://schemas.microsoft.com/office/drawing/2014/main" val="323622698"/>
                  </a:ext>
                </a:extLst>
              </a:tr>
              <a:tr h="260401">
                <a:tc>
                  <a:txBody>
                    <a:bodyPr/>
                    <a:lstStyle/>
                    <a:p>
                      <a:pPr algn="ctr" fontAlgn="ctr"/>
                      <a:r>
                        <a:rPr lang="cs-CZ" sz="900" b="0" i="0" u="none" strike="noStrike">
                          <a:solidFill>
                            <a:srgbClr val="151515"/>
                          </a:solidFill>
                          <a:effectLst/>
                          <a:latin typeface="Arial Black" panose="020B0A04020102020204" pitchFamily="34" charset="0"/>
                        </a:rPr>
                        <a:t>2.</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050" b="0" i="0" u="none" strike="noStrike" dirty="0">
                          <a:solidFill>
                            <a:srgbClr val="151515"/>
                          </a:solidFill>
                          <a:effectLst/>
                          <a:latin typeface="Arial Black" panose="020B0A04020102020204" pitchFamily="34" charset="0"/>
                        </a:rPr>
                        <a:t>Suchý Matěj</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TJ Krupka</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1601</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151515"/>
                          </a:solidFill>
                          <a:effectLst/>
                          <a:latin typeface="Arial Black" panose="020B0A04020102020204" pitchFamily="34" charset="0"/>
                        </a:rPr>
                        <a:t>17</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Black" panose="020B0A04020102020204" pitchFamily="34" charset="0"/>
                        </a:rPr>
                        <a:t>94</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CCFFFF"/>
                    </a:solidFill>
                  </a:tcPr>
                </a:tc>
                <a:extLst>
                  <a:ext uri="{0D108BD9-81ED-4DB2-BD59-A6C34878D82A}">
                    <a16:rowId xmlns:a16="http://schemas.microsoft.com/office/drawing/2014/main" val="1818267526"/>
                  </a:ext>
                </a:extLst>
              </a:tr>
              <a:tr h="328614">
                <a:tc>
                  <a:txBody>
                    <a:bodyPr/>
                    <a:lstStyle/>
                    <a:p>
                      <a:pPr algn="ctr" fontAlgn="ctr"/>
                      <a:r>
                        <a:rPr lang="cs-CZ" sz="900" b="0" i="0" u="none" strike="noStrike">
                          <a:solidFill>
                            <a:srgbClr val="151515"/>
                          </a:solidFill>
                          <a:effectLst/>
                          <a:latin typeface="Arial Black" panose="020B0A04020102020204" pitchFamily="34" charset="0"/>
                        </a:rPr>
                        <a:t>3.</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050" b="0" i="0" u="none" strike="noStrike" dirty="0" err="1">
                          <a:solidFill>
                            <a:srgbClr val="151515"/>
                          </a:solidFill>
                          <a:effectLst/>
                          <a:latin typeface="Arial Black" panose="020B0A04020102020204" pitchFamily="34" charset="0"/>
                        </a:rPr>
                        <a:t>Egrt</a:t>
                      </a:r>
                      <a:r>
                        <a:rPr lang="cs-CZ" sz="1050" b="0" i="0" u="none" strike="noStrike" dirty="0">
                          <a:solidFill>
                            <a:srgbClr val="151515"/>
                          </a:solidFill>
                          <a:effectLst/>
                          <a:latin typeface="Arial Black" panose="020B0A04020102020204" pitchFamily="34" charset="0"/>
                        </a:rPr>
                        <a:t> Denis</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TJ Sokol Srbice</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1296</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151515"/>
                          </a:solidFill>
                          <a:effectLst/>
                          <a:latin typeface="Arial Black" panose="020B0A04020102020204" pitchFamily="34" charset="0"/>
                        </a:rPr>
                        <a:t>17</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100" b="0" i="0" u="none" strike="noStrike">
                          <a:solidFill>
                            <a:srgbClr val="000000"/>
                          </a:solidFill>
                          <a:effectLst/>
                          <a:latin typeface="Arial Black" panose="020B0A04020102020204" pitchFamily="34" charset="0"/>
                        </a:rPr>
                        <a:t>76</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99FF66"/>
                    </a:solidFill>
                  </a:tcPr>
                </a:tc>
                <a:extLst>
                  <a:ext uri="{0D108BD9-81ED-4DB2-BD59-A6C34878D82A}">
                    <a16:rowId xmlns:a16="http://schemas.microsoft.com/office/drawing/2014/main" val="1417482752"/>
                  </a:ext>
                </a:extLst>
              </a:tr>
              <a:tr h="328614">
                <a:tc>
                  <a:txBody>
                    <a:bodyPr/>
                    <a:lstStyle/>
                    <a:p>
                      <a:pPr algn="ctr" fontAlgn="ctr"/>
                      <a:r>
                        <a:rPr lang="cs-CZ" sz="900" b="0" i="0" u="none" strike="noStrike">
                          <a:solidFill>
                            <a:srgbClr val="151515"/>
                          </a:solidFill>
                          <a:effectLst/>
                          <a:latin typeface="Arial Black" panose="020B0A04020102020204" pitchFamily="34" charset="0"/>
                        </a:rPr>
                        <a:t>4.</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151515"/>
                          </a:solidFill>
                          <a:effectLst/>
                          <a:latin typeface="Arial Black" panose="020B0A04020102020204" pitchFamily="34" charset="0"/>
                        </a:rPr>
                        <a:t>Lesniak Michal</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FK SOKO Louny</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1547</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Black" panose="020B0A04020102020204" pitchFamily="34" charset="0"/>
                        </a:rPr>
                        <a:t>12</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Black" panose="020B0A04020102020204" pitchFamily="34" charset="0"/>
                        </a:rPr>
                        <a:t>129</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CCFFFF"/>
                    </a:solidFill>
                  </a:tcPr>
                </a:tc>
                <a:extLst>
                  <a:ext uri="{0D108BD9-81ED-4DB2-BD59-A6C34878D82A}">
                    <a16:rowId xmlns:a16="http://schemas.microsoft.com/office/drawing/2014/main" val="500423620"/>
                  </a:ext>
                </a:extLst>
              </a:tr>
              <a:tr h="260401">
                <a:tc>
                  <a:txBody>
                    <a:bodyPr/>
                    <a:lstStyle/>
                    <a:p>
                      <a:pPr algn="ctr" fontAlgn="ctr"/>
                      <a:r>
                        <a:rPr lang="cs-CZ" sz="900" b="0" i="0" u="none" strike="noStrike">
                          <a:solidFill>
                            <a:srgbClr val="151515"/>
                          </a:solidFill>
                          <a:effectLst/>
                          <a:latin typeface="Arial Black" panose="020B0A04020102020204" pitchFamily="34" charset="0"/>
                        </a:rPr>
                        <a:t>5.</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050" b="0" i="0" u="none" strike="noStrike">
                          <a:solidFill>
                            <a:srgbClr val="151515"/>
                          </a:solidFill>
                          <a:effectLst/>
                          <a:latin typeface="Arial Black" panose="020B0A04020102020204" pitchFamily="34" charset="0"/>
                        </a:rPr>
                        <a:t>Králík Jan</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SK Brná</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1097</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151515"/>
                          </a:solidFill>
                          <a:effectLst/>
                          <a:latin typeface="Arial Black" panose="020B0A04020102020204" pitchFamily="34" charset="0"/>
                        </a:rPr>
                        <a:t>11</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100" b="0" i="0" u="none" strike="noStrike">
                          <a:solidFill>
                            <a:srgbClr val="000000"/>
                          </a:solidFill>
                          <a:effectLst/>
                          <a:latin typeface="Arial Black" panose="020B0A04020102020204" pitchFamily="34" charset="0"/>
                        </a:rPr>
                        <a:t>100</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99FF66"/>
                    </a:solidFill>
                  </a:tcPr>
                </a:tc>
                <a:extLst>
                  <a:ext uri="{0D108BD9-81ED-4DB2-BD59-A6C34878D82A}">
                    <a16:rowId xmlns:a16="http://schemas.microsoft.com/office/drawing/2014/main" val="460939076"/>
                  </a:ext>
                </a:extLst>
              </a:tr>
              <a:tr h="328614">
                <a:tc>
                  <a:txBody>
                    <a:bodyPr/>
                    <a:lstStyle/>
                    <a:p>
                      <a:pPr algn="ctr" fontAlgn="ctr"/>
                      <a:r>
                        <a:rPr lang="cs-CZ" sz="900" b="0" i="0" u="none" strike="noStrike">
                          <a:solidFill>
                            <a:srgbClr val="151515"/>
                          </a:solidFill>
                          <a:effectLst/>
                          <a:latin typeface="Arial Black" panose="020B0A04020102020204" pitchFamily="34" charset="0"/>
                        </a:rPr>
                        <a:t>6.</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050" b="0" i="0" u="none" strike="noStrike" dirty="0">
                          <a:solidFill>
                            <a:srgbClr val="151515"/>
                          </a:solidFill>
                          <a:effectLst/>
                          <a:latin typeface="Arial Black" panose="020B0A04020102020204" pitchFamily="34" charset="0"/>
                        </a:rPr>
                        <a:t>Karban Vít</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FK Tatran Kadaň</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1443</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Black" panose="020B0A04020102020204" pitchFamily="34" charset="0"/>
                        </a:rPr>
                        <a:t>11</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Black" panose="020B0A04020102020204" pitchFamily="34" charset="0"/>
                        </a:rPr>
                        <a:t>131</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CCFFFF"/>
                    </a:solidFill>
                  </a:tcPr>
                </a:tc>
                <a:extLst>
                  <a:ext uri="{0D108BD9-81ED-4DB2-BD59-A6C34878D82A}">
                    <a16:rowId xmlns:a16="http://schemas.microsoft.com/office/drawing/2014/main" val="2503967044"/>
                  </a:ext>
                </a:extLst>
              </a:tr>
              <a:tr h="260401">
                <a:tc>
                  <a:txBody>
                    <a:bodyPr/>
                    <a:lstStyle/>
                    <a:p>
                      <a:pPr algn="ctr" fontAlgn="ctr"/>
                      <a:r>
                        <a:rPr lang="cs-CZ" sz="900" b="0" i="0" u="none" strike="noStrike">
                          <a:solidFill>
                            <a:srgbClr val="151515"/>
                          </a:solidFill>
                          <a:effectLst/>
                          <a:latin typeface="Arial Black" panose="020B0A04020102020204" pitchFamily="34" charset="0"/>
                        </a:rPr>
                        <a:t>7.</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050" b="0" i="0" u="none" strike="noStrike" dirty="0">
                          <a:solidFill>
                            <a:srgbClr val="151515"/>
                          </a:solidFill>
                          <a:effectLst/>
                          <a:latin typeface="Arial Black" panose="020B0A04020102020204" pitchFamily="34" charset="0"/>
                        </a:rPr>
                        <a:t>Vokoun Jiří</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SK Štětí</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1056</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151515"/>
                          </a:solidFill>
                          <a:effectLst/>
                          <a:latin typeface="Arial Black" panose="020B0A04020102020204" pitchFamily="34" charset="0"/>
                        </a:rPr>
                        <a:t>11</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100" b="0" i="0" u="none" strike="noStrike" dirty="0">
                          <a:solidFill>
                            <a:srgbClr val="000000"/>
                          </a:solidFill>
                          <a:effectLst/>
                          <a:latin typeface="Arial Black" panose="020B0A04020102020204" pitchFamily="34" charset="0"/>
                        </a:rPr>
                        <a:t>96</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99FF66"/>
                    </a:solidFill>
                  </a:tcPr>
                </a:tc>
                <a:extLst>
                  <a:ext uri="{0D108BD9-81ED-4DB2-BD59-A6C34878D82A}">
                    <a16:rowId xmlns:a16="http://schemas.microsoft.com/office/drawing/2014/main" val="4202235933"/>
                  </a:ext>
                </a:extLst>
              </a:tr>
              <a:tr h="390601">
                <a:tc>
                  <a:txBody>
                    <a:bodyPr/>
                    <a:lstStyle/>
                    <a:p>
                      <a:pPr algn="ctr" fontAlgn="ctr"/>
                      <a:r>
                        <a:rPr lang="cs-CZ" sz="900" b="0" i="0" u="none" strike="noStrike">
                          <a:solidFill>
                            <a:srgbClr val="151515"/>
                          </a:solidFill>
                          <a:effectLst/>
                          <a:latin typeface="Arial Black" panose="020B0A04020102020204" pitchFamily="34" charset="0"/>
                        </a:rPr>
                        <a:t>8.</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050" b="0" i="0" u="none" strike="noStrike" dirty="0">
                          <a:solidFill>
                            <a:srgbClr val="151515"/>
                          </a:solidFill>
                          <a:effectLst/>
                          <a:latin typeface="Arial Black" panose="020B0A04020102020204" pitchFamily="34" charset="0"/>
                        </a:rPr>
                        <a:t>Kopta Jan</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TJ Sokol Horní Jiřetín</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1557</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Black" panose="020B0A04020102020204" pitchFamily="34" charset="0"/>
                        </a:rPr>
                        <a:t>10</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Black" panose="020B0A04020102020204" pitchFamily="34" charset="0"/>
                        </a:rPr>
                        <a:t>156</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CCFFFF"/>
                    </a:solidFill>
                  </a:tcPr>
                </a:tc>
                <a:extLst>
                  <a:ext uri="{0D108BD9-81ED-4DB2-BD59-A6C34878D82A}">
                    <a16:rowId xmlns:a16="http://schemas.microsoft.com/office/drawing/2014/main" val="2747896229"/>
                  </a:ext>
                </a:extLst>
              </a:tr>
              <a:tr h="328614">
                <a:tc>
                  <a:txBody>
                    <a:bodyPr/>
                    <a:lstStyle/>
                    <a:p>
                      <a:pPr algn="ctr" fontAlgn="ctr"/>
                      <a:r>
                        <a:rPr lang="cs-CZ" sz="900" b="0" i="0" u="none" strike="noStrike">
                          <a:solidFill>
                            <a:srgbClr val="151515"/>
                          </a:solidFill>
                          <a:effectLst/>
                          <a:latin typeface="Arial Black" panose="020B0A04020102020204" pitchFamily="34" charset="0"/>
                        </a:rPr>
                        <a:t>9.</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050" b="0" i="0" u="none" strike="noStrike" dirty="0">
                          <a:solidFill>
                            <a:srgbClr val="151515"/>
                          </a:solidFill>
                          <a:effectLst/>
                          <a:latin typeface="Arial Black" panose="020B0A04020102020204" pitchFamily="34" charset="0"/>
                        </a:rPr>
                        <a:t>Kučera </a:t>
                      </a:r>
                      <a:r>
                        <a:rPr lang="cs-CZ" sz="1050" b="0" i="0" u="none" strike="noStrike" dirty="0" err="1">
                          <a:solidFill>
                            <a:srgbClr val="151515"/>
                          </a:solidFill>
                          <a:effectLst/>
                          <a:latin typeface="Arial Black" panose="020B0A04020102020204" pitchFamily="34" charset="0"/>
                        </a:rPr>
                        <a:t>Mioslav</a:t>
                      </a:r>
                      <a:endParaRPr lang="cs-CZ" sz="1050" b="0" i="0" u="none" strike="noStrike" dirty="0">
                        <a:solidFill>
                          <a:srgbClr val="151515"/>
                        </a:solidFill>
                        <a:effectLst/>
                        <a:latin typeface="Arial Black" panose="020B0A04020102020204" pitchFamily="34" charset="0"/>
                      </a:endParaRP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SK Stap Vilémov</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0" i="0" u="none" strike="noStrike">
                          <a:solidFill>
                            <a:srgbClr val="151515"/>
                          </a:solidFill>
                          <a:effectLst/>
                          <a:latin typeface="Arial Black" panose="020B0A04020102020204" pitchFamily="34" charset="0"/>
                        </a:rPr>
                        <a:t>1453</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151515"/>
                          </a:solidFill>
                          <a:effectLst/>
                          <a:latin typeface="Arial Black" panose="020B0A04020102020204" pitchFamily="34" charset="0"/>
                        </a:rPr>
                        <a:t>10</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9FF66"/>
                    </a:solidFill>
                  </a:tcPr>
                </a:tc>
                <a:tc>
                  <a:txBody>
                    <a:bodyPr/>
                    <a:lstStyle/>
                    <a:p>
                      <a:pPr algn="ctr" fontAlgn="ctr"/>
                      <a:r>
                        <a:rPr lang="cs-CZ" sz="1100" b="0" i="0" u="none" strike="noStrike">
                          <a:solidFill>
                            <a:srgbClr val="000000"/>
                          </a:solidFill>
                          <a:effectLst/>
                          <a:latin typeface="Arial Black" panose="020B0A04020102020204" pitchFamily="34" charset="0"/>
                        </a:rPr>
                        <a:t>145</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99FF66"/>
                    </a:solidFill>
                  </a:tcPr>
                </a:tc>
                <a:extLst>
                  <a:ext uri="{0D108BD9-81ED-4DB2-BD59-A6C34878D82A}">
                    <a16:rowId xmlns:a16="http://schemas.microsoft.com/office/drawing/2014/main" val="3430738237"/>
                  </a:ext>
                </a:extLst>
              </a:tr>
              <a:tr h="328614">
                <a:tc>
                  <a:txBody>
                    <a:bodyPr/>
                    <a:lstStyle/>
                    <a:p>
                      <a:pPr algn="ctr" fontAlgn="ctr"/>
                      <a:r>
                        <a:rPr lang="cs-CZ" sz="900" b="0" i="0" u="none" strike="noStrike">
                          <a:solidFill>
                            <a:srgbClr val="151515"/>
                          </a:solidFill>
                          <a:effectLst/>
                          <a:latin typeface="Arial Black" panose="020B0A04020102020204" pitchFamily="34" charset="0"/>
                        </a:rPr>
                        <a:t>10.</a:t>
                      </a:r>
                    </a:p>
                  </a:txBody>
                  <a:tcPr marL="9525" marR="9525" marT="9525" marB="0" anchor="ctr">
                    <a:lnL w="12700" cap="flat" cmpd="sng" algn="ctr">
                      <a:solidFill>
                        <a:srgbClr val="BCC9D5"/>
                      </a:solidFill>
                      <a:prstDash val="solid"/>
                      <a:round/>
                      <a:headEnd type="none" w="med" len="med"/>
                      <a:tailEnd type="none" w="med" len="med"/>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050" b="0" i="0" u="none" strike="noStrike" dirty="0" err="1">
                          <a:solidFill>
                            <a:srgbClr val="151515"/>
                          </a:solidFill>
                          <a:effectLst/>
                          <a:latin typeface="Arial Black" panose="020B0A04020102020204" pitchFamily="34" charset="0"/>
                        </a:rPr>
                        <a:t>Martykán</a:t>
                      </a:r>
                      <a:r>
                        <a:rPr lang="cs-CZ" sz="1050" b="0" i="0" u="none" strike="noStrike" dirty="0">
                          <a:solidFill>
                            <a:srgbClr val="151515"/>
                          </a:solidFill>
                          <a:effectLst/>
                          <a:latin typeface="Arial Black" panose="020B0A04020102020204" pitchFamily="34" charset="0"/>
                        </a:rPr>
                        <a:t> Jan</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TJ Sokol Srbice</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151515"/>
                          </a:solidFill>
                          <a:effectLst/>
                          <a:latin typeface="Arial Black" panose="020B0A04020102020204" pitchFamily="34" charset="0"/>
                        </a:rPr>
                        <a:t>1634</a:t>
                      </a:r>
                    </a:p>
                  </a:txBody>
                  <a:tcPr marL="9525" marR="9525" marT="9525"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Black" panose="020B0A04020102020204" pitchFamily="34" charset="0"/>
                        </a:rPr>
                        <a:t>10</a:t>
                      </a:r>
                    </a:p>
                  </a:txBody>
                  <a:tcPr marL="9525" marR="9525" marT="9525" marB="0" anchor="ctr">
                    <a:lnL>
                      <a:noFill/>
                    </a:lnL>
                    <a:lnR w="12700" cap="flat" cmpd="sng" algn="ctr">
                      <a:solidFill>
                        <a:srgbClr val="BCC9D5"/>
                      </a:solidFill>
                      <a:prstDash val="solid"/>
                      <a:round/>
                      <a:headEnd type="none" w="med" len="med"/>
                      <a:tailEnd type="none" w="med" len="med"/>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Black" panose="020B0A04020102020204" pitchFamily="34" charset="0"/>
                        </a:rPr>
                        <a:t>163</a:t>
                      </a:r>
                    </a:p>
                  </a:txBody>
                  <a:tcPr marL="9525" marR="9525" marT="9525" marB="0" anchor="ctr">
                    <a:lnL w="12700" cap="flat" cmpd="sng" algn="ctr">
                      <a:solidFill>
                        <a:srgbClr val="BCC9D5"/>
                      </a:solidFill>
                      <a:prstDash val="solid"/>
                      <a:round/>
                      <a:headEnd type="none" w="med" len="med"/>
                      <a:tailEnd type="none" w="med" len="med"/>
                    </a:lnL>
                    <a:lnR>
                      <a:noFill/>
                    </a:lnR>
                    <a:lnT>
                      <a:noFill/>
                    </a:lnT>
                    <a:lnB>
                      <a:noFill/>
                    </a:lnB>
                    <a:solidFill>
                      <a:srgbClr val="CCFFFF"/>
                    </a:solidFill>
                  </a:tcPr>
                </a:tc>
                <a:extLst>
                  <a:ext uri="{0D108BD9-81ED-4DB2-BD59-A6C34878D82A}">
                    <a16:rowId xmlns:a16="http://schemas.microsoft.com/office/drawing/2014/main" val="3688943501"/>
                  </a:ext>
                </a:extLst>
              </a:tr>
            </a:tbl>
          </a:graphicData>
        </a:graphic>
      </p:graphicFrame>
      <p:sp>
        <p:nvSpPr>
          <p:cNvPr id="3" name="TextovéPole 2"/>
          <p:cNvSpPr txBox="1"/>
          <p:nvPr/>
        </p:nvSpPr>
        <p:spPr>
          <a:xfrm>
            <a:off x="266884" y="172792"/>
            <a:ext cx="4341605" cy="2520000"/>
          </a:xfrm>
          <a:prstGeom prst="rect">
            <a:avLst/>
          </a:prstGeom>
          <a:pattFill prst="wdDnDiag">
            <a:fgClr>
              <a:srgbClr val="CCFFFF"/>
            </a:fgClr>
            <a:bgClr>
              <a:schemeClr val="bg1"/>
            </a:bgClr>
          </a:pattFill>
          <a:effectLst>
            <a:softEdge rad="482600"/>
          </a:effectLst>
        </p:spPr>
        <p:txBody>
          <a:bodyPr wrap="square" rtlCol="0">
            <a:prstTxWarp prst="textPlain">
              <a:avLst/>
            </a:prstTxWarp>
            <a:spAutoFit/>
          </a:bodyPr>
          <a:lstStyle/>
          <a:p>
            <a:pPr algn="ctr"/>
            <a:r>
              <a:rPr lang="cs-CZ" sz="4800" dirty="0">
                <a:solidFill>
                  <a:srgbClr val="FF0000"/>
                </a:solidFill>
                <a:latin typeface="Arial Black" panose="020B0A04020102020204" pitchFamily="34" charset="0"/>
              </a:rPr>
              <a:t>Střelecká Hitparáda Ústeckého přeboru dospělých</a:t>
            </a:r>
          </a:p>
        </p:txBody>
      </p:sp>
      <p:sp>
        <p:nvSpPr>
          <p:cNvPr id="5" name="TextovéPole 4"/>
          <p:cNvSpPr txBox="1"/>
          <p:nvPr/>
        </p:nvSpPr>
        <p:spPr>
          <a:xfrm>
            <a:off x="5333362" y="4483596"/>
            <a:ext cx="184731" cy="400110"/>
          </a:xfrm>
          <a:prstGeom prst="rect">
            <a:avLst/>
          </a:prstGeom>
          <a:solidFill>
            <a:srgbClr val="99FFCC"/>
          </a:solidFill>
          <a:effectLst>
            <a:glow rad="101600">
              <a:srgbClr val="FFFF66">
                <a:alpha val="40000"/>
              </a:srgbClr>
            </a:glow>
            <a:softEdge rad="241300"/>
          </a:effectLst>
        </p:spPr>
        <p:txBody>
          <a:bodyPr wrap="none" rtlCol="0">
            <a:spAutoFit/>
          </a:bodyPr>
          <a:lstStyle/>
          <a:p>
            <a:pPr algn="ctr"/>
            <a:endParaRPr lang="cs-CZ" sz="2000" dirty="0" smtClean="0">
              <a:latin typeface="Arial Black" panose="020B0A04020102020204" pitchFamily="34" charset="0"/>
            </a:endParaRPr>
          </a:p>
        </p:txBody>
      </p:sp>
      <p:graphicFrame>
        <p:nvGraphicFramePr>
          <p:cNvPr id="6" name="Tabulka 5"/>
          <p:cNvGraphicFramePr>
            <a:graphicFrameLocks noGrp="1"/>
          </p:cNvGraphicFramePr>
          <p:nvPr>
            <p:extLst>
              <p:ext uri="{D42A27DB-BD31-4B8C-83A1-F6EECF244321}">
                <p14:modId xmlns:p14="http://schemas.microsoft.com/office/powerpoint/2010/main" val="1766113520"/>
              </p:ext>
            </p:extLst>
          </p:nvPr>
        </p:nvGraphicFramePr>
        <p:xfrm>
          <a:off x="5333361" y="172792"/>
          <a:ext cx="4675727" cy="6471046"/>
        </p:xfrm>
        <a:graphic>
          <a:graphicData uri="http://schemas.openxmlformats.org/drawingml/2006/table">
            <a:tbl>
              <a:tblPr/>
              <a:tblGrid>
                <a:gridCol w="513062">
                  <a:extLst>
                    <a:ext uri="{9D8B030D-6E8A-4147-A177-3AD203B41FA5}">
                      <a16:colId xmlns:a16="http://schemas.microsoft.com/office/drawing/2014/main" val="1560925494"/>
                    </a:ext>
                  </a:extLst>
                </a:gridCol>
                <a:gridCol w="721868">
                  <a:extLst>
                    <a:ext uri="{9D8B030D-6E8A-4147-A177-3AD203B41FA5}">
                      <a16:colId xmlns:a16="http://schemas.microsoft.com/office/drawing/2014/main" val="2032340110"/>
                    </a:ext>
                  </a:extLst>
                </a:gridCol>
                <a:gridCol w="429541">
                  <a:extLst>
                    <a:ext uri="{9D8B030D-6E8A-4147-A177-3AD203B41FA5}">
                      <a16:colId xmlns:a16="http://schemas.microsoft.com/office/drawing/2014/main" val="2209757116"/>
                    </a:ext>
                  </a:extLst>
                </a:gridCol>
                <a:gridCol w="1015686">
                  <a:extLst>
                    <a:ext uri="{9D8B030D-6E8A-4147-A177-3AD203B41FA5}">
                      <a16:colId xmlns:a16="http://schemas.microsoft.com/office/drawing/2014/main" val="624001243"/>
                    </a:ext>
                  </a:extLst>
                </a:gridCol>
                <a:gridCol w="944094">
                  <a:extLst>
                    <a:ext uri="{9D8B030D-6E8A-4147-A177-3AD203B41FA5}">
                      <a16:colId xmlns:a16="http://schemas.microsoft.com/office/drawing/2014/main" val="15133685"/>
                    </a:ext>
                  </a:extLst>
                </a:gridCol>
                <a:gridCol w="680105">
                  <a:extLst>
                    <a:ext uri="{9D8B030D-6E8A-4147-A177-3AD203B41FA5}">
                      <a16:colId xmlns:a16="http://schemas.microsoft.com/office/drawing/2014/main" val="1120832461"/>
                    </a:ext>
                  </a:extLst>
                </a:gridCol>
                <a:gridCol w="371371">
                  <a:extLst>
                    <a:ext uri="{9D8B030D-6E8A-4147-A177-3AD203B41FA5}">
                      <a16:colId xmlns:a16="http://schemas.microsoft.com/office/drawing/2014/main" val="3987384375"/>
                    </a:ext>
                  </a:extLst>
                </a:gridCol>
              </a:tblGrid>
              <a:tr h="251694">
                <a:tc gridSpan="7">
                  <a:txBody>
                    <a:bodyPr/>
                    <a:lstStyle/>
                    <a:p>
                      <a:pPr algn="ctr" fontAlgn="ctr"/>
                      <a:r>
                        <a:rPr lang="cs-CZ" sz="1600" b="1" i="0" u="none" strike="noStrike" dirty="0">
                          <a:solidFill>
                            <a:srgbClr val="000000"/>
                          </a:solidFill>
                          <a:effectLst/>
                          <a:latin typeface="Arial" panose="020B0604020202020204" pitchFamily="34" charset="0"/>
                        </a:rPr>
                        <a:t>Stará garda Jaro 2019-změny vyhrazeny</a:t>
                      </a:r>
                    </a:p>
                  </a:txBody>
                  <a:tcPr marL="2438" marR="2438" marT="24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855345427"/>
                  </a:ext>
                </a:extLst>
              </a:tr>
              <a:tr h="117055">
                <a:tc>
                  <a:txBody>
                    <a:bodyPr/>
                    <a:lstStyle/>
                    <a:p>
                      <a:pPr algn="ctr" fontAlgn="ctr"/>
                      <a:r>
                        <a:rPr lang="cs-CZ" sz="500" b="1" i="0" u="none" strike="noStrike">
                          <a:solidFill>
                            <a:srgbClr val="000000"/>
                          </a:solidFill>
                          <a:effectLst/>
                          <a:latin typeface="Arial" panose="020B0604020202020204" pitchFamily="34" charset="0"/>
                        </a:rPr>
                        <a:t>Den</a:t>
                      </a:r>
                    </a:p>
                  </a:txBody>
                  <a:tcPr marL="2438" marR="2438" marT="2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Datum</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Čas</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Domácí</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Hosté</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Hřiště</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Kolo</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77039519"/>
                  </a:ext>
                </a:extLst>
              </a:tr>
              <a:tr h="678033">
                <a:tc>
                  <a:txBody>
                    <a:bodyPr/>
                    <a:lstStyle/>
                    <a:p>
                      <a:pPr algn="ctr" fontAlgn="ctr"/>
                      <a:r>
                        <a:rPr lang="cs-CZ" sz="1200" b="1" i="0" u="none" strike="noStrike" dirty="0">
                          <a:solidFill>
                            <a:srgbClr val="000000"/>
                          </a:solidFill>
                          <a:effectLst/>
                          <a:latin typeface="Arial" panose="020B0604020202020204" pitchFamily="34" charset="0"/>
                        </a:rPr>
                        <a:t>pátek</a:t>
                      </a:r>
                    </a:p>
                  </a:txBody>
                  <a:tcPr marL="2438" marR="2438" marT="2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12.04</a:t>
                      </a:r>
                      <a:r>
                        <a:rPr lang="cs-CZ" sz="1200" b="1" i="0" u="none" strike="noStrike" dirty="0" smtClean="0">
                          <a:solidFill>
                            <a:srgbClr val="000000"/>
                          </a:solidFill>
                          <a:effectLst/>
                          <a:latin typeface="Arial" panose="020B0604020202020204" pitchFamily="34" charset="0"/>
                        </a:rPr>
                        <a:t>.</a:t>
                      </a:r>
                    </a:p>
                    <a:p>
                      <a:pPr algn="ctr" fontAlgn="ctr"/>
                      <a:r>
                        <a:rPr lang="cs-CZ" sz="1200" b="1" i="0" u="none" strike="noStrike" dirty="0" smtClean="0">
                          <a:solidFill>
                            <a:srgbClr val="000000"/>
                          </a:solidFill>
                          <a:effectLst/>
                          <a:latin typeface="Arial" panose="020B0604020202020204" pitchFamily="34" charset="0"/>
                        </a:rPr>
                        <a:t>2019</a:t>
                      </a:r>
                      <a:endParaRPr lang="cs-CZ" sz="1200" b="1" i="0" u="none" strike="noStrike" dirty="0">
                        <a:solidFill>
                          <a:srgbClr val="000000"/>
                        </a:solidFill>
                        <a:effectLst/>
                        <a:latin typeface="Arial" panose="020B0604020202020204" pitchFamily="34" charset="0"/>
                      </a:endParaRP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17:30</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TIGO Nučnice 1996</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743576377"/>
                  </a:ext>
                </a:extLst>
              </a:tr>
              <a:tr h="678033">
                <a:tc>
                  <a:txBody>
                    <a:bodyPr/>
                    <a:lstStyle/>
                    <a:p>
                      <a:pPr algn="ctr" fontAlgn="ctr"/>
                      <a:r>
                        <a:rPr lang="cs-CZ" sz="1200" b="1" i="0" u="none" strike="noStrike">
                          <a:solidFill>
                            <a:srgbClr val="000000"/>
                          </a:solidFill>
                          <a:effectLst/>
                          <a:latin typeface="Arial" panose="020B0604020202020204" pitchFamily="34" charset="0"/>
                        </a:rPr>
                        <a:t>pátek</a:t>
                      </a:r>
                    </a:p>
                  </a:txBody>
                  <a:tcPr marL="2438" marR="2438" marT="2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19.04</a:t>
                      </a:r>
                      <a:r>
                        <a:rPr lang="cs-CZ" sz="1200" b="1" i="0" u="none" strike="noStrike" dirty="0" smtClean="0">
                          <a:solidFill>
                            <a:srgbClr val="000000"/>
                          </a:solidFill>
                          <a:effectLst/>
                          <a:latin typeface="Arial" panose="020B0604020202020204" pitchFamily="34" charset="0"/>
                        </a:rPr>
                        <a:t>.</a:t>
                      </a:r>
                    </a:p>
                    <a:p>
                      <a:pPr algn="ctr" fontAlgn="ctr"/>
                      <a:r>
                        <a:rPr lang="cs-CZ" sz="1200" b="1" i="0" u="none" strike="noStrike" dirty="0" smtClean="0">
                          <a:solidFill>
                            <a:srgbClr val="000000"/>
                          </a:solidFill>
                          <a:effectLst/>
                          <a:latin typeface="Arial" panose="020B0604020202020204" pitchFamily="34" charset="0"/>
                        </a:rPr>
                        <a:t>2019</a:t>
                      </a:r>
                      <a:endParaRPr lang="cs-CZ" sz="1200" b="1" i="0" u="none" strike="noStrike" dirty="0">
                        <a:solidFill>
                          <a:srgbClr val="000000"/>
                        </a:solidFill>
                        <a:effectLst/>
                        <a:latin typeface="Arial" panose="020B0604020202020204" pitchFamily="34" charset="0"/>
                      </a:endParaRP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17:30</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Sokol Pokratice</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Štětí</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99043457"/>
                  </a:ext>
                </a:extLst>
              </a:tr>
              <a:tr h="678033">
                <a:tc>
                  <a:txBody>
                    <a:bodyPr/>
                    <a:lstStyle/>
                    <a:p>
                      <a:pPr algn="ctr" fontAlgn="ctr"/>
                      <a:r>
                        <a:rPr lang="cs-CZ" sz="1200" b="1" i="0" u="none" strike="noStrike">
                          <a:solidFill>
                            <a:srgbClr val="000000"/>
                          </a:solidFill>
                          <a:effectLst/>
                          <a:latin typeface="Arial" panose="020B0604020202020204" pitchFamily="34" charset="0"/>
                        </a:rPr>
                        <a:t>pátek</a:t>
                      </a:r>
                    </a:p>
                  </a:txBody>
                  <a:tcPr marL="2438" marR="2438" marT="2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26.04</a:t>
                      </a:r>
                      <a:r>
                        <a:rPr lang="cs-CZ" sz="1200" b="1" i="0" u="none" strike="noStrike" dirty="0" smtClean="0">
                          <a:solidFill>
                            <a:srgbClr val="000000"/>
                          </a:solidFill>
                          <a:effectLst/>
                          <a:latin typeface="Arial" panose="020B0604020202020204" pitchFamily="34" charset="0"/>
                        </a:rPr>
                        <a:t>.</a:t>
                      </a:r>
                    </a:p>
                    <a:p>
                      <a:pPr algn="ctr" fontAlgn="ctr"/>
                      <a:r>
                        <a:rPr lang="cs-CZ" sz="1200" b="1" i="0" u="none" strike="noStrike" dirty="0" smtClean="0">
                          <a:solidFill>
                            <a:srgbClr val="000000"/>
                          </a:solidFill>
                          <a:effectLst/>
                          <a:latin typeface="Arial" panose="020B0604020202020204" pitchFamily="34" charset="0"/>
                        </a:rPr>
                        <a:t>2019</a:t>
                      </a:r>
                      <a:endParaRPr lang="cs-CZ" sz="1200" b="1" i="0" u="none" strike="noStrike" dirty="0">
                        <a:solidFill>
                          <a:srgbClr val="000000"/>
                        </a:solidFill>
                        <a:effectLst/>
                        <a:latin typeface="Arial" panose="020B0604020202020204" pitchFamily="34" charset="0"/>
                      </a:endParaRP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17:30</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ASK Lovosice</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Lovosice</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379849583"/>
                  </a:ext>
                </a:extLst>
              </a:tr>
              <a:tr h="678033">
                <a:tc>
                  <a:txBody>
                    <a:bodyPr/>
                    <a:lstStyle/>
                    <a:p>
                      <a:pPr algn="ctr" fontAlgn="ctr"/>
                      <a:r>
                        <a:rPr lang="cs-CZ" sz="1200" b="1" i="0" u="none" strike="noStrike">
                          <a:solidFill>
                            <a:srgbClr val="000000"/>
                          </a:solidFill>
                          <a:effectLst/>
                          <a:latin typeface="Arial" panose="020B0604020202020204" pitchFamily="34" charset="0"/>
                        </a:rPr>
                        <a:t>pátek</a:t>
                      </a:r>
                    </a:p>
                  </a:txBody>
                  <a:tcPr marL="2438" marR="2438" marT="2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03.05</a:t>
                      </a:r>
                      <a:r>
                        <a:rPr lang="cs-CZ" sz="1200" b="1" i="0" u="none" strike="noStrike" dirty="0" smtClean="0">
                          <a:solidFill>
                            <a:srgbClr val="000000"/>
                          </a:solidFill>
                          <a:effectLst/>
                          <a:latin typeface="Arial" panose="020B0604020202020204" pitchFamily="34" charset="0"/>
                        </a:rPr>
                        <a:t>.</a:t>
                      </a:r>
                    </a:p>
                    <a:p>
                      <a:pPr algn="ctr" fontAlgn="ctr"/>
                      <a:r>
                        <a:rPr lang="cs-CZ" sz="1200" b="1" i="0" u="none" strike="noStrike" dirty="0" smtClean="0">
                          <a:solidFill>
                            <a:srgbClr val="000000"/>
                          </a:solidFill>
                          <a:effectLst/>
                          <a:latin typeface="Arial" panose="020B0604020202020204" pitchFamily="34" charset="0"/>
                        </a:rPr>
                        <a:t>2019</a:t>
                      </a:r>
                      <a:endParaRPr lang="cs-CZ" sz="1200" b="1" i="0" u="none" strike="noStrike" dirty="0">
                        <a:solidFill>
                          <a:srgbClr val="000000"/>
                        </a:solidFill>
                        <a:effectLst/>
                        <a:latin typeface="Arial" panose="020B0604020202020204" pitchFamily="34" charset="0"/>
                      </a:endParaRP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17:30</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Žitenice</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Štětí</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13</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3318715"/>
                  </a:ext>
                </a:extLst>
              </a:tr>
              <a:tr h="678033">
                <a:tc>
                  <a:txBody>
                    <a:bodyPr/>
                    <a:lstStyle/>
                    <a:p>
                      <a:pPr algn="ctr" fontAlgn="ctr"/>
                      <a:r>
                        <a:rPr lang="cs-CZ" sz="1200" b="1" i="0" u="none" strike="noStrike">
                          <a:solidFill>
                            <a:srgbClr val="000000"/>
                          </a:solidFill>
                          <a:effectLst/>
                          <a:latin typeface="Arial" panose="020B0604020202020204" pitchFamily="34" charset="0"/>
                        </a:rPr>
                        <a:t>pátek</a:t>
                      </a:r>
                    </a:p>
                  </a:txBody>
                  <a:tcPr marL="2438" marR="2438" marT="2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10.05</a:t>
                      </a:r>
                      <a:r>
                        <a:rPr lang="cs-CZ" sz="1200" b="1" i="0" u="none" strike="noStrike" dirty="0" smtClean="0">
                          <a:solidFill>
                            <a:srgbClr val="000000"/>
                          </a:solidFill>
                          <a:effectLst/>
                          <a:latin typeface="Arial" panose="020B0604020202020204" pitchFamily="34" charset="0"/>
                        </a:rPr>
                        <a:t>.</a:t>
                      </a:r>
                    </a:p>
                    <a:p>
                      <a:pPr algn="ctr" fontAlgn="ctr"/>
                      <a:r>
                        <a:rPr lang="cs-CZ" sz="1200" b="1" i="0" u="none" strike="noStrike" dirty="0" smtClean="0">
                          <a:solidFill>
                            <a:srgbClr val="000000"/>
                          </a:solidFill>
                          <a:effectLst/>
                          <a:latin typeface="Arial" panose="020B0604020202020204" pitchFamily="34" charset="0"/>
                        </a:rPr>
                        <a:t>2019</a:t>
                      </a:r>
                      <a:endParaRPr lang="cs-CZ" sz="1200" b="1" i="0" u="none" strike="noStrike" dirty="0">
                        <a:solidFill>
                          <a:srgbClr val="000000"/>
                        </a:solidFill>
                        <a:effectLst/>
                        <a:latin typeface="Arial" panose="020B0604020202020204" pitchFamily="34" charset="0"/>
                      </a:endParaRP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17:30</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TJ Sokol České Kopisty</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České Kopisty</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14</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644729986"/>
                  </a:ext>
                </a:extLst>
              </a:tr>
              <a:tr h="678033">
                <a:tc>
                  <a:txBody>
                    <a:bodyPr/>
                    <a:lstStyle/>
                    <a:p>
                      <a:pPr algn="ctr" fontAlgn="ctr"/>
                      <a:r>
                        <a:rPr lang="cs-CZ" sz="1200" b="1" i="0" u="none" strike="noStrike">
                          <a:solidFill>
                            <a:srgbClr val="000000"/>
                          </a:solidFill>
                          <a:effectLst/>
                          <a:latin typeface="Arial" panose="020B0604020202020204" pitchFamily="34" charset="0"/>
                        </a:rPr>
                        <a:t>pátek</a:t>
                      </a:r>
                    </a:p>
                  </a:txBody>
                  <a:tcPr marL="2438" marR="2438" marT="2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17.05</a:t>
                      </a:r>
                      <a:r>
                        <a:rPr lang="cs-CZ" sz="1200" b="1" i="0" u="none" strike="noStrike" dirty="0" smtClean="0">
                          <a:solidFill>
                            <a:srgbClr val="000000"/>
                          </a:solidFill>
                          <a:effectLst/>
                          <a:latin typeface="Arial" panose="020B0604020202020204" pitchFamily="34" charset="0"/>
                        </a:rPr>
                        <a:t>.</a:t>
                      </a:r>
                    </a:p>
                    <a:p>
                      <a:pPr algn="ctr" fontAlgn="ctr"/>
                      <a:r>
                        <a:rPr lang="cs-CZ" sz="1200" b="1" i="0" u="none" strike="noStrike" dirty="0" smtClean="0">
                          <a:solidFill>
                            <a:srgbClr val="000000"/>
                          </a:solidFill>
                          <a:effectLst/>
                          <a:latin typeface="Arial" panose="020B0604020202020204" pitchFamily="34" charset="0"/>
                        </a:rPr>
                        <a:t>2019</a:t>
                      </a:r>
                      <a:endParaRPr lang="cs-CZ" sz="1200" b="1" i="0" u="none" strike="noStrike" dirty="0">
                        <a:solidFill>
                          <a:srgbClr val="000000"/>
                        </a:solidFill>
                        <a:effectLst/>
                        <a:latin typeface="Arial" panose="020B0604020202020204" pitchFamily="34" charset="0"/>
                      </a:endParaRP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17:30</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Slavoj Bohušovice n.O.</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Štětí</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15</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74113068"/>
                  </a:ext>
                </a:extLst>
              </a:tr>
              <a:tr h="678033">
                <a:tc>
                  <a:txBody>
                    <a:bodyPr/>
                    <a:lstStyle/>
                    <a:p>
                      <a:pPr algn="ctr" fontAlgn="ctr"/>
                      <a:r>
                        <a:rPr lang="cs-CZ" sz="1200" b="1" i="0" u="none" strike="noStrike">
                          <a:solidFill>
                            <a:srgbClr val="000000"/>
                          </a:solidFill>
                          <a:effectLst/>
                          <a:latin typeface="Arial" panose="020B0604020202020204" pitchFamily="34" charset="0"/>
                        </a:rPr>
                        <a:t>pátek</a:t>
                      </a:r>
                    </a:p>
                  </a:txBody>
                  <a:tcPr marL="2438" marR="2438" marT="2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24.05</a:t>
                      </a:r>
                      <a:r>
                        <a:rPr lang="cs-CZ" sz="1200" b="1" i="0" u="none" strike="noStrike" dirty="0" smtClean="0">
                          <a:solidFill>
                            <a:srgbClr val="000000"/>
                          </a:solidFill>
                          <a:effectLst/>
                          <a:latin typeface="Arial" panose="020B0604020202020204" pitchFamily="34" charset="0"/>
                        </a:rPr>
                        <a:t>.</a:t>
                      </a:r>
                    </a:p>
                    <a:p>
                      <a:pPr algn="ctr" fontAlgn="ctr"/>
                      <a:r>
                        <a:rPr lang="cs-CZ" sz="1200" b="1" i="0" u="none" strike="noStrike" dirty="0" smtClean="0">
                          <a:solidFill>
                            <a:srgbClr val="000000"/>
                          </a:solidFill>
                          <a:effectLst/>
                          <a:latin typeface="Arial" panose="020B0604020202020204" pitchFamily="34" charset="0"/>
                        </a:rPr>
                        <a:t>2019</a:t>
                      </a:r>
                      <a:endParaRPr lang="cs-CZ" sz="1200" b="1" i="0" u="none" strike="noStrike" dirty="0">
                        <a:solidFill>
                          <a:srgbClr val="000000"/>
                        </a:solidFill>
                        <a:effectLst/>
                        <a:latin typeface="Arial" panose="020B0604020202020204" pitchFamily="34" charset="0"/>
                      </a:endParaRP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17:30</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Volný los</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16</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542887662"/>
                  </a:ext>
                </a:extLst>
              </a:tr>
              <a:tr h="678033">
                <a:tc>
                  <a:txBody>
                    <a:bodyPr/>
                    <a:lstStyle/>
                    <a:p>
                      <a:pPr algn="ctr" fontAlgn="ctr"/>
                      <a:r>
                        <a:rPr lang="cs-CZ" sz="1200" b="1" i="0" u="none" strike="noStrike">
                          <a:solidFill>
                            <a:srgbClr val="000000"/>
                          </a:solidFill>
                          <a:effectLst/>
                          <a:latin typeface="Arial" panose="020B0604020202020204" pitchFamily="34" charset="0"/>
                        </a:rPr>
                        <a:t>pátek</a:t>
                      </a:r>
                    </a:p>
                  </a:txBody>
                  <a:tcPr marL="2438" marR="2438" marT="2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31.05</a:t>
                      </a:r>
                      <a:r>
                        <a:rPr lang="cs-CZ" sz="1200" b="1" i="0" u="none" strike="noStrike" dirty="0" smtClean="0">
                          <a:solidFill>
                            <a:srgbClr val="000000"/>
                          </a:solidFill>
                          <a:effectLst/>
                          <a:latin typeface="Arial" panose="020B0604020202020204" pitchFamily="34" charset="0"/>
                        </a:rPr>
                        <a:t>.</a:t>
                      </a:r>
                    </a:p>
                    <a:p>
                      <a:pPr algn="ctr" fontAlgn="ctr"/>
                      <a:r>
                        <a:rPr lang="cs-CZ" sz="1200" b="1" i="0" u="none" strike="noStrike" dirty="0" smtClean="0">
                          <a:solidFill>
                            <a:srgbClr val="000000"/>
                          </a:solidFill>
                          <a:effectLst/>
                          <a:latin typeface="Arial" panose="020B0604020202020204" pitchFamily="34" charset="0"/>
                        </a:rPr>
                        <a:t>2019</a:t>
                      </a:r>
                      <a:endParaRPr lang="cs-CZ" sz="1200" b="1" i="0" u="none" strike="noStrike" dirty="0">
                        <a:solidFill>
                          <a:srgbClr val="000000"/>
                        </a:solidFill>
                        <a:effectLst/>
                        <a:latin typeface="Arial" panose="020B0604020202020204" pitchFamily="34" charset="0"/>
                      </a:endParaRP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17:30</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Litoměřicko</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Štětí</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17</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46339333"/>
                  </a:ext>
                </a:extLst>
              </a:tr>
              <a:tr h="678033">
                <a:tc>
                  <a:txBody>
                    <a:bodyPr/>
                    <a:lstStyle/>
                    <a:p>
                      <a:pPr algn="ctr" fontAlgn="ctr"/>
                      <a:r>
                        <a:rPr lang="cs-CZ" sz="1200" b="1" i="0" u="none" strike="noStrike">
                          <a:solidFill>
                            <a:srgbClr val="000000"/>
                          </a:solidFill>
                          <a:effectLst/>
                          <a:latin typeface="Arial" panose="020B0604020202020204" pitchFamily="34" charset="0"/>
                        </a:rPr>
                        <a:t>pátek</a:t>
                      </a:r>
                    </a:p>
                  </a:txBody>
                  <a:tcPr marL="2438" marR="2438" marT="2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07.06</a:t>
                      </a:r>
                      <a:r>
                        <a:rPr lang="cs-CZ" sz="1200" b="1" i="0" u="none" strike="noStrike" dirty="0" smtClean="0">
                          <a:solidFill>
                            <a:srgbClr val="000000"/>
                          </a:solidFill>
                          <a:effectLst/>
                          <a:latin typeface="Arial" panose="020B0604020202020204" pitchFamily="34" charset="0"/>
                        </a:rPr>
                        <a:t>.</a:t>
                      </a:r>
                    </a:p>
                    <a:p>
                      <a:pPr algn="ctr" fontAlgn="ctr"/>
                      <a:r>
                        <a:rPr lang="cs-CZ" sz="1200" b="1" i="0" u="none" strike="noStrike" dirty="0" smtClean="0">
                          <a:solidFill>
                            <a:srgbClr val="000000"/>
                          </a:solidFill>
                          <a:effectLst/>
                          <a:latin typeface="Arial" panose="020B0604020202020204" pitchFamily="34" charset="0"/>
                        </a:rPr>
                        <a:t>2019</a:t>
                      </a:r>
                      <a:endParaRPr lang="cs-CZ" sz="1200" b="1" i="0" u="none" strike="noStrike" dirty="0">
                        <a:solidFill>
                          <a:srgbClr val="000000"/>
                        </a:solidFill>
                        <a:effectLst/>
                        <a:latin typeface="Arial" panose="020B0604020202020204" pitchFamily="34" charset="0"/>
                      </a:endParaRP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17:30</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Sokol Malé Žernoseky</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err="1">
                          <a:solidFill>
                            <a:srgbClr val="000000"/>
                          </a:solidFill>
                          <a:effectLst/>
                          <a:latin typeface="Arial" panose="020B0604020202020204" pitchFamily="34" charset="0"/>
                        </a:rPr>
                        <a:t>Sepap</a:t>
                      </a:r>
                      <a:r>
                        <a:rPr lang="cs-CZ" sz="1200" b="1" i="0" u="none" strike="noStrike" dirty="0">
                          <a:solidFill>
                            <a:srgbClr val="000000"/>
                          </a:solidFill>
                          <a:effectLst/>
                          <a:latin typeface="Arial" panose="020B0604020202020204" pitchFamily="34" charset="0"/>
                        </a:rPr>
                        <a:t> Štětí</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Malé Žernoseky</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18</a:t>
                      </a:r>
                    </a:p>
                  </a:txBody>
                  <a:tcPr marL="2438" marR="2438" marT="2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2232050"/>
                  </a:ext>
                </a:extLst>
              </a:tr>
            </a:tbl>
          </a:graphicData>
        </a:graphic>
      </p:graphicFrame>
    </p:spTree>
    <p:extLst>
      <p:ext uri="{BB962C8B-B14F-4D97-AF65-F5344CB8AC3E}">
        <p14:creationId xmlns:p14="http://schemas.microsoft.com/office/powerpoint/2010/main" val="66928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83001" y="96573"/>
            <a:ext cx="4678239" cy="930639"/>
          </a:xfrm>
          <a:prstGeom prst="rect">
            <a:avLst/>
          </a:prstGeom>
          <a:blipFill>
            <a:blip r:embed="rId3"/>
            <a:tile tx="0" ty="0" sx="100000" sy="100000" flip="none" algn="tl"/>
          </a:blipFill>
          <a:ln w="44450" cmpd="sng">
            <a:solidFill>
              <a:srgbClr val="3333CC"/>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b" anchorCtr="0">
            <a:normAutofit fontScale="77500" lnSpcReduction="20000"/>
            <a:scene3d>
              <a:camera prst="orthographicFront"/>
              <a:lightRig rig="twoPt" dir="t"/>
            </a:scene3d>
            <a:sp3d contourW="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9400" i="1" dirty="0">
                <a:ln w="76200">
                  <a:noFill/>
                  <a:prstDash val="solid"/>
                </a:ln>
                <a:solidFill>
                  <a:srgbClr val="FF3399"/>
                </a:solidFill>
                <a:effectLst/>
                <a:latin typeface="Poor Richard" panose="02080502050505020702" pitchFamily="18" charset="0"/>
                <a:ea typeface="Segoe UI Black" panose="020B0A02040204020203" pitchFamily="34" charset="0"/>
                <a:cs typeface="Arial" panose="020B0604020202020204" pitchFamily="34" charset="0"/>
              </a:rPr>
              <a:t>Vítáme</a:t>
            </a:r>
            <a:endParaRPr lang="cs-CZ" sz="11300" i="1" dirty="0">
              <a:ln w="76200">
                <a:noFill/>
                <a:prstDash val="solid"/>
              </a:ln>
              <a:solidFill>
                <a:srgbClr val="FF3399"/>
              </a:solidFill>
              <a:effectLst/>
              <a:latin typeface="Poor Richard" panose="02080502050505020702" pitchFamily="18" charset="0"/>
              <a:ea typeface="Segoe UI Black" panose="020B0A02040204020203" pitchFamily="34" charset="0"/>
              <a:cs typeface="Arial" panose="020B0604020202020204" pitchFamily="34" charset="0"/>
            </a:endParaRPr>
          </a:p>
        </p:txBody>
      </p:sp>
      <p:sp>
        <p:nvSpPr>
          <p:cNvPr id="13" name="Rectangle 129"/>
          <p:cNvSpPr>
            <a:spLocks noChangeArrowheads="1"/>
          </p:cNvSpPr>
          <p:nvPr/>
        </p:nvSpPr>
        <p:spPr bwMode="auto">
          <a:xfrm>
            <a:off x="114486" y="1747292"/>
            <a:ext cx="4662504" cy="1008112"/>
          </a:xfrm>
          <a:prstGeom prst="rect">
            <a:avLst/>
          </a:prstGeom>
          <a:solidFill>
            <a:srgbClr val="FF0000"/>
          </a:solidFill>
          <a:ln w="31750" cmpd="sng">
            <a:solidFill>
              <a:srgbClr val="006600"/>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5400" dirty="0">
                <a:ln w="3175">
                  <a:noFill/>
                </a:ln>
                <a:solidFill>
                  <a:srgbClr val="FFFF00"/>
                </a:solidFill>
                <a:effectLst>
                  <a:outerShdw blurRad="38100" dist="38100" dir="2700000" algn="tl">
                    <a:srgbClr val="000000">
                      <a:alpha val="43137"/>
                    </a:srgbClr>
                  </a:outerShdw>
                </a:effectLst>
                <a:latin typeface="Britannic Bold" panose="020B0903060703020204" pitchFamily="34" charset="0"/>
                <a:ea typeface="Verdana" pitchFamily="34" charset="0"/>
                <a:cs typeface="Arial" panose="020B0604020202020204" pitchFamily="34" charset="0"/>
              </a:rPr>
              <a:t>SK Štětí, </a:t>
            </a:r>
            <a:r>
              <a:rPr lang="cs-CZ" sz="5400" dirty="0" err="1">
                <a:ln w="3175">
                  <a:noFill/>
                </a:ln>
                <a:solidFill>
                  <a:srgbClr val="FFFF00"/>
                </a:solidFill>
                <a:effectLst>
                  <a:outerShdw blurRad="38100" dist="38100" dir="2700000" algn="tl">
                    <a:srgbClr val="000000">
                      <a:alpha val="43137"/>
                    </a:srgbClr>
                  </a:outerShdw>
                </a:effectLst>
                <a:latin typeface="Britannic Bold" panose="020B0903060703020204" pitchFamily="34" charset="0"/>
                <a:ea typeface="Verdana" pitchFamily="34" charset="0"/>
                <a:cs typeface="Arial" panose="020B0604020202020204" pitchFamily="34" charset="0"/>
              </a:rPr>
              <a:t>z.s</a:t>
            </a:r>
            <a:r>
              <a:rPr lang="cs-CZ" sz="5400" dirty="0">
                <a:ln w="3175">
                  <a:noFill/>
                </a:ln>
                <a:solidFill>
                  <a:srgbClr val="FFFF00"/>
                </a:solidFill>
                <a:effectLst>
                  <a:outerShdw blurRad="38100" dist="38100" dir="2700000" algn="tl">
                    <a:srgbClr val="000000">
                      <a:alpha val="43137"/>
                    </a:srgbClr>
                  </a:outerShdw>
                </a:effectLst>
                <a:latin typeface="Britannic Bold" panose="020B0903060703020204" pitchFamily="34" charset="0"/>
                <a:ea typeface="Verdana" pitchFamily="34" charset="0"/>
                <a:cs typeface="Arial" panose="020B0604020202020204" pitchFamily="34" charset="0"/>
              </a:rPr>
              <a:t>.</a:t>
            </a:r>
          </a:p>
        </p:txBody>
      </p:sp>
      <p:sp>
        <p:nvSpPr>
          <p:cNvPr id="14" name="Text Box 148"/>
          <p:cNvSpPr txBox="1">
            <a:spLocks noChangeArrowheads="1"/>
          </p:cNvSpPr>
          <p:nvPr/>
        </p:nvSpPr>
        <p:spPr bwMode="auto">
          <a:xfrm>
            <a:off x="144492" y="4377337"/>
            <a:ext cx="4628264" cy="2554531"/>
          </a:xfrm>
          <a:prstGeom prst="rect">
            <a:avLst/>
          </a:prstGeom>
          <a:pattFill prst="dashUpDiag">
            <a:fgClr>
              <a:srgbClr val="FFCC66"/>
            </a:fgClr>
            <a:bgClr>
              <a:schemeClr val="bg1"/>
            </a:bgClr>
          </a:pattFill>
          <a:ln w="31750" cmpd="sng">
            <a:solidFill>
              <a:srgbClr val="00CC00"/>
            </a:solidFill>
            <a:prstDash val="sysDash"/>
            <a:miter lim="800000"/>
            <a:headEnd/>
            <a:tailEnd/>
          </a:ln>
          <a:effectLst>
            <a:innerShdw blurRad="63500" dist="50800" dir="10800000">
              <a:schemeClr val="accent1">
                <a:lumMod val="60000"/>
                <a:lumOff val="4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0"/>
                <a:solidFill>
                  <a:srgbClr val="336600"/>
                </a:solidFill>
                <a:effectLst>
                  <a:outerShdw blurRad="38100" dist="25400" dir="5400000" algn="ctr" rotWithShape="0">
                    <a:srgbClr val="6E747A">
                      <a:alpha val="43000"/>
                    </a:srgbClr>
                  </a:outerShdw>
                </a:effectLst>
                <a:latin typeface="Rockwell" panose="02060603020205020403" pitchFamily="18" charset="0"/>
                <a:ea typeface="GungsuhChe" pitchFamily="49" charset="-127"/>
                <a:cs typeface="Arial" panose="020B0604020202020204" pitchFamily="34" charset="0"/>
              </a:rPr>
              <a:t>Hlavního rozhodčího</a:t>
            </a:r>
          </a:p>
          <a:p>
            <a:pPr algn="ctr" eaLnBrk="0" hangingPunct="0">
              <a:defRPr/>
            </a:pPr>
            <a:r>
              <a:rPr lang="cs-CZ" sz="2800" dirty="0">
                <a:ln w="3175">
                  <a:noFill/>
                </a:ln>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Tomáše Doubka</a:t>
            </a:r>
          </a:p>
          <a:p>
            <a:pPr algn="ctr" eaLnBrk="0" hangingPunct="0">
              <a:defRPr/>
            </a:pPr>
            <a:r>
              <a:rPr lang="cs-CZ" sz="2000" u="sng" dirty="0">
                <a:ln w="19050">
                  <a:noFill/>
                </a:ln>
                <a:solidFill>
                  <a:srgbClr val="336600"/>
                </a:solidFill>
                <a:effectLst>
                  <a:outerShdw blurRad="38100" dist="38100" dir="2700000" algn="tl">
                    <a:srgbClr val="000000">
                      <a:alpha val="43137"/>
                    </a:srgbClr>
                  </a:outerShdw>
                </a:effectLst>
                <a:latin typeface="Rockwell" panose="02060603020205020403" pitchFamily="18" charset="0"/>
                <a:ea typeface="GungsuhChe" pitchFamily="49" charset="-127"/>
                <a:cs typeface="Arial" panose="020B0604020202020204" pitchFamily="34" charset="0"/>
              </a:rPr>
              <a:t>Asistenty hlavního rozhodčího</a:t>
            </a:r>
          </a:p>
          <a:p>
            <a:pPr algn="ctr" eaLnBrk="0" hangingPunct="0">
              <a:defRPr/>
            </a:pPr>
            <a:r>
              <a:rPr lang="cs-CZ" sz="2400" dirty="0">
                <a:ln w="3175">
                  <a:noFill/>
                </a:ln>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Jiřího Šmída</a:t>
            </a:r>
          </a:p>
          <a:p>
            <a:pPr algn="ctr" eaLnBrk="0" hangingPunct="0">
              <a:defRPr/>
            </a:pPr>
            <a:r>
              <a:rPr lang="cs-CZ" sz="2400" dirty="0">
                <a:ln w="3175">
                  <a:noFill/>
                </a:ln>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Jana Vacka</a:t>
            </a:r>
          </a:p>
          <a:p>
            <a:pPr algn="ctr" eaLnBrk="0" hangingPunct="0">
              <a:defRPr/>
            </a:pPr>
            <a:r>
              <a:rPr lang="cs-CZ" sz="2000" u="sng" dirty="0">
                <a:ln w="19050">
                  <a:noFill/>
                </a:ln>
                <a:solidFill>
                  <a:srgbClr val="336600"/>
                </a:solidFill>
                <a:effectLst>
                  <a:outerShdw blurRad="38100" dist="38100" dir="2700000" algn="tl">
                    <a:srgbClr val="000000">
                      <a:alpha val="43137"/>
                    </a:srgbClr>
                  </a:outerShdw>
                </a:effectLst>
                <a:latin typeface="Rockwell" panose="02060603020205020403" pitchFamily="18" charset="0"/>
                <a:ea typeface="GungsuhChe" pitchFamily="49" charset="-127"/>
                <a:cs typeface="Arial" panose="020B0604020202020204" pitchFamily="34" charset="0"/>
              </a:rPr>
              <a:t>Delegáta ÚKFS</a:t>
            </a:r>
          </a:p>
          <a:p>
            <a:pPr eaLnBrk="0" hangingPunct="0">
              <a:defRPr/>
            </a:pPr>
            <a:r>
              <a:rPr lang="cs-CZ" sz="1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400" dirty="0">
                <a:ln w="3175">
                  <a:noFill/>
                </a:ln>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Otakara Tetřeva</a:t>
            </a:r>
            <a:endParaRPr lang="cs-CZ" sz="2000" dirty="0">
              <a:ln w="3175">
                <a:noFill/>
              </a:ln>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endParaRPr>
          </a:p>
        </p:txBody>
      </p:sp>
      <p:sp>
        <p:nvSpPr>
          <p:cNvPr id="16" name="TextovéPole 15"/>
          <p:cNvSpPr txBox="1"/>
          <p:nvPr/>
        </p:nvSpPr>
        <p:spPr>
          <a:xfrm>
            <a:off x="98736" y="1152064"/>
            <a:ext cx="4662504" cy="523220"/>
          </a:xfrm>
          <a:prstGeom prst="rect">
            <a:avLst/>
          </a:prstGeom>
          <a:blipFill>
            <a:blip r:embed="rId4"/>
            <a:stretch>
              <a:fillRect/>
            </a:stretch>
          </a:blipFill>
          <a:ln w="44450" cap="rnd">
            <a:solidFill>
              <a:schemeClr val="tx1"/>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400" i="1" dirty="0">
                <a:effectLst/>
                <a:latin typeface="Georgia" panose="02040502050405020303" pitchFamily="18" charset="0"/>
                <a:ea typeface="Yu Mincho Demibold" panose="020B0400000000000000" pitchFamily="18" charset="-128"/>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144492" y="2899420"/>
            <a:ext cx="4628264" cy="1331436"/>
          </a:xfrm>
          <a:prstGeom prst="rect">
            <a:avLst/>
          </a:prstGeom>
          <a:gradFill>
            <a:gsLst>
              <a:gs pos="0">
                <a:schemeClr val="accent1">
                  <a:lumMod val="5000"/>
                  <a:lumOff val="95000"/>
                </a:schemeClr>
              </a:gs>
              <a:gs pos="74000">
                <a:srgbClr val="FF9999"/>
              </a:gs>
              <a:gs pos="83000">
                <a:schemeClr val="accent1">
                  <a:lumMod val="45000"/>
                  <a:lumOff val="55000"/>
                </a:schemeClr>
              </a:gs>
              <a:gs pos="100000">
                <a:schemeClr val="accent1">
                  <a:lumMod val="30000"/>
                  <a:lumOff val="70000"/>
                </a:schemeClr>
              </a:gs>
            </a:gsLst>
            <a:lin ang="5400000" scaled="1"/>
          </a:gradFill>
          <a:ln w="31750" cmpd="sng">
            <a:solidFill>
              <a:srgbClr val="FF9999"/>
            </a:solidFill>
            <a:prstDash val="solid"/>
            <a:miter lim="800000"/>
            <a:headEnd/>
            <a:tailEnd/>
          </a:ln>
          <a:effectLst>
            <a:softEdge rad="0"/>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5000" dirty="0">
                <a:ln w="28575" cap="rnd" cmpd="dbl">
                  <a:noFill/>
                  <a:bevel/>
                </a:ln>
                <a:solidFill>
                  <a:srgbClr val="3333CC"/>
                </a:solidFill>
                <a:effectLst>
                  <a:outerShdw blurRad="38100" dist="38100" dir="2700000" algn="tl">
                    <a:srgbClr val="000000">
                      <a:alpha val="43137"/>
                    </a:srgbClr>
                  </a:outerShdw>
                </a:effectLst>
                <a:latin typeface="Britannic Bold" panose="020B0903060703020204" pitchFamily="34" charset="0"/>
                <a:ea typeface="Gungsuh" pitchFamily="18" charset="-127"/>
                <a:cs typeface="Arial" panose="020B0604020202020204" pitchFamily="34" charset="0"/>
              </a:rPr>
              <a:t>FK Dobroměřice</a:t>
            </a:r>
          </a:p>
        </p:txBody>
      </p:sp>
      <p:sp>
        <p:nvSpPr>
          <p:cNvPr id="2" name="TextovéPole 1"/>
          <p:cNvSpPr txBox="1"/>
          <p:nvPr/>
        </p:nvSpPr>
        <p:spPr>
          <a:xfrm>
            <a:off x="5544592" y="3763963"/>
            <a:ext cx="4536504" cy="3046988"/>
          </a:xfrm>
          <a:prstGeom prst="rect">
            <a:avLst/>
          </a:prstGeom>
          <a:gradFill flip="none" rotWithShape="1">
            <a:gsLst>
              <a:gs pos="0">
                <a:schemeClr val="accent3">
                  <a:lumMod val="40000"/>
                  <a:lumOff val="60000"/>
                </a:schemeClr>
              </a:gs>
              <a:gs pos="46000">
                <a:schemeClr val="accent3">
                  <a:lumMod val="95000"/>
                  <a:lumOff val="5000"/>
                </a:schemeClr>
              </a:gs>
              <a:gs pos="100000">
                <a:srgbClr val="FF99FF"/>
              </a:gs>
            </a:gsLst>
            <a:path path="circle">
              <a:fillToRect l="50000" t="130000" r="50000" b="-30000"/>
            </a:path>
            <a:tileRect/>
          </a:gradFill>
          <a:effectLst>
            <a:glow rad="101600">
              <a:srgbClr val="FFFF66">
                <a:alpha val="40000"/>
              </a:srgbClr>
            </a:glow>
            <a:softEdge rad="241300"/>
          </a:effectLst>
        </p:spPr>
        <p:txBody>
          <a:bodyPr wrap="square" rtlCol="0">
            <a:prstTxWarp prst="textDeflate">
              <a:avLst/>
            </a:prstTxWarp>
            <a:spAutoFit/>
          </a:bodyPr>
          <a:lstStyle/>
          <a:p>
            <a:pPr algn="ctr"/>
            <a:r>
              <a:rPr lang="cs-CZ" sz="3200" dirty="0">
                <a:solidFill>
                  <a:srgbClr val="0066CC"/>
                </a:solidFill>
                <a:effectLst>
                  <a:glow rad="228600">
                    <a:schemeClr val="accent5">
                      <a:satMod val="175000"/>
                      <a:alpha val="40000"/>
                    </a:schemeClr>
                  </a:glow>
                  <a:innerShdw blurRad="114300">
                    <a:prstClr val="black"/>
                  </a:innerShdw>
                </a:effectLst>
                <a:latin typeface="Gill Sans Ultra Bold" panose="020B0A02020104020203" pitchFamily="34" charset="-18"/>
                <a:cs typeface="KodchiangUPC"/>
              </a:rPr>
              <a:t>SK Štětí -</a:t>
            </a:r>
          </a:p>
          <a:p>
            <a:pPr algn="ctr"/>
            <a:r>
              <a:rPr lang="cs-CZ" sz="3200" dirty="0">
                <a:solidFill>
                  <a:srgbClr val="0066CC"/>
                </a:solidFill>
                <a:effectLst>
                  <a:glow rad="228600">
                    <a:schemeClr val="accent5">
                      <a:satMod val="175000"/>
                      <a:alpha val="40000"/>
                    </a:schemeClr>
                  </a:glow>
                  <a:innerShdw blurRad="114300">
                    <a:prstClr val="black"/>
                  </a:innerShdw>
                </a:effectLst>
                <a:latin typeface="Gill Sans Ultra Bold" panose="020B0A02020104020203" pitchFamily="34" charset="-18"/>
                <a:cs typeface="KodchiangUPC"/>
              </a:rPr>
              <a:t>SK STAP TRATEC Vilémov</a:t>
            </a:r>
          </a:p>
          <a:p>
            <a:pPr algn="ctr"/>
            <a:r>
              <a:rPr lang="cs-CZ" sz="3200">
                <a:solidFill>
                  <a:srgbClr val="0066CC"/>
                </a:solidFill>
                <a:effectLst>
                  <a:glow rad="228600">
                    <a:schemeClr val="accent5">
                      <a:satMod val="175000"/>
                      <a:alpha val="40000"/>
                    </a:schemeClr>
                  </a:glow>
                  <a:innerShdw blurRad="114300">
                    <a:prstClr val="black"/>
                  </a:innerShdw>
                </a:effectLst>
                <a:latin typeface="Gill Sans Ultra Bold" panose="020B0A02020104020203" pitchFamily="34" charset="-18"/>
                <a:cs typeface="KodchiangUPC"/>
              </a:rPr>
              <a:t>Sobota 13.4.2019</a:t>
            </a:r>
            <a:endParaRPr lang="cs-CZ" sz="3200" dirty="0">
              <a:solidFill>
                <a:srgbClr val="0066CC"/>
              </a:solidFill>
              <a:effectLst>
                <a:glow rad="228600">
                  <a:schemeClr val="accent5">
                    <a:satMod val="175000"/>
                    <a:alpha val="40000"/>
                  </a:schemeClr>
                </a:glow>
                <a:innerShdw blurRad="114300">
                  <a:prstClr val="black"/>
                </a:innerShdw>
              </a:effectLst>
              <a:latin typeface="Gill Sans Ultra Bold" panose="020B0A02020104020203" pitchFamily="34" charset="-18"/>
              <a:cs typeface="KodchiangUPC"/>
            </a:endParaRPr>
          </a:p>
          <a:p>
            <a:pPr algn="ctr"/>
            <a:r>
              <a:rPr lang="cs-CZ" sz="3200" dirty="0">
                <a:solidFill>
                  <a:srgbClr val="0066CC"/>
                </a:solidFill>
                <a:effectLst>
                  <a:glow rad="228600">
                    <a:schemeClr val="accent5">
                      <a:satMod val="175000"/>
                      <a:alpha val="40000"/>
                    </a:schemeClr>
                  </a:glow>
                  <a:innerShdw blurRad="114300">
                    <a:prstClr val="black"/>
                  </a:innerShdw>
                </a:effectLst>
                <a:latin typeface="Gill Sans Ultra Bold" panose="020B0A02020104020203" pitchFamily="34" charset="-18"/>
                <a:cs typeface="KodchiangUPC"/>
              </a:rPr>
              <a:t>10:15 hod</a:t>
            </a:r>
          </a:p>
        </p:txBody>
      </p:sp>
      <p:sp>
        <p:nvSpPr>
          <p:cNvPr id="3" name="TextovéPole 2"/>
          <p:cNvSpPr txBox="1"/>
          <p:nvPr/>
        </p:nvSpPr>
        <p:spPr>
          <a:xfrm>
            <a:off x="5544592" y="96573"/>
            <a:ext cx="4536504" cy="2739211"/>
          </a:xfrm>
          <a:prstGeom prst="rect">
            <a:avLst/>
          </a:prstGeom>
          <a:pattFill prst="dashUpDiag">
            <a:fgClr>
              <a:srgbClr val="FF9933"/>
            </a:fgClr>
            <a:bgClr>
              <a:schemeClr val="bg1"/>
            </a:bgClr>
          </a:pattFill>
          <a:ln w="57150">
            <a:solidFill>
              <a:schemeClr val="accent1">
                <a:lumMod val="75000"/>
              </a:schemeClr>
            </a:solidFill>
          </a:ln>
          <a:effectLst>
            <a:softEdge rad="0"/>
          </a:effectLst>
        </p:spPr>
        <p:txBody>
          <a:bodyPr wrap="square" rtlCol="0" anchor="ctr" anchorCtr="0">
            <a:spAutoFit/>
          </a:bodyPr>
          <a:lstStyle/>
          <a:p>
            <a:pPr algn="ctr"/>
            <a:r>
              <a:rPr lang="cs-CZ" sz="6000" u="sng" dirty="0">
                <a:effectLst>
                  <a:innerShdw blurRad="889000">
                    <a:srgbClr val="FFFF00"/>
                  </a:innerShdw>
                </a:effectLst>
                <a:latin typeface="Rockwell Condensed" panose="02060603050405020104" pitchFamily="18" charset="0"/>
              </a:rPr>
              <a:t>Pozvánka</a:t>
            </a:r>
          </a:p>
          <a:p>
            <a:pPr algn="ctr"/>
            <a:r>
              <a:rPr lang="cs-CZ" sz="2800" dirty="0">
                <a:solidFill>
                  <a:srgbClr val="FF0066"/>
                </a:solidFill>
                <a:latin typeface="Berlin Sans FB" panose="020E0602020502020306" pitchFamily="34" charset="0"/>
              </a:rPr>
              <a:t>Na podzim jsme ve Vilémově po dobrém výkonu prohráli nešťastně 1:0.</a:t>
            </a:r>
            <a:endParaRPr lang="cs-CZ" sz="2000" dirty="0">
              <a:solidFill>
                <a:srgbClr val="FF0066"/>
              </a:solidFill>
              <a:latin typeface="Berlin Sans FB" panose="020E0602020502020306" pitchFamily="34" charset="0"/>
            </a:endParaRPr>
          </a:p>
        </p:txBody>
      </p:sp>
      <p:pic>
        <p:nvPicPr>
          <p:cNvPr id="11" name="Obrázek 10" descr="&lt;strong&gt;SK Stap-Tratec Vilémov&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6393" y="2973105"/>
            <a:ext cx="692902" cy="648072"/>
          </a:xfrm>
          <a:prstGeom prst="rect">
            <a:avLst/>
          </a:prstGeom>
          <a:ln w="28575">
            <a:noFill/>
          </a:ln>
        </p:spPr>
      </p:pic>
      <p:sp>
        <p:nvSpPr>
          <p:cNvPr id="17" name="TextovéPole 16"/>
          <p:cNvSpPr txBox="1"/>
          <p:nvPr/>
        </p:nvSpPr>
        <p:spPr>
          <a:xfrm>
            <a:off x="7612926" y="6931868"/>
            <a:ext cx="451946"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endParaRPr lang="cs-CZ" sz="800" dirty="0">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72584" y="19100"/>
            <a:ext cx="4594415" cy="6463308"/>
          </a:xfrm>
          <a:prstGeom prst="rect">
            <a:avLst/>
          </a:prstGeom>
          <a:noFill/>
          <a:ln w="57150">
            <a:solidFill>
              <a:schemeClr val="accent2">
                <a:lumMod val="75000"/>
              </a:schemeClr>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200" i="1" u="sng" dirty="0">
                <a:ln w="28575" cap="flat">
                  <a:noFill/>
                  <a:prstDash val="solid"/>
                  <a:round/>
                </a:ln>
                <a:solidFill>
                  <a:schemeClr val="accent6">
                    <a:lumMod val="50000"/>
                  </a:schemeClr>
                </a:solidFill>
                <a:effectLst>
                  <a:outerShdw blurRad="50800" dist="38100" dir="10800000" algn="r" rotWithShape="0">
                    <a:srgbClr val="FFC000">
                      <a:alpha val="40000"/>
                    </a:srgbClr>
                  </a:outerShdw>
                </a:effectLst>
                <a:latin typeface="Bahnschrift SemiBold Condensed" panose="020B0502040204020203" pitchFamily="34" charset="0"/>
                <a:ea typeface="Yu Gothic UI Semibold" panose="020B0700000000000000" pitchFamily="34" charset="-128"/>
                <a:cs typeface="Miriam" panose="020B0502050101010101" pitchFamily="34" charset="-79"/>
              </a:rPr>
              <a:t>Vážení sportovní přátelé</a:t>
            </a:r>
          </a:p>
          <a:p>
            <a:pPr algn="just" eaLnBrk="0" hangingPunct="0">
              <a:defRPr/>
            </a:pPr>
            <a:r>
              <a:rPr lang="cs-CZ" sz="1300" i="1" dirty="0">
                <a:latin typeface="Arial" pitchFamily="34" charset="0"/>
                <a:cs typeface="Arial" pitchFamily="34" charset="0"/>
              </a:rPr>
              <a:t>     vítáme všechny fanoušky na dalším díle jarní části mistrovské soutěže Ústeckého přeboru dospělých. Jsou za námi již 3 zápasy, ve kterých jsme získali 5bodů. Nejprve výhra v Lovosicích, pak doma remíza s výhrou na penalty nad Modrou a před týdnem nečekaná porážka na hřišti zachraňujícího se Jílového. Věříme, že to neukazuje klesající výkonnost týmu a už dnes se trend obrátí. Čeká nás nováček soutěže z Dobroměřic, na jehož hřišti jsme na podzim prohráli. Nebude o nic snadného, ale v silách týmu by mělo být vítězství. </a:t>
            </a:r>
          </a:p>
          <a:p>
            <a:pPr algn="just" eaLnBrk="0" hangingPunct="0">
              <a:defRPr/>
            </a:pPr>
            <a:r>
              <a:rPr lang="cs-CZ" sz="1300" i="1" dirty="0">
                <a:latin typeface="Arial" pitchFamily="34" charset="0"/>
                <a:cs typeface="Arial" pitchFamily="34" charset="0"/>
              </a:rPr>
              <a:t>         V dnešním zpravodaji jsme pro Vás připravili podrobné informace z předchozích 2 zápasů. Vyčerpávající referáty a pozápasové střípky. Soutěže se nám už rozběhly i v dalších kategoriích a byli jsme u toho. Výsledky, popisy zápasů a tabulky ze soutěží žáků, dorostu a </a:t>
            </a:r>
            <a:r>
              <a:rPr lang="cs-CZ" sz="1300" i="1" dirty="0" err="1">
                <a:latin typeface="Arial" pitchFamily="34" charset="0"/>
                <a:cs typeface="Arial" pitchFamily="34" charset="0"/>
              </a:rPr>
              <a:t>štětstké</a:t>
            </a:r>
            <a:r>
              <a:rPr lang="cs-CZ" sz="1300" i="1" dirty="0">
                <a:latin typeface="Arial" pitchFamily="34" charset="0"/>
                <a:cs typeface="Arial" pitchFamily="34" charset="0"/>
              </a:rPr>
              <a:t> rezervy dospělých ve zpravodaji také najdete. Na zahájení soutěží čekají už jen přípravky a stará garda. Tyto kolektivy zahajují za týden. Našlo se i oblíbené místo, hlavně pro ty starší, historických fotek štětského fotbalu. Zařadili jsme novou rubriku nazvanou Hitparáda, kde najdete nejlepší střelce jednotlivých soutěží. Dnes jsou to hráči Ústeckého přeboru dospělých a vybrali jsme i druhou kategorii dorostence v I.A. Věříme, že to pro Vás bude příjemné počtení. Co nestihnete přečíst dnes na stadionu, protože teď nás čeká zápas, tak si v klidu dočtete doma.  Přejeme Vám hezké chvíle a pojďme fandit</a:t>
            </a:r>
          </a:p>
          <a:p>
            <a:pPr algn="just" eaLnBrk="0" hangingPunct="0">
              <a:defRPr/>
            </a:pPr>
            <a:r>
              <a:rPr lang="cs-CZ" sz="1800" i="1" dirty="0">
                <a:latin typeface="Algerian" panose="04020705040A02060702" pitchFamily="82" charset="0"/>
                <a:cs typeface="Arial" pitchFamily="34" charset="0"/>
              </a:rPr>
              <a:t>                               Štětí do toho</a:t>
            </a:r>
            <a:endParaRPr lang="cs-CZ" sz="1300" i="1" dirty="0">
              <a:latin typeface="Algerian" panose="04020705040A02060702" pitchFamily="82" charset="0"/>
              <a:cs typeface="Arial" pitchFamily="34" charset="0"/>
            </a:endParaRPr>
          </a:p>
        </p:txBody>
      </p:sp>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endParaRPr lang="cs-CZ" sz="800" dirty="0">
              <a:latin typeface="Bookman Old Style" pitchFamily="18" charset="0"/>
            </a:endParaRPr>
          </a:p>
        </p:txBody>
      </p:sp>
      <p:sp>
        <p:nvSpPr>
          <p:cNvPr id="12" name="TextovéPole 11"/>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2" name="TextovéPole 1"/>
          <p:cNvSpPr txBox="1"/>
          <p:nvPr/>
        </p:nvSpPr>
        <p:spPr>
          <a:xfrm>
            <a:off x="179996" y="163116"/>
            <a:ext cx="4536504" cy="3231654"/>
          </a:xfrm>
          <a:prstGeom prst="rect">
            <a:avLst/>
          </a:prstGeom>
          <a:pattFill prst="dashDnDiag">
            <a:fgClr>
              <a:schemeClr val="accent1"/>
            </a:fgClr>
            <a:bgClr>
              <a:schemeClr val="bg1"/>
            </a:bgClr>
          </a:pattFill>
          <a:effectLst>
            <a:glow rad="101600">
              <a:srgbClr val="FFFF66">
                <a:alpha val="40000"/>
              </a:srgbClr>
            </a:glow>
            <a:softEdge rad="0"/>
          </a:effectLst>
        </p:spPr>
        <p:txBody>
          <a:bodyPr wrap="square" rtlCol="0">
            <a:spAutoFit/>
          </a:bodyPr>
          <a:lstStyle/>
          <a:p>
            <a:pPr algn="ctr"/>
            <a:r>
              <a:rPr lang="cs-CZ" sz="2800" dirty="0">
                <a:solidFill>
                  <a:srgbClr val="CC0000"/>
                </a:solidFill>
                <a:latin typeface="Modern No. 20" panose="02070704070505020303" pitchFamily="18" charset="0"/>
              </a:rPr>
              <a:t>Jediným mužstvem, které na podzim připravilo Louny o body, bylo naše mužstvo. Doma jsme vyhráli na  penalty. Nyní se jedeme pokusit o totéž. </a:t>
            </a:r>
            <a:r>
              <a:rPr lang="cs-CZ" sz="3200" dirty="0">
                <a:solidFill>
                  <a:srgbClr val="CC0000"/>
                </a:solidFill>
                <a:latin typeface="Modern No. 20" panose="02070704070505020303" pitchFamily="18" charset="0"/>
              </a:rPr>
              <a:t>Autobus vyjíždí ze hřiště ve 14:00 </a:t>
            </a:r>
          </a:p>
        </p:txBody>
      </p:sp>
      <p:sp>
        <p:nvSpPr>
          <p:cNvPr id="4" name="TextovéPole 3"/>
          <p:cNvSpPr txBox="1"/>
          <p:nvPr/>
        </p:nvSpPr>
        <p:spPr>
          <a:xfrm>
            <a:off x="71984" y="3515548"/>
            <a:ext cx="4752528" cy="3416320"/>
          </a:xfrm>
          <a:prstGeom prst="rect">
            <a:avLst/>
          </a:prstGeom>
          <a:blipFill>
            <a:blip r:embed="rId2"/>
            <a:stretch>
              <a:fillRect/>
            </a:stretch>
          </a:blipFill>
          <a:effectLst>
            <a:glow rad="101600">
              <a:srgbClr val="FFFF66">
                <a:alpha val="40000"/>
              </a:srgbClr>
            </a:glow>
            <a:softEdge rad="0"/>
          </a:effectLst>
        </p:spPr>
        <p:txBody>
          <a:bodyPr wrap="square" rtlCol="0">
            <a:spAutoFit/>
          </a:bodyPr>
          <a:lstStyle/>
          <a:p>
            <a:pPr algn="ctr"/>
            <a:r>
              <a:rPr lang="cs-CZ" sz="6000" dirty="0">
                <a:ln w="28575">
                  <a:solidFill>
                    <a:srgbClr val="FF0066"/>
                  </a:solidFill>
                </a:ln>
                <a:solidFill>
                  <a:schemeClr val="bg1"/>
                </a:solidFill>
                <a:latin typeface="Gill Sans Ultra Bold" panose="020B0A02020104020203" pitchFamily="34" charset="-18"/>
              </a:rPr>
              <a:t>FK Louny</a:t>
            </a:r>
          </a:p>
          <a:p>
            <a:pPr algn="ctr"/>
            <a:r>
              <a:rPr lang="cs-CZ" sz="6000" dirty="0">
                <a:ln w="28575">
                  <a:solidFill>
                    <a:srgbClr val="FF0066"/>
                  </a:solidFill>
                </a:ln>
                <a:solidFill>
                  <a:schemeClr val="bg1"/>
                </a:solidFill>
                <a:latin typeface="Gill Sans Ultra Bold" panose="020B0A02020104020203" pitchFamily="34" charset="-18"/>
              </a:rPr>
              <a:t>SK Štětí</a:t>
            </a:r>
          </a:p>
          <a:p>
            <a:pPr algn="ctr"/>
            <a:r>
              <a:rPr lang="cs-CZ" sz="3200" dirty="0">
                <a:solidFill>
                  <a:schemeClr val="bg1"/>
                </a:solidFill>
                <a:latin typeface="Gill Sans Ultra Bold" panose="020B0A02020104020203" pitchFamily="34" charset="-18"/>
              </a:rPr>
              <a:t>sobota</a:t>
            </a:r>
          </a:p>
          <a:p>
            <a:pPr algn="ctr"/>
            <a:r>
              <a:rPr lang="cs-CZ" sz="3200" dirty="0">
                <a:solidFill>
                  <a:schemeClr val="bg1"/>
                </a:solidFill>
                <a:latin typeface="Gill Sans Ultra Bold" panose="020B0A02020104020203" pitchFamily="34" charset="-18"/>
              </a:rPr>
              <a:t>6.4.2019</a:t>
            </a:r>
          </a:p>
          <a:p>
            <a:pPr algn="ctr"/>
            <a:r>
              <a:rPr lang="cs-CZ" sz="3200" dirty="0">
                <a:solidFill>
                  <a:schemeClr val="bg1"/>
                </a:solidFill>
                <a:latin typeface="Gill Sans Ultra Bold" panose="020B0A02020104020203" pitchFamily="34" charset="-18"/>
              </a:rPr>
              <a:t>16:30 hod</a:t>
            </a:r>
          </a:p>
        </p:txBody>
      </p:sp>
      <p:pic>
        <p:nvPicPr>
          <p:cNvPr id="5" name="Obrázek 4" descr="Le Croissant et l'Etoi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8" y="5419700"/>
            <a:ext cx="791406" cy="846424"/>
          </a:xfrm>
          <a:prstGeom prst="rect">
            <a:avLst/>
          </a:prstGeom>
        </p:spPr>
      </p:pic>
      <p:pic>
        <p:nvPicPr>
          <p:cNvPr id="8" name="Obrázek 7" descr="Vector Logos, &lt;strong&gt;Logo&lt;/strong&gt; Templates Free Download | seek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8408" y="5500100"/>
            <a:ext cx="677081" cy="685624"/>
          </a:xfrm>
          <a:prstGeom prst="rect">
            <a:avLst/>
          </a:prstGeom>
          <a:noFill/>
          <a:ln>
            <a:noFill/>
          </a:ln>
        </p:spPr>
      </p:pic>
    </p:spTree>
    <p:extLst>
      <p:ext uri="{BB962C8B-B14F-4D97-AF65-F5344CB8AC3E}">
        <p14:creationId xmlns:p14="http://schemas.microsoft.com/office/powerpoint/2010/main" val="185489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endParaRPr lang="cs-CZ" sz="800" dirty="0">
              <a:latin typeface="Bookman Old Style" pitchFamily="18" charset="0"/>
            </a:endParaRPr>
          </a:p>
        </p:txBody>
      </p:sp>
      <p:sp>
        <p:nvSpPr>
          <p:cNvPr id="5" name="Obdélník 4">
            <a:extLst>
              <a:ext uri="{FF2B5EF4-FFF2-40B4-BE49-F238E27FC236}">
                <a16:creationId xmlns:a16="http://schemas.microsoft.com/office/drawing/2014/main" id="{0C9D57F5-3DBB-4D6C-B606-3F682E01D222}"/>
              </a:ext>
            </a:extLst>
          </p:cNvPr>
          <p:cNvSpPr/>
          <p:nvPr/>
        </p:nvSpPr>
        <p:spPr>
          <a:xfrm>
            <a:off x="233264" y="3273043"/>
            <a:ext cx="4571314" cy="3539430"/>
          </a:xfrm>
          <a:prstGeom prst="rect">
            <a:avLst/>
          </a:prstGeom>
        </p:spPr>
        <p:txBody>
          <a:bodyPr wrap="square">
            <a:spAutoFit/>
          </a:bodyPr>
          <a:lstStyle/>
          <a:p>
            <a:pPr algn="ctr"/>
            <a:r>
              <a:rPr lang="cs-CZ" sz="2800" u="sng" dirty="0">
                <a:solidFill>
                  <a:srgbClr val="000099"/>
                </a:solidFill>
                <a:latin typeface="Britannic Bold" panose="020B0903060703020204" pitchFamily="34" charset="0"/>
              </a:rPr>
              <a:t>Historie klubu - klubu FK Dobroměřice</a:t>
            </a:r>
          </a:p>
          <a:p>
            <a:pPr algn="just"/>
            <a:r>
              <a:rPr lang="cs-CZ" sz="1400" b="0" dirty="0">
                <a:solidFill>
                  <a:srgbClr val="FF0000"/>
                </a:solidFill>
                <a:latin typeface="Eras Bold ITC" panose="020B0907030504020204" pitchFamily="34" charset="0"/>
              </a:rPr>
              <a:t>Fotbalový oddíl v </a:t>
            </a:r>
            <a:r>
              <a:rPr lang="cs-CZ" sz="1400" b="0" dirty="0" err="1">
                <a:solidFill>
                  <a:srgbClr val="FF0000"/>
                </a:solidFill>
                <a:latin typeface="Eras Bold ITC" panose="020B0907030504020204" pitchFamily="34" charset="0"/>
              </a:rPr>
              <a:t>Dobrobroměřicích</a:t>
            </a:r>
            <a:r>
              <a:rPr lang="cs-CZ" sz="1400" b="0" dirty="0">
                <a:solidFill>
                  <a:srgbClr val="FF0000"/>
                </a:solidFill>
                <a:latin typeface="Eras Bold ITC" panose="020B0907030504020204" pitchFamily="34" charset="0"/>
              </a:rPr>
              <a:t> byl založen roku 1926. Od té doby byl pravidelným účastníkem okresních soutěží až do roku 1988, kdy pod vedením trenéra Antonína </a:t>
            </a:r>
            <a:r>
              <a:rPr lang="cs-CZ" sz="1400" b="0" dirty="0" err="1">
                <a:solidFill>
                  <a:srgbClr val="FF0000"/>
                </a:solidFill>
                <a:latin typeface="Eras Bold ITC" panose="020B0907030504020204" pitchFamily="34" charset="0"/>
              </a:rPr>
              <a:t>Ipsera</a:t>
            </a:r>
            <a:r>
              <a:rPr lang="cs-CZ" sz="1400" b="0" dirty="0">
                <a:solidFill>
                  <a:srgbClr val="FF0000"/>
                </a:solidFill>
                <a:latin typeface="Eras Bold ITC" panose="020B0907030504020204" pitchFamily="34" charset="0"/>
              </a:rPr>
              <a:t> postoupilo „A“ mužstvo do krajské soutěže 1.B třídy. v</a:t>
            </a:r>
            <a:r>
              <a:rPr lang="pl-PL" sz="1400" b="0" dirty="0">
                <a:solidFill>
                  <a:srgbClr val="FF0000"/>
                </a:solidFill>
                <a:latin typeface="Eras Bold ITC" panose="020B0907030504020204" pitchFamily="34" charset="0"/>
              </a:rPr>
              <a:t> roce 2001 vybojovalo mužstvo postup do krajské 1.A třídy.</a:t>
            </a:r>
            <a:r>
              <a:rPr lang="cs-CZ" sz="1400" b="0" dirty="0">
                <a:solidFill>
                  <a:srgbClr val="FF0000"/>
                </a:solidFill>
                <a:latin typeface="Eras Bold ITC" panose="020B0907030504020204" pitchFamily="34" charset="0"/>
              </a:rPr>
              <a:t> Krajskou soutěž I.A třídu hrálo nepřetržitě 10 let. V roce 2011 A-tým sestoupil do I.B třídy, ale ihned v následující sezóně 2011/2012 se vrátil do I.A třídy. V roce 2018 skončilo mužstvo na 1. místě I. A třídy a postoupilo do krajského přeboru.</a:t>
            </a:r>
          </a:p>
        </p:txBody>
      </p:sp>
      <p:pic>
        <p:nvPicPr>
          <p:cNvPr id="6" name="Obrázek 5">
            <a:extLst>
              <a:ext uri="{FF2B5EF4-FFF2-40B4-BE49-F238E27FC236}">
                <a16:creationId xmlns:a16="http://schemas.microsoft.com/office/drawing/2014/main" id="{7F67E9EC-0B42-45FB-9F83-3A74F5C38EED}"/>
              </a:ext>
            </a:extLst>
          </p:cNvPr>
          <p:cNvPicPr>
            <a:picLocks noChangeAspect="1"/>
          </p:cNvPicPr>
          <p:nvPr/>
        </p:nvPicPr>
        <p:blipFill>
          <a:blip r:embed="rId2"/>
          <a:stretch>
            <a:fillRect/>
          </a:stretch>
        </p:blipFill>
        <p:spPr>
          <a:xfrm>
            <a:off x="1786473" y="2169005"/>
            <a:ext cx="1092488" cy="1104038"/>
          </a:xfrm>
          <a:prstGeom prst="rect">
            <a:avLst/>
          </a:prstGeom>
        </p:spPr>
      </p:pic>
      <p:sp>
        <p:nvSpPr>
          <p:cNvPr id="7" name="Obdélník 6">
            <a:extLst>
              <a:ext uri="{FF2B5EF4-FFF2-40B4-BE49-F238E27FC236}">
                <a16:creationId xmlns:a16="http://schemas.microsoft.com/office/drawing/2014/main" id="{FBBC61BD-9B55-4DFA-B78C-33F8FA4ADA24}"/>
              </a:ext>
            </a:extLst>
          </p:cNvPr>
          <p:cNvSpPr/>
          <p:nvPr/>
        </p:nvSpPr>
        <p:spPr>
          <a:xfrm>
            <a:off x="216000" y="163116"/>
            <a:ext cx="4499728" cy="1754326"/>
          </a:xfrm>
          <a:prstGeom prst="rect">
            <a:avLst/>
          </a:prstGeom>
          <a:gradFill>
            <a:gsLst>
              <a:gs pos="40000">
                <a:schemeClr val="bg1"/>
              </a:gs>
              <a:gs pos="82000">
                <a:srgbClr val="00FFFF"/>
              </a:gs>
            </a:gsLst>
            <a:lin ang="5400000" scaled="1"/>
          </a:gradFill>
          <a:ln w="50800">
            <a:solidFill>
              <a:schemeClr val="accent2">
                <a:lumMod val="50000"/>
              </a:schemeClr>
            </a:solidFill>
            <a:prstDash val="lgDashDotDot"/>
          </a:ln>
        </p:spPr>
        <p:txBody>
          <a:bodyPr wrap="square" lIns="91440" tIns="45720" rIns="91440" bIns="45720">
            <a:spAutoFit/>
          </a:bodyPr>
          <a:lstStyle/>
          <a:p>
            <a:pPr algn="ctr"/>
            <a:r>
              <a:rPr lang="cs-CZ" sz="3600" b="1" cap="none" spc="50" dirty="0">
                <a:ln w="9525" cmpd="sng">
                  <a:solidFill>
                    <a:srgbClr val="FF0066"/>
                  </a:solidFill>
                  <a:prstDash val="solid"/>
                </a:ln>
                <a:solidFill>
                  <a:srgbClr val="70AD47">
                    <a:tint val="1000"/>
                  </a:srgbClr>
                </a:solidFill>
                <a:effectLst>
                  <a:glow rad="38100">
                    <a:schemeClr val="accent1">
                      <a:alpha val="40000"/>
                    </a:schemeClr>
                  </a:glow>
                </a:effectLst>
              </a:rPr>
              <a:t>Vítáme na našem hřišti nováčka soutěže</a:t>
            </a:r>
          </a:p>
        </p:txBody>
      </p:sp>
      <p:pic>
        <p:nvPicPr>
          <p:cNvPr id="3" name="Obrázek 2"/>
          <p:cNvPicPr>
            <a:picLocks noChangeAspect="1"/>
          </p:cNvPicPr>
          <p:nvPr/>
        </p:nvPicPr>
        <p:blipFill>
          <a:blip r:embed="rId3"/>
          <a:stretch>
            <a:fillRect/>
          </a:stretch>
        </p:blipFill>
        <p:spPr>
          <a:xfrm>
            <a:off x="5920693" y="639268"/>
            <a:ext cx="3621849" cy="2520000"/>
          </a:xfrm>
          <a:prstGeom prst="rect">
            <a:avLst/>
          </a:prstGeom>
          <a:ln w="38100">
            <a:solidFill>
              <a:srgbClr val="3333FF"/>
            </a:solidFill>
          </a:ln>
        </p:spPr>
      </p:pic>
      <p:sp>
        <p:nvSpPr>
          <p:cNvPr id="4" name="Obdélník 3"/>
          <p:cNvSpPr/>
          <p:nvPr/>
        </p:nvSpPr>
        <p:spPr>
          <a:xfrm>
            <a:off x="5472584" y="3249640"/>
            <a:ext cx="4576683" cy="861774"/>
          </a:xfrm>
          <a:prstGeom prst="rect">
            <a:avLst/>
          </a:prstGeom>
        </p:spPr>
        <p:txBody>
          <a:bodyPr wrap="square">
            <a:spAutoFit/>
          </a:bodyPr>
          <a:lstStyle/>
          <a:p>
            <a:pPr>
              <a:tabLst>
                <a:tab pos="810260" algn="l"/>
              </a:tabLst>
            </a:pPr>
            <a:r>
              <a:rPr lang="cs-CZ" sz="1000" u="sng" dirty="0">
                <a:latin typeface="Arial" panose="020B0604020202020204" pitchFamily="34" charset="0"/>
                <a:cs typeface="Arial" panose="020B0604020202020204" pitchFamily="34" charset="0"/>
              </a:rPr>
              <a:t>Fotbal Štětí 1962 družstvo žáků</a:t>
            </a:r>
          </a:p>
          <a:p>
            <a:pPr marL="228600" indent="-228600">
              <a:buAutoNum type="arabicPeriod"/>
              <a:tabLst>
                <a:tab pos="810260" algn="l"/>
              </a:tabLst>
            </a:pPr>
            <a:r>
              <a:rPr lang="cs-CZ" sz="1000" dirty="0" smtClean="0">
                <a:latin typeface="Arial" panose="020B0604020202020204" pitchFamily="34" charset="0"/>
                <a:cs typeface="Arial" panose="020B0604020202020204" pitchFamily="34" charset="0"/>
              </a:rPr>
              <a:t>řada </a:t>
            </a:r>
            <a:r>
              <a:rPr lang="cs-CZ" sz="1000" dirty="0">
                <a:latin typeface="Arial" panose="020B0604020202020204" pitchFamily="34" charset="0"/>
                <a:cs typeface="Arial" panose="020B0604020202020204" pitchFamily="34" charset="0"/>
              </a:rPr>
              <a:t>zleva: Ježek Ladislav, Netík Radek, </a:t>
            </a:r>
            <a:r>
              <a:rPr lang="cs-CZ" sz="1000" dirty="0" err="1">
                <a:latin typeface="Arial" panose="020B0604020202020204" pitchFamily="34" charset="0"/>
                <a:cs typeface="Arial" panose="020B0604020202020204" pitchFamily="34" charset="0"/>
              </a:rPr>
              <a:t>Misík</a:t>
            </a:r>
            <a:r>
              <a:rPr lang="cs-CZ" sz="1000" dirty="0">
                <a:latin typeface="Arial" panose="020B0604020202020204" pitchFamily="34" charset="0"/>
                <a:cs typeface="Arial" panose="020B0604020202020204" pitchFamily="34" charset="0"/>
              </a:rPr>
              <a:t> Václav, Zeman </a:t>
            </a:r>
            <a:endParaRPr lang="cs-CZ" sz="1000" dirty="0" smtClean="0">
              <a:latin typeface="Arial" panose="020B0604020202020204" pitchFamily="34" charset="0"/>
              <a:cs typeface="Arial" panose="020B0604020202020204" pitchFamily="34" charset="0"/>
            </a:endParaRPr>
          </a:p>
          <a:p>
            <a:pPr>
              <a:tabLst>
                <a:tab pos="810260" algn="l"/>
              </a:tabLst>
            </a:pPr>
            <a:r>
              <a:rPr lang="cs-CZ" sz="1000" dirty="0">
                <a:latin typeface="Arial" panose="020B0604020202020204" pitchFamily="34" charset="0"/>
                <a:cs typeface="Arial" panose="020B0604020202020204" pitchFamily="34" charset="0"/>
              </a:rPr>
              <a:t> </a:t>
            </a:r>
            <a:r>
              <a:rPr lang="cs-CZ" sz="1000" dirty="0" smtClean="0">
                <a:latin typeface="Arial" panose="020B0604020202020204" pitchFamily="34" charset="0"/>
                <a:cs typeface="Arial" panose="020B0604020202020204" pitchFamily="34" charset="0"/>
              </a:rPr>
              <a:t>  Jaroslav</a:t>
            </a:r>
            <a:r>
              <a:rPr lang="cs-CZ" sz="1000" dirty="0">
                <a:latin typeface="Arial" panose="020B0604020202020204" pitchFamily="34" charset="0"/>
                <a:cs typeface="Arial" panose="020B0604020202020204" pitchFamily="34" charset="0"/>
              </a:rPr>
              <a:t>, </a:t>
            </a:r>
            <a:r>
              <a:rPr lang="cs-CZ" sz="1000" dirty="0" smtClean="0">
                <a:latin typeface="Arial" panose="020B0604020202020204" pitchFamily="34" charset="0"/>
                <a:cs typeface="Arial" panose="020B0604020202020204" pitchFamily="34" charset="0"/>
              </a:rPr>
              <a:t>Novák </a:t>
            </a:r>
            <a:r>
              <a:rPr lang="cs-CZ" sz="1000" dirty="0">
                <a:latin typeface="Arial" panose="020B0604020202020204" pitchFamily="34" charset="0"/>
                <a:cs typeface="Arial" panose="020B0604020202020204" pitchFamily="34" charset="0"/>
              </a:rPr>
              <a:t>Vladislav, </a:t>
            </a:r>
            <a:r>
              <a:rPr lang="cs-CZ" sz="1000" dirty="0" err="1">
                <a:latin typeface="Arial" panose="020B0604020202020204" pitchFamily="34" charset="0"/>
                <a:cs typeface="Arial" panose="020B0604020202020204" pitchFamily="34" charset="0"/>
              </a:rPr>
              <a:t>Maximov</a:t>
            </a:r>
            <a:r>
              <a:rPr lang="cs-CZ" sz="1000" dirty="0">
                <a:latin typeface="Arial" panose="020B0604020202020204" pitchFamily="34" charset="0"/>
                <a:cs typeface="Arial" panose="020B0604020202020204" pitchFamily="34" charset="0"/>
              </a:rPr>
              <a:t> Václav, Vališ František, </a:t>
            </a:r>
            <a:endParaRPr lang="cs-CZ" sz="1000" dirty="0" smtClean="0">
              <a:latin typeface="Arial" panose="020B0604020202020204" pitchFamily="34" charset="0"/>
              <a:cs typeface="Arial" panose="020B0604020202020204" pitchFamily="34" charset="0"/>
            </a:endParaRPr>
          </a:p>
          <a:p>
            <a:pPr>
              <a:tabLst>
                <a:tab pos="810260" algn="l"/>
              </a:tabLst>
            </a:pPr>
            <a:r>
              <a:rPr lang="cs-CZ" sz="1000" dirty="0">
                <a:latin typeface="Arial" panose="020B0604020202020204" pitchFamily="34" charset="0"/>
                <a:cs typeface="Arial" panose="020B0604020202020204" pitchFamily="34" charset="0"/>
              </a:rPr>
              <a:t> </a:t>
            </a:r>
            <a:r>
              <a:rPr lang="cs-CZ" sz="1000" dirty="0" smtClean="0">
                <a:latin typeface="Arial" panose="020B0604020202020204" pitchFamily="34" charset="0"/>
                <a:cs typeface="Arial" panose="020B0604020202020204" pitchFamily="34" charset="0"/>
              </a:rPr>
              <a:t>  Hradecký </a:t>
            </a:r>
            <a:r>
              <a:rPr lang="cs-CZ" sz="1000" dirty="0">
                <a:latin typeface="Arial" panose="020B0604020202020204" pitchFamily="34" charset="0"/>
                <a:cs typeface="Arial" panose="020B0604020202020204" pitchFamily="34" charset="0"/>
              </a:rPr>
              <a:t>Miloslav. </a:t>
            </a:r>
            <a:endParaRPr lang="cs-CZ" sz="1000" dirty="0" smtClean="0">
              <a:latin typeface="Arial" panose="020B0604020202020204" pitchFamily="34" charset="0"/>
              <a:cs typeface="Arial" panose="020B0604020202020204" pitchFamily="34" charset="0"/>
            </a:endParaRPr>
          </a:p>
          <a:p>
            <a:pPr>
              <a:tabLst>
                <a:tab pos="810260" algn="l"/>
              </a:tabLst>
            </a:pPr>
            <a:r>
              <a:rPr lang="cs-CZ" sz="1000" dirty="0" smtClean="0">
                <a:latin typeface="Arial" panose="020B0604020202020204" pitchFamily="34" charset="0"/>
                <a:cs typeface="Arial" panose="020B0604020202020204" pitchFamily="34" charset="0"/>
              </a:rPr>
              <a:t>2</a:t>
            </a:r>
            <a:r>
              <a:rPr lang="cs-CZ" sz="1000" dirty="0">
                <a:latin typeface="Arial" panose="020B0604020202020204" pitchFamily="34" charset="0"/>
                <a:cs typeface="Arial" panose="020B0604020202020204" pitchFamily="34" charset="0"/>
              </a:rPr>
              <a:t>. řada zleva: Kratochvíl Petr, Kubát Jaroslav, Havran Jiří.</a:t>
            </a:r>
            <a:endParaRPr lang="cs-CZ" sz="1000" dirty="0">
              <a:effectLst/>
              <a:latin typeface="Arial" panose="020B0604020202020204" pitchFamily="34" charset="0"/>
              <a:cs typeface="Arial" panose="020B0604020202020204" pitchFamily="34" charset="0"/>
            </a:endParaRPr>
          </a:p>
        </p:txBody>
      </p:sp>
      <p:sp>
        <p:nvSpPr>
          <p:cNvPr id="8" name="TextovéPole 7"/>
          <p:cNvSpPr txBox="1"/>
          <p:nvPr/>
        </p:nvSpPr>
        <p:spPr>
          <a:xfrm>
            <a:off x="5571378" y="91108"/>
            <a:ext cx="4320480" cy="400110"/>
          </a:xfrm>
          <a:prstGeom prst="rect">
            <a:avLst/>
          </a:prstGeom>
          <a:solidFill>
            <a:schemeClr val="accent1">
              <a:lumMod val="40000"/>
              <a:lumOff val="60000"/>
            </a:schemeClr>
          </a:solidFill>
          <a:effectLst>
            <a:softEdge rad="0"/>
          </a:effectLst>
        </p:spPr>
        <p:txBody>
          <a:bodyPr wrap="square" rtlCol="0">
            <a:spAutoFit/>
          </a:bodyPr>
          <a:lstStyle/>
          <a:p>
            <a:pPr algn="ctr"/>
            <a:r>
              <a:rPr lang="cs-CZ" sz="2000" dirty="0" smtClean="0">
                <a:latin typeface="Arial Black" panose="020B0A04020102020204" pitchFamily="34" charset="0"/>
              </a:rPr>
              <a:t>Poznáváte někoho?</a:t>
            </a:r>
            <a:endParaRPr lang="cs-CZ" sz="2000" dirty="0" smtClean="0">
              <a:latin typeface="Arial Black" panose="020B0A04020102020204" pitchFamily="34" charset="0"/>
            </a:endParaRPr>
          </a:p>
        </p:txBody>
      </p:sp>
      <p:pic>
        <p:nvPicPr>
          <p:cNvPr id="11" name="Obrázek 10"/>
          <p:cNvPicPr>
            <a:picLocks noChangeAspect="1"/>
          </p:cNvPicPr>
          <p:nvPr/>
        </p:nvPicPr>
        <p:blipFill>
          <a:blip r:embed="rId4"/>
          <a:stretch>
            <a:fillRect/>
          </a:stretch>
        </p:blipFill>
        <p:spPr>
          <a:xfrm>
            <a:off x="5685854" y="4111414"/>
            <a:ext cx="3651130" cy="2256391"/>
          </a:xfrm>
          <a:prstGeom prst="rect">
            <a:avLst/>
          </a:prstGeom>
          <a:ln w="25400">
            <a:solidFill>
              <a:srgbClr val="3333FF"/>
            </a:solidFill>
          </a:ln>
        </p:spPr>
      </p:pic>
      <p:sp>
        <p:nvSpPr>
          <p:cNvPr id="12" name="Obdélník 11"/>
          <p:cNvSpPr/>
          <p:nvPr/>
        </p:nvSpPr>
        <p:spPr>
          <a:xfrm>
            <a:off x="5443275" y="6376435"/>
            <a:ext cx="4576683" cy="707886"/>
          </a:xfrm>
          <a:prstGeom prst="rect">
            <a:avLst/>
          </a:prstGeom>
        </p:spPr>
        <p:txBody>
          <a:bodyPr wrap="square">
            <a:spAutoFit/>
          </a:bodyPr>
          <a:lstStyle/>
          <a:p>
            <a:r>
              <a:rPr lang="cs-CZ" sz="1000" b="0" dirty="0" smtClean="0">
                <a:latin typeface="Arial" panose="020B0604020202020204" pitchFamily="34" charset="0"/>
                <a:cs typeface="Arial" panose="020B0604020202020204" pitchFamily="34" charset="0"/>
              </a:rPr>
              <a:t>první </a:t>
            </a:r>
            <a:r>
              <a:rPr lang="cs-CZ" sz="1000" b="0" dirty="0">
                <a:latin typeface="Arial" panose="020B0604020202020204" pitchFamily="34" charset="0"/>
                <a:cs typeface="Arial" panose="020B0604020202020204" pitchFamily="34" charset="0"/>
              </a:rPr>
              <a:t>řada stojící zleva: Jakl Jiří, Pavlů Jiří, Ing. Mareček Karel, </a:t>
            </a:r>
            <a:r>
              <a:rPr lang="cs-CZ" sz="1000" b="0" dirty="0" err="1">
                <a:latin typeface="Arial" panose="020B0604020202020204" pitchFamily="34" charset="0"/>
                <a:cs typeface="Arial" panose="020B0604020202020204" pitchFamily="34" charset="0"/>
              </a:rPr>
              <a:t>Mihalka</a:t>
            </a:r>
            <a:r>
              <a:rPr lang="cs-CZ" sz="1000" b="0" dirty="0">
                <a:latin typeface="Arial" panose="020B0604020202020204" pitchFamily="34" charset="0"/>
                <a:cs typeface="Arial" panose="020B0604020202020204" pitchFamily="34" charset="0"/>
              </a:rPr>
              <a:t> Marian, </a:t>
            </a:r>
            <a:r>
              <a:rPr lang="cs-CZ" sz="1000" b="0" dirty="0" smtClean="0">
                <a:latin typeface="Arial" panose="020B0604020202020204" pitchFamily="34" charset="0"/>
                <a:cs typeface="Arial" panose="020B0604020202020204" pitchFamily="34" charset="0"/>
              </a:rPr>
              <a:t>Hradecký </a:t>
            </a:r>
            <a:r>
              <a:rPr lang="cs-CZ" sz="1000" b="0" dirty="0">
                <a:latin typeface="Arial" panose="020B0604020202020204" pitchFamily="34" charset="0"/>
                <a:cs typeface="Arial" panose="020B0604020202020204" pitchFamily="34" charset="0"/>
              </a:rPr>
              <a:t>Bohumil, Mleziva Josef, </a:t>
            </a:r>
            <a:r>
              <a:rPr lang="cs-CZ" sz="1000" b="0" dirty="0" err="1">
                <a:latin typeface="Arial" panose="020B0604020202020204" pitchFamily="34" charset="0"/>
                <a:cs typeface="Arial" panose="020B0604020202020204" pitchFamily="34" charset="0"/>
              </a:rPr>
              <a:t>Rečičiar</a:t>
            </a:r>
            <a:r>
              <a:rPr lang="cs-CZ" sz="1000" b="0" dirty="0">
                <a:latin typeface="Arial" panose="020B0604020202020204" pitchFamily="34" charset="0"/>
                <a:cs typeface="Arial" panose="020B0604020202020204" pitchFamily="34" charset="0"/>
              </a:rPr>
              <a:t> Václav, Manžel Zdeněk.</a:t>
            </a:r>
          </a:p>
          <a:p>
            <a:r>
              <a:rPr lang="cs-CZ" sz="1000" b="0" dirty="0" smtClean="0">
                <a:latin typeface="Arial" panose="020B0604020202020204" pitchFamily="34" charset="0"/>
                <a:cs typeface="Arial" panose="020B0604020202020204" pitchFamily="34" charset="0"/>
              </a:rPr>
              <a:t>druhá </a:t>
            </a:r>
            <a:r>
              <a:rPr lang="cs-CZ" sz="1000" b="0" dirty="0">
                <a:latin typeface="Arial" panose="020B0604020202020204" pitchFamily="34" charset="0"/>
                <a:cs typeface="Arial" panose="020B0604020202020204" pitchFamily="34" charset="0"/>
              </a:rPr>
              <a:t>řada sedící zleva: Hovorka Josef, Kratochvíl Václav, Sova Josef, Pilař Václav, </a:t>
            </a:r>
            <a:r>
              <a:rPr lang="cs-CZ" sz="1000" b="0" dirty="0" err="1" smtClean="0">
                <a:latin typeface="Arial" panose="020B0604020202020204" pitchFamily="34" charset="0"/>
                <a:cs typeface="Arial" panose="020B0604020202020204" pitchFamily="34" charset="0"/>
              </a:rPr>
              <a:t>Hoznédl</a:t>
            </a:r>
            <a:r>
              <a:rPr lang="cs-CZ" sz="1000" b="0" dirty="0" smtClean="0">
                <a:latin typeface="Arial" panose="020B0604020202020204" pitchFamily="34" charset="0"/>
                <a:cs typeface="Arial" panose="020B0604020202020204" pitchFamily="34" charset="0"/>
              </a:rPr>
              <a:t> </a:t>
            </a:r>
            <a:r>
              <a:rPr lang="cs-CZ" sz="1000" b="0" dirty="0">
                <a:latin typeface="Arial" panose="020B0604020202020204" pitchFamily="34" charset="0"/>
                <a:cs typeface="Arial" panose="020B0604020202020204" pitchFamily="34" charset="0"/>
              </a:rPr>
              <a:t>Jiří.</a:t>
            </a:r>
            <a:endParaRPr lang="cs-CZ" sz="1000" b="0" dirty="0">
              <a:effectLst/>
              <a:latin typeface="Arial" panose="020B0604020202020204" pitchFamily="34" charset="0"/>
              <a:cs typeface="Arial" panose="020B0604020202020204" pitchFamily="34" charset="0"/>
            </a:endParaRPr>
          </a:p>
        </p:txBody>
      </p:sp>
      <p:sp>
        <p:nvSpPr>
          <p:cNvPr id="13" name="TextovéPole 12"/>
          <p:cNvSpPr txBox="1"/>
          <p:nvPr/>
        </p:nvSpPr>
        <p:spPr>
          <a:xfrm>
            <a:off x="6984752" y="4102784"/>
            <a:ext cx="1053334"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000" dirty="0" smtClean="0">
                <a:solidFill>
                  <a:srgbClr val="FF0000"/>
                </a:solidFill>
                <a:latin typeface="Arial Black" panose="020B0A04020102020204" pitchFamily="34" charset="0"/>
              </a:rPr>
              <a:t>1965</a:t>
            </a:r>
            <a:endParaRPr lang="cs-CZ" sz="2000" dirty="0" smtClean="0">
              <a:solidFill>
                <a:srgbClr val="FF0000"/>
              </a:solidFill>
              <a:latin typeface="Arial Black" panose="020B0A04020102020204" pitchFamily="34" charset="0"/>
            </a:endParaRPr>
          </a:p>
        </p:txBody>
      </p:sp>
    </p:spTree>
    <p:extLst>
      <p:ext uri="{BB962C8B-B14F-4D97-AF65-F5344CB8AC3E}">
        <p14:creationId xmlns:p14="http://schemas.microsoft.com/office/powerpoint/2010/main" val="17106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endParaRPr lang="cs-CZ" sz="800" dirty="0">
              <a:latin typeface="Bookman Old Style" pitchFamily="18" charset="0"/>
            </a:endParaRPr>
          </a:p>
        </p:txBody>
      </p:sp>
      <p:sp>
        <p:nvSpPr>
          <p:cNvPr id="8" name="TextovéPole 7"/>
          <p:cNvSpPr txBox="1"/>
          <p:nvPr/>
        </p:nvSpPr>
        <p:spPr>
          <a:xfrm>
            <a:off x="7758663"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graphicFrame>
        <p:nvGraphicFramePr>
          <p:cNvPr id="5" name="Tabulka 4">
            <a:extLst>
              <a:ext uri="{FF2B5EF4-FFF2-40B4-BE49-F238E27FC236}">
                <a16:creationId xmlns:a16="http://schemas.microsoft.com/office/drawing/2014/main" id="{67B26778-B559-451D-8980-CCB6400960AD}"/>
              </a:ext>
            </a:extLst>
          </p:cNvPr>
          <p:cNvGraphicFramePr>
            <a:graphicFrameLocks noGrp="1"/>
          </p:cNvGraphicFramePr>
          <p:nvPr>
            <p:extLst>
              <p:ext uri="{D42A27DB-BD31-4B8C-83A1-F6EECF244321}">
                <p14:modId xmlns:p14="http://schemas.microsoft.com/office/powerpoint/2010/main" val="2556436965"/>
              </p:ext>
            </p:extLst>
          </p:nvPr>
        </p:nvGraphicFramePr>
        <p:xfrm>
          <a:off x="143992" y="1531268"/>
          <a:ext cx="4392488" cy="4756568"/>
        </p:xfrm>
        <a:graphic>
          <a:graphicData uri="http://schemas.openxmlformats.org/drawingml/2006/table">
            <a:tbl>
              <a:tblPr/>
              <a:tblGrid>
                <a:gridCol w="497208">
                  <a:extLst>
                    <a:ext uri="{9D8B030D-6E8A-4147-A177-3AD203B41FA5}">
                      <a16:colId xmlns:a16="http://schemas.microsoft.com/office/drawing/2014/main" val="3543296669"/>
                    </a:ext>
                  </a:extLst>
                </a:gridCol>
                <a:gridCol w="653309">
                  <a:extLst>
                    <a:ext uri="{9D8B030D-6E8A-4147-A177-3AD203B41FA5}">
                      <a16:colId xmlns:a16="http://schemas.microsoft.com/office/drawing/2014/main" val="3448902246"/>
                    </a:ext>
                  </a:extLst>
                </a:gridCol>
                <a:gridCol w="416267">
                  <a:extLst>
                    <a:ext uri="{9D8B030D-6E8A-4147-A177-3AD203B41FA5}">
                      <a16:colId xmlns:a16="http://schemas.microsoft.com/office/drawing/2014/main" val="174160230"/>
                    </a:ext>
                  </a:extLst>
                </a:gridCol>
                <a:gridCol w="984299">
                  <a:extLst>
                    <a:ext uri="{9D8B030D-6E8A-4147-A177-3AD203B41FA5}">
                      <a16:colId xmlns:a16="http://schemas.microsoft.com/office/drawing/2014/main" val="2083463936"/>
                    </a:ext>
                  </a:extLst>
                </a:gridCol>
                <a:gridCol w="914921">
                  <a:extLst>
                    <a:ext uri="{9D8B030D-6E8A-4147-A177-3AD203B41FA5}">
                      <a16:colId xmlns:a16="http://schemas.microsoft.com/office/drawing/2014/main" val="415461933"/>
                    </a:ext>
                  </a:extLst>
                </a:gridCol>
                <a:gridCol w="359898">
                  <a:extLst>
                    <a:ext uri="{9D8B030D-6E8A-4147-A177-3AD203B41FA5}">
                      <a16:colId xmlns:a16="http://schemas.microsoft.com/office/drawing/2014/main" val="1040765613"/>
                    </a:ext>
                  </a:extLst>
                </a:gridCol>
                <a:gridCol w="566586">
                  <a:extLst>
                    <a:ext uri="{9D8B030D-6E8A-4147-A177-3AD203B41FA5}">
                      <a16:colId xmlns:a16="http://schemas.microsoft.com/office/drawing/2014/main" val="74865104"/>
                    </a:ext>
                  </a:extLst>
                </a:gridCol>
              </a:tblGrid>
              <a:tr h="165823">
                <a:tc gridSpan="7">
                  <a:txBody>
                    <a:bodyPr/>
                    <a:lstStyle/>
                    <a:p>
                      <a:pPr algn="ctr" fontAlgn="ctr"/>
                      <a:r>
                        <a:rPr lang="cs-CZ" sz="1000" b="1" i="0" u="none" strike="noStrike" dirty="0">
                          <a:solidFill>
                            <a:srgbClr val="000000"/>
                          </a:solidFill>
                          <a:effectLst/>
                          <a:latin typeface="Arial" panose="020B0604020202020204" pitchFamily="34" charset="0"/>
                        </a:rPr>
                        <a:t> </a:t>
                      </a:r>
                      <a:r>
                        <a:rPr lang="cs-CZ" sz="1050" b="1" i="0" u="none" strike="noStrike" dirty="0" err="1">
                          <a:solidFill>
                            <a:srgbClr val="000000"/>
                          </a:solidFill>
                          <a:effectLst/>
                          <a:latin typeface="Arial" panose="020B0604020202020204" pitchFamily="34" charset="0"/>
                        </a:rPr>
                        <a:t>Minipřípravka</a:t>
                      </a:r>
                      <a:r>
                        <a:rPr lang="cs-CZ" sz="1050" b="1" i="0" u="none" strike="noStrike" dirty="0">
                          <a:solidFill>
                            <a:srgbClr val="000000"/>
                          </a:solidFill>
                          <a:effectLst/>
                          <a:latin typeface="Arial" panose="020B0604020202020204" pitchFamily="34" charset="0"/>
                        </a:rPr>
                        <a:t> Jaro 2019-změny vyhrazeny  Okresní přebor </a:t>
                      </a:r>
                      <a:endParaRPr lang="cs-CZ" sz="1000" b="1" i="0" u="none" strike="noStrike" dirty="0">
                        <a:solidFill>
                          <a:srgbClr val="000000"/>
                        </a:solidFill>
                        <a:effectLst/>
                        <a:latin typeface="Arial" panose="020B0604020202020204" pitchFamily="34" charset="0"/>
                      </a:endParaRPr>
                    </a:p>
                  </a:txBody>
                  <a:tcPr marL="2770" marR="2770" marT="2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lnL w="12700" cap="flat" cmpd="sng" algn="ctr">
                      <a:solidFill>
                        <a:srgbClr val="000000"/>
                      </a:solidFill>
                      <a:prstDash val="solid"/>
                      <a:round/>
                      <a:headEnd type="none" w="med" len="med"/>
                      <a:tailEnd type="none" w="med" len="med"/>
                    </a:ln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827456505"/>
                  </a:ext>
                </a:extLst>
              </a:tr>
              <a:tr h="90292">
                <a:tc>
                  <a:txBody>
                    <a:bodyPr/>
                    <a:lstStyle/>
                    <a:p>
                      <a:pPr algn="ctr" fontAlgn="ctr"/>
                      <a:r>
                        <a:rPr lang="cs-CZ" sz="500" b="1" i="0" u="none" strike="noStrike">
                          <a:solidFill>
                            <a:srgbClr val="000000"/>
                          </a:solidFill>
                          <a:effectLst/>
                          <a:latin typeface="Arial" panose="020B0604020202020204" pitchFamily="34" charset="0"/>
                        </a:rPr>
                        <a:t>Den</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Datum</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Čas</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Domácí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Hosté</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Kolo</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Výsledek</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70012764"/>
                  </a:ext>
                </a:extLst>
              </a:tr>
              <a:tr h="414218">
                <a:tc>
                  <a:txBody>
                    <a:bodyPr/>
                    <a:lstStyle/>
                    <a:p>
                      <a:pPr algn="ctr" fontAlgn="ctr"/>
                      <a:r>
                        <a:rPr lang="cs-CZ" sz="1000" b="1" i="0" u="none" strike="noStrike" dirty="0">
                          <a:solidFill>
                            <a:srgbClr val="000000"/>
                          </a:solidFill>
                          <a:effectLst/>
                          <a:latin typeface="Arial" panose="020B0604020202020204" pitchFamily="34" charset="0"/>
                        </a:rPr>
                        <a:t>čtvrtek</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panose="020B0604020202020204" pitchFamily="34" charset="0"/>
                        </a:rPr>
                        <a:t>04.04.</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panose="020B0604020202020204" pitchFamily="34" charset="0"/>
                        </a:rPr>
                        <a:t>17:00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ASK Lovosice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panose="020B0604020202020204" pitchFamily="34" charset="0"/>
                        </a:rPr>
                        <a:t>7</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702758"/>
                  </a:ext>
                </a:extLst>
              </a:tr>
              <a:tr h="468541">
                <a:tc>
                  <a:txBody>
                    <a:bodyPr/>
                    <a:lstStyle/>
                    <a:p>
                      <a:pPr algn="ctr" fontAlgn="ctr"/>
                      <a:r>
                        <a:rPr lang="cs-CZ" sz="1000" b="1" i="0" u="none" strike="noStrike">
                          <a:solidFill>
                            <a:srgbClr val="000000"/>
                          </a:solidFill>
                          <a:effectLst/>
                          <a:latin typeface="Arial" panose="020B0604020202020204" pitchFamily="34" charset="0"/>
                        </a:rPr>
                        <a:t>čtvrtek</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11.04.</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Bezděkov/</a:t>
                      </a:r>
                    </a:p>
                    <a:p>
                      <a:pPr algn="ctr" fontAlgn="ctr"/>
                      <a:r>
                        <a:rPr lang="cs-CZ" sz="1200" b="1" i="0" u="none" strike="noStrike" dirty="0">
                          <a:solidFill>
                            <a:srgbClr val="000000"/>
                          </a:solidFill>
                          <a:effectLst/>
                          <a:latin typeface="Arial" panose="020B0604020202020204" pitchFamily="34" charset="0"/>
                        </a:rPr>
                        <a:t>Dobříň</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43000528"/>
                  </a:ext>
                </a:extLst>
              </a:tr>
              <a:tr h="498107">
                <a:tc>
                  <a:txBody>
                    <a:bodyPr/>
                    <a:lstStyle/>
                    <a:p>
                      <a:pPr algn="ctr" fontAlgn="ctr"/>
                      <a:r>
                        <a:rPr lang="cs-CZ" sz="1000" b="1" i="0" u="none" strike="noStrike">
                          <a:solidFill>
                            <a:srgbClr val="000000"/>
                          </a:solidFill>
                          <a:effectLst/>
                          <a:latin typeface="Arial" panose="020B0604020202020204" pitchFamily="34" charset="0"/>
                        </a:rPr>
                        <a:t>čtvrtek</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panose="020B0604020202020204" pitchFamily="34" charset="0"/>
                        </a:rPr>
                        <a:t>18.04.</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volno </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panose="020B0604020202020204" pitchFamily="34" charset="0"/>
                        </a:rPr>
                        <a:t>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062105"/>
                  </a:ext>
                </a:extLst>
              </a:tr>
              <a:tr h="414218">
                <a:tc>
                  <a:txBody>
                    <a:bodyPr/>
                    <a:lstStyle/>
                    <a:p>
                      <a:pPr algn="ctr" fontAlgn="ctr"/>
                      <a:r>
                        <a:rPr lang="cs-CZ" sz="1000" b="1" i="0" u="none" strike="noStrike">
                          <a:solidFill>
                            <a:srgbClr val="000000"/>
                          </a:solidFill>
                          <a:effectLst/>
                          <a:latin typeface="Arial" panose="020B0604020202020204" pitchFamily="34" charset="0"/>
                        </a:rPr>
                        <a:t>čtvrtek</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25.04.</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FK Travčice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42884454"/>
                  </a:ext>
                </a:extLst>
              </a:tr>
              <a:tr h="414218">
                <a:tc>
                  <a:txBody>
                    <a:bodyPr/>
                    <a:lstStyle/>
                    <a:p>
                      <a:pPr algn="ctr" fontAlgn="ctr"/>
                      <a:r>
                        <a:rPr lang="cs-CZ" sz="1000" b="1" i="0" u="none" strike="noStrike">
                          <a:solidFill>
                            <a:srgbClr val="000000"/>
                          </a:solidFill>
                          <a:effectLst/>
                          <a:latin typeface="Arial" panose="020B0604020202020204" pitchFamily="34" charset="0"/>
                        </a:rPr>
                        <a:t>čtvrtek</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panose="020B0604020202020204" pitchFamily="34" charset="0"/>
                        </a:rPr>
                        <a:t>02.05.</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FK Litoměřicko</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panose="020B0604020202020204" pitchFamily="34" charset="0"/>
                        </a:rPr>
                        <a:t>11</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543553"/>
                  </a:ext>
                </a:extLst>
              </a:tr>
              <a:tr h="414218">
                <a:tc>
                  <a:txBody>
                    <a:bodyPr/>
                    <a:lstStyle/>
                    <a:p>
                      <a:pPr algn="ctr" fontAlgn="ctr"/>
                      <a:r>
                        <a:rPr lang="cs-CZ" sz="1000" b="1" i="0" u="none" strike="noStrike">
                          <a:solidFill>
                            <a:srgbClr val="000000"/>
                          </a:solidFill>
                          <a:effectLst/>
                          <a:latin typeface="Arial" panose="020B0604020202020204" pitchFamily="34" charset="0"/>
                        </a:rPr>
                        <a:t>čtvrtek</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09.05.</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ASK Lovosice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12</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84690005"/>
                  </a:ext>
                </a:extLst>
              </a:tr>
              <a:tr h="414218">
                <a:tc>
                  <a:txBody>
                    <a:bodyPr/>
                    <a:lstStyle/>
                    <a:p>
                      <a:pPr algn="ctr" fontAlgn="ctr"/>
                      <a:r>
                        <a:rPr lang="cs-CZ" sz="1000" b="1" i="0" u="none" strike="noStrike">
                          <a:solidFill>
                            <a:srgbClr val="000000"/>
                          </a:solidFill>
                          <a:effectLst/>
                          <a:latin typeface="Arial" panose="020B0604020202020204" pitchFamily="34" charset="0"/>
                        </a:rPr>
                        <a:t>čtvrtek</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panose="020B0604020202020204" pitchFamily="34" charset="0"/>
                        </a:rPr>
                        <a:t>16.05.</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SK Bezděkov/   Dobříň</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panose="020B0604020202020204" pitchFamily="34" charset="0"/>
                        </a:rPr>
                        <a:t>13</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339625"/>
                  </a:ext>
                </a:extLst>
              </a:tr>
              <a:tr h="414218">
                <a:tc>
                  <a:txBody>
                    <a:bodyPr/>
                    <a:lstStyle/>
                    <a:p>
                      <a:pPr algn="ctr" fontAlgn="ctr"/>
                      <a:r>
                        <a:rPr lang="cs-CZ" sz="1000" b="1" i="0" u="none" strike="noStrike" dirty="0">
                          <a:solidFill>
                            <a:srgbClr val="000000"/>
                          </a:solidFill>
                          <a:effectLst/>
                          <a:latin typeface="Arial" panose="020B0604020202020204" pitchFamily="34" charset="0"/>
                        </a:rPr>
                        <a:t>čtvrtek</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23.05.</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17:00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volno </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14</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85247155"/>
                  </a:ext>
                </a:extLst>
              </a:tr>
              <a:tr h="414218">
                <a:tc>
                  <a:txBody>
                    <a:bodyPr/>
                    <a:lstStyle/>
                    <a:p>
                      <a:pPr algn="ctr" fontAlgn="ctr"/>
                      <a:r>
                        <a:rPr lang="cs-CZ" sz="1000" b="1" i="0" u="none" strike="noStrike">
                          <a:solidFill>
                            <a:srgbClr val="000000"/>
                          </a:solidFill>
                          <a:effectLst/>
                          <a:latin typeface="Arial" panose="020B0604020202020204" pitchFamily="34" charset="0"/>
                        </a:rPr>
                        <a:t>čtvrtek</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panose="020B0604020202020204" pitchFamily="34" charset="0"/>
                        </a:rPr>
                        <a:t>30.05.</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FK Travčice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panose="020B0604020202020204" pitchFamily="34" charset="0"/>
                        </a:rPr>
                        <a:t>15</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647762"/>
                  </a:ext>
                </a:extLst>
              </a:tr>
              <a:tr h="414218">
                <a:tc>
                  <a:txBody>
                    <a:bodyPr/>
                    <a:lstStyle/>
                    <a:p>
                      <a:pPr algn="ctr" fontAlgn="ctr"/>
                      <a:r>
                        <a:rPr lang="cs-CZ" sz="1000" b="1" i="0" u="none" strike="noStrike">
                          <a:solidFill>
                            <a:srgbClr val="000000"/>
                          </a:solidFill>
                          <a:effectLst/>
                          <a:latin typeface="Arial" panose="020B0604020202020204" pitchFamily="34" charset="0"/>
                        </a:rPr>
                        <a:t>čtvrtek</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06.06.</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FK Litoměřicko</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96634516"/>
                  </a:ext>
                </a:extLst>
              </a:tr>
            </a:tbl>
          </a:graphicData>
        </a:graphic>
      </p:graphicFrame>
      <p:sp>
        <p:nvSpPr>
          <p:cNvPr id="12" name="TextovéPole 11">
            <a:extLst>
              <a:ext uri="{FF2B5EF4-FFF2-40B4-BE49-F238E27FC236}">
                <a16:creationId xmlns:a16="http://schemas.microsoft.com/office/drawing/2014/main" id="{FACFA106-F181-454F-AA4E-A1C5C5A8C8C5}"/>
              </a:ext>
            </a:extLst>
          </p:cNvPr>
          <p:cNvSpPr txBox="1"/>
          <p:nvPr/>
        </p:nvSpPr>
        <p:spPr>
          <a:xfrm>
            <a:off x="107988" y="212442"/>
            <a:ext cx="4428492" cy="1138773"/>
          </a:xfrm>
          <a:prstGeom prst="rect">
            <a:avLst/>
          </a:prstGeom>
          <a:solidFill>
            <a:srgbClr val="FFFF00">
              <a:alpha val="60000"/>
            </a:srgbClr>
          </a:solidFill>
          <a:effectLst>
            <a:innerShdw blurRad="292100" dir="1500000">
              <a:schemeClr val="accent1">
                <a:lumMod val="60000"/>
                <a:lumOff val="40000"/>
                <a:alpha val="97000"/>
              </a:schemeClr>
            </a:innerShdw>
            <a:softEdge rad="0"/>
          </a:effectLst>
        </p:spPr>
        <p:txBody>
          <a:bodyPr wrap="square" rtlCol="0">
            <a:spAutoFit/>
          </a:bodyPr>
          <a:lstStyle/>
          <a:p>
            <a:pPr algn="ctr"/>
            <a:r>
              <a:rPr lang="cs-CZ" sz="2000" dirty="0">
                <a:solidFill>
                  <a:srgbClr val="FF0000"/>
                </a:solidFill>
                <a:latin typeface="Arial Black" panose="020B0A04020102020204" pitchFamily="34" charset="0"/>
              </a:rPr>
              <a:t>Už ve čtvrtek zahajuje soutěž </a:t>
            </a:r>
            <a:r>
              <a:rPr lang="cs-CZ" sz="2800" dirty="0" err="1">
                <a:solidFill>
                  <a:srgbClr val="FF0000"/>
                </a:solidFill>
                <a:latin typeface="Arial Black" panose="020B0A04020102020204" pitchFamily="34" charset="0"/>
              </a:rPr>
              <a:t>minipřípravka</a:t>
            </a:r>
            <a:r>
              <a:rPr lang="cs-CZ" sz="2000" dirty="0">
                <a:solidFill>
                  <a:srgbClr val="FF0000"/>
                </a:solidFill>
                <a:latin typeface="Arial Black" panose="020B0A04020102020204" pitchFamily="34" charset="0"/>
              </a:rPr>
              <a:t>. Přijďte se podívat a nebudete litovat </a:t>
            </a:r>
          </a:p>
        </p:txBody>
      </p:sp>
      <p:pic>
        <p:nvPicPr>
          <p:cNvPr id="13" name="Obrázek 12">
            <a:extLst>
              <a:ext uri="{FF2B5EF4-FFF2-40B4-BE49-F238E27FC236}">
                <a16:creationId xmlns:a16="http://schemas.microsoft.com/office/drawing/2014/main" id="{55B411B8-F4EA-46C1-8926-12289C35F87B}"/>
              </a:ext>
            </a:extLst>
          </p:cNvPr>
          <p:cNvPicPr>
            <a:picLocks noChangeAspect="1"/>
          </p:cNvPicPr>
          <p:nvPr/>
        </p:nvPicPr>
        <p:blipFill>
          <a:blip r:embed="rId2"/>
          <a:stretch>
            <a:fillRect/>
          </a:stretch>
        </p:blipFill>
        <p:spPr>
          <a:xfrm>
            <a:off x="2880296" y="6372756"/>
            <a:ext cx="936104" cy="704967"/>
          </a:xfrm>
          <a:prstGeom prst="rect">
            <a:avLst/>
          </a:prstGeom>
        </p:spPr>
      </p:pic>
      <p:graphicFrame>
        <p:nvGraphicFramePr>
          <p:cNvPr id="9" name="Tabulka 8">
            <a:extLst>
              <a:ext uri="{FF2B5EF4-FFF2-40B4-BE49-F238E27FC236}">
                <a16:creationId xmlns:a16="http://schemas.microsoft.com/office/drawing/2014/main" id="{8ECD8AB9-0CA0-4411-85B1-96CD8F8F50D7}"/>
              </a:ext>
            </a:extLst>
          </p:cNvPr>
          <p:cNvGraphicFramePr>
            <a:graphicFrameLocks noGrp="1"/>
          </p:cNvGraphicFramePr>
          <p:nvPr>
            <p:extLst>
              <p:ext uri="{D42A27DB-BD31-4B8C-83A1-F6EECF244321}">
                <p14:modId xmlns:p14="http://schemas.microsoft.com/office/powerpoint/2010/main" val="1278724283"/>
              </p:ext>
            </p:extLst>
          </p:nvPr>
        </p:nvGraphicFramePr>
        <p:xfrm>
          <a:off x="5452078" y="212442"/>
          <a:ext cx="4600191" cy="4541902"/>
        </p:xfrm>
        <a:graphic>
          <a:graphicData uri="http://schemas.openxmlformats.org/drawingml/2006/table">
            <a:tbl>
              <a:tblPr/>
              <a:tblGrid>
                <a:gridCol w="462092">
                  <a:extLst>
                    <a:ext uri="{9D8B030D-6E8A-4147-A177-3AD203B41FA5}">
                      <a16:colId xmlns:a16="http://schemas.microsoft.com/office/drawing/2014/main" val="1865157508"/>
                    </a:ext>
                  </a:extLst>
                </a:gridCol>
                <a:gridCol w="829397">
                  <a:extLst>
                    <a:ext uri="{9D8B030D-6E8A-4147-A177-3AD203B41FA5}">
                      <a16:colId xmlns:a16="http://schemas.microsoft.com/office/drawing/2014/main" val="2075984345"/>
                    </a:ext>
                  </a:extLst>
                </a:gridCol>
                <a:gridCol w="2215674">
                  <a:extLst>
                    <a:ext uri="{9D8B030D-6E8A-4147-A177-3AD203B41FA5}">
                      <a16:colId xmlns:a16="http://schemas.microsoft.com/office/drawing/2014/main" val="3341890433"/>
                    </a:ext>
                  </a:extLst>
                </a:gridCol>
                <a:gridCol w="1093028">
                  <a:extLst>
                    <a:ext uri="{9D8B030D-6E8A-4147-A177-3AD203B41FA5}">
                      <a16:colId xmlns:a16="http://schemas.microsoft.com/office/drawing/2014/main" val="4256598816"/>
                    </a:ext>
                  </a:extLst>
                </a:gridCol>
              </a:tblGrid>
              <a:tr h="228600">
                <a:tc gridSpan="4">
                  <a:txBody>
                    <a:bodyPr/>
                    <a:lstStyle/>
                    <a:p>
                      <a:pPr algn="ctr" fontAlgn="ctr"/>
                      <a:r>
                        <a:rPr lang="cs-CZ" sz="1800" b="1" i="0" u="none" strike="noStrike" dirty="0">
                          <a:solidFill>
                            <a:srgbClr val="0033CC"/>
                          </a:solidFill>
                          <a:effectLst/>
                          <a:latin typeface="Arial" panose="020B0604020202020204" pitchFamily="34" charset="0"/>
                        </a:rPr>
                        <a:t>Výsledky FK Dobroměřice</a:t>
                      </a:r>
                    </a:p>
                  </a:txBody>
                  <a:tcPr marL="7811" marR="7811" marT="781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46934569"/>
                  </a:ext>
                </a:extLst>
              </a:tr>
              <a:tr h="228600">
                <a:tc>
                  <a:txBody>
                    <a:bodyPr/>
                    <a:lstStyle/>
                    <a:p>
                      <a:pPr algn="ctr" fontAlgn="ctr"/>
                      <a:r>
                        <a:rPr lang="cs-CZ" sz="1200" b="1" i="0" u="none" strike="noStrike">
                          <a:solidFill>
                            <a:srgbClr val="FF0000"/>
                          </a:solidFill>
                          <a:effectLst/>
                          <a:latin typeface="Arial" panose="020B0604020202020204" pitchFamily="34" charset="0"/>
                        </a:rPr>
                        <a:t>1</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11.08.2018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Brná - Dobroměřice</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2:1 (1:0)</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90691093"/>
                  </a:ext>
                </a:extLst>
              </a:tr>
              <a:tr h="228600">
                <a:tc>
                  <a:txBody>
                    <a:bodyPr/>
                    <a:lstStyle/>
                    <a:p>
                      <a:pPr algn="ctr" fontAlgn="ctr"/>
                      <a:r>
                        <a:rPr lang="cs-CZ" sz="1200" b="1" i="0" u="none" strike="noStrike">
                          <a:solidFill>
                            <a:srgbClr val="FF0000"/>
                          </a:solidFill>
                          <a:effectLst/>
                          <a:latin typeface="Arial" panose="020B0604020202020204" pitchFamily="34" charset="0"/>
                        </a:rPr>
                        <a:t>2</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18.08.2018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Dobroměřice - Perštejn</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2:5 (1:2)</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51990552"/>
                  </a:ext>
                </a:extLst>
              </a:tr>
              <a:tr h="228600">
                <a:tc>
                  <a:txBody>
                    <a:bodyPr/>
                    <a:lstStyle/>
                    <a:p>
                      <a:pPr algn="ctr" fontAlgn="ctr"/>
                      <a:r>
                        <a:rPr lang="cs-CZ" sz="1200" b="1" i="0" u="none" strike="noStrike">
                          <a:solidFill>
                            <a:srgbClr val="339933"/>
                          </a:solidFill>
                          <a:effectLst/>
                          <a:latin typeface="Arial" panose="020B0604020202020204" pitchFamily="34" charset="0"/>
                        </a:rPr>
                        <a:t>3</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339933"/>
                          </a:solidFill>
                          <a:effectLst/>
                          <a:latin typeface="Arial" panose="020B0604020202020204" pitchFamily="34" charset="0"/>
                        </a:rPr>
                        <a:t>01.09.2018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339933"/>
                          </a:solidFill>
                          <a:effectLst/>
                          <a:latin typeface="Arial" panose="020B0604020202020204" pitchFamily="34" charset="0"/>
                        </a:rPr>
                        <a:t>Dobroměřice - Štětí</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339933"/>
                          </a:solidFill>
                          <a:effectLst/>
                          <a:latin typeface="Arial" panose="020B0604020202020204" pitchFamily="34" charset="0"/>
                        </a:rPr>
                        <a:t>2:0 (0:0)</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28449544"/>
                  </a:ext>
                </a:extLst>
              </a:tr>
              <a:tr h="228600">
                <a:tc>
                  <a:txBody>
                    <a:bodyPr/>
                    <a:lstStyle/>
                    <a:p>
                      <a:pPr algn="ctr" fontAlgn="ctr"/>
                      <a:r>
                        <a:rPr lang="cs-CZ" sz="1200" b="1" i="0" u="none" strike="noStrike">
                          <a:solidFill>
                            <a:srgbClr val="FF0000"/>
                          </a:solidFill>
                          <a:effectLst/>
                          <a:latin typeface="Arial" panose="020B0604020202020204" pitchFamily="34" charset="0"/>
                        </a:rPr>
                        <a:t>4</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08.09.2018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H.Jiřetín/Litvínov - Dobroměřice</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3:2 (1:0)</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98462310"/>
                  </a:ext>
                </a:extLst>
              </a:tr>
              <a:tr h="228600">
                <a:tc>
                  <a:txBody>
                    <a:bodyPr/>
                    <a:lstStyle/>
                    <a:p>
                      <a:pPr algn="ctr" fontAlgn="ctr"/>
                      <a:r>
                        <a:rPr lang="cs-CZ" sz="1200" b="1" i="0" u="none" strike="noStrike">
                          <a:solidFill>
                            <a:srgbClr val="FF0000"/>
                          </a:solidFill>
                          <a:effectLst/>
                          <a:latin typeface="Arial" panose="020B0604020202020204" pitchFamily="34" charset="0"/>
                        </a:rPr>
                        <a:t>5</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25.08.2018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Žatec - Dobroměřice</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2:1 np (1:1)</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14884950"/>
                  </a:ext>
                </a:extLst>
              </a:tr>
              <a:tr h="228600">
                <a:tc>
                  <a:txBody>
                    <a:bodyPr/>
                    <a:lstStyle/>
                    <a:p>
                      <a:pPr algn="ctr" fontAlgn="ctr"/>
                      <a:r>
                        <a:rPr lang="cs-CZ" sz="1200" b="1" i="0" u="none" strike="noStrike">
                          <a:solidFill>
                            <a:srgbClr val="339933"/>
                          </a:solidFill>
                          <a:effectLst/>
                          <a:latin typeface="Arial" panose="020B0604020202020204" pitchFamily="34" charset="0"/>
                        </a:rPr>
                        <a:t>6</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339933"/>
                          </a:solidFill>
                          <a:effectLst/>
                          <a:latin typeface="Arial" panose="020B0604020202020204" pitchFamily="34" charset="0"/>
                        </a:rPr>
                        <a:t>15.09.2018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339933"/>
                          </a:solidFill>
                          <a:effectLst/>
                          <a:latin typeface="Arial" panose="020B0604020202020204" pitchFamily="34" charset="0"/>
                        </a:rPr>
                        <a:t>Dobroměřice - Kadaň</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339933"/>
                          </a:solidFill>
                          <a:effectLst/>
                          <a:latin typeface="Arial" panose="020B0604020202020204" pitchFamily="34" charset="0"/>
                        </a:rPr>
                        <a:t>2:1 (1:1)</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69579882"/>
                  </a:ext>
                </a:extLst>
              </a:tr>
              <a:tr h="228600">
                <a:tc>
                  <a:txBody>
                    <a:bodyPr/>
                    <a:lstStyle/>
                    <a:p>
                      <a:pPr algn="ctr" fontAlgn="ctr"/>
                      <a:r>
                        <a:rPr lang="cs-CZ" sz="1200" b="1" i="0" u="none" strike="noStrike">
                          <a:solidFill>
                            <a:srgbClr val="FF0000"/>
                          </a:solidFill>
                          <a:effectLst/>
                          <a:latin typeface="Arial" panose="020B0604020202020204" pitchFamily="34" charset="0"/>
                        </a:rPr>
                        <a:t>7</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22.09.2018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Krupka - Dobroměřice</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1:0 (0:0)</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41840034"/>
                  </a:ext>
                </a:extLst>
              </a:tr>
              <a:tr h="228600">
                <a:tc>
                  <a:txBody>
                    <a:bodyPr/>
                    <a:lstStyle/>
                    <a:p>
                      <a:pPr algn="ctr" fontAlgn="ctr"/>
                      <a:r>
                        <a:rPr lang="cs-CZ" sz="1200" b="1" i="0" u="none" strike="noStrike">
                          <a:solidFill>
                            <a:srgbClr val="FF0000"/>
                          </a:solidFill>
                          <a:effectLst/>
                          <a:latin typeface="Arial" panose="020B0604020202020204" pitchFamily="34" charset="0"/>
                        </a:rPr>
                        <a:t>8</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28.09.2018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Dobroměřice - Srbice</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2:3 np (2:2)</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06182114"/>
                  </a:ext>
                </a:extLst>
              </a:tr>
              <a:tr h="228600">
                <a:tc>
                  <a:txBody>
                    <a:bodyPr/>
                    <a:lstStyle/>
                    <a:p>
                      <a:pPr algn="ctr" fontAlgn="ctr"/>
                      <a:r>
                        <a:rPr lang="cs-CZ" sz="1200" b="1" i="0" u="none" strike="noStrike">
                          <a:solidFill>
                            <a:srgbClr val="FF0000"/>
                          </a:solidFill>
                          <a:effectLst/>
                          <a:latin typeface="Arial" panose="020B0604020202020204" pitchFamily="34" charset="0"/>
                        </a:rPr>
                        <a:t>9</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06.10.2018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Lovosice - Dobroměřice</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3:1 (1:0)</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65584883"/>
                  </a:ext>
                </a:extLst>
              </a:tr>
              <a:tr h="228600">
                <a:tc>
                  <a:txBody>
                    <a:bodyPr/>
                    <a:lstStyle/>
                    <a:p>
                      <a:pPr algn="ctr" fontAlgn="ctr"/>
                      <a:r>
                        <a:rPr lang="cs-CZ" sz="1200" b="1" i="0" u="none" strike="noStrike">
                          <a:solidFill>
                            <a:srgbClr val="FF0000"/>
                          </a:solidFill>
                          <a:effectLst/>
                          <a:latin typeface="Arial" panose="020B0604020202020204" pitchFamily="34" charset="0"/>
                        </a:rPr>
                        <a:t>10</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13.10.2018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Dobroměřice - Modrá/Hrobce</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1:2 </a:t>
                      </a:r>
                      <a:r>
                        <a:rPr lang="cs-CZ" sz="1200" b="1" i="0" u="none" strike="noStrike" dirty="0" err="1">
                          <a:solidFill>
                            <a:srgbClr val="FF0000"/>
                          </a:solidFill>
                          <a:effectLst/>
                          <a:latin typeface="Arial" panose="020B0604020202020204" pitchFamily="34" charset="0"/>
                        </a:rPr>
                        <a:t>np</a:t>
                      </a:r>
                      <a:r>
                        <a:rPr lang="cs-CZ" sz="1200" b="1" i="0" u="none" strike="noStrike" dirty="0">
                          <a:solidFill>
                            <a:srgbClr val="FF0000"/>
                          </a:solidFill>
                          <a:effectLst/>
                          <a:latin typeface="Arial" panose="020B0604020202020204" pitchFamily="34" charset="0"/>
                        </a:rPr>
                        <a:t> (1:1)</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6682898"/>
                  </a:ext>
                </a:extLst>
              </a:tr>
              <a:tr h="228600">
                <a:tc>
                  <a:txBody>
                    <a:bodyPr/>
                    <a:lstStyle/>
                    <a:p>
                      <a:pPr algn="ctr" fontAlgn="ctr"/>
                      <a:r>
                        <a:rPr lang="cs-CZ" sz="1200" b="1" i="0" u="none" strike="noStrike">
                          <a:solidFill>
                            <a:srgbClr val="339933"/>
                          </a:solidFill>
                          <a:effectLst/>
                          <a:latin typeface="Arial" panose="020B0604020202020204" pitchFamily="34" charset="0"/>
                        </a:rPr>
                        <a:t>11</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339933"/>
                          </a:solidFill>
                          <a:effectLst/>
                          <a:latin typeface="Arial" panose="020B0604020202020204" pitchFamily="34" charset="0"/>
                        </a:rPr>
                        <a:t>20.10.2018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339933"/>
                          </a:solidFill>
                          <a:effectLst/>
                          <a:latin typeface="Arial" panose="020B0604020202020204" pitchFamily="34" charset="0"/>
                        </a:rPr>
                        <a:t>Jílové - Dobroměřice</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339933"/>
                          </a:solidFill>
                          <a:effectLst/>
                          <a:latin typeface="Arial" panose="020B0604020202020204" pitchFamily="34" charset="0"/>
                        </a:rPr>
                        <a:t>0:1 (0:0)</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10377408"/>
                  </a:ext>
                </a:extLst>
              </a:tr>
              <a:tr h="228600">
                <a:tc>
                  <a:txBody>
                    <a:bodyPr/>
                    <a:lstStyle/>
                    <a:p>
                      <a:pPr algn="ctr" fontAlgn="ctr"/>
                      <a:r>
                        <a:rPr lang="cs-CZ" sz="1200" b="1" i="0" u="none" strike="noStrike">
                          <a:solidFill>
                            <a:srgbClr val="FF0000"/>
                          </a:solidFill>
                          <a:effectLst/>
                          <a:latin typeface="Arial" panose="020B0604020202020204" pitchFamily="34" charset="0"/>
                        </a:rPr>
                        <a:t>12</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28.10.2018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Litoměřicko B - Dobroměřice</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4:2 (3:0)</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39296198"/>
                  </a:ext>
                </a:extLst>
              </a:tr>
              <a:tr h="228600">
                <a:tc>
                  <a:txBody>
                    <a:bodyPr/>
                    <a:lstStyle/>
                    <a:p>
                      <a:pPr algn="ctr" fontAlgn="ctr"/>
                      <a:r>
                        <a:rPr lang="cs-CZ" sz="1200" b="1" i="0" u="none" strike="noStrike">
                          <a:solidFill>
                            <a:srgbClr val="FF0000"/>
                          </a:solidFill>
                          <a:effectLst/>
                          <a:latin typeface="Arial" panose="020B0604020202020204" pitchFamily="34" charset="0"/>
                        </a:rPr>
                        <a:t>13</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03.11.2018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Dobroměřice - Louny</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0:1 (0:0)</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05744612"/>
                  </a:ext>
                </a:extLst>
              </a:tr>
              <a:tr h="228600">
                <a:tc>
                  <a:txBody>
                    <a:bodyPr/>
                    <a:lstStyle/>
                    <a:p>
                      <a:pPr algn="ctr" fontAlgn="ctr"/>
                      <a:r>
                        <a:rPr lang="cs-CZ" sz="1200" b="1" i="0" u="none" strike="noStrike">
                          <a:solidFill>
                            <a:srgbClr val="339933"/>
                          </a:solidFill>
                          <a:effectLst/>
                          <a:latin typeface="Arial" panose="020B0604020202020204" pitchFamily="34" charset="0"/>
                        </a:rPr>
                        <a:t>14</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339933"/>
                          </a:solidFill>
                          <a:effectLst/>
                          <a:latin typeface="Arial" panose="020B0604020202020204" pitchFamily="34" charset="0"/>
                        </a:rPr>
                        <a:t>10.11.2018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339933"/>
                          </a:solidFill>
                          <a:effectLst/>
                          <a:latin typeface="Arial" panose="020B0604020202020204" pitchFamily="34" charset="0"/>
                        </a:rPr>
                        <a:t>Vilémov - Dobroměřice</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339933"/>
                          </a:solidFill>
                          <a:effectLst/>
                          <a:latin typeface="Arial" panose="020B0604020202020204" pitchFamily="34" charset="0"/>
                        </a:rPr>
                        <a:t>0:1 np (0:0)</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18677568"/>
                  </a:ext>
                </a:extLst>
              </a:tr>
              <a:tr h="228600">
                <a:tc>
                  <a:txBody>
                    <a:bodyPr/>
                    <a:lstStyle/>
                    <a:p>
                      <a:pPr algn="ctr" fontAlgn="ctr"/>
                      <a:r>
                        <a:rPr lang="cs-CZ" sz="1200" b="1" i="0" u="none" strike="noStrike">
                          <a:solidFill>
                            <a:srgbClr val="FF0000"/>
                          </a:solidFill>
                          <a:effectLst/>
                          <a:latin typeface="Arial" panose="020B0604020202020204" pitchFamily="34" charset="0"/>
                        </a:rPr>
                        <a:t>15</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17.11.2018</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Dobroměřice - Modlany</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1:3 (1:1)</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57912980"/>
                  </a:ext>
                </a:extLst>
              </a:tr>
              <a:tr h="228600">
                <a:tc>
                  <a:txBody>
                    <a:bodyPr/>
                    <a:lstStyle/>
                    <a:p>
                      <a:pPr algn="ctr" fontAlgn="ctr"/>
                      <a:r>
                        <a:rPr lang="cs-CZ" sz="1200" b="1" i="0" u="none" strike="noStrike">
                          <a:solidFill>
                            <a:srgbClr val="000000"/>
                          </a:solidFill>
                          <a:effectLst/>
                          <a:latin typeface="Arial" panose="020B0604020202020204" pitchFamily="34" charset="0"/>
                        </a:rPr>
                        <a:t>16</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08.05.2019</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Dobroměřice - Brná</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30069986"/>
                  </a:ext>
                </a:extLst>
              </a:tr>
              <a:tr h="228600">
                <a:tc>
                  <a:txBody>
                    <a:bodyPr/>
                    <a:lstStyle/>
                    <a:p>
                      <a:pPr algn="ctr" fontAlgn="ctr"/>
                      <a:r>
                        <a:rPr lang="cs-CZ" sz="1200" b="1" i="0" u="none" strike="noStrike">
                          <a:solidFill>
                            <a:srgbClr val="000000"/>
                          </a:solidFill>
                          <a:effectLst/>
                          <a:latin typeface="Arial" panose="020B0604020202020204" pitchFamily="34" charset="0"/>
                        </a:rPr>
                        <a:t>17</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24.04.2019</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Perštejn - Dobroměřice</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63949090"/>
                  </a:ext>
                </a:extLst>
              </a:tr>
              <a:tr h="228600">
                <a:tc>
                  <a:txBody>
                    <a:bodyPr/>
                    <a:lstStyle/>
                    <a:p>
                      <a:pPr algn="ctr" fontAlgn="ctr"/>
                      <a:r>
                        <a:rPr lang="cs-CZ" sz="1200" b="1" i="0" u="none" strike="noStrike">
                          <a:solidFill>
                            <a:srgbClr val="FF0000"/>
                          </a:solidFill>
                          <a:effectLst/>
                          <a:latin typeface="Arial" panose="020B0604020202020204" pitchFamily="34" charset="0"/>
                        </a:rPr>
                        <a:t>18</a:t>
                      </a:r>
                    </a:p>
                  </a:txBody>
                  <a:tcPr marL="7811" marR="7811" marT="781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23.03.2019</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Dobroměřice - Žatec</a:t>
                      </a:r>
                    </a:p>
                  </a:txBody>
                  <a:tcPr marL="7811" marR="7811" marT="7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2:1 </a:t>
                      </a:r>
                    </a:p>
                  </a:txBody>
                  <a:tcPr marL="7811" marR="7811" marT="781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70465959"/>
                  </a:ext>
                </a:extLst>
              </a:tr>
            </a:tbl>
          </a:graphicData>
        </a:graphic>
      </p:graphicFrame>
      <p:sp>
        <p:nvSpPr>
          <p:cNvPr id="10" name="TextovéPole 9">
            <a:extLst>
              <a:ext uri="{FF2B5EF4-FFF2-40B4-BE49-F238E27FC236}">
                <a16:creationId xmlns:a16="http://schemas.microsoft.com/office/drawing/2014/main" id="{A5C28772-ABAB-4BB5-85BF-2C942449FF50}"/>
              </a:ext>
            </a:extLst>
          </p:cNvPr>
          <p:cNvSpPr txBox="1"/>
          <p:nvPr/>
        </p:nvSpPr>
        <p:spPr>
          <a:xfrm>
            <a:off x="5452079" y="4843636"/>
            <a:ext cx="4629018" cy="1938992"/>
          </a:xfrm>
          <a:prstGeom prst="rect">
            <a:avLst/>
          </a:prstGeom>
          <a:pattFill prst="pct25">
            <a:fgClr>
              <a:srgbClr val="FFFF00"/>
            </a:fgClr>
            <a:bgClr>
              <a:schemeClr val="bg1"/>
            </a:bgClr>
          </a:pattFill>
          <a:effectLst>
            <a:softEdge rad="0"/>
          </a:effectLst>
        </p:spPr>
        <p:txBody>
          <a:bodyPr wrap="square" rtlCol="0">
            <a:spAutoFit/>
          </a:bodyPr>
          <a:lstStyle/>
          <a:p>
            <a:pPr algn="just"/>
            <a:r>
              <a:rPr lang="cs-CZ" sz="1500" dirty="0">
                <a:latin typeface="Arial" panose="020B0604020202020204" pitchFamily="34" charset="0"/>
                <a:cs typeface="Arial" panose="020B0604020202020204" pitchFamily="34" charset="0"/>
              </a:rPr>
              <a:t>Dobroměřice toho na jaře ještě moc neodehrály. První 2 kola mají přeloženy na duben resp. květen. Jarní premiéra je čekala teprve před týdnem doma s Žatcem, kde před rekordní návštěvou 450 diváků vyhrály 2:1. V současné době jim patří 13. místo a mají k dobru 2 zápasy. Nejlepším střelcem týmu je Libor </a:t>
            </a:r>
            <a:r>
              <a:rPr lang="cs-CZ" sz="1500" dirty="0" err="1">
                <a:latin typeface="Arial" panose="020B0604020202020204" pitchFamily="34" charset="0"/>
                <a:cs typeface="Arial" panose="020B0604020202020204" pitchFamily="34" charset="0"/>
              </a:rPr>
              <a:t>Maliňák</a:t>
            </a:r>
            <a:r>
              <a:rPr lang="cs-CZ" sz="1500" dirty="0">
                <a:latin typeface="Arial" panose="020B0604020202020204" pitchFamily="34" charset="0"/>
                <a:cs typeface="Arial" panose="020B0604020202020204" pitchFamily="34" charset="0"/>
              </a:rPr>
              <a:t> se 4 brankami. Trenérem mužstva je Alois Šebek.  </a:t>
            </a:r>
          </a:p>
        </p:txBody>
      </p:sp>
    </p:spTree>
    <p:extLst>
      <p:ext uri="{BB962C8B-B14F-4D97-AF65-F5344CB8AC3E}">
        <p14:creationId xmlns:p14="http://schemas.microsoft.com/office/powerpoint/2010/main" val="147385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7" name="TextovéPole 6"/>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endParaRPr lang="cs-CZ" sz="800" dirty="0">
              <a:latin typeface="Bookman Old Style" pitchFamily="18" charset="0"/>
            </a:endParaRPr>
          </a:p>
        </p:txBody>
      </p:sp>
      <p:graphicFrame>
        <p:nvGraphicFramePr>
          <p:cNvPr id="3" name="Tabulka 2">
            <a:extLst>
              <a:ext uri="{FF2B5EF4-FFF2-40B4-BE49-F238E27FC236}">
                <a16:creationId xmlns:a16="http://schemas.microsoft.com/office/drawing/2014/main" id="{7440FB60-030B-40C8-8B84-AE076E45381B}"/>
              </a:ext>
            </a:extLst>
          </p:cNvPr>
          <p:cNvGraphicFramePr>
            <a:graphicFrameLocks noGrp="1"/>
          </p:cNvGraphicFramePr>
          <p:nvPr>
            <p:extLst>
              <p:ext uri="{D42A27DB-BD31-4B8C-83A1-F6EECF244321}">
                <p14:modId xmlns:p14="http://schemas.microsoft.com/office/powerpoint/2010/main" val="4129584319"/>
              </p:ext>
            </p:extLst>
          </p:nvPr>
        </p:nvGraphicFramePr>
        <p:xfrm>
          <a:off x="5391357" y="163116"/>
          <a:ext cx="4680521" cy="6032533"/>
        </p:xfrm>
        <a:graphic>
          <a:graphicData uri="http://schemas.openxmlformats.org/drawingml/2006/table">
            <a:tbl>
              <a:tblPr/>
              <a:tblGrid>
                <a:gridCol w="460685">
                  <a:extLst>
                    <a:ext uri="{9D8B030D-6E8A-4147-A177-3AD203B41FA5}">
                      <a16:colId xmlns:a16="http://schemas.microsoft.com/office/drawing/2014/main" val="2016442765"/>
                    </a:ext>
                  </a:extLst>
                </a:gridCol>
                <a:gridCol w="605322">
                  <a:extLst>
                    <a:ext uri="{9D8B030D-6E8A-4147-A177-3AD203B41FA5}">
                      <a16:colId xmlns:a16="http://schemas.microsoft.com/office/drawing/2014/main" val="126702482"/>
                    </a:ext>
                  </a:extLst>
                </a:gridCol>
                <a:gridCol w="385691">
                  <a:extLst>
                    <a:ext uri="{9D8B030D-6E8A-4147-A177-3AD203B41FA5}">
                      <a16:colId xmlns:a16="http://schemas.microsoft.com/office/drawing/2014/main" val="891478440"/>
                    </a:ext>
                  </a:extLst>
                </a:gridCol>
                <a:gridCol w="912000">
                  <a:extLst>
                    <a:ext uri="{9D8B030D-6E8A-4147-A177-3AD203B41FA5}">
                      <a16:colId xmlns:a16="http://schemas.microsoft.com/office/drawing/2014/main" val="739342723"/>
                    </a:ext>
                  </a:extLst>
                </a:gridCol>
                <a:gridCol w="847717">
                  <a:extLst>
                    <a:ext uri="{9D8B030D-6E8A-4147-A177-3AD203B41FA5}">
                      <a16:colId xmlns:a16="http://schemas.microsoft.com/office/drawing/2014/main" val="1899781629"/>
                    </a:ext>
                  </a:extLst>
                </a:gridCol>
                <a:gridCol w="610677">
                  <a:extLst>
                    <a:ext uri="{9D8B030D-6E8A-4147-A177-3AD203B41FA5}">
                      <a16:colId xmlns:a16="http://schemas.microsoft.com/office/drawing/2014/main" val="1277295289"/>
                    </a:ext>
                  </a:extLst>
                </a:gridCol>
                <a:gridCol w="333461">
                  <a:extLst>
                    <a:ext uri="{9D8B030D-6E8A-4147-A177-3AD203B41FA5}">
                      <a16:colId xmlns:a16="http://schemas.microsoft.com/office/drawing/2014/main" val="1723775753"/>
                    </a:ext>
                  </a:extLst>
                </a:gridCol>
                <a:gridCol w="524968">
                  <a:extLst>
                    <a:ext uri="{9D8B030D-6E8A-4147-A177-3AD203B41FA5}">
                      <a16:colId xmlns:a16="http://schemas.microsoft.com/office/drawing/2014/main" val="191800721"/>
                    </a:ext>
                  </a:extLst>
                </a:gridCol>
              </a:tblGrid>
              <a:tr h="331730">
                <a:tc gridSpan="8">
                  <a:txBody>
                    <a:bodyPr/>
                    <a:lstStyle/>
                    <a:p>
                      <a:pPr algn="ctr" fontAlgn="ctr"/>
                      <a:r>
                        <a:rPr lang="cs-CZ" sz="1600" b="1" i="0" u="none" strike="noStrike" dirty="0">
                          <a:solidFill>
                            <a:srgbClr val="000000"/>
                          </a:solidFill>
                          <a:effectLst/>
                          <a:latin typeface="Arial" panose="020B0604020202020204" pitchFamily="34" charset="0"/>
                        </a:rPr>
                        <a:t>Mladší přípravka Jaro 2019-okresní soutěž</a:t>
                      </a:r>
                    </a:p>
                  </a:txBody>
                  <a:tcPr marL="2770" marR="2770" marT="2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lnL w="12700" cap="flat" cmpd="sng" algn="ctr">
                      <a:solidFill>
                        <a:srgbClr val="000000"/>
                      </a:solidFill>
                      <a:prstDash val="solid"/>
                      <a:round/>
                      <a:headEnd type="none" w="med" len="med"/>
                      <a:tailEnd type="none" w="med" len="med"/>
                    </a:lnL>
                  </a:tcPr>
                </a:tc>
                <a:tc hMerge="1">
                  <a:txBody>
                    <a:bodyPr/>
                    <a:lstStyle/>
                    <a:p>
                      <a:endParaRPr lang="cs-CZ"/>
                    </a:p>
                  </a:txBody>
                  <a:tcPr/>
                </a:tc>
                <a:tc hMerge="1">
                  <a:txBody>
                    <a:bodyPr/>
                    <a:lstStyle/>
                    <a:p>
                      <a:endParaRPr lang="cs-CZ"/>
                    </a:p>
                  </a:txBody>
                  <a:tcPr/>
                </a:tc>
                <a:tc hMerge="1">
                  <a:txBody>
                    <a:bodyPr/>
                    <a:lstStyle/>
                    <a:p>
                      <a:endParaRPr lang="cs-CZ"/>
                    </a:p>
                  </a:txBody>
                  <a:tcPr>
                    <a:lnL w="12700" cap="flat" cmpd="sng" algn="ctr">
                      <a:solidFill>
                        <a:srgbClr val="000000"/>
                      </a:solidFill>
                      <a:prstDash val="solid"/>
                      <a:round/>
                      <a:headEnd type="none" w="med" len="med"/>
                      <a:tailEnd type="none" w="med" len="med"/>
                    </a:lnL>
                  </a:tcPr>
                </a:tc>
                <a:tc hMerge="1">
                  <a:txBody>
                    <a:bodyPr/>
                    <a:lstStyle/>
                    <a:p>
                      <a:endParaRPr lang="cs-CZ"/>
                    </a:p>
                  </a:txBody>
                  <a:tcPr/>
                </a:tc>
                <a:extLst>
                  <a:ext uri="{0D108BD9-81ED-4DB2-BD59-A6C34878D82A}">
                    <a16:rowId xmlns:a16="http://schemas.microsoft.com/office/drawing/2014/main" val="390079557"/>
                  </a:ext>
                </a:extLst>
              </a:tr>
              <a:tr h="388352">
                <a:tc>
                  <a:txBody>
                    <a:bodyPr/>
                    <a:lstStyle/>
                    <a:p>
                      <a:pPr algn="ctr" fontAlgn="ctr"/>
                      <a:r>
                        <a:rPr lang="cs-CZ" sz="900" b="1" i="0" u="none" strike="noStrike" dirty="0">
                          <a:solidFill>
                            <a:srgbClr val="000000"/>
                          </a:solidFill>
                          <a:effectLst/>
                          <a:latin typeface="Arial" panose="020B0604020202020204" pitchFamily="34" charset="0"/>
                        </a:rPr>
                        <a:t>Den</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Datum</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Čas</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Domácí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Hosté</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Hřiště</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Kolo</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Výsledek</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21033709"/>
                  </a:ext>
                </a:extLst>
              </a:tr>
              <a:tr h="546997">
                <a:tc>
                  <a:txBody>
                    <a:bodyPr/>
                    <a:lstStyle/>
                    <a:p>
                      <a:pPr algn="ctr" fontAlgn="ctr"/>
                      <a:r>
                        <a:rPr lang="cs-CZ" sz="1050" b="1" i="0" u="none" strike="noStrike" dirty="0">
                          <a:solidFill>
                            <a:srgbClr val="000000"/>
                          </a:solidFill>
                          <a:effectLst/>
                          <a:latin typeface="Arial" panose="020B0604020202020204" pitchFamily="34" charset="0"/>
                        </a:rPr>
                        <a:t>sobota</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06.04.</a:t>
                      </a:r>
                    </a:p>
                    <a:p>
                      <a:pPr algn="ctr" fontAlgn="ctr"/>
                      <a:r>
                        <a:rPr lang="cs-CZ" sz="11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10:00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Liběšice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36850986"/>
                  </a:ext>
                </a:extLst>
              </a:tr>
              <a:tr h="546997">
                <a:tc>
                  <a:txBody>
                    <a:bodyPr/>
                    <a:lstStyle/>
                    <a:p>
                      <a:pPr algn="ctr" fontAlgn="ctr"/>
                      <a:r>
                        <a:rPr lang="cs-CZ" sz="1050" b="1" i="0" u="none" strike="noStrike" dirty="0">
                          <a:solidFill>
                            <a:srgbClr val="000000"/>
                          </a:solidFill>
                          <a:effectLst/>
                          <a:latin typeface="Arial" panose="020B0604020202020204" pitchFamily="34" charset="0"/>
                        </a:rPr>
                        <a:t>sobota</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100" b="1" i="0" u="none" strike="noStrike" dirty="0">
                          <a:solidFill>
                            <a:srgbClr val="000000"/>
                          </a:solidFill>
                          <a:effectLst/>
                          <a:latin typeface="Arial" panose="020B0604020202020204" pitchFamily="34" charset="0"/>
                        </a:rPr>
                        <a:t>13.04.</a:t>
                      </a:r>
                    </a:p>
                    <a:p>
                      <a:pPr algn="ctr" fontAlgn="ctr"/>
                      <a:r>
                        <a:rPr lang="cs-CZ" sz="11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100" b="1" i="0" u="none" strike="noStrike" dirty="0">
                          <a:solidFill>
                            <a:srgbClr val="000000"/>
                          </a:solidFill>
                          <a:effectLst/>
                          <a:latin typeface="Arial" panose="020B0604020202020204" pitchFamily="34" charset="0"/>
                        </a:rPr>
                        <a:t>10:00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a:solidFill>
                            <a:srgbClr val="000000"/>
                          </a:solidFill>
                          <a:effectLst/>
                          <a:latin typeface="Arial" panose="020B0604020202020204" pitchFamily="34" charset="0"/>
                        </a:rPr>
                        <a:t>Budyně n.O.</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a:solidFill>
                            <a:srgbClr val="000000"/>
                          </a:solidFill>
                          <a:effectLst/>
                          <a:latin typeface="Arial" panose="020B0604020202020204" pitchFamily="34" charset="0"/>
                        </a:rPr>
                        <a:t>Budyně</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278001"/>
                  </a:ext>
                </a:extLst>
              </a:tr>
              <a:tr h="741736">
                <a:tc>
                  <a:txBody>
                    <a:bodyPr/>
                    <a:lstStyle/>
                    <a:p>
                      <a:pPr algn="ctr" fontAlgn="ctr"/>
                      <a:r>
                        <a:rPr lang="cs-CZ" sz="1050" b="1" i="0" u="none" strike="noStrike">
                          <a:solidFill>
                            <a:srgbClr val="000000"/>
                          </a:solidFill>
                          <a:effectLst/>
                          <a:latin typeface="Arial" panose="020B0604020202020204" pitchFamily="34" charset="0"/>
                        </a:rPr>
                        <a:t>sobota</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20.04.</a:t>
                      </a:r>
                    </a:p>
                    <a:p>
                      <a:pPr algn="ctr" fontAlgn="ctr"/>
                      <a:r>
                        <a:rPr lang="cs-CZ" sz="11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9:00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SAHARA Vědomice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79428849"/>
                  </a:ext>
                </a:extLst>
              </a:tr>
              <a:tr h="546997">
                <a:tc>
                  <a:txBody>
                    <a:bodyPr/>
                    <a:lstStyle/>
                    <a:p>
                      <a:pPr algn="ctr" fontAlgn="ctr"/>
                      <a:r>
                        <a:rPr lang="cs-CZ" sz="1050" b="1" i="0" u="none" strike="noStrike" dirty="0">
                          <a:solidFill>
                            <a:srgbClr val="000000"/>
                          </a:solidFill>
                          <a:effectLst/>
                          <a:latin typeface="Arial" panose="020B0604020202020204" pitchFamily="34" charset="0"/>
                        </a:rPr>
                        <a:t>sobota</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100" b="1" i="0" u="none" strike="noStrike" dirty="0">
                          <a:solidFill>
                            <a:srgbClr val="000000"/>
                          </a:solidFill>
                          <a:effectLst/>
                          <a:latin typeface="Arial" panose="020B0604020202020204" pitchFamily="34" charset="0"/>
                        </a:rPr>
                        <a:t>27.04.</a:t>
                      </a:r>
                    </a:p>
                    <a:p>
                      <a:pPr algn="ctr" fontAlgn="ctr"/>
                      <a:r>
                        <a:rPr lang="cs-CZ" sz="11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100" b="1" i="0" u="none" strike="noStrike" dirty="0">
                          <a:solidFill>
                            <a:srgbClr val="000000"/>
                          </a:solidFill>
                          <a:effectLst/>
                          <a:latin typeface="Arial" panose="020B0604020202020204" pitchFamily="34" charset="0"/>
                        </a:rPr>
                        <a:t>10:00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Sokol Hoštka</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4</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15412442"/>
                  </a:ext>
                </a:extLst>
              </a:tr>
              <a:tr h="741736">
                <a:tc>
                  <a:txBody>
                    <a:bodyPr/>
                    <a:lstStyle/>
                    <a:p>
                      <a:pPr algn="ctr" fontAlgn="ctr"/>
                      <a:r>
                        <a:rPr lang="cs-CZ" sz="1050" b="1" i="0" u="none" strike="noStrike" dirty="0">
                          <a:solidFill>
                            <a:srgbClr val="000000"/>
                          </a:solidFill>
                          <a:effectLst/>
                          <a:latin typeface="Arial" panose="020B0604020202020204" pitchFamily="34" charset="0"/>
                        </a:rPr>
                        <a:t>sobota</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04.05.</a:t>
                      </a:r>
                    </a:p>
                    <a:p>
                      <a:pPr algn="ctr" fontAlgn="ctr"/>
                      <a:r>
                        <a:rPr lang="cs-CZ" sz="11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9:00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Slavoj Bohušovice </a:t>
                      </a:r>
                      <a:r>
                        <a:rPr lang="cs-CZ" sz="1200" b="1" i="0" u="none" strike="noStrike" dirty="0" err="1">
                          <a:solidFill>
                            <a:srgbClr val="000000"/>
                          </a:solidFill>
                          <a:effectLst/>
                          <a:latin typeface="Arial" panose="020B0604020202020204" pitchFamily="34" charset="0"/>
                        </a:rPr>
                        <a:t>n.O</a:t>
                      </a:r>
                      <a:r>
                        <a:rPr lang="cs-CZ" sz="1200" b="1" i="0" u="none" strike="noStrike" dirty="0">
                          <a:solidFill>
                            <a:srgbClr val="000000"/>
                          </a:solidFill>
                          <a:effectLst/>
                          <a:latin typeface="Arial" panose="020B0604020202020204" pitchFamily="34" charset="0"/>
                        </a:rPr>
                        <a:t>.</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65263783"/>
                  </a:ext>
                </a:extLst>
              </a:tr>
              <a:tr h="546997">
                <a:tc>
                  <a:txBody>
                    <a:bodyPr/>
                    <a:lstStyle/>
                    <a:p>
                      <a:pPr algn="ctr" fontAlgn="ctr"/>
                      <a:r>
                        <a:rPr lang="cs-CZ" sz="1050" b="1" i="0" u="none" strike="noStrike" dirty="0">
                          <a:solidFill>
                            <a:srgbClr val="000000"/>
                          </a:solidFill>
                          <a:effectLst/>
                          <a:latin typeface="Arial" panose="020B0604020202020204" pitchFamily="34" charset="0"/>
                        </a:rPr>
                        <a:t>sobota</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100" b="1" i="0" u="none" strike="noStrike" dirty="0">
                          <a:solidFill>
                            <a:srgbClr val="000000"/>
                          </a:solidFill>
                          <a:effectLst/>
                          <a:latin typeface="Arial" panose="020B0604020202020204" pitchFamily="34" charset="0"/>
                        </a:rPr>
                        <a:t>11.05.</a:t>
                      </a:r>
                    </a:p>
                    <a:p>
                      <a:pPr algn="ctr" fontAlgn="ctr"/>
                      <a:r>
                        <a:rPr lang="cs-CZ" sz="11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100" b="1" i="0" u="none" strike="noStrike" dirty="0">
                          <a:solidFill>
                            <a:srgbClr val="000000"/>
                          </a:solidFill>
                          <a:effectLst/>
                          <a:latin typeface="Arial" panose="020B0604020202020204" pitchFamily="34" charset="0"/>
                        </a:rPr>
                        <a:t>10:00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a:solidFill>
                            <a:srgbClr val="000000"/>
                          </a:solidFill>
                          <a:effectLst/>
                          <a:latin typeface="Arial" panose="020B0604020202020204" pitchFamily="34" charset="0"/>
                        </a:rPr>
                        <a:t>TJ Sokol Prackovice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Prackovice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16378174"/>
                  </a:ext>
                </a:extLst>
              </a:tr>
              <a:tr h="546997">
                <a:tc>
                  <a:txBody>
                    <a:bodyPr/>
                    <a:lstStyle/>
                    <a:p>
                      <a:pPr algn="ctr" fontAlgn="ctr"/>
                      <a:r>
                        <a:rPr lang="cs-CZ" sz="1050" b="1" i="0" u="none" strike="noStrike" dirty="0">
                          <a:solidFill>
                            <a:srgbClr val="000000"/>
                          </a:solidFill>
                          <a:effectLst/>
                          <a:latin typeface="Arial" panose="020B0604020202020204" pitchFamily="34" charset="0"/>
                        </a:rPr>
                        <a:t>sobota</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18.05.</a:t>
                      </a:r>
                    </a:p>
                    <a:p>
                      <a:pPr algn="ctr" fontAlgn="ctr"/>
                      <a:r>
                        <a:rPr lang="cs-CZ" sz="11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9:00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Slavoj Třebenice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7</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85036827"/>
                  </a:ext>
                </a:extLst>
              </a:tr>
              <a:tr h="546997">
                <a:tc>
                  <a:txBody>
                    <a:bodyPr/>
                    <a:lstStyle/>
                    <a:p>
                      <a:pPr algn="ctr" fontAlgn="ctr"/>
                      <a:r>
                        <a:rPr lang="cs-CZ" sz="1050" b="1" i="0" u="none" strike="noStrike" dirty="0">
                          <a:solidFill>
                            <a:srgbClr val="000000"/>
                          </a:solidFill>
                          <a:effectLst/>
                          <a:latin typeface="Arial" panose="020B0604020202020204" pitchFamily="34" charset="0"/>
                        </a:rPr>
                        <a:t>sobota</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100" b="1" i="0" u="none" strike="noStrike" dirty="0">
                          <a:solidFill>
                            <a:srgbClr val="000000"/>
                          </a:solidFill>
                          <a:effectLst/>
                          <a:latin typeface="Arial" panose="020B0604020202020204" pitchFamily="34" charset="0"/>
                        </a:rPr>
                        <a:t>25.05.</a:t>
                      </a:r>
                    </a:p>
                    <a:p>
                      <a:pPr algn="ctr" fontAlgn="ctr"/>
                      <a:r>
                        <a:rPr lang="cs-CZ" sz="11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1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a:solidFill>
                            <a:srgbClr val="000000"/>
                          </a:solidFill>
                          <a:effectLst/>
                          <a:latin typeface="Arial" panose="020B0604020202020204" pitchFamily="34" charset="0"/>
                        </a:rPr>
                        <a:t>volný los</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18100039"/>
                  </a:ext>
                </a:extLst>
              </a:tr>
              <a:tr h="546997">
                <a:tc>
                  <a:txBody>
                    <a:bodyPr/>
                    <a:lstStyle/>
                    <a:p>
                      <a:pPr algn="ctr" fontAlgn="ctr"/>
                      <a:r>
                        <a:rPr lang="cs-CZ" sz="1050" b="1" i="0" u="none" strike="noStrike" dirty="0">
                          <a:solidFill>
                            <a:srgbClr val="000000"/>
                          </a:solidFill>
                          <a:effectLst/>
                          <a:latin typeface="Arial" panose="020B0604020202020204" pitchFamily="34" charset="0"/>
                        </a:rPr>
                        <a:t>sobota</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01.06.</a:t>
                      </a:r>
                    </a:p>
                    <a:p>
                      <a:pPr algn="ctr" fontAlgn="ctr"/>
                      <a:r>
                        <a:rPr lang="cs-CZ" sz="11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12:30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Velemín</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99695889"/>
                  </a:ext>
                </a:extLst>
              </a:tr>
            </a:tbl>
          </a:graphicData>
        </a:graphic>
      </p:graphicFrame>
      <p:sp>
        <p:nvSpPr>
          <p:cNvPr id="4" name="TextovéPole 3"/>
          <p:cNvSpPr txBox="1"/>
          <p:nvPr/>
        </p:nvSpPr>
        <p:spPr>
          <a:xfrm>
            <a:off x="5391356" y="6329619"/>
            <a:ext cx="4680521" cy="400110"/>
          </a:xfrm>
          <a:prstGeom prst="rect">
            <a:avLst/>
          </a:prstGeom>
          <a:solidFill>
            <a:srgbClr val="99FFCC"/>
          </a:solidFill>
          <a:effectLst>
            <a:glow rad="800100">
              <a:srgbClr val="FFFF66">
                <a:alpha val="37000"/>
              </a:srgbClr>
            </a:glow>
            <a:softEdge rad="0"/>
          </a:effectLst>
        </p:spPr>
        <p:txBody>
          <a:bodyPr wrap="square" rtlCol="0">
            <a:spAutoFit/>
          </a:bodyPr>
          <a:lstStyle/>
          <a:p>
            <a:pPr algn="ctr"/>
            <a:r>
              <a:rPr lang="cs-CZ" sz="2000" dirty="0">
                <a:latin typeface="Arial Black" panose="020B0A04020102020204" pitchFamily="34" charset="0"/>
              </a:rPr>
              <a:t>Trenér: Jiří Trutnovský jun. </a:t>
            </a:r>
          </a:p>
        </p:txBody>
      </p:sp>
      <p:graphicFrame>
        <p:nvGraphicFramePr>
          <p:cNvPr id="8" name="Tabulka 7">
            <a:extLst>
              <a:ext uri="{FF2B5EF4-FFF2-40B4-BE49-F238E27FC236}">
                <a16:creationId xmlns:a16="http://schemas.microsoft.com/office/drawing/2014/main" id="{06FE3936-9DFA-41DE-A6C3-1A7E0B4FC75C}"/>
              </a:ext>
            </a:extLst>
          </p:cNvPr>
          <p:cNvGraphicFramePr>
            <a:graphicFrameLocks noGrp="1"/>
          </p:cNvGraphicFramePr>
          <p:nvPr>
            <p:extLst>
              <p:ext uri="{D42A27DB-BD31-4B8C-83A1-F6EECF244321}">
                <p14:modId xmlns:p14="http://schemas.microsoft.com/office/powerpoint/2010/main" val="3558856249"/>
              </p:ext>
            </p:extLst>
          </p:nvPr>
        </p:nvGraphicFramePr>
        <p:xfrm>
          <a:off x="180571" y="1686860"/>
          <a:ext cx="4608511" cy="5184575"/>
        </p:xfrm>
        <a:graphic>
          <a:graphicData uri="http://schemas.openxmlformats.org/drawingml/2006/table">
            <a:tbl>
              <a:tblPr/>
              <a:tblGrid>
                <a:gridCol w="430367">
                  <a:extLst>
                    <a:ext uri="{9D8B030D-6E8A-4147-A177-3AD203B41FA5}">
                      <a16:colId xmlns:a16="http://schemas.microsoft.com/office/drawing/2014/main" val="3796392460"/>
                    </a:ext>
                  </a:extLst>
                </a:gridCol>
                <a:gridCol w="672448">
                  <a:extLst>
                    <a:ext uri="{9D8B030D-6E8A-4147-A177-3AD203B41FA5}">
                      <a16:colId xmlns:a16="http://schemas.microsoft.com/office/drawing/2014/main" val="295119820"/>
                    </a:ext>
                  </a:extLst>
                </a:gridCol>
                <a:gridCol w="412434">
                  <a:extLst>
                    <a:ext uri="{9D8B030D-6E8A-4147-A177-3AD203B41FA5}">
                      <a16:colId xmlns:a16="http://schemas.microsoft.com/office/drawing/2014/main" val="460278459"/>
                    </a:ext>
                  </a:extLst>
                </a:gridCol>
                <a:gridCol w="690381">
                  <a:extLst>
                    <a:ext uri="{9D8B030D-6E8A-4147-A177-3AD203B41FA5}">
                      <a16:colId xmlns:a16="http://schemas.microsoft.com/office/drawing/2014/main" val="2179590389"/>
                    </a:ext>
                  </a:extLst>
                </a:gridCol>
                <a:gridCol w="824871">
                  <a:extLst>
                    <a:ext uri="{9D8B030D-6E8A-4147-A177-3AD203B41FA5}">
                      <a16:colId xmlns:a16="http://schemas.microsoft.com/office/drawing/2014/main" val="3885691733"/>
                    </a:ext>
                  </a:extLst>
                </a:gridCol>
                <a:gridCol w="1075917">
                  <a:extLst>
                    <a:ext uri="{9D8B030D-6E8A-4147-A177-3AD203B41FA5}">
                      <a16:colId xmlns:a16="http://schemas.microsoft.com/office/drawing/2014/main" val="760344277"/>
                    </a:ext>
                  </a:extLst>
                </a:gridCol>
                <a:gridCol w="502093">
                  <a:extLst>
                    <a:ext uri="{9D8B030D-6E8A-4147-A177-3AD203B41FA5}">
                      <a16:colId xmlns:a16="http://schemas.microsoft.com/office/drawing/2014/main" val="904062529"/>
                    </a:ext>
                  </a:extLst>
                </a:gridCol>
              </a:tblGrid>
              <a:tr h="296456">
                <a:tc>
                  <a:txBody>
                    <a:bodyPr/>
                    <a:lstStyle/>
                    <a:p>
                      <a:pPr algn="ctr" fontAlgn="ctr"/>
                      <a:r>
                        <a:rPr lang="cs-CZ" sz="1050" b="1" i="0" u="none" strike="noStrike">
                          <a:solidFill>
                            <a:srgbClr val="000000"/>
                          </a:solidFill>
                          <a:effectLst/>
                          <a:latin typeface="Arial" panose="020B0604020202020204" pitchFamily="34" charset="0"/>
                          <a:cs typeface="Arial" panose="020B0604020202020204" pitchFamily="34" charset="0"/>
                        </a:rPr>
                        <a:t>Den</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Datum</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Čas</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Domácí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Hosté</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Soutěž</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cs typeface="Arial" panose="020B0604020202020204" pitchFamily="34" charset="0"/>
                        </a:rPr>
                        <a:t>Kolo</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11345324"/>
                  </a:ext>
                </a:extLst>
              </a:tr>
              <a:tr h="418529">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sobota</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30.03.</a:t>
                      </a:r>
                    </a:p>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2019</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10:15</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  SK Štětí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  FK Dobroměřice</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Krajský přebor dospělých</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19</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008178133"/>
                  </a:ext>
                </a:extLst>
              </a:tr>
              <a:tr h="479196">
                <a:tc>
                  <a:txBody>
                    <a:bodyPr/>
                    <a:lstStyle/>
                    <a:p>
                      <a:pPr algn="ctr" rtl="0" fontAlgn="ctr"/>
                      <a:r>
                        <a:rPr lang="cs-CZ" sz="900" b="0" i="0" u="none" strike="noStrike">
                          <a:solidFill>
                            <a:srgbClr val="000000"/>
                          </a:solidFill>
                          <a:effectLst/>
                          <a:latin typeface="Arial" panose="020B0604020202020204" pitchFamily="34" charset="0"/>
                          <a:cs typeface="Arial" panose="020B0604020202020204" pitchFamily="34" charset="0"/>
                        </a:rPr>
                        <a:t>neděle</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31.03.</a:t>
                      </a:r>
                    </a:p>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2019</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10:00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  SK Štětí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  SK Sokol Brozany/</a:t>
                      </a:r>
                    </a:p>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Lukavec</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Krajský přebor starších žáků- </a:t>
                      </a:r>
                      <a:r>
                        <a:rPr lang="cs-CZ" sz="900" b="0" i="0" u="none" strike="noStrike" dirty="0" err="1">
                          <a:solidFill>
                            <a:srgbClr val="000000"/>
                          </a:solidFill>
                          <a:effectLst/>
                          <a:latin typeface="Arial" panose="020B0604020202020204" pitchFamily="34" charset="0"/>
                          <a:cs typeface="Arial" panose="020B0604020202020204" pitchFamily="34" charset="0"/>
                        </a:rPr>
                        <a:t>sk</a:t>
                      </a:r>
                      <a:r>
                        <a:rPr lang="cs-CZ" sz="900" b="0" i="0" u="none" strike="noStrike" dirty="0">
                          <a:solidFill>
                            <a:srgbClr val="000000"/>
                          </a:solidFill>
                          <a:effectLst/>
                          <a:latin typeface="Arial" panose="020B0604020202020204" pitchFamily="34" charset="0"/>
                          <a:cs typeface="Arial" panose="020B0604020202020204" pitchFamily="34" charset="0"/>
                        </a:rPr>
                        <a:t>. B</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16</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768780088"/>
                  </a:ext>
                </a:extLst>
              </a:tr>
              <a:tr h="479196">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neděle</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31.03.</a:t>
                      </a:r>
                    </a:p>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2019</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11:45</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a:solidFill>
                            <a:srgbClr val="000000"/>
                          </a:solidFill>
                          <a:effectLst/>
                          <a:latin typeface="Arial" panose="020B0604020202020204" pitchFamily="34" charset="0"/>
                          <a:cs typeface="Arial" panose="020B0604020202020204" pitchFamily="34" charset="0"/>
                        </a:rPr>
                        <a:t>  SK Štětí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  SK Sokol Brozany/</a:t>
                      </a:r>
                    </a:p>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Lukavec</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Krajský přebor mladších žáků- </a:t>
                      </a:r>
                      <a:r>
                        <a:rPr lang="cs-CZ" sz="900" b="0" i="0" u="none" strike="noStrike" dirty="0" err="1">
                          <a:solidFill>
                            <a:srgbClr val="000000"/>
                          </a:solidFill>
                          <a:effectLst/>
                          <a:latin typeface="Arial" panose="020B0604020202020204" pitchFamily="34" charset="0"/>
                          <a:cs typeface="Arial" panose="020B0604020202020204" pitchFamily="34" charset="0"/>
                        </a:rPr>
                        <a:t>sk</a:t>
                      </a:r>
                      <a:r>
                        <a:rPr lang="cs-CZ" sz="900" b="0" i="0" u="none" strike="noStrike" dirty="0">
                          <a:solidFill>
                            <a:srgbClr val="000000"/>
                          </a:solidFill>
                          <a:effectLst/>
                          <a:latin typeface="Arial" panose="020B0604020202020204" pitchFamily="34" charset="0"/>
                          <a:cs typeface="Arial" panose="020B0604020202020204" pitchFamily="34" charset="0"/>
                        </a:rPr>
                        <a:t>. B</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16</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149042904"/>
                  </a:ext>
                </a:extLst>
              </a:tr>
              <a:tr h="479196">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neděle</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31.3.</a:t>
                      </a:r>
                    </a:p>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2019</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15:00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SK Štětí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 SK Dušníky, </a:t>
                      </a:r>
                      <a:r>
                        <a:rPr lang="cs-CZ" sz="900" b="0" i="0" u="none" strike="noStrike" dirty="0" err="1">
                          <a:solidFill>
                            <a:srgbClr val="000000"/>
                          </a:solidFill>
                          <a:effectLst/>
                          <a:latin typeface="Arial" panose="020B0604020202020204" pitchFamily="34" charset="0"/>
                          <a:cs typeface="Arial" panose="020B0604020202020204" pitchFamily="34" charset="0"/>
                        </a:rPr>
                        <a:t>z.s</a:t>
                      </a:r>
                      <a:r>
                        <a:rPr lang="cs-CZ" sz="900" b="0" i="0" u="none" strike="noStrike" dirty="0">
                          <a:solidFill>
                            <a:srgbClr val="000000"/>
                          </a:solidFill>
                          <a:effectLst/>
                          <a:latin typeface="Arial" panose="020B0604020202020204" pitchFamily="34" charset="0"/>
                          <a:cs typeface="Arial" panose="020B0604020202020204" pitchFamily="34" charset="0"/>
                        </a:rPr>
                        <a:t>. "B"</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900" b="0" i="0" u="none" strike="noStrike" dirty="0">
                          <a:solidFill>
                            <a:srgbClr val="000000"/>
                          </a:solidFill>
                          <a:effectLst/>
                          <a:latin typeface="Arial" panose="020B0604020202020204" pitchFamily="34" charset="0"/>
                          <a:cs typeface="Arial" panose="020B0604020202020204" pitchFamily="34" charset="0"/>
                        </a:rPr>
                        <a:t>IV. třída dospělých </a:t>
                      </a:r>
                      <a:r>
                        <a:rPr lang="cs-CZ" sz="900" b="0" i="0" u="none" strike="noStrike" dirty="0" err="1">
                          <a:solidFill>
                            <a:srgbClr val="000000"/>
                          </a:solidFill>
                          <a:effectLst/>
                          <a:latin typeface="Arial" panose="020B0604020202020204" pitchFamily="34" charset="0"/>
                          <a:cs typeface="Arial" panose="020B0604020202020204" pitchFamily="34" charset="0"/>
                        </a:rPr>
                        <a:t>sk</a:t>
                      </a:r>
                      <a:r>
                        <a:rPr lang="cs-CZ" sz="900" b="0" i="0" u="none" strike="noStrike" dirty="0">
                          <a:solidFill>
                            <a:srgbClr val="000000"/>
                          </a:solidFill>
                          <a:effectLst/>
                          <a:latin typeface="Arial" panose="020B0604020202020204" pitchFamily="34" charset="0"/>
                          <a:cs typeface="Arial" panose="020B0604020202020204" pitchFamily="34" charset="0"/>
                        </a:rPr>
                        <a:t>. "B" - základní část</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900" b="0" i="0" u="none" strike="noStrike" dirty="0">
                          <a:solidFill>
                            <a:srgbClr val="000000"/>
                          </a:solidFill>
                          <a:effectLst/>
                          <a:latin typeface="Arial" panose="020B0604020202020204" pitchFamily="34" charset="0"/>
                          <a:cs typeface="Arial" panose="020B0604020202020204" pitchFamily="34" charset="0"/>
                        </a:rPr>
                        <a:t>13</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865275696"/>
                  </a:ext>
                </a:extLst>
              </a:tr>
              <a:tr h="479196">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sobota</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06.04.</a:t>
                      </a:r>
                    </a:p>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2019</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9:00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SK Štětí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SK Liběšice</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OP Mladší přípravka sk. "UMÍSTĚNÍ"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1</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432607135"/>
                  </a:ext>
                </a:extLst>
              </a:tr>
              <a:tr h="636022">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sobota</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06.04.</a:t>
                      </a:r>
                    </a:p>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2019</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10:30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  SK Štětí  "B"</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Podřipan</a:t>
                      </a:r>
                      <a:r>
                        <a:rPr lang="cs-CZ" sz="900" b="0" i="0" u="none" strike="noStrike" dirty="0">
                          <a:solidFill>
                            <a:srgbClr val="000000"/>
                          </a:solidFill>
                          <a:effectLst/>
                          <a:latin typeface="Arial" panose="020B0604020202020204" pitchFamily="34" charset="0"/>
                          <a:cs typeface="Arial" panose="020B0604020202020204" pitchFamily="34" charset="0"/>
                        </a:rPr>
                        <a:t> Kostomlaty</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IV. třída dospělých </a:t>
                      </a:r>
                      <a:r>
                        <a:rPr lang="cs-CZ" sz="900" b="0" i="0" u="none" strike="noStrike" dirty="0" err="1">
                          <a:solidFill>
                            <a:srgbClr val="000000"/>
                          </a:solidFill>
                          <a:effectLst/>
                          <a:latin typeface="Arial" panose="020B0604020202020204" pitchFamily="34" charset="0"/>
                          <a:cs typeface="Arial" panose="020B0604020202020204" pitchFamily="34" charset="0"/>
                        </a:rPr>
                        <a:t>sk</a:t>
                      </a:r>
                      <a:r>
                        <a:rPr lang="cs-CZ" sz="900" b="0" i="0" u="none" strike="noStrike" dirty="0">
                          <a:solidFill>
                            <a:srgbClr val="000000"/>
                          </a:solidFill>
                          <a:effectLst/>
                          <a:latin typeface="Arial" panose="020B0604020202020204" pitchFamily="34" charset="0"/>
                          <a:cs typeface="Arial" panose="020B0604020202020204" pitchFamily="34" charset="0"/>
                        </a:rPr>
                        <a:t>. "B" - základní část</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14</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562541626"/>
                  </a:ext>
                </a:extLst>
              </a:tr>
              <a:tr h="479196">
                <a:tc>
                  <a:txBody>
                    <a:bodyPr/>
                    <a:lstStyle/>
                    <a:p>
                      <a:pPr algn="ctr" fontAlgn="ctr"/>
                      <a:r>
                        <a:rPr lang="cs-CZ" sz="900" b="0" i="0" u="none" strike="noStrike">
                          <a:solidFill>
                            <a:srgbClr val="FF0000"/>
                          </a:solidFill>
                          <a:effectLst/>
                          <a:latin typeface="Arial" panose="020B0604020202020204" pitchFamily="34" charset="0"/>
                          <a:cs typeface="Arial" panose="020B0604020202020204" pitchFamily="34" charset="0"/>
                        </a:rPr>
                        <a:t>sobota</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dirty="0">
                          <a:solidFill>
                            <a:srgbClr val="FF0000"/>
                          </a:solidFill>
                          <a:effectLst/>
                          <a:latin typeface="Arial" panose="020B0604020202020204" pitchFamily="34" charset="0"/>
                          <a:cs typeface="Arial" panose="020B0604020202020204" pitchFamily="34" charset="0"/>
                        </a:rPr>
                        <a:t>13.04.</a:t>
                      </a:r>
                    </a:p>
                    <a:p>
                      <a:pPr algn="ctr" fontAlgn="ctr"/>
                      <a:r>
                        <a:rPr lang="cs-CZ" sz="900" b="0" i="0" u="none" strike="noStrike" dirty="0">
                          <a:solidFill>
                            <a:srgbClr val="FF0000"/>
                          </a:solidFill>
                          <a:effectLst/>
                          <a:latin typeface="Arial" panose="020B0604020202020204" pitchFamily="34" charset="0"/>
                          <a:cs typeface="Arial" panose="020B0604020202020204" pitchFamily="34" charset="0"/>
                        </a:rPr>
                        <a:t>2019</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FF0000"/>
                          </a:solidFill>
                          <a:effectLst/>
                          <a:latin typeface="Arial" panose="020B0604020202020204" pitchFamily="34" charset="0"/>
                          <a:cs typeface="Arial" panose="020B0604020202020204" pitchFamily="34" charset="0"/>
                        </a:rPr>
                        <a:t>10:15</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FF0000"/>
                          </a:solidFill>
                          <a:effectLst/>
                          <a:latin typeface="Arial" panose="020B0604020202020204" pitchFamily="34" charset="0"/>
                          <a:cs typeface="Arial" panose="020B0604020202020204" pitchFamily="34" charset="0"/>
                        </a:rPr>
                        <a:t>  SK Štětí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dirty="0">
                          <a:solidFill>
                            <a:srgbClr val="FF0000"/>
                          </a:solidFill>
                          <a:effectLst/>
                          <a:latin typeface="Arial" panose="020B0604020202020204" pitchFamily="34" charset="0"/>
                          <a:cs typeface="Arial" panose="020B0604020202020204" pitchFamily="34" charset="0"/>
                        </a:rPr>
                        <a:t>  SK STAP Vilémov</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FF0000"/>
                          </a:solidFill>
                          <a:effectLst/>
                          <a:latin typeface="Arial" panose="020B0604020202020204" pitchFamily="34" charset="0"/>
                          <a:cs typeface="Arial" panose="020B0604020202020204" pitchFamily="34" charset="0"/>
                        </a:rPr>
                        <a:t>HET Krajský přebor dospělých</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FF0000"/>
                          </a:solidFill>
                          <a:effectLst/>
                          <a:latin typeface="Arial" panose="020B0604020202020204" pitchFamily="34" charset="0"/>
                          <a:cs typeface="Arial" panose="020B0604020202020204" pitchFamily="34" charset="0"/>
                        </a:rPr>
                        <a:t>21</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460711665"/>
                  </a:ext>
                </a:extLst>
              </a:tr>
              <a:tr h="479196">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neděle</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14.04.</a:t>
                      </a:r>
                    </a:p>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2019</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9:00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SK Štětí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SK Bezděkov/Dobříň</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OP Starších Přípravek sk. "ELITE"</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3</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50796345"/>
                  </a:ext>
                </a:extLst>
              </a:tr>
              <a:tr h="479196">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neděle</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14.04.</a:t>
                      </a:r>
                    </a:p>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2019</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10:30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  SK Štětí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  FK Litoměřicko B</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Krajský přebor starších žáků- sk. B</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18</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724542940"/>
                  </a:ext>
                </a:extLst>
              </a:tr>
              <a:tr h="479196">
                <a:tc>
                  <a:txBody>
                    <a:bodyPr/>
                    <a:lstStyle/>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neděle</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14.04.</a:t>
                      </a:r>
                    </a:p>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2019</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12:15</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  SK Štětí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a:solidFill>
                            <a:srgbClr val="000000"/>
                          </a:solidFill>
                          <a:effectLst/>
                          <a:latin typeface="Arial" panose="020B0604020202020204" pitchFamily="34" charset="0"/>
                          <a:cs typeface="Arial" panose="020B0604020202020204" pitchFamily="34" charset="0"/>
                        </a:rPr>
                        <a:t>  FK Litoměřicko B</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Krajský přebor mladších žáků- </a:t>
                      </a:r>
                      <a:r>
                        <a:rPr lang="cs-CZ" sz="900" b="0" i="0" u="none" strike="noStrike" dirty="0" err="1">
                          <a:solidFill>
                            <a:srgbClr val="000000"/>
                          </a:solidFill>
                          <a:effectLst/>
                          <a:latin typeface="Arial" panose="020B0604020202020204" pitchFamily="34" charset="0"/>
                          <a:cs typeface="Arial" panose="020B0604020202020204" pitchFamily="34" charset="0"/>
                        </a:rPr>
                        <a:t>sk</a:t>
                      </a:r>
                      <a:r>
                        <a:rPr lang="cs-CZ" sz="900" b="0" i="0" u="none" strike="noStrike" dirty="0">
                          <a:solidFill>
                            <a:srgbClr val="000000"/>
                          </a:solidFill>
                          <a:effectLst/>
                          <a:latin typeface="Arial" panose="020B0604020202020204" pitchFamily="34" charset="0"/>
                          <a:cs typeface="Arial" panose="020B0604020202020204" pitchFamily="34" charset="0"/>
                        </a:rPr>
                        <a:t>. B</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0" i="0" u="none" strike="noStrike" dirty="0">
                          <a:solidFill>
                            <a:srgbClr val="000000"/>
                          </a:solidFill>
                          <a:effectLst/>
                          <a:latin typeface="Arial" panose="020B0604020202020204" pitchFamily="34" charset="0"/>
                          <a:cs typeface="Arial" panose="020B0604020202020204" pitchFamily="34" charset="0"/>
                        </a:rPr>
                        <a:t>18</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338817701"/>
                  </a:ext>
                </a:extLst>
              </a:tr>
            </a:tbl>
          </a:graphicData>
        </a:graphic>
      </p:graphicFrame>
      <p:sp>
        <p:nvSpPr>
          <p:cNvPr id="9" name="TextovéPole 8">
            <a:extLst>
              <a:ext uri="{FF2B5EF4-FFF2-40B4-BE49-F238E27FC236}">
                <a16:creationId xmlns:a16="http://schemas.microsoft.com/office/drawing/2014/main" id="{68D5EF9D-F9D0-408D-9727-0730B9E3D0AB}"/>
              </a:ext>
            </a:extLst>
          </p:cNvPr>
          <p:cNvSpPr txBox="1"/>
          <p:nvPr/>
        </p:nvSpPr>
        <p:spPr>
          <a:xfrm>
            <a:off x="369807" y="157267"/>
            <a:ext cx="4608490" cy="1384995"/>
          </a:xfrm>
          <a:prstGeom prst="rect">
            <a:avLst/>
          </a:prstGeom>
          <a:solidFill>
            <a:srgbClr val="00FF00"/>
          </a:solidFill>
          <a:ln w="63500">
            <a:solidFill>
              <a:srgbClr val="CC6600"/>
            </a:solidFill>
          </a:ln>
          <a:effectLst>
            <a:glow rad="139700">
              <a:srgbClr val="FFFF00">
                <a:alpha val="40000"/>
              </a:srgbClr>
            </a:glow>
            <a:softEdge rad="0"/>
          </a:effectLst>
          <a:scene3d>
            <a:camera prst="orthographicFront">
              <a:rot lat="0" lon="19199988" rev="0"/>
            </a:camera>
            <a:lightRig rig="threePt" dir="t"/>
          </a:scene3d>
          <a:sp3d>
            <a:bevelT w="0" h="0"/>
            <a:bevelB w="12700"/>
          </a:sp3d>
        </p:spPr>
        <p:txBody>
          <a:bodyPr wrap="square" rtlCol="0">
            <a:spAutoFit/>
          </a:bodyPr>
          <a:lstStyle/>
          <a:p>
            <a:pPr algn="ctr"/>
            <a:r>
              <a:rPr lang="cs-CZ" sz="2800" dirty="0">
                <a:solidFill>
                  <a:srgbClr val="0033CC"/>
                </a:solidFill>
                <a:latin typeface="Gill Sans Ultra Bold" panose="020B0A02020104020203" pitchFamily="34" charset="-18"/>
              </a:rPr>
              <a:t>Z fotbalové nabídky na hřišti ve Štětí je z čeho vybírat</a:t>
            </a:r>
          </a:p>
        </p:txBody>
      </p:sp>
    </p:spTree>
    <p:extLst>
      <p:ext uri="{BB962C8B-B14F-4D97-AF65-F5344CB8AC3E}">
        <p14:creationId xmlns:p14="http://schemas.microsoft.com/office/powerpoint/2010/main" val="294240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endParaRPr lang="cs-CZ" sz="800" dirty="0">
              <a:latin typeface="Bookman Old Style" pitchFamily="18" charset="0"/>
            </a:endParaRP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sp>
        <p:nvSpPr>
          <p:cNvPr id="2" name="TextovéPole 1"/>
          <p:cNvSpPr txBox="1"/>
          <p:nvPr/>
        </p:nvSpPr>
        <p:spPr>
          <a:xfrm>
            <a:off x="143992" y="199945"/>
            <a:ext cx="4631591" cy="1446550"/>
          </a:xfrm>
          <a:prstGeom prst="rect">
            <a:avLst/>
          </a:prstGeom>
          <a:solidFill>
            <a:srgbClr val="66FF66"/>
          </a:solidFill>
          <a:effectLst>
            <a:glow rad="101600">
              <a:schemeClr val="accent2">
                <a:lumMod val="40000"/>
                <a:lumOff val="60000"/>
                <a:alpha val="40000"/>
              </a:schemeClr>
            </a:glow>
            <a:softEdge rad="241300"/>
          </a:effectLst>
        </p:spPr>
        <p:txBody>
          <a:bodyPr wrap="square" rtlCol="0">
            <a:spAutoFit/>
          </a:bodyPr>
          <a:lstStyle/>
          <a:p>
            <a:pPr algn="ctr"/>
            <a:r>
              <a:rPr lang="cs-CZ" sz="2000" dirty="0">
                <a:latin typeface="Arial Black" panose="020B0A04020102020204" pitchFamily="34" charset="0"/>
              </a:rPr>
              <a:t>Ve skupině </a:t>
            </a:r>
            <a:r>
              <a:rPr lang="cs-CZ" sz="2000" dirty="0" err="1">
                <a:latin typeface="Arial Black" panose="020B0A04020102020204" pitchFamily="34" charset="0"/>
              </a:rPr>
              <a:t>Elite</a:t>
            </a:r>
            <a:r>
              <a:rPr lang="cs-CZ" sz="2000" dirty="0">
                <a:latin typeface="Arial Black" panose="020B0A04020102020204" pitchFamily="34" charset="0"/>
              </a:rPr>
              <a:t> se starší přípravka pod vedením trenéra </a:t>
            </a:r>
            <a:r>
              <a:rPr lang="cs-CZ" sz="2800" dirty="0">
                <a:solidFill>
                  <a:srgbClr val="FF0000"/>
                </a:solidFill>
                <a:latin typeface="Arial Black" panose="020B0A04020102020204" pitchFamily="34" charset="0"/>
              </a:rPr>
              <a:t>Pavla Božíka </a:t>
            </a:r>
            <a:r>
              <a:rPr lang="cs-CZ" sz="2000" dirty="0">
                <a:latin typeface="Arial Black" panose="020B0A04020102020204" pitchFamily="34" charset="0"/>
              </a:rPr>
              <a:t>utká na jaře o přeborníka okresu</a:t>
            </a:r>
          </a:p>
        </p:txBody>
      </p:sp>
      <p:graphicFrame>
        <p:nvGraphicFramePr>
          <p:cNvPr id="7" name="Tabulka 6"/>
          <p:cNvGraphicFramePr>
            <a:graphicFrameLocks noGrp="1"/>
          </p:cNvGraphicFramePr>
          <p:nvPr>
            <p:extLst>
              <p:ext uri="{D42A27DB-BD31-4B8C-83A1-F6EECF244321}">
                <p14:modId xmlns:p14="http://schemas.microsoft.com/office/powerpoint/2010/main" val="3448761685"/>
              </p:ext>
            </p:extLst>
          </p:nvPr>
        </p:nvGraphicFramePr>
        <p:xfrm>
          <a:off x="143992" y="1766987"/>
          <a:ext cx="4631591" cy="4922483"/>
        </p:xfrm>
        <a:graphic>
          <a:graphicData uri="http://schemas.openxmlformats.org/drawingml/2006/table">
            <a:tbl>
              <a:tblPr/>
              <a:tblGrid>
                <a:gridCol w="449568">
                  <a:extLst>
                    <a:ext uri="{9D8B030D-6E8A-4147-A177-3AD203B41FA5}">
                      <a16:colId xmlns:a16="http://schemas.microsoft.com/office/drawing/2014/main" val="205702010"/>
                    </a:ext>
                  </a:extLst>
                </a:gridCol>
                <a:gridCol w="654748">
                  <a:extLst>
                    <a:ext uri="{9D8B030D-6E8A-4147-A177-3AD203B41FA5}">
                      <a16:colId xmlns:a16="http://schemas.microsoft.com/office/drawing/2014/main" val="372924647"/>
                    </a:ext>
                  </a:extLst>
                </a:gridCol>
                <a:gridCol w="376383">
                  <a:extLst>
                    <a:ext uri="{9D8B030D-6E8A-4147-A177-3AD203B41FA5}">
                      <a16:colId xmlns:a16="http://schemas.microsoft.com/office/drawing/2014/main" val="2311604628"/>
                    </a:ext>
                  </a:extLst>
                </a:gridCol>
                <a:gridCol w="889987">
                  <a:extLst>
                    <a:ext uri="{9D8B030D-6E8A-4147-A177-3AD203B41FA5}">
                      <a16:colId xmlns:a16="http://schemas.microsoft.com/office/drawing/2014/main" val="3011829578"/>
                    </a:ext>
                  </a:extLst>
                </a:gridCol>
                <a:gridCol w="827256">
                  <a:extLst>
                    <a:ext uri="{9D8B030D-6E8A-4147-A177-3AD203B41FA5}">
                      <a16:colId xmlns:a16="http://schemas.microsoft.com/office/drawing/2014/main" val="218762135"/>
                    </a:ext>
                  </a:extLst>
                </a:gridCol>
                <a:gridCol w="595938">
                  <a:extLst>
                    <a:ext uri="{9D8B030D-6E8A-4147-A177-3AD203B41FA5}">
                      <a16:colId xmlns:a16="http://schemas.microsoft.com/office/drawing/2014/main" val="807263988"/>
                    </a:ext>
                  </a:extLst>
                </a:gridCol>
                <a:gridCol w="325413">
                  <a:extLst>
                    <a:ext uri="{9D8B030D-6E8A-4147-A177-3AD203B41FA5}">
                      <a16:colId xmlns:a16="http://schemas.microsoft.com/office/drawing/2014/main" val="3823077905"/>
                    </a:ext>
                  </a:extLst>
                </a:gridCol>
                <a:gridCol w="512298">
                  <a:extLst>
                    <a:ext uri="{9D8B030D-6E8A-4147-A177-3AD203B41FA5}">
                      <a16:colId xmlns:a16="http://schemas.microsoft.com/office/drawing/2014/main" val="3251429389"/>
                    </a:ext>
                  </a:extLst>
                </a:gridCol>
              </a:tblGrid>
              <a:tr h="188362">
                <a:tc gridSpan="8">
                  <a:txBody>
                    <a:bodyPr/>
                    <a:lstStyle/>
                    <a:p>
                      <a:pPr algn="ctr" fontAlgn="ctr"/>
                      <a:r>
                        <a:rPr lang="cs-CZ" sz="1000" b="1" i="0" u="none" strike="noStrike" dirty="0">
                          <a:solidFill>
                            <a:srgbClr val="000000"/>
                          </a:solidFill>
                          <a:effectLst/>
                          <a:latin typeface="Arial" panose="020B0604020202020204" pitchFamily="34" charset="0"/>
                        </a:rPr>
                        <a:t>Starší přípravka Jaro 2019-změny vyhrazeny</a:t>
                      </a:r>
                    </a:p>
                  </a:txBody>
                  <a:tcPr marL="2770" marR="2770" marT="2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813315673"/>
                  </a:ext>
                </a:extLst>
              </a:tr>
              <a:tr h="88641">
                <a:tc>
                  <a:txBody>
                    <a:bodyPr/>
                    <a:lstStyle/>
                    <a:p>
                      <a:pPr algn="ctr" fontAlgn="ctr"/>
                      <a:r>
                        <a:rPr lang="cs-CZ" sz="500" b="1" i="0" u="none" strike="noStrike">
                          <a:solidFill>
                            <a:srgbClr val="000000"/>
                          </a:solidFill>
                          <a:effectLst/>
                          <a:latin typeface="Arial" panose="020B0604020202020204" pitchFamily="34" charset="0"/>
                        </a:rPr>
                        <a:t>Den</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Datum</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Čas</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Domácí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Hosté</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Hřiště</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Kolo</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00"/>
                          </a:solidFill>
                          <a:effectLst/>
                          <a:latin typeface="Arial" panose="020B0604020202020204" pitchFamily="34" charset="0"/>
                        </a:rPr>
                        <a:t>Výsledek</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13435838"/>
                  </a:ext>
                </a:extLst>
              </a:tr>
              <a:tr h="406640">
                <a:tc>
                  <a:txBody>
                    <a:bodyPr/>
                    <a:lstStyle/>
                    <a:p>
                      <a:pPr algn="ctr" fontAlgn="ctr"/>
                      <a:r>
                        <a:rPr lang="cs-CZ" sz="1000" b="1" i="0" u="none" strike="noStrike" dirty="0">
                          <a:solidFill>
                            <a:srgbClr val="000000"/>
                          </a:solidFill>
                          <a:effectLst/>
                          <a:latin typeface="Arial" panose="020B0604020202020204" pitchFamily="34" charset="0"/>
                        </a:rPr>
                        <a:t>neděle</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07.04.</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ASK Lovosice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Lovosice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31276349"/>
                  </a:ext>
                </a:extLst>
              </a:tr>
              <a:tr h="406640">
                <a:tc>
                  <a:txBody>
                    <a:bodyPr/>
                    <a:lstStyle/>
                    <a:p>
                      <a:pPr algn="ctr" fontAlgn="ctr"/>
                      <a:r>
                        <a:rPr lang="cs-CZ" sz="1000" b="1" i="0" u="none" strike="noStrike">
                          <a:solidFill>
                            <a:srgbClr val="000000"/>
                          </a:solidFill>
                          <a:effectLst/>
                          <a:latin typeface="Arial" panose="020B0604020202020204" pitchFamily="34" charset="0"/>
                        </a:rPr>
                        <a:t>neděle</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dirty="0">
                          <a:solidFill>
                            <a:srgbClr val="000000"/>
                          </a:solidFill>
                          <a:effectLst/>
                          <a:latin typeface="Arial" panose="020B0604020202020204" pitchFamily="34" charset="0"/>
                        </a:rPr>
                        <a:t>14.04.</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9:00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200" b="1" i="0" u="none" strike="noStrike">
                          <a:solidFill>
                            <a:srgbClr val="000000"/>
                          </a:solidFill>
                          <a:effectLst/>
                          <a:latin typeface="Arial" panose="020B0604020202020204" pitchFamily="34" charset="0"/>
                        </a:rPr>
                        <a:t>SK Bezděkov/Dobříň</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574120120"/>
                  </a:ext>
                </a:extLst>
              </a:tr>
              <a:tr h="406640">
                <a:tc>
                  <a:txBody>
                    <a:bodyPr/>
                    <a:lstStyle/>
                    <a:p>
                      <a:pPr algn="ctr" fontAlgn="ctr"/>
                      <a:r>
                        <a:rPr lang="cs-CZ" sz="1000" b="1" i="0" u="none" strike="noStrike">
                          <a:solidFill>
                            <a:srgbClr val="000000"/>
                          </a:solidFill>
                          <a:effectLst/>
                          <a:latin typeface="Arial" panose="020B0604020202020204" pitchFamily="34" charset="0"/>
                        </a:rPr>
                        <a:t>neděle</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21.04.</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FK Slavoj Třebenice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Třebenice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33155875"/>
                  </a:ext>
                </a:extLst>
              </a:tr>
              <a:tr h="406640">
                <a:tc>
                  <a:txBody>
                    <a:bodyPr/>
                    <a:lstStyle/>
                    <a:p>
                      <a:pPr algn="ctr" fontAlgn="ctr"/>
                      <a:r>
                        <a:rPr lang="cs-CZ" sz="1000" b="1" i="0" u="none" strike="noStrike">
                          <a:solidFill>
                            <a:srgbClr val="000000"/>
                          </a:solidFill>
                          <a:effectLst/>
                          <a:latin typeface="Arial" panose="020B0604020202020204" pitchFamily="34" charset="0"/>
                        </a:rPr>
                        <a:t>neděle</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dirty="0">
                          <a:solidFill>
                            <a:srgbClr val="000000"/>
                          </a:solidFill>
                          <a:effectLst/>
                          <a:latin typeface="Arial" panose="020B0604020202020204" pitchFamily="34" charset="0"/>
                        </a:rPr>
                        <a:t>28.04.</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9:00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200" b="1" i="0" u="none" strike="noStrike">
                          <a:solidFill>
                            <a:srgbClr val="000000"/>
                          </a:solidFill>
                          <a:effectLst/>
                          <a:latin typeface="Arial" panose="020B0604020202020204" pitchFamily="34" charset="0"/>
                        </a:rPr>
                        <a:t>SK Libotenice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004103427"/>
                  </a:ext>
                </a:extLst>
              </a:tr>
              <a:tr h="406640">
                <a:tc>
                  <a:txBody>
                    <a:bodyPr/>
                    <a:lstStyle/>
                    <a:p>
                      <a:pPr algn="ctr" fontAlgn="ctr"/>
                      <a:r>
                        <a:rPr lang="cs-CZ" sz="1000" b="1" i="0" u="none" strike="noStrike">
                          <a:solidFill>
                            <a:srgbClr val="000000"/>
                          </a:solidFill>
                          <a:effectLst/>
                          <a:latin typeface="Arial" panose="020B0604020202020204" pitchFamily="34" charset="0"/>
                        </a:rPr>
                        <a:t>neděle</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05.05.</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TJ Sokol Mšené Lázně</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Mšené Lázně</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74781242"/>
                  </a:ext>
                </a:extLst>
              </a:tr>
              <a:tr h="406640">
                <a:tc>
                  <a:txBody>
                    <a:bodyPr/>
                    <a:lstStyle/>
                    <a:p>
                      <a:pPr algn="ctr" fontAlgn="ctr"/>
                      <a:r>
                        <a:rPr lang="cs-CZ" sz="1000" b="1" i="0" u="none" strike="noStrike">
                          <a:solidFill>
                            <a:srgbClr val="000000"/>
                          </a:solidFill>
                          <a:effectLst/>
                          <a:latin typeface="Arial" panose="020B0604020202020204" pitchFamily="34" charset="0"/>
                        </a:rPr>
                        <a:t>neděle</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dirty="0">
                          <a:solidFill>
                            <a:srgbClr val="000000"/>
                          </a:solidFill>
                          <a:effectLst/>
                          <a:latin typeface="Arial" panose="020B0604020202020204" pitchFamily="34" charset="0"/>
                        </a:rPr>
                        <a:t>12.05.</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9:00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200" b="1" i="0" u="none" strike="noStrike" dirty="0">
                          <a:solidFill>
                            <a:srgbClr val="000000"/>
                          </a:solidFill>
                          <a:effectLst/>
                          <a:latin typeface="Arial" panose="020B0604020202020204" pitchFamily="34" charset="0"/>
                        </a:rPr>
                        <a:t>FK </a:t>
                      </a:r>
                      <a:r>
                        <a:rPr lang="cs-CZ" sz="1200" b="1" i="0" u="none" strike="noStrike" dirty="0" err="1">
                          <a:solidFill>
                            <a:srgbClr val="000000"/>
                          </a:solidFill>
                          <a:effectLst/>
                          <a:latin typeface="Arial" panose="020B0604020202020204" pitchFamily="34" charset="0"/>
                        </a:rPr>
                        <a:t>Schoeller</a:t>
                      </a:r>
                      <a:r>
                        <a:rPr lang="cs-CZ" sz="1200" b="1" i="0" u="none" strike="noStrike" dirty="0">
                          <a:solidFill>
                            <a:srgbClr val="000000"/>
                          </a:solidFill>
                          <a:effectLst/>
                          <a:latin typeface="Arial" panose="020B0604020202020204" pitchFamily="34" charset="0"/>
                        </a:rPr>
                        <a:t> Křešice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89927044"/>
                  </a:ext>
                </a:extLst>
              </a:tr>
              <a:tr h="406640">
                <a:tc>
                  <a:txBody>
                    <a:bodyPr/>
                    <a:lstStyle/>
                    <a:p>
                      <a:pPr algn="ctr" fontAlgn="ctr"/>
                      <a:r>
                        <a:rPr lang="cs-CZ" sz="1000" b="1" i="0" u="none" strike="noStrike">
                          <a:solidFill>
                            <a:srgbClr val="000000"/>
                          </a:solidFill>
                          <a:effectLst/>
                          <a:latin typeface="Arial" panose="020B0604020202020204" pitchFamily="34" charset="0"/>
                        </a:rPr>
                        <a:t>neděle</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19.05.</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Dynamo Podlusky</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Podlusky</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51001841"/>
                  </a:ext>
                </a:extLst>
              </a:tr>
              <a:tr h="406640">
                <a:tc>
                  <a:txBody>
                    <a:bodyPr/>
                    <a:lstStyle/>
                    <a:p>
                      <a:pPr algn="ctr" fontAlgn="ctr"/>
                      <a:r>
                        <a:rPr lang="cs-CZ" sz="1000" b="1" i="0" u="none" strike="noStrike">
                          <a:solidFill>
                            <a:srgbClr val="000000"/>
                          </a:solidFill>
                          <a:effectLst/>
                          <a:latin typeface="Arial" panose="020B0604020202020204" pitchFamily="34" charset="0"/>
                        </a:rPr>
                        <a:t>sobota</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dirty="0">
                          <a:solidFill>
                            <a:srgbClr val="000000"/>
                          </a:solidFill>
                          <a:effectLst/>
                          <a:latin typeface="Arial" panose="020B0604020202020204" pitchFamily="34" charset="0"/>
                        </a:rPr>
                        <a:t>25.05.</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12:00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50" b="1" i="0" u="none" strike="noStrike" dirty="0">
                          <a:solidFill>
                            <a:srgbClr val="000000"/>
                          </a:solidFill>
                          <a:effectLst/>
                          <a:latin typeface="Arial" panose="020B0604020202020204" pitchFamily="34" charset="0"/>
                        </a:rPr>
                        <a:t>TJ Sokol Libochovany</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853854509"/>
                  </a:ext>
                </a:extLst>
              </a:tr>
              <a:tr h="406640">
                <a:tc>
                  <a:txBody>
                    <a:bodyPr/>
                    <a:lstStyle/>
                    <a:p>
                      <a:pPr algn="ctr" fontAlgn="ctr"/>
                      <a:r>
                        <a:rPr lang="cs-CZ" sz="1000" b="1" i="0" u="none" strike="noStrike">
                          <a:solidFill>
                            <a:srgbClr val="000000"/>
                          </a:solidFill>
                          <a:effectLst/>
                          <a:latin typeface="Arial" panose="020B0604020202020204" pitchFamily="34" charset="0"/>
                        </a:rPr>
                        <a:t>neděle</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02.06.</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Slavoj Bohušovice n.O.</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42131314"/>
                  </a:ext>
                </a:extLst>
              </a:tr>
              <a:tr h="406640">
                <a:tc>
                  <a:txBody>
                    <a:bodyPr/>
                    <a:lstStyle/>
                    <a:p>
                      <a:pPr algn="ctr" fontAlgn="ctr"/>
                      <a:r>
                        <a:rPr lang="cs-CZ" sz="1000" b="1" i="0" u="none" strike="noStrike">
                          <a:solidFill>
                            <a:srgbClr val="000000"/>
                          </a:solidFill>
                          <a:effectLst/>
                          <a:latin typeface="Arial" panose="020B0604020202020204" pitchFamily="34" charset="0"/>
                        </a:rPr>
                        <a:t>neděle</a:t>
                      </a:r>
                    </a:p>
                  </a:txBody>
                  <a:tcPr marL="2770" marR="2770" marT="2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dirty="0">
                          <a:solidFill>
                            <a:srgbClr val="000000"/>
                          </a:solidFill>
                          <a:effectLst/>
                          <a:latin typeface="Arial" panose="020B0604020202020204" pitchFamily="34" charset="0"/>
                        </a:rPr>
                        <a:t>09.06.</a:t>
                      </a:r>
                    </a:p>
                    <a:p>
                      <a:pPr algn="ctr" fontAlgn="ctr"/>
                      <a:r>
                        <a:rPr lang="cs-CZ" sz="1000" b="1" i="0" u="none" strike="noStrike" dirty="0">
                          <a:solidFill>
                            <a:srgbClr val="000000"/>
                          </a:solidFill>
                          <a:effectLst/>
                          <a:latin typeface="Arial" panose="020B0604020202020204" pitchFamily="34" charset="0"/>
                        </a:rPr>
                        <a:t>2019</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200" b="1" i="0" u="none" strike="noStrike">
                          <a:solidFill>
                            <a:srgbClr val="000000"/>
                          </a:solidFill>
                          <a:effectLst/>
                          <a:latin typeface="Arial" panose="020B0604020202020204" pitchFamily="34" charset="0"/>
                        </a:rPr>
                        <a:t>SK Liběšice</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dirty="0">
                          <a:solidFill>
                            <a:srgbClr val="000000"/>
                          </a:solidFill>
                          <a:effectLst/>
                          <a:latin typeface="Arial" panose="020B0604020202020204" pitchFamily="34" charset="0"/>
                        </a:rPr>
                        <a:t>Štětí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dirty="0">
                          <a:solidFill>
                            <a:srgbClr val="000000"/>
                          </a:solidFill>
                          <a:effectLst/>
                          <a:latin typeface="Arial" panose="020B0604020202020204" pitchFamily="34" charset="0"/>
                        </a:rPr>
                        <a:t>10</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2770" marR="2770" marT="2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020281326"/>
                  </a:ext>
                </a:extLst>
              </a:tr>
            </a:tbl>
          </a:graphicData>
        </a:graphic>
      </p:graphicFrame>
      <p:graphicFrame>
        <p:nvGraphicFramePr>
          <p:cNvPr id="12" name="Tabulka 11">
            <a:extLst>
              <a:ext uri="{FF2B5EF4-FFF2-40B4-BE49-F238E27FC236}">
                <a16:creationId xmlns:a16="http://schemas.microsoft.com/office/drawing/2014/main" id="{063C7FDA-B73E-41A4-AA27-9669A908BDE9}"/>
              </a:ext>
            </a:extLst>
          </p:cNvPr>
          <p:cNvGraphicFramePr>
            <a:graphicFrameLocks noGrp="1"/>
          </p:cNvGraphicFramePr>
          <p:nvPr>
            <p:extLst>
              <p:ext uri="{D42A27DB-BD31-4B8C-83A1-F6EECF244321}">
                <p14:modId xmlns:p14="http://schemas.microsoft.com/office/powerpoint/2010/main" val="2562417283"/>
              </p:ext>
            </p:extLst>
          </p:nvPr>
        </p:nvGraphicFramePr>
        <p:xfrm>
          <a:off x="5448672" y="2168577"/>
          <a:ext cx="4655978" cy="3543300"/>
        </p:xfrm>
        <a:graphic>
          <a:graphicData uri="http://schemas.openxmlformats.org/drawingml/2006/table">
            <a:tbl>
              <a:tblPr/>
              <a:tblGrid>
                <a:gridCol w="510827">
                  <a:extLst>
                    <a:ext uri="{9D8B030D-6E8A-4147-A177-3AD203B41FA5}">
                      <a16:colId xmlns:a16="http://schemas.microsoft.com/office/drawing/2014/main" val="2065533643"/>
                    </a:ext>
                  </a:extLst>
                </a:gridCol>
                <a:gridCol w="566699">
                  <a:extLst>
                    <a:ext uri="{9D8B030D-6E8A-4147-A177-3AD203B41FA5}">
                      <a16:colId xmlns:a16="http://schemas.microsoft.com/office/drawing/2014/main" val="3010318896"/>
                    </a:ext>
                  </a:extLst>
                </a:gridCol>
                <a:gridCol w="595965">
                  <a:extLst>
                    <a:ext uri="{9D8B030D-6E8A-4147-A177-3AD203B41FA5}">
                      <a16:colId xmlns:a16="http://schemas.microsoft.com/office/drawing/2014/main" val="2933737003"/>
                    </a:ext>
                  </a:extLst>
                </a:gridCol>
                <a:gridCol w="787526">
                  <a:extLst>
                    <a:ext uri="{9D8B030D-6E8A-4147-A177-3AD203B41FA5}">
                      <a16:colId xmlns:a16="http://schemas.microsoft.com/office/drawing/2014/main" val="1279007033"/>
                    </a:ext>
                  </a:extLst>
                </a:gridCol>
                <a:gridCol w="726332">
                  <a:extLst>
                    <a:ext uri="{9D8B030D-6E8A-4147-A177-3AD203B41FA5}">
                      <a16:colId xmlns:a16="http://schemas.microsoft.com/office/drawing/2014/main" val="4081838338"/>
                    </a:ext>
                  </a:extLst>
                </a:gridCol>
                <a:gridCol w="1468629">
                  <a:extLst>
                    <a:ext uri="{9D8B030D-6E8A-4147-A177-3AD203B41FA5}">
                      <a16:colId xmlns:a16="http://schemas.microsoft.com/office/drawing/2014/main" val="1104907864"/>
                    </a:ext>
                  </a:extLst>
                </a:gridCol>
              </a:tblGrid>
              <a:tr h="209550">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Den</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Datum</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Čas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Domácí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Hosté</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Soutěž</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345155473"/>
                  </a:ext>
                </a:extLst>
              </a:tr>
              <a:tr h="400050">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sobota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30.03.</a:t>
                      </a:r>
                    </a:p>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17:00 UT Děčín</a:t>
                      </a:r>
                      <a:endParaRPr lang="cs-CZ"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  TJ JUNIOR ROMA Děčín</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  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I.třída staršího dorostu - sk.A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extLst>
                  <a:ext uri="{0D108BD9-81ED-4DB2-BD59-A6C34878D82A}">
                    <a16:rowId xmlns:a16="http://schemas.microsoft.com/office/drawing/2014/main" val="3871716260"/>
                  </a:ext>
                </a:extLst>
              </a:tr>
              <a:tr h="400050">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sobota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8F6A3"/>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06.04.</a:t>
                      </a:r>
                    </a:p>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8F6A3"/>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16:30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8F6A3"/>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  FK SEKO Louny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8F6A3"/>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  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8F6A3"/>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HET Krajský přebor dospělých</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8F6A3"/>
                    </a:solidFill>
                  </a:tcPr>
                </a:tc>
                <a:extLst>
                  <a:ext uri="{0D108BD9-81ED-4DB2-BD59-A6C34878D82A}">
                    <a16:rowId xmlns:a16="http://schemas.microsoft.com/office/drawing/2014/main" val="603490206"/>
                  </a:ext>
                </a:extLst>
              </a:tr>
              <a:tr h="400050">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neděle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8F6A3"/>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07.04.</a:t>
                      </a:r>
                    </a:p>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8F6A3"/>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8F6A3"/>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ASK Lovosice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8F6A3"/>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8F6A3"/>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OP Starších Přípravek </a:t>
                      </a:r>
                      <a:r>
                        <a:rPr lang="cs-CZ" sz="1000" b="1" i="0" u="none" strike="noStrike" dirty="0" err="1">
                          <a:solidFill>
                            <a:srgbClr val="000000"/>
                          </a:solidFill>
                          <a:effectLst/>
                          <a:latin typeface="Arial" panose="020B0604020202020204" pitchFamily="34" charset="0"/>
                          <a:cs typeface="Arial" panose="020B0604020202020204" pitchFamily="34" charset="0"/>
                        </a:rPr>
                        <a:t>sk</a:t>
                      </a:r>
                      <a:r>
                        <a:rPr lang="cs-CZ" sz="1000" b="1" i="0" u="none" strike="noStrike" dirty="0">
                          <a:solidFill>
                            <a:srgbClr val="000000"/>
                          </a:solidFill>
                          <a:effectLst/>
                          <a:latin typeface="Arial" panose="020B0604020202020204" pitchFamily="34" charset="0"/>
                          <a:cs typeface="Arial" panose="020B0604020202020204" pitchFamily="34" charset="0"/>
                        </a:rPr>
                        <a:t>. "ELITE"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8F6A3"/>
                    </a:solidFill>
                  </a:tcPr>
                </a:tc>
                <a:extLst>
                  <a:ext uri="{0D108BD9-81ED-4DB2-BD59-A6C34878D82A}">
                    <a16:rowId xmlns:a16="http://schemas.microsoft.com/office/drawing/2014/main" val="4211625375"/>
                  </a:ext>
                </a:extLst>
              </a:tr>
              <a:tr h="466725">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Čtvrtek</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11.4.</a:t>
                      </a:r>
                    </a:p>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17:00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SK Bezděkov/</a:t>
                      </a:r>
                    </a:p>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Dobříň</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OP Mini přípravky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extLst>
                  <a:ext uri="{0D108BD9-81ED-4DB2-BD59-A6C34878D82A}">
                    <a16:rowId xmlns:a16="http://schemas.microsoft.com/office/drawing/2014/main" val="2551705360"/>
                  </a:ext>
                </a:extLst>
              </a:tr>
              <a:tr h="466725">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pátek</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12.04.</a:t>
                      </a:r>
                    </a:p>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17:30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TIGO Nučnice 1996</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err="1">
                          <a:solidFill>
                            <a:srgbClr val="000000"/>
                          </a:solidFill>
                          <a:effectLst/>
                          <a:latin typeface="Arial" panose="020B0604020202020204" pitchFamily="34" charset="0"/>
                          <a:cs typeface="Arial" panose="020B0604020202020204" pitchFamily="34" charset="0"/>
                        </a:rPr>
                        <a:t>Sepap</a:t>
                      </a:r>
                      <a:r>
                        <a:rPr lang="cs-CZ" sz="1000" b="1" i="0" u="none" strike="noStrike" dirty="0">
                          <a:solidFill>
                            <a:srgbClr val="000000"/>
                          </a:solidFill>
                          <a:effectLst/>
                          <a:latin typeface="Arial" panose="020B0604020202020204" pitchFamily="34" charset="0"/>
                          <a:cs typeface="Arial" panose="020B0604020202020204" pitchFamily="34" charset="0"/>
                        </a:rPr>
                        <a:t>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Okresní přebor staré gardy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extLst>
                  <a:ext uri="{0D108BD9-81ED-4DB2-BD59-A6C34878D82A}">
                    <a16:rowId xmlns:a16="http://schemas.microsoft.com/office/drawing/2014/main" val="1937695056"/>
                  </a:ext>
                </a:extLst>
              </a:tr>
              <a:tr h="400050">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sobota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13.04.</a:t>
                      </a:r>
                    </a:p>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  TJ Mojžíř</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  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I.třída staršího dorostu - sk.A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extLst>
                  <a:ext uri="{0D108BD9-81ED-4DB2-BD59-A6C34878D82A}">
                    <a16:rowId xmlns:a16="http://schemas.microsoft.com/office/drawing/2014/main" val="1480828740"/>
                  </a:ext>
                </a:extLst>
              </a:tr>
              <a:tr h="400050">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sobota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13.04.</a:t>
                      </a:r>
                    </a:p>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Budyně n.O.</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OP Mladší přípravka </a:t>
                      </a:r>
                      <a:r>
                        <a:rPr lang="cs-CZ" sz="1000" b="1" i="0" u="none" strike="noStrike" dirty="0" err="1">
                          <a:solidFill>
                            <a:srgbClr val="000000"/>
                          </a:solidFill>
                          <a:effectLst/>
                          <a:latin typeface="Arial" panose="020B0604020202020204" pitchFamily="34" charset="0"/>
                          <a:cs typeface="Arial" panose="020B0604020202020204" pitchFamily="34" charset="0"/>
                        </a:rPr>
                        <a:t>sk</a:t>
                      </a:r>
                      <a:r>
                        <a:rPr lang="cs-CZ" sz="1000" b="1" i="0" u="none" strike="noStrike" dirty="0">
                          <a:solidFill>
                            <a:srgbClr val="000000"/>
                          </a:solidFill>
                          <a:effectLst/>
                          <a:latin typeface="Arial" panose="020B0604020202020204" pitchFamily="34" charset="0"/>
                          <a:cs typeface="Arial" panose="020B0604020202020204" pitchFamily="34" charset="0"/>
                        </a:rPr>
                        <a:t>. "UMÍSTĚNÍ"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extLst>
                  <a:ext uri="{0D108BD9-81ED-4DB2-BD59-A6C34878D82A}">
                    <a16:rowId xmlns:a16="http://schemas.microsoft.com/office/drawing/2014/main" val="4045177290"/>
                  </a:ext>
                </a:extLst>
              </a:tr>
              <a:tr h="400050">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neděle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14.04.</a:t>
                      </a:r>
                    </a:p>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16:30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  Přestavlky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  SK Štětí </a:t>
                      </a:r>
                      <a:r>
                        <a:rPr lang="cs-CZ" sz="1000" b="1" i="0" u="none" strike="noStrike" dirty="0" err="1">
                          <a:solidFill>
                            <a:srgbClr val="000000"/>
                          </a:solidFill>
                          <a:effectLst/>
                          <a:latin typeface="Arial" panose="020B0604020202020204" pitchFamily="34" charset="0"/>
                          <a:cs typeface="Arial" panose="020B0604020202020204" pitchFamily="34" charset="0"/>
                        </a:rPr>
                        <a:t>z.s</a:t>
                      </a:r>
                      <a:r>
                        <a:rPr lang="cs-CZ" sz="1000" b="1" i="0" u="none" strike="noStrike" dirty="0">
                          <a:solidFill>
                            <a:srgbClr val="000000"/>
                          </a:solidFill>
                          <a:effectLst/>
                          <a:latin typeface="Arial" panose="020B0604020202020204" pitchFamily="34" charset="0"/>
                          <a:cs typeface="Arial" panose="020B0604020202020204" pitchFamily="34" charset="0"/>
                        </a:rPr>
                        <a:t>.  "B"</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IV. třída dospělých </a:t>
                      </a:r>
                      <a:r>
                        <a:rPr lang="cs-CZ" sz="1000" b="1" i="0" u="none" strike="noStrike" dirty="0" err="1">
                          <a:solidFill>
                            <a:srgbClr val="000000"/>
                          </a:solidFill>
                          <a:effectLst/>
                          <a:latin typeface="Arial" panose="020B0604020202020204" pitchFamily="34" charset="0"/>
                          <a:cs typeface="Arial" panose="020B0604020202020204" pitchFamily="34" charset="0"/>
                        </a:rPr>
                        <a:t>sk</a:t>
                      </a:r>
                      <a:r>
                        <a:rPr lang="cs-CZ" sz="1000" b="1" i="0" u="none" strike="noStrike" dirty="0">
                          <a:solidFill>
                            <a:srgbClr val="000000"/>
                          </a:solidFill>
                          <a:effectLst/>
                          <a:latin typeface="Arial" panose="020B0604020202020204" pitchFamily="34" charset="0"/>
                          <a:cs typeface="Arial" panose="020B0604020202020204" pitchFamily="34" charset="0"/>
                        </a:rPr>
                        <a:t>. "B" - základní část</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DB9"/>
                    </a:solidFill>
                  </a:tcPr>
                </a:tc>
                <a:extLst>
                  <a:ext uri="{0D108BD9-81ED-4DB2-BD59-A6C34878D82A}">
                    <a16:rowId xmlns:a16="http://schemas.microsoft.com/office/drawing/2014/main" val="3813897766"/>
                  </a:ext>
                </a:extLst>
              </a:tr>
            </a:tbl>
          </a:graphicData>
        </a:graphic>
      </p:graphicFrame>
      <p:sp>
        <p:nvSpPr>
          <p:cNvPr id="13" name="Obdélník 12">
            <a:extLst>
              <a:ext uri="{FF2B5EF4-FFF2-40B4-BE49-F238E27FC236}">
                <a16:creationId xmlns:a16="http://schemas.microsoft.com/office/drawing/2014/main" id="{CE58A704-F433-45F9-A9DC-33F3607857FD}"/>
              </a:ext>
            </a:extLst>
          </p:cNvPr>
          <p:cNvSpPr/>
          <p:nvPr/>
        </p:nvSpPr>
        <p:spPr>
          <a:xfrm>
            <a:off x="5463076" y="69242"/>
            <a:ext cx="4655979" cy="1877437"/>
          </a:xfrm>
          <a:prstGeom prst="rect">
            <a:avLst/>
          </a:prstGeom>
          <a:pattFill prst="diagBrick">
            <a:fgClr>
              <a:srgbClr val="00FFFF"/>
            </a:fgClr>
            <a:bgClr>
              <a:schemeClr val="bg1"/>
            </a:bgClr>
          </a:pattFill>
        </p:spPr>
        <p:txBody>
          <a:bodyPr wrap="square" lIns="91440" tIns="45720" rIns="91440" bIns="45720">
            <a:spAutoFit/>
          </a:bodyPr>
          <a:lstStyle/>
          <a:p>
            <a:pPr algn="ctr"/>
            <a:r>
              <a:rPr lang="cs-CZ" sz="2900" b="1" cap="none" spc="0" dirty="0">
                <a:ln/>
                <a:solidFill>
                  <a:srgbClr val="800080"/>
                </a:solidFill>
                <a:effectLst>
                  <a:outerShdw blurRad="38100" dist="19050" dir="2700000" algn="tl" rotWithShape="0">
                    <a:schemeClr val="dk1">
                      <a:lumMod val="50000"/>
                      <a:alpha val="40000"/>
                    </a:schemeClr>
                  </a:outerShdw>
                </a:effectLst>
              </a:rPr>
              <a:t>Pozor mužstvo dospělých hraje příští kolo v Lounech v sobotu, kde se jinak hraje až v neděli</a:t>
            </a:r>
          </a:p>
        </p:txBody>
      </p:sp>
      <p:pic>
        <p:nvPicPr>
          <p:cNvPr id="14" name="Obrázek 13" descr="&lt;strong&gt;Fotbalista&lt;/strong&gt; kreslený stock fotografie, royalty free ...">
            <a:extLst>
              <a:ext uri="{FF2B5EF4-FFF2-40B4-BE49-F238E27FC236}">
                <a16:creationId xmlns:a16="http://schemas.microsoft.com/office/drawing/2014/main" id="{52C1EE8C-4055-4FB9-BFC6-717DAFA993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260" y="5913829"/>
            <a:ext cx="1124797" cy="988799"/>
          </a:xfrm>
          <a:prstGeom prst="rect">
            <a:avLst/>
          </a:prstGeom>
        </p:spPr>
      </p:pic>
    </p:spTree>
    <p:extLst>
      <p:ext uri="{BB962C8B-B14F-4D97-AF65-F5344CB8AC3E}">
        <p14:creationId xmlns:p14="http://schemas.microsoft.com/office/powerpoint/2010/main" val="112617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12" name="TextovéPole 11"/>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endParaRPr lang="cs-CZ" sz="800" dirty="0">
              <a:latin typeface="Bookman Old Style" pitchFamily="18" charset="0"/>
            </a:endParaRPr>
          </a:p>
        </p:txBody>
      </p:sp>
      <p:graphicFrame>
        <p:nvGraphicFramePr>
          <p:cNvPr id="7" name="Tabulka 6">
            <a:extLst>
              <a:ext uri="{FF2B5EF4-FFF2-40B4-BE49-F238E27FC236}">
                <a16:creationId xmlns:a16="http://schemas.microsoft.com/office/drawing/2014/main" id="{5660E0C2-934B-41D9-996F-2D61AAC5DC8B}"/>
              </a:ext>
            </a:extLst>
          </p:cNvPr>
          <p:cNvGraphicFramePr>
            <a:graphicFrameLocks noGrp="1"/>
          </p:cNvGraphicFramePr>
          <p:nvPr>
            <p:extLst>
              <p:ext uri="{D42A27DB-BD31-4B8C-83A1-F6EECF244321}">
                <p14:modId xmlns:p14="http://schemas.microsoft.com/office/powerpoint/2010/main" val="551052680"/>
              </p:ext>
            </p:extLst>
          </p:nvPr>
        </p:nvGraphicFramePr>
        <p:xfrm>
          <a:off x="5437472" y="1922517"/>
          <a:ext cx="4608511" cy="2345055"/>
        </p:xfrm>
        <a:graphic>
          <a:graphicData uri="http://schemas.openxmlformats.org/drawingml/2006/table">
            <a:tbl>
              <a:tblPr/>
              <a:tblGrid>
                <a:gridCol w="1565298">
                  <a:extLst>
                    <a:ext uri="{9D8B030D-6E8A-4147-A177-3AD203B41FA5}">
                      <a16:colId xmlns:a16="http://schemas.microsoft.com/office/drawing/2014/main" val="3164348162"/>
                    </a:ext>
                  </a:extLst>
                </a:gridCol>
                <a:gridCol w="2131389">
                  <a:extLst>
                    <a:ext uri="{9D8B030D-6E8A-4147-A177-3AD203B41FA5}">
                      <a16:colId xmlns:a16="http://schemas.microsoft.com/office/drawing/2014/main" val="2961602378"/>
                    </a:ext>
                  </a:extLst>
                </a:gridCol>
                <a:gridCol w="911824">
                  <a:extLst>
                    <a:ext uri="{9D8B030D-6E8A-4147-A177-3AD203B41FA5}">
                      <a16:colId xmlns:a16="http://schemas.microsoft.com/office/drawing/2014/main" val="3217798211"/>
                    </a:ext>
                  </a:extLst>
                </a:gridCol>
              </a:tblGrid>
              <a:tr h="304800">
                <a:tc gridSpan="3">
                  <a:txBody>
                    <a:bodyPr/>
                    <a:lstStyle/>
                    <a:p>
                      <a:pPr algn="ctr" fontAlgn="ctr"/>
                      <a:r>
                        <a:rPr lang="cs-CZ" sz="2000" b="1" i="0" u="none" strike="noStrike" dirty="0" err="1">
                          <a:solidFill>
                            <a:srgbClr val="184B81"/>
                          </a:solidFill>
                          <a:effectLst/>
                          <a:latin typeface="Segoe UI Black" panose="020B0A02040204020203" pitchFamily="34" charset="0"/>
                        </a:rPr>
                        <a:t>IV.Třída</a:t>
                      </a:r>
                      <a:r>
                        <a:rPr lang="cs-CZ" sz="2000" b="1" i="0" u="none" strike="noStrike" dirty="0">
                          <a:solidFill>
                            <a:srgbClr val="184B81"/>
                          </a:solidFill>
                          <a:effectLst/>
                          <a:latin typeface="Segoe UI Black" panose="020B0A02040204020203" pitchFamily="34" charset="0"/>
                        </a:rPr>
                        <a:t> dospělých 13. hrané kolo 23.-24.03.2019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64005136"/>
                  </a:ext>
                </a:extLst>
              </a:tr>
              <a:tr h="304800">
                <a:tc>
                  <a:txBody>
                    <a:bodyPr/>
                    <a:lstStyle/>
                    <a:p>
                      <a:pPr algn="ctr" fontAlgn="ctr"/>
                      <a:r>
                        <a:rPr lang="cs-CZ" sz="1400" b="1" i="0" u="none" strike="noStrike" dirty="0">
                          <a:solidFill>
                            <a:srgbClr val="FF0000"/>
                          </a:solidFill>
                          <a:effectLst/>
                          <a:latin typeface="Georgia" panose="02040502050405020303" pitchFamily="18" charset="0"/>
                        </a:rPr>
                        <a:t>SK Štětí </a:t>
                      </a:r>
                      <a:r>
                        <a:rPr lang="cs-CZ" sz="1400" b="1" i="0" u="none" strike="noStrike" dirty="0" err="1">
                          <a:solidFill>
                            <a:srgbClr val="FF0000"/>
                          </a:solidFill>
                          <a:effectLst/>
                          <a:latin typeface="Georgia" panose="02040502050405020303" pitchFamily="18" charset="0"/>
                        </a:rPr>
                        <a:t>z.s</a:t>
                      </a:r>
                      <a:r>
                        <a:rPr lang="cs-CZ" sz="1400" b="1" i="0" u="none" strike="noStrike" dirty="0">
                          <a:solidFill>
                            <a:srgbClr val="FF0000"/>
                          </a:solidFill>
                          <a:effectLst/>
                          <a:latin typeface="Georgia" panose="02040502050405020303" pitchFamily="18" charset="0"/>
                        </a:rPr>
                        <a:t>.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99"/>
                    </a:solidFill>
                  </a:tcPr>
                </a:tc>
                <a:tc>
                  <a:txBody>
                    <a:bodyPr/>
                    <a:lstStyle/>
                    <a:p>
                      <a:pPr algn="ctr" fontAlgn="ctr"/>
                      <a:r>
                        <a:rPr lang="cs-CZ" sz="1400" b="1" i="0" u="none" strike="noStrike">
                          <a:solidFill>
                            <a:srgbClr val="FF0000"/>
                          </a:solidFill>
                          <a:effectLst/>
                          <a:latin typeface="Georgia" panose="02040502050405020303" pitchFamily="18" charset="0"/>
                        </a:rPr>
                        <a:t>TJ Dynamo Podlusky  "B"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99"/>
                    </a:solidFill>
                  </a:tcPr>
                </a:tc>
                <a:tc>
                  <a:txBody>
                    <a:bodyPr/>
                    <a:lstStyle/>
                    <a:p>
                      <a:pPr algn="ctr" fontAlgn="ctr"/>
                      <a:r>
                        <a:rPr lang="cs-CZ" sz="1800" b="1" i="0" u="none" strike="noStrike" dirty="0">
                          <a:solidFill>
                            <a:srgbClr val="FF0000"/>
                          </a:solidFill>
                          <a:effectLst/>
                          <a:latin typeface="Georgia" panose="02040502050405020303" pitchFamily="18" charset="0"/>
                        </a:rPr>
                        <a:t>5:0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99"/>
                    </a:solidFill>
                  </a:tcPr>
                </a:tc>
                <a:extLst>
                  <a:ext uri="{0D108BD9-81ED-4DB2-BD59-A6C34878D82A}">
                    <a16:rowId xmlns:a16="http://schemas.microsoft.com/office/drawing/2014/main" val="429507230"/>
                  </a:ext>
                </a:extLst>
              </a:tr>
              <a:tr h="304800">
                <a:tc>
                  <a:txBody>
                    <a:bodyPr/>
                    <a:lstStyle/>
                    <a:p>
                      <a:pPr algn="ctr" fontAlgn="ctr"/>
                      <a:r>
                        <a:rPr lang="cs-CZ" sz="1200" b="1" i="0" u="none" strike="noStrike" dirty="0">
                          <a:solidFill>
                            <a:srgbClr val="000000"/>
                          </a:solidFill>
                          <a:effectLst/>
                          <a:latin typeface="Georgia" panose="02040502050405020303" pitchFamily="18" charset="0"/>
                        </a:rPr>
                        <a:t>Budyně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Georgia" panose="02040502050405020303" pitchFamily="18" charset="0"/>
                        </a:rPr>
                        <a:t> VOLNÝ LOS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CCFF"/>
                    </a:solidFill>
                  </a:tcPr>
                </a:tc>
                <a:tc>
                  <a:txBody>
                    <a:bodyPr/>
                    <a:lstStyle/>
                    <a:p>
                      <a:pPr algn="ctr" fontAlgn="ctr"/>
                      <a:r>
                        <a:rPr lang="cs-CZ" sz="1600" b="1" i="0" u="none" strike="noStrike" dirty="0">
                          <a:solidFill>
                            <a:srgbClr val="000000"/>
                          </a:solidFill>
                          <a:effectLst/>
                          <a:latin typeface="Georgia" panose="02040502050405020303" pitchFamily="18" charset="0"/>
                        </a:rPr>
                        <a:t>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CCFF"/>
                    </a:solidFill>
                  </a:tcPr>
                </a:tc>
                <a:extLst>
                  <a:ext uri="{0D108BD9-81ED-4DB2-BD59-A6C34878D82A}">
                    <a16:rowId xmlns:a16="http://schemas.microsoft.com/office/drawing/2014/main" val="3784480948"/>
                  </a:ext>
                </a:extLst>
              </a:tr>
              <a:tr h="304800">
                <a:tc>
                  <a:txBody>
                    <a:bodyPr/>
                    <a:lstStyle/>
                    <a:p>
                      <a:pPr algn="ctr" fontAlgn="ctr"/>
                      <a:r>
                        <a:rPr lang="cs-CZ" sz="1200" b="1" i="0" u="none" strike="noStrike">
                          <a:solidFill>
                            <a:srgbClr val="000000"/>
                          </a:solidFill>
                          <a:effectLst/>
                          <a:latin typeface="Georgia" panose="02040502050405020303" pitchFamily="18" charset="0"/>
                        </a:rPr>
                        <a:t>Ctiněves/Libkovice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99"/>
                    </a:solidFill>
                  </a:tcPr>
                </a:tc>
                <a:tc>
                  <a:txBody>
                    <a:bodyPr/>
                    <a:lstStyle/>
                    <a:p>
                      <a:pPr algn="ctr" fontAlgn="ctr"/>
                      <a:r>
                        <a:rPr lang="cs-CZ" sz="1200" b="1" i="0" u="none" strike="noStrike" dirty="0" err="1">
                          <a:solidFill>
                            <a:srgbClr val="000000"/>
                          </a:solidFill>
                          <a:effectLst/>
                          <a:latin typeface="Georgia" panose="02040502050405020303" pitchFamily="18" charset="0"/>
                        </a:rPr>
                        <a:t>Podbradec</a:t>
                      </a:r>
                      <a:r>
                        <a:rPr lang="cs-CZ" sz="1200" b="1" i="0" u="none" strike="noStrike" dirty="0">
                          <a:solidFill>
                            <a:srgbClr val="000000"/>
                          </a:solidFill>
                          <a:effectLst/>
                          <a:latin typeface="Georgia" panose="02040502050405020303" pitchFamily="18" charset="0"/>
                        </a:rPr>
                        <a:t>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99"/>
                    </a:solidFill>
                  </a:tcPr>
                </a:tc>
                <a:tc>
                  <a:txBody>
                    <a:bodyPr/>
                    <a:lstStyle/>
                    <a:p>
                      <a:pPr algn="ctr" fontAlgn="ctr"/>
                      <a:r>
                        <a:rPr lang="cs-CZ" sz="1600" b="1" i="0" u="none" strike="noStrike" dirty="0">
                          <a:solidFill>
                            <a:srgbClr val="000000"/>
                          </a:solidFill>
                          <a:effectLst/>
                          <a:latin typeface="Georgia" panose="02040502050405020303" pitchFamily="18" charset="0"/>
                        </a:rPr>
                        <a:t> 10:0</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99"/>
                    </a:solidFill>
                  </a:tcPr>
                </a:tc>
                <a:extLst>
                  <a:ext uri="{0D108BD9-81ED-4DB2-BD59-A6C34878D82A}">
                    <a16:rowId xmlns:a16="http://schemas.microsoft.com/office/drawing/2014/main" val="2858687120"/>
                  </a:ext>
                </a:extLst>
              </a:tr>
              <a:tr h="304800">
                <a:tc>
                  <a:txBody>
                    <a:bodyPr/>
                    <a:lstStyle/>
                    <a:p>
                      <a:pPr algn="ctr" fontAlgn="ctr"/>
                      <a:r>
                        <a:rPr lang="cs-CZ" sz="1200" b="1" i="0" u="none" strike="noStrike">
                          <a:solidFill>
                            <a:srgbClr val="000000"/>
                          </a:solidFill>
                          <a:effectLst/>
                          <a:latin typeface="Georgia" panose="02040502050405020303" pitchFamily="18" charset="0"/>
                        </a:rPr>
                        <a:t>Podřipan Kostomlaty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Georgia" panose="02040502050405020303" pitchFamily="18" charset="0"/>
                        </a:rPr>
                        <a:t>SK Dušníky, z.s. "B"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CCFF"/>
                    </a:solidFill>
                  </a:tcPr>
                </a:tc>
                <a:tc>
                  <a:txBody>
                    <a:bodyPr/>
                    <a:lstStyle/>
                    <a:p>
                      <a:pPr algn="ctr" fontAlgn="ctr"/>
                      <a:r>
                        <a:rPr lang="cs-CZ" sz="1600" b="1" i="0" u="none" strike="noStrike" dirty="0">
                          <a:solidFill>
                            <a:srgbClr val="000000"/>
                          </a:solidFill>
                          <a:effectLst/>
                          <a:latin typeface="Georgia" panose="02040502050405020303" pitchFamily="18" charset="0"/>
                        </a:rPr>
                        <a:t>1:0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CCFF"/>
                    </a:solidFill>
                  </a:tcPr>
                </a:tc>
                <a:extLst>
                  <a:ext uri="{0D108BD9-81ED-4DB2-BD59-A6C34878D82A}">
                    <a16:rowId xmlns:a16="http://schemas.microsoft.com/office/drawing/2014/main" val="3431587462"/>
                  </a:ext>
                </a:extLst>
              </a:tr>
              <a:tr h="304800">
                <a:tc>
                  <a:txBody>
                    <a:bodyPr/>
                    <a:lstStyle/>
                    <a:p>
                      <a:pPr algn="ctr" fontAlgn="ctr"/>
                      <a:r>
                        <a:rPr lang="cs-CZ" sz="1200" b="1" i="0" u="none" strike="noStrike" dirty="0">
                          <a:solidFill>
                            <a:srgbClr val="000000"/>
                          </a:solidFill>
                          <a:effectLst/>
                          <a:latin typeface="Georgia" panose="02040502050405020303" pitchFamily="18" charset="0"/>
                        </a:rPr>
                        <a:t>Račiněves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Georgia" panose="02040502050405020303" pitchFamily="18" charset="0"/>
                        </a:rPr>
                        <a:t>Přestavlky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600" b="1" i="0" u="none" strike="noStrike" dirty="0">
                          <a:solidFill>
                            <a:srgbClr val="000000"/>
                          </a:solidFill>
                          <a:effectLst/>
                          <a:latin typeface="Georgia" panose="02040502050405020303" pitchFamily="18" charset="0"/>
                        </a:rPr>
                        <a:t>1:2 PK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346790713"/>
                  </a:ext>
                </a:extLst>
              </a:tr>
            </a:tbl>
          </a:graphicData>
        </a:graphic>
      </p:graphicFrame>
      <p:graphicFrame>
        <p:nvGraphicFramePr>
          <p:cNvPr id="2" name="Tabulka 1"/>
          <p:cNvGraphicFramePr>
            <a:graphicFrameLocks noGrp="1"/>
          </p:cNvGraphicFramePr>
          <p:nvPr>
            <p:extLst>
              <p:ext uri="{D42A27DB-BD31-4B8C-83A1-F6EECF244321}">
                <p14:modId xmlns:p14="http://schemas.microsoft.com/office/powerpoint/2010/main" val="2380987211"/>
              </p:ext>
            </p:extLst>
          </p:nvPr>
        </p:nvGraphicFramePr>
        <p:xfrm>
          <a:off x="5439522" y="4417650"/>
          <a:ext cx="4655977" cy="2442210"/>
        </p:xfrm>
        <a:graphic>
          <a:graphicData uri="http://schemas.openxmlformats.org/drawingml/2006/table">
            <a:tbl>
              <a:tblPr/>
              <a:tblGrid>
                <a:gridCol w="212966">
                  <a:extLst>
                    <a:ext uri="{9D8B030D-6E8A-4147-A177-3AD203B41FA5}">
                      <a16:colId xmlns:a16="http://schemas.microsoft.com/office/drawing/2014/main" val="2203004105"/>
                    </a:ext>
                  </a:extLst>
                </a:gridCol>
                <a:gridCol w="404637">
                  <a:extLst>
                    <a:ext uri="{9D8B030D-6E8A-4147-A177-3AD203B41FA5}">
                      <a16:colId xmlns:a16="http://schemas.microsoft.com/office/drawing/2014/main" val="3757083011"/>
                    </a:ext>
                  </a:extLst>
                </a:gridCol>
                <a:gridCol w="1618544">
                  <a:extLst>
                    <a:ext uri="{9D8B030D-6E8A-4147-A177-3AD203B41FA5}">
                      <a16:colId xmlns:a16="http://schemas.microsoft.com/office/drawing/2014/main" val="4188883445"/>
                    </a:ext>
                  </a:extLst>
                </a:gridCol>
                <a:gridCol w="340746">
                  <a:extLst>
                    <a:ext uri="{9D8B030D-6E8A-4147-A177-3AD203B41FA5}">
                      <a16:colId xmlns:a16="http://schemas.microsoft.com/office/drawing/2014/main" val="2223384110"/>
                    </a:ext>
                  </a:extLst>
                </a:gridCol>
                <a:gridCol w="330098">
                  <a:extLst>
                    <a:ext uri="{9D8B030D-6E8A-4147-A177-3AD203B41FA5}">
                      <a16:colId xmlns:a16="http://schemas.microsoft.com/office/drawing/2014/main" val="3461544163"/>
                    </a:ext>
                  </a:extLst>
                </a:gridCol>
                <a:gridCol w="212966">
                  <a:extLst>
                    <a:ext uri="{9D8B030D-6E8A-4147-A177-3AD203B41FA5}">
                      <a16:colId xmlns:a16="http://schemas.microsoft.com/office/drawing/2014/main" val="53615110"/>
                    </a:ext>
                  </a:extLst>
                </a:gridCol>
                <a:gridCol w="212966">
                  <a:extLst>
                    <a:ext uri="{9D8B030D-6E8A-4147-A177-3AD203B41FA5}">
                      <a16:colId xmlns:a16="http://schemas.microsoft.com/office/drawing/2014/main" val="2173012781"/>
                    </a:ext>
                  </a:extLst>
                </a:gridCol>
                <a:gridCol w="212966">
                  <a:extLst>
                    <a:ext uri="{9D8B030D-6E8A-4147-A177-3AD203B41FA5}">
                      <a16:colId xmlns:a16="http://schemas.microsoft.com/office/drawing/2014/main" val="1365870094"/>
                    </a:ext>
                  </a:extLst>
                </a:gridCol>
                <a:gridCol w="532416">
                  <a:extLst>
                    <a:ext uri="{9D8B030D-6E8A-4147-A177-3AD203B41FA5}">
                      <a16:colId xmlns:a16="http://schemas.microsoft.com/office/drawing/2014/main" val="97425276"/>
                    </a:ext>
                  </a:extLst>
                </a:gridCol>
                <a:gridCol w="343409">
                  <a:extLst>
                    <a:ext uri="{9D8B030D-6E8A-4147-A177-3AD203B41FA5}">
                      <a16:colId xmlns:a16="http://schemas.microsoft.com/office/drawing/2014/main" val="1307796384"/>
                    </a:ext>
                  </a:extLst>
                </a:gridCol>
                <a:gridCol w="234263">
                  <a:extLst>
                    <a:ext uri="{9D8B030D-6E8A-4147-A177-3AD203B41FA5}">
                      <a16:colId xmlns:a16="http://schemas.microsoft.com/office/drawing/2014/main" val="848844312"/>
                    </a:ext>
                  </a:extLst>
                </a:gridCol>
              </a:tblGrid>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6807274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100" b="1" i="0" u="none" strike="noStrike">
                          <a:solidFill>
                            <a:srgbClr val="0000CC"/>
                          </a:solidFill>
                          <a:effectLst/>
                          <a:latin typeface="Calibri" panose="020F0502020204030204" pitchFamily="34" charset="0"/>
                        </a:rPr>
                        <a:t>IV. Třída dospělých 2018-2019 po 12 odehraných kolech</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52895975"/>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effectLst/>
                          <a:latin typeface="Arial" panose="020B0604020202020204" pitchFamily="34" charset="0"/>
                        </a:rPr>
                        <a:t>SK Štětí B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57:12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173923464"/>
                  </a:ext>
                </a:extLst>
              </a:tr>
              <a:tr h="19544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Ctiněves/Libkovice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39:23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613903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pl-PL" sz="1000" b="1" i="0" u="none" strike="noStrike">
                          <a:solidFill>
                            <a:srgbClr val="000000"/>
                          </a:solidFill>
                          <a:effectLst/>
                          <a:latin typeface="Arial" panose="020B0604020202020204" pitchFamily="34" charset="0"/>
                        </a:rPr>
                        <a:t>TJ Dynamo Podlusky, z.s.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40:29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20950144"/>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Podřipan Kostomlaty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2684839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Dušníky, z.s.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28:20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1621680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Sokol Račiněves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25:37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1743457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dirty="0">
                          <a:solidFill>
                            <a:srgbClr val="000000"/>
                          </a:solidFill>
                          <a:effectLst/>
                          <a:latin typeface="Arial" panose="020B0604020202020204" pitchFamily="34" charset="0"/>
                        </a:rPr>
                        <a:t>TJ Viktorie Budyně </a:t>
                      </a:r>
                      <a:r>
                        <a:rPr lang="cs-CZ" sz="1100" b="1" i="0" u="none" strike="noStrike" dirty="0" err="1">
                          <a:solidFill>
                            <a:srgbClr val="000000"/>
                          </a:solidFill>
                          <a:effectLst/>
                          <a:latin typeface="Arial" panose="020B0604020202020204" pitchFamily="34" charset="0"/>
                        </a:rPr>
                        <a:t>n.O</a:t>
                      </a:r>
                      <a:r>
                        <a:rPr lang="cs-CZ" sz="1100" b="1" i="0" u="none" strike="noStrike" dirty="0">
                          <a:solidFill>
                            <a:srgbClr val="000000"/>
                          </a:solidFill>
                          <a:effectLst/>
                          <a:latin typeface="Arial" panose="020B0604020202020204" pitchFamily="34" charset="0"/>
                        </a:rPr>
                        <a:t>. B</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23:40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767134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AFK Přestavlky,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20:33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0382919"/>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Podbradec</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18:53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0023280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55663310"/>
                  </a:ext>
                </a:extLst>
              </a:tr>
            </a:tbl>
          </a:graphicData>
        </a:graphic>
      </p:graphicFrame>
      <p:sp>
        <p:nvSpPr>
          <p:cNvPr id="3" name="TextovéPole 2">
            <a:extLst>
              <a:ext uri="{FF2B5EF4-FFF2-40B4-BE49-F238E27FC236}">
                <a16:creationId xmlns:a16="http://schemas.microsoft.com/office/drawing/2014/main" id="{735A66FD-40EC-4C43-BCE7-96BDC7B02727}"/>
              </a:ext>
            </a:extLst>
          </p:cNvPr>
          <p:cNvSpPr txBox="1"/>
          <p:nvPr/>
        </p:nvSpPr>
        <p:spPr>
          <a:xfrm>
            <a:off x="5437472" y="91108"/>
            <a:ext cx="4715632" cy="1569660"/>
          </a:xfrm>
          <a:prstGeom prst="rect">
            <a:avLst/>
          </a:prstGeom>
          <a:blipFill>
            <a:blip r:embed="rId2"/>
            <a:tile tx="0" ty="0" sx="100000" sy="100000" flip="none" algn="tl"/>
          </a:blipFill>
          <a:ln w="57150" cmpd="sng">
            <a:solidFill>
              <a:srgbClr val="7030A0"/>
            </a:solidFill>
            <a:prstDash val="sysDash"/>
          </a:ln>
          <a:effectLst>
            <a:softEdge rad="0"/>
          </a:effectLst>
        </p:spPr>
        <p:txBody>
          <a:bodyPr wrap="square" rtlCol="0">
            <a:spAutoFit/>
          </a:bodyPr>
          <a:lstStyle/>
          <a:p>
            <a:pPr algn="ctr"/>
            <a:r>
              <a:rPr lang="cs-CZ" sz="2400" dirty="0">
                <a:solidFill>
                  <a:srgbClr val="0000FF"/>
                </a:solidFill>
                <a:latin typeface="Berlin Sans FB Demi" panose="020E0802020502020306" pitchFamily="34" charset="0"/>
              </a:rPr>
              <a:t>Favorité vítězili a v tabulce se </a:t>
            </a:r>
          </a:p>
          <a:p>
            <a:pPr algn="ctr"/>
            <a:r>
              <a:rPr lang="cs-CZ" sz="2400" dirty="0">
                <a:solidFill>
                  <a:srgbClr val="0000FF"/>
                </a:solidFill>
                <a:latin typeface="Berlin Sans FB Demi" panose="020E0802020502020306" pitchFamily="34" charset="0"/>
              </a:rPr>
              <a:t>toho moc neměnilo. B mužstvo drží 1. místo, ale má o zápas více než Ctiněves.  </a:t>
            </a:r>
          </a:p>
        </p:txBody>
      </p:sp>
      <p:sp>
        <p:nvSpPr>
          <p:cNvPr id="8" name="TextovéPole 7">
            <a:extLst>
              <a:ext uri="{FF2B5EF4-FFF2-40B4-BE49-F238E27FC236}">
                <a16:creationId xmlns:a16="http://schemas.microsoft.com/office/drawing/2014/main" id="{A462342B-686F-42E9-9EDB-2049E0F51D06}"/>
              </a:ext>
            </a:extLst>
          </p:cNvPr>
          <p:cNvSpPr txBox="1"/>
          <p:nvPr/>
        </p:nvSpPr>
        <p:spPr>
          <a:xfrm>
            <a:off x="143991" y="91108"/>
            <a:ext cx="4643625" cy="1631216"/>
          </a:xfrm>
          <a:prstGeom prst="rect">
            <a:avLst/>
          </a:prstGeom>
          <a:gradFill>
            <a:gsLst>
              <a:gs pos="28000">
                <a:srgbClr val="D4F67E"/>
              </a:gs>
              <a:gs pos="78000">
                <a:schemeClr val="accent2">
                  <a:lumMod val="40000"/>
                  <a:lumOff val="60000"/>
                </a:schemeClr>
              </a:gs>
            </a:gsLst>
            <a:lin ang="5400000" scaled="1"/>
          </a:gradFill>
          <a:effectLst>
            <a:softEdge rad="0"/>
          </a:effectLst>
        </p:spPr>
        <p:txBody>
          <a:bodyPr wrap="square" rtlCol="0">
            <a:spAutoFit/>
          </a:bodyPr>
          <a:lstStyle/>
          <a:p>
            <a:pPr algn="ctr"/>
            <a:r>
              <a:rPr lang="cs-CZ" sz="2000" dirty="0">
                <a:solidFill>
                  <a:srgbClr val="FF0000"/>
                </a:solidFill>
                <a:latin typeface="Arial Black" panose="020B0A04020102020204" pitchFamily="34" charset="0"/>
              </a:rPr>
              <a:t>Nepříjemná sprcha mužstva dospělých v Jílovém. Domácí vyrovnali v závěru 1. půle a ve 2. části přidali po našich velkých chybách další 2 kousky.</a:t>
            </a:r>
          </a:p>
        </p:txBody>
      </p:sp>
      <p:sp>
        <p:nvSpPr>
          <p:cNvPr id="13" name="Obdélník 12">
            <a:extLst>
              <a:ext uri="{FF2B5EF4-FFF2-40B4-BE49-F238E27FC236}">
                <a16:creationId xmlns:a16="http://schemas.microsoft.com/office/drawing/2014/main" id="{7A967DEF-6F02-43FE-A4A5-1508A1F1B7CD}"/>
              </a:ext>
            </a:extLst>
          </p:cNvPr>
          <p:cNvSpPr/>
          <p:nvPr/>
        </p:nvSpPr>
        <p:spPr>
          <a:xfrm>
            <a:off x="129589" y="3217005"/>
            <a:ext cx="4725333" cy="3714863"/>
          </a:xfrm>
          <a:prstGeom prst="rect">
            <a:avLst/>
          </a:prstGeom>
        </p:spPr>
        <p:txBody>
          <a:bodyPr wrap="square">
            <a:spAutoFit/>
          </a:bodyPr>
          <a:lstStyle/>
          <a:p>
            <a:pPr algn="ctr">
              <a:lnSpc>
                <a:spcPct val="107000"/>
              </a:lnSpc>
              <a:spcAft>
                <a:spcPts val="0"/>
              </a:spcAft>
            </a:pPr>
            <a:r>
              <a:rPr lang="cs-CZ" sz="2000" u="sng" dirty="0">
                <a:highlight>
                  <a:srgbClr val="00FFFF"/>
                </a:highlight>
                <a:latin typeface="Arial Black" panose="020B0A04020102020204" pitchFamily="34" charset="0"/>
                <a:ea typeface="Calibri" panose="020F0502020204030204" pitchFamily="34" charset="0"/>
                <a:cs typeface="Arial" panose="020B0604020202020204" pitchFamily="34" charset="0"/>
              </a:rPr>
              <a:t>FK Jílové - SK Štětí</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highlight>
                  <a:srgbClr val="00FFFF"/>
                </a:highlight>
                <a:latin typeface="Arial Black" panose="020B0A04020102020204" pitchFamily="34" charset="0"/>
                <a:ea typeface="Calibri" panose="020F0502020204030204" pitchFamily="34" charset="0"/>
                <a:cs typeface="Arial" panose="020B0604020202020204" pitchFamily="34" charset="0"/>
              </a:rPr>
              <a:t>3:1(1:1) </a:t>
            </a:r>
            <a:r>
              <a:rPr lang="cs-CZ" sz="1600" u="sng" dirty="0">
                <a:highlight>
                  <a:srgbClr val="00FFFF"/>
                </a:highlight>
                <a:latin typeface="Arial Black" panose="020B0A04020102020204" pitchFamily="34" charset="0"/>
                <a:ea typeface="Calibri" panose="020F0502020204030204" pitchFamily="34" charset="0"/>
                <a:cs typeface="Arial" panose="020B0604020202020204" pitchFamily="34" charset="0"/>
              </a:rPr>
              <a:t>  23.3.2019   18.kolo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Na hřiště předposledního celku tabulky jsme zavítali téměř ve stoprocentním složení a úkol byl jasný. Přivést domů 3 body. Také hned v úvodních minutách jsme se nastěhovali na polovinu soupeře, ale Rudolfovi </a:t>
            </a:r>
            <a:r>
              <a:rPr lang="cs-CZ" sz="1000" dirty="0" err="1">
                <a:latin typeface="Arial" panose="020B0604020202020204" pitchFamily="34" charset="0"/>
                <a:ea typeface="Calibri" panose="020F0502020204030204" pitchFamily="34" charset="0"/>
                <a:cs typeface="Arial" panose="020B0604020202020204" pitchFamily="34" charset="0"/>
              </a:rPr>
              <a:t>Slaničkovi</a:t>
            </a:r>
            <a:r>
              <a:rPr lang="cs-CZ" sz="1000" dirty="0">
                <a:latin typeface="Arial" panose="020B0604020202020204" pitchFamily="34" charset="0"/>
                <a:ea typeface="Calibri" panose="020F0502020204030204" pitchFamily="34" charset="0"/>
                <a:cs typeface="Arial" panose="020B0604020202020204" pitchFamily="34" charset="0"/>
              </a:rPr>
              <a:t> utekl v posledním okamžiku balón a ani při dalším závalu před brankou jsme se v konečné fázi nedokázali prosadit. V 6. minutě jsme to zkusili střelou z velké dálky, ale brankář byl připraven. V 10. minutě jsme zahrávali první roh, ale ani v tomto případě  se branka neurodila. Domácí jsme do ničeho nepouštěli a poprvé se před naši branku dostali v 11. minutě po volném přímém kopu, ale zastavil je praporek asistenta rozhodčího. Mával se ofsajd. Domácí zazlobili i v 15. minutě. Konkrétně Jiří Vosecký krásnou střelou přes celou šířku branky mířil nebezpečně a oddechli jsme si, když míč skončil vedle. Jinak to ale bylo naše mužstvo, které se snažilo režírovat hru. V 18. minutě jsme chtěli penaltu po zákroku na Marka Fausta, ale hlavní rozhodčí byl jiného názoru. Ve 22. minutě se střetl vybíhající brankář domácích Marek Smutný mimo pokutové území  s Markem Faustem, který byl u míče dříve a byl z toho zákrok, že šel Mráz po zádech. Po něm zůstal ležet včetně faulovaného i faulující brankář, který musel nakonec hřiště opustit. Nebylo to však kvůli</a:t>
            </a:r>
            <a:endParaRPr lang="cs-CZ"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4" name="Obrázek 13">
            <a:extLst>
              <a:ext uri="{FF2B5EF4-FFF2-40B4-BE49-F238E27FC236}">
                <a16:creationId xmlns:a16="http://schemas.microsoft.com/office/drawing/2014/main" id="{104EFB77-12B4-46B6-B1C0-8811F133BE6E}"/>
              </a:ext>
            </a:extLst>
          </p:cNvPr>
          <p:cNvPicPr>
            <a:picLocks noChangeAspect="1"/>
          </p:cNvPicPr>
          <p:nvPr/>
        </p:nvPicPr>
        <p:blipFill>
          <a:blip r:embed="rId3"/>
          <a:stretch>
            <a:fillRect/>
          </a:stretch>
        </p:blipFill>
        <p:spPr>
          <a:xfrm>
            <a:off x="1656160" y="1837305"/>
            <a:ext cx="1332670" cy="1301796"/>
          </a:xfrm>
          <a:prstGeom prst="rect">
            <a:avLst/>
          </a:prstGeom>
          <a:ln w="34925">
            <a:noFill/>
          </a:ln>
        </p:spPr>
      </p:pic>
      <p:cxnSp>
        <p:nvCxnSpPr>
          <p:cNvPr id="10" name="Přímá spojnice se šipkou 9">
            <a:extLst>
              <a:ext uri="{FF2B5EF4-FFF2-40B4-BE49-F238E27FC236}">
                <a16:creationId xmlns:a16="http://schemas.microsoft.com/office/drawing/2014/main" id="{3A4F63CF-2E9D-405D-95F3-D49B83079457}"/>
              </a:ext>
            </a:extLst>
          </p:cNvPr>
          <p:cNvCxnSpPr/>
          <p:nvPr/>
        </p:nvCxnSpPr>
        <p:spPr bwMode="auto">
          <a:xfrm>
            <a:off x="3240336" y="7004456"/>
            <a:ext cx="720080" cy="0"/>
          </a:xfrm>
          <a:prstGeom prst="straightConnector1">
            <a:avLst/>
          </a:prstGeom>
          <a:noFill/>
          <a:ln w="28575" cap="flat" cmpd="sng" algn="ctr">
            <a:solidFill>
              <a:schemeClr val="accent1">
                <a:lumMod val="75000"/>
              </a:schemeClr>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387009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endParaRPr lang="cs-CZ" sz="800" dirty="0">
              <a:latin typeface="Bookman Old Style" pitchFamily="18" charset="0"/>
            </a:endParaRP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3" name="Obdélník 2"/>
          <p:cNvSpPr/>
          <p:nvPr/>
        </p:nvSpPr>
        <p:spPr>
          <a:xfrm>
            <a:off x="143992" y="1027212"/>
            <a:ext cx="4464496" cy="3879524"/>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brankový rozlet týmu Štětí zastaven, když po druhé žluté kartě musel hřiště opustit Koloman Horváth. I v deseti jsme mohli v poslední minutě  první půle náskok ještě navýšit.  Šanci měl Podhorský, ale  brankář se stačil přemístit k pravé tyči, kam Filip mířil. Druhý poločas už tak zajímavý divácky nebyl.  Hned ve 48. minutě sice hezky vystřelil Dominik Beruška, ale brankář vyrazil na roh. Pak jsme se na dlouhou dobu odmlčeli. Až v 65. minutě po volném přímém kopu měl gól na noze Beruška, ale přímo z první branku přestřelil. V 75. minutě se připomněli i hosté. Střídající Marek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Vilánek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se opřel do míče a nebylo to vůbec špatné. Balón jen těsně minul cíl. Hosté o pár minut později vyprodukovali před naší brankou další nepříjemné chvíle. Zachránili jsme za cenu rohu. První branku druhého poločasu mohl vstřelit Dominik Beruška. Kopal totiž penaltu. Moc mu nepovedla a pochvalu zaslouží brankář, který míč vyrazil na roh.   Po jeho provedení jsme se ale přeci jen radovali, protože střídající Jakub Tichý poslal pod tělem brankáře míč do branky na 5:0. A protože v 82. minutě hlavičkoval Dominik Beruška jen do tyče, tak to také 5:0 skončilo. Výhra vysoká, zasloužená, která mohla být i vyšší nebýt vyloučení ještě v prvním poločase</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J.Horáček-L.Brzek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(46.P.Fulín),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M.Koráň</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T.Danč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J.Jakl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V.Guzy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Š.Vála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(71.J.Tichý),</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R.Feko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D.Beruška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F.Podhorský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M.Svoboda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(72.L.Urbánek), K. Horváth(37.ČK)</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J.Modrák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V.Podhorský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P.Minárik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V.Švancara</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P.Barták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p:txBody>
      </p:sp>
      <p:sp>
        <p:nvSpPr>
          <p:cNvPr id="4" name="TextovéPole 3">
            <a:extLst>
              <a:ext uri="{FF2B5EF4-FFF2-40B4-BE49-F238E27FC236}">
                <a16:creationId xmlns:a16="http://schemas.microsoft.com/office/drawing/2014/main" id="{AEE83604-FCD6-485C-ACC7-AA64ADAD9385}"/>
              </a:ext>
            </a:extLst>
          </p:cNvPr>
          <p:cNvSpPr txBox="1"/>
          <p:nvPr/>
        </p:nvSpPr>
        <p:spPr>
          <a:xfrm>
            <a:off x="143992" y="163116"/>
            <a:ext cx="4464496" cy="707886"/>
          </a:xfrm>
          <a:prstGeom prst="rect">
            <a:avLst/>
          </a:prstGeom>
          <a:pattFill prst="ltHorz">
            <a:fgClr>
              <a:schemeClr val="bg1">
                <a:lumMod val="85000"/>
              </a:schemeClr>
            </a:fgClr>
            <a:bgClr>
              <a:schemeClr val="bg1"/>
            </a:bgClr>
          </a:pattFill>
          <a:effectLst>
            <a:softEdge rad="0"/>
          </a:effectLst>
        </p:spPr>
        <p:txBody>
          <a:bodyPr wrap="square" rtlCol="0">
            <a:spAutoFit/>
          </a:bodyPr>
          <a:lstStyle/>
          <a:p>
            <a:pPr algn="ctr"/>
            <a:r>
              <a:rPr lang="cs-CZ" sz="2000" dirty="0">
                <a:solidFill>
                  <a:srgbClr val="FF0000"/>
                </a:solidFill>
                <a:latin typeface="Arial Black" panose="020B0A04020102020204" pitchFamily="34" charset="0"/>
              </a:rPr>
              <a:t>Pokračování Štětí B-</a:t>
            </a:r>
            <a:r>
              <a:rPr lang="cs-CZ" sz="2000" dirty="0" err="1">
                <a:solidFill>
                  <a:srgbClr val="FF0000"/>
                </a:solidFill>
                <a:latin typeface="Arial Black" panose="020B0A04020102020204" pitchFamily="34" charset="0"/>
              </a:rPr>
              <a:t>Podlusky</a:t>
            </a:r>
            <a:r>
              <a:rPr lang="cs-CZ" sz="2000" dirty="0">
                <a:solidFill>
                  <a:srgbClr val="FF0000"/>
                </a:solidFill>
                <a:latin typeface="Arial Black" panose="020B0A04020102020204" pitchFamily="34" charset="0"/>
              </a:rPr>
              <a:t> 24.3.2019 5:0 </a:t>
            </a:r>
          </a:p>
        </p:txBody>
      </p:sp>
      <p:pic>
        <p:nvPicPr>
          <p:cNvPr id="5" name="Obrázek 4">
            <a:extLst>
              <a:ext uri="{FF2B5EF4-FFF2-40B4-BE49-F238E27FC236}">
                <a16:creationId xmlns:a16="http://schemas.microsoft.com/office/drawing/2014/main" id="{4039FACC-CC40-451C-A388-59AC4645BCED}"/>
              </a:ext>
            </a:extLst>
          </p:cNvPr>
          <p:cNvPicPr>
            <a:picLocks noChangeAspect="1"/>
          </p:cNvPicPr>
          <p:nvPr/>
        </p:nvPicPr>
        <p:blipFill>
          <a:blip r:embed="rId2"/>
          <a:stretch>
            <a:fillRect/>
          </a:stretch>
        </p:blipFill>
        <p:spPr>
          <a:xfrm>
            <a:off x="1224112" y="5062946"/>
            <a:ext cx="2068240" cy="1660220"/>
          </a:xfrm>
          <a:prstGeom prst="rect">
            <a:avLst/>
          </a:prstGeom>
        </p:spPr>
      </p:pic>
      <p:sp>
        <p:nvSpPr>
          <p:cNvPr id="9" name="Obdélník 8">
            <a:extLst>
              <a:ext uri="{FF2B5EF4-FFF2-40B4-BE49-F238E27FC236}">
                <a16:creationId xmlns:a16="http://schemas.microsoft.com/office/drawing/2014/main" id="{88FBA031-00D3-465E-A541-CF317DBB102C}"/>
              </a:ext>
            </a:extLst>
          </p:cNvPr>
          <p:cNvSpPr/>
          <p:nvPr/>
        </p:nvSpPr>
        <p:spPr>
          <a:xfrm>
            <a:off x="5472584" y="615879"/>
            <a:ext cx="4608512" cy="6192000"/>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červené kartě, tu dostal jen žlutou, ale kvůli zranění opustil hřiště na nosítkách. Domácí vůbec sahali často k nevybíravým zákrokům a jen samotný Marek Faust byl v 1. poločase asi 4x poslán k zemi způsobem, který volal po žluté. Těch domácí nakonec dostali za celý zápas 7, ale dohráli ho kompletní, i když ve 2. části měl rozhodčí druhou žlutou  jednomu z nich ukázat. Přeci jenom byl na ně hodnější. Pojďme zpět do zápasu. Zahrávali jsme volný přímý kop a nejlépe se v šestnáctce soupeře  zorientoval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Ve 26. minutě tak dostal naše mužstvo do vedení 1:0. Vypracovali  jsme si i další šance na zvýšení náskoku. Zpětná přihrávka Písaře na </a:t>
            </a:r>
            <a:r>
              <a:rPr lang="cs-CZ" sz="1000" b="0" dirty="0" err="1">
                <a:latin typeface="Arial" panose="020B0604020202020204" pitchFamily="34" charset="0"/>
                <a:ea typeface="Calibri" panose="020F0502020204030204" pitchFamily="34" charset="0"/>
                <a:cs typeface="Arial" panose="020B0604020202020204" pitchFamily="34" charset="0"/>
              </a:rPr>
              <a:t>Slaničku</a:t>
            </a:r>
            <a:r>
              <a:rPr lang="cs-CZ" sz="1000" b="0" dirty="0">
                <a:latin typeface="Arial" panose="020B0604020202020204" pitchFamily="34" charset="0"/>
                <a:ea typeface="Calibri" panose="020F0502020204030204" pitchFamily="34" charset="0"/>
                <a:cs typeface="Arial" panose="020B0604020202020204" pitchFamily="34" charset="0"/>
              </a:rPr>
              <a:t> do ideální pozice skončila nepřesnou koncovkou. Kopali jsme i mnoho rohů, ale nic z toho. Ve 37. minutě proklouzl za obránce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ale dostal se do hodně těžkého úhlu a míč do branky neprocpal. Když už jsme mysleli na přestávku, tak jsme dost bohorovně naložili s rozehrávkou, míč se dostal k nejlepšímu střelci domácích Jakubovi </a:t>
            </a:r>
            <a:r>
              <a:rPr lang="cs-CZ" sz="1000" b="0" dirty="0" err="1">
                <a:latin typeface="Arial" panose="020B0604020202020204" pitchFamily="34" charset="0"/>
                <a:ea typeface="Calibri" panose="020F0502020204030204" pitchFamily="34" charset="0"/>
                <a:cs typeface="Arial" panose="020B0604020202020204" pitchFamily="34" charset="0"/>
              </a:rPr>
              <a:t>Píchoví</a:t>
            </a:r>
            <a:r>
              <a:rPr lang="cs-CZ" sz="1000" b="0" dirty="0">
                <a:latin typeface="Arial" panose="020B0604020202020204" pitchFamily="34" charset="0"/>
                <a:ea typeface="Calibri" panose="020F0502020204030204" pitchFamily="34" charset="0"/>
                <a:cs typeface="Arial" panose="020B0604020202020204" pitchFamily="34" charset="0"/>
              </a:rPr>
              <a:t>, který už si dokázal poradit a srovnat gólem do šatny na 1:1. úvod druhého poločasu vypadal hezky. Centroval Faust a hlavičce Písaře moc nechybělo, abychom jsme  šli znova do vedení. Místo toho ale v 52. minutě chyboval Jiří Vacek a stejně jako v 1. poločase trestal Jakub Pícha brankou na 2:1 pro Jílové. Dostali jsme se do složité situace. Když byl navíc v 57. minutě bez milosti poslán do šaten Petr Stejskal za zmaření zjevné brankové příležitosti, tak už hořelo na poplach. I  v 10 jsme se sice snažili skóre srovnat, ale koncovka chyběla. Trestný kop zahrával </a:t>
            </a:r>
            <a:r>
              <a:rPr lang="cs-CZ" sz="1000" b="0" dirty="0" err="1">
                <a:latin typeface="Arial" panose="020B0604020202020204" pitchFamily="34" charset="0"/>
                <a:ea typeface="Calibri" panose="020F0502020204030204" pitchFamily="34" charset="0"/>
                <a:cs typeface="Arial" panose="020B0604020202020204" pitchFamily="34" charset="0"/>
              </a:rPr>
              <a:t>Rudlof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ale domácí brankář jeho pokus zlikvidoval. V 66. minutě nezafungovala domluva obrany s brankářem, který při výběhu z branky zaváhal a domácí Jakub Kolář mohl slavit vedení 3:1. V 74. minutě mohl stejný hráč dokonce zvýšit už na 4:1, ale Tomáš Kysela stačil proti jeho střele úspěšně zasáhnout. To už se ale blížil konec. Štětští trenéři zkusili ještě prostřídat, ale na vyrovnání ani střelení branky to nestačilo. V 84. minutě kopal </a:t>
            </a:r>
            <a:r>
              <a:rPr lang="cs-CZ" sz="1000" b="0" dirty="0" err="1">
                <a:latin typeface="Arial" panose="020B0604020202020204" pitchFamily="34" charset="0"/>
                <a:ea typeface="Calibri" panose="020F0502020204030204" pitchFamily="34" charset="0"/>
                <a:cs typeface="Arial" panose="020B0604020202020204" pitchFamily="34" charset="0"/>
              </a:rPr>
              <a:t>přímák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ale opět zasáhl brankář. Skóre se již neměnilo a s velkým smutkem jsme se domů vraceli s porážkou 3:1.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T.Belák</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T.Kysela-P.Fary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J.Vacek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P.Stejskal</a:t>
            </a:r>
            <a:r>
              <a:rPr lang="cs-CZ" sz="1000" b="0" dirty="0">
                <a:latin typeface="Arial" panose="020B0604020202020204" pitchFamily="34" charset="0"/>
                <a:ea typeface="Calibri" panose="020F0502020204030204" pitchFamily="34" charset="0"/>
                <a:cs typeface="Arial" panose="020B0604020202020204" pitchFamily="34" charset="0"/>
              </a:rPr>
              <a:t>(57.ČK)-</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J.Slavíček</a:t>
            </a:r>
            <a:r>
              <a:rPr lang="cs-CZ" sz="1000" b="0" dirty="0">
                <a:latin typeface="Arial" panose="020B0604020202020204" pitchFamily="34" charset="0"/>
                <a:ea typeface="Calibri" panose="020F0502020204030204" pitchFamily="34" charset="0"/>
                <a:cs typeface="Arial" panose="020B0604020202020204" pitchFamily="34" charset="0"/>
              </a:rPr>
              <a:t>(77.D.Beruška), </a:t>
            </a:r>
            <a:r>
              <a:rPr lang="cs-CZ" sz="1000" b="0" dirty="0" err="1">
                <a:latin typeface="Arial" panose="020B0604020202020204" pitchFamily="34" charset="0"/>
                <a:ea typeface="Calibri" panose="020F0502020204030204" pitchFamily="34" charset="0"/>
                <a:cs typeface="Arial" panose="020B0604020202020204" pitchFamily="34" charset="0"/>
              </a:rPr>
              <a:t>T.Vokoun</a:t>
            </a:r>
            <a:r>
              <a:rPr lang="cs-CZ" sz="1000" b="0" dirty="0">
                <a:latin typeface="Arial" panose="020B0604020202020204" pitchFamily="34" charset="0"/>
                <a:ea typeface="Calibri" panose="020F0502020204030204" pitchFamily="34" charset="0"/>
                <a:cs typeface="Arial" panose="020B0604020202020204" pitchFamily="34" charset="0"/>
              </a:rPr>
              <a:t>(73.J.Prieložný),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R.Slanička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M.Faus-T.Belák</a:t>
            </a:r>
            <a:r>
              <a:rPr lang="cs-CZ" sz="1000" b="0" dirty="0">
                <a:latin typeface="Arial" panose="020B0604020202020204" pitchFamily="34" charset="0"/>
                <a:ea typeface="Calibri" panose="020F0502020204030204" pitchFamily="34" charset="0"/>
                <a:cs typeface="Arial" panose="020B0604020202020204" pitchFamily="34" charset="0"/>
              </a:rPr>
              <a:t>(81.R.Feko),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T.Písař</a:t>
            </a:r>
            <a:r>
              <a:rPr lang="cs-CZ" sz="1000" b="0" dirty="0">
                <a:latin typeface="Arial" panose="020B0604020202020204" pitchFamily="34" charset="0"/>
                <a:ea typeface="Calibri" panose="020F0502020204030204" pitchFamily="34" charset="0"/>
                <a:cs typeface="Arial" panose="020B0604020202020204" pitchFamily="34" charset="0"/>
              </a:rPr>
              <a:t>(67.K.Horváth)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F.Svoboda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D.Mencl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M.Svoboda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P.Hoznédl</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J.Oborník-M.Sabo</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J.Šefčík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Delegát: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M.Žilka</a:t>
            </a:r>
            <a:r>
              <a:rPr lang="cs-CZ" sz="1000" b="0" dirty="0">
                <a:latin typeface="Arial" panose="020B0604020202020204" pitchFamily="34" charset="0"/>
                <a:ea typeface="Calibri" panose="020F0502020204030204" pitchFamily="34" charset="0"/>
                <a:cs typeface="Arial" panose="020B0604020202020204" pitchFamily="34" charset="0"/>
              </a:rPr>
              <a:t>    100 diváků</a:t>
            </a:r>
            <a:endParaRPr lang="cs-CZ" dirty="0">
              <a:latin typeface="Arial" panose="020B0604020202020204" pitchFamily="34" charset="0"/>
              <a:ea typeface="Calibri" panose="020F050202020403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B7D6A88B-C6F4-4E99-A48E-B066DD0F52F7}"/>
              </a:ext>
            </a:extLst>
          </p:cNvPr>
          <p:cNvSpPr txBox="1"/>
          <p:nvPr/>
        </p:nvSpPr>
        <p:spPr>
          <a:xfrm>
            <a:off x="5472584" y="119918"/>
            <a:ext cx="4608512" cy="307777"/>
          </a:xfrm>
          <a:prstGeom prst="rect">
            <a:avLst/>
          </a:prstGeom>
          <a:solidFill>
            <a:schemeClr val="bg2">
              <a:lumMod val="40000"/>
              <a:lumOff val="60000"/>
            </a:schemeClr>
          </a:solidFill>
          <a:effectLst>
            <a:glow rad="101600">
              <a:srgbClr val="FFFF66"/>
            </a:glow>
            <a:softEdge rad="0"/>
          </a:effectLst>
        </p:spPr>
        <p:txBody>
          <a:bodyPr wrap="square" rtlCol="0">
            <a:spAutoFit/>
          </a:bodyPr>
          <a:lstStyle/>
          <a:p>
            <a:pPr algn="ctr"/>
            <a:r>
              <a:rPr lang="cs-CZ" sz="1400" dirty="0">
                <a:latin typeface="Arial Black" panose="020B0A04020102020204" pitchFamily="34" charset="0"/>
              </a:rPr>
              <a:t>Pokračování SK Štětí-FK Jílové 23.3.2019</a:t>
            </a:r>
          </a:p>
        </p:txBody>
      </p:sp>
    </p:spTree>
    <p:extLst>
      <p:ext uri="{BB962C8B-B14F-4D97-AF65-F5344CB8AC3E}">
        <p14:creationId xmlns:p14="http://schemas.microsoft.com/office/powerpoint/2010/main" val="3970699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114</TotalTime>
  <Words>4371</Words>
  <Application>Microsoft Office PowerPoint</Application>
  <PresentationFormat>Vlastní</PresentationFormat>
  <Paragraphs>1840</Paragraphs>
  <Slides>18</Slides>
  <Notes>2</Notes>
  <HiddenSlides>0</HiddenSlides>
  <MMClips>0</MMClips>
  <ScaleCrop>false</ScaleCrop>
  <HeadingPairs>
    <vt:vector size="6" baseType="variant">
      <vt:variant>
        <vt:lpstr>Použitá písma</vt:lpstr>
      </vt:variant>
      <vt:variant>
        <vt:i4>36</vt:i4>
      </vt:variant>
      <vt:variant>
        <vt:lpstr>Motiv</vt:lpstr>
      </vt:variant>
      <vt:variant>
        <vt:i4>1</vt:i4>
      </vt:variant>
      <vt:variant>
        <vt:lpstr>Nadpisy snímků</vt:lpstr>
      </vt:variant>
      <vt:variant>
        <vt:i4>18</vt:i4>
      </vt:variant>
    </vt:vector>
  </HeadingPairs>
  <TitlesOfParts>
    <vt:vector size="55" baseType="lpstr">
      <vt:lpstr>Yu Gothic UI Light</vt:lpstr>
      <vt:lpstr>Yu Gothic UI Semibold</vt:lpstr>
      <vt:lpstr>Albertus MT</vt:lpstr>
      <vt:lpstr>Algerian</vt:lpstr>
      <vt:lpstr>Arial</vt:lpstr>
      <vt:lpstr>Arial Black</vt:lpstr>
      <vt:lpstr>Arial Rounded MT Bold</vt:lpstr>
      <vt:lpstr>Bahnschrift SemiBold Condensed</vt:lpstr>
      <vt:lpstr>Berlin Sans FB</vt:lpstr>
      <vt:lpstr>Berlin Sans FB Demi</vt:lpstr>
      <vt:lpstr>Bookman Old Style</vt:lpstr>
      <vt:lpstr>Britannic Bold</vt:lpstr>
      <vt:lpstr>Calibri</vt:lpstr>
      <vt:lpstr>Eras Bold ITC</vt:lpstr>
      <vt:lpstr>Georgia</vt:lpstr>
      <vt:lpstr>Georgia Pro Black</vt:lpstr>
      <vt:lpstr>Gill Sans Ultra Bold</vt:lpstr>
      <vt:lpstr>Gungsuh</vt:lpstr>
      <vt:lpstr>GungsuhChe</vt:lpstr>
      <vt:lpstr>Khmer UI</vt:lpstr>
      <vt:lpstr>KodchiangUPC</vt:lpstr>
      <vt:lpstr>Miriam</vt:lpstr>
      <vt:lpstr>Modern No. 20</vt:lpstr>
      <vt:lpstr>Poor Richard</vt:lpstr>
      <vt:lpstr>PT Sans</vt:lpstr>
      <vt:lpstr>Rockwell</vt:lpstr>
      <vt:lpstr>Rockwell Condensed</vt:lpstr>
      <vt:lpstr>Rockwell Nova Extra Bold</vt:lpstr>
      <vt:lpstr>Segoe UI Black</vt:lpstr>
      <vt:lpstr>Snap ITC</vt:lpstr>
      <vt:lpstr>STHupo</vt:lpstr>
      <vt:lpstr>Tahoma</vt:lpstr>
      <vt:lpstr>Times New Roman</vt:lpstr>
      <vt:lpstr>Tw Cen MT Condensed Extra Bold</vt:lpstr>
      <vt:lpstr>Verdana</vt:lpstr>
      <vt:lpstr>Yu Mincho Demibold</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22836</cp:revision>
  <cp:lastPrinted>2017-10-26T04:05:10Z</cp:lastPrinted>
  <dcterms:created xsi:type="dcterms:W3CDTF">2001-03-12T13:44:53Z</dcterms:created>
  <dcterms:modified xsi:type="dcterms:W3CDTF">2019-03-27T19:42:51Z</dcterms:modified>
</cp:coreProperties>
</file>