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8" r:id="rId2"/>
    <p:sldId id="323"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05" r:id="rId18"/>
    <p:sldId id="313" r:id="rId19"/>
    <p:sldId id="324" r:id="rId20"/>
    <p:sldId id="325" r:id="rId21"/>
    <p:sldId id="326" r:id="rId22"/>
    <p:sldId id="327" r:id="rId23"/>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600CC"/>
    <a:srgbClr val="CCFF99"/>
    <a:srgbClr val="FF0066"/>
    <a:srgbClr val="FFFF66"/>
    <a:srgbClr val="FFFFCC"/>
    <a:srgbClr val="FF0000"/>
    <a:srgbClr val="660033"/>
    <a:srgbClr val="000066"/>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2962" autoAdjust="0"/>
  </p:normalViewPr>
  <p:slideViewPr>
    <p:cSldViewPr>
      <p:cViewPr>
        <p:scale>
          <a:sx n="77" d="100"/>
          <a:sy n="77" d="100"/>
        </p:scale>
        <p:origin x="1566" y="312"/>
      </p:cViewPr>
      <p:guideLst>
        <p:guide orient="horz" pos="2371"/>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smtClean="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r>
              <a:rPr lang="cs-CZ" dirty="0" smtClean="0"/>
              <a:t> </a:t>
            </a:r>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Si může </a:t>
            </a:r>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smtClean="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xfrm>
            <a:off x="771525" y="742950"/>
            <a:ext cx="5257800" cy="3722688"/>
          </a:xfrm>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17</a:t>
            </a:fld>
            <a:endParaRPr lang="cs-CZ"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18</a:t>
            </a:fld>
            <a:endParaRPr lang="cs-C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20</a:t>
            </a:fld>
            <a:endParaRPr lang="cs-CZ" dirty="0"/>
          </a:p>
        </p:txBody>
      </p:sp>
    </p:spTree>
    <p:extLst>
      <p:ext uri="{BB962C8B-B14F-4D97-AF65-F5344CB8AC3E}">
        <p14:creationId xmlns:p14="http://schemas.microsoft.com/office/powerpoint/2010/main" val="54713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r>
              <a:rPr lang="cs-CZ" dirty="0" smtClean="0"/>
              <a:t>-</a:t>
            </a:r>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88289" y="20907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88289" y="43386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zolace-beran.cz/index.php?lg=cz"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3" Type="http://schemas.openxmlformats.org/officeDocument/2006/relationships/image" Target="../media/image559.emf"/><Relationship Id="rId18" Type="http://schemas.openxmlformats.org/officeDocument/2006/relationships/image" Target="../media/image564.emf"/><Relationship Id="rId26" Type="http://schemas.openxmlformats.org/officeDocument/2006/relationships/image" Target="../media/image572.emf"/><Relationship Id="rId39" Type="http://schemas.openxmlformats.org/officeDocument/2006/relationships/image" Target="../media/image585.emf"/><Relationship Id="rId21" Type="http://schemas.openxmlformats.org/officeDocument/2006/relationships/image" Target="../media/image567.emf"/><Relationship Id="rId34" Type="http://schemas.openxmlformats.org/officeDocument/2006/relationships/image" Target="../media/image580.emf"/><Relationship Id="rId42" Type="http://schemas.openxmlformats.org/officeDocument/2006/relationships/image" Target="../media/image588.emf"/><Relationship Id="rId47" Type="http://schemas.openxmlformats.org/officeDocument/2006/relationships/image" Target="../media/image593.emf"/><Relationship Id="rId50" Type="http://schemas.openxmlformats.org/officeDocument/2006/relationships/image" Target="../media/image596.emf"/><Relationship Id="rId55" Type="http://schemas.openxmlformats.org/officeDocument/2006/relationships/image" Target="../media/image601.emf"/><Relationship Id="rId63" Type="http://schemas.openxmlformats.org/officeDocument/2006/relationships/image" Target="../media/image609.jpeg"/><Relationship Id="rId7" Type="http://schemas.openxmlformats.org/officeDocument/2006/relationships/image" Target="../media/image553.emf"/><Relationship Id="rId2" Type="http://schemas.openxmlformats.org/officeDocument/2006/relationships/notesSlide" Target="../notesSlides/notesSlide10.xml"/><Relationship Id="rId16" Type="http://schemas.openxmlformats.org/officeDocument/2006/relationships/image" Target="../media/image562.emf"/><Relationship Id="rId29" Type="http://schemas.openxmlformats.org/officeDocument/2006/relationships/image" Target="../media/image575.emf"/><Relationship Id="rId11" Type="http://schemas.openxmlformats.org/officeDocument/2006/relationships/image" Target="../media/image557.emf"/><Relationship Id="rId24" Type="http://schemas.openxmlformats.org/officeDocument/2006/relationships/image" Target="../media/image570.emf"/><Relationship Id="rId32" Type="http://schemas.openxmlformats.org/officeDocument/2006/relationships/image" Target="../media/image578.emf"/><Relationship Id="rId37" Type="http://schemas.openxmlformats.org/officeDocument/2006/relationships/image" Target="../media/image583.emf"/><Relationship Id="rId40" Type="http://schemas.openxmlformats.org/officeDocument/2006/relationships/image" Target="../media/image586.emf"/><Relationship Id="rId45" Type="http://schemas.openxmlformats.org/officeDocument/2006/relationships/image" Target="../media/image591.emf"/><Relationship Id="rId53" Type="http://schemas.openxmlformats.org/officeDocument/2006/relationships/image" Target="../media/image599.emf"/><Relationship Id="rId58" Type="http://schemas.openxmlformats.org/officeDocument/2006/relationships/image" Target="../media/image604.emf"/><Relationship Id="rId5" Type="http://schemas.openxmlformats.org/officeDocument/2006/relationships/image" Target="../media/image551.emf"/><Relationship Id="rId61" Type="http://schemas.openxmlformats.org/officeDocument/2006/relationships/image" Target="../media/image607.emf"/><Relationship Id="rId19" Type="http://schemas.openxmlformats.org/officeDocument/2006/relationships/image" Target="../media/image565.emf"/><Relationship Id="rId14" Type="http://schemas.openxmlformats.org/officeDocument/2006/relationships/image" Target="../media/image560.emf"/><Relationship Id="rId22" Type="http://schemas.openxmlformats.org/officeDocument/2006/relationships/image" Target="../media/image568.emf"/><Relationship Id="rId27" Type="http://schemas.openxmlformats.org/officeDocument/2006/relationships/image" Target="../media/image573.emf"/><Relationship Id="rId30" Type="http://schemas.openxmlformats.org/officeDocument/2006/relationships/image" Target="../media/image576.emf"/><Relationship Id="rId35" Type="http://schemas.openxmlformats.org/officeDocument/2006/relationships/image" Target="../media/image581.emf"/><Relationship Id="rId43" Type="http://schemas.openxmlformats.org/officeDocument/2006/relationships/image" Target="../media/image589.emf"/><Relationship Id="rId48" Type="http://schemas.openxmlformats.org/officeDocument/2006/relationships/image" Target="../media/image594.emf"/><Relationship Id="rId56" Type="http://schemas.openxmlformats.org/officeDocument/2006/relationships/image" Target="../media/image602.emf"/><Relationship Id="rId8" Type="http://schemas.openxmlformats.org/officeDocument/2006/relationships/image" Target="../media/image554.emf"/><Relationship Id="rId51" Type="http://schemas.openxmlformats.org/officeDocument/2006/relationships/image" Target="../media/image597.emf"/><Relationship Id="rId3" Type="http://schemas.openxmlformats.org/officeDocument/2006/relationships/image" Target="../media/image549.emf"/><Relationship Id="rId12" Type="http://schemas.openxmlformats.org/officeDocument/2006/relationships/image" Target="../media/image558.emf"/><Relationship Id="rId17" Type="http://schemas.openxmlformats.org/officeDocument/2006/relationships/image" Target="../media/image563.emf"/><Relationship Id="rId25" Type="http://schemas.openxmlformats.org/officeDocument/2006/relationships/image" Target="../media/image571.emf"/><Relationship Id="rId33" Type="http://schemas.openxmlformats.org/officeDocument/2006/relationships/image" Target="../media/image579.emf"/><Relationship Id="rId38" Type="http://schemas.openxmlformats.org/officeDocument/2006/relationships/image" Target="../media/image584.emf"/><Relationship Id="rId46" Type="http://schemas.openxmlformats.org/officeDocument/2006/relationships/image" Target="../media/image592.emf"/><Relationship Id="rId59" Type="http://schemas.openxmlformats.org/officeDocument/2006/relationships/image" Target="../media/image605.emf"/><Relationship Id="rId20" Type="http://schemas.openxmlformats.org/officeDocument/2006/relationships/image" Target="../media/image566.emf"/><Relationship Id="rId41" Type="http://schemas.openxmlformats.org/officeDocument/2006/relationships/image" Target="../media/image587.emf"/><Relationship Id="rId54" Type="http://schemas.openxmlformats.org/officeDocument/2006/relationships/image" Target="../media/image600.emf"/><Relationship Id="rId62" Type="http://schemas.openxmlformats.org/officeDocument/2006/relationships/image" Target="../media/image608.emf"/><Relationship Id="rId1" Type="http://schemas.openxmlformats.org/officeDocument/2006/relationships/slideLayout" Target="../slideLayouts/slideLayout7.xml"/><Relationship Id="rId6" Type="http://schemas.openxmlformats.org/officeDocument/2006/relationships/image" Target="../media/image552.emf"/><Relationship Id="rId15" Type="http://schemas.openxmlformats.org/officeDocument/2006/relationships/image" Target="../media/image561.emf"/><Relationship Id="rId23" Type="http://schemas.openxmlformats.org/officeDocument/2006/relationships/image" Target="../media/image569.emf"/><Relationship Id="rId28" Type="http://schemas.openxmlformats.org/officeDocument/2006/relationships/image" Target="../media/image574.emf"/><Relationship Id="rId36" Type="http://schemas.openxmlformats.org/officeDocument/2006/relationships/image" Target="../media/image582.emf"/><Relationship Id="rId49" Type="http://schemas.openxmlformats.org/officeDocument/2006/relationships/image" Target="../media/image595.emf"/><Relationship Id="rId57" Type="http://schemas.openxmlformats.org/officeDocument/2006/relationships/image" Target="../media/image603.emf"/><Relationship Id="rId10" Type="http://schemas.openxmlformats.org/officeDocument/2006/relationships/image" Target="../media/image556.emf"/><Relationship Id="rId31" Type="http://schemas.openxmlformats.org/officeDocument/2006/relationships/image" Target="../media/image577.emf"/><Relationship Id="rId44" Type="http://schemas.openxmlformats.org/officeDocument/2006/relationships/image" Target="../media/image590.emf"/><Relationship Id="rId52" Type="http://schemas.openxmlformats.org/officeDocument/2006/relationships/image" Target="../media/image598.emf"/><Relationship Id="rId60" Type="http://schemas.openxmlformats.org/officeDocument/2006/relationships/image" Target="../media/image606.emf"/><Relationship Id="rId4" Type="http://schemas.openxmlformats.org/officeDocument/2006/relationships/image" Target="../media/image550.emf"/><Relationship Id="rId9" Type="http://schemas.openxmlformats.org/officeDocument/2006/relationships/image" Target="../media/image55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1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12.png"/></Relationships>
</file>

<file path=ppt/slides/_rels/slide15.xml.rels><?xml version="1.0" encoding="UTF-8" standalone="yes"?>
<Relationships xmlns="http://schemas.openxmlformats.org/package/2006/relationships"><Relationship Id="rId13" Type="http://schemas.openxmlformats.org/officeDocument/2006/relationships/image" Target="../media/image623.emf"/><Relationship Id="rId18" Type="http://schemas.openxmlformats.org/officeDocument/2006/relationships/image" Target="../media/image628.emf"/><Relationship Id="rId26" Type="http://schemas.openxmlformats.org/officeDocument/2006/relationships/image" Target="../media/image636.emf"/><Relationship Id="rId39" Type="http://schemas.openxmlformats.org/officeDocument/2006/relationships/image" Target="../media/image649.emf"/><Relationship Id="rId21" Type="http://schemas.openxmlformats.org/officeDocument/2006/relationships/image" Target="../media/image631.emf"/><Relationship Id="rId34" Type="http://schemas.openxmlformats.org/officeDocument/2006/relationships/image" Target="../media/image644.emf"/><Relationship Id="rId42" Type="http://schemas.openxmlformats.org/officeDocument/2006/relationships/image" Target="../media/image652.png"/><Relationship Id="rId7" Type="http://schemas.openxmlformats.org/officeDocument/2006/relationships/image" Target="../media/image617.emf"/><Relationship Id="rId2" Type="http://schemas.openxmlformats.org/officeDocument/2006/relationships/notesSlide" Target="../notesSlides/notesSlide15.xml"/><Relationship Id="rId16" Type="http://schemas.openxmlformats.org/officeDocument/2006/relationships/image" Target="../media/image626.emf"/><Relationship Id="rId20" Type="http://schemas.openxmlformats.org/officeDocument/2006/relationships/image" Target="../media/image630.emf"/><Relationship Id="rId29" Type="http://schemas.openxmlformats.org/officeDocument/2006/relationships/image" Target="../media/image639.emf"/><Relationship Id="rId41" Type="http://schemas.openxmlformats.org/officeDocument/2006/relationships/image" Target="../media/image651.png"/><Relationship Id="rId1" Type="http://schemas.openxmlformats.org/officeDocument/2006/relationships/slideLayout" Target="../slideLayouts/slideLayout7.xml"/><Relationship Id="rId6" Type="http://schemas.openxmlformats.org/officeDocument/2006/relationships/image" Target="../media/image616.emf"/><Relationship Id="rId11" Type="http://schemas.openxmlformats.org/officeDocument/2006/relationships/image" Target="../media/image621.emf"/><Relationship Id="rId24" Type="http://schemas.openxmlformats.org/officeDocument/2006/relationships/image" Target="../media/image634.emf"/><Relationship Id="rId32" Type="http://schemas.openxmlformats.org/officeDocument/2006/relationships/image" Target="../media/image642.emf"/><Relationship Id="rId37" Type="http://schemas.openxmlformats.org/officeDocument/2006/relationships/image" Target="../media/image647.emf"/><Relationship Id="rId40" Type="http://schemas.openxmlformats.org/officeDocument/2006/relationships/image" Target="../media/image650.emf"/><Relationship Id="rId5" Type="http://schemas.openxmlformats.org/officeDocument/2006/relationships/image" Target="../media/image615.emf"/><Relationship Id="rId15" Type="http://schemas.openxmlformats.org/officeDocument/2006/relationships/image" Target="../media/image625.emf"/><Relationship Id="rId23" Type="http://schemas.openxmlformats.org/officeDocument/2006/relationships/image" Target="../media/image633.emf"/><Relationship Id="rId28" Type="http://schemas.openxmlformats.org/officeDocument/2006/relationships/image" Target="../media/image638.emf"/><Relationship Id="rId36" Type="http://schemas.openxmlformats.org/officeDocument/2006/relationships/image" Target="../media/image646.emf"/><Relationship Id="rId10" Type="http://schemas.openxmlformats.org/officeDocument/2006/relationships/image" Target="../media/image620.emf"/><Relationship Id="rId19" Type="http://schemas.openxmlformats.org/officeDocument/2006/relationships/image" Target="../media/image629.emf"/><Relationship Id="rId31" Type="http://schemas.openxmlformats.org/officeDocument/2006/relationships/image" Target="../media/image641.emf"/><Relationship Id="rId4" Type="http://schemas.openxmlformats.org/officeDocument/2006/relationships/image" Target="../media/image614.emf"/><Relationship Id="rId9" Type="http://schemas.openxmlformats.org/officeDocument/2006/relationships/image" Target="../media/image619.emf"/><Relationship Id="rId14" Type="http://schemas.openxmlformats.org/officeDocument/2006/relationships/image" Target="../media/image624.emf"/><Relationship Id="rId22" Type="http://schemas.openxmlformats.org/officeDocument/2006/relationships/image" Target="../media/image632.emf"/><Relationship Id="rId27" Type="http://schemas.openxmlformats.org/officeDocument/2006/relationships/image" Target="../media/image637.emf"/><Relationship Id="rId30" Type="http://schemas.openxmlformats.org/officeDocument/2006/relationships/image" Target="../media/image640.emf"/><Relationship Id="rId35" Type="http://schemas.openxmlformats.org/officeDocument/2006/relationships/image" Target="../media/image645.emf"/><Relationship Id="rId43" Type="http://schemas.openxmlformats.org/officeDocument/2006/relationships/image" Target="../media/image653.png"/><Relationship Id="rId8" Type="http://schemas.openxmlformats.org/officeDocument/2006/relationships/image" Target="../media/image618.emf"/><Relationship Id="rId3" Type="http://schemas.openxmlformats.org/officeDocument/2006/relationships/image" Target="../media/image613.emf"/><Relationship Id="rId12" Type="http://schemas.openxmlformats.org/officeDocument/2006/relationships/image" Target="../media/image622.emf"/><Relationship Id="rId17" Type="http://schemas.openxmlformats.org/officeDocument/2006/relationships/image" Target="../media/image627.emf"/><Relationship Id="rId25" Type="http://schemas.openxmlformats.org/officeDocument/2006/relationships/image" Target="../media/image635.emf"/><Relationship Id="rId33" Type="http://schemas.openxmlformats.org/officeDocument/2006/relationships/image" Target="../media/image643.emf"/><Relationship Id="rId38" Type="http://schemas.openxmlformats.org/officeDocument/2006/relationships/image" Target="../media/image648.emf"/></Relationships>
</file>

<file path=ppt/slides/_rels/slide16.xml.rels><?xml version="1.0" encoding="UTF-8" standalone="yes"?>
<Relationships xmlns="http://schemas.openxmlformats.org/package/2006/relationships"><Relationship Id="rId3" Type="http://schemas.openxmlformats.org/officeDocument/2006/relationships/image" Target="../media/image654.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55.png"/></Relationships>
</file>

<file path=ppt/slides/_rels/slide17.xml.rels><?xml version="1.0" encoding="UTF-8" standalone="yes"?>
<Relationships xmlns="http://schemas.openxmlformats.org/package/2006/relationships"><Relationship Id="rId8" Type="http://schemas.openxmlformats.org/officeDocument/2006/relationships/image" Target="../media/image661.emf"/><Relationship Id="rId13" Type="http://schemas.openxmlformats.org/officeDocument/2006/relationships/image" Target="../media/image666.gif"/><Relationship Id="rId3" Type="http://schemas.openxmlformats.org/officeDocument/2006/relationships/image" Target="../media/image656.emf"/><Relationship Id="rId7" Type="http://schemas.openxmlformats.org/officeDocument/2006/relationships/image" Target="../media/image660.emf"/><Relationship Id="rId12" Type="http://schemas.openxmlformats.org/officeDocument/2006/relationships/image" Target="../media/image665.e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59.emf"/><Relationship Id="rId11" Type="http://schemas.openxmlformats.org/officeDocument/2006/relationships/image" Target="../media/image664.emf"/><Relationship Id="rId5" Type="http://schemas.openxmlformats.org/officeDocument/2006/relationships/image" Target="../media/image658.emf"/><Relationship Id="rId10" Type="http://schemas.openxmlformats.org/officeDocument/2006/relationships/image" Target="../media/image663.emf"/><Relationship Id="rId4" Type="http://schemas.openxmlformats.org/officeDocument/2006/relationships/image" Target="../media/image657.emf"/><Relationship Id="rId9" Type="http://schemas.openxmlformats.org/officeDocument/2006/relationships/image" Target="../media/image662.emf"/><Relationship Id="rId14" Type="http://schemas.openxmlformats.org/officeDocument/2006/relationships/image" Target="../media/image667.png"/></Relationships>
</file>

<file path=ppt/slides/_rels/slide18.xml.rels><?xml version="1.0" encoding="UTF-8" standalone="yes"?>
<Relationships xmlns="http://schemas.openxmlformats.org/package/2006/relationships"><Relationship Id="rId3" Type="http://schemas.openxmlformats.org/officeDocument/2006/relationships/image" Target="../media/image668.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671.png"/><Relationship Id="rId5" Type="http://schemas.openxmlformats.org/officeDocument/2006/relationships/image" Target="../media/image670.jpeg"/><Relationship Id="rId4" Type="http://schemas.openxmlformats.org/officeDocument/2006/relationships/image" Target="../media/image669.png"/></Relationships>
</file>

<file path=ppt/slides/_rels/slide19.xml.rels><?xml version="1.0" encoding="UTF-8" standalone="yes"?>
<Relationships xmlns="http://schemas.openxmlformats.org/package/2006/relationships"><Relationship Id="rId3" Type="http://schemas.openxmlformats.org/officeDocument/2006/relationships/image" Target="../media/image673.png"/><Relationship Id="rId2" Type="http://schemas.openxmlformats.org/officeDocument/2006/relationships/image" Target="../media/image67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67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675.png"/></Relationships>
</file>

<file path=ppt/slides/_rels/slide21.xml.rels><?xml version="1.0" encoding="UTF-8" standalone="yes"?>
<Relationships xmlns="http://schemas.openxmlformats.org/package/2006/relationships"><Relationship Id="rId3" Type="http://schemas.openxmlformats.org/officeDocument/2006/relationships/image" Target="../media/image677.png"/><Relationship Id="rId2" Type="http://schemas.openxmlformats.org/officeDocument/2006/relationships/image" Target="../media/image676.jpeg"/><Relationship Id="rId1" Type="http://schemas.openxmlformats.org/officeDocument/2006/relationships/slideLayout" Target="../slideLayouts/slideLayout12.xml"/><Relationship Id="rId6" Type="http://schemas.openxmlformats.org/officeDocument/2006/relationships/image" Target="../media/image680.png"/><Relationship Id="rId5" Type="http://schemas.openxmlformats.org/officeDocument/2006/relationships/image" Target="../media/image679.png"/><Relationship Id="rId4" Type="http://schemas.openxmlformats.org/officeDocument/2006/relationships/image" Target="../media/image678.png"/></Relationships>
</file>

<file path=ppt/slides/_rels/slide22.xml.rels><?xml version="1.0" encoding="UTF-8" standalone="yes"?>
<Relationships xmlns="http://schemas.openxmlformats.org/package/2006/relationships"><Relationship Id="rId3" Type="http://schemas.openxmlformats.org/officeDocument/2006/relationships/image" Target="../media/image682.png"/><Relationship Id="rId2" Type="http://schemas.openxmlformats.org/officeDocument/2006/relationships/image" Target="../media/image681.jpeg"/><Relationship Id="rId1" Type="http://schemas.openxmlformats.org/officeDocument/2006/relationships/slideLayout" Target="../slideLayouts/slideLayout12.xml"/><Relationship Id="rId4" Type="http://schemas.openxmlformats.org/officeDocument/2006/relationships/image" Target="../media/image68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image" Target="../media/image41.emf"/><Relationship Id="rId21" Type="http://schemas.openxmlformats.org/officeDocument/2006/relationships/image" Target="../media/image36.emf"/><Relationship Id="rId42" Type="http://schemas.openxmlformats.org/officeDocument/2006/relationships/image" Target="../media/image57.emf"/><Relationship Id="rId47" Type="http://schemas.openxmlformats.org/officeDocument/2006/relationships/image" Target="../media/image62.emf"/><Relationship Id="rId63" Type="http://schemas.openxmlformats.org/officeDocument/2006/relationships/image" Target="../media/image78.emf"/><Relationship Id="rId68" Type="http://schemas.openxmlformats.org/officeDocument/2006/relationships/image" Target="../media/image83.emf"/><Relationship Id="rId84" Type="http://schemas.openxmlformats.org/officeDocument/2006/relationships/image" Target="../media/image98.gif"/><Relationship Id="rId16" Type="http://schemas.openxmlformats.org/officeDocument/2006/relationships/image" Target="../media/image31.emf"/><Relationship Id="rId11" Type="http://schemas.openxmlformats.org/officeDocument/2006/relationships/image" Target="../media/image26.emf"/><Relationship Id="rId32" Type="http://schemas.openxmlformats.org/officeDocument/2006/relationships/image" Target="../media/image47.emf"/><Relationship Id="rId37" Type="http://schemas.openxmlformats.org/officeDocument/2006/relationships/image" Target="../media/image52.emf"/><Relationship Id="rId53" Type="http://schemas.openxmlformats.org/officeDocument/2006/relationships/image" Target="../media/image68.emf"/><Relationship Id="rId58" Type="http://schemas.openxmlformats.org/officeDocument/2006/relationships/image" Target="../media/image73.emf"/><Relationship Id="rId74" Type="http://schemas.openxmlformats.org/officeDocument/2006/relationships/image" Target="../media/image89.emf"/><Relationship Id="rId79" Type="http://schemas.openxmlformats.org/officeDocument/2006/relationships/image" Target="../media/image94.emf"/><Relationship Id="rId5" Type="http://schemas.openxmlformats.org/officeDocument/2006/relationships/image" Target="../media/image20.emf"/><Relationship Id="rId61" Type="http://schemas.openxmlformats.org/officeDocument/2006/relationships/image" Target="../media/image76.emf"/><Relationship Id="rId82" Type="http://schemas.openxmlformats.org/officeDocument/2006/relationships/image" Target="../media/image6.png"/><Relationship Id="rId19" Type="http://schemas.openxmlformats.org/officeDocument/2006/relationships/image" Target="../media/image34.emf"/><Relationship Id="rId14" Type="http://schemas.openxmlformats.org/officeDocument/2006/relationships/image" Target="../media/image29.emf"/><Relationship Id="rId22" Type="http://schemas.openxmlformats.org/officeDocument/2006/relationships/image" Target="../media/image37.emf"/><Relationship Id="rId27" Type="http://schemas.openxmlformats.org/officeDocument/2006/relationships/image" Target="../media/image42.emf"/><Relationship Id="rId30" Type="http://schemas.openxmlformats.org/officeDocument/2006/relationships/image" Target="../media/image45.emf"/><Relationship Id="rId35" Type="http://schemas.openxmlformats.org/officeDocument/2006/relationships/image" Target="../media/image50.emf"/><Relationship Id="rId43" Type="http://schemas.openxmlformats.org/officeDocument/2006/relationships/image" Target="../media/image58.emf"/><Relationship Id="rId48" Type="http://schemas.openxmlformats.org/officeDocument/2006/relationships/image" Target="../media/image63.emf"/><Relationship Id="rId56" Type="http://schemas.openxmlformats.org/officeDocument/2006/relationships/image" Target="../media/image71.emf"/><Relationship Id="rId64" Type="http://schemas.openxmlformats.org/officeDocument/2006/relationships/image" Target="../media/image79.emf"/><Relationship Id="rId69" Type="http://schemas.openxmlformats.org/officeDocument/2006/relationships/image" Target="../media/image84.emf"/><Relationship Id="rId77" Type="http://schemas.openxmlformats.org/officeDocument/2006/relationships/image" Target="../media/image92.emf"/><Relationship Id="rId8" Type="http://schemas.openxmlformats.org/officeDocument/2006/relationships/image" Target="../media/image23.emf"/><Relationship Id="rId51" Type="http://schemas.openxmlformats.org/officeDocument/2006/relationships/image" Target="../media/image66.emf"/><Relationship Id="rId72" Type="http://schemas.openxmlformats.org/officeDocument/2006/relationships/image" Target="../media/image87.emf"/><Relationship Id="rId80" Type="http://schemas.openxmlformats.org/officeDocument/2006/relationships/image" Target="../media/image95.emf"/><Relationship Id="rId3" Type="http://schemas.openxmlformats.org/officeDocument/2006/relationships/image" Target="../media/image18.emf"/><Relationship Id="rId12" Type="http://schemas.openxmlformats.org/officeDocument/2006/relationships/image" Target="../media/image27.emf"/><Relationship Id="rId17" Type="http://schemas.openxmlformats.org/officeDocument/2006/relationships/image" Target="../media/image32.emf"/><Relationship Id="rId25" Type="http://schemas.openxmlformats.org/officeDocument/2006/relationships/image" Target="../media/image40.emf"/><Relationship Id="rId33" Type="http://schemas.openxmlformats.org/officeDocument/2006/relationships/image" Target="../media/image48.emf"/><Relationship Id="rId38" Type="http://schemas.openxmlformats.org/officeDocument/2006/relationships/image" Target="../media/image53.emf"/><Relationship Id="rId46" Type="http://schemas.openxmlformats.org/officeDocument/2006/relationships/image" Target="../media/image61.emf"/><Relationship Id="rId59" Type="http://schemas.openxmlformats.org/officeDocument/2006/relationships/image" Target="../media/image74.emf"/><Relationship Id="rId67" Type="http://schemas.openxmlformats.org/officeDocument/2006/relationships/image" Target="../media/image82.emf"/><Relationship Id="rId20" Type="http://schemas.openxmlformats.org/officeDocument/2006/relationships/image" Target="../media/image35.emf"/><Relationship Id="rId41" Type="http://schemas.openxmlformats.org/officeDocument/2006/relationships/image" Target="../media/image56.emf"/><Relationship Id="rId54" Type="http://schemas.openxmlformats.org/officeDocument/2006/relationships/image" Target="../media/image69.emf"/><Relationship Id="rId62" Type="http://schemas.openxmlformats.org/officeDocument/2006/relationships/image" Target="../media/image77.emf"/><Relationship Id="rId70" Type="http://schemas.openxmlformats.org/officeDocument/2006/relationships/image" Target="../media/image85.emf"/><Relationship Id="rId75" Type="http://schemas.openxmlformats.org/officeDocument/2006/relationships/image" Target="../media/image90.emf"/><Relationship Id="rId83" Type="http://schemas.openxmlformats.org/officeDocument/2006/relationships/image" Target="../media/image97.png"/><Relationship Id="rId1" Type="http://schemas.openxmlformats.org/officeDocument/2006/relationships/slideLayout" Target="../slideLayouts/slideLayout4.xml"/><Relationship Id="rId6" Type="http://schemas.openxmlformats.org/officeDocument/2006/relationships/image" Target="../media/image21.emf"/><Relationship Id="rId15" Type="http://schemas.openxmlformats.org/officeDocument/2006/relationships/image" Target="../media/image30.emf"/><Relationship Id="rId23" Type="http://schemas.openxmlformats.org/officeDocument/2006/relationships/image" Target="../media/image38.emf"/><Relationship Id="rId28" Type="http://schemas.openxmlformats.org/officeDocument/2006/relationships/image" Target="../media/image43.emf"/><Relationship Id="rId36" Type="http://schemas.openxmlformats.org/officeDocument/2006/relationships/image" Target="../media/image51.emf"/><Relationship Id="rId49" Type="http://schemas.openxmlformats.org/officeDocument/2006/relationships/image" Target="../media/image64.emf"/><Relationship Id="rId57" Type="http://schemas.openxmlformats.org/officeDocument/2006/relationships/image" Target="../media/image72.emf"/><Relationship Id="rId10" Type="http://schemas.openxmlformats.org/officeDocument/2006/relationships/image" Target="../media/image25.emf"/><Relationship Id="rId31" Type="http://schemas.openxmlformats.org/officeDocument/2006/relationships/image" Target="../media/image46.emf"/><Relationship Id="rId44" Type="http://schemas.openxmlformats.org/officeDocument/2006/relationships/image" Target="../media/image59.emf"/><Relationship Id="rId52" Type="http://schemas.openxmlformats.org/officeDocument/2006/relationships/image" Target="../media/image67.emf"/><Relationship Id="rId60" Type="http://schemas.openxmlformats.org/officeDocument/2006/relationships/image" Target="../media/image75.emf"/><Relationship Id="rId65" Type="http://schemas.openxmlformats.org/officeDocument/2006/relationships/image" Target="../media/image80.emf"/><Relationship Id="rId73" Type="http://schemas.openxmlformats.org/officeDocument/2006/relationships/image" Target="../media/image88.emf"/><Relationship Id="rId78" Type="http://schemas.openxmlformats.org/officeDocument/2006/relationships/image" Target="../media/image93.emf"/><Relationship Id="rId81" Type="http://schemas.openxmlformats.org/officeDocument/2006/relationships/image" Target="../media/image96.jpeg"/><Relationship Id="rId4" Type="http://schemas.openxmlformats.org/officeDocument/2006/relationships/image" Target="../media/image19.emf"/><Relationship Id="rId9" Type="http://schemas.openxmlformats.org/officeDocument/2006/relationships/image" Target="../media/image24.emf"/><Relationship Id="rId13" Type="http://schemas.openxmlformats.org/officeDocument/2006/relationships/image" Target="../media/image28.emf"/><Relationship Id="rId18" Type="http://schemas.openxmlformats.org/officeDocument/2006/relationships/image" Target="../media/image33.emf"/><Relationship Id="rId39" Type="http://schemas.openxmlformats.org/officeDocument/2006/relationships/image" Target="../media/image54.emf"/><Relationship Id="rId34" Type="http://schemas.openxmlformats.org/officeDocument/2006/relationships/image" Target="../media/image49.emf"/><Relationship Id="rId50" Type="http://schemas.openxmlformats.org/officeDocument/2006/relationships/image" Target="../media/image65.emf"/><Relationship Id="rId55" Type="http://schemas.openxmlformats.org/officeDocument/2006/relationships/image" Target="../media/image70.emf"/><Relationship Id="rId76" Type="http://schemas.openxmlformats.org/officeDocument/2006/relationships/image" Target="../media/image91.emf"/><Relationship Id="rId7" Type="http://schemas.openxmlformats.org/officeDocument/2006/relationships/image" Target="../media/image22.emf"/><Relationship Id="rId71" Type="http://schemas.openxmlformats.org/officeDocument/2006/relationships/image" Target="../media/image86.emf"/><Relationship Id="rId2" Type="http://schemas.openxmlformats.org/officeDocument/2006/relationships/notesSlide" Target="../notesSlides/notesSlide4.xml"/><Relationship Id="rId29" Type="http://schemas.openxmlformats.org/officeDocument/2006/relationships/image" Target="../media/image44.emf"/><Relationship Id="rId24" Type="http://schemas.openxmlformats.org/officeDocument/2006/relationships/image" Target="../media/image39.emf"/><Relationship Id="rId40" Type="http://schemas.openxmlformats.org/officeDocument/2006/relationships/image" Target="../media/image55.emf"/><Relationship Id="rId45" Type="http://schemas.openxmlformats.org/officeDocument/2006/relationships/image" Target="../media/image60.emf"/><Relationship Id="rId66" Type="http://schemas.openxmlformats.org/officeDocument/2006/relationships/image" Target="../media/image81.emf"/></Relationships>
</file>

<file path=ppt/slides/_rels/slide5.xml.rels><?xml version="1.0" encoding="UTF-8" standalone="yes"?>
<Relationships xmlns="http://schemas.openxmlformats.org/package/2006/relationships"><Relationship Id="rId117" Type="http://schemas.openxmlformats.org/officeDocument/2006/relationships/image" Target="../media/image213.emf"/><Relationship Id="rId21" Type="http://schemas.openxmlformats.org/officeDocument/2006/relationships/image" Target="../media/image117.emf"/><Relationship Id="rId42" Type="http://schemas.openxmlformats.org/officeDocument/2006/relationships/image" Target="../media/image138.emf"/><Relationship Id="rId63" Type="http://schemas.openxmlformats.org/officeDocument/2006/relationships/image" Target="../media/image159.emf"/><Relationship Id="rId84" Type="http://schemas.openxmlformats.org/officeDocument/2006/relationships/image" Target="../media/image180.emf"/><Relationship Id="rId138" Type="http://schemas.openxmlformats.org/officeDocument/2006/relationships/image" Target="../media/image234.emf"/><Relationship Id="rId159" Type="http://schemas.openxmlformats.org/officeDocument/2006/relationships/image" Target="../media/image255.emf"/><Relationship Id="rId107" Type="http://schemas.openxmlformats.org/officeDocument/2006/relationships/image" Target="../media/image203.emf"/><Relationship Id="rId11" Type="http://schemas.openxmlformats.org/officeDocument/2006/relationships/image" Target="../media/image107.emf"/><Relationship Id="rId32" Type="http://schemas.openxmlformats.org/officeDocument/2006/relationships/image" Target="../media/image128.emf"/><Relationship Id="rId53" Type="http://schemas.openxmlformats.org/officeDocument/2006/relationships/image" Target="../media/image149.emf"/><Relationship Id="rId74" Type="http://schemas.openxmlformats.org/officeDocument/2006/relationships/image" Target="../media/image170.emf"/><Relationship Id="rId128" Type="http://schemas.openxmlformats.org/officeDocument/2006/relationships/image" Target="../media/image224.emf"/><Relationship Id="rId149" Type="http://schemas.openxmlformats.org/officeDocument/2006/relationships/image" Target="../media/image245.emf"/><Relationship Id="rId5" Type="http://schemas.openxmlformats.org/officeDocument/2006/relationships/image" Target="../media/image101.emf"/><Relationship Id="rId95" Type="http://schemas.openxmlformats.org/officeDocument/2006/relationships/image" Target="../media/image191.emf"/><Relationship Id="rId160" Type="http://schemas.openxmlformats.org/officeDocument/2006/relationships/image" Target="../media/image256.emf"/><Relationship Id="rId22" Type="http://schemas.openxmlformats.org/officeDocument/2006/relationships/image" Target="../media/image118.emf"/><Relationship Id="rId43" Type="http://schemas.openxmlformats.org/officeDocument/2006/relationships/image" Target="../media/image139.emf"/><Relationship Id="rId64" Type="http://schemas.openxmlformats.org/officeDocument/2006/relationships/image" Target="../media/image160.emf"/><Relationship Id="rId118" Type="http://schemas.openxmlformats.org/officeDocument/2006/relationships/image" Target="../media/image214.emf"/><Relationship Id="rId139" Type="http://schemas.openxmlformats.org/officeDocument/2006/relationships/image" Target="../media/image235.emf"/><Relationship Id="rId85" Type="http://schemas.openxmlformats.org/officeDocument/2006/relationships/image" Target="../media/image181.emf"/><Relationship Id="rId150" Type="http://schemas.openxmlformats.org/officeDocument/2006/relationships/image" Target="../media/image246.emf"/><Relationship Id="rId12" Type="http://schemas.openxmlformats.org/officeDocument/2006/relationships/image" Target="../media/image108.emf"/><Relationship Id="rId17" Type="http://schemas.openxmlformats.org/officeDocument/2006/relationships/image" Target="../media/image113.emf"/><Relationship Id="rId33" Type="http://schemas.openxmlformats.org/officeDocument/2006/relationships/image" Target="../media/image129.emf"/><Relationship Id="rId38" Type="http://schemas.openxmlformats.org/officeDocument/2006/relationships/image" Target="../media/image134.emf"/><Relationship Id="rId59" Type="http://schemas.openxmlformats.org/officeDocument/2006/relationships/image" Target="../media/image155.emf"/><Relationship Id="rId103" Type="http://schemas.openxmlformats.org/officeDocument/2006/relationships/image" Target="../media/image199.emf"/><Relationship Id="rId108" Type="http://schemas.openxmlformats.org/officeDocument/2006/relationships/image" Target="../media/image204.emf"/><Relationship Id="rId124" Type="http://schemas.openxmlformats.org/officeDocument/2006/relationships/image" Target="../media/image220.emf"/><Relationship Id="rId129" Type="http://schemas.openxmlformats.org/officeDocument/2006/relationships/image" Target="../media/image225.emf"/><Relationship Id="rId54" Type="http://schemas.openxmlformats.org/officeDocument/2006/relationships/image" Target="../media/image150.emf"/><Relationship Id="rId70" Type="http://schemas.openxmlformats.org/officeDocument/2006/relationships/image" Target="../media/image166.emf"/><Relationship Id="rId75" Type="http://schemas.openxmlformats.org/officeDocument/2006/relationships/image" Target="../media/image171.emf"/><Relationship Id="rId91" Type="http://schemas.openxmlformats.org/officeDocument/2006/relationships/image" Target="../media/image187.emf"/><Relationship Id="rId96" Type="http://schemas.openxmlformats.org/officeDocument/2006/relationships/image" Target="../media/image192.emf"/><Relationship Id="rId140" Type="http://schemas.openxmlformats.org/officeDocument/2006/relationships/image" Target="../media/image236.emf"/><Relationship Id="rId145" Type="http://schemas.openxmlformats.org/officeDocument/2006/relationships/image" Target="../media/image241.emf"/><Relationship Id="rId161" Type="http://schemas.openxmlformats.org/officeDocument/2006/relationships/image" Target="../media/image257.emf"/><Relationship Id="rId166"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02.emf"/><Relationship Id="rId23" Type="http://schemas.openxmlformats.org/officeDocument/2006/relationships/image" Target="../media/image119.emf"/><Relationship Id="rId28" Type="http://schemas.openxmlformats.org/officeDocument/2006/relationships/image" Target="../media/image124.emf"/><Relationship Id="rId49" Type="http://schemas.openxmlformats.org/officeDocument/2006/relationships/image" Target="../media/image145.emf"/><Relationship Id="rId114" Type="http://schemas.openxmlformats.org/officeDocument/2006/relationships/image" Target="../media/image210.emf"/><Relationship Id="rId119" Type="http://schemas.openxmlformats.org/officeDocument/2006/relationships/image" Target="../media/image215.emf"/><Relationship Id="rId44" Type="http://schemas.openxmlformats.org/officeDocument/2006/relationships/image" Target="../media/image140.emf"/><Relationship Id="rId60" Type="http://schemas.openxmlformats.org/officeDocument/2006/relationships/image" Target="../media/image156.emf"/><Relationship Id="rId65" Type="http://schemas.openxmlformats.org/officeDocument/2006/relationships/image" Target="../media/image161.emf"/><Relationship Id="rId81" Type="http://schemas.openxmlformats.org/officeDocument/2006/relationships/image" Target="../media/image177.emf"/><Relationship Id="rId86" Type="http://schemas.openxmlformats.org/officeDocument/2006/relationships/image" Target="../media/image182.emf"/><Relationship Id="rId130" Type="http://schemas.openxmlformats.org/officeDocument/2006/relationships/image" Target="../media/image226.emf"/><Relationship Id="rId135" Type="http://schemas.openxmlformats.org/officeDocument/2006/relationships/image" Target="../media/image231.emf"/><Relationship Id="rId151" Type="http://schemas.openxmlformats.org/officeDocument/2006/relationships/image" Target="../media/image247.emf"/><Relationship Id="rId156" Type="http://schemas.openxmlformats.org/officeDocument/2006/relationships/image" Target="../media/image252.emf"/><Relationship Id="rId13" Type="http://schemas.openxmlformats.org/officeDocument/2006/relationships/image" Target="../media/image109.emf"/><Relationship Id="rId18" Type="http://schemas.openxmlformats.org/officeDocument/2006/relationships/image" Target="../media/image114.emf"/><Relationship Id="rId39" Type="http://schemas.openxmlformats.org/officeDocument/2006/relationships/image" Target="../media/image135.emf"/><Relationship Id="rId109" Type="http://schemas.openxmlformats.org/officeDocument/2006/relationships/image" Target="../media/image205.emf"/><Relationship Id="rId34" Type="http://schemas.openxmlformats.org/officeDocument/2006/relationships/image" Target="../media/image130.emf"/><Relationship Id="rId50" Type="http://schemas.openxmlformats.org/officeDocument/2006/relationships/image" Target="../media/image146.emf"/><Relationship Id="rId55" Type="http://schemas.openxmlformats.org/officeDocument/2006/relationships/image" Target="../media/image151.emf"/><Relationship Id="rId76" Type="http://schemas.openxmlformats.org/officeDocument/2006/relationships/image" Target="../media/image172.emf"/><Relationship Id="rId97" Type="http://schemas.openxmlformats.org/officeDocument/2006/relationships/image" Target="../media/image193.emf"/><Relationship Id="rId104" Type="http://schemas.openxmlformats.org/officeDocument/2006/relationships/image" Target="../media/image200.emf"/><Relationship Id="rId120" Type="http://schemas.openxmlformats.org/officeDocument/2006/relationships/image" Target="../media/image216.emf"/><Relationship Id="rId125" Type="http://schemas.openxmlformats.org/officeDocument/2006/relationships/image" Target="../media/image221.emf"/><Relationship Id="rId141" Type="http://schemas.openxmlformats.org/officeDocument/2006/relationships/image" Target="../media/image237.emf"/><Relationship Id="rId146" Type="http://schemas.openxmlformats.org/officeDocument/2006/relationships/image" Target="../media/image242.emf"/><Relationship Id="rId7" Type="http://schemas.openxmlformats.org/officeDocument/2006/relationships/image" Target="../media/image103.emf"/><Relationship Id="rId71" Type="http://schemas.openxmlformats.org/officeDocument/2006/relationships/image" Target="../media/image167.emf"/><Relationship Id="rId92" Type="http://schemas.openxmlformats.org/officeDocument/2006/relationships/image" Target="../media/image188.emf"/><Relationship Id="rId162" Type="http://schemas.openxmlformats.org/officeDocument/2006/relationships/image" Target="../media/image258.emf"/><Relationship Id="rId2" Type="http://schemas.openxmlformats.org/officeDocument/2006/relationships/notesSlide" Target="../notesSlides/notesSlide5.xml"/><Relationship Id="rId29" Type="http://schemas.openxmlformats.org/officeDocument/2006/relationships/image" Target="../media/image125.emf"/><Relationship Id="rId24" Type="http://schemas.openxmlformats.org/officeDocument/2006/relationships/image" Target="../media/image120.emf"/><Relationship Id="rId40" Type="http://schemas.openxmlformats.org/officeDocument/2006/relationships/image" Target="../media/image136.emf"/><Relationship Id="rId45" Type="http://schemas.openxmlformats.org/officeDocument/2006/relationships/image" Target="../media/image141.emf"/><Relationship Id="rId66" Type="http://schemas.openxmlformats.org/officeDocument/2006/relationships/image" Target="../media/image162.emf"/><Relationship Id="rId87" Type="http://schemas.openxmlformats.org/officeDocument/2006/relationships/image" Target="../media/image183.emf"/><Relationship Id="rId110" Type="http://schemas.openxmlformats.org/officeDocument/2006/relationships/image" Target="../media/image206.emf"/><Relationship Id="rId115" Type="http://schemas.openxmlformats.org/officeDocument/2006/relationships/image" Target="../media/image211.emf"/><Relationship Id="rId131" Type="http://schemas.openxmlformats.org/officeDocument/2006/relationships/image" Target="../media/image227.emf"/><Relationship Id="rId136" Type="http://schemas.openxmlformats.org/officeDocument/2006/relationships/image" Target="../media/image232.emf"/><Relationship Id="rId157" Type="http://schemas.openxmlformats.org/officeDocument/2006/relationships/image" Target="../media/image253.emf"/><Relationship Id="rId61" Type="http://schemas.openxmlformats.org/officeDocument/2006/relationships/image" Target="../media/image157.emf"/><Relationship Id="rId82" Type="http://schemas.openxmlformats.org/officeDocument/2006/relationships/image" Target="../media/image178.emf"/><Relationship Id="rId152" Type="http://schemas.openxmlformats.org/officeDocument/2006/relationships/image" Target="../media/image248.emf"/><Relationship Id="rId19" Type="http://schemas.openxmlformats.org/officeDocument/2006/relationships/image" Target="../media/image115.emf"/><Relationship Id="rId14" Type="http://schemas.openxmlformats.org/officeDocument/2006/relationships/image" Target="../media/image110.emf"/><Relationship Id="rId30" Type="http://schemas.openxmlformats.org/officeDocument/2006/relationships/image" Target="../media/image126.emf"/><Relationship Id="rId35" Type="http://schemas.openxmlformats.org/officeDocument/2006/relationships/image" Target="../media/image131.emf"/><Relationship Id="rId56" Type="http://schemas.openxmlformats.org/officeDocument/2006/relationships/image" Target="../media/image152.emf"/><Relationship Id="rId77" Type="http://schemas.openxmlformats.org/officeDocument/2006/relationships/image" Target="../media/image173.emf"/><Relationship Id="rId100" Type="http://schemas.openxmlformats.org/officeDocument/2006/relationships/image" Target="../media/image196.emf"/><Relationship Id="rId105" Type="http://schemas.openxmlformats.org/officeDocument/2006/relationships/image" Target="../media/image201.emf"/><Relationship Id="rId126" Type="http://schemas.openxmlformats.org/officeDocument/2006/relationships/image" Target="../media/image222.emf"/><Relationship Id="rId147" Type="http://schemas.openxmlformats.org/officeDocument/2006/relationships/image" Target="../media/image243.emf"/><Relationship Id="rId8" Type="http://schemas.openxmlformats.org/officeDocument/2006/relationships/image" Target="../media/image104.emf"/><Relationship Id="rId51" Type="http://schemas.openxmlformats.org/officeDocument/2006/relationships/image" Target="../media/image147.emf"/><Relationship Id="rId72" Type="http://schemas.openxmlformats.org/officeDocument/2006/relationships/image" Target="../media/image168.emf"/><Relationship Id="rId93" Type="http://schemas.openxmlformats.org/officeDocument/2006/relationships/image" Target="../media/image189.emf"/><Relationship Id="rId98" Type="http://schemas.openxmlformats.org/officeDocument/2006/relationships/image" Target="../media/image194.emf"/><Relationship Id="rId121" Type="http://schemas.openxmlformats.org/officeDocument/2006/relationships/image" Target="../media/image217.emf"/><Relationship Id="rId142" Type="http://schemas.openxmlformats.org/officeDocument/2006/relationships/image" Target="../media/image238.emf"/><Relationship Id="rId163" Type="http://schemas.openxmlformats.org/officeDocument/2006/relationships/image" Target="../media/image259.emf"/><Relationship Id="rId3" Type="http://schemas.openxmlformats.org/officeDocument/2006/relationships/image" Target="../media/image99.emf"/><Relationship Id="rId25" Type="http://schemas.openxmlformats.org/officeDocument/2006/relationships/image" Target="../media/image121.emf"/><Relationship Id="rId46" Type="http://schemas.openxmlformats.org/officeDocument/2006/relationships/image" Target="../media/image142.emf"/><Relationship Id="rId67" Type="http://schemas.openxmlformats.org/officeDocument/2006/relationships/image" Target="../media/image163.emf"/><Relationship Id="rId116" Type="http://schemas.openxmlformats.org/officeDocument/2006/relationships/image" Target="../media/image212.emf"/><Relationship Id="rId137" Type="http://schemas.openxmlformats.org/officeDocument/2006/relationships/image" Target="../media/image233.emf"/><Relationship Id="rId158" Type="http://schemas.openxmlformats.org/officeDocument/2006/relationships/image" Target="../media/image254.emf"/><Relationship Id="rId20" Type="http://schemas.openxmlformats.org/officeDocument/2006/relationships/image" Target="../media/image116.emf"/><Relationship Id="rId41" Type="http://schemas.openxmlformats.org/officeDocument/2006/relationships/image" Target="../media/image137.emf"/><Relationship Id="rId62" Type="http://schemas.openxmlformats.org/officeDocument/2006/relationships/image" Target="../media/image158.emf"/><Relationship Id="rId83" Type="http://schemas.openxmlformats.org/officeDocument/2006/relationships/image" Target="../media/image179.emf"/><Relationship Id="rId88" Type="http://schemas.openxmlformats.org/officeDocument/2006/relationships/image" Target="../media/image184.emf"/><Relationship Id="rId111" Type="http://schemas.openxmlformats.org/officeDocument/2006/relationships/image" Target="../media/image207.emf"/><Relationship Id="rId132" Type="http://schemas.openxmlformats.org/officeDocument/2006/relationships/image" Target="../media/image228.emf"/><Relationship Id="rId153" Type="http://schemas.openxmlformats.org/officeDocument/2006/relationships/image" Target="../media/image249.emf"/><Relationship Id="rId15" Type="http://schemas.openxmlformats.org/officeDocument/2006/relationships/image" Target="../media/image111.emf"/><Relationship Id="rId36" Type="http://schemas.openxmlformats.org/officeDocument/2006/relationships/image" Target="../media/image132.emf"/><Relationship Id="rId57" Type="http://schemas.openxmlformats.org/officeDocument/2006/relationships/image" Target="../media/image153.emf"/><Relationship Id="rId106" Type="http://schemas.openxmlformats.org/officeDocument/2006/relationships/image" Target="../media/image202.emf"/><Relationship Id="rId127" Type="http://schemas.openxmlformats.org/officeDocument/2006/relationships/image" Target="../media/image223.emf"/><Relationship Id="rId10" Type="http://schemas.openxmlformats.org/officeDocument/2006/relationships/image" Target="../media/image106.emf"/><Relationship Id="rId31" Type="http://schemas.openxmlformats.org/officeDocument/2006/relationships/image" Target="../media/image127.emf"/><Relationship Id="rId52" Type="http://schemas.openxmlformats.org/officeDocument/2006/relationships/image" Target="../media/image148.emf"/><Relationship Id="rId73" Type="http://schemas.openxmlformats.org/officeDocument/2006/relationships/image" Target="../media/image169.emf"/><Relationship Id="rId78" Type="http://schemas.openxmlformats.org/officeDocument/2006/relationships/image" Target="../media/image174.emf"/><Relationship Id="rId94" Type="http://schemas.openxmlformats.org/officeDocument/2006/relationships/image" Target="../media/image190.emf"/><Relationship Id="rId99" Type="http://schemas.openxmlformats.org/officeDocument/2006/relationships/image" Target="../media/image195.emf"/><Relationship Id="rId101" Type="http://schemas.openxmlformats.org/officeDocument/2006/relationships/image" Target="../media/image197.emf"/><Relationship Id="rId122" Type="http://schemas.openxmlformats.org/officeDocument/2006/relationships/image" Target="../media/image218.emf"/><Relationship Id="rId143" Type="http://schemas.openxmlformats.org/officeDocument/2006/relationships/image" Target="../media/image239.emf"/><Relationship Id="rId148" Type="http://schemas.openxmlformats.org/officeDocument/2006/relationships/image" Target="../media/image244.emf"/><Relationship Id="rId164" Type="http://schemas.openxmlformats.org/officeDocument/2006/relationships/image" Target="../media/image260.emf"/><Relationship Id="rId4" Type="http://schemas.openxmlformats.org/officeDocument/2006/relationships/image" Target="../media/image100.emf"/><Relationship Id="rId9" Type="http://schemas.openxmlformats.org/officeDocument/2006/relationships/image" Target="../media/image105.emf"/><Relationship Id="rId26" Type="http://schemas.openxmlformats.org/officeDocument/2006/relationships/image" Target="../media/image122.emf"/><Relationship Id="rId47" Type="http://schemas.openxmlformats.org/officeDocument/2006/relationships/image" Target="../media/image143.emf"/><Relationship Id="rId68" Type="http://schemas.openxmlformats.org/officeDocument/2006/relationships/image" Target="../media/image164.emf"/><Relationship Id="rId89" Type="http://schemas.openxmlformats.org/officeDocument/2006/relationships/image" Target="../media/image185.emf"/><Relationship Id="rId112" Type="http://schemas.openxmlformats.org/officeDocument/2006/relationships/image" Target="../media/image208.emf"/><Relationship Id="rId133" Type="http://schemas.openxmlformats.org/officeDocument/2006/relationships/image" Target="../media/image229.emf"/><Relationship Id="rId154" Type="http://schemas.openxmlformats.org/officeDocument/2006/relationships/image" Target="../media/image250.emf"/><Relationship Id="rId16" Type="http://schemas.openxmlformats.org/officeDocument/2006/relationships/image" Target="../media/image112.emf"/><Relationship Id="rId37" Type="http://schemas.openxmlformats.org/officeDocument/2006/relationships/image" Target="../media/image133.emf"/><Relationship Id="rId58" Type="http://schemas.openxmlformats.org/officeDocument/2006/relationships/image" Target="../media/image154.emf"/><Relationship Id="rId79" Type="http://schemas.openxmlformats.org/officeDocument/2006/relationships/image" Target="../media/image175.emf"/><Relationship Id="rId102" Type="http://schemas.openxmlformats.org/officeDocument/2006/relationships/image" Target="../media/image198.emf"/><Relationship Id="rId123" Type="http://schemas.openxmlformats.org/officeDocument/2006/relationships/image" Target="../media/image219.emf"/><Relationship Id="rId144" Type="http://schemas.openxmlformats.org/officeDocument/2006/relationships/image" Target="../media/image240.emf"/><Relationship Id="rId90" Type="http://schemas.openxmlformats.org/officeDocument/2006/relationships/image" Target="../media/image186.emf"/><Relationship Id="rId165" Type="http://schemas.openxmlformats.org/officeDocument/2006/relationships/image" Target="../media/image261.png"/><Relationship Id="rId27" Type="http://schemas.openxmlformats.org/officeDocument/2006/relationships/image" Target="../media/image123.emf"/><Relationship Id="rId48" Type="http://schemas.openxmlformats.org/officeDocument/2006/relationships/image" Target="../media/image144.emf"/><Relationship Id="rId69" Type="http://schemas.openxmlformats.org/officeDocument/2006/relationships/image" Target="../media/image165.emf"/><Relationship Id="rId113" Type="http://schemas.openxmlformats.org/officeDocument/2006/relationships/image" Target="../media/image209.emf"/><Relationship Id="rId134" Type="http://schemas.openxmlformats.org/officeDocument/2006/relationships/image" Target="../media/image230.emf"/><Relationship Id="rId80" Type="http://schemas.openxmlformats.org/officeDocument/2006/relationships/image" Target="../media/image176.emf"/><Relationship Id="rId155" Type="http://schemas.openxmlformats.org/officeDocument/2006/relationships/image" Target="../media/image251.emf"/></Relationships>
</file>

<file path=ppt/slides/_rels/slide6.xml.rels><?xml version="1.0" encoding="UTF-8" standalone="yes"?>
<Relationships xmlns="http://schemas.openxmlformats.org/package/2006/relationships"><Relationship Id="rId26" Type="http://schemas.openxmlformats.org/officeDocument/2006/relationships/image" Target="../media/image285.emf"/><Relationship Id="rId21" Type="http://schemas.openxmlformats.org/officeDocument/2006/relationships/image" Target="../media/image280.emf"/><Relationship Id="rId42" Type="http://schemas.openxmlformats.org/officeDocument/2006/relationships/image" Target="../media/image301.emf"/><Relationship Id="rId47" Type="http://schemas.openxmlformats.org/officeDocument/2006/relationships/image" Target="../media/image306.emf"/><Relationship Id="rId63" Type="http://schemas.openxmlformats.org/officeDocument/2006/relationships/image" Target="../media/image322.emf"/><Relationship Id="rId68" Type="http://schemas.openxmlformats.org/officeDocument/2006/relationships/image" Target="../media/image327.emf"/><Relationship Id="rId2" Type="http://schemas.openxmlformats.org/officeDocument/2006/relationships/notesSlide" Target="../notesSlides/notesSlide6.xml"/><Relationship Id="rId16" Type="http://schemas.openxmlformats.org/officeDocument/2006/relationships/image" Target="../media/image275.emf"/><Relationship Id="rId29" Type="http://schemas.openxmlformats.org/officeDocument/2006/relationships/image" Target="../media/image288.emf"/><Relationship Id="rId11" Type="http://schemas.openxmlformats.org/officeDocument/2006/relationships/image" Target="../media/image270.emf"/><Relationship Id="rId24" Type="http://schemas.openxmlformats.org/officeDocument/2006/relationships/image" Target="../media/image283.emf"/><Relationship Id="rId32" Type="http://schemas.openxmlformats.org/officeDocument/2006/relationships/image" Target="../media/image291.emf"/><Relationship Id="rId37" Type="http://schemas.openxmlformats.org/officeDocument/2006/relationships/image" Target="../media/image296.emf"/><Relationship Id="rId40" Type="http://schemas.openxmlformats.org/officeDocument/2006/relationships/image" Target="../media/image299.emf"/><Relationship Id="rId45" Type="http://schemas.openxmlformats.org/officeDocument/2006/relationships/image" Target="../media/image304.emf"/><Relationship Id="rId53" Type="http://schemas.openxmlformats.org/officeDocument/2006/relationships/image" Target="../media/image312.emf"/><Relationship Id="rId58" Type="http://schemas.openxmlformats.org/officeDocument/2006/relationships/image" Target="../media/image317.emf"/><Relationship Id="rId66" Type="http://schemas.openxmlformats.org/officeDocument/2006/relationships/image" Target="../media/image325.emf"/><Relationship Id="rId74" Type="http://schemas.openxmlformats.org/officeDocument/2006/relationships/image" Target="../media/image333.emf"/><Relationship Id="rId5" Type="http://schemas.openxmlformats.org/officeDocument/2006/relationships/image" Target="../media/image264.emf"/><Relationship Id="rId61" Type="http://schemas.openxmlformats.org/officeDocument/2006/relationships/image" Target="../media/image320.emf"/><Relationship Id="rId19" Type="http://schemas.openxmlformats.org/officeDocument/2006/relationships/image" Target="../media/image278.emf"/><Relationship Id="rId14" Type="http://schemas.openxmlformats.org/officeDocument/2006/relationships/image" Target="../media/image273.emf"/><Relationship Id="rId22" Type="http://schemas.openxmlformats.org/officeDocument/2006/relationships/image" Target="../media/image281.emf"/><Relationship Id="rId27" Type="http://schemas.openxmlformats.org/officeDocument/2006/relationships/image" Target="../media/image286.emf"/><Relationship Id="rId30" Type="http://schemas.openxmlformats.org/officeDocument/2006/relationships/image" Target="../media/image289.emf"/><Relationship Id="rId35" Type="http://schemas.openxmlformats.org/officeDocument/2006/relationships/image" Target="../media/image294.emf"/><Relationship Id="rId43" Type="http://schemas.openxmlformats.org/officeDocument/2006/relationships/image" Target="../media/image302.emf"/><Relationship Id="rId48" Type="http://schemas.openxmlformats.org/officeDocument/2006/relationships/image" Target="../media/image307.emf"/><Relationship Id="rId56" Type="http://schemas.openxmlformats.org/officeDocument/2006/relationships/image" Target="../media/image315.emf"/><Relationship Id="rId64" Type="http://schemas.openxmlformats.org/officeDocument/2006/relationships/image" Target="../media/image323.emf"/><Relationship Id="rId69" Type="http://schemas.openxmlformats.org/officeDocument/2006/relationships/image" Target="../media/image328.emf"/><Relationship Id="rId8" Type="http://schemas.openxmlformats.org/officeDocument/2006/relationships/image" Target="../media/image267.emf"/><Relationship Id="rId51" Type="http://schemas.openxmlformats.org/officeDocument/2006/relationships/image" Target="../media/image310.emf"/><Relationship Id="rId72" Type="http://schemas.openxmlformats.org/officeDocument/2006/relationships/image" Target="../media/image331.emf"/><Relationship Id="rId3" Type="http://schemas.openxmlformats.org/officeDocument/2006/relationships/image" Target="../media/image262.emf"/><Relationship Id="rId12" Type="http://schemas.openxmlformats.org/officeDocument/2006/relationships/image" Target="../media/image271.emf"/><Relationship Id="rId17" Type="http://schemas.openxmlformats.org/officeDocument/2006/relationships/image" Target="../media/image276.emf"/><Relationship Id="rId25" Type="http://schemas.openxmlformats.org/officeDocument/2006/relationships/image" Target="../media/image284.emf"/><Relationship Id="rId33" Type="http://schemas.openxmlformats.org/officeDocument/2006/relationships/image" Target="../media/image292.emf"/><Relationship Id="rId38" Type="http://schemas.openxmlformats.org/officeDocument/2006/relationships/image" Target="../media/image297.emf"/><Relationship Id="rId46" Type="http://schemas.openxmlformats.org/officeDocument/2006/relationships/image" Target="../media/image305.emf"/><Relationship Id="rId59" Type="http://schemas.openxmlformats.org/officeDocument/2006/relationships/image" Target="../media/image318.emf"/><Relationship Id="rId67" Type="http://schemas.openxmlformats.org/officeDocument/2006/relationships/image" Target="../media/image326.emf"/><Relationship Id="rId20" Type="http://schemas.openxmlformats.org/officeDocument/2006/relationships/image" Target="../media/image279.emf"/><Relationship Id="rId41" Type="http://schemas.openxmlformats.org/officeDocument/2006/relationships/image" Target="../media/image300.emf"/><Relationship Id="rId54" Type="http://schemas.openxmlformats.org/officeDocument/2006/relationships/image" Target="../media/image313.emf"/><Relationship Id="rId62" Type="http://schemas.openxmlformats.org/officeDocument/2006/relationships/image" Target="../media/image321.emf"/><Relationship Id="rId70" Type="http://schemas.openxmlformats.org/officeDocument/2006/relationships/image" Target="../media/image329.emf"/><Relationship Id="rId75" Type="http://schemas.openxmlformats.org/officeDocument/2006/relationships/image" Target="../media/image334.png"/><Relationship Id="rId1" Type="http://schemas.openxmlformats.org/officeDocument/2006/relationships/slideLayout" Target="../slideLayouts/slideLayout4.xml"/><Relationship Id="rId6" Type="http://schemas.openxmlformats.org/officeDocument/2006/relationships/image" Target="../media/image265.emf"/><Relationship Id="rId15" Type="http://schemas.openxmlformats.org/officeDocument/2006/relationships/image" Target="../media/image274.emf"/><Relationship Id="rId23" Type="http://schemas.openxmlformats.org/officeDocument/2006/relationships/image" Target="../media/image282.emf"/><Relationship Id="rId28" Type="http://schemas.openxmlformats.org/officeDocument/2006/relationships/image" Target="../media/image287.emf"/><Relationship Id="rId36" Type="http://schemas.openxmlformats.org/officeDocument/2006/relationships/image" Target="../media/image295.emf"/><Relationship Id="rId49" Type="http://schemas.openxmlformats.org/officeDocument/2006/relationships/image" Target="../media/image308.emf"/><Relationship Id="rId57" Type="http://schemas.openxmlformats.org/officeDocument/2006/relationships/image" Target="../media/image316.emf"/><Relationship Id="rId10" Type="http://schemas.openxmlformats.org/officeDocument/2006/relationships/image" Target="../media/image269.emf"/><Relationship Id="rId31" Type="http://schemas.openxmlformats.org/officeDocument/2006/relationships/image" Target="../media/image290.emf"/><Relationship Id="rId44" Type="http://schemas.openxmlformats.org/officeDocument/2006/relationships/image" Target="../media/image303.emf"/><Relationship Id="rId52" Type="http://schemas.openxmlformats.org/officeDocument/2006/relationships/image" Target="../media/image311.emf"/><Relationship Id="rId60" Type="http://schemas.openxmlformats.org/officeDocument/2006/relationships/image" Target="../media/image319.emf"/><Relationship Id="rId65" Type="http://schemas.openxmlformats.org/officeDocument/2006/relationships/image" Target="../media/image324.emf"/><Relationship Id="rId73" Type="http://schemas.openxmlformats.org/officeDocument/2006/relationships/image" Target="../media/image332.emf"/><Relationship Id="rId4" Type="http://schemas.openxmlformats.org/officeDocument/2006/relationships/image" Target="../media/image263.emf"/><Relationship Id="rId9" Type="http://schemas.openxmlformats.org/officeDocument/2006/relationships/image" Target="../media/image268.emf"/><Relationship Id="rId13" Type="http://schemas.openxmlformats.org/officeDocument/2006/relationships/image" Target="../media/image272.emf"/><Relationship Id="rId18" Type="http://schemas.openxmlformats.org/officeDocument/2006/relationships/image" Target="../media/image277.emf"/><Relationship Id="rId39" Type="http://schemas.openxmlformats.org/officeDocument/2006/relationships/image" Target="../media/image298.emf"/><Relationship Id="rId34" Type="http://schemas.openxmlformats.org/officeDocument/2006/relationships/image" Target="../media/image293.emf"/><Relationship Id="rId50" Type="http://schemas.openxmlformats.org/officeDocument/2006/relationships/image" Target="../media/image309.emf"/><Relationship Id="rId55" Type="http://schemas.openxmlformats.org/officeDocument/2006/relationships/image" Target="../media/image314.emf"/><Relationship Id="rId7" Type="http://schemas.openxmlformats.org/officeDocument/2006/relationships/image" Target="../media/image266.emf"/><Relationship Id="rId71" Type="http://schemas.openxmlformats.org/officeDocument/2006/relationships/image" Target="../media/image330.emf"/></Relationships>
</file>

<file path=ppt/slides/_rels/slide7.xml.rels><?xml version="1.0" encoding="UTF-8" standalone="yes"?>
<Relationships xmlns="http://schemas.openxmlformats.org/package/2006/relationships"><Relationship Id="rId26" Type="http://schemas.openxmlformats.org/officeDocument/2006/relationships/image" Target="../media/image358.emf"/><Relationship Id="rId21" Type="http://schemas.openxmlformats.org/officeDocument/2006/relationships/image" Target="../media/image353.emf"/><Relationship Id="rId42" Type="http://schemas.openxmlformats.org/officeDocument/2006/relationships/image" Target="../media/image374.emf"/><Relationship Id="rId47" Type="http://schemas.openxmlformats.org/officeDocument/2006/relationships/image" Target="../media/image379.emf"/><Relationship Id="rId63" Type="http://schemas.openxmlformats.org/officeDocument/2006/relationships/image" Target="../media/image395.emf"/><Relationship Id="rId68" Type="http://schemas.openxmlformats.org/officeDocument/2006/relationships/image" Target="../media/image400.emf"/><Relationship Id="rId84" Type="http://schemas.openxmlformats.org/officeDocument/2006/relationships/image" Target="../media/image416.emf"/><Relationship Id="rId89" Type="http://schemas.openxmlformats.org/officeDocument/2006/relationships/image" Target="../media/image421.emf"/><Relationship Id="rId112" Type="http://schemas.openxmlformats.org/officeDocument/2006/relationships/image" Target="../media/image444.png"/><Relationship Id="rId16" Type="http://schemas.openxmlformats.org/officeDocument/2006/relationships/image" Target="../media/image348.emf"/><Relationship Id="rId107" Type="http://schemas.openxmlformats.org/officeDocument/2006/relationships/image" Target="../media/image439.emf"/><Relationship Id="rId11" Type="http://schemas.openxmlformats.org/officeDocument/2006/relationships/image" Target="../media/image343.emf"/><Relationship Id="rId32" Type="http://schemas.openxmlformats.org/officeDocument/2006/relationships/image" Target="../media/image364.emf"/><Relationship Id="rId37" Type="http://schemas.openxmlformats.org/officeDocument/2006/relationships/image" Target="../media/image369.emf"/><Relationship Id="rId53" Type="http://schemas.openxmlformats.org/officeDocument/2006/relationships/image" Target="../media/image385.emf"/><Relationship Id="rId58" Type="http://schemas.openxmlformats.org/officeDocument/2006/relationships/image" Target="../media/image390.emf"/><Relationship Id="rId74" Type="http://schemas.openxmlformats.org/officeDocument/2006/relationships/image" Target="../media/image406.emf"/><Relationship Id="rId79" Type="http://schemas.openxmlformats.org/officeDocument/2006/relationships/image" Target="../media/image411.emf"/><Relationship Id="rId102" Type="http://schemas.openxmlformats.org/officeDocument/2006/relationships/image" Target="../media/image434.emf"/><Relationship Id="rId5" Type="http://schemas.openxmlformats.org/officeDocument/2006/relationships/image" Target="../media/image337.emf"/><Relationship Id="rId90" Type="http://schemas.openxmlformats.org/officeDocument/2006/relationships/image" Target="../media/image422.emf"/><Relationship Id="rId95" Type="http://schemas.openxmlformats.org/officeDocument/2006/relationships/image" Target="../media/image427.emf"/><Relationship Id="rId22" Type="http://schemas.openxmlformats.org/officeDocument/2006/relationships/image" Target="../media/image354.emf"/><Relationship Id="rId27" Type="http://schemas.openxmlformats.org/officeDocument/2006/relationships/image" Target="../media/image359.emf"/><Relationship Id="rId43" Type="http://schemas.openxmlformats.org/officeDocument/2006/relationships/image" Target="../media/image375.emf"/><Relationship Id="rId48" Type="http://schemas.openxmlformats.org/officeDocument/2006/relationships/image" Target="../media/image380.emf"/><Relationship Id="rId64" Type="http://schemas.openxmlformats.org/officeDocument/2006/relationships/image" Target="../media/image396.emf"/><Relationship Id="rId69" Type="http://schemas.openxmlformats.org/officeDocument/2006/relationships/image" Target="../media/image401.emf"/><Relationship Id="rId113" Type="http://schemas.openxmlformats.org/officeDocument/2006/relationships/image" Target="../media/image12.jpeg"/><Relationship Id="rId80" Type="http://schemas.openxmlformats.org/officeDocument/2006/relationships/image" Target="../media/image412.emf"/><Relationship Id="rId85" Type="http://schemas.openxmlformats.org/officeDocument/2006/relationships/image" Target="../media/image417.emf"/><Relationship Id="rId12" Type="http://schemas.openxmlformats.org/officeDocument/2006/relationships/image" Target="../media/image344.emf"/><Relationship Id="rId17" Type="http://schemas.openxmlformats.org/officeDocument/2006/relationships/image" Target="../media/image349.emf"/><Relationship Id="rId33" Type="http://schemas.openxmlformats.org/officeDocument/2006/relationships/image" Target="../media/image365.emf"/><Relationship Id="rId38" Type="http://schemas.openxmlformats.org/officeDocument/2006/relationships/image" Target="../media/image370.emf"/><Relationship Id="rId59" Type="http://schemas.openxmlformats.org/officeDocument/2006/relationships/image" Target="../media/image391.emf"/><Relationship Id="rId103" Type="http://schemas.openxmlformats.org/officeDocument/2006/relationships/image" Target="../media/image435.emf"/><Relationship Id="rId108" Type="http://schemas.openxmlformats.org/officeDocument/2006/relationships/image" Target="../media/image440.emf"/><Relationship Id="rId54" Type="http://schemas.openxmlformats.org/officeDocument/2006/relationships/image" Target="../media/image386.emf"/><Relationship Id="rId70" Type="http://schemas.openxmlformats.org/officeDocument/2006/relationships/image" Target="../media/image402.emf"/><Relationship Id="rId75" Type="http://schemas.openxmlformats.org/officeDocument/2006/relationships/image" Target="../media/image407.emf"/><Relationship Id="rId91" Type="http://schemas.openxmlformats.org/officeDocument/2006/relationships/image" Target="../media/image423.emf"/><Relationship Id="rId96" Type="http://schemas.openxmlformats.org/officeDocument/2006/relationships/image" Target="../media/image428.emf"/><Relationship Id="rId1" Type="http://schemas.openxmlformats.org/officeDocument/2006/relationships/slideLayout" Target="../slideLayouts/slideLayout4.xml"/><Relationship Id="rId6" Type="http://schemas.openxmlformats.org/officeDocument/2006/relationships/image" Target="../media/image338.emf"/><Relationship Id="rId15" Type="http://schemas.openxmlformats.org/officeDocument/2006/relationships/image" Target="../media/image347.emf"/><Relationship Id="rId23" Type="http://schemas.openxmlformats.org/officeDocument/2006/relationships/image" Target="../media/image355.emf"/><Relationship Id="rId28" Type="http://schemas.openxmlformats.org/officeDocument/2006/relationships/image" Target="../media/image360.emf"/><Relationship Id="rId36" Type="http://schemas.openxmlformats.org/officeDocument/2006/relationships/image" Target="../media/image368.emf"/><Relationship Id="rId49" Type="http://schemas.openxmlformats.org/officeDocument/2006/relationships/image" Target="../media/image381.emf"/><Relationship Id="rId57" Type="http://schemas.openxmlformats.org/officeDocument/2006/relationships/image" Target="../media/image389.emf"/><Relationship Id="rId106" Type="http://schemas.openxmlformats.org/officeDocument/2006/relationships/image" Target="../media/image438.emf"/><Relationship Id="rId10" Type="http://schemas.openxmlformats.org/officeDocument/2006/relationships/image" Target="../media/image342.emf"/><Relationship Id="rId31" Type="http://schemas.openxmlformats.org/officeDocument/2006/relationships/image" Target="../media/image363.emf"/><Relationship Id="rId44" Type="http://schemas.openxmlformats.org/officeDocument/2006/relationships/image" Target="../media/image376.emf"/><Relationship Id="rId52" Type="http://schemas.openxmlformats.org/officeDocument/2006/relationships/image" Target="../media/image384.emf"/><Relationship Id="rId60" Type="http://schemas.openxmlformats.org/officeDocument/2006/relationships/image" Target="../media/image392.emf"/><Relationship Id="rId65" Type="http://schemas.openxmlformats.org/officeDocument/2006/relationships/image" Target="../media/image397.emf"/><Relationship Id="rId73" Type="http://schemas.openxmlformats.org/officeDocument/2006/relationships/image" Target="../media/image405.emf"/><Relationship Id="rId78" Type="http://schemas.openxmlformats.org/officeDocument/2006/relationships/image" Target="../media/image410.emf"/><Relationship Id="rId81" Type="http://schemas.openxmlformats.org/officeDocument/2006/relationships/image" Target="../media/image413.emf"/><Relationship Id="rId86" Type="http://schemas.openxmlformats.org/officeDocument/2006/relationships/image" Target="../media/image418.emf"/><Relationship Id="rId94" Type="http://schemas.openxmlformats.org/officeDocument/2006/relationships/image" Target="../media/image426.emf"/><Relationship Id="rId99" Type="http://schemas.openxmlformats.org/officeDocument/2006/relationships/image" Target="../media/image431.emf"/><Relationship Id="rId101" Type="http://schemas.openxmlformats.org/officeDocument/2006/relationships/image" Target="../media/image433.emf"/><Relationship Id="rId4" Type="http://schemas.openxmlformats.org/officeDocument/2006/relationships/image" Target="../media/image336.emf"/><Relationship Id="rId9" Type="http://schemas.openxmlformats.org/officeDocument/2006/relationships/image" Target="../media/image341.emf"/><Relationship Id="rId13" Type="http://schemas.openxmlformats.org/officeDocument/2006/relationships/image" Target="../media/image345.emf"/><Relationship Id="rId18" Type="http://schemas.openxmlformats.org/officeDocument/2006/relationships/image" Target="../media/image350.emf"/><Relationship Id="rId39" Type="http://schemas.openxmlformats.org/officeDocument/2006/relationships/image" Target="../media/image371.emf"/><Relationship Id="rId109" Type="http://schemas.openxmlformats.org/officeDocument/2006/relationships/image" Target="../media/image441.emf"/><Relationship Id="rId34" Type="http://schemas.openxmlformats.org/officeDocument/2006/relationships/image" Target="../media/image366.emf"/><Relationship Id="rId50" Type="http://schemas.openxmlformats.org/officeDocument/2006/relationships/image" Target="../media/image382.emf"/><Relationship Id="rId55" Type="http://schemas.openxmlformats.org/officeDocument/2006/relationships/image" Target="../media/image387.emf"/><Relationship Id="rId76" Type="http://schemas.openxmlformats.org/officeDocument/2006/relationships/image" Target="../media/image408.emf"/><Relationship Id="rId97" Type="http://schemas.openxmlformats.org/officeDocument/2006/relationships/image" Target="../media/image429.emf"/><Relationship Id="rId104" Type="http://schemas.openxmlformats.org/officeDocument/2006/relationships/image" Target="../media/image436.emf"/><Relationship Id="rId7" Type="http://schemas.openxmlformats.org/officeDocument/2006/relationships/image" Target="../media/image339.emf"/><Relationship Id="rId71" Type="http://schemas.openxmlformats.org/officeDocument/2006/relationships/image" Target="../media/image403.emf"/><Relationship Id="rId92" Type="http://schemas.openxmlformats.org/officeDocument/2006/relationships/image" Target="../media/image424.emf"/><Relationship Id="rId2" Type="http://schemas.openxmlformats.org/officeDocument/2006/relationships/notesSlide" Target="../notesSlides/notesSlide7.xml"/><Relationship Id="rId29" Type="http://schemas.openxmlformats.org/officeDocument/2006/relationships/image" Target="../media/image361.emf"/><Relationship Id="rId24" Type="http://schemas.openxmlformats.org/officeDocument/2006/relationships/image" Target="../media/image356.emf"/><Relationship Id="rId40" Type="http://schemas.openxmlformats.org/officeDocument/2006/relationships/image" Target="../media/image372.emf"/><Relationship Id="rId45" Type="http://schemas.openxmlformats.org/officeDocument/2006/relationships/image" Target="../media/image377.emf"/><Relationship Id="rId66" Type="http://schemas.openxmlformats.org/officeDocument/2006/relationships/image" Target="../media/image398.emf"/><Relationship Id="rId87" Type="http://schemas.openxmlformats.org/officeDocument/2006/relationships/image" Target="../media/image419.emf"/><Relationship Id="rId110" Type="http://schemas.openxmlformats.org/officeDocument/2006/relationships/image" Target="../media/image442.emf"/><Relationship Id="rId61" Type="http://schemas.openxmlformats.org/officeDocument/2006/relationships/image" Target="../media/image393.emf"/><Relationship Id="rId82" Type="http://schemas.openxmlformats.org/officeDocument/2006/relationships/image" Target="../media/image414.emf"/><Relationship Id="rId19" Type="http://schemas.openxmlformats.org/officeDocument/2006/relationships/image" Target="../media/image351.emf"/><Relationship Id="rId14" Type="http://schemas.openxmlformats.org/officeDocument/2006/relationships/image" Target="../media/image346.emf"/><Relationship Id="rId30" Type="http://schemas.openxmlformats.org/officeDocument/2006/relationships/image" Target="../media/image362.emf"/><Relationship Id="rId35" Type="http://schemas.openxmlformats.org/officeDocument/2006/relationships/image" Target="../media/image367.emf"/><Relationship Id="rId56" Type="http://schemas.openxmlformats.org/officeDocument/2006/relationships/image" Target="../media/image388.emf"/><Relationship Id="rId77" Type="http://schemas.openxmlformats.org/officeDocument/2006/relationships/image" Target="../media/image409.emf"/><Relationship Id="rId100" Type="http://schemas.openxmlformats.org/officeDocument/2006/relationships/image" Target="../media/image432.emf"/><Relationship Id="rId105" Type="http://schemas.openxmlformats.org/officeDocument/2006/relationships/image" Target="../media/image437.emf"/><Relationship Id="rId8" Type="http://schemas.openxmlformats.org/officeDocument/2006/relationships/image" Target="../media/image340.emf"/><Relationship Id="rId51" Type="http://schemas.openxmlformats.org/officeDocument/2006/relationships/image" Target="../media/image383.emf"/><Relationship Id="rId72" Type="http://schemas.openxmlformats.org/officeDocument/2006/relationships/image" Target="../media/image404.emf"/><Relationship Id="rId93" Type="http://schemas.openxmlformats.org/officeDocument/2006/relationships/image" Target="../media/image425.emf"/><Relationship Id="rId98" Type="http://schemas.openxmlformats.org/officeDocument/2006/relationships/image" Target="../media/image430.emf"/><Relationship Id="rId3" Type="http://schemas.openxmlformats.org/officeDocument/2006/relationships/image" Target="../media/image335.emf"/><Relationship Id="rId25" Type="http://schemas.openxmlformats.org/officeDocument/2006/relationships/image" Target="../media/image357.emf"/><Relationship Id="rId46" Type="http://schemas.openxmlformats.org/officeDocument/2006/relationships/image" Target="../media/image378.emf"/><Relationship Id="rId67" Type="http://schemas.openxmlformats.org/officeDocument/2006/relationships/image" Target="../media/image399.emf"/><Relationship Id="rId20" Type="http://schemas.openxmlformats.org/officeDocument/2006/relationships/image" Target="../media/image352.emf"/><Relationship Id="rId41" Type="http://schemas.openxmlformats.org/officeDocument/2006/relationships/image" Target="../media/image373.emf"/><Relationship Id="rId62" Type="http://schemas.openxmlformats.org/officeDocument/2006/relationships/image" Target="../media/image394.emf"/><Relationship Id="rId83" Type="http://schemas.openxmlformats.org/officeDocument/2006/relationships/image" Target="../media/image415.emf"/><Relationship Id="rId88" Type="http://schemas.openxmlformats.org/officeDocument/2006/relationships/image" Target="../media/image420.emf"/><Relationship Id="rId111" Type="http://schemas.openxmlformats.org/officeDocument/2006/relationships/image" Target="../media/image443.jpg"/></Relationships>
</file>

<file path=ppt/slides/_rels/slide8.xml.rels><?xml version="1.0" encoding="UTF-8" standalone="yes"?>
<Relationships xmlns="http://schemas.openxmlformats.org/package/2006/relationships"><Relationship Id="rId8" Type="http://schemas.openxmlformats.org/officeDocument/2006/relationships/image" Target="../media/image450.emf"/><Relationship Id="rId13" Type="http://schemas.openxmlformats.org/officeDocument/2006/relationships/image" Target="../media/image455.emf"/><Relationship Id="rId18" Type="http://schemas.openxmlformats.org/officeDocument/2006/relationships/image" Target="../media/image460.emf"/><Relationship Id="rId26" Type="http://schemas.openxmlformats.org/officeDocument/2006/relationships/image" Target="../media/image468.emf"/><Relationship Id="rId3" Type="http://schemas.openxmlformats.org/officeDocument/2006/relationships/image" Target="../media/image445.emf"/><Relationship Id="rId21" Type="http://schemas.openxmlformats.org/officeDocument/2006/relationships/image" Target="../media/image463.emf"/><Relationship Id="rId7" Type="http://schemas.openxmlformats.org/officeDocument/2006/relationships/image" Target="../media/image449.emf"/><Relationship Id="rId12" Type="http://schemas.openxmlformats.org/officeDocument/2006/relationships/image" Target="../media/image454.emf"/><Relationship Id="rId17" Type="http://schemas.openxmlformats.org/officeDocument/2006/relationships/image" Target="../media/image459.emf"/><Relationship Id="rId25" Type="http://schemas.openxmlformats.org/officeDocument/2006/relationships/image" Target="../media/image467.emf"/><Relationship Id="rId2" Type="http://schemas.openxmlformats.org/officeDocument/2006/relationships/notesSlide" Target="../notesSlides/notesSlide8.xml"/><Relationship Id="rId16" Type="http://schemas.openxmlformats.org/officeDocument/2006/relationships/image" Target="../media/image458.emf"/><Relationship Id="rId20" Type="http://schemas.openxmlformats.org/officeDocument/2006/relationships/image" Target="../media/image462.emf"/><Relationship Id="rId29" Type="http://schemas.openxmlformats.org/officeDocument/2006/relationships/image" Target="../media/image471.emf"/><Relationship Id="rId1" Type="http://schemas.openxmlformats.org/officeDocument/2006/relationships/slideLayout" Target="../slideLayouts/slideLayout4.xml"/><Relationship Id="rId6" Type="http://schemas.openxmlformats.org/officeDocument/2006/relationships/image" Target="../media/image448.emf"/><Relationship Id="rId11" Type="http://schemas.openxmlformats.org/officeDocument/2006/relationships/image" Target="../media/image453.emf"/><Relationship Id="rId24" Type="http://schemas.openxmlformats.org/officeDocument/2006/relationships/image" Target="../media/image466.emf"/><Relationship Id="rId32" Type="http://schemas.openxmlformats.org/officeDocument/2006/relationships/image" Target="../media/image474.png"/><Relationship Id="rId5" Type="http://schemas.openxmlformats.org/officeDocument/2006/relationships/image" Target="../media/image447.emf"/><Relationship Id="rId15" Type="http://schemas.openxmlformats.org/officeDocument/2006/relationships/image" Target="../media/image457.emf"/><Relationship Id="rId23" Type="http://schemas.openxmlformats.org/officeDocument/2006/relationships/image" Target="../media/image465.emf"/><Relationship Id="rId28" Type="http://schemas.openxmlformats.org/officeDocument/2006/relationships/image" Target="../media/image470.emf"/><Relationship Id="rId10" Type="http://schemas.openxmlformats.org/officeDocument/2006/relationships/image" Target="../media/image452.emf"/><Relationship Id="rId19" Type="http://schemas.openxmlformats.org/officeDocument/2006/relationships/image" Target="../media/image461.emf"/><Relationship Id="rId31" Type="http://schemas.openxmlformats.org/officeDocument/2006/relationships/image" Target="../media/image473.png"/><Relationship Id="rId4" Type="http://schemas.openxmlformats.org/officeDocument/2006/relationships/image" Target="../media/image446.emf"/><Relationship Id="rId9" Type="http://schemas.openxmlformats.org/officeDocument/2006/relationships/image" Target="../media/image451.emf"/><Relationship Id="rId14" Type="http://schemas.openxmlformats.org/officeDocument/2006/relationships/image" Target="../media/image456.emf"/><Relationship Id="rId22" Type="http://schemas.openxmlformats.org/officeDocument/2006/relationships/image" Target="../media/image464.emf"/><Relationship Id="rId27" Type="http://schemas.openxmlformats.org/officeDocument/2006/relationships/image" Target="../media/image469.emf"/><Relationship Id="rId30" Type="http://schemas.openxmlformats.org/officeDocument/2006/relationships/image" Target="../media/image472.emf"/></Relationships>
</file>

<file path=ppt/slides/_rels/slide9.xml.rels><?xml version="1.0" encoding="UTF-8" standalone="yes"?>
<Relationships xmlns="http://schemas.openxmlformats.org/package/2006/relationships"><Relationship Id="rId26" Type="http://schemas.openxmlformats.org/officeDocument/2006/relationships/image" Target="../media/image498.emf"/><Relationship Id="rId21" Type="http://schemas.openxmlformats.org/officeDocument/2006/relationships/image" Target="../media/image493.emf"/><Relationship Id="rId42" Type="http://schemas.openxmlformats.org/officeDocument/2006/relationships/image" Target="../media/image514.emf"/><Relationship Id="rId47" Type="http://schemas.openxmlformats.org/officeDocument/2006/relationships/image" Target="../media/image519.emf"/><Relationship Id="rId63" Type="http://schemas.openxmlformats.org/officeDocument/2006/relationships/image" Target="../media/image535.emf"/><Relationship Id="rId68" Type="http://schemas.openxmlformats.org/officeDocument/2006/relationships/image" Target="../media/image540.emf"/><Relationship Id="rId2" Type="http://schemas.openxmlformats.org/officeDocument/2006/relationships/notesSlide" Target="../notesSlides/notesSlide9.xml"/><Relationship Id="rId16" Type="http://schemas.openxmlformats.org/officeDocument/2006/relationships/image" Target="../media/image488.emf"/><Relationship Id="rId29" Type="http://schemas.openxmlformats.org/officeDocument/2006/relationships/image" Target="../media/image501.emf"/><Relationship Id="rId11" Type="http://schemas.openxmlformats.org/officeDocument/2006/relationships/image" Target="../media/image483.emf"/><Relationship Id="rId24" Type="http://schemas.openxmlformats.org/officeDocument/2006/relationships/image" Target="../media/image496.emf"/><Relationship Id="rId32" Type="http://schemas.openxmlformats.org/officeDocument/2006/relationships/image" Target="../media/image504.emf"/><Relationship Id="rId37" Type="http://schemas.openxmlformats.org/officeDocument/2006/relationships/image" Target="../media/image509.emf"/><Relationship Id="rId40" Type="http://schemas.openxmlformats.org/officeDocument/2006/relationships/image" Target="../media/image512.emf"/><Relationship Id="rId45" Type="http://schemas.openxmlformats.org/officeDocument/2006/relationships/image" Target="../media/image517.emf"/><Relationship Id="rId53" Type="http://schemas.openxmlformats.org/officeDocument/2006/relationships/image" Target="../media/image525.emf"/><Relationship Id="rId58" Type="http://schemas.openxmlformats.org/officeDocument/2006/relationships/image" Target="../media/image530.emf"/><Relationship Id="rId66" Type="http://schemas.openxmlformats.org/officeDocument/2006/relationships/image" Target="../media/image538.emf"/><Relationship Id="rId74" Type="http://schemas.openxmlformats.org/officeDocument/2006/relationships/image" Target="../media/image546.emf"/><Relationship Id="rId5" Type="http://schemas.openxmlformats.org/officeDocument/2006/relationships/image" Target="../media/image477.emf"/><Relationship Id="rId61" Type="http://schemas.openxmlformats.org/officeDocument/2006/relationships/image" Target="../media/image533.emf"/><Relationship Id="rId19" Type="http://schemas.openxmlformats.org/officeDocument/2006/relationships/image" Target="../media/image491.emf"/><Relationship Id="rId14" Type="http://schemas.openxmlformats.org/officeDocument/2006/relationships/image" Target="../media/image486.emf"/><Relationship Id="rId22" Type="http://schemas.openxmlformats.org/officeDocument/2006/relationships/image" Target="../media/image494.emf"/><Relationship Id="rId27" Type="http://schemas.openxmlformats.org/officeDocument/2006/relationships/image" Target="../media/image499.emf"/><Relationship Id="rId30" Type="http://schemas.openxmlformats.org/officeDocument/2006/relationships/image" Target="../media/image502.emf"/><Relationship Id="rId35" Type="http://schemas.openxmlformats.org/officeDocument/2006/relationships/image" Target="../media/image507.emf"/><Relationship Id="rId43" Type="http://schemas.openxmlformats.org/officeDocument/2006/relationships/image" Target="../media/image515.emf"/><Relationship Id="rId48" Type="http://schemas.openxmlformats.org/officeDocument/2006/relationships/image" Target="../media/image520.emf"/><Relationship Id="rId56" Type="http://schemas.openxmlformats.org/officeDocument/2006/relationships/image" Target="../media/image528.emf"/><Relationship Id="rId64" Type="http://schemas.openxmlformats.org/officeDocument/2006/relationships/image" Target="../media/image536.emf"/><Relationship Id="rId69" Type="http://schemas.openxmlformats.org/officeDocument/2006/relationships/image" Target="../media/image541.emf"/><Relationship Id="rId8" Type="http://schemas.openxmlformats.org/officeDocument/2006/relationships/image" Target="../media/image480.emf"/><Relationship Id="rId51" Type="http://schemas.openxmlformats.org/officeDocument/2006/relationships/image" Target="../media/image523.emf"/><Relationship Id="rId72" Type="http://schemas.openxmlformats.org/officeDocument/2006/relationships/image" Target="../media/image544.emf"/><Relationship Id="rId3" Type="http://schemas.openxmlformats.org/officeDocument/2006/relationships/image" Target="../media/image475.emf"/><Relationship Id="rId12" Type="http://schemas.openxmlformats.org/officeDocument/2006/relationships/image" Target="../media/image484.emf"/><Relationship Id="rId17" Type="http://schemas.openxmlformats.org/officeDocument/2006/relationships/image" Target="../media/image489.emf"/><Relationship Id="rId25" Type="http://schemas.openxmlformats.org/officeDocument/2006/relationships/image" Target="../media/image497.emf"/><Relationship Id="rId33" Type="http://schemas.openxmlformats.org/officeDocument/2006/relationships/image" Target="../media/image505.emf"/><Relationship Id="rId38" Type="http://schemas.openxmlformats.org/officeDocument/2006/relationships/image" Target="../media/image510.emf"/><Relationship Id="rId46" Type="http://schemas.openxmlformats.org/officeDocument/2006/relationships/image" Target="../media/image518.emf"/><Relationship Id="rId59" Type="http://schemas.openxmlformats.org/officeDocument/2006/relationships/image" Target="../media/image531.emf"/><Relationship Id="rId67" Type="http://schemas.openxmlformats.org/officeDocument/2006/relationships/image" Target="../media/image539.emf"/><Relationship Id="rId20" Type="http://schemas.openxmlformats.org/officeDocument/2006/relationships/image" Target="../media/image492.emf"/><Relationship Id="rId41" Type="http://schemas.openxmlformats.org/officeDocument/2006/relationships/image" Target="../media/image513.emf"/><Relationship Id="rId54" Type="http://schemas.openxmlformats.org/officeDocument/2006/relationships/image" Target="../media/image526.emf"/><Relationship Id="rId62" Type="http://schemas.openxmlformats.org/officeDocument/2006/relationships/image" Target="../media/image534.emf"/><Relationship Id="rId70" Type="http://schemas.openxmlformats.org/officeDocument/2006/relationships/image" Target="../media/image542.emf"/><Relationship Id="rId75" Type="http://schemas.openxmlformats.org/officeDocument/2006/relationships/image" Target="../media/image547.emf"/><Relationship Id="rId1" Type="http://schemas.openxmlformats.org/officeDocument/2006/relationships/slideLayout" Target="../slideLayouts/slideLayout12.xml"/><Relationship Id="rId6" Type="http://schemas.openxmlformats.org/officeDocument/2006/relationships/image" Target="../media/image478.emf"/><Relationship Id="rId15" Type="http://schemas.openxmlformats.org/officeDocument/2006/relationships/image" Target="../media/image487.emf"/><Relationship Id="rId23" Type="http://schemas.openxmlformats.org/officeDocument/2006/relationships/image" Target="../media/image495.emf"/><Relationship Id="rId28" Type="http://schemas.openxmlformats.org/officeDocument/2006/relationships/image" Target="../media/image500.emf"/><Relationship Id="rId36" Type="http://schemas.openxmlformats.org/officeDocument/2006/relationships/image" Target="../media/image508.emf"/><Relationship Id="rId49" Type="http://schemas.openxmlformats.org/officeDocument/2006/relationships/image" Target="../media/image521.emf"/><Relationship Id="rId57" Type="http://schemas.openxmlformats.org/officeDocument/2006/relationships/image" Target="../media/image529.emf"/><Relationship Id="rId10" Type="http://schemas.openxmlformats.org/officeDocument/2006/relationships/image" Target="../media/image482.emf"/><Relationship Id="rId31" Type="http://schemas.openxmlformats.org/officeDocument/2006/relationships/image" Target="../media/image503.emf"/><Relationship Id="rId44" Type="http://schemas.openxmlformats.org/officeDocument/2006/relationships/image" Target="../media/image516.emf"/><Relationship Id="rId52" Type="http://schemas.openxmlformats.org/officeDocument/2006/relationships/image" Target="../media/image524.emf"/><Relationship Id="rId60" Type="http://schemas.openxmlformats.org/officeDocument/2006/relationships/image" Target="../media/image532.emf"/><Relationship Id="rId65" Type="http://schemas.openxmlformats.org/officeDocument/2006/relationships/image" Target="../media/image537.emf"/><Relationship Id="rId73" Type="http://schemas.openxmlformats.org/officeDocument/2006/relationships/image" Target="../media/image545.emf"/><Relationship Id="rId4" Type="http://schemas.openxmlformats.org/officeDocument/2006/relationships/image" Target="../media/image476.emf"/><Relationship Id="rId9" Type="http://schemas.openxmlformats.org/officeDocument/2006/relationships/image" Target="../media/image481.emf"/><Relationship Id="rId13" Type="http://schemas.openxmlformats.org/officeDocument/2006/relationships/image" Target="../media/image485.emf"/><Relationship Id="rId18" Type="http://schemas.openxmlformats.org/officeDocument/2006/relationships/image" Target="../media/image490.emf"/><Relationship Id="rId39" Type="http://schemas.openxmlformats.org/officeDocument/2006/relationships/image" Target="../media/image511.emf"/><Relationship Id="rId34" Type="http://schemas.openxmlformats.org/officeDocument/2006/relationships/image" Target="../media/image506.emf"/><Relationship Id="rId50" Type="http://schemas.openxmlformats.org/officeDocument/2006/relationships/image" Target="../media/image522.emf"/><Relationship Id="rId55" Type="http://schemas.openxmlformats.org/officeDocument/2006/relationships/image" Target="../media/image527.emf"/><Relationship Id="rId76" Type="http://schemas.openxmlformats.org/officeDocument/2006/relationships/image" Target="../media/image548.emf"/><Relationship Id="rId7" Type="http://schemas.openxmlformats.org/officeDocument/2006/relationships/image" Target="../media/image479.emf"/><Relationship Id="rId71" Type="http://schemas.openxmlformats.org/officeDocument/2006/relationships/image" Target="../media/image54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2018</a:t>
            </a:r>
            <a:endParaRPr lang="cs-CZ" sz="2400" dirty="0">
              <a:latin typeface="Albertus MT" pitchFamily="18" charset="0"/>
            </a:endParaRPr>
          </a:p>
        </p:txBody>
      </p:sp>
      <p:sp>
        <p:nvSpPr>
          <p:cNvPr id="22" name="Rectangle 1280"/>
          <p:cNvSpPr>
            <a:spLocks noChangeArrowheads="1"/>
          </p:cNvSpPr>
          <p:nvPr/>
        </p:nvSpPr>
        <p:spPr bwMode="auto">
          <a:xfrm>
            <a:off x="143992" y="2035324"/>
            <a:ext cx="4608512"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2018</a:t>
            </a:r>
            <a:endParaRPr lang="cs-CZ" sz="2400" b="0" dirty="0">
              <a:latin typeface="Times New Roman" pitchFamily="18" charset="0"/>
            </a:endParaRPr>
          </a:p>
        </p:txBody>
      </p:sp>
      <p:sp>
        <p:nvSpPr>
          <p:cNvPr id="25" name="Rectangle 1278"/>
          <p:cNvSpPr>
            <a:spLocks noChangeArrowheads="1"/>
          </p:cNvSpPr>
          <p:nvPr/>
        </p:nvSpPr>
        <p:spPr bwMode="auto">
          <a:xfrm>
            <a:off x="143992" y="2611388"/>
            <a:ext cx="4608512" cy="4572000"/>
          </a:xfrm>
          <a:prstGeom prst="rect">
            <a:avLst/>
          </a:prstGeom>
          <a:pattFill prst="horzBrick">
            <a:fgClr>
              <a:srgbClr val="CCFF33"/>
            </a:fgClr>
            <a:bgClr>
              <a:schemeClr val="bg1"/>
            </a:bgClr>
          </a:pattFill>
          <a:ln w="28575">
            <a:solidFill>
              <a:srgbClr val="008000"/>
            </a:solidFill>
            <a:miter lim="800000"/>
            <a:headEnd/>
            <a:tailEnd/>
          </a:ln>
        </p:spPr>
        <p:txBody>
          <a:bodyPr lIns="91425" tIns="45713" rIns="91425" bIns="45713"/>
          <a:lstStyle/>
          <a:p>
            <a:pPr algn="ctr" eaLnBrk="0" hangingPunct="0">
              <a:defRPr/>
            </a:pPr>
            <a:r>
              <a:rPr lang="cs-CZ" sz="21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FORNAXA </a:t>
            </a:r>
            <a:r>
              <a:rPr lang="cs-CZ" sz="21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–TĚSNĚNÍ, spol.   s r.o.</a:t>
            </a:r>
          </a:p>
          <a:p>
            <a:pPr algn="ctr" eaLnBrk="0" hangingPunct="0">
              <a:defRPr/>
            </a:pPr>
            <a:r>
              <a:rPr lang="cs-CZ" sz="21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21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21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Ahlfit </a:t>
            </a:r>
            <a:r>
              <a:rPr lang="cs-CZ" sz="21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sz="21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Izolace </a:t>
            </a:r>
            <a:r>
              <a:rPr lang="cs-CZ" sz="21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sz="21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21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21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JT-Service s.r.o.</a:t>
            </a:r>
            <a:endParaRPr lang="cs-CZ" sz="2100" dirty="0">
              <a:solidFill>
                <a:srgbClr val="FF0066"/>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sz="2100" dirty="0" err="1"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Průmstav</a:t>
            </a:r>
            <a:r>
              <a:rPr lang="cs-CZ" sz="21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 </a:t>
            </a:r>
            <a:r>
              <a:rPr lang="cs-CZ" sz="21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sz="2100" dirty="0" smtClean="0">
                <a:solidFill>
                  <a:srgbClr val="FF0066"/>
                </a:solidFill>
                <a:effectLst>
                  <a:outerShdw blurRad="38100" dist="38100" dir="2700000" algn="tl">
                    <a:srgbClr val="000000">
                      <a:alpha val="43137"/>
                    </a:srgbClr>
                  </a:outerShdw>
                </a:effectLst>
                <a:latin typeface="Century Gothic" pitchFamily="34" charset="0"/>
              </a:rPr>
              <a:t>D</a:t>
            </a:r>
            <a:r>
              <a:rPr lang="en-GB" sz="2100" dirty="0">
                <a:solidFill>
                  <a:srgbClr val="FF0066"/>
                </a:solidFill>
                <a:effectLst>
                  <a:outerShdw blurRad="38100" dist="38100" dir="2700000" algn="tl">
                    <a:srgbClr val="000000">
                      <a:alpha val="43137"/>
                    </a:srgbClr>
                  </a:outerShdw>
                </a:effectLst>
                <a:latin typeface="Century Gothic" pitchFamily="34" charset="0"/>
              </a:rPr>
              <a:t>EKRA Industrial s.r.o. </a:t>
            </a:r>
            <a:endParaRPr lang="cs-CZ" sz="2100" dirty="0">
              <a:solidFill>
                <a:srgbClr val="FF0066"/>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21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INDUSTRIAL </a:t>
            </a:r>
            <a:r>
              <a:rPr lang="cs-CZ" sz="21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CZ, spol. s r.o.</a:t>
            </a:r>
          </a:p>
          <a:p>
            <a:pPr algn="ctr" eaLnBrk="0" hangingPunct="0">
              <a:defRPr/>
            </a:pPr>
            <a:r>
              <a:rPr lang="cs-CZ" sz="21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21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GEAR SERVICE s.r.o.</a:t>
            </a:r>
            <a:endParaRPr lang="cs-CZ" sz="2100" dirty="0">
              <a:solidFill>
                <a:srgbClr val="FF0066"/>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6" name="Text Box 6"/>
          <p:cNvSpPr txBox="1">
            <a:spLocks noChangeArrowheads="1"/>
          </p:cNvSpPr>
          <p:nvPr/>
        </p:nvSpPr>
        <p:spPr bwMode="auto">
          <a:xfrm>
            <a:off x="5400576" y="3905707"/>
            <a:ext cx="4722510" cy="2853840"/>
          </a:xfrm>
          <a:prstGeom prst="rect">
            <a:avLst/>
          </a:prstGeom>
          <a:blipFill>
            <a:blip r:embed="rId5"/>
            <a:stretch>
              <a:fillRect/>
            </a:stretch>
          </a:blipFill>
          <a:ln w="88900" cap="rnd" cmpd="sng">
            <a:solidFill>
              <a:srgbClr val="FF66CC"/>
            </a:solidFill>
            <a:prstDash val="solid"/>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eaLnBrk="0" hangingPunct="0">
              <a:defRPr/>
            </a:pPr>
            <a:r>
              <a:rPr lang="cs-CZ" sz="3600" dirty="0" smtClean="0">
                <a:ln w="28575" cap="rnd" cmpd="dbl">
                  <a:noFill/>
                  <a:bevel/>
                </a:ln>
                <a:effectLst/>
                <a:latin typeface="Algerian" panose="04020705040A02060702" pitchFamily="82" charset="0"/>
                <a:ea typeface="Gungsuh" pitchFamily="18" charset="-127"/>
                <a:cs typeface="Arial" panose="020B0604020202020204" pitchFamily="34" charset="0"/>
              </a:rPr>
              <a:t>                   </a:t>
            </a:r>
            <a:r>
              <a:rPr lang="cs-CZ" sz="4400" dirty="0" smtClean="0">
                <a:ln w="28575" cap="rnd" cmpd="dbl">
                  <a:solidFill>
                    <a:srgbClr val="FF0000"/>
                  </a:solidFill>
                  <a:bevel/>
                </a:ln>
                <a:solidFill>
                  <a:srgbClr val="000099"/>
                </a:solidFill>
                <a:effectLst/>
                <a:latin typeface="Bernard MT Condensed" panose="02050806060905020404" pitchFamily="18" charset="0"/>
                <a:ea typeface="Gungsuh" pitchFamily="18" charset="-127"/>
                <a:cs typeface="Arial" panose="020B0604020202020204" pitchFamily="34" charset="0"/>
              </a:rPr>
              <a:t>9.</a:t>
            </a:r>
          </a:p>
          <a:p>
            <a:pPr algn="ctr" eaLnBrk="0" hangingPunct="0">
              <a:defRPr/>
            </a:pPr>
            <a:r>
              <a:rPr lang="cs-CZ" sz="4400" dirty="0" smtClean="0">
                <a:ln w="38100" cap="rnd" cmpd="dbl">
                  <a:solidFill>
                    <a:srgbClr val="FF0000"/>
                  </a:solidFill>
                  <a:bevel/>
                </a:ln>
                <a:solidFill>
                  <a:srgbClr val="000099"/>
                </a:solidFill>
                <a:effectLst/>
                <a:latin typeface="Bernard MT Condensed" panose="02050806060905020404" pitchFamily="18" charset="0"/>
                <a:ea typeface="Gungsuh" pitchFamily="18" charset="-127"/>
                <a:cs typeface="Arial" panose="020B0604020202020204" pitchFamily="34" charset="0"/>
              </a:rPr>
              <a:t>TJ Sokol</a:t>
            </a:r>
          </a:p>
          <a:p>
            <a:pPr algn="ctr" eaLnBrk="0" hangingPunct="0">
              <a:defRPr/>
            </a:pPr>
            <a:r>
              <a:rPr lang="cs-CZ" sz="4400" dirty="0" smtClean="0">
                <a:ln w="38100" cap="rnd" cmpd="dbl">
                  <a:solidFill>
                    <a:srgbClr val="FF0000"/>
                  </a:solidFill>
                  <a:bevel/>
                </a:ln>
                <a:solidFill>
                  <a:srgbClr val="000099"/>
                </a:solidFill>
                <a:effectLst/>
                <a:latin typeface="Bernard MT Condensed" panose="02050806060905020404" pitchFamily="18" charset="0"/>
                <a:ea typeface="Gungsuh" pitchFamily="18" charset="-127"/>
                <a:cs typeface="Arial" panose="020B0604020202020204" pitchFamily="34" charset="0"/>
              </a:rPr>
              <a:t> Horní Jiřetín/ </a:t>
            </a:r>
          </a:p>
          <a:p>
            <a:pPr algn="ctr" eaLnBrk="0" hangingPunct="0">
              <a:defRPr/>
            </a:pPr>
            <a:r>
              <a:rPr lang="cs-CZ" sz="4400" dirty="0" smtClean="0">
                <a:ln w="38100" cap="rnd" cmpd="dbl">
                  <a:solidFill>
                    <a:srgbClr val="FF0000"/>
                  </a:solidFill>
                  <a:bevel/>
                </a:ln>
                <a:solidFill>
                  <a:srgbClr val="000099"/>
                </a:solidFill>
                <a:effectLst/>
                <a:latin typeface="Bernard MT Condensed" panose="02050806060905020404" pitchFamily="18" charset="0"/>
                <a:ea typeface="Gungsuh" pitchFamily="18" charset="-127"/>
                <a:cs typeface="Arial" panose="020B0604020202020204" pitchFamily="34" charset="0"/>
              </a:rPr>
              <a:t>FK Litvínov</a:t>
            </a:r>
          </a:p>
        </p:txBody>
      </p:sp>
      <p:sp>
        <p:nvSpPr>
          <p:cNvPr id="27" name="TextovéPole 26"/>
          <p:cNvSpPr txBox="1"/>
          <p:nvPr/>
        </p:nvSpPr>
        <p:spPr>
          <a:xfrm>
            <a:off x="5400576" y="2539380"/>
            <a:ext cx="4752528" cy="1224583"/>
          </a:xfrm>
          <a:prstGeom prst="rect">
            <a:avLst/>
          </a:prstGeom>
          <a:blipFill>
            <a:blip r:embed="rId6">
              <a:alphaModFix amt="95000"/>
            </a:blip>
            <a:stretch>
              <a:fillRect/>
            </a:stretch>
          </a:blipFill>
          <a:ln w="76200" cap="rnd" cmpd="sng">
            <a:solidFill>
              <a:srgbClr val="33CC33"/>
            </a:solidFill>
            <a:prstDash val="sysDash"/>
            <a:miter lim="800000"/>
          </a:ln>
          <a:effectLst>
            <a:glow rad="101600">
              <a:srgbClr val="FFFF66">
                <a:alpha val="40000"/>
              </a:srgbClr>
            </a:glow>
          </a:effectLst>
          <a:scene3d>
            <a:camera prst="orthographicFront"/>
            <a:lightRig rig="threePt" dir="t"/>
          </a:scene3d>
          <a:sp3d contourW="12700">
            <a:contourClr>
              <a:schemeClr val="bg1"/>
            </a:contourClr>
          </a:sp3d>
        </p:spPr>
        <p:txBody>
          <a:bodyPr wrap="square" rtlCol="0" anchor="ctr">
            <a:noAutofit/>
            <a:sp3d contourW="12700">
              <a:extrusionClr>
                <a:schemeClr val="bg1"/>
              </a:extrusionClr>
              <a:contourClr>
                <a:srgbClr val="FFFFFF"/>
              </a:contourClr>
            </a:sp3d>
          </a:bodyPr>
          <a:lstStyle/>
          <a:p>
            <a:pPr algn="ctr"/>
            <a:r>
              <a:rPr lang="cs-CZ" sz="3600" dirty="0" smtClean="0">
                <a:ln w="38100">
                  <a:solidFill>
                    <a:schemeClr val="tx1"/>
                  </a:solidFill>
                </a:ln>
                <a:solidFill>
                  <a:srgbClr val="FFFF00"/>
                </a:solidFill>
                <a:effectLst>
                  <a:reflection endPos="0" dist="50800" dir="5400000" sy="-100000" algn="bl" rotWithShape="0"/>
                </a:effectLst>
                <a:latin typeface="Arial Black" panose="020B0A04020102020204" pitchFamily="34" charset="0"/>
                <a:ea typeface="FangSong" pitchFamily="49" charset="-122"/>
                <a:cs typeface="Simplified Arabic" panose="02020603050405020304" pitchFamily="18" charset="-78"/>
              </a:rPr>
              <a:t>17.3.2018 sobota    </a:t>
            </a:r>
          </a:p>
          <a:p>
            <a:pPr algn="ctr"/>
            <a:r>
              <a:rPr lang="cs-CZ" sz="3200" dirty="0" smtClean="0">
                <a:ln w="38100">
                  <a:solidFill>
                    <a:schemeClr val="tx1"/>
                  </a:solidFill>
                </a:ln>
                <a:solidFill>
                  <a:srgbClr val="FFFF00"/>
                </a:solidFill>
                <a:effectLst>
                  <a:reflection endPos="0" dist="50800" dir="5400000" sy="-100000" algn="bl" rotWithShape="0"/>
                </a:effectLst>
                <a:latin typeface="Arial Black" panose="020B0A04020102020204" pitchFamily="34" charset="0"/>
                <a:ea typeface="FangSong" pitchFamily="49" charset="-122"/>
                <a:cs typeface="Simplified Arabic" panose="02020603050405020304" pitchFamily="18" charset="-78"/>
              </a:rPr>
              <a:t>10:15 hod  17. kolo</a:t>
            </a:r>
            <a:endParaRPr lang="cs-CZ" sz="2400" dirty="0" smtClean="0">
              <a:ln w="38100">
                <a:solidFill>
                  <a:schemeClr val="tx1"/>
                </a:solidFill>
              </a:ln>
              <a:solidFill>
                <a:srgbClr val="FFFF00"/>
              </a:solidFill>
              <a:effectLst>
                <a:reflection endPos="0" dist="50800" dir="5400000" sy="-100000" algn="bl" rotWithShape="0"/>
              </a:effectLst>
              <a:latin typeface="Arial Black" panose="020B0A04020102020204" pitchFamily="34" charset="0"/>
              <a:ea typeface="FangSong" pitchFamily="49" charset="-122"/>
              <a:cs typeface="Simplified Arabic" panose="02020603050405020304" pitchFamily="18" charset="-78"/>
            </a:endParaRPr>
          </a:p>
        </p:txBody>
      </p:sp>
      <p:sp>
        <p:nvSpPr>
          <p:cNvPr id="28" name="AutoShape 3" descr="ů§"/>
          <p:cNvSpPr>
            <a:spLocks noChangeArrowheads="1"/>
          </p:cNvSpPr>
          <p:nvPr/>
        </p:nvSpPr>
        <p:spPr bwMode="auto">
          <a:xfrm>
            <a:off x="5400576" y="74422"/>
            <a:ext cx="4752528" cy="1116000"/>
          </a:xfrm>
          <a:prstGeom prst="flowChartAlternateProcess">
            <a:avLst/>
          </a:prstGeom>
          <a:pattFill prst="zigZag">
            <a:fgClr>
              <a:srgbClr val="FF9933"/>
            </a:fgClr>
            <a:bgClr>
              <a:schemeClr val="bg1"/>
            </a:bgClr>
          </a:pattFill>
          <a:ln w="57150" cap="flat" cmpd="sng">
            <a:solidFill>
              <a:srgbClr val="6699FF"/>
            </a:solidFill>
            <a:prstDash val="dash"/>
            <a:bevel/>
            <a:headEnd/>
            <a:tailEnd/>
          </a:ln>
          <a:effectLst/>
          <a:scene3d>
            <a:camera prst="orthographicFront"/>
            <a:lightRig rig="threePt" dir="t"/>
          </a:scene3d>
          <a:sp3d>
            <a:bevelT prst="relaxedInset"/>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2800" dirty="0">
                <a:ln w="9525" cap="rnd">
                  <a:solidFill>
                    <a:srgbClr val="FFFF00"/>
                  </a:solidFill>
                  <a:miter lim="800000"/>
                </a:ln>
                <a:solidFill>
                  <a:srgbClr val="CC0000"/>
                </a:solidFill>
                <a:latin typeface="Gill Sans Ultra Bold" panose="020B0A02020104020203" pitchFamily="34" charset="-18"/>
                <a:ea typeface="SimHei" pitchFamily="49" charset="-122"/>
                <a:cs typeface="Arial" panose="020B0604020202020204" pitchFamily="34" charset="0"/>
              </a:rPr>
              <a:t>Fotbalový </a:t>
            </a:r>
            <a:r>
              <a:rPr lang="cs-CZ" sz="2800" dirty="0" smtClean="0">
                <a:ln w="9525" cap="rnd">
                  <a:solidFill>
                    <a:srgbClr val="FFFF00"/>
                  </a:solidFill>
                  <a:miter lim="800000"/>
                </a:ln>
                <a:solidFill>
                  <a:srgbClr val="CC0000"/>
                </a:solidFill>
                <a:latin typeface="Gill Sans Ultra Bold" panose="020B0A02020104020203" pitchFamily="34" charset="-18"/>
                <a:ea typeface="SimHei" pitchFamily="49" charset="-122"/>
                <a:cs typeface="Arial" panose="020B0604020202020204" pitchFamily="34" charset="0"/>
              </a:rPr>
              <a:t>zpravodaj</a:t>
            </a:r>
            <a:endParaRPr lang="cs-CZ" sz="2800" dirty="0">
              <a:ln w="9525" cap="rnd">
                <a:solidFill>
                  <a:srgbClr val="FFFF00"/>
                </a:solidFill>
                <a:miter lim="800000"/>
              </a:ln>
              <a:solidFill>
                <a:srgbClr val="CC0000"/>
              </a:solidFill>
              <a:latin typeface="Gill Sans Ultra Bold" panose="020B0A02020104020203" pitchFamily="34" charset="-18"/>
              <a:ea typeface="SimHei" pitchFamily="49" charset="-122"/>
              <a:cs typeface="Arial" panose="020B0604020202020204" pitchFamily="34" charset="0"/>
            </a:endParaRPr>
          </a:p>
          <a:p>
            <a:pPr algn="ctr" eaLnBrk="0" hangingPunct="0">
              <a:defRPr/>
            </a:pPr>
            <a:r>
              <a:rPr lang="cs-CZ" sz="2800" dirty="0">
                <a:ln w="9525" cap="rnd">
                  <a:solidFill>
                    <a:srgbClr val="FFFF00"/>
                  </a:solidFill>
                  <a:miter lim="800000"/>
                </a:ln>
                <a:solidFill>
                  <a:srgbClr val="CC0000"/>
                </a:solidFill>
                <a:latin typeface="Gill Sans Ultra Bold" panose="020B0A02020104020203" pitchFamily="34" charset="-18"/>
                <a:ea typeface="SimHei" pitchFamily="49" charset="-122"/>
                <a:cs typeface="Arial" panose="020B0604020202020204" pitchFamily="34" charset="0"/>
              </a:rPr>
              <a:t>SK </a:t>
            </a:r>
            <a:r>
              <a:rPr lang="cs-CZ" sz="2800" dirty="0" smtClean="0">
                <a:ln w="9525" cap="rnd">
                  <a:solidFill>
                    <a:srgbClr val="FFFF00"/>
                  </a:solidFill>
                  <a:miter lim="800000"/>
                </a:ln>
                <a:solidFill>
                  <a:srgbClr val="CC0000"/>
                </a:solidFill>
                <a:latin typeface="Gill Sans Ultra Bold" panose="020B0A02020104020203" pitchFamily="34" charset="-18"/>
                <a:ea typeface="SimHei" pitchFamily="49" charset="-122"/>
                <a:cs typeface="Arial" panose="020B0604020202020204" pitchFamily="34" charset="0"/>
              </a:rPr>
              <a:t>Štětí, z.s.</a:t>
            </a:r>
            <a:endParaRPr lang="cs-CZ" sz="2800" dirty="0">
              <a:ln w="9525" cap="rnd">
                <a:solidFill>
                  <a:srgbClr val="FFFF00"/>
                </a:solidFill>
                <a:miter lim="800000"/>
              </a:ln>
              <a:solidFill>
                <a:srgbClr val="CC0000"/>
              </a:solidFill>
              <a:latin typeface="Gill Sans Ultra Bold" panose="020B0A02020104020203" pitchFamily="34" charset="-18"/>
              <a:ea typeface="SimHei" pitchFamily="49" charset="-122"/>
              <a:cs typeface="Arial" panose="020B0604020202020204" pitchFamily="34" charset="0"/>
            </a:endParaRPr>
          </a:p>
        </p:txBody>
      </p:sp>
      <p:sp>
        <p:nvSpPr>
          <p:cNvPr id="14" name="TextovéPole 13"/>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32" name="TextovéPole 31"/>
          <p:cNvSpPr txBox="1"/>
          <p:nvPr/>
        </p:nvSpPr>
        <p:spPr>
          <a:xfrm>
            <a:off x="5400576" y="1330233"/>
            <a:ext cx="4722518" cy="1067403"/>
          </a:xfrm>
          <a:prstGeom prst="rect">
            <a:avLst/>
          </a:prstGeom>
          <a:blipFill dpi="0" rotWithShape="1">
            <a:blip r:embed="rId7">
              <a:alphaModFix amt="95000"/>
            </a:blip>
            <a:srcRect/>
            <a:stretch>
              <a:fillRect/>
            </a:stretch>
          </a:blipFill>
          <a:ln w="57150" cmpd="sng">
            <a:solidFill>
              <a:srgbClr val="FF6699"/>
            </a:solidFill>
            <a:prstDash val="dash"/>
            <a:miter lim="800000"/>
          </a:ln>
          <a:effectLst>
            <a:innerShdw blurRad="63500" dist="50800" dir="10800000">
              <a:srgbClr val="FF3399">
                <a:alpha val="49804"/>
              </a:srgbClr>
            </a:innerShdw>
          </a:effectLst>
          <a:scene3d>
            <a:camera prst="orthographicFront"/>
            <a:lightRig rig="threePt" dir="t"/>
          </a:scene3d>
          <a:sp3d contourW="12700" prstMaterial="matte">
            <a:bevelT w="0" h="0" prst="coolSlant"/>
            <a:extrusionClr>
              <a:srgbClr val="CC00CC"/>
            </a:extrusionClr>
            <a:contourClr>
              <a:schemeClr val="bg1"/>
            </a:contourClr>
          </a:sp3d>
        </p:spPr>
        <p:txBody>
          <a:bodyPr wrap="square" tIns="36000" rtlCol="0" anchor="ctr">
            <a:spAutoFit/>
          </a:bodyPr>
          <a:lstStyle/>
          <a:p>
            <a:pPr algn="ctr"/>
            <a:r>
              <a:rPr lang="cs-CZ" sz="3200" dirty="0" smtClean="0">
                <a:ln w="28575" cap="sq">
                  <a:noFill/>
                  <a:prstDash val="solid"/>
                  <a:miter lim="800000"/>
                </a:ln>
                <a:gradFill flip="none" rotWithShape="1">
                  <a:gsLst>
                    <a:gs pos="0">
                      <a:srgbClr val="CC3399">
                        <a:shade val="30000"/>
                        <a:satMod val="115000"/>
                      </a:srgbClr>
                    </a:gs>
                    <a:gs pos="50000">
                      <a:srgbClr val="CC3399">
                        <a:shade val="67500"/>
                        <a:satMod val="115000"/>
                      </a:srgbClr>
                    </a:gs>
                    <a:gs pos="100000">
                      <a:srgbClr val="CC3399">
                        <a:shade val="100000"/>
                        <a:satMod val="115000"/>
                      </a:srgbClr>
                    </a:gs>
                  </a:gsLst>
                  <a:path path="circle">
                    <a:fillToRect l="50000" t="50000" r="50000" b="50000"/>
                  </a:path>
                  <a:tileRect/>
                </a:gradFill>
                <a:effectLst/>
                <a:latin typeface="Segoe UI Black" panose="020B0A02040204020203" pitchFamily="34" charset="0"/>
                <a:ea typeface="Segoe UI Black" panose="020B0A02040204020203" pitchFamily="34" charset="0"/>
                <a:cs typeface="Segoe UI Black" panose="020B0A02040204020203" pitchFamily="34" charset="0"/>
              </a:rPr>
              <a:t>Sezóna 2017/2018</a:t>
            </a:r>
          </a:p>
          <a:p>
            <a:pPr algn="ctr"/>
            <a:r>
              <a:rPr lang="cs-CZ" sz="3200" dirty="0" smtClean="0">
                <a:ln w="28575" cap="sq">
                  <a:noFill/>
                  <a:prstDash val="solid"/>
                  <a:miter lim="800000"/>
                </a:ln>
                <a:gradFill flip="none" rotWithShape="1">
                  <a:gsLst>
                    <a:gs pos="0">
                      <a:srgbClr val="CC3399">
                        <a:shade val="30000"/>
                        <a:satMod val="115000"/>
                      </a:srgbClr>
                    </a:gs>
                    <a:gs pos="50000">
                      <a:srgbClr val="CC3399">
                        <a:shade val="67500"/>
                        <a:satMod val="115000"/>
                      </a:srgbClr>
                    </a:gs>
                    <a:gs pos="100000">
                      <a:srgbClr val="CC3399">
                        <a:shade val="100000"/>
                        <a:satMod val="115000"/>
                      </a:srgbClr>
                    </a:gs>
                  </a:gsLst>
                  <a:path path="circle">
                    <a:fillToRect l="50000" t="50000" r="50000" b="50000"/>
                  </a:path>
                  <a:tileRect/>
                </a:gradFill>
                <a:effectLst/>
                <a:latin typeface="Segoe UI Black" panose="020B0A02040204020203" pitchFamily="34" charset="0"/>
                <a:ea typeface="Segoe UI Black" panose="020B0A02040204020203" pitchFamily="34" charset="0"/>
                <a:cs typeface="Segoe UI Black" panose="020B0A02040204020203" pitchFamily="34" charset="0"/>
              </a:rPr>
              <a:t>Ústecký přebor Jaro</a:t>
            </a:r>
          </a:p>
        </p:txBody>
      </p:sp>
      <p:pic>
        <p:nvPicPr>
          <p:cNvPr id="18" name="Picture 2"/>
          <p:cNvPicPr>
            <a:picLocks noChangeAspect="1" noChangeArrowheads="1"/>
          </p:cNvPicPr>
          <p:nvPr/>
        </p:nvPicPr>
        <p:blipFill>
          <a:blip r:embed="rId8" cstate="print"/>
          <a:srcRect/>
          <a:stretch>
            <a:fillRect/>
          </a:stretch>
        </p:blipFill>
        <p:spPr bwMode="auto">
          <a:xfrm>
            <a:off x="5544592" y="4519388"/>
            <a:ext cx="684000" cy="684000"/>
          </a:xfrm>
          <a:prstGeom prst="rect">
            <a:avLst/>
          </a:prstGeom>
          <a:noFill/>
          <a:ln w="25400">
            <a:noFill/>
            <a:miter lim="800000"/>
            <a:headEnd/>
            <a:tailEnd/>
          </a:ln>
        </p:spPr>
      </p:pic>
      <p:sp>
        <p:nvSpPr>
          <p:cNvPr id="13" name="Rectangle 1339"/>
          <p:cNvSpPr>
            <a:spLocks noChangeArrowheads="1"/>
          </p:cNvSpPr>
          <p:nvPr/>
        </p:nvSpPr>
        <p:spPr bwMode="auto">
          <a:xfrm>
            <a:off x="165687" y="631476"/>
            <a:ext cx="4586817"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9" cstate="print"/>
          <a:srcRect/>
          <a:stretch>
            <a:fillRect/>
          </a:stretch>
        </p:blipFill>
        <p:spPr bwMode="auto">
          <a:xfrm>
            <a:off x="1656160" y="790233"/>
            <a:ext cx="1069432" cy="1080000"/>
          </a:xfrm>
          <a:prstGeom prst="rect">
            <a:avLst/>
          </a:prstGeom>
          <a:noFill/>
          <a:ln w="9525">
            <a:noFill/>
            <a:miter lim="800000"/>
            <a:headEnd/>
            <a:tailEnd/>
          </a:ln>
        </p:spPr>
      </p:pic>
      <p:pic>
        <p:nvPicPr>
          <p:cNvPr id="2" name="Obrázek 1"/>
          <p:cNvPicPr>
            <a:picLocks noChangeAspect="1"/>
          </p:cNvPicPr>
          <p:nvPr/>
        </p:nvPicPr>
        <p:blipFill>
          <a:blip r:embed="rId10"/>
          <a:stretch>
            <a:fillRect/>
          </a:stretch>
        </p:blipFill>
        <p:spPr>
          <a:xfrm>
            <a:off x="9212509" y="4085299"/>
            <a:ext cx="752475" cy="776089"/>
          </a:xfrm>
          <a:prstGeom prst="rect">
            <a:avLst/>
          </a:prstGeom>
        </p:spPr>
      </p:pic>
      <p:pic>
        <p:nvPicPr>
          <p:cNvPr id="3" name="Obrázek 2"/>
          <p:cNvPicPr>
            <a:picLocks noChangeAspect="1"/>
          </p:cNvPicPr>
          <p:nvPr/>
        </p:nvPicPr>
        <p:blipFill>
          <a:blip r:embed="rId11"/>
          <a:stretch>
            <a:fillRect/>
          </a:stretch>
        </p:blipFill>
        <p:spPr>
          <a:xfrm>
            <a:off x="9304622" y="5960046"/>
            <a:ext cx="568248" cy="576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2"/>
            <a:ext cx="184700" cy="615539"/>
          </a:xfrm>
          <a:prstGeom prst="rect">
            <a:avLst/>
          </a:prstGeom>
          <a:noFill/>
          <a:ln w="9525">
            <a:noFill/>
            <a:miter lim="800000"/>
            <a:headEnd/>
            <a:tailEnd/>
          </a:ln>
        </p:spPr>
        <p:txBody>
          <a:bodyPr wrap="none" lIns="91425" tIns="45713" rIns="91425" bIns="45713">
            <a:spAutoFit/>
          </a:bodyPr>
          <a:lstStyle/>
          <a:p>
            <a:endParaRPr lang="cs-CZ" sz="1800" dirty="0">
              <a:solidFill>
                <a:srgbClr val="000000"/>
              </a:solidFill>
              <a:latin typeface="Arial Black" pitchFamily="34" charset="0"/>
            </a:endParaRPr>
          </a:p>
          <a:p>
            <a:endParaRPr lang="cs-CZ" sz="1600" dirty="0">
              <a:solidFill>
                <a:srgbClr val="000000"/>
              </a:solidFill>
              <a:latin typeface="Gill Sans Ultra Bold" pitchFamily="34" charset="-18"/>
            </a:endParaRPr>
          </a:p>
        </p:txBody>
      </p:sp>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914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p>
        </p:txBody>
      </p:sp>
      <p:pic>
        <p:nvPicPr>
          <p:cNvPr id="7170" name="Picture 9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graphicFrame>
        <p:nvGraphicFramePr>
          <p:cNvPr id="71" name="Tabulka 70"/>
          <p:cNvGraphicFramePr>
            <a:graphicFrameLocks noGrp="1"/>
          </p:cNvGraphicFramePr>
          <p:nvPr>
            <p:extLst>
              <p:ext uri="{D42A27DB-BD31-4B8C-83A1-F6EECF244321}">
                <p14:modId xmlns:p14="http://schemas.microsoft.com/office/powerpoint/2010/main" val="270875739"/>
              </p:ext>
            </p:extLst>
          </p:nvPr>
        </p:nvGraphicFramePr>
        <p:xfrm>
          <a:off x="5472580" y="811188"/>
          <a:ext cx="4680522" cy="2348865"/>
        </p:xfrm>
        <a:graphic>
          <a:graphicData uri="http://schemas.openxmlformats.org/drawingml/2006/table">
            <a:tbl>
              <a:tblPr/>
              <a:tblGrid>
                <a:gridCol w="233855">
                  <a:extLst>
                    <a:ext uri="{9D8B030D-6E8A-4147-A177-3AD203B41FA5}">
                      <a16:colId xmlns:a16="http://schemas.microsoft.com/office/drawing/2014/main" val="1059783727"/>
                    </a:ext>
                  </a:extLst>
                </a:gridCol>
                <a:gridCol w="275123">
                  <a:extLst>
                    <a:ext uri="{9D8B030D-6E8A-4147-A177-3AD203B41FA5}">
                      <a16:colId xmlns:a16="http://schemas.microsoft.com/office/drawing/2014/main" val="1677618168"/>
                    </a:ext>
                  </a:extLst>
                </a:gridCol>
                <a:gridCol w="1846758">
                  <a:extLst>
                    <a:ext uri="{9D8B030D-6E8A-4147-A177-3AD203B41FA5}">
                      <a16:colId xmlns:a16="http://schemas.microsoft.com/office/drawing/2014/main" val="1969166977"/>
                    </a:ext>
                  </a:extLst>
                </a:gridCol>
                <a:gridCol w="247610">
                  <a:extLst>
                    <a:ext uri="{9D8B030D-6E8A-4147-A177-3AD203B41FA5}">
                      <a16:colId xmlns:a16="http://schemas.microsoft.com/office/drawing/2014/main" val="1812279803"/>
                    </a:ext>
                  </a:extLst>
                </a:gridCol>
                <a:gridCol w="196025">
                  <a:extLst>
                    <a:ext uri="{9D8B030D-6E8A-4147-A177-3AD203B41FA5}">
                      <a16:colId xmlns:a16="http://schemas.microsoft.com/office/drawing/2014/main" val="4025479271"/>
                    </a:ext>
                  </a:extLst>
                </a:gridCol>
                <a:gridCol w="196025">
                  <a:extLst>
                    <a:ext uri="{9D8B030D-6E8A-4147-A177-3AD203B41FA5}">
                      <a16:colId xmlns:a16="http://schemas.microsoft.com/office/drawing/2014/main" val="24688112"/>
                    </a:ext>
                  </a:extLst>
                </a:gridCol>
                <a:gridCol w="196025">
                  <a:extLst>
                    <a:ext uri="{9D8B030D-6E8A-4147-A177-3AD203B41FA5}">
                      <a16:colId xmlns:a16="http://schemas.microsoft.com/office/drawing/2014/main" val="3488236652"/>
                    </a:ext>
                  </a:extLst>
                </a:gridCol>
                <a:gridCol w="261367">
                  <a:extLst>
                    <a:ext uri="{9D8B030D-6E8A-4147-A177-3AD203B41FA5}">
                      <a16:colId xmlns:a16="http://schemas.microsoft.com/office/drawing/2014/main" val="684309430"/>
                    </a:ext>
                  </a:extLst>
                </a:gridCol>
                <a:gridCol w="701562">
                  <a:extLst>
                    <a:ext uri="{9D8B030D-6E8A-4147-A177-3AD203B41FA5}">
                      <a16:colId xmlns:a16="http://schemas.microsoft.com/office/drawing/2014/main" val="3099636750"/>
                    </a:ext>
                  </a:extLst>
                </a:gridCol>
                <a:gridCol w="237293">
                  <a:extLst>
                    <a:ext uri="{9D8B030D-6E8A-4147-A177-3AD203B41FA5}">
                      <a16:colId xmlns:a16="http://schemas.microsoft.com/office/drawing/2014/main" val="4195658877"/>
                    </a:ext>
                  </a:extLst>
                </a:gridCol>
                <a:gridCol w="288879">
                  <a:extLst>
                    <a:ext uri="{9D8B030D-6E8A-4147-A177-3AD203B41FA5}">
                      <a16:colId xmlns:a16="http://schemas.microsoft.com/office/drawing/2014/main" val="3472045790"/>
                    </a:ext>
                  </a:extLst>
                </a:gridCol>
              </a:tblGrid>
              <a:tr h="12632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74118680"/>
                  </a:ext>
                </a:extLst>
              </a:tr>
              <a:tr h="12632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400" b="1" i="0" u="none" strike="noStrike" dirty="0">
                          <a:solidFill>
                            <a:srgbClr val="0000CC"/>
                          </a:solidFill>
                          <a:effectLst/>
                          <a:latin typeface="Calibri" panose="020F0502020204030204" pitchFamily="34" charset="0"/>
                        </a:rPr>
                        <a:t>Ústecký přebor starších žáků 2017/2018 po 12.kole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65436726"/>
                  </a:ext>
                </a:extLst>
              </a:tr>
              <a:tr h="12632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105:17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31097740"/>
                  </a:ext>
                </a:extLst>
              </a:tr>
              <a:tr h="12632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Calibri" panose="020F0502020204030204" pitchFamily="34" charset="0"/>
                        </a:rPr>
                        <a:t>101:11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32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05574801"/>
                  </a:ext>
                </a:extLst>
              </a:tr>
              <a:tr h="12632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57:24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74427552"/>
                  </a:ext>
                </a:extLst>
              </a:tr>
              <a:tr h="12632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79:32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24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11682822"/>
                  </a:ext>
                </a:extLst>
              </a:tr>
              <a:tr h="12632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66:21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64931751"/>
                  </a:ext>
                </a:extLst>
              </a:tr>
              <a:tr h="12632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Calibri" panose="020F0502020204030204" pitchFamily="34" charset="0"/>
                        </a:rPr>
                        <a:t>28:30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65346174"/>
                  </a:ext>
                </a:extLst>
              </a:tr>
              <a:tr h="12632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18:58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34002294"/>
                  </a:ext>
                </a:extLst>
              </a:tr>
              <a:tr h="12632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Junior Děčín B</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28:74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98426730"/>
                  </a:ext>
                </a:extLst>
              </a:tr>
              <a:tr h="12632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11:117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89163558"/>
                  </a:ext>
                </a:extLst>
              </a:tr>
              <a:tr h="12632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9:118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80075531"/>
                  </a:ext>
                </a:extLst>
              </a:tr>
              <a:tr h="12632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81729787"/>
                  </a:ext>
                </a:extLst>
              </a:tr>
            </a:tbl>
          </a:graphicData>
        </a:graphic>
      </p:graphicFrame>
      <p:graphicFrame>
        <p:nvGraphicFramePr>
          <p:cNvPr id="72" name="Tabulka 71"/>
          <p:cNvGraphicFramePr>
            <a:graphicFrameLocks noGrp="1"/>
          </p:cNvGraphicFramePr>
          <p:nvPr>
            <p:extLst>
              <p:ext uri="{D42A27DB-BD31-4B8C-83A1-F6EECF244321}">
                <p14:modId xmlns:p14="http://schemas.microsoft.com/office/powerpoint/2010/main" val="3904903128"/>
              </p:ext>
            </p:extLst>
          </p:nvPr>
        </p:nvGraphicFramePr>
        <p:xfrm>
          <a:off x="5462711" y="3188563"/>
          <a:ext cx="4690391" cy="2348865"/>
        </p:xfrm>
        <a:graphic>
          <a:graphicData uri="http://schemas.openxmlformats.org/drawingml/2006/table">
            <a:tbl>
              <a:tblPr/>
              <a:tblGrid>
                <a:gridCol w="333786">
                  <a:extLst>
                    <a:ext uri="{9D8B030D-6E8A-4147-A177-3AD203B41FA5}">
                      <a16:colId xmlns:a16="http://schemas.microsoft.com/office/drawing/2014/main" val="3561077642"/>
                    </a:ext>
                  </a:extLst>
                </a:gridCol>
                <a:gridCol w="292062">
                  <a:extLst>
                    <a:ext uri="{9D8B030D-6E8A-4147-A177-3AD203B41FA5}">
                      <a16:colId xmlns:a16="http://schemas.microsoft.com/office/drawing/2014/main" val="2679782328"/>
                    </a:ext>
                  </a:extLst>
                </a:gridCol>
                <a:gridCol w="1908841">
                  <a:extLst>
                    <a:ext uri="{9D8B030D-6E8A-4147-A177-3AD203B41FA5}">
                      <a16:colId xmlns:a16="http://schemas.microsoft.com/office/drawing/2014/main" val="3442941412"/>
                    </a:ext>
                  </a:extLst>
                </a:gridCol>
                <a:gridCol w="236432">
                  <a:extLst>
                    <a:ext uri="{9D8B030D-6E8A-4147-A177-3AD203B41FA5}">
                      <a16:colId xmlns:a16="http://schemas.microsoft.com/office/drawing/2014/main" val="157795912"/>
                    </a:ext>
                  </a:extLst>
                </a:gridCol>
                <a:gridCol w="198185">
                  <a:extLst>
                    <a:ext uri="{9D8B030D-6E8A-4147-A177-3AD203B41FA5}">
                      <a16:colId xmlns:a16="http://schemas.microsoft.com/office/drawing/2014/main" val="1958130097"/>
                    </a:ext>
                  </a:extLst>
                </a:gridCol>
                <a:gridCol w="198185">
                  <a:extLst>
                    <a:ext uri="{9D8B030D-6E8A-4147-A177-3AD203B41FA5}">
                      <a16:colId xmlns:a16="http://schemas.microsoft.com/office/drawing/2014/main" val="698811714"/>
                    </a:ext>
                  </a:extLst>
                </a:gridCol>
                <a:gridCol w="198185">
                  <a:extLst>
                    <a:ext uri="{9D8B030D-6E8A-4147-A177-3AD203B41FA5}">
                      <a16:colId xmlns:a16="http://schemas.microsoft.com/office/drawing/2014/main" val="2017922269"/>
                    </a:ext>
                  </a:extLst>
                </a:gridCol>
                <a:gridCol w="198185">
                  <a:extLst>
                    <a:ext uri="{9D8B030D-6E8A-4147-A177-3AD203B41FA5}">
                      <a16:colId xmlns:a16="http://schemas.microsoft.com/office/drawing/2014/main" val="2734097486"/>
                    </a:ext>
                  </a:extLst>
                </a:gridCol>
                <a:gridCol w="486772">
                  <a:extLst>
                    <a:ext uri="{9D8B030D-6E8A-4147-A177-3AD203B41FA5}">
                      <a16:colId xmlns:a16="http://schemas.microsoft.com/office/drawing/2014/main" val="2282378627"/>
                    </a:ext>
                  </a:extLst>
                </a:gridCol>
                <a:gridCol w="375510">
                  <a:extLst>
                    <a:ext uri="{9D8B030D-6E8A-4147-A177-3AD203B41FA5}">
                      <a16:colId xmlns:a16="http://schemas.microsoft.com/office/drawing/2014/main" val="3903079629"/>
                    </a:ext>
                  </a:extLst>
                </a:gridCol>
                <a:gridCol w="264248">
                  <a:extLst>
                    <a:ext uri="{9D8B030D-6E8A-4147-A177-3AD203B41FA5}">
                      <a16:colId xmlns:a16="http://schemas.microsoft.com/office/drawing/2014/main" val="179761835"/>
                    </a:ext>
                  </a:extLst>
                </a:gridCol>
              </a:tblGrid>
              <a:tr h="16562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68929586"/>
                  </a:ext>
                </a:extLst>
              </a:tr>
              <a:tr h="16562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400" b="1" i="0" u="none" strike="noStrike" dirty="0">
                          <a:solidFill>
                            <a:srgbClr val="0000CC"/>
                          </a:solidFill>
                          <a:effectLst/>
                          <a:latin typeface="Calibri" panose="020F0502020204030204" pitchFamily="34" charset="0"/>
                        </a:rPr>
                        <a:t>Ústecký přebor mladších žáků 2017/2018 po 12.kole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40643047"/>
                  </a:ext>
                </a:extLst>
              </a:tr>
              <a:tr h="16562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112:6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25617613"/>
                  </a:ext>
                </a:extLst>
              </a:tr>
              <a:tr h="16562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Calibri" panose="020F0502020204030204" pitchFamily="34" charset="0"/>
                        </a:rPr>
                        <a:t>81:17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09973973"/>
                  </a:ext>
                </a:extLst>
              </a:tr>
              <a:tr h="16562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75:16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97465128"/>
                  </a:ext>
                </a:extLst>
              </a:tr>
              <a:tr h="16562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dirty="0">
                          <a:solidFill>
                            <a:srgbClr val="000000"/>
                          </a:solidFill>
                          <a:effectLst/>
                          <a:latin typeface="Arial" panose="020B0604020202020204" pitchFamily="34" charset="0"/>
                        </a:rPr>
                        <a:t>TJ Hvězda Trnovany, </a:t>
                      </a:r>
                      <a:r>
                        <a:rPr lang="cs-CZ" sz="800" b="1" i="0" u="none" strike="noStrike" dirty="0" err="1">
                          <a:solidFill>
                            <a:srgbClr val="000000"/>
                          </a:solidFill>
                          <a:effectLst/>
                          <a:latin typeface="Arial" panose="020B0604020202020204" pitchFamily="34" charset="0"/>
                        </a:rPr>
                        <a:t>z.s</a:t>
                      </a:r>
                      <a:r>
                        <a:rPr lang="cs-CZ" sz="8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Calibri" panose="020F0502020204030204" pitchFamily="34" charset="0"/>
                        </a:rPr>
                        <a:t>53:23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48930603"/>
                  </a:ext>
                </a:extLst>
              </a:tr>
              <a:tr h="16562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Calibri" panose="020F0502020204030204" pitchFamily="34" charset="0"/>
                        </a:rPr>
                        <a:t>29:42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61579297"/>
                  </a:ext>
                </a:extLst>
              </a:tr>
              <a:tr h="16562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39:55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69241140"/>
                  </a:ext>
                </a:extLst>
              </a:tr>
              <a:tr h="16562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Calibri" panose="020F0502020204030204" pitchFamily="34" charset="0"/>
                        </a:rPr>
                        <a:t>20:69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4173117"/>
                  </a:ext>
                </a:extLst>
              </a:tr>
              <a:tr h="16562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24:91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16234250"/>
                  </a:ext>
                </a:extLst>
              </a:tr>
              <a:tr h="16562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18:69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68880833"/>
                  </a:ext>
                </a:extLst>
              </a:tr>
              <a:tr h="16562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Junior Děčín B</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22:85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43865022"/>
                  </a:ext>
                </a:extLst>
              </a:tr>
              <a:tr h="16562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88208055"/>
                  </a:ext>
                </a:extLst>
              </a:tr>
            </a:tbl>
          </a:graphicData>
        </a:graphic>
      </p:graphicFrame>
      <p:sp>
        <p:nvSpPr>
          <p:cNvPr id="73" name="TextovéPole 72"/>
          <p:cNvSpPr txBox="1"/>
          <p:nvPr/>
        </p:nvSpPr>
        <p:spPr>
          <a:xfrm>
            <a:off x="5472585" y="114915"/>
            <a:ext cx="4680519" cy="6463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a:glow rad="50800">
              <a:srgbClr val="00FF00"/>
            </a:glow>
            <a:softEdge rad="228600"/>
          </a:effectLst>
        </p:spPr>
        <p:txBody>
          <a:bodyPr wrap="square" rtlCol="0">
            <a:spAutoFit/>
          </a:bodyPr>
          <a:lstStyle/>
          <a:p>
            <a:pPr algn="ctr"/>
            <a:r>
              <a:rPr lang="cs-CZ" sz="1800" dirty="0" smtClean="0">
                <a:solidFill>
                  <a:srgbClr val="FF0000"/>
                </a:solidFill>
                <a:effectLst>
                  <a:outerShdw blurRad="38100" dist="38100" dir="2700000" algn="tl">
                    <a:srgbClr val="000000">
                      <a:alpha val="43137"/>
                    </a:srgbClr>
                  </a:outerShdw>
                </a:effectLst>
                <a:latin typeface="Comic Sans MS" panose="030F0702030302020204" pitchFamily="66" charset="0"/>
              </a:rPr>
              <a:t>Starší žáci před jarní částí vyhlíží postup do finálové skupiny</a:t>
            </a:r>
          </a:p>
        </p:txBody>
      </p:sp>
      <p:sp>
        <p:nvSpPr>
          <p:cNvPr id="74" name="TextovéPole 73"/>
          <p:cNvSpPr txBox="1"/>
          <p:nvPr/>
        </p:nvSpPr>
        <p:spPr>
          <a:xfrm>
            <a:off x="5493822" y="5565938"/>
            <a:ext cx="4536504" cy="1384995"/>
          </a:xfrm>
          <a:prstGeom prst="rect">
            <a:avLst/>
          </a:prstGeom>
          <a:noFill/>
        </p:spPr>
        <p:txBody>
          <a:bodyPr wrap="square" rtlCol="0">
            <a:spAutoFit/>
          </a:bodyPr>
          <a:lstStyle/>
          <a:p>
            <a:pPr algn="just"/>
            <a:r>
              <a:rPr lang="cs-CZ" sz="1050" dirty="0">
                <a:latin typeface="Arial" panose="020B0604020202020204" pitchFamily="34" charset="0"/>
                <a:cs typeface="Arial" panose="020B0604020202020204" pitchFamily="34" charset="0"/>
              </a:rPr>
              <a:t>V krajském přeboru starších a mladších žáků, </a:t>
            </a:r>
            <a:r>
              <a:rPr lang="cs-CZ" sz="1050" dirty="0" err="1">
                <a:latin typeface="Arial" panose="020B0604020202020204" pitchFamily="34" charset="0"/>
                <a:cs typeface="Arial" panose="020B0604020202020204" pitchFamily="34" charset="0"/>
              </a:rPr>
              <a:t>dvoukolově</a:t>
            </a:r>
            <a:r>
              <a:rPr lang="cs-CZ" sz="1050" dirty="0">
                <a:latin typeface="Arial" panose="020B0604020202020204" pitchFamily="34" charset="0"/>
                <a:cs typeface="Arial" panose="020B0604020202020204" pitchFamily="34" charset="0"/>
              </a:rPr>
              <a:t> po odehrání základní části se dle konečného pořadí starších žáků rozlosuje nadstavbová část po účastnících ze skupin A </a:t>
            </a:r>
            <a:r>
              <a:rPr lang="cs-CZ" sz="1050" dirty="0" err="1">
                <a:latin typeface="Arial" panose="020B0604020202020204" pitchFamily="34" charset="0"/>
                <a:cs typeface="Arial" panose="020B0604020202020204" pitchFamily="34" charset="0"/>
              </a:rPr>
              <a:t>a</a:t>
            </a:r>
            <a:r>
              <a:rPr lang="cs-CZ" sz="1050" dirty="0">
                <a:latin typeface="Arial" panose="020B0604020202020204" pitchFamily="34" charset="0"/>
                <a:cs typeface="Arial" panose="020B0604020202020204" pitchFamily="34" charset="0"/>
              </a:rPr>
              <a:t> B, kdy z každé skupin soutěže se vytvoří nové skupiny (1.-3, 4.-6, 7.-8, 9-10. ze </a:t>
            </a:r>
            <a:r>
              <a:rPr lang="cs-CZ" sz="1050" dirty="0" err="1">
                <a:latin typeface="Arial" panose="020B0604020202020204" pitchFamily="34" charset="0"/>
                <a:cs typeface="Arial" panose="020B0604020202020204" pitchFamily="34" charset="0"/>
              </a:rPr>
              <a:t>sk</a:t>
            </a:r>
            <a:r>
              <a:rPr lang="cs-CZ" sz="1050" dirty="0">
                <a:latin typeface="Arial" panose="020B0604020202020204" pitchFamily="34" charset="0"/>
                <a:cs typeface="Arial" panose="020B0604020202020204" pitchFamily="34" charset="0"/>
              </a:rPr>
              <a:t>. A </a:t>
            </a:r>
            <a:r>
              <a:rPr lang="cs-CZ" sz="1050" dirty="0" err="1">
                <a:latin typeface="Arial" panose="020B0604020202020204" pitchFamily="34" charset="0"/>
                <a:cs typeface="Arial" panose="020B0604020202020204" pitchFamily="34" charset="0"/>
              </a:rPr>
              <a:t>a</a:t>
            </a:r>
            <a:r>
              <a:rPr lang="cs-CZ" sz="1050" dirty="0">
                <a:latin typeface="Arial" panose="020B0604020202020204" pitchFamily="34" charset="0"/>
                <a:cs typeface="Arial" panose="020B0604020202020204" pitchFamily="34" charset="0"/>
              </a:rPr>
              <a:t> B). Nadstavba bude začínat s nulovým počtem bodu a bude stanovovat celkové pořadí účastníků v soutěži. Systém nadstavby - </a:t>
            </a:r>
            <a:r>
              <a:rPr lang="cs-CZ" sz="1050" dirty="0" err="1">
                <a:latin typeface="Arial" panose="020B0604020202020204" pitchFamily="34" charset="0"/>
                <a:cs typeface="Arial" panose="020B0604020202020204" pitchFamily="34" charset="0"/>
              </a:rPr>
              <a:t>dvoukolově</a:t>
            </a:r>
            <a:r>
              <a:rPr lang="cs-CZ" sz="1050" dirty="0">
                <a:latin typeface="Arial" panose="020B0604020202020204" pitchFamily="34" charset="0"/>
                <a:cs typeface="Arial" panose="020B0604020202020204" pitchFamily="34" charset="0"/>
              </a:rPr>
              <a:t> pouze se soupeři z opačné skupiny. Ve skupině 9-10 </a:t>
            </a:r>
            <a:r>
              <a:rPr lang="cs-CZ" sz="1050" dirty="0" err="1">
                <a:latin typeface="Arial" panose="020B0604020202020204" pitchFamily="34" charset="0"/>
                <a:cs typeface="Arial" panose="020B0604020202020204" pitchFamily="34" charset="0"/>
              </a:rPr>
              <a:t>dvoukolově</a:t>
            </a:r>
            <a:r>
              <a:rPr lang="cs-CZ" sz="1050" dirty="0">
                <a:latin typeface="Arial" panose="020B0604020202020204" pitchFamily="34" charset="0"/>
                <a:cs typeface="Arial" panose="020B0604020202020204" pitchFamily="34" charset="0"/>
              </a:rPr>
              <a:t> každý s každým. </a:t>
            </a:r>
            <a:endParaRPr lang="cs-CZ" sz="1050" dirty="0" smtClean="0">
              <a:latin typeface="Arial" panose="020B0604020202020204" pitchFamily="34" charset="0"/>
              <a:cs typeface="Arial" panose="020B0604020202020204" pitchFamily="34" charset="0"/>
            </a:endParaRPr>
          </a:p>
        </p:txBody>
      </p:sp>
      <p:sp>
        <p:nvSpPr>
          <p:cNvPr id="76" name="TextovéPole 75"/>
          <p:cNvSpPr txBox="1"/>
          <p:nvPr/>
        </p:nvSpPr>
        <p:spPr>
          <a:xfrm>
            <a:off x="71984" y="1027860"/>
            <a:ext cx="4680520" cy="5832000"/>
          </a:xfrm>
          <a:prstGeom prst="rect">
            <a:avLst/>
          </a:prstGeom>
          <a:solidFill>
            <a:srgbClr val="F3FDB5"/>
          </a:solidFill>
        </p:spPr>
        <p:txBody>
          <a:bodyPr wrap="square" rtlCol="0">
            <a:spAutoFit/>
          </a:bodyPr>
          <a:lstStyle/>
          <a:p>
            <a:pPr algn="ctr"/>
            <a:r>
              <a:rPr lang="cs-CZ" sz="1400" dirty="0" smtClean="0">
                <a:solidFill>
                  <a:srgbClr val="FF0000"/>
                </a:solidFill>
              </a:rPr>
              <a:t>TJ </a:t>
            </a:r>
            <a:r>
              <a:rPr lang="cs-CZ" sz="1400" dirty="0">
                <a:solidFill>
                  <a:srgbClr val="FF0000"/>
                </a:solidFill>
              </a:rPr>
              <a:t>Spartak Perštejn</a:t>
            </a:r>
            <a:r>
              <a:rPr lang="cs-CZ" sz="1400" b="0" dirty="0">
                <a:solidFill>
                  <a:srgbClr val="FF0000"/>
                </a:solidFill>
              </a:rPr>
              <a:t> - </a:t>
            </a:r>
            <a:r>
              <a:rPr lang="cs-CZ" sz="1400" dirty="0">
                <a:solidFill>
                  <a:srgbClr val="FF0000"/>
                </a:solidFill>
              </a:rPr>
              <a:t>FK Slavoj </a:t>
            </a:r>
            <a:r>
              <a:rPr lang="cs-CZ" sz="1400" dirty="0" smtClean="0">
                <a:solidFill>
                  <a:srgbClr val="FF0000"/>
                </a:solidFill>
              </a:rPr>
              <a:t>Žatec  4:1(2:0)</a:t>
            </a:r>
          </a:p>
          <a:p>
            <a:pPr algn="just"/>
            <a:r>
              <a:rPr lang="cs-CZ" sz="1100" b="0" dirty="0" smtClean="0">
                <a:solidFill>
                  <a:srgbClr val="000066"/>
                </a:solidFill>
                <a:latin typeface="Arial" panose="020B0604020202020204" pitchFamily="34" charset="0"/>
                <a:cs typeface="Arial" panose="020B0604020202020204" pitchFamily="34" charset="0"/>
              </a:rPr>
              <a:t>hosté bez 3 hráčů základní sestavy zaspali úvod a pak už bylo těžké soupeře dotahovat. Ve 2. poločase se sice Žatec snažil výsledek korigovat, ale místo toho znova inkasoval z kopačky Plose a </a:t>
            </a:r>
            <a:r>
              <a:rPr lang="cs-CZ" sz="1100" b="0" dirty="0" err="1" smtClean="0">
                <a:solidFill>
                  <a:srgbClr val="000066"/>
                </a:solidFill>
                <a:latin typeface="Arial" panose="020B0604020202020204" pitchFamily="34" charset="0"/>
                <a:cs typeface="Arial" panose="020B0604020202020204" pitchFamily="34" charset="0"/>
              </a:rPr>
              <a:t>Filingera</a:t>
            </a:r>
            <a:r>
              <a:rPr lang="cs-CZ" sz="1100" b="0" dirty="0" smtClean="0">
                <a:solidFill>
                  <a:srgbClr val="000066"/>
                </a:solidFill>
                <a:latin typeface="Arial" panose="020B0604020202020204" pitchFamily="34" charset="0"/>
                <a:cs typeface="Arial" panose="020B0604020202020204" pitchFamily="34" charset="0"/>
              </a:rPr>
              <a:t>.</a:t>
            </a:r>
          </a:p>
          <a:p>
            <a:pPr algn="ctr"/>
            <a:r>
              <a:rPr lang="cs-CZ" sz="1400" dirty="0" smtClean="0">
                <a:solidFill>
                  <a:srgbClr val="FF0000"/>
                </a:solidFill>
              </a:rPr>
              <a:t>TJ </a:t>
            </a:r>
            <a:r>
              <a:rPr lang="cs-CZ" sz="1400" dirty="0">
                <a:solidFill>
                  <a:srgbClr val="FF0000"/>
                </a:solidFill>
              </a:rPr>
              <a:t>Sokol Srbice</a:t>
            </a:r>
            <a:r>
              <a:rPr lang="cs-CZ" sz="1400" b="0" dirty="0">
                <a:solidFill>
                  <a:srgbClr val="FF0000"/>
                </a:solidFill>
              </a:rPr>
              <a:t> - </a:t>
            </a:r>
            <a:r>
              <a:rPr lang="cs-CZ" sz="1400" dirty="0">
                <a:solidFill>
                  <a:srgbClr val="FF0000"/>
                </a:solidFill>
              </a:rPr>
              <a:t>TJ </a:t>
            </a:r>
            <a:r>
              <a:rPr lang="cs-CZ" sz="1400" dirty="0" smtClean="0">
                <a:solidFill>
                  <a:srgbClr val="FF0000"/>
                </a:solidFill>
              </a:rPr>
              <a:t>Krupka 0:2(0:2)</a:t>
            </a:r>
          </a:p>
          <a:p>
            <a:pPr algn="just"/>
            <a:r>
              <a:rPr lang="cs-CZ" sz="1100" b="0" dirty="0" smtClean="0">
                <a:solidFill>
                  <a:srgbClr val="000066"/>
                </a:solidFill>
                <a:latin typeface="Arial" panose="020B0604020202020204" pitchFamily="34" charset="0"/>
                <a:cs typeface="Arial" panose="020B0604020202020204" pitchFamily="34" charset="0"/>
              </a:rPr>
              <a:t>derby před dvou stovkou diváků. Kvalitní zápas 2 mužstev z popředí tabulky. Krupce vyšel úvod. Už v 6. minutě vstřelil pěknou branku Sigmund a druhou přidal v 19. </a:t>
            </a:r>
            <a:r>
              <a:rPr lang="cs-CZ" sz="1100" b="0" dirty="0" err="1" smtClean="0">
                <a:solidFill>
                  <a:srgbClr val="000066"/>
                </a:solidFill>
                <a:latin typeface="Arial" panose="020B0604020202020204" pitchFamily="34" charset="0"/>
                <a:cs typeface="Arial" panose="020B0604020202020204" pitchFamily="34" charset="0"/>
              </a:rPr>
              <a:t>Kubný</a:t>
            </a:r>
            <a:r>
              <a:rPr lang="cs-CZ" sz="1100" b="0" dirty="0" smtClean="0">
                <a:solidFill>
                  <a:srgbClr val="000066"/>
                </a:solidFill>
                <a:latin typeface="Arial" panose="020B0604020202020204" pitchFamily="34" charset="0"/>
                <a:cs typeface="Arial" panose="020B0604020202020204" pitchFamily="34" charset="0"/>
              </a:rPr>
              <a:t>. Ve 2. poločase i s trochou toho štěstí hosté vítězství udrželi</a:t>
            </a:r>
            <a:r>
              <a:rPr lang="cs-CZ" sz="1100" b="0" dirty="0" smtClean="0">
                <a:solidFill>
                  <a:srgbClr val="FF0000"/>
                </a:solidFill>
                <a:latin typeface="Arial" panose="020B0604020202020204" pitchFamily="34" charset="0"/>
                <a:cs typeface="Arial" panose="020B0604020202020204" pitchFamily="34" charset="0"/>
              </a:rPr>
              <a:t>.</a:t>
            </a:r>
          </a:p>
          <a:p>
            <a:pPr algn="ctr"/>
            <a:r>
              <a:rPr lang="cs-CZ" sz="1400" dirty="0" smtClean="0">
                <a:solidFill>
                  <a:srgbClr val="FF0000"/>
                </a:solidFill>
              </a:rPr>
              <a:t>FK </a:t>
            </a:r>
            <a:r>
              <a:rPr lang="cs-CZ" sz="1400" dirty="0">
                <a:solidFill>
                  <a:srgbClr val="FF0000"/>
                </a:solidFill>
              </a:rPr>
              <a:t>Litoměřicko B</a:t>
            </a:r>
            <a:r>
              <a:rPr lang="cs-CZ" sz="1400" b="0" dirty="0">
                <a:solidFill>
                  <a:srgbClr val="FF0000"/>
                </a:solidFill>
              </a:rPr>
              <a:t> - </a:t>
            </a:r>
            <a:r>
              <a:rPr lang="cs-CZ" sz="1400" dirty="0">
                <a:solidFill>
                  <a:srgbClr val="FF0000"/>
                </a:solidFill>
              </a:rPr>
              <a:t>SK </a:t>
            </a:r>
            <a:r>
              <a:rPr lang="cs-CZ" sz="1400" dirty="0" smtClean="0">
                <a:solidFill>
                  <a:srgbClr val="FF0000"/>
                </a:solidFill>
              </a:rPr>
              <a:t>STAP Vilémov  2:1(1:0)</a:t>
            </a:r>
          </a:p>
          <a:p>
            <a:pPr algn="just"/>
            <a:r>
              <a:rPr lang="cs-CZ" sz="1100" b="0" dirty="0" smtClean="0">
                <a:solidFill>
                  <a:srgbClr val="000066"/>
                </a:solidFill>
                <a:latin typeface="Arial" panose="020B0604020202020204" pitchFamily="34" charset="0"/>
                <a:cs typeface="Arial" panose="020B0604020202020204" pitchFamily="34" charset="0"/>
              </a:rPr>
              <a:t>hosté přijeli nabuzeni herní pohodou a dobrými výkony v přípravě. Domácí zase posilněni 5 hráči A mužstva. Ve 2. poločase byl Vilémov o něco lepší, ale v 89. minutě plakal, když rozhodující gól na 2:1 pro domácí vstřelil Valenta.   </a:t>
            </a:r>
          </a:p>
          <a:p>
            <a:pPr algn="ctr"/>
            <a:r>
              <a:rPr lang="cs-CZ" sz="1400" dirty="0" smtClean="0">
                <a:solidFill>
                  <a:srgbClr val="FF0000"/>
                </a:solidFill>
              </a:rPr>
              <a:t>FK </a:t>
            </a:r>
            <a:r>
              <a:rPr lang="cs-CZ" sz="1400" dirty="0">
                <a:solidFill>
                  <a:srgbClr val="FF0000"/>
                </a:solidFill>
              </a:rPr>
              <a:t>Jílové</a:t>
            </a:r>
            <a:r>
              <a:rPr lang="cs-CZ" sz="1400" b="0" dirty="0">
                <a:solidFill>
                  <a:srgbClr val="FF0000"/>
                </a:solidFill>
              </a:rPr>
              <a:t> - </a:t>
            </a:r>
            <a:r>
              <a:rPr lang="cs-CZ" sz="1400" dirty="0">
                <a:solidFill>
                  <a:srgbClr val="FF0000"/>
                </a:solidFill>
              </a:rPr>
              <a:t>Mostecký </a:t>
            </a:r>
            <a:r>
              <a:rPr lang="cs-CZ" sz="1400" dirty="0" smtClean="0">
                <a:solidFill>
                  <a:srgbClr val="FF0000"/>
                </a:solidFill>
              </a:rPr>
              <a:t>FK  1:4(1:2)</a:t>
            </a:r>
          </a:p>
          <a:p>
            <a:pPr algn="just"/>
            <a:r>
              <a:rPr lang="cs-CZ" sz="1100" b="0" dirty="0" smtClean="0">
                <a:solidFill>
                  <a:srgbClr val="000066"/>
                </a:solidFill>
                <a:latin typeface="Arial" panose="020B0604020202020204" pitchFamily="34" charset="0"/>
                <a:cs typeface="Arial" panose="020B0604020202020204" pitchFamily="34" charset="0"/>
              </a:rPr>
              <a:t>hrálo se na umělce v Srbicích. Krutý výsledek pro domácí. Nepodržel je gólman Vosecký a favorizovaný soupeř chyby trestal. Hlavně ten třetí byl po chybě a definitivně rozhodl o výhře favorita. </a:t>
            </a:r>
            <a:endParaRPr lang="cs-CZ" sz="1100" b="0" dirty="0">
              <a:solidFill>
                <a:srgbClr val="000066"/>
              </a:solidFill>
              <a:latin typeface="Arial" panose="020B0604020202020204" pitchFamily="34" charset="0"/>
              <a:cs typeface="Arial" panose="020B0604020202020204" pitchFamily="34" charset="0"/>
            </a:endParaRPr>
          </a:p>
          <a:p>
            <a:pPr algn="ctr"/>
            <a:r>
              <a:rPr lang="cs-CZ" sz="1400" dirty="0" smtClean="0">
                <a:solidFill>
                  <a:srgbClr val="FF0000"/>
                </a:solidFill>
              </a:rPr>
              <a:t>FK </a:t>
            </a:r>
            <a:r>
              <a:rPr lang="cs-CZ" sz="1400" dirty="0">
                <a:solidFill>
                  <a:srgbClr val="FF0000"/>
                </a:solidFill>
              </a:rPr>
              <a:t>Neštěmice</a:t>
            </a:r>
            <a:r>
              <a:rPr lang="cs-CZ" sz="1400" b="0" dirty="0">
                <a:solidFill>
                  <a:srgbClr val="FF0000"/>
                </a:solidFill>
              </a:rPr>
              <a:t> - </a:t>
            </a:r>
            <a:r>
              <a:rPr lang="cs-CZ" sz="1400" dirty="0">
                <a:solidFill>
                  <a:srgbClr val="FF0000"/>
                </a:solidFill>
              </a:rPr>
              <a:t>FK </a:t>
            </a:r>
            <a:r>
              <a:rPr lang="cs-CZ" sz="1400" dirty="0" smtClean="0">
                <a:solidFill>
                  <a:srgbClr val="FF0000"/>
                </a:solidFill>
              </a:rPr>
              <a:t>Bílina  1:2 PK (1:1)</a:t>
            </a:r>
          </a:p>
          <a:p>
            <a:pPr algn="just"/>
            <a:r>
              <a:rPr lang="cs-CZ" sz="1100" b="0" dirty="0" smtClean="0">
                <a:solidFill>
                  <a:srgbClr val="000066"/>
                </a:solidFill>
                <a:latin typeface="Arial" panose="020B0604020202020204" pitchFamily="34" charset="0"/>
                <a:cs typeface="Arial" panose="020B0604020202020204" pitchFamily="34" charset="0"/>
              </a:rPr>
              <a:t>důležité utkání pro obě mužstva, kterým půjde na jaře hlavně o záchranu. Obrany vítězily nad ofenzívou a moc šancí k vidění nebylo. První gól vstřelily na umělce v Ústí </a:t>
            </a:r>
            <a:r>
              <a:rPr lang="cs-CZ" sz="1100" b="0" dirty="0" err="1" smtClean="0">
                <a:solidFill>
                  <a:srgbClr val="000066"/>
                </a:solidFill>
                <a:latin typeface="Arial" panose="020B0604020202020204" pitchFamily="34" charset="0"/>
                <a:cs typeface="Arial" panose="020B0604020202020204" pitchFamily="34" charset="0"/>
              </a:rPr>
              <a:t>n.L.</a:t>
            </a:r>
            <a:r>
              <a:rPr lang="cs-CZ" sz="1100" b="0" dirty="0" smtClean="0">
                <a:solidFill>
                  <a:srgbClr val="000066"/>
                </a:solidFill>
                <a:latin typeface="Arial" panose="020B0604020202020204" pitchFamily="34" charset="0"/>
                <a:cs typeface="Arial" panose="020B0604020202020204" pitchFamily="34" charset="0"/>
              </a:rPr>
              <a:t> domácí Neštěmice, ale hosté rychle ještě v 1. půli z penalty srovnali na 1:1   </a:t>
            </a:r>
          </a:p>
          <a:p>
            <a:pPr algn="ctr"/>
            <a:r>
              <a:rPr lang="cs-CZ" sz="1400" dirty="0">
                <a:solidFill>
                  <a:srgbClr val="FF0000"/>
                </a:solidFill>
              </a:rPr>
              <a:t>TJ </a:t>
            </a:r>
            <a:r>
              <a:rPr lang="cs-CZ" sz="1400" dirty="0" err="1" smtClean="0">
                <a:solidFill>
                  <a:srgbClr val="FF0000"/>
                </a:solidFill>
              </a:rPr>
              <a:t>H.Jiřetín</a:t>
            </a:r>
            <a:r>
              <a:rPr lang="cs-CZ" sz="1400" dirty="0" smtClean="0">
                <a:solidFill>
                  <a:srgbClr val="FF0000"/>
                </a:solidFill>
              </a:rPr>
              <a:t>/FK </a:t>
            </a:r>
            <a:r>
              <a:rPr lang="cs-CZ" sz="1400" dirty="0">
                <a:solidFill>
                  <a:srgbClr val="FF0000"/>
                </a:solidFill>
              </a:rPr>
              <a:t>Litvínov</a:t>
            </a:r>
            <a:r>
              <a:rPr lang="cs-CZ" sz="1400" b="0" dirty="0">
                <a:solidFill>
                  <a:srgbClr val="FF0000"/>
                </a:solidFill>
              </a:rPr>
              <a:t> - </a:t>
            </a:r>
            <a:r>
              <a:rPr lang="cs-CZ" sz="1400" dirty="0">
                <a:solidFill>
                  <a:srgbClr val="FF0000"/>
                </a:solidFill>
              </a:rPr>
              <a:t>SK </a:t>
            </a:r>
            <a:r>
              <a:rPr lang="cs-CZ" sz="1400" dirty="0" err="1" smtClean="0">
                <a:solidFill>
                  <a:srgbClr val="FF0000"/>
                </a:solidFill>
              </a:rPr>
              <a:t>Brná</a:t>
            </a:r>
            <a:r>
              <a:rPr lang="cs-CZ" sz="1400" dirty="0" smtClean="0">
                <a:solidFill>
                  <a:srgbClr val="FF0000"/>
                </a:solidFill>
              </a:rPr>
              <a:t>  2:1 PK(1:1)</a:t>
            </a:r>
          </a:p>
          <a:p>
            <a:pPr algn="just"/>
            <a:r>
              <a:rPr lang="cs-CZ" sz="1100" b="0" dirty="0" smtClean="0">
                <a:solidFill>
                  <a:srgbClr val="000066"/>
                </a:solidFill>
                <a:latin typeface="Arial" panose="020B0604020202020204" pitchFamily="34" charset="0"/>
                <a:cs typeface="Arial" panose="020B0604020202020204" pitchFamily="34" charset="0"/>
              </a:rPr>
              <a:t>zhruba do 25. minuty byli lepší hosté. Šance měli i v závěru poločasu. </a:t>
            </a:r>
            <a:r>
              <a:rPr lang="cs-CZ" sz="1100" b="0" dirty="0" err="1" smtClean="0">
                <a:solidFill>
                  <a:srgbClr val="000066"/>
                </a:solidFill>
                <a:latin typeface="Arial" panose="020B0604020202020204" pitchFamily="34" charset="0"/>
                <a:cs typeface="Arial" panose="020B0604020202020204" pitchFamily="34" charset="0"/>
              </a:rPr>
              <a:t>Betka</a:t>
            </a:r>
            <a:r>
              <a:rPr lang="cs-CZ" sz="1100" b="0" dirty="0" smtClean="0">
                <a:solidFill>
                  <a:srgbClr val="000066"/>
                </a:solidFill>
                <a:latin typeface="Arial" panose="020B0604020202020204" pitchFamily="34" charset="0"/>
                <a:cs typeface="Arial" panose="020B0604020202020204" pitchFamily="34" charset="0"/>
              </a:rPr>
              <a:t> s Králíkem. Ve 2. poločase už to tak nebylo a v 70. minutě dal gól domácí Hošek. V 90. minutě vyrovnal Valentin </a:t>
            </a:r>
            <a:r>
              <a:rPr lang="cs-CZ" sz="1100" b="0" dirty="0" err="1" smtClean="0">
                <a:solidFill>
                  <a:srgbClr val="000066"/>
                </a:solidFill>
                <a:latin typeface="Arial" panose="020B0604020202020204" pitchFamily="34" charset="0"/>
                <a:cs typeface="Arial" panose="020B0604020202020204" pitchFamily="34" charset="0"/>
              </a:rPr>
              <a:t>Demčenko</a:t>
            </a:r>
            <a:r>
              <a:rPr lang="cs-CZ" sz="1100" b="0" dirty="0" smtClean="0">
                <a:solidFill>
                  <a:srgbClr val="000066"/>
                </a:solidFill>
                <a:latin typeface="Arial" panose="020B0604020202020204" pitchFamily="34" charset="0"/>
                <a:cs typeface="Arial" panose="020B0604020202020204" pitchFamily="34" charset="0"/>
              </a:rPr>
              <a:t>, bratr </a:t>
            </a:r>
            <a:r>
              <a:rPr lang="cs-CZ" sz="1100" b="0" dirty="0" err="1" smtClean="0">
                <a:solidFill>
                  <a:srgbClr val="000066"/>
                </a:solidFill>
                <a:latin typeface="Arial" panose="020B0604020202020204" pitchFamily="34" charset="0"/>
                <a:cs typeface="Arial" panose="020B0604020202020204" pitchFamily="34" charset="0"/>
              </a:rPr>
              <a:t>Jevgenije</a:t>
            </a:r>
            <a:r>
              <a:rPr lang="cs-CZ" sz="1100" b="0" dirty="0" smtClean="0">
                <a:solidFill>
                  <a:srgbClr val="000066"/>
                </a:solidFill>
                <a:latin typeface="Arial" panose="020B0604020202020204" pitchFamily="34" charset="0"/>
                <a:cs typeface="Arial" panose="020B0604020202020204" pitchFamily="34" charset="0"/>
              </a:rPr>
              <a:t> </a:t>
            </a:r>
            <a:r>
              <a:rPr lang="cs-CZ" sz="1100" b="0" dirty="0" err="1" smtClean="0">
                <a:solidFill>
                  <a:srgbClr val="000066"/>
                </a:solidFill>
                <a:latin typeface="Arial" panose="020B0604020202020204" pitchFamily="34" charset="0"/>
                <a:cs typeface="Arial" panose="020B0604020202020204" pitchFamily="34" charset="0"/>
              </a:rPr>
              <a:t>Demčenka</a:t>
            </a:r>
            <a:r>
              <a:rPr lang="cs-CZ" sz="1100" b="0" dirty="0" smtClean="0">
                <a:solidFill>
                  <a:srgbClr val="000066"/>
                </a:solidFill>
                <a:latin typeface="Arial" panose="020B0604020202020204" pitchFamily="34" charset="0"/>
                <a:cs typeface="Arial" panose="020B0604020202020204" pitchFamily="34" charset="0"/>
              </a:rPr>
              <a:t>. Penalty vyšly lépe domácím.    </a:t>
            </a:r>
          </a:p>
          <a:p>
            <a:pPr algn="ctr"/>
            <a:r>
              <a:rPr lang="cs-CZ" sz="1400" dirty="0" smtClean="0">
                <a:solidFill>
                  <a:srgbClr val="FF0000"/>
                </a:solidFill>
              </a:rPr>
              <a:t>FK </a:t>
            </a:r>
            <a:r>
              <a:rPr lang="cs-CZ" sz="1400" dirty="0">
                <a:solidFill>
                  <a:srgbClr val="FF0000"/>
                </a:solidFill>
              </a:rPr>
              <a:t>Jiskra Modrá</a:t>
            </a:r>
            <a:r>
              <a:rPr lang="cs-CZ" sz="1400" b="0" dirty="0">
                <a:solidFill>
                  <a:srgbClr val="FF0000"/>
                </a:solidFill>
              </a:rPr>
              <a:t> - </a:t>
            </a:r>
            <a:r>
              <a:rPr lang="cs-CZ" sz="1400" dirty="0">
                <a:solidFill>
                  <a:srgbClr val="FF0000"/>
                </a:solidFill>
              </a:rPr>
              <a:t>FK </a:t>
            </a:r>
            <a:r>
              <a:rPr lang="cs-CZ" sz="1400" dirty="0" err="1">
                <a:solidFill>
                  <a:srgbClr val="FF0000"/>
                </a:solidFill>
              </a:rPr>
              <a:t>Tatran</a:t>
            </a:r>
            <a:r>
              <a:rPr lang="cs-CZ" sz="1400" dirty="0">
                <a:solidFill>
                  <a:srgbClr val="FF0000"/>
                </a:solidFill>
              </a:rPr>
              <a:t> </a:t>
            </a:r>
            <a:r>
              <a:rPr lang="cs-CZ" sz="1400" dirty="0" smtClean="0">
                <a:solidFill>
                  <a:srgbClr val="FF0000"/>
                </a:solidFill>
              </a:rPr>
              <a:t>Kadaň 2:0(2:0)</a:t>
            </a:r>
          </a:p>
          <a:p>
            <a:pPr algn="just"/>
            <a:r>
              <a:rPr lang="cs-CZ" sz="1100" b="0" dirty="0" smtClean="0">
                <a:solidFill>
                  <a:srgbClr val="000066"/>
                </a:solidFill>
                <a:latin typeface="Arial" panose="020B0604020202020204" pitchFamily="34" charset="0"/>
                <a:cs typeface="Arial" panose="020B0604020202020204" pitchFamily="34" charset="0"/>
              </a:rPr>
              <a:t>body mají pro Modrou cenu zlata, protože právě Kadaň patří k hlavním soupeřům Modré v boji o záchranu.  2 góly vstřelil </a:t>
            </a:r>
            <a:r>
              <a:rPr lang="cs-CZ" sz="1100" b="0" dirty="0" err="1" smtClean="0">
                <a:solidFill>
                  <a:srgbClr val="000066"/>
                </a:solidFill>
                <a:latin typeface="Arial" panose="020B0604020202020204" pitchFamily="34" charset="0"/>
                <a:cs typeface="Arial" panose="020B0604020202020204" pitchFamily="34" charset="0"/>
              </a:rPr>
              <a:t>Čisár</a:t>
            </a:r>
            <a:r>
              <a:rPr lang="cs-CZ" sz="1100" b="0" dirty="0" smtClean="0">
                <a:solidFill>
                  <a:srgbClr val="000066"/>
                </a:solidFill>
                <a:latin typeface="Arial" panose="020B0604020202020204" pitchFamily="34" charset="0"/>
                <a:cs typeface="Arial" panose="020B0604020202020204" pitchFamily="34" charset="0"/>
              </a:rPr>
              <a:t>.</a:t>
            </a:r>
          </a:p>
          <a:p>
            <a:pPr algn="ctr"/>
            <a:r>
              <a:rPr lang="cs-CZ" sz="1400" dirty="0" smtClean="0">
                <a:solidFill>
                  <a:srgbClr val="FF0000"/>
                </a:solidFill>
              </a:rPr>
              <a:t>SK </a:t>
            </a:r>
            <a:r>
              <a:rPr lang="cs-CZ" sz="1400" dirty="0">
                <a:solidFill>
                  <a:srgbClr val="FF0000"/>
                </a:solidFill>
              </a:rPr>
              <a:t>Baník Modlany</a:t>
            </a:r>
            <a:r>
              <a:rPr lang="cs-CZ" sz="1400" b="0" dirty="0">
                <a:solidFill>
                  <a:srgbClr val="FF0000"/>
                </a:solidFill>
              </a:rPr>
              <a:t> - </a:t>
            </a:r>
            <a:r>
              <a:rPr lang="cs-CZ" sz="1400" dirty="0">
                <a:solidFill>
                  <a:srgbClr val="FF0000"/>
                </a:solidFill>
              </a:rPr>
              <a:t>SK </a:t>
            </a:r>
            <a:r>
              <a:rPr lang="cs-CZ" sz="1400" dirty="0" smtClean="0">
                <a:solidFill>
                  <a:srgbClr val="FF0000"/>
                </a:solidFill>
              </a:rPr>
              <a:t>Štětí      </a:t>
            </a:r>
            <a:r>
              <a:rPr lang="cs-CZ" sz="1400" dirty="0" smtClean="0">
                <a:solidFill>
                  <a:srgbClr val="FF0000"/>
                </a:solidFill>
                <a:latin typeface="Arial" panose="020B0604020202020204" pitchFamily="34" charset="0"/>
                <a:cs typeface="Arial" panose="020B0604020202020204" pitchFamily="34" charset="0"/>
              </a:rPr>
              <a:t>odloženo na 1.5.2018</a:t>
            </a:r>
            <a:endParaRPr lang="cs-CZ" sz="1400" dirty="0" smtClean="0">
              <a:latin typeface="Arial" panose="020B0604020202020204" pitchFamily="34" charset="0"/>
              <a:cs typeface="Arial" panose="020B0604020202020204" pitchFamily="34" charset="0"/>
            </a:endParaRPr>
          </a:p>
        </p:txBody>
      </p:sp>
      <p:sp>
        <p:nvSpPr>
          <p:cNvPr id="77" name="TextovéPole 76"/>
          <p:cNvSpPr txBox="1"/>
          <p:nvPr/>
        </p:nvSpPr>
        <p:spPr>
          <a:xfrm>
            <a:off x="71984" y="52199"/>
            <a:ext cx="4656381" cy="830997"/>
          </a:xfrm>
          <a:prstGeom prst="rect">
            <a:avLst/>
          </a:prstGeom>
          <a:blipFill dpi="0" rotWithShape="1">
            <a:blip r:embed="rId63"/>
            <a:srcRect/>
            <a:tile tx="82550" ty="133350" sx="100000" sy="100000" flip="none" algn="r"/>
          </a:blipFill>
          <a:effectLst>
            <a:glow rad="38100">
              <a:srgbClr val="99FF66">
                <a:alpha val="40000"/>
              </a:srgbClr>
            </a:glow>
            <a:softEdge rad="304800"/>
          </a:effectLst>
        </p:spPr>
        <p:txBody>
          <a:bodyPr wrap="square" rtlCol="0">
            <a:spAutoFit/>
          </a:bodyPr>
          <a:lstStyle/>
          <a:p>
            <a:pPr algn="ctr"/>
            <a:r>
              <a:rPr lang="cs-CZ" sz="2400" u="sng" dirty="0" smtClean="0">
                <a:solidFill>
                  <a:srgbClr val="000066"/>
                </a:solidFill>
                <a:effectLst>
                  <a:outerShdw blurRad="38100" dist="38100" dir="2700000" algn="tl">
                    <a:srgbClr val="000000">
                      <a:alpha val="43137"/>
                    </a:srgbClr>
                  </a:outerShdw>
                </a:effectLst>
                <a:latin typeface="Imprint MT Shadow" panose="04020605060303030202" pitchFamily="82" charset="0"/>
              </a:rPr>
              <a:t>V 16. kole Ústeckého přeboru</a:t>
            </a:r>
          </a:p>
          <a:p>
            <a:pPr algn="ctr"/>
            <a:r>
              <a:rPr lang="cs-CZ" sz="2400" u="sng" dirty="0" smtClean="0">
                <a:solidFill>
                  <a:srgbClr val="000066"/>
                </a:solidFill>
                <a:effectLst>
                  <a:outerShdw blurRad="38100" dist="38100" dir="2700000" algn="tl">
                    <a:srgbClr val="000000">
                      <a:alpha val="43137"/>
                    </a:srgbClr>
                  </a:outerShdw>
                </a:effectLst>
                <a:latin typeface="Imprint MT Shadow" panose="04020605060303030202" pitchFamily="82" charset="0"/>
              </a:rPr>
              <a:t>byl 1 zápas odložen </a:t>
            </a:r>
          </a:p>
        </p:txBody>
      </p:sp>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419146"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sp>
        <p:nvSpPr>
          <p:cNvPr id="16" name="TextovéPole 15"/>
          <p:cNvSpPr txBox="1"/>
          <p:nvPr/>
        </p:nvSpPr>
        <p:spPr>
          <a:xfrm>
            <a:off x="1802777"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p>
        </p:txBody>
      </p:sp>
      <p:sp>
        <p:nvSpPr>
          <p:cNvPr id="8" name="TextovéPole 7"/>
          <p:cNvSpPr txBox="1"/>
          <p:nvPr/>
        </p:nvSpPr>
        <p:spPr>
          <a:xfrm>
            <a:off x="71986" y="91108"/>
            <a:ext cx="4752529" cy="1200329"/>
          </a:xfrm>
          <a:prstGeom prst="rect">
            <a:avLst/>
          </a:prstGeom>
          <a:solidFill>
            <a:srgbClr val="FF66FF"/>
          </a:solidFill>
          <a:ln w="63500" cmpd="sng">
            <a:solidFill>
              <a:srgbClr val="66FF66"/>
            </a:solidFill>
            <a:prstDash val="sysDash"/>
          </a:ln>
          <a:effectLst>
            <a:innerShdw blurRad="63500" dist="330200" dir="16200000">
              <a:schemeClr val="accent1">
                <a:lumMod val="40000"/>
                <a:lumOff val="60000"/>
                <a:alpha val="95000"/>
              </a:schemeClr>
            </a:innerShdw>
          </a:effectLst>
        </p:spPr>
        <p:txBody>
          <a:bodyPr wrap="square" rtlCol="0">
            <a:spAutoFit/>
          </a:bodyPr>
          <a:lstStyle/>
          <a:p>
            <a:pPr algn="ctr"/>
            <a:r>
              <a:rPr lang="cs-CZ" sz="2400" b="0" dirty="0" smtClean="0">
                <a:ln w="0"/>
                <a:effectLst>
                  <a:outerShdw blurRad="38100" dist="19050" dir="2700000" algn="tl" rotWithShape="0">
                    <a:schemeClr val="dk1">
                      <a:alpha val="40000"/>
                    </a:schemeClr>
                  </a:outerShdw>
                </a:effectLst>
                <a:latin typeface="Eras Demi ITC" panose="020B0805030504020804" pitchFamily="34" charset="0"/>
              </a:rPr>
              <a:t>Jak jsou na tom tabulkově dorostenci SK Štětí před zahájením jarní části soutěže</a:t>
            </a:r>
            <a:endParaRPr lang="cs-CZ" sz="2400" dirty="0" smtClean="0">
              <a:solidFill>
                <a:srgbClr val="FFFF00"/>
              </a:solidFill>
              <a:latin typeface="Eras Demi ITC" panose="020B0805030504020804" pitchFamily="34" charset="0"/>
            </a:endParaRPr>
          </a:p>
        </p:txBody>
      </p:sp>
      <p:graphicFrame>
        <p:nvGraphicFramePr>
          <p:cNvPr id="10" name="Tabulka 9"/>
          <p:cNvGraphicFramePr>
            <a:graphicFrameLocks noGrp="1"/>
          </p:cNvGraphicFramePr>
          <p:nvPr>
            <p:extLst>
              <p:ext uri="{D42A27DB-BD31-4B8C-83A1-F6EECF244321}">
                <p14:modId xmlns:p14="http://schemas.microsoft.com/office/powerpoint/2010/main" val="2126606899"/>
              </p:ext>
            </p:extLst>
          </p:nvPr>
        </p:nvGraphicFramePr>
        <p:xfrm>
          <a:off x="71984" y="1384266"/>
          <a:ext cx="4680521" cy="3474357"/>
        </p:xfrm>
        <a:graphic>
          <a:graphicData uri="http://schemas.openxmlformats.org/drawingml/2006/table">
            <a:tbl>
              <a:tblPr/>
              <a:tblGrid>
                <a:gridCol w="240799">
                  <a:extLst>
                    <a:ext uri="{9D8B030D-6E8A-4147-A177-3AD203B41FA5}">
                      <a16:colId xmlns:a16="http://schemas.microsoft.com/office/drawing/2014/main" val="1455304244"/>
                    </a:ext>
                  </a:extLst>
                </a:gridCol>
                <a:gridCol w="240799">
                  <a:extLst>
                    <a:ext uri="{9D8B030D-6E8A-4147-A177-3AD203B41FA5}">
                      <a16:colId xmlns:a16="http://schemas.microsoft.com/office/drawing/2014/main" val="396849823"/>
                    </a:ext>
                  </a:extLst>
                </a:gridCol>
                <a:gridCol w="2010668">
                  <a:extLst>
                    <a:ext uri="{9D8B030D-6E8A-4147-A177-3AD203B41FA5}">
                      <a16:colId xmlns:a16="http://schemas.microsoft.com/office/drawing/2014/main" val="1301889239"/>
                    </a:ext>
                  </a:extLst>
                </a:gridCol>
                <a:gridCol w="228758">
                  <a:extLst>
                    <a:ext uri="{9D8B030D-6E8A-4147-A177-3AD203B41FA5}">
                      <a16:colId xmlns:a16="http://schemas.microsoft.com/office/drawing/2014/main" val="2132310283"/>
                    </a:ext>
                  </a:extLst>
                </a:gridCol>
                <a:gridCol w="252838">
                  <a:extLst>
                    <a:ext uri="{9D8B030D-6E8A-4147-A177-3AD203B41FA5}">
                      <a16:colId xmlns:a16="http://schemas.microsoft.com/office/drawing/2014/main" val="2566571758"/>
                    </a:ext>
                  </a:extLst>
                </a:gridCol>
                <a:gridCol w="300998">
                  <a:extLst>
                    <a:ext uri="{9D8B030D-6E8A-4147-A177-3AD203B41FA5}">
                      <a16:colId xmlns:a16="http://schemas.microsoft.com/office/drawing/2014/main" val="401935572"/>
                    </a:ext>
                  </a:extLst>
                </a:gridCol>
                <a:gridCol w="171569">
                  <a:extLst>
                    <a:ext uri="{9D8B030D-6E8A-4147-A177-3AD203B41FA5}">
                      <a16:colId xmlns:a16="http://schemas.microsoft.com/office/drawing/2014/main" val="3814382341"/>
                    </a:ext>
                  </a:extLst>
                </a:gridCol>
                <a:gridCol w="252838">
                  <a:extLst>
                    <a:ext uri="{9D8B030D-6E8A-4147-A177-3AD203B41FA5}">
                      <a16:colId xmlns:a16="http://schemas.microsoft.com/office/drawing/2014/main" val="3771072457"/>
                    </a:ext>
                  </a:extLst>
                </a:gridCol>
                <a:gridCol w="424407">
                  <a:extLst>
                    <a:ext uri="{9D8B030D-6E8A-4147-A177-3AD203B41FA5}">
                      <a16:colId xmlns:a16="http://schemas.microsoft.com/office/drawing/2014/main" val="3511734138"/>
                    </a:ext>
                  </a:extLst>
                </a:gridCol>
                <a:gridCol w="313038">
                  <a:extLst>
                    <a:ext uri="{9D8B030D-6E8A-4147-A177-3AD203B41FA5}">
                      <a16:colId xmlns:a16="http://schemas.microsoft.com/office/drawing/2014/main" val="3861805451"/>
                    </a:ext>
                  </a:extLst>
                </a:gridCol>
                <a:gridCol w="243809">
                  <a:extLst>
                    <a:ext uri="{9D8B030D-6E8A-4147-A177-3AD203B41FA5}">
                      <a16:colId xmlns:a16="http://schemas.microsoft.com/office/drawing/2014/main" val="2539833431"/>
                    </a:ext>
                  </a:extLst>
                </a:gridCol>
              </a:tblGrid>
              <a:tr h="21577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55693022"/>
                  </a:ext>
                </a:extLst>
              </a:tr>
              <a:tr h="81769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600" b="1" i="0" u="none" strike="noStrike" dirty="0">
                          <a:solidFill>
                            <a:srgbClr val="0000CC"/>
                          </a:solidFill>
                          <a:effectLst/>
                          <a:latin typeface="Calibri" panose="020F0502020204030204" pitchFamily="34" charset="0"/>
                        </a:rPr>
                        <a:t>I.A třída  </a:t>
                      </a:r>
                      <a:r>
                        <a:rPr lang="pl-PL" sz="3200" b="1" i="0" u="none" strike="noStrike" dirty="0">
                          <a:solidFill>
                            <a:srgbClr val="FF0000"/>
                          </a:solidFill>
                          <a:effectLst/>
                          <a:latin typeface="Calibri" panose="020F0502020204030204" pitchFamily="34" charset="0"/>
                        </a:rPr>
                        <a:t>dorostu</a:t>
                      </a:r>
                      <a:r>
                        <a:rPr lang="pl-PL" sz="1600" b="1" i="0" u="none" strike="noStrike" dirty="0">
                          <a:solidFill>
                            <a:srgbClr val="0000CC"/>
                          </a:solidFill>
                          <a:effectLst/>
                          <a:latin typeface="Calibri" panose="020F0502020204030204" pitchFamily="34" charset="0"/>
                        </a:rPr>
                        <a:t>  </a:t>
                      </a:r>
                      <a:r>
                        <a:rPr lang="pl-PL" sz="1600" b="1" i="0" u="none" strike="noStrike" dirty="0" smtClean="0">
                          <a:solidFill>
                            <a:srgbClr val="0000CC"/>
                          </a:solidFill>
                          <a:effectLst/>
                          <a:latin typeface="Calibri" panose="020F0502020204030204" pitchFamily="34" charset="0"/>
                        </a:rPr>
                        <a:t>skupina A </a:t>
                      </a:r>
                    </a:p>
                    <a:p>
                      <a:pPr algn="ctr" fontAlgn="ctr"/>
                      <a:r>
                        <a:rPr lang="pl-PL" sz="1600" b="1" i="0" u="none" strike="noStrike" dirty="0" smtClean="0">
                          <a:solidFill>
                            <a:srgbClr val="0000CC"/>
                          </a:solidFill>
                          <a:effectLst/>
                          <a:latin typeface="Calibri" panose="020F0502020204030204" pitchFamily="34" charset="0"/>
                        </a:rPr>
                        <a:t>2017/2018 </a:t>
                      </a:r>
                      <a:r>
                        <a:rPr lang="pl-PL" sz="1600" b="1" i="0" u="none" strike="noStrike" dirty="0">
                          <a:solidFill>
                            <a:srgbClr val="0000CC"/>
                          </a:solidFill>
                          <a:effectLst/>
                          <a:latin typeface="Calibri" panose="020F0502020204030204" pitchFamily="34" charset="0"/>
                        </a:rPr>
                        <a:t>po 11.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68641278"/>
                  </a:ext>
                </a:extLst>
              </a:tr>
              <a:tr h="26971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62:9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93708738"/>
                  </a:ext>
                </a:extLst>
              </a:tr>
              <a:tr h="21577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000000"/>
                          </a:solidFill>
                          <a:effectLst/>
                          <a:latin typeface="Arial" panose="020B0604020202020204" pitchFamily="34" charset="0"/>
                        </a:rPr>
                        <a:t>SK </a:t>
                      </a:r>
                      <a:r>
                        <a:rPr lang="cs-CZ" sz="1200" b="1" i="0" u="none" strike="noStrike" dirty="0" err="1">
                          <a:solidFill>
                            <a:srgbClr val="000000"/>
                          </a:solidFill>
                          <a:effectLst/>
                          <a:latin typeface="Arial" panose="020B0604020202020204" pitchFamily="34" charset="0"/>
                        </a:rPr>
                        <a:t>Plaston</a:t>
                      </a:r>
                      <a:r>
                        <a:rPr lang="cs-CZ" sz="1200" b="1" i="0" u="none" strike="noStrike" dirty="0">
                          <a:solidFill>
                            <a:srgbClr val="000000"/>
                          </a:solidFill>
                          <a:effectLst/>
                          <a:latin typeface="Arial" panose="020B0604020202020204" pitchFamily="34" charset="0"/>
                        </a:rPr>
                        <a:t> Šluknov</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58:13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28</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33967301"/>
                  </a:ext>
                </a:extLst>
              </a:tr>
              <a:tr h="21577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33:20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87536962"/>
                  </a:ext>
                </a:extLst>
              </a:tr>
              <a:tr h="21577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44:29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66868774"/>
                  </a:ext>
                </a:extLst>
              </a:tr>
              <a:tr h="22925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effectLst/>
                          <a:latin typeface="Arial" panose="020B0604020202020204" pitchFamily="34" charset="0"/>
                        </a:rPr>
                        <a:t>1.FC Dubí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34:23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8755153"/>
                  </a:ext>
                </a:extLst>
              </a:tr>
              <a:tr h="21577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000000"/>
                          </a:solidFill>
                          <a:effectLst/>
                          <a:latin typeface="Arial" panose="020B0604020202020204" pitchFamily="34" charset="0"/>
                        </a:rPr>
                        <a:t>T.J. </a:t>
                      </a:r>
                      <a:r>
                        <a:rPr lang="cs-CZ" sz="1200" b="1" i="0" u="none" strike="noStrike" dirty="0" err="1">
                          <a:solidFill>
                            <a:srgbClr val="000000"/>
                          </a:solidFill>
                          <a:effectLst/>
                          <a:latin typeface="Arial" panose="020B0604020202020204" pitchFamily="34" charset="0"/>
                        </a:rPr>
                        <a:t>Mojžíř</a:t>
                      </a:r>
                      <a:endParaRPr lang="cs-CZ" sz="12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43:30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48894162"/>
                  </a:ext>
                </a:extLst>
              </a:tr>
              <a:tr h="21577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effectLst/>
                          <a:latin typeface="Arial" panose="020B0604020202020204" pitchFamily="34" charset="0"/>
                        </a:rPr>
                        <a:t>TJ Hvězda Trnovany, </a:t>
                      </a:r>
                      <a:r>
                        <a:rPr lang="cs-CZ" sz="1200" b="1" i="0" u="none" strike="noStrike" dirty="0" err="1">
                          <a:solidFill>
                            <a:srgbClr val="000000"/>
                          </a:solidFill>
                          <a:effectLst/>
                          <a:latin typeface="Arial" panose="020B0604020202020204" pitchFamily="34" charset="0"/>
                        </a:rPr>
                        <a:t>z.s</a:t>
                      </a:r>
                      <a:r>
                        <a:rPr lang="cs-CZ" sz="12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22:53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01138323"/>
                  </a:ext>
                </a:extLst>
              </a:tr>
              <a:tr h="21577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000000"/>
                          </a:solidFill>
                          <a:effectLst/>
                          <a:latin typeface="Arial" panose="020B0604020202020204" pitchFamily="34" charset="0"/>
                        </a:rPr>
                        <a:t>TJ Úštěk / Liběšice</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20:31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52690208"/>
                  </a:ext>
                </a:extLst>
              </a:tr>
              <a:tr h="21577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21:67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96719002"/>
                  </a:ext>
                </a:extLst>
              </a:tr>
              <a:tr h="21577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12:74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93379297"/>
                  </a:ext>
                </a:extLst>
              </a:tr>
              <a:tr h="21577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88561076"/>
                  </a:ext>
                </a:extLst>
              </a:tr>
            </a:tbl>
          </a:graphicData>
        </a:graphic>
      </p:graphicFrame>
      <p:sp>
        <p:nvSpPr>
          <p:cNvPr id="11" name="TextovéPole 10"/>
          <p:cNvSpPr txBox="1"/>
          <p:nvPr/>
        </p:nvSpPr>
        <p:spPr>
          <a:xfrm>
            <a:off x="71984" y="5054375"/>
            <a:ext cx="4680521" cy="1754326"/>
          </a:xfrm>
          <a:prstGeom prst="rect">
            <a:avLst/>
          </a:prstGeom>
          <a:solidFill>
            <a:schemeClr val="bg1">
              <a:lumMod val="95000"/>
            </a:schemeClr>
          </a:solidFill>
        </p:spPr>
        <p:txBody>
          <a:bodyPr wrap="square" rtlCol="0">
            <a:spAutoFit/>
          </a:bodyPr>
          <a:lstStyle/>
          <a:p>
            <a:pPr algn="just"/>
            <a:r>
              <a:rPr lang="cs-CZ" sz="1800" dirty="0">
                <a:solidFill>
                  <a:srgbClr val="003399"/>
                </a:solidFill>
                <a:latin typeface="Bookman Old Style" panose="02050604050505020204" pitchFamily="18" charset="0"/>
              </a:rPr>
              <a:t>I.A třída staršího dorostu bude odehrána dvoukolovým systémem, po odehrání základní části bude soutěž rozdělena do nadstavby v systému (1. - 5. , 6.- 10.) </a:t>
            </a:r>
            <a:r>
              <a:rPr lang="cs-CZ" sz="1800" dirty="0" err="1" smtClean="0">
                <a:solidFill>
                  <a:srgbClr val="003399"/>
                </a:solidFill>
                <a:latin typeface="Bookman Old Style" panose="02050604050505020204" pitchFamily="18" charset="0"/>
              </a:rPr>
              <a:t>jednokolově</a:t>
            </a:r>
            <a:r>
              <a:rPr lang="cs-CZ" sz="1800" dirty="0" smtClean="0">
                <a:solidFill>
                  <a:srgbClr val="003399"/>
                </a:solidFill>
                <a:latin typeface="Bookman Old Style" panose="02050604050505020204" pitchFamily="18" charset="0"/>
              </a:rPr>
              <a:t> </a:t>
            </a:r>
            <a:r>
              <a:rPr lang="cs-CZ" sz="1800" dirty="0">
                <a:solidFill>
                  <a:srgbClr val="003399"/>
                </a:solidFill>
                <a:latin typeface="Bookman Old Style" panose="02050604050505020204" pitchFamily="18" charset="0"/>
              </a:rPr>
              <a:t>v rámci každé skupiny.</a:t>
            </a:r>
            <a:endParaRPr lang="cs-CZ" sz="1800" u="sng" dirty="0" smtClean="0">
              <a:solidFill>
                <a:srgbClr val="003399"/>
              </a:solidFill>
              <a:latin typeface="Bookman Old Style" pitchFamily="18" charset="0"/>
            </a:endParaRPr>
          </a:p>
        </p:txBody>
      </p:sp>
      <p:graphicFrame>
        <p:nvGraphicFramePr>
          <p:cNvPr id="14" name="Tabulka 13"/>
          <p:cNvGraphicFramePr>
            <a:graphicFrameLocks noGrp="1"/>
          </p:cNvGraphicFramePr>
          <p:nvPr>
            <p:extLst>
              <p:ext uri="{D42A27DB-BD31-4B8C-83A1-F6EECF244321}">
                <p14:modId xmlns:p14="http://schemas.microsoft.com/office/powerpoint/2010/main" val="174280650"/>
              </p:ext>
            </p:extLst>
          </p:nvPr>
        </p:nvGraphicFramePr>
        <p:xfrm>
          <a:off x="5502994" y="163116"/>
          <a:ext cx="4650110" cy="6594663"/>
        </p:xfrm>
        <a:graphic>
          <a:graphicData uri="http://schemas.openxmlformats.org/drawingml/2006/table">
            <a:tbl>
              <a:tblPr/>
              <a:tblGrid>
                <a:gridCol w="1800200">
                  <a:extLst>
                    <a:ext uri="{9D8B030D-6E8A-4147-A177-3AD203B41FA5}">
                      <a16:colId xmlns:a16="http://schemas.microsoft.com/office/drawing/2014/main" val="3157556186"/>
                    </a:ext>
                  </a:extLst>
                </a:gridCol>
                <a:gridCol w="2849910">
                  <a:extLst>
                    <a:ext uri="{9D8B030D-6E8A-4147-A177-3AD203B41FA5}">
                      <a16:colId xmlns:a16="http://schemas.microsoft.com/office/drawing/2014/main" val="2400380271"/>
                    </a:ext>
                  </a:extLst>
                </a:gridCol>
              </a:tblGrid>
              <a:tr h="360000">
                <a:tc gridSpan="2">
                  <a:txBody>
                    <a:bodyPr/>
                    <a:lstStyle/>
                    <a:p>
                      <a:pPr algn="ctr" rtl="0" fontAlgn="ctr"/>
                      <a:r>
                        <a:rPr lang="cs-CZ" sz="1600" b="1" i="0" u="none" strike="noStrike" dirty="0" smtClean="0">
                          <a:solidFill>
                            <a:srgbClr val="375623"/>
                          </a:solidFill>
                          <a:effectLst/>
                          <a:latin typeface="Arial Black" panose="020B0A04020102020204" pitchFamily="34" charset="0"/>
                        </a:rPr>
                        <a:t>17.kolo </a:t>
                      </a:r>
                      <a:r>
                        <a:rPr lang="cs-CZ" sz="1600" b="1" i="0" u="none" strike="noStrike" dirty="0">
                          <a:solidFill>
                            <a:srgbClr val="375623"/>
                          </a:solidFill>
                          <a:effectLst/>
                          <a:latin typeface="Arial Black" panose="020B0A04020102020204" pitchFamily="34" charset="0"/>
                        </a:rPr>
                        <a:t>Ústeckého přeboru dospělých</a:t>
                      </a:r>
                    </a:p>
                  </a:txBody>
                  <a:tcPr marL="8245" marR="8245" marT="8245" marB="0" anchor="ctr">
                    <a:lnL w="25400" cap="flat" cmpd="dbl" algn="ctr">
                      <a:solidFill>
                        <a:srgbClr val="CC00FF"/>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8000">
                          <a:srgbClr val="00FFFF"/>
                        </a:gs>
                        <a:gs pos="100000">
                          <a:schemeClr val="bg1"/>
                        </a:gs>
                      </a:gsLst>
                      <a:lin ang="5400000" scaled="1"/>
                    </a:gradFill>
                  </a:tcPr>
                </a:tc>
                <a:tc hMerge="1">
                  <a:txBody>
                    <a:bodyPr/>
                    <a:lstStyle/>
                    <a:p>
                      <a:endParaRPr lang="cs-CZ"/>
                    </a:p>
                  </a:txBody>
                  <a:tcPr/>
                </a:tc>
                <a:extLst>
                  <a:ext uri="{0D108BD9-81ED-4DB2-BD59-A6C34878D82A}">
                    <a16:rowId xmlns:a16="http://schemas.microsoft.com/office/drawing/2014/main" val="2784164911"/>
                  </a:ext>
                </a:extLst>
              </a:tr>
              <a:tr h="360000">
                <a:tc>
                  <a:txBody>
                    <a:bodyPr/>
                    <a:lstStyle/>
                    <a:p>
                      <a:pPr algn="ctr" rtl="0" fontAlgn="ctr"/>
                      <a:r>
                        <a:rPr lang="pl-PL" sz="1050" b="1" i="0" kern="1200" dirty="0" smtClean="0">
                          <a:solidFill>
                            <a:schemeClr val="tx1"/>
                          </a:solidFill>
                          <a:effectLst/>
                          <a:latin typeface="Arial" panose="020B0604020202020204" pitchFamily="34" charset="0"/>
                          <a:ea typeface="+mn-ea"/>
                          <a:cs typeface="Arial" panose="020B0604020202020204" pitchFamily="34" charset="0"/>
                        </a:rPr>
                        <a:t>Sobota 17. 3. 2018 10:15</a:t>
                      </a:r>
                      <a:endParaRPr lang="pl-PL" sz="1050" b="1" i="0" u="none" strike="noStrike" dirty="0">
                        <a:solidFill>
                          <a:srgbClr val="FF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SK Štětí</a:t>
                      </a:r>
                      <a:r>
                        <a:rPr lang="cs-CZ" sz="1200" b="0" i="0" kern="1200" dirty="0" smtClean="0">
                          <a:solidFill>
                            <a:schemeClr val="tx1"/>
                          </a:solidFill>
                          <a:effectLst/>
                          <a:latin typeface="Arial" panose="020B0604020202020204" pitchFamily="34" charset="0"/>
                          <a:ea typeface="+mn-ea"/>
                          <a:cs typeface="Arial" panose="020B0604020202020204" pitchFamily="34" charset="0"/>
                        </a:rPr>
                        <a:t> - </a:t>
                      </a:r>
                      <a:r>
                        <a:rPr lang="cs-CZ" sz="1200" b="1" i="0" kern="1200" dirty="0" smtClean="0">
                          <a:solidFill>
                            <a:schemeClr val="tx1"/>
                          </a:solidFill>
                          <a:effectLst/>
                          <a:latin typeface="Arial" panose="020B0604020202020204" pitchFamily="34" charset="0"/>
                          <a:ea typeface="+mn-ea"/>
                          <a:cs typeface="Arial" panose="020B0604020202020204" pitchFamily="34" charset="0"/>
                        </a:rPr>
                        <a:t>TJ SOKOL </a:t>
                      </a:r>
                      <a:r>
                        <a:rPr lang="cs-CZ" sz="1200" b="1" i="0" kern="1200" dirty="0" err="1" smtClean="0">
                          <a:solidFill>
                            <a:schemeClr val="tx1"/>
                          </a:solidFill>
                          <a:effectLst/>
                          <a:latin typeface="Arial" panose="020B0604020202020204" pitchFamily="34" charset="0"/>
                          <a:ea typeface="+mn-ea"/>
                          <a:cs typeface="Arial" panose="020B0604020202020204" pitchFamily="34" charset="0"/>
                        </a:rPr>
                        <a:t>H.Jiřetín</a:t>
                      </a:r>
                      <a:r>
                        <a:rPr lang="cs-CZ" sz="1200" b="1" i="0" kern="1200" dirty="0" smtClean="0">
                          <a:solidFill>
                            <a:schemeClr val="tx1"/>
                          </a:solidFill>
                          <a:effectLst/>
                          <a:latin typeface="Arial" panose="020B0604020202020204" pitchFamily="34" charset="0"/>
                          <a:ea typeface="+mn-ea"/>
                          <a:cs typeface="Arial" panose="020B0604020202020204" pitchFamily="34" charset="0"/>
                        </a:rPr>
                        <a:t>/FK Litvínov</a:t>
                      </a:r>
                      <a:endParaRPr lang="cs-CZ" sz="1200" b="1" i="0" u="none" strike="noStrike" dirty="0">
                        <a:solidFill>
                          <a:srgbClr val="FF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309174937"/>
                  </a:ext>
                </a:extLst>
              </a:tr>
              <a:tr h="360000">
                <a:tc>
                  <a:txBody>
                    <a:bodyPr/>
                    <a:lstStyle/>
                    <a:p>
                      <a:pPr algn="ctr" rtl="0" fontAlgn="ctr"/>
                      <a:r>
                        <a:rPr lang="pl-PL" sz="1050" b="1" i="0" kern="1200" dirty="0" smtClean="0">
                          <a:solidFill>
                            <a:schemeClr val="tx1"/>
                          </a:solidFill>
                          <a:effectLst/>
                          <a:latin typeface="Arial" panose="020B0604020202020204" pitchFamily="34" charset="0"/>
                          <a:ea typeface="+mn-ea"/>
                          <a:cs typeface="Arial" panose="020B0604020202020204" pitchFamily="34" charset="0"/>
                        </a:rPr>
                        <a:t>Sobota 17. 3. 2018 15:00</a:t>
                      </a:r>
                      <a:endParaRPr lang="pl-PL" sz="1050" b="1" i="0" u="none" strike="noStrike" dirty="0">
                        <a:solidFill>
                          <a:srgbClr val="FF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SK </a:t>
                      </a:r>
                      <a:r>
                        <a:rPr lang="cs-CZ" sz="1200" b="1" i="0" kern="1200" dirty="0" err="1" smtClean="0">
                          <a:solidFill>
                            <a:schemeClr val="tx1"/>
                          </a:solidFill>
                          <a:effectLst/>
                          <a:latin typeface="Arial" panose="020B0604020202020204" pitchFamily="34" charset="0"/>
                          <a:ea typeface="+mn-ea"/>
                          <a:cs typeface="Arial" panose="020B0604020202020204" pitchFamily="34" charset="0"/>
                        </a:rPr>
                        <a:t>Brná</a:t>
                      </a:r>
                      <a:r>
                        <a:rPr lang="cs-CZ" sz="1200" b="0" i="0" kern="1200" dirty="0" smtClean="0">
                          <a:solidFill>
                            <a:schemeClr val="tx1"/>
                          </a:solidFill>
                          <a:effectLst/>
                          <a:latin typeface="Arial" panose="020B0604020202020204" pitchFamily="34" charset="0"/>
                          <a:ea typeface="+mn-ea"/>
                          <a:cs typeface="Arial" panose="020B0604020202020204" pitchFamily="34" charset="0"/>
                        </a:rPr>
                        <a:t> - </a:t>
                      </a:r>
                      <a:r>
                        <a:rPr lang="cs-CZ" sz="1200" b="1" i="0" kern="1200" dirty="0" smtClean="0">
                          <a:solidFill>
                            <a:schemeClr val="tx1"/>
                          </a:solidFill>
                          <a:effectLst/>
                          <a:latin typeface="Arial" panose="020B0604020202020204" pitchFamily="34" charset="0"/>
                          <a:ea typeface="+mn-ea"/>
                          <a:cs typeface="Arial" panose="020B0604020202020204" pitchFamily="34" charset="0"/>
                        </a:rPr>
                        <a:t>FK Neštěmice</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833855171"/>
                  </a:ext>
                </a:extLst>
              </a:tr>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l-PL" sz="105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Sobota 17. 3. 2018 15:00</a:t>
                      </a:r>
                      <a:endParaRPr kumimoji="0" lang="pl-PL" sz="10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FK Bílina</a:t>
                      </a:r>
                      <a:r>
                        <a:rPr lang="cs-CZ" sz="1200" b="0" i="0" kern="1200" dirty="0" smtClean="0">
                          <a:solidFill>
                            <a:schemeClr val="tx1"/>
                          </a:solidFill>
                          <a:effectLst/>
                          <a:latin typeface="Arial" panose="020B0604020202020204" pitchFamily="34" charset="0"/>
                          <a:ea typeface="+mn-ea"/>
                          <a:cs typeface="Arial" panose="020B0604020202020204" pitchFamily="34" charset="0"/>
                        </a:rPr>
                        <a:t> - </a:t>
                      </a:r>
                      <a:r>
                        <a:rPr lang="cs-CZ" sz="1200" b="1" i="0" kern="1200" dirty="0" smtClean="0">
                          <a:solidFill>
                            <a:schemeClr val="tx1"/>
                          </a:solidFill>
                          <a:effectLst/>
                          <a:latin typeface="Arial" panose="020B0604020202020204" pitchFamily="34" charset="0"/>
                          <a:ea typeface="+mn-ea"/>
                          <a:cs typeface="Arial" panose="020B0604020202020204" pitchFamily="34" charset="0"/>
                        </a:rPr>
                        <a:t>FK Jiskra Modrá</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914571971"/>
                  </a:ext>
                </a:extLst>
              </a:tr>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l-PL" sz="105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Sobota 17. 3. 2018 10:15</a:t>
                      </a:r>
                      <a:endParaRPr kumimoji="0" lang="pl-PL" sz="10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FK </a:t>
                      </a:r>
                      <a:r>
                        <a:rPr lang="cs-CZ" sz="1200" b="1" i="0" kern="1200" dirty="0" err="1" smtClean="0">
                          <a:solidFill>
                            <a:schemeClr val="tx1"/>
                          </a:solidFill>
                          <a:effectLst/>
                          <a:latin typeface="Arial" panose="020B0604020202020204" pitchFamily="34" charset="0"/>
                          <a:ea typeface="+mn-ea"/>
                          <a:cs typeface="Arial" panose="020B0604020202020204" pitchFamily="34" charset="0"/>
                        </a:rPr>
                        <a:t>Tatran</a:t>
                      </a:r>
                      <a:r>
                        <a:rPr lang="cs-CZ" sz="1200" b="1" i="0" kern="1200" dirty="0" smtClean="0">
                          <a:solidFill>
                            <a:schemeClr val="tx1"/>
                          </a:solidFill>
                          <a:effectLst/>
                          <a:latin typeface="Arial" panose="020B0604020202020204" pitchFamily="34" charset="0"/>
                          <a:ea typeface="+mn-ea"/>
                          <a:cs typeface="Arial" panose="020B0604020202020204" pitchFamily="34" charset="0"/>
                        </a:rPr>
                        <a:t> Kadaň</a:t>
                      </a:r>
                      <a:r>
                        <a:rPr lang="cs-CZ" sz="1200" b="0" i="0" kern="1200" dirty="0" smtClean="0">
                          <a:solidFill>
                            <a:schemeClr val="tx1"/>
                          </a:solidFill>
                          <a:effectLst/>
                          <a:latin typeface="Arial" panose="020B0604020202020204" pitchFamily="34" charset="0"/>
                          <a:ea typeface="+mn-ea"/>
                          <a:cs typeface="Arial" panose="020B0604020202020204" pitchFamily="34" charset="0"/>
                        </a:rPr>
                        <a:t> - </a:t>
                      </a:r>
                      <a:r>
                        <a:rPr lang="cs-CZ" sz="1200" b="1" i="0" kern="1200" dirty="0" smtClean="0">
                          <a:solidFill>
                            <a:schemeClr val="tx1"/>
                          </a:solidFill>
                          <a:effectLst/>
                          <a:latin typeface="Arial" panose="020B0604020202020204" pitchFamily="34" charset="0"/>
                          <a:ea typeface="+mn-ea"/>
                          <a:cs typeface="Arial" panose="020B0604020202020204" pitchFamily="34" charset="0"/>
                        </a:rPr>
                        <a:t>FK Jílové</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745038142"/>
                  </a:ext>
                </a:extLst>
              </a:tr>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l-PL" sz="105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Sobota 17. 3. 2018 10:15</a:t>
                      </a:r>
                      <a:endParaRPr kumimoji="0" lang="pl-PL" sz="10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Mostecký FK-STAP Vilémov</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758895241"/>
                  </a:ext>
                </a:extLst>
              </a:tr>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l-PL" sz="105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Sobota 17. 3. 2018 15:00</a:t>
                      </a:r>
                      <a:endParaRPr kumimoji="0" lang="pl-PL" sz="10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TJ Sokol Srbice</a:t>
                      </a:r>
                      <a:r>
                        <a:rPr lang="cs-CZ" sz="1200" b="0" i="0" kern="1200" dirty="0" smtClean="0">
                          <a:solidFill>
                            <a:schemeClr val="tx1"/>
                          </a:solidFill>
                          <a:effectLst/>
                          <a:latin typeface="Arial" panose="020B0604020202020204" pitchFamily="34" charset="0"/>
                          <a:ea typeface="+mn-ea"/>
                          <a:cs typeface="Arial" panose="020B0604020202020204" pitchFamily="34" charset="0"/>
                        </a:rPr>
                        <a:t> - </a:t>
                      </a:r>
                      <a:r>
                        <a:rPr lang="cs-CZ" sz="1200" b="1" i="0" kern="1200" dirty="0" smtClean="0">
                          <a:solidFill>
                            <a:schemeClr val="tx1"/>
                          </a:solidFill>
                          <a:effectLst/>
                          <a:latin typeface="Arial" panose="020B0604020202020204" pitchFamily="34" charset="0"/>
                          <a:ea typeface="+mn-ea"/>
                          <a:cs typeface="Arial" panose="020B0604020202020204" pitchFamily="34" charset="0"/>
                        </a:rPr>
                        <a:t>FK Litoměřicko B</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604895937"/>
                  </a:ext>
                </a:extLst>
              </a:tr>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l-PL" sz="105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Sobota 17. 3. 2018 15:00</a:t>
                      </a:r>
                      <a:endParaRPr kumimoji="0" lang="pl-PL" sz="10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TJ Krupka</a:t>
                      </a:r>
                      <a:r>
                        <a:rPr lang="cs-CZ" sz="1200" b="0" i="0" kern="1200" dirty="0" smtClean="0">
                          <a:solidFill>
                            <a:schemeClr val="tx1"/>
                          </a:solidFill>
                          <a:effectLst/>
                          <a:latin typeface="Arial" panose="020B0604020202020204" pitchFamily="34" charset="0"/>
                          <a:ea typeface="+mn-ea"/>
                          <a:cs typeface="Arial" panose="020B0604020202020204" pitchFamily="34" charset="0"/>
                        </a:rPr>
                        <a:t> - </a:t>
                      </a:r>
                      <a:r>
                        <a:rPr lang="cs-CZ" sz="1200" b="1" i="0" kern="1200" dirty="0" smtClean="0">
                          <a:solidFill>
                            <a:schemeClr val="tx1"/>
                          </a:solidFill>
                          <a:effectLst/>
                          <a:latin typeface="Arial" panose="020B0604020202020204" pitchFamily="34" charset="0"/>
                          <a:ea typeface="+mn-ea"/>
                          <a:cs typeface="Arial" panose="020B0604020202020204" pitchFamily="34" charset="0"/>
                        </a:rPr>
                        <a:t>TJ Spartak Perštejn</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651200509"/>
                  </a:ext>
                </a:extLst>
              </a:tr>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l-PL" sz="105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Sobota 17. 3. 2018 15:00</a:t>
                      </a:r>
                      <a:endParaRPr kumimoji="0" lang="pl-PL" sz="10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CCFF99"/>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FK Slavoj Žatec</a:t>
                      </a:r>
                      <a:r>
                        <a:rPr lang="cs-CZ" sz="1200" b="0" i="0" kern="1200" dirty="0" smtClean="0">
                          <a:solidFill>
                            <a:schemeClr val="tx1"/>
                          </a:solidFill>
                          <a:effectLst/>
                          <a:latin typeface="Arial" panose="020B0604020202020204" pitchFamily="34" charset="0"/>
                          <a:ea typeface="+mn-ea"/>
                          <a:cs typeface="Arial" panose="020B0604020202020204" pitchFamily="34" charset="0"/>
                        </a:rPr>
                        <a:t> - </a:t>
                      </a:r>
                      <a:r>
                        <a:rPr lang="cs-CZ" sz="1200" b="1" i="0" kern="1200" dirty="0" smtClean="0">
                          <a:solidFill>
                            <a:schemeClr val="tx1"/>
                          </a:solidFill>
                          <a:effectLst/>
                          <a:latin typeface="Arial" panose="020B0604020202020204" pitchFamily="34" charset="0"/>
                          <a:ea typeface="+mn-ea"/>
                          <a:cs typeface="Arial" panose="020B0604020202020204" pitchFamily="34" charset="0"/>
                        </a:rPr>
                        <a:t>SK Baník Modlany</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CCFF99"/>
                    </a:solidFill>
                  </a:tcPr>
                </a:tc>
                <a:extLst>
                  <a:ext uri="{0D108BD9-81ED-4DB2-BD59-A6C34878D82A}">
                    <a16:rowId xmlns:a16="http://schemas.microsoft.com/office/drawing/2014/main" val="2142681642"/>
                  </a:ext>
                </a:extLst>
              </a:tr>
              <a:tr h="504002">
                <a:tc gridSpan="2">
                  <a:txBody>
                    <a:bodyPr/>
                    <a:lstStyle/>
                    <a:p>
                      <a:pPr algn="ctr" rtl="0" fontAlgn="ctr"/>
                      <a:r>
                        <a:rPr lang="cs-CZ" sz="1600" b="1" i="0" u="none" strike="noStrike" dirty="0" smtClean="0">
                          <a:solidFill>
                            <a:srgbClr val="375623"/>
                          </a:solidFill>
                          <a:effectLst/>
                          <a:latin typeface="Arial Black" panose="020B0A04020102020204" pitchFamily="34" charset="0"/>
                        </a:rPr>
                        <a:t>18. </a:t>
                      </a:r>
                      <a:r>
                        <a:rPr lang="cs-CZ" sz="1600" b="1" i="0" u="none" strike="noStrike" dirty="0">
                          <a:solidFill>
                            <a:srgbClr val="375623"/>
                          </a:solidFill>
                          <a:effectLst/>
                          <a:latin typeface="Arial Black" panose="020B0A04020102020204" pitchFamily="34" charset="0"/>
                        </a:rPr>
                        <a:t>kolo Ústeckého přeboru dospělých</a:t>
                      </a:r>
                    </a:p>
                  </a:txBody>
                  <a:tcPr marL="8245" marR="8245" marT="8245" marB="0" anchor="ctr">
                    <a:lnL w="25400" cap="flat" cmpd="dbl" algn="ctr">
                      <a:solidFill>
                        <a:srgbClr val="CC00FF"/>
                      </a:solidFill>
                      <a:prstDash val="solid"/>
                      <a:round/>
                      <a:headEnd type="none" w="med" len="med"/>
                      <a:tailEnd type="none" w="med" len="med"/>
                    </a:lnL>
                    <a:lnR w="25400" cap="flat" cmpd="dbl" algn="ctr">
                      <a:solidFill>
                        <a:srgbClr val="CC00FF"/>
                      </a:solidFill>
                      <a:prstDash val="solid"/>
                      <a:round/>
                      <a:headEnd type="none" w="med" len="med"/>
                      <a:tailEnd type="none" w="med" len="med"/>
                    </a:lnR>
                    <a:lnT w="25400" cap="flat" cmpd="dbl" algn="ctr">
                      <a:solidFill>
                        <a:srgbClr val="CC00FF"/>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8000">
                          <a:srgbClr val="FFFF00"/>
                        </a:gs>
                        <a:gs pos="100000">
                          <a:schemeClr val="bg1"/>
                        </a:gs>
                      </a:gsLst>
                      <a:lin ang="5400000" scaled="1"/>
                    </a:gradFill>
                  </a:tcPr>
                </a:tc>
                <a:tc hMerge="1">
                  <a:txBody>
                    <a:bodyPr/>
                    <a:lstStyle/>
                    <a:p>
                      <a:endParaRPr lang="cs-CZ"/>
                    </a:p>
                  </a:txBody>
                  <a:tcPr/>
                </a:tc>
                <a:extLst>
                  <a:ext uri="{0D108BD9-81ED-4DB2-BD59-A6C34878D82A}">
                    <a16:rowId xmlns:a16="http://schemas.microsoft.com/office/drawing/2014/main" val="1929655670"/>
                  </a:ext>
                </a:extLst>
              </a:tr>
              <a:tr h="360000">
                <a:tc>
                  <a:txBody>
                    <a:bodyPr/>
                    <a:lstStyle/>
                    <a:p>
                      <a:pPr algn="ctr" rtl="0" fontAlgn="ctr"/>
                      <a:r>
                        <a:rPr lang="pl-PL" sz="1050" b="1" i="0" kern="1200" dirty="0" smtClean="0">
                          <a:solidFill>
                            <a:schemeClr val="tx1"/>
                          </a:solidFill>
                          <a:effectLst/>
                          <a:latin typeface="Arial" panose="020B0604020202020204" pitchFamily="34" charset="0"/>
                          <a:ea typeface="+mn-ea"/>
                          <a:cs typeface="Arial" panose="020B0604020202020204" pitchFamily="34" charset="0"/>
                        </a:rPr>
                        <a:t>Sobota 24. 3. 2018 14:00</a:t>
                      </a:r>
                      <a:endParaRPr lang="pl-PL" sz="1050" b="1" i="0" u="none" strike="noStrike" dirty="0">
                        <a:solidFill>
                          <a:srgbClr val="FF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pl-PL" sz="1200" b="1" i="0" kern="1200" dirty="0" smtClean="0">
                          <a:solidFill>
                            <a:schemeClr val="tx1"/>
                          </a:solidFill>
                          <a:effectLst/>
                          <a:latin typeface="Arial" panose="020B0604020202020204" pitchFamily="34" charset="0"/>
                          <a:ea typeface="+mn-ea"/>
                          <a:cs typeface="Arial" panose="020B0604020202020204" pitchFamily="34" charset="0"/>
                        </a:rPr>
                        <a:t>SK Baník Modlany</a:t>
                      </a:r>
                      <a:r>
                        <a:rPr lang="pl-PL" sz="1200" b="0" i="0" kern="1200" dirty="0" smtClean="0">
                          <a:solidFill>
                            <a:schemeClr val="tx1"/>
                          </a:solidFill>
                          <a:effectLst/>
                          <a:latin typeface="Arial" panose="020B0604020202020204" pitchFamily="34" charset="0"/>
                          <a:ea typeface="+mn-ea"/>
                          <a:cs typeface="Arial" panose="020B0604020202020204" pitchFamily="34" charset="0"/>
                        </a:rPr>
                        <a:t> - </a:t>
                      </a:r>
                      <a:r>
                        <a:rPr lang="pl-PL" sz="1200" b="1" i="0" kern="1200" dirty="0" smtClean="0">
                          <a:solidFill>
                            <a:schemeClr val="tx1"/>
                          </a:solidFill>
                          <a:effectLst/>
                          <a:latin typeface="Arial" panose="020B0604020202020204" pitchFamily="34" charset="0"/>
                          <a:ea typeface="+mn-ea"/>
                          <a:cs typeface="Arial" panose="020B0604020202020204" pitchFamily="34" charset="0"/>
                        </a:rPr>
                        <a:t>TJ Krupka</a:t>
                      </a:r>
                      <a:endParaRPr lang="cs-CZ" sz="7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234600821"/>
                  </a:ext>
                </a:extLst>
              </a:tr>
              <a:tr h="360000">
                <a:tc>
                  <a:txBody>
                    <a:bodyPr/>
                    <a:lstStyle/>
                    <a:p>
                      <a:pPr algn="ctr" rtl="0" fontAlgn="ctr"/>
                      <a:r>
                        <a:rPr lang="pl-PL" sz="1050" b="1" i="0" kern="1200" dirty="0" smtClean="0">
                          <a:solidFill>
                            <a:schemeClr val="tx1"/>
                          </a:solidFill>
                          <a:effectLst/>
                          <a:latin typeface="Arial" panose="020B0604020202020204" pitchFamily="34" charset="0"/>
                          <a:ea typeface="+mn-ea"/>
                          <a:cs typeface="Arial" panose="020B0604020202020204" pitchFamily="34" charset="0"/>
                        </a:rPr>
                        <a:t>Sobota 24. 3. 2018 14:30</a:t>
                      </a:r>
                      <a:endParaRPr lang="pl-PL" sz="1050" b="1" i="0" u="none" strike="noStrike" dirty="0">
                        <a:solidFill>
                          <a:srgbClr val="FF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FK Litoměřicko B</a:t>
                      </a:r>
                      <a:r>
                        <a:rPr lang="cs-CZ" sz="1200" b="0" i="0" kern="1200" dirty="0" smtClean="0">
                          <a:solidFill>
                            <a:schemeClr val="tx1"/>
                          </a:solidFill>
                          <a:effectLst/>
                          <a:latin typeface="Arial" panose="020B0604020202020204" pitchFamily="34" charset="0"/>
                          <a:ea typeface="+mn-ea"/>
                          <a:cs typeface="Arial" panose="020B0604020202020204" pitchFamily="34" charset="0"/>
                        </a:rPr>
                        <a:t> - </a:t>
                      </a:r>
                      <a:r>
                        <a:rPr lang="cs-CZ" sz="1200" b="1" i="0" kern="1200" dirty="0" smtClean="0">
                          <a:solidFill>
                            <a:schemeClr val="tx1"/>
                          </a:solidFill>
                          <a:effectLst/>
                          <a:latin typeface="Arial" panose="020B0604020202020204" pitchFamily="34" charset="0"/>
                          <a:ea typeface="+mn-ea"/>
                          <a:cs typeface="Arial" panose="020B0604020202020204" pitchFamily="34" charset="0"/>
                        </a:rPr>
                        <a:t>Mostecký FK</a:t>
                      </a:r>
                      <a:endParaRPr lang="cs-CZ" sz="700" b="1" i="0" u="none" strike="noStrike" dirty="0">
                        <a:solidFill>
                          <a:srgbClr val="FF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618935544"/>
                  </a:ext>
                </a:extLst>
              </a:tr>
              <a:tr h="360000">
                <a:tc>
                  <a:txBody>
                    <a:bodyPr/>
                    <a:lstStyle/>
                    <a:p>
                      <a:pPr algn="ctr" rtl="0" fontAlgn="ctr"/>
                      <a:r>
                        <a:rPr lang="pl-PL" sz="1050" b="1" i="0" kern="1200" dirty="0" smtClean="0">
                          <a:solidFill>
                            <a:schemeClr val="tx1"/>
                          </a:solidFill>
                          <a:effectLst/>
                          <a:latin typeface="Arial" panose="020B0604020202020204" pitchFamily="34" charset="0"/>
                          <a:ea typeface="+mn-ea"/>
                          <a:cs typeface="Arial" panose="020B0604020202020204" pitchFamily="34" charset="0"/>
                        </a:rPr>
                        <a:t>Sobota 24. 3. 2018 15:00</a:t>
                      </a:r>
                      <a:endParaRPr lang="pl-PL" sz="1050" b="1" i="0" u="none" strike="noStrike" dirty="0">
                        <a:solidFill>
                          <a:srgbClr val="FF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SK STAP-TRATEC Vilémov-FK </a:t>
                      </a:r>
                      <a:r>
                        <a:rPr lang="cs-CZ" sz="1200" b="1" i="0" kern="1200" dirty="0" err="1" smtClean="0">
                          <a:solidFill>
                            <a:schemeClr val="tx1"/>
                          </a:solidFill>
                          <a:effectLst/>
                          <a:latin typeface="Arial" panose="020B0604020202020204" pitchFamily="34" charset="0"/>
                          <a:ea typeface="+mn-ea"/>
                          <a:cs typeface="Arial" panose="020B0604020202020204" pitchFamily="34" charset="0"/>
                        </a:rPr>
                        <a:t>Tatran</a:t>
                      </a:r>
                      <a:r>
                        <a:rPr lang="cs-CZ" sz="1200" b="1" i="0" kern="1200" dirty="0" smtClean="0">
                          <a:solidFill>
                            <a:schemeClr val="tx1"/>
                          </a:solidFill>
                          <a:effectLst/>
                          <a:latin typeface="Arial" panose="020B0604020202020204" pitchFamily="34" charset="0"/>
                          <a:ea typeface="+mn-ea"/>
                          <a:cs typeface="Arial" panose="020B0604020202020204" pitchFamily="34" charset="0"/>
                        </a:rPr>
                        <a:t> Kadaň</a:t>
                      </a:r>
                      <a:endParaRPr lang="cs-CZ" sz="7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63777917"/>
                  </a:ext>
                </a:extLst>
              </a:tr>
              <a:tr h="360000">
                <a:tc>
                  <a:txBody>
                    <a:bodyPr/>
                    <a:lstStyle/>
                    <a:p>
                      <a:pPr algn="ctr" rtl="0" fontAlgn="ctr"/>
                      <a:r>
                        <a:rPr lang="pl-PL" sz="1050" b="1" i="0" kern="1200" dirty="0" smtClean="0">
                          <a:solidFill>
                            <a:schemeClr val="tx1"/>
                          </a:solidFill>
                          <a:effectLst/>
                          <a:latin typeface="Arial" panose="020B0604020202020204" pitchFamily="34" charset="0"/>
                          <a:ea typeface="+mn-ea"/>
                          <a:cs typeface="Arial" panose="020B0604020202020204" pitchFamily="34" charset="0"/>
                        </a:rPr>
                        <a:t>Sobota 24. 3. 2018 15:00</a:t>
                      </a:r>
                      <a:endParaRPr lang="pl-PL" sz="1050" b="1" i="0" u="none" strike="noStrike" dirty="0">
                        <a:solidFill>
                          <a:srgbClr val="FF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FK Jílové</a:t>
                      </a:r>
                      <a:r>
                        <a:rPr lang="cs-CZ" sz="1200" b="0" i="0" kern="1200" dirty="0" smtClean="0">
                          <a:solidFill>
                            <a:schemeClr val="tx1"/>
                          </a:solidFill>
                          <a:effectLst/>
                          <a:latin typeface="Arial" panose="020B0604020202020204" pitchFamily="34" charset="0"/>
                          <a:ea typeface="+mn-ea"/>
                          <a:cs typeface="Arial" panose="020B0604020202020204" pitchFamily="34" charset="0"/>
                        </a:rPr>
                        <a:t> - </a:t>
                      </a:r>
                      <a:r>
                        <a:rPr lang="cs-CZ" sz="1200" b="1" i="0" kern="1200" dirty="0" smtClean="0">
                          <a:solidFill>
                            <a:schemeClr val="tx1"/>
                          </a:solidFill>
                          <a:effectLst/>
                          <a:latin typeface="Arial" panose="020B0604020202020204" pitchFamily="34" charset="0"/>
                          <a:ea typeface="+mn-ea"/>
                          <a:cs typeface="Arial" panose="020B0604020202020204" pitchFamily="34" charset="0"/>
                        </a:rPr>
                        <a:t>FK Bílina</a:t>
                      </a:r>
                      <a:endParaRPr lang="cs-CZ" sz="7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78556117"/>
                  </a:ext>
                </a:extLst>
              </a:tr>
              <a:tr h="360000">
                <a:tc>
                  <a:txBody>
                    <a:bodyPr/>
                    <a:lstStyle/>
                    <a:p>
                      <a:pPr algn="ctr" rtl="0" fontAlgn="ctr"/>
                      <a:r>
                        <a:rPr lang="pl-PL" sz="1050" b="1" i="0" kern="1200" dirty="0" smtClean="0">
                          <a:solidFill>
                            <a:schemeClr val="tx1"/>
                          </a:solidFill>
                          <a:effectLst/>
                          <a:latin typeface="Arial" panose="020B0604020202020204" pitchFamily="34" charset="0"/>
                          <a:ea typeface="+mn-ea"/>
                          <a:cs typeface="Arial" panose="020B0604020202020204" pitchFamily="34" charset="0"/>
                        </a:rPr>
                        <a:t>Sobota 24. 3. 2018 15:00</a:t>
                      </a:r>
                      <a:endParaRPr lang="pl-PL" sz="1050" b="1" i="0" u="none" strike="noStrike" dirty="0">
                        <a:solidFill>
                          <a:srgbClr val="FF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TJ Spartak Perštejn</a:t>
                      </a:r>
                      <a:r>
                        <a:rPr lang="cs-CZ" sz="1200" b="0" i="0" kern="1200" dirty="0" smtClean="0">
                          <a:solidFill>
                            <a:schemeClr val="tx1"/>
                          </a:solidFill>
                          <a:effectLst/>
                          <a:latin typeface="Arial" panose="020B0604020202020204" pitchFamily="34" charset="0"/>
                          <a:ea typeface="+mn-ea"/>
                          <a:cs typeface="Arial" panose="020B0604020202020204" pitchFamily="34" charset="0"/>
                        </a:rPr>
                        <a:t> - </a:t>
                      </a:r>
                      <a:r>
                        <a:rPr lang="cs-CZ" sz="1200" b="1" i="0" kern="1200" dirty="0" smtClean="0">
                          <a:solidFill>
                            <a:schemeClr val="tx1"/>
                          </a:solidFill>
                          <a:effectLst/>
                          <a:latin typeface="Arial" panose="020B0604020202020204" pitchFamily="34" charset="0"/>
                          <a:ea typeface="+mn-ea"/>
                          <a:cs typeface="Arial" panose="020B0604020202020204" pitchFamily="34" charset="0"/>
                        </a:rPr>
                        <a:t>TJ Sokol Srbice</a:t>
                      </a:r>
                      <a:endParaRPr lang="cs-CZ" sz="7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245185895"/>
                  </a:ext>
                </a:extLst>
              </a:tr>
              <a:tr h="288646">
                <a:tc>
                  <a:txBody>
                    <a:bodyPr/>
                    <a:lstStyle/>
                    <a:p>
                      <a:pPr algn="ctr" rtl="0" fontAlgn="ctr"/>
                      <a:r>
                        <a:rPr lang="pl-PL" sz="1050" b="1" i="0" kern="1200" dirty="0" smtClean="0">
                          <a:solidFill>
                            <a:schemeClr val="tx1"/>
                          </a:solidFill>
                          <a:effectLst/>
                          <a:latin typeface="Arial" panose="020B0604020202020204" pitchFamily="34" charset="0"/>
                          <a:ea typeface="+mn-ea"/>
                          <a:cs typeface="Arial" panose="020B0604020202020204" pitchFamily="34" charset="0"/>
                        </a:rPr>
                        <a:t>Neděle 25. 3. 2018 15:00</a:t>
                      </a:r>
                      <a:endParaRPr lang="pl-PL" sz="1050" b="1" i="0" u="none" strike="noStrike" dirty="0">
                        <a:solidFill>
                          <a:srgbClr val="FF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FK Neštěmice</a:t>
                      </a:r>
                      <a:r>
                        <a:rPr lang="cs-CZ" sz="1200" b="0" i="0" kern="1200" dirty="0" smtClean="0">
                          <a:solidFill>
                            <a:schemeClr val="tx1"/>
                          </a:solidFill>
                          <a:effectLst/>
                          <a:latin typeface="Arial" panose="020B0604020202020204" pitchFamily="34" charset="0"/>
                          <a:ea typeface="+mn-ea"/>
                          <a:cs typeface="Arial" panose="020B0604020202020204" pitchFamily="34" charset="0"/>
                        </a:rPr>
                        <a:t> - </a:t>
                      </a:r>
                      <a:r>
                        <a:rPr lang="cs-CZ" sz="1200" b="1" i="0" kern="1200" dirty="0" smtClean="0">
                          <a:solidFill>
                            <a:schemeClr val="tx1"/>
                          </a:solidFill>
                          <a:effectLst/>
                          <a:latin typeface="Arial" panose="020B0604020202020204" pitchFamily="34" charset="0"/>
                          <a:ea typeface="+mn-ea"/>
                          <a:cs typeface="Arial" panose="020B0604020202020204" pitchFamily="34" charset="0"/>
                        </a:rPr>
                        <a:t>SK Štětí</a:t>
                      </a:r>
                      <a:endParaRPr lang="cs-CZ" sz="7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995562829"/>
                  </a:ext>
                </a:extLst>
              </a:tr>
              <a:tr h="360040">
                <a:tc>
                  <a:txBody>
                    <a:bodyPr/>
                    <a:lstStyle/>
                    <a:p>
                      <a:pPr algn="ctr" rtl="0" fontAlgn="ctr"/>
                      <a:r>
                        <a:rPr lang="pl-PL" sz="1050" b="1" i="0" kern="1200" dirty="0" smtClean="0">
                          <a:solidFill>
                            <a:schemeClr val="tx1"/>
                          </a:solidFill>
                          <a:effectLst/>
                          <a:latin typeface="Arial" panose="020B0604020202020204" pitchFamily="34" charset="0"/>
                          <a:ea typeface="+mn-ea"/>
                          <a:cs typeface="Arial" panose="020B0604020202020204" pitchFamily="34" charset="0"/>
                        </a:rPr>
                        <a:t>Sobota 24. 3. 2018 15:00</a:t>
                      </a:r>
                      <a:endParaRPr lang="pl-PL" sz="1050" b="1" i="0" u="none" strike="noStrike" dirty="0">
                        <a:solidFill>
                          <a:srgbClr val="FF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TJ SOKOL </a:t>
                      </a:r>
                      <a:r>
                        <a:rPr lang="cs-CZ" sz="1200" b="1" i="0" kern="1200" dirty="0" err="1" smtClean="0">
                          <a:solidFill>
                            <a:schemeClr val="tx1"/>
                          </a:solidFill>
                          <a:effectLst/>
                          <a:latin typeface="Arial" panose="020B0604020202020204" pitchFamily="34" charset="0"/>
                          <a:ea typeface="+mn-ea"/>
                          <a:cs typeface="Arial" panose="020B0604020202020204" pitchFamily="34" charset="0"/>
                        </a:rPr>
                        <a:t>H.Jiřetín</a:t>
                      </a:r>
                      <a:r>
                        <a:rPr lang="cs-CZ" sz="1200" b="1" i="0" kern="1200" dirty="0" smtClean="0">
                          <a:solidFill>
                            <a:schemeClr val="tx1"/>
                          </a:solidFill>
                          <a:effectLst/>
                          <a:latin typeface="Arial" panose="020B0604020202020204" pitchFamily="34" charset="0"/>
                          <a:ea typeface="+mn-ea"/>
                          <a:cs typeface="Arial" panose="020B0604020202020204" pitchFamily="34" charset="0"/>
                        </a:rPr>
                        <a:t>/FK Litvínov</a:t>
                      </a:r>
                      <a:r>
                        <a:rPr lang="cs-CZ" sz="1200" b="0" i="0" kern="1200" dirty="0" smtClean="0">
                          <a:solidFill>
                            <a:schemeClr val="tx1"/>
                          </a:solidFill>
                          <a:effectLst/>
                          <a:latin typeface="Arial" panose="020B0604020202020204" pitchFamily="34" charset="0"/>
                          <a:ea typeface="+mn-ea"/>
                          <a:cs typeface="Arial" panose="020B0604020202020204" pitchFamily="34" charset="0"/>
                        </a:rPr>
                        <a:t> - </a:t>
                      </a:r>
                      <a:r>
                        <a:rPr lang="cs-CZ" sz="1200" b="1" i="0" kern="1200" dirty="0" smtClean="0">
                          <a:solidFill>
                            <a:schemeClr val="tx1"/>
                          </a:solidFill>
                          <a:effectLst/>
                          <a:latin typeface="Arial" panose="020B0604020202020204" pitchFamily="34" charset="0"/>
                          <a:ea typeface="+mn-ea"/>
                          <a:cs typeface="Arial" panose="020B0604020202020204" pitchFamily="34" charset="0"/>
                        </a:rPr>
                        <a:t>FK Slavoj Žatec</a:t>
                      </a:r>
                      <a:endParaRPr lang="cs-CZ" sz="7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88646490"/>
                  </a:ext>
                </a:extLst>
              </a:tr>
              <a:tr h="360000">
                <a:tc>
                  <a:txBody>
                    <a:bodyPr/>
                    <a:lstStyle/>
                    <a:p>
                      <a:pPr algn="ctr" rtl="0" fontAlgn="ctr"/>
                      <a:r>
                        <a:rPr lang="cs-CZ" sz="1050" b="1" i="0" kern="1200" dirty="0" smtClean="0">
                          <a:solidFill>
                            <a:schemeClr val="tx1"/>
                          </a:solidFill>
                          <a:effectLst/>
                          <a:latin typeface="Arial" panose="020B0604020202020204" pitchFamily="34" charset="0"/>
                          <a:ea typeface="+mn-ea"/>
                          <a:cs typeface="Arial" panose="020B0604020202020204" pitchFamily="34" charset="0"/>
                        </a:rPr>
                        <a:t>Neděle 25. 3. 2018 15:00</a:t>
                      </a:r>
                      <a:endParaRPr lang="cs-CZ" sz="105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FK Jiskra Modrá</a:t>
                      </a:r>
                      <a:r>
                        <a:rPr lang="cs-CZ" sz="1200" b="0" i="0" kern="1200" dirty="0" smtClean="0">
                          <a:solidFill>
                            <a:schemeClr val="tx1"/>
                          </a:solidFill>
                          <a:effectLst/>
                          <a:latin typeface="Arial" panose="020B0604020202020204" pitchFamily="34" charset="0"/>
                          <a:ea typeface="+mn-ea"/>
                          <a:cs typeface="Arial" panose="020B0604020202020204" pitchFamily="34" charset="0"/>
                        </a:rPr>
                        <a:t> - </a:t>
                      </a:r>
                      <a:r>
                        <a:rPr lang="cs-CZ" sz="1200" b="1" i="0" kern="1200" dirty="0" smtClean="0">
                          <a:solidFill>
                            <a:schemeClr val="tx1"/>
                          </a:solidFill>
                          <a:effectLst/>
                          <a:latin typeface="Arial" panose="020B0604020202020204" pitchFamily="34" charset="0"/>
                          <a:ea typeface="+mn-ea"/>
                          <a:cs typeface="Arial" panose="020B0604020202020204" pitchFamily="34" charset="0"/>
                        </a:rPr>
                        <a:t>SK </a:t>
                      </a:r>
                      <a:r>
                        <a:rPr lang="cs-CZ" sz="1200" b="1" i="0" kern="1200" dirty="0" err="1" smtClean="0">
                          <a:solidFill>
                            <a:schemeClr val="tx1"/>
                          </a:solidFill>
                          <a:effectLst/>
                          <a:latin typeface="Arial" panose="020B0604020202020204" pitchFamily="34" charset="0"/>
                          <a:ea typeface="+mn-ea"/>
                          <a:cs typeface="Arial" panose="020B0604020202020204" pitchFamily="34" charset="0"/>
                        </a:rPr>
                        <a:t>Brná</a:t>
                      </a:r>
                      <a:endParaRPr lang="cs-CZ" sz="7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727898212"/>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p>
        </p:txBody>
      </p:sp>
      <p:cxnSp>
        <p:nvCxnSpPr>
          <p:cNvPr id="16" name="Přímá spojovací šipka 15"/>
          <p:cNvCxnSpPr/>
          <p:nvPr/>
        </p:nvCxnSpPr>
        <p:spPr bwMode="auto">
          <a:xfrm>
            <a:off x="3384352"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7"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74784" y="7019845"/>
            <a:ext cx="429448" cy="200055"/>
          </a:xfrm>
          <a:prstGeom prst="rect">
            <a:avLst/>
          </a:prstGeom>
          <a:noFill/>
          <a:ln>
            <a:solidFill>
              <a:schemeClr val="tx1"/>
            </a:solidFill>
          </a:ln>
        </p:spPr>
        <p:txBody>
          <a:bodyPr wrap="square" rtlCol="0">
            <a:spAutoFit/>
          </a:bodyPr>
          <a:lstStyle/>
          <a:p>
            <a:pPr algn="ctr"/>
            <a:r>
              <a:rPr lang="cs-CZ" sz="700" dirty="0" smtClean="0">
                <a:latin typeface="Bookman Old Style" pitchFamily="18" charset="0"/>
              </a:rPr>
              <a:t>12</a:t>
            </a:r>
          </a:p>
        </p:txBody>
      </p:sp>
      <p:sp>
        <p:nvSpPr>
          <p:cNvPr id="17" name="Obdélník 16"/>
          <p:cNvSpPr/>
          <p:nvPr/>
        </p:nvSpPr>
        <p:spPr>
          <a:xfrm>
            <a:off x="5544591" y="811868"/>
            <a:ext cx="4608513" cy="6120000"/>
          </a:xfrm>
          <a:prstGeom prst="rect">
            <a:avLst/>
          </a:prstGeom>
        </p:spPr>
        <p:txBody>
          <a:bodyPr wrap="square">
            <a:spAutoFit/>
          </a:bodyPr>
          <a:lstStyle/>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a jeho začátek přinesl i herní převahu Štětí, která se potkala i s brankovými příležitostmi. Po hezké narážečce měl gól na noze </a:t>
            </a:r>
            <a:r>
              <a:rPr lang="cs-CZ" sz="1000" b="0" dirty="0" err="1">
                <a:latin typeface="Arial" panose="020B0604020202020204" pitchFamily="34" charset="0"/>
                <a:ea typeface="Calibri" panose="020F0502020204030204" pitchFamily="34" charset="0"/>
                <a:cs typeface="Arial" panose="020B0604020202020204" pitchFamily="34" charset="0"/>
              </a:rPr>
              <a:t>Poráč</a:t>
            </a:r>
            <a:r>
              <a:rPr lang="cs-CZ" sz="1000" b="0" dirty="0">
                <a:latin typeface="Arial" panose="020B0604020202020204" pitchFamily="34" charset="0"/>
                <a:ea typeface="Calibri" panose="020F0502020204030204" pitchFamily="34" charset="0"/>
                <a:cs typeface="Arial" panose="020B0604020202020204" pitchFamily="34" charset="0"/>
              </a:rPr>
              <a:t>, ale domácí brankář </a:t>
            </a:r>
            <a:r>
              <a:rPr lang="cs-CZ" sz="1000" b="0" dirty="0" err="1">
                <a:latin typeface="Arial" panose="020B0604020202020204" pitchFamily="34" charset="0"/>
                <a:ea typeface="Calibri" panose="020F0502020204030204" pitchFamily="34" charset="0"/>
                <a:cs typeface="Arial" panose="020B0604020202020204" pitchFamily="34" charset="0"/>
              </a:rPr>
              <a:t>Sabadosh</a:t>
            </a:r>
            <a:r>
              <a:rPr lang="cs-CZ" sz="1000" b="0" dirty="0">
                <a:latin typeface="Arial" panose="020B0604020202020204" pitchFamily="34" charset="0"/>
                <a:ea typeface="Calibri" panose="020F0502020204030204" pitchFamily="34" charset="0"/>
                <a:cs typeface="Arial" panose="020B0604020202020204" pitchFamily="34" charset="0"/>
              </a:rPr>
              <a:t> dokázal střelu zneškodnit. Do dvou nadějných příležitostí se dostal Mencl. V prvním případě branku </a:t>
            </a:r>
            <a:r>
              <a:rPr lang="cs-CZ" sz="1000" b="0" dirty="0" err="1">
                <a:latin typeface="Arial" panose="020B0604020202020204" pitchFamily="34" charset="0"/>
                <a:ea typeface="Calibri" panose="020F0502020204030204" pitchFamily="34" charset="0"/>
                <a:cs typeface="Arial" panose="020B0604020202020204" pitchFamily="34" charset="0"/>
              </a:rPr>
              <a:t>přehlavičkoval</a:t>
            </a:r>
            <a:r>
              <a:rPr lang="cs-CZ" sz="1000" b="0" dirty="0">
                <a:latin typeface="Arial" panose="020B0604020202020204" pitchFamily="34" charset="0"/>
                <a:ea typeface="Calibri" panose="020F0502020204030204" pitchFamily="34" charset="0"/>
                <a:cs typeface="Arial" panose="020B0604020202020204" pitchFamily="34" charset="0"/>
              </a:rPr>
              <a:t> a ve druhém zase z těžké pozice míč ideálně netrefil. Domácí byli zaskočeni a první vážnější pokus ke skórování si vypracovali až v 58. minutě, ale hlavička to přesná nebyla. Rohů kopal Perštejn nepočítaně a v 66. minutě po jednom z nich se také zachvěla tyč štětské branky. Tak jak se blížil konec, tak bylo jasné, že kdo dá gól, tak bude s největší pravděpodobností i vítěz. Vacek zkoušel štěstí z volného přímého kopu, ale trefil zeď. V závěru zahrávali domácí 3 rohy v řadě, ale také se branky nedočkali. Na obou stranách se střídalo a jednou ze změn byl i příchod Roberta </a:t>
            </a:r>
            <a:r>
              <a:rPr lang="cs-CZ" sz="1000" b="0" dirty="0" err="1">
                <a:latin typeface="Arial" panose="020B0604020202020204" pitchFamily="34" charset="0"/>
                <a:ea typeface="Calibri" panose="020F0502020204030204" pitchFamily="34" charset="0"/>
                <a:cs typeface="Arial" panose="020B0604020202020204" pitchFamily="34" charset="0"/>
              </a:rPr>
              <a:t>Feka</a:t>
            </a:r>
            <a:r>
              <a:rPr lang="cs-CZ" sz="1000" b="0" dirty="0">
                <a:latin typeface="Arial" panose="020B0604020202020204" pitchFamily="34" charset="0"/>
                <a:ea typeface="Calibri" panose="020F0502020204030204" pitchFamily="34" charset="0"/>
                <a:cs typeface="Arial" panose="020B0604020202020204" pitchFamily="34" charset="0"/>
              </a:rPr>
              <a:t> v dresu Štětí, který se mohl stát hlavní hvězdou zápasu. V poslední minutě dostal pochoutku od Brandejse, branka na něj zívala a velká škoda, že nedokázal dostat míč do za záda brankáře, kterého jen slabě trefil. Byl tu konec a šlo se teda na penalty, které jsme, jak si můžete níže přečíst, zvládli lépe.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Průběh penalt: </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Perštejn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Štětí</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Salák   1:0                        </a:t>
            </a:r>
            <a:r>
              <a:rPr lang="cs-CZ" sz="1000" b="0" dirty="0" err="1">
                <a:latin typeface="Arial" panose="020B0604020202020204" pitchFamily="34" charset="0"/>
                <a:ea typeface="Calibri" panose="020F0502020204030204" pitchFamily="34" charset="0"/>
                <a:cs typeface="Arial" panose="020B0604020202020204" pitchFamily="34" charset="0"/>
              </a:rPr>
              <a:t>Čámský</a:t>
            </a:r>
            <a:r>
              <a:rPr lang="cs-CZ" sz="1000" b="0" dirty="0">
                <a:latin typeface="Arial" panose="020B0604020202020204" pitchFamily="34" charset="0"/>
                <a:ea typeface="Calibri" panose="020F0502020204030204" pitchFamily="34" charset="0"/>
                <a:cs typeface="Arial" panose="020B0604020202020204" pitchFamily="34" charset="0"/>
              </a:rPr>
              <a:t>  1:1</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Taverna  nedal               Vacek       1:2</a:t>
            </a:r>
          </a:p>
          <a:p>
            <a:pPr algn="just">
              <a:lnSpc>
                <a:spcPct val="107000"/>
              </a:lnSpc>
              <a:spcAft>
                <a:spcPts val="0"/>
              </a:spcAft>
            </a:pPr>
            <a:r>
              <a:rPr lang="cs-CZ" sz="1000" b="0" dirty="0" err="1">
                <a:latin typeface="Arial" panose="020B0604020202020204" pitchFamily="34" charset="0"/>
                <a:ea typeface="Calibri" panose="020F0502020204030204" pitchFamily="34" charset="0"/>
                <a:cs typeface="Arial" panose="020B0604020202020204" pitchFamily="34" charset="0"/>
              </a:rPr>
              <a:t>Filinger</a:t>
            </a:r>
            <a:r>
              <a:rPr lang="cs-CZ" sz="1000" b="0" dirty="0">
                <a:latin typeface="Arial" panose="020B0604020202020204" pitchFamily="34" charset="0"/>
                <a:ea typeface="Calibri" panose="020F0502020204030204" pitchFamily="34" charset="0"/>
                <a:cs typeface="Arial" panose="020B0604020202020204" pitchFamily="34" charset="0"/>
              </a:rPr>
              <a:t>   2:2(panenkovsky)   Svoboda   2:3</a:t>
            </a:r>
          </a:p>
          <a:p>
            <a:pPr algn="just">
              <a:lnSpc>
                <a:spcPct val="107000"/>
              </a:lnSpc>
              <a:spcAft>
                <a:spcPts val="0"/>
              </a:spcAft>
            </a:pPr>
            <a:r>
              <a:rPr lang="cs-CZ" sz="1000" b="0" dirty="0" err="1">
                <a:latin typeface="Arial" panose="020B0604020202020204" pitchFamily="34" charset="0"/>
                <a:ea typeface="Calibri" panose="020F0502020204030204" pitchFamily="34" charset="0"/>
                <a:cs typeface="Arial" panose="020B0604020202020204" pitchFamily="34" charset="0"/>
              </a:rPr>
              <a:t>Koštůr</a:t>
            </a:r>
            <a:r>
              <a:rPr lang="cs-CZ" sz="1000" b="0" dirty="0">
                <a:latin typeface="Arial" panose="020B0604020202020204" pitchFamily="34" charset="0"/>
                <a:ea typeface="Calibri" panose="020F0502020204030204" pitchFamily="34" charset="0"/>
                <a:cs typeface="Arial" panose="020B0604020202020204" pitchFamily="34" charset="0"/>
              </a:rPr>
              <a:t>    nedal                    Faust    2:4</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Chtěli jsme všechny body, ale nakonec jsou z toho aspoň 2. Přerušili jsme sérii 3 porážek v řadě  a po podzimu se zařadili na 3.místo 3 body za vedoucím Mosteckým FK  a Baníkem Modlany. V tomto utkání jsme si o jeden bod více než soupeř zasloužili, i když na hře, kdy jsme střídali lepší momenty s horšími, bylo znát, že už se blíží zima a úzký herní kádr mužstva již zaslouží přestávku. Hráčům, trenérům a celému realizačnímu týmu je třeba za předvedené výkony a výsledky v podzimní části poděkovat. Do soutěže jsme vstupovali s cílem hrát v klidném středu tabulky a nakonec je z toho krásné 3. místo, které slibuje dramatické a zajímavé jaro.</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Brandejs 1</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Gabriel-</a:t>
            </a:r>
            <a:r>
              <a:rPr lang="cs-CZ" sz="1000" b="0" dirty="0" err="1">
                <a:latin typeface="Arial" panose="020B0604020202020204" pitchFamily="34" charset="0"/>
                <a:ea typeface="Calibri" panose="020F0502020204030204" pitchFamily="34" charset="0"/>
                <a:cs typeface="Arial" panose="020B0604020202020204" pitchFamily="34" charset="0"/>
              </a:rPr>
              <a:t>Čámský</a:t>
            </a:r>
            <a:r>
              <a:rPr lang="cs-CZ" sz="1000" b="0" dirty="0">
                <a:latin typeface="Arial" panose="020B0604020202020204" pitchFamily="34" charset="0"/>
                <a:ea typeface="Calibri" panose="020F0502020204030204" pitchFamily="34" charset="0"/>
                <a:cs typeface="Arial" panose="020B0604020202020204" pitchFamily="34" charset="0"/>
              </a:rPr>
              <a:t>, Svoboda, Vacek, </a:t>
            </a:r>
            <a:r>
              <a:rPr lang="cs-CZ" sz="1000" b="0" dirty="0" err="1">
                <a:latin typeface="Arial" panose="020B0604020202020204" pitchFamily="34" charset="0"/>
                <a:ea typeface="Calibri" panose="020F0502020204030204" pitchFamily="34" charset="0"/>
                <a:cs typeface="Arial" panose="020B0604020202020204" pitchFamily="34" charset="0"/>
              </a:rPr>
              <a:t>Poráč</a:t>
            </a:r>
            <a:r>
              <a:rPr lang="cs-CZ" sz="1000" b="0" dirty="0">
                <a:latin typeface="Arial" panose="020B0604020202020204" pitchFamily="34" charset="0"/>
                <a:ea typeface="Calibri" panose="020F0502020204030204" pitchFamily="34" charset="0"/>
                <a:cs typeface="Arial" panose="020B0604020202020204" pitchFamily="34" charset="0"/>
              </a:rPr>
              <a:t>-Křtěn(46.Beruška), </a:t>
            </a:r>
            <a:endParaRPr lang="cs-CZ" sz="1000" b="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smtClean="0">
                <a:latin typeface="Arial" panose="020B0604020202020204" pitchFamily="34" charset="0"/>
                <a:ea typeface="Calibri" panose="020F0502020204030204" pitchFamily="34" charset="0"/>
                <a:cs typeface="Arial" panose="020B0604020202020204" pitchFamily="34" charset="0"/>
              </a:rPr>
              <a:t>              Stejskal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smtClean="0">
                <a:latin typeface="Arial" panose="020B0604020202020204" pitchFamily="34" charset="0"/>
                <a:ea typeface="Calibri" panose="020F0502020204030204" pitchFamily="34" charset="0"/>
                <a:cs typeface="Arial" panose="020B0604020202020204" pitchFamily="34" charset="0"/>
              </a:rPr>
              <a:t> Vacek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smtClean="0">
                <a:latin typeface="Arial" panose="020B0604020202020204" pitchFamily="34" charset="0"/>
                <a:ea typeface="Calibri" panose="020F0502020204030204" pitchFamily="34" charset="0"/>
                <a:cs typeface="Arial" panose="020B0604020202020204" pitchFamily="34" charset="0"/>
              </a:rPr>
              <a:t>Mencl(82.Feko</a:t>
            </a:r>
            <a:r>
              <a:rPr lang="cs-CZ" sz="1000" b="0" dirty="0">
                <a:latin typeface="Arial" panose="020B0604020202020204" pitchFamily="34" charset="0"/>
                <a:ea typeface="Calibri" panose="020F0502020204030204" pitchFamily="34" charset="0"/>
                <a:cs typeface="Arial" panose="020B0604020202020204" pitchFamily="34" charset="0"/>
              </a:rPr>
              <a:t>) , Faust-Brandejs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Připraveni:</a:t>
            </a:r>
            <a:r>
              <a:rPr lang="cs-CZ" sz="1000" b="0" dirty="0">
                <a:latin typeface="Arial" panose="020B0604020202020204" pitchFamily="34" charset="0"/>
                <a:ea typeface="Calibri" panose="020F0502020204030204" pitchFamily="34" charset="0"/>
                <a:cs typeface="Arial" panose="020B0604020202020204" pitchFamily="34" charset="0"/>
              </a:rPr>
              <a:t> Horváth, Beruška</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K.Zuna</a:t>
            </a:r>
            <a:r>
              <a:rPr lang="cs-CZ" sz="1000" b="0" dirty="0">
                <a:latin typeface="Arial" panose="020B0604020202020204" pitchFamily="34" charset="0"/>
                <a:ea typeface="Calibri" panose="020F0502020204030204" pitchFamily="34" charset="0"/>
                <a:cs typeface="Arial" panose="020B0604020202020204" pitchFamily="34" charset="0"/>
              </a:rPr>
              <a:t> Vedoucí: </a:t>
            </a:r>
            <a:r>
              <a:rPr lang="cs-CZ" sz="1000" b="0" dirty="0" err="1">
                <a:latin typeface="Arial" panose="020B0604020202020204" pitchFamily="34" charset="0"/>
                <a:ea typeface="Calibri" panose="020F0502020204030204" pitchFamily="34" charset="0"/>
                <a:cs typeface="Arial" panose="020B0604020202020204" pitchFamily="34" charset="0"/>
              </a:rPr>
              <a:t>J.Havner</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M.Klimpl-K.Rouček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R.Linhart</a:t>
            </a:r>
            <a:r>
              <a:rPr lang="cs-CZ" sz="1000" b="0" dirty="0">
                <a:latin typeface="Arial" panose="020B0604020202020204" pitchFamily="34" charset="0"/>
                <a:ea typeface="Calibri" panose="020F0502020204030204" pitchFamily="34" charset="0"/>
                <a:cs typeface="Arial" panose="020B0604020202020204" pitchFamily="34" charset="0"/>
              </a:rPr>
              <a:t>  Delegát: </a:t>
            </a:r>
            <a:r>
              <a:rPr lang="cs-CZ" sz="1000" b="0" dirty="0" err="1">
                <a:latin typeface="Arial" panose="020B0604020202020204" pitchFamily="34" charset="0"/>
                <a:ea typeface="Calibri" panose="020F0502020204030204" pitchFamily="34" charset="0"/>
                <a:cs typeface="Arial" panose="020B0604020202020204" pitchFamily="34" charset="0"/>
              </a:rPr>
              <a:t>M.Dvorský</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sp>
        <p:nvSpPr>
          <p:cNvPr id="19" name="TextovéPole 18"/>
          <p:cNvSpPr txBox="1"/>
          <p:nvPr/>
        </p:nvSpPr>
        <p:spPr>
          <a:xfrm>
            <a:off x="5616600" y="163116"/>
            <a:ext cx="4248472" cy="584775"/>
          </a:xfrm>
          <a:prstGeom prst="rect">
            <a:avLst/>
          </a:prstGeom>
          <a:pattFill prst="smConfetti">
            <a:fgClr>
              <a:srgbClr val="99FF66"/>
            </a:fgClr>
            <a:bgClr>
              <a:schemeClr val="bg1"/>
            </a:bgClr>
          </a:pattFill>
        </p:spPr>
        <p:txBody>
          <a:bodyPr wrap="square" rtlCol="0">
            <a:spAutoFit/>
          </a:bodyPr>
          <a:lstStyle/>
          <a:p>
            <a:pPr algn="ctr"/>
            <a:r>
              <a:rPr lang="cs-CZ" sz="1600" dirty="0" smtClean="0">
                <a:solidFill>
                  <a:srgbClr val="000099"/>
                </a:solidFill>
                <a:latin typeface="Bookman Old Style" pitchFamily="18" charset="0"/>
              </a:rPr>
              <a:t>Rozlučka s podzimem byla penaltová</a:t>
            </a:r>
          </a:p>
          <a:p>
            <a:pPr algn="ctr"/>
            <a:r>
              <a:rPr lang="cs-CZ" sz="1600" dirty="0" smtClean="0">
                <a:solidFill>
                  <a:srgbClr val="000099"/>
                </a:solidFill>
                <a:latin typeface="Bookman Old Style" pitchFamily="18" charset="0"/>
              </a:rPr>
              <a:t>Perštejn-Štětí 18.11.2017</a:t>
            </a:r>
          </a:p>
        </p:txBody>
      </p:sp>
      <p:sp>
        <p:nvSpPr>
          <p:cNvPr id="12" name="TextovéPole 11"/>
          <p:cNvSpPr txBox="1"/>
          <p:nvPr/>
        </p:nvSpPr>
        <p:spPr>
          <a:xfrm>
            <a:off x="216000" y="235124"/>
            <a:ext cx="4464496" cy="830997"/>
          </a:xfrm>
          <a:prstGeom prst="rect">
            <a:avLst/>
          </a:prstGeom>
          <a:solidFill>
            <a:srgbClr val="99FF66"/>
          </a:solidFill>
          <a:effectLst>
            <a:glow rad="139700">
              <a:srgbClr val="00FFCC">
                <a:alpha val="40000"/>
              </a:srgbClr>
            </a:glow>
            <a:softEdge rad="330200"/>
          </a:effectLst>
        </p:spPr>
        <p:txBody>
          <a:bodyPr wrap="square" rtlCol="0">
            <a:spAutoFit/>
          </a:bodyPr>
          <a:lstStyle/>
          <a:p>
            <a:pPr algn="ctr"/>
            <a:r>
              <a:rPr lang="cs-CZ" sz="2400" dirty="0" smtClean="0">
                <a:solidFill>
                  <a:srgbClr val="CC0099"/>
                </a:solidFill>
                <a:latin typeface="Times New Roman" panose="02020603050405020304" pitchFamily="18" charset="0"/>
                <a:cs typeface="Times New Roman" panose="02020603050405020304" pitchFamily="18" charset="0"/>
              </a:rPr>
              <a:t>Cíle mužstev krajského přeboru pro jarní část soutěže. </a:t>
            </a:r>
          </a:p>
        </p:txBody>
      </p:sp>
      <p:sp>
        <p:nvSpPr>
          <p:cNvPr id="13" name="TextovéPole 12"/>
          <p:cNvSpPr txBox="1"/>
          <p:nvPr/>
        </p:nvSpPr>
        <p:spPr>
          <a:xfrm>
            <a:off x="143992" y="1243236"/>
            <a:ext cx="4608512" cy="5509200"/>
          </a:xfrm>
          <a:prstGeom prst="rect">
            <a:avLst/>
          </a:prstGeom>
          <a:noFill/>
        </p:spPr>
        <p:txBody>
          <a:bodyPr wrap="square" rtlCol="0">
            <a:spAutoFit/>
          </a:bodyPr>
          <a:lstStyle/>
          <a:p>
            <a:pPr algn="just"/>
            <a:r>
              <a:rPr lang="cs-CZ" sz="1400" u="sng" dirty="0" smtClean="0">
                <a:solidFill>
                  <a:srgbClr val="000099"/>
                </a:solidFill>
                <a:latin typeface="Arial" panose="020B0604020202020204" pitchFamily="34" charset="0"/>
                <a:cs typeface="Arial" panose="020B0604020202020204" pitchFamily="34" charset="0"/>
              </a:rPr>
              <a:t>1. Mostecký fotbalový klub </a:t>
            </a:r>
            <a:r>
              <a:rPr lang="cs-CZ" b="0" dirty="0" smtClean="0">
                <a:latin typeface="Arial" panose="020B0604020202020204" pitchFamily="34" charset="0"/>
                <a:cs typeface="Arial" panose="020B0604020202020204" pitchFamily="34" charset="0"/>
              </a:rPr>
              <a:t>– podzimní leader soutěže se netají plánem návratu do divize. Spoléhají na střelce Dominika Valentu a chtějí získat stejný počet bodů jako na podzim.</a:t>
            </a:r>
          </a:p>
          <a:p>
            <a:pPr algn="just"/>
            <a:r>
              <a:rPr lang="cs-CZ" sz="1400" u="sng" dirty="0" smtClean="0">
                <a:latin typeface="Arial" panose="020B0604020202020204" pitchFamily="34" charset="0"/>
                <a:cs typeface="Arial" panose="020B0604020202020204" pitchFamily="34" charset="0"/>
              </a:rPr>
              <a:t>2. SK Baník Modlany </a:t>
            </a:r>
            <a:r>
              <a:rPr lang="cs-CZ" b="0" dirty="0" smtClean="0">
                <a:latin typeface="Arial" panose="020B0604020202020204" pitchFamily="34" charset="0"/>
                <a:cs typeface="Arial" panose="020B0604020202020204" pitchFamily="34" charset="0"/>
              </a:rPr>
              <a:t>– na postup nemyslí. Jsou na krásném druhém místě a fotbalu si chtějí užívat. Tým drží zkušení bývalí ligoví  hráči Slavík , Doležal, Dragoun. </a:t>
            </a:r>
          </a:p>
          <a:p>
            <a:pPr algn="just"/>
            <a:r>
              <a:rPr lang="cs-CZ" sz="1400" u="sng" dirty="0" smtClean="0">
                <a:solidFill>
                  <a:srgbClr val="000099"/>
                </a:solidFill>
                <a:latin typeface="Arial" panose="020B0604020202020204" pitchFamily="34" charset="0"/>
                <a:cs typeface="Arial" panose="020B0604020202020204" pitchFamily="34" charset="0"/>
              </a:rPr>
              <a:t>3. SK Štětí </a:t>
            </a:r>
            <a:r>
              <a:rPr lang="cs-CZ" b="0" dirty="0" smtClean="0">
                <a:latin typeface="Arial" panose="020B0604020202020204" pitchFamily="34" charset="0"/>
                <a:cs typeface="Arial" panose="020B0604020202020204" pitchFamily="34" charset="0"/>
              </a:rPr>
              <a:t>– se zimní přípravou z důvodu malé tréninkové účasti spokojené není, ale i tak je tým připraven a chce se poprat o 2. místo, na které pomýšlí hodně mužstev.</a:t>
            </a:r>
          </a:p>
          <a:p>
            <a:pPr algn="just"/>
            <a:r>
              <a:rPr lang="cs-CZ" sz="1400" u="sng" dirty="0" smtClean="0">
                <a:latin typeface="Arial" panose="020B0604020202020204" pitchFamily="34" charset="0"/>
                <a:cs typeface="Arial" panose="020B0604020202020204" pitchFamily="34" charset="0"/>
              </a:rPr>
              <a:t>4. TJ Sokol Srbice</a:t>
            </a:r>
            <a:r>
              <a:rPr lang="cs-CZ" dirty="0" smtClean="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doplňuje čtveřici nejlepších týmů podzimu. Postup není prioritou, ale pokud by se zadařilo, tak se mu nebrání, říká klubový šéf. Mužstvo posílilo o Beneše z Mostu, </a:t>
            </a:r>
            <a:r>
              <a:rPr lang="cs-CZ" b="0" dirty="0" err="1" smtClean="0">
                <a:latin typeface="Arial" panose="020B0604020202020204" pitchFamily="34" charset="0"/>
                <a:cs typeface="Arial" panose="020B0604020202020204" pitchFamily="34" charset="0"/>
              </a:rPr>
              <a:t>Bikára</a:t>
            </a:r>
            <a:r>
              <a:rPr lang="cs-CZ" b="0" dirty="0" smtClean="0">
                <a:latin typeface="Arial" panose="020B0604020202020204" pitchFamily="34" charset="0"/>
                <a:cs typeface="Arial" panose="020B0604020202020204" pitchFamily="34" charset="0"/>
              </a:rPr>
              <a:t> z Krupky a </a:t>
            </a:r>
            <a:r>
              <a:rPr lang="cs-CZ" b="0" dirty="0" err="1" smtClean="0">
                <a:latin typeface="Arial" panose="020B0604020202020204" pitchFamily="34" charset="0"/>
                <a:cs typeface="Arial" panose="020B0604020202020204" pitchFamily="34" charset="0"/>
              </a:rPr>
              <a:t>Pokoše</a:t>
            </a:r>
            <a:r>
              <a:rPr lang="cs-CZ" b="0" dirty="0" smtClean="0">
                <a:latin typeface="Arial" panose="020B0604020202020204" pitchFamily="34" charset="0"/>
                <a:cs typeface="Arial" panose="020B0604020202020204" pitchFamily="34" charset="0"/>
              </a:rPr>
              <a:t> z Modlan.   </a:t>
            </a:r>
          </a:p>
          <a:p>
            <a:pPr algn="just"/>
            <a:r>
              <a:rPr lang="cs-CZ" sz="1400" u="sng" dirty="0" smtClean="0">
                <a:solidFill>
                  <a:srgbClr val="000099"/>
                </a:solidFill>
                <a:latin typeface="Arial" panose="020B0604020202020204" pitchFamily="34" charset="0"/>
                <a:cs typeface="Arial" panose="020B0604020202020204" pitchFamily="34" charset="0"/>
              </a:rPr>
              <a:t>5. FK Jílové </a:t>
            </a:r>
            <a:r>
              <a:rPr lang="cs-CZ" b="0" dirty="0" smtClean="0">
                <a:latin typeface="Arial" panose="020B0604020202020204" pitchFamily="34" charset="0"/>
                <a:cs typeface="Arial" panose="020B0604020202020204" pitchFamily="34" charset="0"/>
              </a:rPr>
              <a:t>-</a:t>
            </a:r>
            <a:r>
              <a:rPr lang="cs-CZ" dirty="0" smtClean="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nováček je na 5. místě a pozici by si chtěl udržet i na jaře. Pozor si musí dát na začátek soutěže a zbytečně neprohrávat, jako </a:t>
            </a:r>
            <a:r>
              <a:rPr lang="cs-CZ" b="0" dirty="0" err="1" smtClean="0">
                <a:latin typeface="Arial" panose="020B0604020202020204" pitchFamily="34" charset="0"/>
                <a:cs typeface="Arial" panose="020B0604020202020204" pitchFamily="34" charset="0"/>
              </a:rPr>
              <a:t>tobylo</a:t>
            </a:r>
            <a:r>
              <a:rPr lang="cs-CZ" b="0" dirty="0" smtClean="0">
                <a:latin typeface="Arial" panose="020B0604020202020204" pitchFamily="34" charset="0"/>
                <a:cs typeface="Arial" panose="020B0604020202020204" pitchFamily="34" charset="0"/>
              </a:rPr>
              <a:t> na začátku soutěže. Z nových tváří je v týmu Jakub </a:t>
            </a:r>
            <a:r>
              <a:rPr lang="cs-CZ" b="0" dirty="0" err="1" smtClean="0">
                <a:latin typeface="Arial" panose="020B0604020202020204" pitchFamily="34" charset="0"/>
                <a:cs typeface="Arial" panose="020B0604020202020204" pitchFamily="34" charset="0"/>
              </a:rPr>
              <a:t>Murdych</a:t>
            </a:r>
            <a:r>
              <a:rPr lang="cs-CZ" b="0" dirty="0" smtClean="0">
                <a:latin typeface="Arial" panose="020B0604020202020204" pitchFamily="34" charset="0"/>
                <a:cs typeface="Arial" panose="020B0604020202020204" pitchFamily="34" charset="0"/>
              </a:rPr>
              <a:t>.</a:t>
            </a:r>
          </a:p>
          <a:p>
            <a:pPr algn="just"/>
            <a:r>
              <a:rPr lang="cs-CZ" sz="1400" u="sng" dirty="0" smtClean="0">
                <a:latin typeface="Arial" panose="020B0604020202020204" pitchFamily="34" charset="0"/>
                <a:cs typeface="Arial" panose="020B0604020202020204" pitchFamily="34" charset="0"/>
              </a:rPr>
              <a:t>6. SK </a:t>
            </a:r>
            <a:r>
              <a:rPr lang="cs-CZ" sz="1400" u="sng" dirty="0" err="1" smtClean="0">
                <a:latin typeface="Arial" panose="020B0604020202020204" pitchFamily="34" charset="0"/>
                <a:cs typeface="Arial" panose="020B0604020202020204" pitchFamily="34" charset="0"/>
              </a:rPr>
              <a:t>Brná</a:t>
            </a:r>
            <a:r>
              <a:rPr lang="cs-CZ" sz="1400" u="sng" dirty="0" smtClean="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je po podzimu s 6. místem spokojená.  Tým drží trojice zkušených </a:t>
            </a:r>
            <a:r>
              <a:rPr lang="cs-CZ" b="0" dirty="0" err="1" smtClean="0">
                <a:latin typeface="Arial" panose="020B0604020202020204" pitchFamily="34" charset="0"/>
                <a:cs typeface="Arial" panose="020B0604020202020204" pitchFamily="34" charset="0"/>
              </a:rPr>
              <a:t>Demčenko</a:t>
            </a:r>
            <a:r>
              <a:rPr lang="cs-CZ" b="0" dirty="0" smtClean="0">
                <a:latin typeface="Arial" panose="020B0604020202020204" pitchFamily="34" charset="0"/>
                <a:cs typeface="Arial" panose="020B0604020202020204" pitchFamily="34" charset="0"/>
              </a:rPr>
              <a:t>, Králík, Bartoš. Pokud nebudou mužstvo doprovázet zranění, tak zde věří, že se jim dosavadní úspěšné postavení podaří udržet.</a:t>
            </a:r>
          </a:p>
          <a:p>
            <a:pPr algn="just"/>
            <a:r>
              <a:rPr lang="cs-CZ" sz="1400" u="sng" dirty="0" smtClean="0">
                <a:solidFill>
                  <a:srgbClr val="000099"/>
                </a:solidFill>
                <a:latin typeface="Arial" panose="020B0604020202020204" pitchFamily="34" charset="0"/>
                <a:cs typeface="Arial" panose="020B0604020202020204" pitchFamily="34" charset="0"/>
              </a:rPr>
              <a:t>7. FK Slavoj Žatec</a:t>
            </a:r>
            <a:r>
              <a:rPr lang="cs-CZ" sz="1400" b="0" u="sng" dirty="0" smtClean="0">
                <a:solidFill>
                  <a:srgbClr val="000099"/>
                </a:solidFill>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v kádru k velkým změnám nedošlo. V Žatci už nebude hostovat </a:t>
            </a:r>
            <a:r>
              <a:rPr lang="cs-CZ" b="0" dirty="0" err="1" smtClean="0">
                <a:latin typeface="Arial" panose="020B0604020202020204" pitchFamily="34" charset="0"/>
                <a:cs typeface="Arial" panose="020B0604020202020204" pitchFamily="34" charset="0"/>
              </a:rPr>
              <a:t>Loos</a:t>
            </a:r>
            <a:r>
              <a:rPr lang="cs-CZ" b="0" dirty="0" smtClean="0">
                <a:latin typeface="Arial" panose="020B0604020202020204" pitchFamily="34" charset="0"/>
                <a:cs typeface="Arial" panose="020B0604020202020204" pitchFamily="34" charset="0"/>
              </a:rPr>
              <a:t>. V Žatci věří, že jejich tým půjde na jaře nahoru. Předseda Maňák hovoří dokonce o 3. místu.</a:t>
            </a:r>
          </a:p>
          <a:p>
            <a:pPr algn="just"/>
            <a:r>
              <a:rPr lang="cs-CZ" sz="1400" u="sng" dirty="0" smtClean="0">
                <a:latin typeface="Arial" panose="020B0604020202020204" pitchFamily="34" charset="0"/>
                <a:cs typeface="Arial" panose="020B0604020202020204" pitchFamily="34" charset="0"/>
              </a:rPr>
              <a:t>8. TJ Krupka </a:t>
            </a:r>
            <a:r>
              <a:rPr lang="cs-CZ" b="0" dirty="0" smtClean="0">
                <a:latin typeface="Arial" panose="020B0604020202020204" pitchFamily="34" charset="0"/>
                <a:cs typeface="Arial" panose="020B0604020202020204" pitchFamily="34" charset="0"/>
              </a:rPr>
              <a:t>– chce na jaře poskočit v tabulce z 8. místa poskočit o několik míst nahoru. Příprava proběhla v domácích podmínkách a vládla spokojenost. Z FK Litoměřicka přišli bratři Horváthové.     </a:t>
            </a:r>
          </a:p>
        </p:txBody>
      </p:sp>
      <p:cxnSp>
        <p:nvCxnSpPr>
          <p:cNvPr id="21" name="Přímá spojnice se šipkou 20"/>
          <p:cNvCxnSpPr/>
          <p:nvPr/>
        </p:nvCxnSpPr>
        <p:spPr bwMode="auto">
          <a:xfrm>
            <a:off x="3191622" y="6931868"/>
            <a:ext cx="1008112" cy="0"/>
          </a:xfrm>
          <a:prstGeom prst="straightConnector1">
            <a:avLst/>
          </a:prstGeom>
          <a:noFill/>
          <a:ln w="22225" cap="flat" cmpd="sng" algn="ctr">
            <a:solidFill>
              <a:srgbClr val="FF3300"/>
            </a:solidFill>
            <a:prstDash val="solid"/>
            <a:round/>
            <a:headEnd type="none" w="med" len="med"/>
            <a:tailEnd type="triangle"/>
          </a:ln>
          <a:effectLst>
            <a:outerShdw dist="45791" dir="2021404" algn="ctr" rotWithShape="0">
              <a:srgbClr val="9999FF"/>
            </a:outerShdw>
          </a:effectLst>
        </p:spPr>
      </p:cxnSp>
      <p:pic>
        <p:nvPicPr>
          <p:cNvPr id="2" name="Obrázek 1"/>
          <p:cNvPicPr>
            <a:picLocks noChangeAspect="1"/>
          </p:cNvPicPr>
          <p:nvPr/>
        </p:nvPicPr>
        <p:blipFill>
          <a:blip r:embed="rId3"/>
          <a:stretch>
            <a:fillRect/>
          </a:stretch>
        </p:blipFill>
        <p:spPr>
          <a:xfrm>
            <a:off x="8352904" y="3467055"/>
            <a:ext cx="1285875" cy="8096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15" name="TextovéPole 14"/>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p>
        </p:txBody>
      </p:sp>
      <p:sp>
        <p:nvSpPr>
          <p:cNvPr id="10" name="Obdélník 9"/>
          <p:cNvSpPr/>
          <p:nvPr/>
        </p:nvSpPr>
        <p:spPr>
          <a:xfrm>
            <a:off x="216000" y="1243236"/>
            <a:ext cx="4680520" cy="5526128"/>
          </a:xfrm>
          <a:prstGeom prst="rect">
            <a:avLst/>
          </a:prstGeom>
        </p:spPr>
        <p:txBody>
          <a:bodyPr wrap="square">
            <a:spAutoFit/>
          </a:bodyPr>
          <a:lstStyle/>
          <a:p>
            <a:pPr algn="ctr">
              <a:lnSpc>
                <a:spcPct val="107000"/>
              </a:lnSpc>
              <a:spcAft>
                <a:spcPts val="0"/>
              </a:spcAft>
            </a:pPr>
            <a:r>
              <a:rPr lang="cs-CZ" sz="20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TJ Spartak Perštejn –SK Štětí</a:t>
            </a:r>
            <a:endParaRPr lang="cs-CZ" sz="10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1:2 PK (1:1)  18.11.2017  15.kolo</a:t>
            </a:r>
            <a:endParaRPr lang="cs-CZ"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Times New Roman" panose="02020603050405020304" pitchFamily="18" charset="0"/>
              </a:rPr>
              <a:t>Posledním letošním zápasem mužstva dospělých bylo střetnutí na hřišti nováčka soutěže v dalekém </a:t>
            </a:r>
            <a:r>
              <a:rPr lang="cs-CZ" sz="1000" b="0" dirty="0" err="1">
                <a:latin typeface="Arial" panose="020B0604020202020204" pitchFamily="34" charset="0"/>
                <a:ea typeface="Calibri" panose="020F0502020204030204" pitchFamily="34" charset="0"/>
                <a:cs typeface="Times New Roman" panose="02020603050405020304" pitchFamily="18" charset="0"/>
              </a:rPr>
              <a:t>Perštějně</a:t>
            </a:r>
            <a:r>
              <a:rPr lang="cs-CZ" sz="1000" b="0" dirty="0">
                <a:latin typeface="Arial" panose="020B0604020202020204" pitchFamily="34" charset="0"/>
                <a:ea typeface="Calibri" panose="020F0502020204030204" pitchFamily="34" charset="0"/>
                <a:cs typeface="Times New Roman" panose="02020603050405020304" pitchFamily="18" charset="0"/>
              </a:rPr>
              <a:t>. Hrálo se v sobotu, a protože si mužstva na prvních 3 místech tabulky předehrály své zápasy už v pátek v den státního svátku a dva z nich si úspěšně nevedly, tak jsme to mohli považovat za takový hezký dárek. V případě našeho úspěchu v </a:t>
            </a:r>
            <a:r>
              <a:rPr lang="cs-CZ" sz="1000" b="0" dirty="0" err="1">
                <a:latin typeface="Arial" panose="020B0604020202020204" pitchFamily="34" charset="0"/>
                <a:ea typeface="Calibri" panose="020F0502020204030204" pitchFamily="34" charset="0"/>
                <a:cs typeface="Times New Roman" panose="02020603050405020304" pitchFamily="18" charset="0"/>
              </a:rPr>
              <a:t>Perštejně</a:t>
            </a:r>
            <a:r>
              <a:rPr lang="cs-CZ" sz="1000" b="0" dirty="0">
                <a:latin typeface="Arial" panose="020B0604020202020204" pitchFamily="34" charset="0"/>
                <a:ea typeface="Calibri" panose="020F0502020204030204" pitchFamily="34" charset="0"/>
                <a:cs typeface="Times New Roman" panose="02020603050405020304" pitchFamily="18" charset="0"/>
              </a:rPr>
              <a:t> se bodově přiblížit předním místům a zimu prožít s pocitem, že o nejvyšších místech Ústeckého přeboru se bude rozhodovat na jaře. Soupeř zatím v bezprostředním pásmu sestupu není, ale i tak body určitě potřebuje a co se na podzim posbírá, to tam na jaře zůstane. Nástup do utkání vyšel excelentně a už v 6. minutě jsme šli do vedení. Křtěn dovedně přistrčil balón na Brandejse a jeho herní symfonie, kterou zahrál s brankářem a 2 obránci znamenala naše vedení 1:0. Potlesk na hostující lavičce ještě neskončil a už bylo všechno jinak. Hned při prvním rohu domácích jsme zaspali a probudil nás až Taverna </a:t>
            </a:r>
            <a:r>
              <a:rPr lang="cs-CZ" sz="1000" b="0" dirty="0" err="1">
                <a:latin typeface="Arial" panose="020B0604020202020204" pitchFamily="34" charset="0"/>
                <a:ea typeface="Calibri" panose="020F0502020204030204" pitchFamily="34" charset="0"/>
                <a:cs typeface="Times New Roman" panose="02020603050405020304" pitchFamily="18" charset="0"/>
              </a:rPr>
              <a:t>Rodrigo</a:t>
            </a:r>
            <a:r>
              <a:rPr lang="cs-CZ" sz="1000" b="0" dirty="0">
                <a:latin typeface="Arial" panose="020B0604020202020204" pitchFamily="34" charset="0"/>
                <a:ea typeface="Calibri" panose="020F0502020204030204" pitchFamily="34" charset="0"/>
                <a:cs typeface="Times New Roman" panose="02020603050405020304" pitchFamily="18" charset="0"/>
              </a:rPr>
              <a:t>, který zůstal osamocen u zadní tyče a vyrovnal v 8. minutě na 1:1. Obě mužstva se i nadále věnovala útočení a zdálo se, že diváci uvidí hodně gólů. Více šancí a pohledných kombinačních akcí bylo však v úvodních 20 minutách v repertoáru našeho týmu. Z </a:t>
            </a:r>
            <a:r>
              <a:rPr lang="cs-CZ" sz="1000" b="0" dirty="0" err="1">
                <a:latin typeface="Arial" panose="020B0604020202020204" pitchFamily="34" charset="0"/>
                <a:ea typeface="Calibri" panose="020F0502020204030204" pitchFamily="34" charset="0"/>
                <a:cs typeface="Times New Roman" panose="02020603050405020304" pitchFamily="18" charset="0"/>
              </a:rPr>
              <a:t>Poráče</a:t>
            </a:r>
            <a:r>
              <a:rPr lang="cs-CZ" sz="1000" b="0" dirty="0">
                <a:latin typeface="Arial" panose="020B0604020202020204" pitchFamily="34" charset="0"/>
                <a:ea typeface="Calibri" panose="020F0502020204030204" pitchFamily="34" charset="0"/>
                <a:cs typeface="Times New Roman" panose="02020603050405020304" pitchFamily="18" charset="0"/>
              </a:rPr>
              <a:t> se stál útočník. Prošel z vlastní poloviny až na dostřel soupeřovy branky a  měl se trefit lépe, tak se možná skóre měnilo. V 16. minutě se zase pro změnu po levé straně prosadil Faust. Hezky i vystřelil a chybělo těch pár protivných centimetrů, abychom získali opět vedení.  V 18. minutě jsme zahrávali první roh, ale tak jako většina standardních situací v našem podání v tomto utkání se mezi silné stránky nezapsal. Ve 20. minutě blízko naší šestnáctky fauloval Svoboda a následoval volný přímý kop, který naštěstí skončil půl metru vedle pravé tyče. V ohrožení byla naše branka i ve 26. minutě. Po rychlém kontru se koncovky chopil Salák a chyběl opět jen ten pověstný kousíček. Naše herní aktivita v průběhu prvního poločasu slábla a nespokojenost byla slyšet i z lavičky. Domácí vycítili šanci a snažili se jít do vedení. Nejblíže tomu byli ve 39. minutě, když nás uzamkli v pokutovém území. Hledali prostor k zakončení, ale tu správnou diagonálu nenašli. Do 2. poločasu nastoupil na hřiště Dominik </a:t>
            </a:r>
            <a:r>
              <a:rPr lang="cs-CZ" sz="1000" b="0" dirty="0" smtClean="0">
                <a:latin typeface="Arial" panose="020B0604020202020204" pitchFamily="34" charset="0"/>
                <a:ea typeface="Calibri" panose="020F0502020204030204" pitchFamily="34" charset="0"/>
                <a:cs typeface="Times New Roman" panose="02020603050405020304" pitchFamily="18" charset="0"/>
              </a:rPr>
              <a:t>Beruška</a:t>
            </a:r>
            <a:endParaRPr lang="cs-CZ" sz="1000" b="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ovéPole 10"/>
          <p:cNvSpPr txBox="1"/>
          <p:nvPr/>
        </p:nvSpPr>
        <p:spPr>
          <a:xfrm>
            <a:off x="288008" y="91108"/>
            <a:ext cx="4536504" cy="830997"/>
          </a:xfrm>
          <a:prstGeom prst="rect">
            <a:avLst/>
          </a:prstGeom>
          <a:gradFill>
            <a:gsLst>
              <a:gs pos="35000">
                <a:srgbClr val="FF99CC"/>
              </a:gs>
              <a:gs pos="65000">
                <a:schemeClr val="accent3">
                  <a:lumMod val="95000"/>
                </a:schemeClr>
              </a:gs>
            </a:gsLst>
            <a:lin ang="5400000" scaled="1"/>
          </a:gradFill>
        </p:spPr>
        <p:txBody>
          <a:bodyPr wrap="square" rtlCol="0">
            <a:spAutoFit/>
          </a:bodyPr>
          <a:lstStyle/>
          <a:p>
            <a:pPr algn="ctr"/>
            <a:r>
              <a:rPr lang="cs-CZ" sz="2400" dirty="0" smtClean="0">
                <a:solidFill>
                  <a:srgbClr val="009900"/>
                </a:solidFill>
                <a:latin typeface="Modern No. 20" panose="02070704070505020303" pitchFamily="18" charset="0"/>
              </a:rPr>
              <a:t>Podzim jsme zakončili ziskem 2 bodů na hřišti nováčka</a:t>
            </a:r>
          </a:p>
        </p:txBody>
      </p:sp>
      <p:sp>
        <p:nvSpPr>
          <p:cNvPr id="9" name="TextovéPole 8"/>
          <p:cNvSpPr txBox="1"/>
          <p:nvPr/>
        </p:nvSpPr>
        <p:spPr>
          <a:xfrm>
            <a:off x="5544592" y="955204"/>
            <a:ext cx="4608512" cy="5878532"/>
          </a:xfrm>
          <a:prstGeom prst="rect">
            <a:avLst/>
          </a:prstGeom>
          <a:noFill/>
        </p:spPr>
        <p:txBody>
          <a:bodyPr wrap="square" rtlCol="0">
            <a:spAutoFit/>
          </a:bodyPr>
          <a:lstStyle/>
          <a:p>
            <a:pPr algn="just"/>
            <a:r>
              <a:rPr lang="cs-CZ" sz="1400" u="sng" dirty="0" smtClean="0">
                <a:solidFill>
                  <a:srgbClr val="000099"/>
                </a:solidFill>
                <a:latin typeface="Arial" panose="020B0604020202020204" pitchFamily="34" charset="0"/>
                <a:cs typeface="Arial" panose="020B0604020202020204" pitchFamily="34" charset="0"/>
              </a:rPr>
              <a:t>9. TJ Sokol Horní Jiřetín/FK Litvínov </a:t>
            </a:r>
            <a:r>
              <a:rPr lang="cs-CZ" b="0" dirty="0" smtClean="0">
                <a:latin typeface="Arial" panose="020B0604020202020204" pitchFamily="34" charset="0"/>
                <a:cs typeface="Arial" panose="020B0604020202020204" pitchFamily="34" charset="0"/>
              </a:rPr>
              <a:t>– spojení obou týmů zabránilo sestupu. Cílem je udržet se ve středu tabulky a postupně zkvalitňovat kádr, máme dobrou mládežnickou základnu “ říká lodivod týmu Pavel Chaloupka. </a:t>
            </a:r>
          </a:p>
          <a:p>
            <a:pPr algn="just"/>
            <a:r>
              <a:rPr lang="cs-CZ" sz="1400" u="sng" dirty="0" smtClean="0">
                <a:latin typeface="Arial" panose="020B0604020202020204" pitchFamily="34" charset="0"/>
                <a:cs typeface="Arial" panose="020B0604020202020204" pitchFamily="34" charset="0"/>
              </a:rPr>
              <a:t>10. SK STAP TRATEC Vilémov </a:t>
            </a:r>
            <a:r>
              <a:rPr lang="cs-CZ" b="0" dirty="0" smtClean="0">
                <a:latin typeface="Arial" panose="020B0604020202020204" pitchFamily="34" charset="0"/>
                <a:cs typeface="Arial" panose="020B0604020202020204" pitchFamily="34" charset="0"/>
              </a:rPr>
              <a:t>– v zimě prohráli jen s Neštěmicemi a velký úspěch mělo soustředění. Posily? </a:t>
            </a:r>
            <a:r>
              <a:rPr lang="cs-CZ" b="0" dirty="0" err="1" smtClean="0">
                <a:latin typeface="Arial" panose="020B0604020202020204" pitchFamily="34" charset="0"/>
                <a:cs typeface="Arial" panose="020B0604020202020204" pitchFamily="34" charset="0"/>
              </a:rPr>
              <a:t>Hoke</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Šmalcl</a:t>
            </a:r>
            <a:r>
              <a:rPr lang="cs-CZ" b="0" dirty="0" smtClean="0">
                <a:latin typeface="Arial" panose="020B0604020202020204" pitchFamily="34" charset="0"/>
                <a:cs typeface="Arial" panose="020B0604020202020204" pitchFamily="34" charset="0"/>
              </a:rPr>
              <a:t>, Honců a Malec. Plán skončit do 8. místa. </a:t>
            </a:r>
          </a:p>
          <a:p>
            <a:pPr algn="just"/>
            <a:r>
              <a:rPr lang="cs-CZ" sz="1400" u="sng" dirty="0" smtClean="0">
                <a:solidFill>
                  <a:srgbClr val="000099"/>
                </a:solidFill>
                <a:latin typeface="Arial" panose="020B0604020202020204" pitchFamily="34" charset="0"/>
                <a:cs typeface="Arial" panose="020B0604020202020204" pitchFamily="34" charset="0"/>
              </a:rPr>
              <a:t>11. TJ Spartak Perštejn</a:t>
            </a:r>
            <a:r>
              <a:rPr lang="cs-CZ" sz="1400" dirty="0" smtClean="0">
                <a:solidFill>
                  <a:srgbClr val="000099"/>
                </a:solidFill>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11. tým podzimní tabulky má smělé plány. Vedoucí týmu Pavel Kocourek mluví o postavení do 6. místa. Tým posilnil 21 letý brazilský fotbalista, stoper Lima.</a:t>
            </a:r>
          </a:p>
          <a:p>
            <a:pPr algn="just"/>
            <a:r>
              <a:rPr lang="cs-CZ" sz="1400" u="sng" dirty="0" smtClean="0">
                <a:latin typeface="Arial" panose="020B0604020202020204" pitchFamily="34" charset="0"/>
                <a:cs typeface="Arial" panose="020B0604020202020204" pitchFamily="34" charset="0"/>
              </a:rPr>
              <a:t>12. FK Bílina</a:t>
            </a:r>
            <a:r>
              <a:rPr lang="cs-CZ" dirty="0" smtClean="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mužstvo pro jaro převzal bílinský patriot Jaroslav </a:t>
            </a:r>
            <a:r>
              <a:rPr lang="cs-CZ" b="0" dirty="0" err="1" smtClean="0">
                <a:latin typeface="Arial" panose="020B0604020202020204" pitchFamily="34" charset="0"/>
                <a:cs typeface="Arial" panose="020B0604020202020204" pitchFamily="34" charset="0"/>
              </a:rPr>
              <a:t>Kovačka</a:t>
            </a:r>
            <a:r>
              <a:rPr lang="cs-CZ" b="0" dirty="0" smtClean="0">
                <a:latin typeface="Arial" panose="020B0604020202020204" pitchFamily="34" charset="0"/>
                <a:cs typeface="Arial" panose="020B0604020202020204" pitchFamily="34" charset="0"/>
              </a:rPr>
              <a:t> mladší a cílem všech je záchrana v soutěži. Udrželi zde útočníka Tůmu a do Libochovic odešel Hurt. Šanci dostane talentovaný věkem ještě dorostenec Dominik Čermák z Ohníče.</a:t>
            </a:r>
          </a:p>
          <a:p>
            <a:pPr algn="just"/>
            <a:r>
              <a:rPr lang="cs-CZ" sz="1400" u="sng" dirty="0" smtClean="0">
                <a:solidFill>
                  <a:srgbClr val="000099"/>
                </a:solidFill>
                <a:latin typeface="Arial" panose="020B0604020202020204" pitchFamily="34" charset="0"/>
                <a:cs typeface="Arial" panose="020B0604020202020204" pitchFamily="34" charset="0"/>
              </a:rPr>
              <a:t>13. FK Jiskra Modrá </a:t>
            </a:r>
            <a:r>
              <a:rPr lang="cs-CZ" b="0" dirty="0" smtClean="0">
                <a:latin typeface="Arial" panose="020B0604020202020204" pitchFamily="34" charset="0"/>
                <a:cs typeface="Arial" panose="020B0604020202020204" pitchFamily="34" charset="0"/>
              </a:rPr>
              <a:t>-</a:t>
            </a:r>
            <a:r>
              <a:rPr lang="cs-CZ" dirty="0" smtClean="0">
                <a:latin typeface="Arial" panose="020B0604020202020204" pitchFamily="34" charset="0"/>
                <a:cs typeface="Arial" panose="020B0604020202020204" pitchFamily="34" charset="0"/>
              </a:rPr>
              <a:t> </a:t>
            </a:r>
            <a:r>
              <a:rPr lang="cs-CZ" b="0" dirty="0">
                <a:latin typeface="Arial" panose="020B0604020202020204" pitchFamily="34" charset="0"/>
                <a:cs typeface="Arial" panose="020B0604020202020204" pitchFamily="34" charset="0"/>
              </a:rPr>
              <a:t>na hřiště se vrací Antonín Čapek. Po rychlém návratu do kraje je cílem opět záchrana. Tréninková účast slabá, pouze 3 přípravné zápasy, ale i tak majitel klubu pan Michalec věří v záchranu. </a:t>
            </a:r>
            <a:endParaRPr lang="cs-CZ" b="0" dirty="0" smtClean="0">
              <a:latin typeface="Arial" panose="020B0604020202020204" pitchFamily="34" charset="0"/>
              <a:cs typeface="Arial" panose="020B0604020202020204" pitchFamily="34" charset="0"/>
            </a:endParaRPr>
          </a:p>
          <a:p>
            <a:pPr algn="just"/>
            <a:r>
              <a:rPr lang="cs-CZ" sz="1400" u="sng" dirty="0" smtClean="0">
                <a:latin typeface="Arial" panose="020B0604020202020204" pitchFamily="34" charset="0"/>
                <a:cs typeface="Arial" panose="020B0604020202020204" pitchFamily="34" charset="0"/>
              </a:rPr>
              <a:t>14. FK Litoměřicko B</a:t>
            </a:r>
            <a:r>
              <a:rPr lang="cs-CZ" sz="1400" dirty="0" smtClean="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sestup si zde nepřipouští. Vede je k tomu návrat trenéra Slabého k týmu a hráčů Smetany, Rapavého a Novotného, kteří kdysi </a:t>
            </a:r>
            <a:r>
              <a:rPr lang="cs-CZ" b="0" dirty="0" err="1" smtClean="0">
                <a:latin typeface="Arial" panose="020B0604020202020204" pitchFamily="34" charset="0"/>
                <a:cs typeface="Arial" panose="020B0604020202020204" pitchFamily="34" charset="0"/>
              </a:rPr>
              <a:t>hréli</a:t>
            </a:r>
            <a:r>
              <a:rPr lang="cs-CZ" b="0" dirty="0" smtClean="0">
                <a:latin typeface="Arial" panose="020B0604020202020204" pitchFamily="34" charset="0"/>
                <a:cs typeface="Arial" panose="020B0604020202020204" pitchFamily="34" charset="0"/>
              </a:rPr>
              <a:t> v Litoměřicích divizi.</a:t>
            </a:r>
          </a:p>
          <a:p>
            <a:pPr algn="just"/>
            <a:r>
              <a:rPr lang="cs-CZ" sz="1400" u="sng" dirty="0" smtClean="0">
                <a:solidFill>
                  <a:srgbClr val="000099"/>
                </a:solidFill>
                <a:latin typeface="Arial" panose="020B0604020202020204" pitchFamily="34" charset="0"/>
                <a:cs typeface="Arial" panose="020B0604020202020204" pitchFamily="34" charset="0"/>
              </a:rPr>
              <a:t>15. FK </a:t>
            </a:r>
            <a:r>
              <a:rPr lang="cs-CZ" sz="1400" u="sng" dirty="0" err="1" smtClean="0">
                <a:solidFill>
                  <a:srgbClr val="000099"/>
                </a:solidFill>
                <a:latin typeface="Arial" panose="020B0604020202020204" pitchFamily="34" charset="0"/>
                <a:cs typeface="Arial" panose="020B0604020202020204" pitchFamily="34" charset="0"/>
              </a:rPr>
              <a:t>Tatran</a:t>
            </a:r>
            <a:r>
              <a:rPr lang="cs-CZ" sz="1400" u="sng" dirty="0" smtClean="0">
                <a:solidFill>
                  <a:srgbClr val="000099"/>
                </a:solidFill>
                <a:latin typeface="Arial" panose="020B0604020202020204" pitchFamily="34" charset="0"/>
                <a:cs typeface="Arial" panose="020B0604020202020204" pitchFamily="34" charset="0"/>
              </a:rPr>
              <a:t> Kadaň</a:t>
            </a:r>
            <a:r>
              <a:rPr lang="cs-CZ" sz="1400" dirty="0" smtClean="0">
                <a:solidFill>
                  <a:srgbClr val="000099"/>
                </a:solidFill>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trenérem týmu je Luděk Pardubský, který byl se zimní přípravou spokojen. Výsledky neřešil, ale starosti mu dělala šířka kádru. Posily v Kadani hledali v Chomutově, ale i v Praze.</a:t>
            </a:r>
          </a:p>
          <a:p>
            <a:pPr algn="just"/>
            <a:r>
              <a:rPr lang="cs-CZ" sz="1400" u="sng" dirty="0" smtClean="0">
                <a:latin typeface="Arial" panose="020B0604020202020204" pitchFamily="34" charset="0"/>
                <a:cs typeface="Arial" panose="020B0604020202020204" pitchFamily="34" charset="0"/>
              </a:rPr>
              <a:t>16. FK ČL Neštěmice </a:t>
            </a:r>
            <a:r>
              <a:rPr lang="cs-CZ" b="0" dirty="0" smtClean="0">
                <a:latin typeface="Arial" panose="020B0604020202020204" pitchFamily="34" charset="0"/>
                <a:cs typeface="Arial" panose="020B0604020202020204" pitchFamily="34" charset="0"/>
              </a:rPr>
              <a:t>– 100 let fotbalu v Neštěmicích. Nejhezčím dárkem by na jaře byla záchrana v Ústeckém přeboru. Tým opustili Růžička s Lehkým a přišli Vlasák z </a:t>
            </a:r>
            <a:r>
              <a:rPr lang="cs-CZ" b="0" dirty="0" err="1" smtClean="0">
                <a:latin typeface="Arial" panose="020B0604020202020204" pitchFamily="34" charset="0"/>
                <a:cs typeface="Arial" panose="020B0604020202020204" pitchFamily="34" charset="0"/>
              </a:rPr>
              <a:t>Brozana</a:t>
            </a:r>
            <a:r>
              <a:rPr lang="cs-CZ" b="0" dirty="0" smtClean="0">
                <a:latin typeface="Arial" panose="020B0604020202020204" pitchFamily="34" charset="0"/>
                <a:cs typeface="Arial" panose="020B0604020202020204" pitchFamily="34" charset="0"/>
              </a:rPr>
              <a:t> a </a:t>
            </a:r>
            <a:r>
              <a:rPr lang="cs-CZ" b="0" dirty="0" err="1" smtClean="0">
                <a:latin typeface="Arial" panose="020B0604020202020204" pitchFamily="34" charset="0"/>
                <a:cs typeface="Arial" panose="020B0604020202020204" pitchFamily="34" charset="0"/>
              </a:rPr>
              <a:t>Barnat</a:t>
            </a:r>
            <a:r>
              <a:rPr lang="cs-CZ" b="0" dirty="0" smtClean="0">
                <a:latin typeface="Arial" panose="020B0604020202020204" pitchFamily="34" charset="0"/>
                <a:cs typeface="Arial" panose="020B0604020202020204" pitchFamily="34" charset="0"/>
              </a:rPr>
              <a:t> z Ústí </a:t>
            </a:r>
            <a:r>
              <a:rPr lang="cs-CZ" b="0" dirty="0" err="1" smtClean="0">
                <a:latin typeface="Arial" panose="020B0604020202020204" pitchFamily="34" charset="0"/>
                <a:cs typeface="Arial" panose="020B0604020202020204" pitchFamily="34" charset="0"/>
              </a:rPr>
              <a:t>n.L.</a:t>
            </a:r>
            <a:endParaRPr lang="cs-CZ" b="0" dirty="0" smtClean="0">
              <a:latin typeface="Arial" panose="020B0604020202020204" pitchFamily="34" charset="0"/>
              <a:cs typeface="Arial" panose="020B0604020202020204" pitchFamily="34" charset="0"/>
            </a:endParaRPr>
          </a:p>
        </p:txBody>
      </p:sp>
      <p:sp>
        <p:nvSpPr>
          <p:cNvPr id="12" name="TextovéPole 11"/>
          <p:cNvSpPr txBox="1"/>
          <p:nvPr/>
        </p:nvSpPr>
        <p:spPr>
          <a:xfrm>
            <a:off x="5544592" y="163116"/>
            <a:ext cx="4608512" cy="646331"/>
          </a:xfrm>
          <a:prstGeom prst="rect">
            <a:avLst/>
          </a:prstGeom>
          <a:solidFill>
            <a:srgbClr val="FF00FF">
              <a:alpha val="21000"/>
            </a:srgbClr>
          </a:solidFill>
          <a:effectLst>
            <a:glow rad="101600">
              <a:srgbClr val="CCFF99">
                <a:alpha val="40000"/>
              </a:srgbClr>
            </a:glow>
            <a:softEdge rad="279400"/>
          </a:effectLst>
        </p:spPr>
        <p:txBody>
          <a:bodyPr wrap="square" rtlCol="0">
            <a:spAutoFit/>
          </a:bodyPr>
          <a:lstStyle/>
          <a:p>
            <a:pPr algn="ctr"/>
            <a:r>
              <a:rPr lang="cs-CZ" sz="1800" dirty="0" smtClean="0">
                <a:solidFill>
                  <a:srgbClr val="FF0000"/>
                </a:solidFill>
                <a:effectLst>
                  <a:outerShdw blurRad="38100" dist="38100" dir="2700000" algn="tl">
                    <a:srgbClr val="000000">
                      <a:alpha val="43137"/>
                    </a:srgbClr>
                  </a:outerShdw>
                </a:effectLst>
                <a:latin typeface="Bookman Old Style" pitchFamily="18" charset="0"/>
              </a:rPr>
              <a:t>Nikdo nechce sestupovat a na jaře se čekají těžké boje o každý bodík.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4" name="TextovéPole 13"/>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p>
        </p:txBody>
      </p:sp>
      <p:sp>
        <p:nvSpPr>
          <p:cNvPr id="9" name="Obdélník 8"/>
          <p:cNvSpPr/>
          <p:nvPr/>
        </p:nvSpPr>
        <p:spPr>
          <a:xfrm>
            <a:off x="5400574" y="73206"/>
            <a:ext cx="4752529" cy="1292662"/>
          </a:xfrm>
          <a:prstGeom prst="rect">
            <a:avLst/>
          </a:prstGeom>
          <a:gradFill>
            <a:gsLst>
              <a:gs pos="64706">
                <a:srgbClr val="FF6600"/>
              </a:gs>
              <a:gs pos="38000">
                <a:srgbClr val="CCFF33"/>
              </a:gs>
              <a:gs pos="76000">
                <a:srgbClr val="FF6600"/>
              </a:gs>
            </a:gsLst>
            <a:path path="circle">
              <a:fillToRect l="100000" t="100000"/>
            </a:path>
          </a:gradFill>
        </p:spPr>
        <p:txBody>
          <a:bodyPr wrap="square" lIns="91440" tIns="45720" rIns="91440" bIns="45720">
            <a:spAutoFit/>
          </a:bodyPr>
          <a:lstStyle/>
          <a:p>
            <a:pPr algn="ctr"/>
            <a:r>
              <a:rPr lang="cs-CZ" sz="2600" b="1" cap="none" spc="0" dirty="0" smtClean="0">
                <a:ln w="12700">
                  <a:solidFill>
                    <a:schemeClr val="tx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Jarní program </a:t>
            </a:r>
            <a:r>
              <a:rPr lang="cs-CZ" sz="2600" dirty="0" smtClean="0">
                <a:ln w="12700">
                  <a:solidFill>
                    <a:schemeClr val="tx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Mužstva dospělých včetně odjezdu</a:t>
            </a:r>
          </a:p>
          <a:p>
            <a:pPr algn="ctr"/>
            <a:r>
              <a:rPr lang="cs-CZ" sz="2600" dirty="0" smtClean="0">
                <a:ln w="12700">
                  <a:solidFill>
                    <a:schemeClr val="tx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autobusů</a:t>
            </a:r>
            <a:endParaRPr lang="cs-CZ" sz="2600" b="1" cap="none" spc="0" dirty="0">
              <a:ln w="12700">
                <a:solidFill>
                  <a:schemeClr val="tx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TextovéPole 2"/>
          <p:cNvSpPr txBox="1"/>
          <p:nvPr/>
        </p:nvSpPr>
        <p:spPr>
          <a:xfrm>
            <a:off x="143992" y="235124"/>
            <a:ext cx="4032448" cy="1631216"/>
          </a:xfrm>
          <a:prstGeom prst="rect">
            <a:avLst/>
          </a:prstGeom>
          <a:solidFill>
            <a:schemeClr val="bg1">
              <a:lumMod val="85000"/>
            </a:schemeClr>
          </a:solidFill>
          <a:effectLst>
            <a:glow rad="101600">
              <a:srgbClr val="FF0066">
                <a:alpha val="40000"/>
              </a:srgbClr>
            </a:glow>
            <a:softEdge rad="241300"/>
          </a:effectLst>
        </p:spPr>
        <p:txBody>
          <a:bodyPr wrap="square" rtlCol="0">
            <a:spAutoFit/>
          </a:bodyPr>
          <a:lstStyle/>
          <a:p>
            <a:pPr algn="ctr"/>
            <a:r>
              <a:rPr lang="cs-CZ" sz="2000" dirty="0" smtClean="0">
                <a:solidFill>
                  <a:srgbClr val="000099"/>
                </a:solidFill>
                <a:latin typeface="Arial Black" panose="020B0A04020102020204" pitchFamily="34" charset="0"/>
              </a:rPr>
              <a:t>Na internetových stránkách klubů máte možnost shlédnout reportáže domácích zápasů SK Štětí od roku 2007.  </a:t>
            </a:r>
          </a:p>
        </p:txBody>
      </p:sp>
      <p:sp>
        <p:nvSpPr>
          <p:cNvPr id="12" name="TextovéPole 11"/>
          <p:cNvSpPr txBox="1"/>
          <p:nvPr/>
        </p:nvSpPr>
        <p:spPr>
          <a:xfrm>
            <a:off x="288008" y="2032578"/>
            <a:ext cx="3888432" cy="2862322"/>
          </a:xfrm>
          <a:prstGeom prst="rect">
            <a:avLst/>
          </a:prstGeom>
          <a:solidFill>
            <a:srgbClr val="FFFF66"/>
          </a:solidFill>
          <a:effectLst>
            <a:softEdge rad="0"/>
          </a:effectLst>
        </p:spPr>
        <p:txBody>
          <a:bodyPr wrap="square" rtlCol="0">
            <a:spAutoFit/>
          </a:bodyPr>
          <a:lstStyle/>
          <a:p>
            <a:pPr algn="ctr"/>
            <a:r>
              <a:rPr lang="cs-CZ" sz="2000" dirty="0" smtClean="0">
                <a:solidFill>
                  <a:srgbClr val="FF0000"/>
                </a:solidFill>
                <a:latin typeface="Arial Black" panose="020B0A04020102020204" pitchFamily="34" charset="0"/>
              </a:rPr>
              <a:t>www.stetimondifotbal.cz</a:t>
            </a:r>
          </a:p>
          <a:p>
            <a:pPr algn="ctr"/>
            <a:r>
              <a:rPr lang="cs-CZ" sz="2000" dirty="0" smtClean="0">
                <a:latin typeface="Arial Black" panose="020B0A04020102020204" pitchFamily="34" charset="0"/>
              </a:rPr>
              <a:t>a zde kliknout na:</a:t>
            </a:r>
          </a:p>
          <a:p>
            <a:pPr algn="ctr"/>
            <a:endParaRPr lang="cs-CZ" sz="2000" dirty="0">
              <a:latin typeface="Arial Black" panose="020B0A04020102020204" pitchFamily="34" charset="0"/>
            </a:endParaRPr>
          </a:p>
          <a:p>
            <a:pPr algn="ctr"/>
            <a:endParaRPr lang="cs-CZ" sz="2000" dirty="0" smtClean="0">
              <a:latin typeface="Arial Black" panose="020B0A04020102020204" pitchFamily="34" charset="0"/>
            </a:endParaRPr>
          </a:p>
          <a:p>
            <a:pPr algn="ctr"/>
            <a:endParaRPr lang="cs-CZ" sz="2000" dirty="0">
              <a:latin typeface="Arial Black" panose="020B0A04020102020204" pitchFamily="34" charset="0"/>
            </a:endParaRPr>
          </a:p>
          <a:p>
            <a:pPr algn="ctr"/>
            <a:endParaRPr lang="cs-CZ" sz="2000" dirty="0" smtClean="0">
              <a:latin typeface="Arial Black" panose="020B0A04020102020204" pitchFamily="34" charset="0"/>
            </a:endParaRPr>
          </a:p>
          <a:p>
            <a:pPr algn="ctr"/>
            <a:endParaRPr lang="cs-CZ" sz="2000" dirty="0">
              <a:latin typeface="Arial Black" panose="020B0A04020102020204" pitchFamily="34" charset="0"/>
            </a:endParaRPr>
          </a:p>
          <a:p>
            <a:pPr algn="ctr"/>
            <a:endParaRPr lang="cs-CZ" sz="2000" dirty="0" smtClean="0">
              <a:latin typeface="Arial Black" panose="020B0A04020102020204" pitchFamily="34" charset="0"/>
            </a:endParaRPr>
          </a:p>
          <a:p>
            <a:pPr algn="ctr"/>
            <a:endParaRPr lang="cs-CZ" sz="2000" dirty="0" smtClean="0">
              <a:latin typeface="Arial Black" panose="020B0A04020102020204" pitchFamily="34" charset="0"/>
            </a:endParaRPr>
          </a:p>
        </p:txBody>
      </p:sp>
      <p:pic>
        <p:nvPicPr>
          <p:cNvPr id="4" name="Obrázek 3"/>
          <p:cNvPicPr>
            <a:picLocks noChangeAspect="1"/>
          </p:cNvPicPr>
          <p:nvPr/>
        </p:nvPicPr>
        <p:blipFill>
          <a:blip r:embed="rId3"/>
          <a:stretch>
            <a:fillRect/>
          </a:stretch>
        </p:blipFill>
        <p:spPr>
          <a:xfrm>
            <a:off x="797498" y="2830513"/>
            <a:ext cx="2638425" cy="1866900"/>
          </a:xfrm>
          <a:prstGeom prst="rect">
            <a:avLst/>
          </a:prstGeom>
        </p:spPr>
      </p:pic>
      <p:pic>
        <p:nvPicPr>
          <p:cNvPr id="5" name="Obrázek 4"/>
          <p:cNvPicPr>
            <a:picLocks noChangeAspect="1"/>
          </p:cNvPicPr>
          <p:nvPr/>
        </p:nvPicPr>
        <p:blipFill>
          <a:blip r:embed="rId4"/>
          <a:stretch>
            <a:fillRect/>
          </a:stretch>
        </p:blipFill>
        <p:spPr>
          <a:xfrm>
            <a:off x="1002285" y="5097050"/>
            <a:ext cx="2228850" cy="1762125"/>
          </a:xfrm>
          <a:prstGeom prst="rect">
            <a:avLst/>
          </a:prstGeom>
        </p:spPr>
      </p:pic>
      <p:graphicFrame>
        <p:nvGraphicFramePr>
          <p:cNvPr id="2" name="Tabulka 1"/>
          <p:cNvGraphicFramePr>
            <a:graphicFrameLocks noGrp="1"/>
          </p:cNvGraphicFramePr>
          <p:nvPr>
            <p:extLst>
              <p:ext uri="{D42A27DB-BD31-4B8C-83A1-F6EECF244321}">
                <p14:modId xmlns:p14="http://schemas.microsoft.com/office/powerpoint/2010/main" val="3483181275"/>
              </p:ext>
            </p:extLst>
          </p:nvPr>
        </p:nvGraphicFramePr>
        <p:xfrm>
          <a:off x="5472586" y="1592263"/>
          <a:ext cx="4645701" cy="5266917"/>
        </p:xfrm>
        <a:graphic>
          <a:graphicData uri="http://schemas.openxmlformats.org/drawingml/2006/table">
            <a:tbl>
              <a:tblPr/>
              <a:tblGrid>
                <a:gridCol w="664546">
                  <a:extLst>
                    <a:ext uri="{9D8B030D-6E8A-4147-A177-3AD203B41FA5}">
                      <a16:colId xmlns:a16="http://schemas.microsoft.com/office/drawing/2014/main" val="3470709810"/>
                    </a:ext>
                  </a:extLst>
                </a:gridCol>
                <a:gridCol w="487580">
                  <a:extLst>
                    <a:ext uri="{9D8B030D-6E8A-4147-A177-3AD203B41FA5}">
                      <a16:colId xmlns:a16="http://schemas.microsoft.com/office/drawing/2014/main" val="3612518724"/>
                    </a:ext>
                  </a:extLst>
                </a:gridCol>
                <a:gridCol w="393818">
                  <a:extLst>
                    <a:ext uri="{9D8B030D-6E8A-4147-A177-3AD203B41FA5}">
                      <a16:colId xmlns:a16="http://schemas.microsoft.com/office/drawing/2014/main" val="1910503859"/>
                    </a:ext>
                  </a:extLst>
                </a:gridCol>
                <a:gridCol w="307790">
                  <a:extLst>
                    <a:ext uri="{9D8B030D-6E8A-4147-A177-3AD203B41FA5}">
                      <a16:colId xmlns:a16="http://schemas.microsoft.com/office/drawing/2014/main" val="2454496631"/>
                    </a:ext>
                  </a:extLst>
                </a:gridCol>
                <a:gridCol w="857789">
                  <a:extLst>
                    <a:ext uri="{9D8B030D-6E8A-4147-A177-3AD203B41FA5}">
                      <a16:colId xmlns:a16="http://schemas.microsoft.com/office/drawing/2014/main" val="3301400405"/>
                    </a:ext>
                  </a:extLst>
                </a:gridCol>
                <a:gridCol w="1000317">
                  <a:extLst>
                    <a:ext uri="{9D8B030D-6E8A-4147-A177-3AD203B41FA5}">
                      <a16:colId xmlns:a16="http://schemas.microsoft.com/office/drawing/2014/main" val="2495891754"/>
                    </a:ext>
                  </a:extLst>
                </a:gridCol>
                <a:gridCol w="426708">
                  <a:extLst>
                    <a:ext uri="{9D8B030D-6E8A-4147-A177-3AD203B41FA5}">
                      <a16:colId xmlns:a16="http://schemas.microsoft.com/office/drawing/2014/main" val="643113048"/>
                    </a:ext>
                  </a:extLst>
                </a:gridCol>
                <a:gridCol w="507153">
                  <a:extLst>
                    <a:ext uri="{9D8B030D-6E8A-4147-A177-3AD203B41FA5}">
                      <a16:colId xmlns:a16="http://schemas.microsoft.com/office/drawing/2014/main" val="1455666524"/>
                    </a:ext>
                  </a:extLst>
                </a:gridCol>
              </a:tblGrid>
              <a:tr h="279571">
                <a:tc gridSpan="8">
                  <a:txBody>
                    <a:bodyPr/>
                    <a:lstStyle/>
                    <a:p>
                      <a:pPr algn="ctr" fontAlgn="ctr"/>
                      <a:r>
                        <a:rPr lang="cs-CZ" sz="1200" b="1" i="0" u="none" strike="noStrike" dirty="0">
                          <a:solidFill>
                            <a:srgbClr val="000000"/>
                          </a:solidFill>
                          <a:effectLst/>
                          <a:latin typeface="Arial" panose="020B0604020202020204" pitchFamily="34" charset="0"/>
                        </a:rPr>
                        <a:t>Ústecký přebor dospělí jaro 2018 - změny vyhrazeny</a:t>
                      </a:r>
                    </a:p>
                  </a:txBody>
                  <a:tcPr marL="2429" marR="2429" marT="242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569407487"/>
                  </a:ext>
                </a:extLst>
              </a:tr>
              <a:tr h="309263">
                <a:tc>
                  <a:txBody>
                    <a:bodyPr/>
                    <a:lstStyle/>
                    <a:p>
                      <a:pPr algn="ctr" fontAlgn="ctr"/>
                      <a:r>
                        <a:rPr lang="cs-CZ" sz="900" b="1" i="0" u="none" strike="noStrike" dirty="0">
                          <a:solidFill>
                            <a:srgbClr val="000000"/>
                          </a:solidFill>
                          <a:effectLst/>
                          <a:latin typeface="Arial" panose="020B0604020202020204" pitchFamily="34" charset="0"/>
                        </a:rPr>
                        <a:t>Datum</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Den</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Čas</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Odjezd</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Doma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Venku</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Kolo</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Výsledek</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8661377"/>
                  </a:ext>
                </a:extLst>
              </a:tr>
              <a:tr h="462537">
                <a:tc>
                  <a:txBody>
                    <a:bodyPr/>
                    <a:lstStyle/>
                    <a:p>
                      <a:pPr algn="ctr" fontAlgn="ctr"/>
                      <a:r>
                        <a:rPr lang="cs-CZ" sz="900" b="1" i="0" u="none" strike="noStrike" dirty="0">
                          <a:solidFill>
                            <a:srgbClr val="000000"/>
                          </a:solidFill>
                          <a:effectLst/>
                          <a:latin typeface="Arial" panose="020B0604020202020204" pitchFamily="34" charset="0"/>
                        </a:rPr>
                        <a:t>17.3.2018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effectLst/>
                          <a:latin typeface="Arial" panose="020B0604020202020204" pitchFamily="34" charset="0"/>
                        </a:rPr>
                        <a:t>TJ Horní Jiřetín/FK Litvínov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effectLst/>
                          <a:latin typeface="Arial" panose="020B0604020202020204" pitchFamily="34" charset="0"/>
                        </a:rPr>
                        <a:t>17</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930469057"/>
                  </a:ext>
                </a:extLst>
              </a:tr>
              <a:tr h="350143">
                <a:tc>
                  <a:txBody>
                    <a:bodyPr/>
                    <a:lstStyle/>
                    <a:p>
                      <a:pPr algn="ctr" fontAlgn="ctr"/>
                      <a:r>
                        <a:rPr lang="cs-CZ" sz="900" b="1" i="0" u="none" strike="noStrike" dirty="0">
                          <a:solidFill>
                            <a:srgbClr val="000000"/>
                          </a:solidFill>
                          <a:effectLst/>
                          <a:latin typeface="Arial" panose="020B0604020202020204" pitchFamily="34" charset="0"/>
                        </a:rPr>
                        <a:t>25.3.2018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effectLst/>
                          <a:latin typeface="Arial" panose="020B0604020202020204" pitchFamily="34" charset="0"/>
                        </a:rPr>
                        <a:t>neděle</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smtClean="0">
                          <a:solidFill>
                            <a:srgbClr val="000000"/>
                          </a:solidFill>
                          <a:effectLst/>
                          <a:latin typeface="Arial" panose="020B0604020202020204" pitchFamily="34" charset="0"/>
                        </a:rPr>
                        <a:t>11:15</a:t>
                      </a:r>
                      <a:endParaRPr lang="cs-CZ" sz="900" b="1" i="0" u="none" strike="noStrike" dirty="0">
                        <a:solidFill>
                          <a:srgbClr val="000000"/>
                        </a:solidFill>
                        <a:effectLst/>
                        <a:latin typeface="Arial" panose="020B0604020202020204" pitchFamily="34" charset="0"/>
                      </a:endParaRP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smtClean="0">
                          <a:solidFill>
                            <a:srgbClr val="000000"/>
                          </a:solidFill>
                          <a:effectLst/>
                          <a:latin typeface="Arial" panose="020B0604020202020204" pitchFamily="34" charset="0"/>
                        </a:rPr>
                        <a:t>8:45</a:t>
                      </a:r>
                      <a:endParaRPr lang="cs-CZ" sz="900" b="1" i="0" u="none" strike="noStrike" dirty="0">
                        <a:solidFill>
                          <a:srgbClr val="000000"/>
                        </a:solidFill>
                        <a:effectLst/>
                        <a:latin typeface="Arial" panose="020B0604020202020204" pitchFamily="34" charset="0"/>
                      </a:endParaRP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FK Neštěmice</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SK Štětí, z.s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effectLst/>
                          <a:latin typeface="Arial" panose="020B0604020202020204" pitchFamily="34" charset="0"/>
                        </a:rPr>
                        <a:t> </a:t>
                      </a:r>
                      <a:r>
                        <a:rPr lang="cs-CZ" sz="900" b="1" i="0" u="none" strike="noStrike" dirty="0" smtClean="0">
                          <a:solidFill>
                            <a:srgbClr val="000000"/>
                          </a:solidFill>
                          <a:effectLst/>
                          <a:latin typeface="Arial" panose="020B0604020202020204" pitchFamily="34" charset="0"/>
                        </a:rPr>
                        <a:t>UT Ústí </a:t>
                      </a:r>
                      <a:r>
                        <a:rPr lang="cs-CZ" sz="900" b="1" i="0" u="none" strike="noStrike" dirty="0" err="1" smtClean="0">
                          <a:solidFill>
                            <a:srgbClr val="000000"/>
                          </a:solidFill>
                          <a:effectLst/>
                          <a:latin typeface="Arial" panose="020B0604020202020204" pitchFamily="34" charset="0"/>
                        </a:rPr>
                        <a:t>n.L.</a:t>
                      </a:r>
                      <a:endParaRPr lang="cs-CZ" sz="900" b="1" i="0" u="none" strike="noStrike" dirty="0">
                        <a:solidFill>
                          <a:srgbClr val="000000"/>
                        </a:solidFill>
                        <a:effectLst/>
                        <a:latin typeface="Arial" panose="020B0604020202020204" pitchFamily="34" charset="0"/>
                      </a:endParaRP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720960951"/>
                  </a:ext>
                </a:extLst>
              </a:tr>
              <a:tr h="289886">
                <a:tc>
                  <a:txBody>
                    <a:bodyPr/>
                    <a:lstStyle/>
                    <a:p>
                      <a:pPr algn="ctr" fontAlgn="ctr"/>
                      <a:r>
                        <a:rPr lang="cs-CZ" sz="900" b="1" i="0" u="none" strike="noStrike">
                          <a:solidFill>
                            <a:srgbClr val="000000"/>
                          </a:solidFill>
                          <a:effectLst/>
                          <a:latin typeface="Arial" panose="020B0604020202020204" pitchFamily="34" charset="0"/>
                        </a:rPr>
                        <a:t>31.3.2018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SK Štětí, z.s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FK Jiskra Modrá</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19</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352618525"/>
                  </a:ext>
                </a:extLst>
              </a:tr>
              <a:tr h="289886">
                <a:tc>
                  <a:txBody>
                    <a:bodyPr/>
                    <a:lstStyle/>
                    <a:p>
                      <a:pPr algn="ctr" fontAlgn="ctr"/>
                      <a:r>
                        <a:rPr lang="cs-CZ" sz="900" b="1" i="0" u="none" strike="noStrike">
                          <a:solidFill>
                            <a:srgbClr val="000000"/>
                          </a:solidFill>
                          <a:effectLst/>
                          <a:latin typeface="Arial" panose="020B0604020202020204" pitchFamily="34" charset="0"/>
                        </a:rPr>
                        <a:t>7.4.2018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16:30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14:00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effectLst/>
                          <a:latin typeface="Arial" panose="020B0604020202020204" pitchFamily="34" charset="0"/>
                        </a:rPr>
                        <a:t>FK Jílové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20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3919376855"/>
                  </a:ext>
                </a:extLst>
              </a:tr>
              <a:tr h="289886">
                <a:tc>
                  <a:txBody>
                    <a:bodyPr/>
                    <a:lstStyle/>
                    <a:p>
                      <a:pPr algn="ctr" fontAlgn="ctr"/>
                      <a:r>
                        <a:rPr lang="cs-CZ" sz="900" b="1" i="0" u="none" strike="noStrike">
                          <a:solidFill>
                            <a:srgbClr val="000000"/>
                          </a:solidFill>
                          <a:effectLst/>
                          <a:latin typeface="Arial" panose="020B0604020202020204" pitchFamily="34" charset="0"/>
                        </a:rPr>
                        <a:t>14.4.2018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SK STAP Vilémov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21</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141108253"/>
                  </a:ext>
                </a:extLst>
              </a:tr>
              <a:tr h="309263">
                <a:tc>
                  <a:txBody>
                    <a:bodyPr/>
                    <a:lstStyle/>
                    <a:p>
                      <a:pPr algn="ctr" fontAlgn="ctr"/>
                      <a:r>
                        <a:rPr lang="cs-CZ" sz="900" b="1" i="0" u="none" strike="noStrike">
                          <a:solidFill>
                            <a:srgbClr val="000000"/>
                          </a:solidFill>
                          <a:effectLst/>
                          <a:latin typeface="Arial" panose="020B0604020202020204" pitchFamily="34" charset="0"/>
                        </a:rPr>
                        <a:t>21.4.2018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7:30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effectLst/>
                          <a:latin typeface="Arial" panose="020B0604020202020204" pitchFamily="34" charset="0"/>
                        </a:rPr>
                        <a:t>Mostecký fotbalový klub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22</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3792357070"/>
                  </a:ext>
                </a:extLst>
              </a:tr>
              <a:tr h="289886">
                <a:tc>
                  <a:txBody>
                    <a:bodyPr/>
                    <a:lstStyle/>
                    <a:p>
                      <a:pPr algn="ctr" fontAlgn="ctr"/>
                      <a:r>
                        <a:rPr lang="cs-CZ" sz="900" b="1" i="0" u="none" strike="noStrike">
                          <a:solidFill>
                            <a:srgbClr val="000000"/>
                          </a:solidFill>
                          <a:effectLst/>
                          <a:latin typeface="Arial" panose="020B0604020202020204" pitchFamily="34" charset="0"/>
                        </a:rPr>
                        <a:t>28.4.2018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effectLst/>
                          <a:latin typeface="Arial" panose="020B0604020202020204" pitchFamily="34" charset="0"/>
                        </a:rPr>
                        <a:t>FK </a:t>
                      </a:r>
                      <a:r>
                        <a:rPr lang="cs-CZ" sz="900" b="1" i="0" u="none" strike="noStrike" dirty="0" err="1">
                          <a:solidFill>
                            <a:srgbClr val="000000"/>
                          </a:solidFill>
                          <a:effectLst/>
                          <a:latin typeface="Arial" panose="020B0604020202020204" pitchFamily="34" charset="0"/>
                        </a:rPr>
                        <a:t>Tatran</a:t>
                      </a:r>
                      <a:r>
                        <a:rPr lang="cs-CZ" sz="900" b="1" i="0" u="none" strike="noStrike" dirty="0">
                          <a:solidFill>
                            <a:srgbClr val="000000"/>
                          </a:solidFill>
                          <a:effectLst/>
                          <a:latin typeface="Arial" panose="020B0604020202020204" pitchFamily="34" charset="0"/>
                        </a:rPr>
                        <a:t> Kadaň</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23</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83185607"/>
                  </a:ext>
                </a:extLst>
              </a:tr>
              <a:tr h="309263">
                <a:tc>
                  <a:txBody>
                    <a:bodyPr/>
                    <a:lstStyle/>
                    <a:p>
                      <a:pPr algn="ctr" fontAlgn="ctr"/>
                      <a:r>
                        <a:rPr lang="cs-CZ" sz="900" b="1" i="0" u="none" strike="noStrike">
                          <a:solidFill>
                            <a:srgbClr val="000000"/>
                          </a:solidFill>
                          <a:effectLst/>
                          <a:latin typeface="Arial" panose="020B0604020202020204" pitchFamily="34" charset="0"/>
                        </a:rPr>
                        <a:t>1.5.2018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úterý</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11:00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8:30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SK Baník Modlany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3304589054"/>
                  </a:ext>
                </a:extLst>
              </a:tr>
              <a:tr h="289886">
                <a:tc>
                  <a:txBody>
                    <a:bodyPr/>
                    <a:lstStyle/>
                    <a:p>
                      <a:pPr algn="ctr" fontAlgn="ctr"/>
                      <a:r>
                        <a:rPr lang="cs-CZ" sz="900" b="1" i="0" u="none" strike="noStrike">
                          <a:solidFill>
                            <a:srgbClr val="000000"/>
                          </a:solidFill>
                          <a:effectLst/>
                          <a:latin typeface="Arial" panose="020B0604020202020204" pitchFamily="34" charset="0"/>
                        </a:rPr>
                        <a:t>5.5.2018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15:00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12:30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FK Bílina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24</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2867162030"/>
                  </a:ext>
                </a:extLst>
              </a:tr>
              <a:tr h="289886">
                <a:tc>
                  <a:txBody>
                    <a:bodyPr/>
                    <a:lstStyle/>
                    <a:p>
                      <a:pPr algn="ctr" fontAlgn="ctr"/>
                      <a:r>
                        <a:rPr lang="cs-CZ" sz="900" b="1" i="0" u="none" strike="noStrike">
                          <a:solidFill>
                            <a:srgbClr val="000000"/>
                          </a:solidFill>
                          <a:effectLst/>
                          <a:latin typeface="Arial" panose="020B0604020202020204" pitchFamily="34" charset="0"/>
                        </a:rPr>
                        <a:t>12.5.2018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SK Brná, z.s.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25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225263624"/>
                  </a:ext>
                </a:extLst>
              </a:tr>
              <a:tr h="309263">
                <a:tc>
                  <a:txBody>
                    <a:bodyPr/>
                    <a:lstStyle/>
                    <a:p>
                      <a:pPr algn="ctr" fontAlgn="ctr"/>
                      <a:r>
                        <a:rPr lang="cs-CZ" sz="900" b="1" i="0" u="none" strike="noStrike">
                          <a:solidFill>
                            <a:srgbClr val="000000"/>
                          </a:solidFill>
                          <a:effectLst/>
                          <a:latin typeface="Arial" panose="020B0604020202020204" pitchFamily="34" charset="0"/>
                        </a:rPr>
                        <a:t>20.5.2018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neděle</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14:30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12:45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FK Litoměřicko B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effectLst/>
                          <a:latin typeface="Arial" panose="020B0604020202020204" pitchFamily="34" charset="0"/>
                        </a:rPr>
                        <a:t>26</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2778959770"/>
                  </a:ext>
                </a:extLst>
              </a:tr>
              <a:tr h="289886">
                <a:tc>
                  <a:txBody>
                    <a:bodyPr/>
                    <a:lstStyle/>
                    <a:p>
                      <a:pPr algn="ctr" fontAlgn="ctr"/>
                      <a:r>
                        <a:rPr lang="cs-CZ" sz="900" b="1" i="0" u="none" strike="noStrike">
                          <a:solidFill>
                            <a:srgbClr val="000000"/>
                          </a:solidFill>
                          <a:effectLst/>
                          <a:latin typeface="Arial" panose="020B0604020202020204" pitchFamily="34" charset="0"/>
                        </a:rPr>
                        <a:t>26.5.2018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17:00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14:00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FK Slavoj Žatec</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27</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3923712544"/>
                  </a:ext>
                </a:extLst>
              </a:tr>
              <a:tr h="289886">
                <a:tc>
                  <a:txBody>
                    <a:bodyPr/>
                    <a:lstStyle/>
                    <a:p>
                      <a:pPr algn="ctr" fontAlgn="ctr"/>
                      <a:r>
                        <a:rPr lang="cs-CZ" sz="900" b="1" i="0" u="none" strike="noStrike">
                          <a:solidFill>
                            <a:srgbClr val="000000"/>
                          </a:solidFill>
                          <a:effectLst/>
                          <a:latin typeface="Arial" panose="020B0604020202020204" pitchFamily="34" charset="0"/>
                        </a:rPr>
                        <a:t>2.6.2018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TJ Krupka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28</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325167967"/>
                  </a:ext>
                </a:extLst>
              </a:tr>
              <a:tr h="309263">
                <a:tc>
                  <a:txBody>
                    <a:bodyPr/>
                    <a:lstStyle/>
                    <a:p>
                      <a:pPr algn="ctr" fontAlgn="ctr"/>
                      <a:r>
                        <a:rPr lang="cs-CZ" sz="900" b="1" i="0" u="none" strike="noStrike">
                          <a:solidFill>
                            <a:srgbClr val="000000"/>
                          </a:solidFill>
                          <a:effectLst/>
                          <a:latin typeface="Arial" panose="020B0604020202020204" pitchFamily="34" charset="0"/>
                        </a:rPr>
                        <a:t>9.6.2018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17:00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14:30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TJ Sokol Srbice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effectLst/>
                          <a:latin typeface="Arial" panose="020B0604020202020204" pitchFamily="34" charset="0"/>
                        </a:rPr>
                        <a:t>29</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3468919914"/>
                  </a:ext>
                </a:extLst>
              </a:tr>
              <a:tr h="309263">
                <a:tc>
                  <a:txBody>
                    <a:bodyPr/>
                    <a:lstStyle/>
                    <a:p>
                      <a:pPr algn="ctr" fontAlgn="ctr"/>
                      <a:r>
                        <a:rPr lang="cs-CZ" sz="900" b="1" i="0" u="none" strike="noStrike">
                          <a:solidFill>
                            <a:srgbClr val="000000"/>
                          </a:solidFill>
                          <a:effectLst/>
                          <a:latin typeface="Arial" panose="020B0604020202020204" pitchFamily="34" charset="0"/>
                        </a:rPr>
                        <a:t>16.6.2018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TJ Spartak Perštejn</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30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274160869"/>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60"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2"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sp>
        <p:nvSpPr>
          <p:cNvPr id="14" name="TextovéPole 13"/>
          <p:cNvSpPr txBox="1"/>
          <p:nvPr/>
        </p:nvSpPr>
        <p:spPr>
          <a:xfrm>
            <a:off x="1820113" y="7003876"/>
            <a:ext cx="357872"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p>
        </p:txBody>
      </p:sp>
      <p:pic>
        <p:nvPicPr>
          <p:cNvPr id="36902" name="Picture 5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1" name="Picture 5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0" name="Picture 5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9" name="Picture 4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8" name="Picture 4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7" name="Picture 4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6" name="Picture 4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5" name="Picture 4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4" name="Picture 4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3" name="Picture 4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2" name="Picture 4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1" name="Picture 4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0" name="Picture 4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9" name="Picture 3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8" name="Picture 3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7" name="Picture 3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6" name="Picture 3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5" name="Picture 3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4" name="Picture 3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3" name="Picture 3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2" name="Picture 3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1" name="Picture 3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0" name="Picture 3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9" name="Picture 2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8" name="Picture 2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7" name="Picture 2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6" name="Picture 2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5" name="Picture 2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4" name="Picture 2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3" name="Picture 2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2" name="Picture 2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1" name="Picture 2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0" name="Picture 2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9" name="Picture 1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8" name="Picture 1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7" name="Picture 1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6" name="Picture 1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pic>
        <p:nvPicPr>
          <p:cNvPr id="36865" name="Picture 1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sp>
        <p:nvSpPr>
          <p:cNvPr id="47" name="TextovéPole 46"/>
          <p:cNvSpPr txBox="1"/>
          <p:nvPr/>
        </p:nvSpPr>
        <p:spPr>
          <a:xfrm>
            <a:off x="5457606" y="1099220"/>
            <a:ext cx="4606397" cy="5678478"/>
          </a:xfrm>
          <a:prstGeom prst="rect">
            <a:avLst/>
          </a:prstGeom>
          <a:solidFill>
            <a:schemeClr val="bg1">
              <a:lumMod val="95000"/>
            </a:schemeClr>
          </a:solidFill>
        </p:spPr>
        <p:txBody>
          <a:bodyPr wrap="square" rtlCol="0">
            <a:spAutoFit/>
          </a:bodyPr>
          <a:lstStyle/>
          <a:p>
            <a:pPr algn="just"/>
            <a:r>
              <a:rPr lang="cs-CZ" sz="1100" b="0" dirty="0" smtClean="0">
                <a:latin typeface="Arial" panose="020B0604020202020204" pitchFamily="34" charset="0"/>
                <a:cs typeface="Arial" panose="020B0604020202020204" pitchFamily="34" charset="0"/>
              </a:rPr>
              <a:t>Zimní přípravu zahájilo mužstvo dospělých už brzo po začátku roku. Start nebyl ve Štětí, ale v Roudnici </a:t>
            </a:r>
            <a:r>
              <a:rPr lang="cs-CZ" sz="1100" b="0" dirty="0" err="1" smtClean="0">
                <a:latin typeface="Arial" panose="020B0604020202020204" pitchFamily="34" charset="0"/>
                <a:cs typeface="Arial" panose="020B0604020202020204" pitchFamily="34" charset="0"/>
              </a:rPr>
              <a:t>n.L.</a:t>
            </a:r>
            <a:r>
              <a:rPr lang="cs-CZ" sz="1100" b="0" dirty="0" smtClean="0">
                <a:latin typeface="Arial" panose="020B0604020202020204" pitchFamily="34" charset="0"/>
                <a:cs typeface="Arial" panose="020B0604020202020204" pitchFamily="34" charset="0"/>
              </a:rPr>
              <a:t> na umělé trávě, která byla 2x týdně centrem přípravy. Jednou týdně byl trénink naplánován i na </a:t>
            </a:r>
            <a:r>
              <a:rPr lang="cs-CZ" sz="1100" b="0" dirty="0" err="1" smtClean="0">
                <a:latin typeface="Arial" panose="020B0604020202020204" pitchFamily="34" charset="0"/>
                <a:cs typeface="Arial" panose="020B0604020202020204" pitchFamily="34" charset="0"/>
              </a:rPr>
              <a:t>umělku</a:t>
            </a:r>
            <a:r>
              <a:rPr lang="cs-CZ" sz="1100" b="0" dirty="0" smtClean="0">
                <a:latin typeface="Arial" panose="020B0604020202020204" pitchFamily="34" charset="0"/>
                <a:cs typeface="Arial" panose="020B0604020202020204" pitchFamily="34" charset="0"/>
              </a:rPr>
              <a:t> ve Štětí. Mockrát zde však mužstvo nebylo, protože právě v tento termín se jezdilo do tělocvičny v Terezíně, kde se mu věnovala profesionální cvičitelka. V rychlém tempu bez většího odpočinku se prováděly cviky, které hráči na vlastním těle ještě asi nezažili. Fyzickou a herní kondici sbírali od neděle 21.1.2018 do středy 24.1.2018 na soustředění v Heřmanicích v Podještědí. Dle slov jednoho z trenérů to zde bylo fantastické. Skvělé zázemí a ještě k tomu hned vedle ubytovacího zařízení pěkné hřiště s umělou trávou. Snad jen účast mohla být lepší. Na vině byla zranění, se kterými hráči do zimní přípravy přišli nebo si je přivodili už během tréninkového procesu v tomto roce. Od prvního týdne přípravy byly každý víkend sehrán přátelský zápas. Celkem jich bylo 8 a to s týmy od I. A třídy až po Českou fotbalovou ligu. Mužstvo procestovalo 7 hřišť. A jak si vedlo? Hned v tom prvním utkání 14. ledna 2018 mužstvo čekalo FK Litoměřicko, se kterým drželo přijatelný výsledek 0:1 ještě v 80. minutě. Pak přišla ztráta koncentrace a úbytek sil, na střídání nikdo nebyl, a 2x se se v závěru musel ještě tahat míč ze sítě. Za Litoměřicko nastoupil, poprvé po návratu z </a:t>
            </a:r>
            <a:r>
              <a:rPr lang="cs-CZ" sz="1100" b="0" dirty="0" err="1" smtClean="0">
                <a:latin typeface="Arial" panose="020B0604020202020204" pitchFamily="34" charset="0"/>
                <a:cs typeface="Arial" panose="020B0604020202020204" pitchFamily="34" charset="0"/>
              </a:rPr>
              <a:t>Příbramy</a:t>
            </a:r>
            <a:r>
              <a:rPr lang="cs-CZ" sz="1100" b="0" dirty="0" smtClean="0">
                <a:latin typeface="Arial" panose="020B0604020202020204" pitchFamily="34" charset="0"/>
                <a:cs typeface="Arial" panose="020B0604020202020204" pitchFamily="34" charset="0"/>
              </a:rPr>
              <a:t> přes FK Ústí </a:t>
            </a:r>
            <a:r>
              <a:rPr lang="cs-CZ" sz="1100" b="0" dirty="0" err="1" smtClean="0">
                <a:latin typeface="Arial" panose="020B0604020202020204" pitchFamily="34" charset="0"/>
                <a:cs typeface="Arial" panose="020B0604020202020204" pitchFamily="34" charset="0"/>
              </a:rPr>
              <a:t>n.L.</a:t>
            </a:r>
            <a:r>
              <a:rPr lang="cs-CZ" sz="1100" b="0" dirty="0" smtClean="0">
                <a:latin typeface="Arial" panose="020B0604020202020204" pitchFamily="34" charset="0"/>
                <a:cs typeface="Arial" panose="020B0604020202020204" pitchFamily="34" charset="0"/>
              </a:rPr>
              <a:t>, ostrostřelec Štěpán </a:t>
            </a:r>
            <a:r>
              <a:rPr lang="cs-CZ" sz="1100" b="0" dirty="0" err="1" smtClean="0">
                <a:latin typeface="Arial" panose="020B0604020202020204" pitchFamily="34" charset="0"/>
                <a:cs typeface="Arial" panose="020B0604020202020204" pitchFamily="34" charset="0"/>
              </a:rPr>
              <a:t>Kacafírek</a:t>
            </a:r>
            <a:r>
              <a:rPr lang="cs-CZ" sz="1100" b="0" dirty="0" smtClean="0">
                <a:latin typeface="Arial" panose="020B0604020202020204" pitchFamily="34" charset="0"/>
                <a:cs typeface="Arial" panose="020B0604020202020204" pitchFamily="34" charset="0"/>
              </a:rPr>
              <a:t>. Prosadil se 1x. O týden později 21. ledna jsme na umělce v Hrobcích proti vedoucímu celku divizní skupiny B Slovanu Velvary v úvodu nestačili divit. Za 15 minut jsme prohrávali 4:0 a raději by jsme jeli domů. Naštěstí branky přestaly padat a inkasovali jsme už pouze 1x a to ve 2. poločase a ještě k tomu to bylo hodně sporné, protože tomu předcházel faul, který rozhodčí Holec posoudil jako dovolený. Ke třetímu zimnímu zápasu jsme zajížděli do Prahy na umělou trávu </a:t>
            </a:r>
            <a:r>
              <a:rPr lang="cs-CZ" sz="1100" b="0" dirty="0" err="1" smtClean="0">
                <a:latin typeface="Arial" panose="020B0604020202020204" pitchFamily="34" charset="0"/>
                <a:cs typeface="Arial" panose="020B0604020202020204" pitchFamily="34" charset="0"/>
              </a:rPr>
              <a:t>Čafky</a:t>
            </a:r>
            <a:r>
              <a:rPr lang="cs-CZ" sz="1100" b="0" dirty="0" smtClean="0">
                <a:latin typeface="Arial" panose="020B0604020202020204" pitchFamily="34" charset="0"/>
                <a:cs typeface="Arial" panose="020B0604020202020204" pitchFamily="34" charset="0"/>
              </a:rPr>
              <a:t>, kde měl zimní místo pro přípravné zápasy divizní tým FK Brandýs </a:t>
            </a:r>
            <a:r>
              <a:rPr lang="cs-CZ" sz="1100" b="0" dirty="0" err="1" smtClean="0">
                <a:latin typeface="Arial" panose="020B0604020202020204" pitchFamily="34" charset="0"/>
                <a:cs typeface="Arial" panose="020B0604020202020204" pitchFamily="34" charset="0"/>
              </a:rPr>
              <a:t>n.L.</a:t>
            </a:r>
            <a:r>
              <a:rPr lang="cs-CZ" sz="1100" b="0" dirty="0" smtClean="0">
                <a:latin typeface="Arial" panose="020B0604020202020204" pitchFamily="34" charset="0"/>
                <a:cs typeface="Arial" panose="020B0604020202020204" pitchFamily="34" charset="0"/>
              </a:rPr>
              <a:t> V porovnání s předchozími zápasy byl náš výkon lepší. V poločase jsme dokonce vedli 1:0. Ve 2. části bylo utkání vyrovnané, ale po zbytečných chybách jsme o vedení přišli a v závěru dokonce ještě 2x inkasovali, což znamenalo prohru 3:1.    </a:t>
            </a:r>
          </a:p>
        </p:txBody>
      </p:sp>
      <p:sp>
        <p:nvSpPr>
          <p:cNvPr id="48" name="TextovéPole 47"/>
          <p:cNvSpPr txBox="1"/>
          <p:nvPr/>
        </p:nvSpPr>
        <p:spPr>
          <a:xfrm>
            <a:off x="5492552" y="91108"/>
            <a:ext cx="4536504" cy="923330"/>
          </a:xfrm>
          <a:prstGeom prst="rect">
            <a:avLst/>
          </a:prstGeom>
          <a:pattFill prst="wdUpDiag">
            <a:fgClr>
              <a:srgbClr val="FFFF99"/>
            </a:fgClr>
            <a:bgClr>
              <a:schemeClr val="bg1"/>
            </a:bgClr>
          </a:pattFill>
          <a:effectLst>
            <a:glow rad="12700">
              <a:srgbClr val="CCFF99"/>
            </a:glow>
            <a:softEdge rad="177800"/>
          </a:effectLst>
        </p:spPr>
        <p:txBody>
          <a:bodyPr wrap="square" rtlCol="0">
            <a:spAutoFit/>
          </a:bodyPr>
          <a:lstStyle/>
          <a:p>
            <a:pPr algn="ctr"/>
            <a:r>
              <a:rPr lang="cs-CZ" sz="1800" dirty="0" smtClean="0">
                <a:solidFill>
                  <a:srgbClr val="FF0000"/>
                </a:solidFill>
                <a:latin typeface="Bookman Old Style" panose="02050604050505020204" pitchFamily="18" charset="0"/>
              </a:rPr>
              <a:t>Zimní příprava trvala přes 2 měsíce a kromě tréninkových jednotek bylo na programu i 8 přátelských zápasů. </a:t>
            </a:r>
          </a:p>
        </p:txBody>
      </p:sp>
      <p:cxnSp>
        <p:nvCxnSpPr>
          <p:cNvPr id="4" name="Přímá spojnice se šipkou 3"/>
          <p:cNvCxnSpPr/>
          <p:nvPr/>
        </p:nvCxnSpPr>
        <p:spPr bwMode="auto">
          <a:xfrm>
            <a:off x="9072984" y="6931868"/>
            <a:ext cx="792088" cy="72008"/>
          </a:xfrm>
          <a:prstGeom prst="straightConnector1">
            <a:avLst/>
          </a:prstGeom>
          <a:noFill/>
          <a:ln w="25400" cap="flat" cmpd="sng" algn="ctr">
            <a:solidFill>
              <a:schemeClr val="accent6"/>
            </a:solidFill>
            <a:prstDash val="solid"/>
            <a:round/>
            <a:headEnd type="none" w="med" len="med"/>
            <a:tailEnd type="triangle"/>
          </a:ln>
          <a:effectLst>
            <a:outerShdw dist="45791" dir="2021404" algn="ctr" rotWithShape="0">
              <a:srgbClr val="9999FF"/>
            </a:outerShdw>
          </a:effectLst>
        </p:spPr>
      </p:cxnSp>
      <p:sp>
        <p:nvSpPr>
          <p:cNvPr id="2" name="TextovéPole 1"/>
          <p:cNvSpPr txBox="1"/>
          <p:nvPr/>
        </p:nvSpPr>
        <p:spPr>
          <a:xfrm>
            <a:off x="71984" y="91108"/>
            <a:ext cx="4752528" cy="1015663"/>
          </a:xfrm>
          <a:prstGeom prst="rect">
            <a:avLst/>
          </a:prstGeom>
          <a:solidFill>
            <a:srgbClr val="3399FF"/>
          </a:solidFill>
          <a:effectLst>
            <a:glow rad="101600">
              <a:srgbClr val="FFFF66">
                <a:alpha val="40000"/>
              </a:srgbClr>
            </a:glow>
            <a:softEdge rad="241300"/>
          </a:effectLst>
        </p:spPr>
        <p:txBody>
          <a:bodyPr wrap="square" rtlCol="0">
            <a:spAutoFit/>
          </a:bodyPr>
          <a:lstStyle/>
          <a:p>
            <a:pPr algn="ctr"/>
            <a:r>
              <a:rPr lang="cs-CZ" sz="2000" dirty="0" smtClean="0">
                <a:ln>
                  <a:solidFill>
                    <a:srgbClr val="FF0066"/>
                  </a:solidFill>
                </a:ln>
                <a:latin typeface="Arial Black" panose="020B0A04020102020204" pitchFamily="34" charset="0"/>
              </a:rPr>
              <a:t>Rozhovor s trenérem Štětí Karlem Zunou.  Převzato z Litoměřického deníku</a:t>
            </a:r>
          </a:p>
        </p:txBody>
      </p:sp>
      <p:sp>
        <p:nvSpPr>
          <p:cNvPr id="3" name="TextovéPole 2"/>
          <p:cNvSpPr txBox="1"/>
          <p:nvPr/>
        </p:nvSpPr>
        <p:spPr>
          <a:xfrm>
            <a:off x="71984" y="1837201"/>
            <a:ext cx="4752528" cy="3970318"/>
          </a:xfrm>
          <a:prstGeom prst="rect">
            <a:avLst/>
          </a:prstGeom>
          <a:pattFill prst="dashHorz">
            <a:fgClr>
              <a:srgbClr val="CCFF99"/>
            </a:fgClr>
            <a:bgClr>
              <a:schemeClr val="bg1"/>
            </a:bgClr>
          </a:pattFill>
          <a:ln>
            <a:solidFill>
              <a:srgbClr val="000000"/>
            </a:solidFill>
          </a:ln>
        </p:spPr>
        <p:txBody>
          <a:bodyPr wrap="square" rtlCol="0">
            <a:spAutoFit/>
          </a:bodyPr>
          <a:lstStyle/>
          <a:p>
            <a:pPr algn="just"/>
            <a:r>
              <a:rPr lang="cs-CZ" sz="1600" dirty="0" smtClean="0">
                <a:latin typeface="Arial" panose="020B0604020202020204" pitchFamily="34" charset="0"/>
                <a:cs typeface="Arial" panose="020B0604020202020204" pitchFamily="34" charset="0"/>
              </a:rPr>
              <a:t>Z jakého důvodu nejste spokojeni se zimní přípravou?</a:t>
            </a:r>
          </a:p>
          <a:p>
            <a:pPr algn="just"/>
            <a:r>
              <a:rPr lang="cs-CZ" b="0" dirty="0" smtClean="0">
                <a:latin typeface="Arial" panose="020B0604020202020204" pitchFamily="34" charset="0"/>
                <a:cs typeface="Arial" panose="020B0604020202020204" pitchFamily="34" charset="0"/>
              </a:rPr>
              <a:t>Bylo nás málo. Trénovali jsme třeba v osmi, deseti lidech. Někteří hráči odešli, do toho přišly chřipky. Prostě děs. Ještě, že už je to za námi.</a:t>
            </a:r>
          </a:p>
          <a:p>
            <a:r>
              <a:rPr lang="cs-CZ" sz="1600" dirty="0" smtClean="0">
                <a:latin typeface="Arial" panose="020B0604020202020204" pitchFamily="34" charset="0"/>
                <a:cs typeface="Arial" panose="020B0604020202020204" pitchFamily="34" charset="0"/>
              </a:rPr>
              <a:t>K jakým změnám v kádru došlo?</a:t>
            </a:r>
          </a:p>
          <a:p>
            <a:pPr algn="just"/>
            <a:r>
              <a:rPr lang="cs-CZ" b="0" dirty="0" smtClean="0">
                <a:latin typeface="Arial" panose="020B0604020202020204" pitchFamily="34" charset="0"/>
                <a:cs typeface="Arial" panose="020B0604020202020204" pitchFamily="34" charset="0"/>
              </a:rPr>
              <a:t>Do </a:t>
            </a:r>
            <a:r>
              <a:rPr lang="cs-CZ" b="0" dirty="0">
                <a:latin typeface="Arial" panose="020B0604020202020204" pitchFamily="34" charset="0"/>
                <a:cs typeface="Arial" panose="020B0604020202020204" pitchFamily="34" charset="0"/>
              </a:rPr>
              <a:t>zahraničí odjel Brandejs</a:t>
            </a:r>
            <a:r>
              <a:rPr lang="cs-CZ" b="0" dirty="0" smtClean="0">
                <a:latin typeface="Arial" panose="020B0604020202020204" pitchFamily="34" charset="0"/>
                <a:cs typeface="Arial" panose="020B0604020202020204" pitchFamily="34" charset="0"/>
              </a:rPr>
              <a:t>, stejně tak jsou pracovně v cizině Vacek a </a:t>
            </a:r>
            <a:r>
              <a:rPr lang="cs-CZ" b="0" dirty="0" err="1" smtClean="0">
                <a:latin typeface="Arial" panose="020B0604020202020204" pitchFamily="34" charset="0"/>
                <a:cs typeface="Arial" panose="020B0604020202020204" pitchFamily="34" charset="0"/>
              </a:rPr>
              <a:t>Poráč</a:t>
            </a:r>
            <a:r>
              <a:rPr lang="cs-CZ" b="0" dirty="0" smtClean="0">
                <a:latin typeface="Arial" panose="020B0604020202020204" pitchFamily="34" charset="0"/>
                <a:cs typeface="Arial" panose="020B0604020202020204" pitchFamily="34" charset="0"/>
              </a:rPr>
              <a:t>, Stejskal je zraněný. </a:t>
            </a:r>
          </a:p>
          <a:p>
            <a:r>
              <a:rPr lang="cs-CZ" sz="1600" dirty="0" smtClean="0">
                <a:latin typeface="Arial" panose="020B0604020202020204" pitchFamily="34" charset="0"/>
                <a:cs typeface="Arial" panose="020B0604020202020204" pitchFamily="34" charset="0"/>
              </a:rPr>
              <a:t>Přišla náhrada?</a:t>
            </a:r>
          </a:p>
          <a:p>
            <a:pPr algn="just"/>
            <a:r>
              <a:rPr lang="cs-CZ" b="0" dirty="0" smtClean="0">
                <a:latin typeface="Arial" panose="020B0604020202020204" pitchFamily="34" charset="0"/>
                <a:cs typeface="Arial" panose="020B0604020202020204" pitchFamily="34" charset="0"/>
              </a:rPr>
              <a:t>Sehnat dneska někde hráče je hodně obtížné, na poslední chvíli se nám nějací povedli. Z Hrobců přišel Jakub Slavíček, z Neratovic Rejman, z Brozan je u nás Walter a naplno už se zapojil </a:t>
            </a:r>
            <a:r>
              <a:rPr lang="cs-CZ" b="0" dirty="0" err="1" smtClean="0">
                <a:latin typeface="Arial" panose="020B0604020202020204" pitchFamily="34" charset="0"/>
                <a:cs typeface="Arial" panose="020B0604020202020204" pitchFamily="34" charset="0"/>
              </a:rPr>
              <a:t>Šraga</a:t>
            </a:r>
            <a:r>
              <a:rPr lang="cs-CZ" b="0" dirty="0" smtClean="0">
                <a:latin typeface="Arial" panose="020B0604020202020204" pitchFamily="34" charset="0"/>
                <a:cs typeface="Arial" panose="020B0604020202020204" pitchFamily="34" charset="0"/>
              </a:rPr>
              <a:t>. Ten mančaft kvalitu mít bude, ale jak to prodá v zápasech, to je další věc. </a:t>
            </a:r>
          </a:p>
          <a:p>
            <a:r>
              <a:rPr lang="cs-CZ" sz="1600" dirty="0" smtClean="0">
                <a:latin typeface="Arial" panose="020B0604020202020204" pitchFamily="34" charset="0"/>
                <a:cs typeface="Arial" panose="020B0604020202020204" pitchFamily="34" charset="0"/>
              </a:rPr>
              <a:t>Jste třetí s minimální ztrátou na vedoucí dvojici, o postupu neuvažujete?</a:t>
            </a:r>
          </a:p>
          <a:p>
            <a:pPr algn="just"/>
            <a:r>
              <a:rPr lang="cs-CZ" b="0" dirty="0" smtClean="0">
                <a:latin typeface="Arial" panose="020B0604020202020204" pitchFamily="34" charset="0"/>
                <a:cs typeface="Arial" panose="020B0604020202020204" pitchFamily="34" charset="0"/>
              </a:rPr>
              <a:t>To u nás nikdo neřeší, téhle situaci by to ani nemělo význam. Podle mě si to pohlídá Most, ostatní budou hrát o druhý flek. Každopádně ale chceme být nahoře a fotbalem se bavit. </a:t>
            </a:r>
            <a:r>
              <a:rPr lang="cs-CZ" dirty="0" smtClean="0">
                <a:latin typeface="Arial" panose="020B0604020202020204" pitchFamily="34" charset="0"/>
                <a:cs typeface="Arial" panose="020B0604020202020204" pitchFamily="34" charset="0"/>
              </a:rPr>
              <a:t> </a:t>
            </a:r>
          </a:p>
        </p:txBody>
      </p:sp>
      <p:pic>
        <p:nvPicPr>
          <p:cNvPr id="5" name="Obrázek 4"/>
          <p:cNvPicPr>
            <a:picLocks noChangeAspect="1"/>
          </p:cNvPicPr>
          <p:nvPr/>
        </p:nvPicPr>
        <p:blipFill>
          <a:blip r:embed="rId41"/>
          <a:stretch>
            <a:fillRect/>
          </a:stretch>
        </p:blipFill>
        <p:spPr>
          <a:xfrm>
            <a:off x="1584152" y="5974935"/>
            <a:ext cx="917197" cy="884925"/>
          </a:xfrm>
          <a:prstGeom prst="rect">
            <a:avLst/>
          </a:prstGeom>
          <a:ln w="44450">
            <a:solidFill>
              <a:srgbClr val="FFFF00"/>
            </a:solidFill>
          </a:ln>
        </p:spPr>
      </p:pic>
      <p:pic>
        <p:nvPicPr>
          <p:cNvPr id="6" name="Obrázek 5"/>
          <p:cNvPicPr>
            <a:picLocks noChangeAspect="1"/>
          </p:cNvPicPr>
          <p:nvPr/>
        </p:nvPicPr>
        <p:blipFill>
          <a:blip r:embed="rId42"/>
          <a:stretch>
            <a:fillRect/>
          </a:stretch>
        </p:blipFill>
        <p:spPr>
          <a:xfrm>
            <a:off x="295724" y="1266587"/>
            <a:ext cx="1876425" cy="504825"/>
          </a:xfrm>
          <a:prstGeom prst="rect">
            <a:avLst/>
          </a:prstGeom>
        </p:spPr>
      </p:pic>
      <p:pic>
        <p:nvPicPr>
          <p:cNvPr id="7" name="Obrázek 6"/>
          <p:cNvPicPr>
            <a:picLocks noChangeAspect="1"/>
          </p:cNvPicPr>
          <p:nvPr/>
        </p:nvPicPr>
        <p:blipFill>
          <a:blip r:embed="rId43"/>
          <a:stretch>
            <a:fillRect/>
          </a:stretch>
        </p:blipFill>
        <p:spPr>
          <a:xfrm>
            <a:off x="3356512" y="1172560"/>
            <a:ext cx="770279" cy="612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20"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416800"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sp>
        <p:nvSpPr>
          <p:cNvPr id="17" name="TextovéPole 16"/>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sp>
        <p:nvSpPr>
          <p:cNvPr id="7" name="TextovéPole 6"/>
          <p:cNvSpPr txBox="1"/>
          <p:nvPr/>
        </p:nvSpPr>
        <p:spPr>
          <a:xfrm>
            <a:off x="143990" y="595164"/>
            <a:ext cx="4606397" cy="6336000"/>
          </a:xfrm>
          <a:prstGeom prst="rect">
            <a:avLst/>
          </a:prstGeom>
          <a:solidFill>
            <a:schemeClr val="bg1">
              <a:lumMod val="95000"/>
            </a:schemeClr>
          </a:solidFill>
        </p:spPr>
        <p:txBody>
          <a:bodyPr wrap="square" rtlCol="0">
            <a:spAutoFit/>
          </a:bodyPr>
          <a:lstStyle/>
          <a:p>
            <a:pPr algn="just"/>
            <a:r>
              <a:rPr lang="cs-CZ" sz="1100" b="0" dirty="0" smtClean="0">
                <a:latin typeface="Arial" panose="020B0604020202020204" pitchFamily="34" charset="0"/>
                <a:cs typeface="Arial" panose="020B0604020202020204" pitchFamily="34" charset="0"/>
              </a:rPr>
              <a:t>První výhry v rámci zimní přípravy jsme se dočkali první únorovou sobotu. Nad Pšovkou na umělé trávě v Roudnici </a:t>
            </a:r>
            <a:r>
              <a:rPr lang="cs-CZ" sz="1100" b="0" dirty="0" err="1" smtClean="0">
                <a:latin typeface="Arial" panose="020B0604020202020204" pitchFamily="34" charset="0"/>
                <a:cs typeface="Arial" panose="020B0604020202020204" pitchFamily="34" charset="0"/>
              </a:rPr>
              <a:t>n.L.</a:t>
            </a:r>
            <a:r>
              <a:rPr lang="cs-CZ" sz="1100" b="0" dirty="0" smtClean="0">
                <a:latin typeface="Arial" panose="020B0604020202020204" pitchFamily="34" charset="0"/>
                <a:cs typeface="Arial" panose="020B0604020202020204" pitchFamily="34" charset="0"/>
              </a:rPr>
              <a:t> jsme vyhráli 4:1. Do tohoto utkání jsme hráli vždy s týmy hrající o jednu až dvě třídy výše, ale i tak výhra nad „Á“ třídní Pšovkou byla příjemná. Hned na středu 7.2.2018 byl operativně na žádost trenéra soupeře Michala </a:t>
            </a:r>
            <a:r>
              <a:rPr lang="cs-CZ" sz="1100" b="0" dirty="0" err="1" smtClean="0">
                <a:latin typeface="Arial" panose="020B0604020202020204" pitchFamily="34" charset="0"/>
                <a:cs typeface="Arial" panose="020B0604020202020204" pitchFamily="34" charset="0"/>
              </a:rPr>
              <a:t>Hamšíka</a:t>
            </a:r>
            <a:r>
              <a:rPr lang="cs-CZ" sz="1100" b="0" dirty="0" smtClean="0">
                <a:latin typeface="Arial" panose="020B0604020202020204" pitchFamily="34" charset="0"/>
                <a:cs typeface="Arial" panose="020B0604020202020204" pitchFamily="34" charset="0"/>
              </a:rPr>
              <a:t> zařazen do programu přátelák s TJ Byšicemi. Pěkně jsme si zastříleli a protivníkovi jsme uštědřili desítku. 10. února se jelo do Lovosic, kde nás čekal domácí tým vedoucí celek I.A třídy skupiny A. Byla z toho divoká přestřelka. Chvilku vedl soupeř, pak zase my a takto se to měnilo celé utkání. Po závěrečném hvizdu rozhodčího byl výsledek 6:5 pro naše mužstvo. 17. února jsme měli hrát proti diviznímu Novému Boru na jeho hřišti, ale 3 dny před zápasem jsme museli zápas zrušit. Chřipková epidemie dosáhla vrcholu, a když se k tomu přidala i nějaká ta zranění, tak trenéři hlásili, že nemají s kým hrát.  Po 14 denní pauze nás čekali divizní Hrobce, kam před touto sezónou přestoupili </a:t>
            </a:r>
            <a:r>
              <a:rPr lang="cs-CZ" sz="1100" b="0" dirty="0" err="1" smtClean="0">
                <a:latin typeface="Arial" panose="020B0604020202020204" pitchFamily="34" charset="0"/>
                <a:cs typeface="Arial" panose="020B0604020202020204" pitchFamily="34" charset="0"/>
              </a:rPr>
              <a:t>Belák</a:t>
            </a:r>
            <a:r>
              <a:rPr lang="cs-CZ" sz="1100" b="0" dirty="0" smtClean="0">
                <a:latin typeface="Arial" panose="020B0604020202020204" pitchFamily="34" charset="0"/>
                <a:cs typeface="Arial" panose="020B0604020202020204" pitchFamily="34" charset="0"/>
              </a:rPr>
              <a:t> a Šimral. Rychle jsme se ujali vedení brankou Svobody po předcházejícím faulu na Fausta, ale jinak náš výkon dobrý nebyl a ve 2. poločase, i když to bylo po předcházejícím postavení mimo hru, domácí vyrovnali na konečných 1:1. Generálkou na start mistrovské soutěže bylo v sobotu 3. března utkání proti účastníkovi třetí nejvyšší soutěže TJ Sokolu Brozany na jeho umělé trávě. Domácí úlohu favorita potvrdili. Celý zápas měli převahu a o svém vítězství 4:1 rozhodli ve 2. poločase 3 brankami, když poločasový výsledek byl 1:1. Utkáním s okresním rivalem byla uzavřena kapitola zimní přípravy. Mužstvo odehrálo 8 zápasů, ve který 3x vyhrálo, 1x remizovalo a 4x odešlo ze hřiště poraženo. Příprava měla svou kvalitu, byla zajímavá, proběhlo soustředění a všichni si přišli na své. Co však trenéry trápilo byla účast na zápasech a občas i na trénincích. Jak už bylo popsáno výše, tak chřipky, zranění a často i pracovní povinnosti znamenaly, že na zápase byli na lavičce připraveni 1 až 2 hráči a to mezi ně musíme počítat i dorostence. To už jsme u kádru mužstva pro jarní část soutěže. Začněme novými tvářemi. </a:t>
            </a:r>
            <a:r>
              <a:rPr lang="cs-CZ" sz="1100" dirty="0" smtClean="0">
                <a:latin typeface="Arial" panose="020B0604020202020204" pitchFamily="34" charset="0"/>
                <a:cs typeface="Arial" panose="020B0604020202020204" pitchFamily="34" charset="0"/>
              </a:rPr>
              <a:t>Martin Rejman</a:t>
            </a:r>
            <a:r>
              <a:rPr lang="cs-CZ" sz="1100" b="0" dirty="0" smtClean="0">
                <a:latin typeface="Arial" panose="020B0604020202020204" pitchFamily="34" charset="0"/>
                <a:cs typeface="Arial" panose="020B0604020202020204" pitchFamily="34" charset="0"/>
              </a:rPr>
              <a:t>. Ten zase až tak novým hráčem v našem klubu není. Po 2 letech se vrací do Štětí z Neratovic. Druhou akvizicí je </a:t>
            </a:r>
            <a:r>
              <a:rPr lang="cs-CZ" sz="1100" dirty="0" smtClean="0">
                <a:latin typeface="Arial" panose="020B0604020202020204" pitchFamily="34" charset="0"/>
                <a:cs typeface="Arial" panose="020B0604020202020204" pitchFamily="34" charset="0"/>
              </a:rPr>
              <a:t>Jakub Slavíček</a:t>
            </a:r>
            <a:r>
              <a:rPr lang="cs-CZ" sz="1100" b="0" dirty="0" smtClean="0">
                <a:latin typeface="Arial" panose="020B0604020202020204" pitchFamily="34" charset="0"/>
                <a:cs typeface="Arial" panose="020B0604020202020204" pitchFamily="34" charset="0"/>
              </a:rPr>
              <a:t>. Přichází z Hrobců, kde patřil k nejlepším střelcům a věříme, že bude pro náš tým velkou posilou. Do týmu přišli i 2 mladíci. </a:t>
            </a:r>
            <a:r>
              <a:rPr lang="cs-CZ" sz="1100" dirty="0" smtClean="0">
                <a:latin typeface="Arial" panose="020B0604020202020204" pitchFamily="34" charset="0"/>
                <a:cs typeface="Arial" panose="020B0604020202020204" pitchFamily="34" charset="0"/>
              </a:rPr>
              <a:t>Jaroslav Černý </a:t>
            </a:r>
            <a:r>
              <a:rPr lang="cs-CZ" sz="1100" b="0" dirty="0" smtClean="0">
                <a:latin typeface="Arial" panose="020B0604020202020204" pitchFamily="34" charset="0"/>
                <a:cs typeface="Arial" panose="020B0604020202020204" pitchFamily="34" charset="0"/>
              </a:rPr>
              <a:t>z </a:t>
            </a:r>
            <a:r>
              <a:rPr lang="cs-CZ" sz="1100" b="0" dirty="0" err="1" smtClean="0">
                <a:latin typeface="Arial" panose="020B0604020202020204" pitchFamily="34" charset="0"/>
                <a:cs typeface="Arial" panose="020B0604020202020204" pitchFamily="34" charset="0"/>
              </a:rPr>
              <a:t>Podřipanu</a:t>
            </a:r>
            <a:r>
              <a:rPr lang="cs-CZ" sz="1100" b="0" dirty="0" smtClean="0">
                <a:latin typeface="Arial" panose="020B0604020202020204" pitchFamily="34" charset="0"/>
                <a:cs typeface="Arial" panose="020B0604020202020204" pitchFamily="34" charset="0"/>
              </a:rPr>
              <a:t> Rovné a </a:t>
            </a:r>
            <a:r>
              <a:rPr lang="cs-CZ" sz="1100" dirty="0" smtClean="0">
                <a:latin typeface="Arial" panose="020B0604020202020204" pitchFamily="34" charset="0"/>
                <a:cs typeface="Arial" panose="020B0604020202020204" pitchFamily="34" charset="0"/>
              </a:rPr>
              <a:t>Matěj Walter </a:t>
            </a:r>
            <a:r>
              <a:rPr lang="cs-CZ" sz="1100" b="0" dirty="0" smtClean="0">
                <a:latin typeface="Arial" panose="020B0604020202020204" pitchFamily="34" charset="0"/>
                <a:cs typeface="Arial" panose="020B0604020202020204" pitchFamily="34" charset="0"/>
              </a:rPr>
              <a:t>ze Sokolu Brozany.  Bližší informace</a:t>
            </a:r>
          </a:p>
        </p:txBody>
      </p:sp>
      <p:sp>
        <p:nvSpPr>
          <p:cNvPr id="2" name="TextovéPole 1"/>
          <p:cNvSpPr txBox="1"/>
          <p:nvPr/>
        </p:nvSpPr>
        <p:spPr>
          <a:xfrm>
            <a:off x="143991" y="91108"/>
            <a:ext cx="4606397" cy="384721"/>
          </a:xfrm>
          <a:prstGeom prst="rect">
            <a:avLst/>
          </a:prstGeom>
          <a:pattFill prst="openDmnd">
            <a:fgClr>
              <a:srgbClr val="99FF66"/>
            </a:fgClr>
            <a:bgClr>
              <a:schemeClr val="bg1"/>
            </a:bgClr>
          </a:pattFill>
        </p:spPr>
        <p:txBody>
          <a:bodyPr wrap="square" rtlCol="0">
            <a:spAutoFit/>
          </a:bodyPr>
          <a:lstStyle/>
          <a:p>
            <a:pPr algn="ctr"/>
            <a:r>
              <a:rPr lang="cs-CZ" sz="1900" dirty="0" smtClean="0">
                <a:latin typeface="Arial Black" panose="020B0A04020102020204" pitchFamily="34" charset="0"/>
              </a:rPr>
              <a:t>Zimní aktivity mužstva dospělých</a:t>
            </a:r>
          </a:p>
        </p:txBody>
      </p:sp>
      <p:cxnSp>
        <p:nvCxnSpPr>
          <p:cNvPr id="12" name="Přímá spojnice se šipkou 11"/>
          <p:cNvCxnSpPr/>
          <p:nvPr/>
        </p:nvCxnSpPr>
        <p:spPr bwMode="auto">
          <a:xfrm>
            <a:off x="3747066" y="7013317"/>
            <a:ext cx="792088" cy="72008"/>
          </a:xfrm>
          <a:prstGeom prst="straightConnector1">
            <a:avLst/>
          </a:prstGeom>
          <a:noFill/>
          <a:ln w="25400" cap="flat" cmpd="sng" algn="ctr">
            <a:solidFill>
              <a:schemeClr val="accent6"/>
            </a:solidFill>
            <a:prstDash val="solid"/>
            <a:round/>
            <a:headEnd type="none" w="med" len="med"/>
            <a:tailEnd type="triangle"/>
          </a:ln>
          <a:effectLst>
            <a:outerShdw dist="45791" dir="2021404" algn="ctr" rotWithShape="0">
              <a:srgbClr val="9999FF"/>
            </a:outerShdw>
          </a:effectLst>
        </p:spPr>
      </p:cxnSp>
      <p:sp>
        <p:nvSpPr>
          <p:cNvPr id="14" name="TextovéPole 13"/>
          <p:cNvSpPr txBox="1"/>
          <p:nvPr/>
        </p:nvSpPr>
        <p:spPr>
          <a:xfrm>
            <a:off x="5400576" y="91108"/>
            <a:ext cx="4677613" cy="1938992"/>
          </a:xfrm>
          <a:prstGeom prst="rect">
            <a:avLst/>
          </a:prstGeom>
          <a:gradFill>
            <a:gsLst>
              <a:gs pos="71000">
                <a:srgbClr val="66FF33">
                  <a:lumMod val="64000"/>
                  <a:lumOff val="36000"/>
                </a:srgbClr>
              </a:gs>
              <a:gs pos="60000">
                <a:srgbClr val="99CCFF"/>
              </a:gs>
            </a:gsLst>
            <a:path path="circle">
              <a:fillToRect l="100000" t="100000"/>
            </a:path>
          </a:gradFill>
          <a:ln w="69850" cap="rnd" cmpd="thinThick">
            <a:solidFill>
              <a:srgbClr val="6600CC"/>
            </a:solidFill>
            <a:prstDash val="solid"/>
          </a:ln>
        </p:spPr>
        <p:txBody>
          <a:bodyPr wrap="square" rtlCol="0">
            <a:spAutoFit/>
          </a:bodyPr>
          <a:lstStyle/>
          <a:p>
            <a:pPr algn="ctr"/>
            <a:r>
              <a:rPr lang="cs-CZ" sz="3900" dirty="0" smtClean="0">
                <a:ln w="19050">
                  <a:solidFill>
                    <a:srgbClr val="FF0000"/>
                  </a:solidFill>
                </a:ln>
                <a:latin typeface="Algerian" panose="04020705040A02060702" pitchFamily="82" charset="0"/>
                <a:cs typeface="Arial" panose="020B0604020202020204" pitchFamily="34" charset="0"/>
              </a:rPr>
              <a:t>Poslední posila mužstva dospělých</a:t>
            </a:r>
          </a:p>
        </p:txBody>
      </p:sp>
      <p:sp>
        <p:nvSpPr>
          <p:cNvPr id="15" name="TextovéPole 14"/>
          <p:cNvSpPr txBox="1"/>
          <p:nvPr/>
        </p:nvSpPr>
        <p:spPr>
          <a:xfrm>
            <a:off x="5400576" y="2138327"/>
            <a:ext cx="4677613" cy="4408899"/>
          </a:xfrm>
          <a:prstGeom prst="rect">
            <a:avLst/>
          </a:prstGeom>
          <a:blipFill>
            <a:blip r:embed="rId3"/>
            <a:tile tx="0" ty="0" sx="100000" sy="100000" flip="none" algn="tl"/>
          </a:blipFill>
          <a:ln w="47625" cmpd="sng">
            <a:solidFill>
              <a:srgbClr val="FFFF00"/>
            </a:solidFill>
          </a:ln>
        </p:spPr>
        <p:txBody>
          <a:bodyPr wrap="square" rtlCol="0">
            <a:spAutoFit/>
          </a:bodyPr>
          <a:lstStyle/>
          <a:p>
            <a:r>
              <a:rPr lang="cs-CZ" sz="4400" u="sng" dirty="0" smtClean="0">
                <a:solidFill>
                  <a:srgbClr val="CC0099"/>
                </a:solidFill>
                <a:latin typeface="Arial Black" panose="020B0A04020102020204" pitchFamily="34" charset="0"/>
              </a:rPr>
              <a:t>Matěj</a:t>
            </a:r>
          </a:p>
          <a:p>
            <a:r>
              <a:rPr lang="cs-CZ" sz="4400" u="sng" dirty="0" smtClean="0">
                <a:solidFill>
                  <a:srgbClr val="CC0099"/>
                </a:solidFill>
                <a:latin typeface="Arial Black" panose="020B0A04020102020204" pitchFamily="34" charset="0"/>
              </a:rPr>
              <a:t>Walter</a:t>
            </a:r>
          </a:p>
          <a:p>
            <a:pPr algn="ctr"/>
            <a:r>
              <a:rPr lang="cs-CZ" sz="2800" dirty="0" smtClean="0">
                <a:solidFill>
                  <a:srgbClr val="CC0099"/>
                </a:solidFill>
                <a:latin typeface="Arial Black" panose="020B0A04020102020204" pitchFamily="34" charset="0"/>
              </a:rPr>
              <a:t>21 let</a:t>
            </a:r>
          </a:p>
          <a:p>
            <a:pPr algn="just"/>
            <a:r>
              <a:rPr lang="cs-CZ" sz="2350" dirty="0" smtClean="0">
                <a:latin typeface="Century Gothic" panose="020B0502020202020204" pitchFamily="34" charset="0"/>
              </a:rPr>
              <a:t>Matěj bydlí ve Velemíně odkud v roce 2010 přestoupil do FK Litoměřic. Prošel i dalšími kluby okresu Litoměřice. Hrál za Lovosice a do Štětí přestoupil z SK Sokolu Brozany. Jeho místo na hřišti je v útoku.  </a:t>
            </a:r>
          </a:p>
        </p:txBody>
      </p:sp>
      <p:pic>
        <p:nvPicPr>
          <p:cNvPr id="3" name="Obrázek 2"/>
          <p:cNvPicPr>
            <a:picLocks noChangeAspect="1"/>
          </p:cNvPicPr>
          <p:nvPr/>
        </p:nvPicPr>
        <p:blipFill>
          <a:blip r:embed="rId4"/>
          <a:stretch>
            <a:fillRect/>
          </a:stretch>
        </p:blipFill>
        <p:spPr>
          <a:xfrm>
            <a:off x="8712943" y="2264133"/>
            <a:ext cx="1123971" cy="1499830"/>
          </a:xfrm>
          <a:prstGeom prst="rect">
            <a:avLst/>
          </a:prstGeom>
          <a:ln w="19050">
            <a:solidFill>
              <a:schemeClr val="accent1">
                <a:lumMod val="50000"/>
              </a:schemeClr>
            </a:solidFill>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7044" y="3259461"/>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802776" y="6859860"/>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sp>
        <p:nvSpPr>
          <p:cNvPr id="13" name="TextovéPole 12"/>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17</a:t>
            </a:r>
          </a:p>
        </p:txBody>
      </p:sp>
      <p:cxnSp>
        <p:nvCxnSpPr>
          <p:cNvPr id="15" name="Přímá spojovací šipka 14"/>
          <p:cNvCxnSpPr/>
          <p:nvPr/>
        </p:nvCxnSpPr>
        <p:spPr bwMode="auto">
          <a:xfrm>
            <a:off x="3323179" y="7239000"/>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9218" name="Picture 10"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33" name="TextovéPole 32"/>
          <p:cNvSpPr txBox="1"/>
          <p:nvPr/>
        </p:nvSpPr>
        <p:spPr>
          <a:xfrm>
            <a:off x="5487239" y="586170"/>
            <a:ext cx="4606397" cy="2800767"/>
          </a:xfrm>
          <a:prstGeom prst="rect">
            <a:avLst/>
          </a:prstGeom>
          <a:solidFill>
            <a:schemeClr val="bg1">
              <a:lumMod val="95000"/>
            </a:schemeClr>
          </a:solidFill>
        </p:spPr>
        <p:txBody>
          <a:bodyPr wrap="square" rtlCol="0">
            <a:spAutoFit/>
          </a:bodyPr>
          <a:lstStyle/>
          <a:p>
            <a:pPr algn="just"/>
            <a:r>
              <a:rPr lang="cs-CZ" sz="1100" b="0" dirty="0" smtClean="0">
                <a:latin typeface="Arial" panose="020B0604020202020204" pitchFamily="34" charset="0"/>
                <a:cs typeface="Arial" panose="020B0604020202020204" pitchFamily="34" charset="0"/>
              </a:rPr>
              <a:t>o jednotlivých hráčích najdete na jiných stránkách zpravodaje. Musíme ale počítat i ztráty. Tou největší je bezpochyby </a:t>
            </a:r>
            <a:r>
              <a:rPr lang="cs-CZ" sz="1100" dirty="0" smtClean="0">
                <a:latin typeface="Arial" panose="020B0604020202020204" pitchFamily="34" charset="0"/>
                <a:cs typeface="Arial" panose="020B0604020202020204" pitchFamily="34" charset="0"/>
              </a:rPr>
              <a:t>David Brandejs</a:t>
            </a:r>
            <a:r>
              <a:rPr lang="cs-CZ" sz="1100" b="0" dirty="0" smtClean="0">
                <a:latin typeface="Arial" panose="020B0604020202020204" pitchFamily="34" charset="0"/>
                <a:cs typeface="Arial" panose="020B0604020202020204" pitchFamily="34" charset="0"/>
              </a:rPr>
              <a:t>, který po skončení podzimu nahlásil odchod do Anglie. Ne za fotbalem, ale za pracovními povinnostmi. Zda se na hřišti ve Štětí objeví v některém ze zápasů není ještě jasné, a tak se nechme překvapit. V sestavě také chybí </a:t>
            </a:r>
            <a:r>
              <a:rPr lang="cs-CZ" sz="1100" dirty="0" smtClean="0">
                <a:latin typeface="Arial" panose="020B0604020202020204" pitchFamily="34" charset="0"/>
                <a:cs typeface="Arial" panose="020B0604020202020204" pitchFamily="34" charset="0"/>
              </a:rPr>
              <a:t>Petr Stejskal</a:t>
            </a:r>
            <a:r>
              <a:rPr lang="cs-CZ" sz="1100" b="0" dirty="0" smtClean="0">
                <a:latin typeface="Arial" panose="020B0604020202020204" pitchFamily="34" charset="0"/>
                <a:cs typeface="Arial" panose="020B0604020202020204" pitchFamily="34" charset="0"/>
              </a:rPr>
              <a:t>. Zde jsou důvody dlouhodobě přetrvávající zranění nohy, které mu neumožňuje pokračovat s fotbalem na této úrovni. Hodně to mrzí a Petrovi přejeme, aby se uzdravil. Zlomenou ruku měl v závěru přípravy i dorostenec v Á týmu </a:t>
            </a:r>
            <a:r>
              <a:rPr lang="cs-CZ" sz="1100" dirty="0" smtClean="0">
                <a:latin typeface="Arial" panose="020B0604020202020204" pitchFamily="34" charset="0"/>
                <a:cs typeface="Arial" panose="020B0604020202020204" pitchFamily="34" charset="0"/>
              </a:rPr>
              <a:t>Koloman Horváth </a:t>
            </a:r>
            <a:r>
              <a:rPr lang="cs-CZ" sz="1100" b="0" dirty="0" smtClean="0">
                <a:latin typeface="Arial" panose="020B0604020202020204" pitchFamily="34" charset="0"/>
                <a:cs typeface="Arial" panose="020B0604020202020204" pitchFamily="34" charset="0"/>
              </a:rPr>
              <a:t>a navíc se rozhodl zkusit dorosteneckou divizi v Roudnici </a:t>
            </a:r>
            <a:r>
              <a:rPr lang="cs-CZ" sz="1100" b="0" dirty="0" err="1" smtClean="0">
                <a:latin typeface="Arial" panose="020B0604020202020204" pitchFamily="34" charset="0"/>
                <a:cs typeface="Arial" panose="020B0604020202020204" pitchFamily="34" charset="0"/>
              </a:rPr>
              <a:t>n.L.</a:t>
            </a:r>
            <a:r>
              <a:rPr lang="cs-CZ" sz="1100" b="0" dirty="0" smtClean="0">
                <a:latin typeface="Arial" panose="020B0604020202020204" pitchFamily="34" charset="0"/>
                <a:cs typeface="Arial" panose="020B0604020202020204" pitchFamily="34" charset="0"/>
              </a:rPr>
              <a:t> Nezmínili jsme se také ještě  o realizačním týmu, který zůstává stejný jako na podzim. Trenéři </a:t>
            </a:r>
            <a:r>
              <a:rPr lang="cs-CZ" sz="1100" dirty="0" smtClean="0">
                <a:latin typeface="Arial" panose="020B0604020202020204" pitchFamily="34" charset="0"/>
                <a:cs typeface="Arial" panose="020B0604020202020204" pitchFamily="34" charset="0"/>
              </a:rPr>
              <a:t>Karel Zuna </a:t>
            </a:r>
            <a:r>
              <a:rPr lang="cs-CZ" sz="1100" b="0" dirty="0" smtClean="0">
                <a:latin typeface="Arial" panose="020B0604020202020204" pitchFamily="34" charset="0"/>
                <a:cs typeface="Arial" panose="020B0604020202020204" pitchFamily="34" charset="0"/>
              </a:rPr>
              <a:t>a </a:t>
            </a:r>
            <a:r>
              <a:rPr lang="cs-CZ" sz="1100" dirty="0" smtClean="0">
                <a:latin typeface="Arial" panose="020B0604020202020204" pitchFamily="34" charset="0"/>
                <a:cs typeface="Arial" panose="020B0604020202020204" pitchFamily="34" charset="0"/>
              </a:rPr>
              <a:t>Jiří </a:t>
            </a:r>
            <a:r>
              <a:rPr lang="cs-CZ" sz="1100" dirty="0" err="1" smtClean="0">
                <a:latin typeface="Arial" panose="020B0604020202020204" pitchFamily="34" charset="0"/>
                <a:cs typeface="Arial" panose="020B0604020202020204" pitchFamily="34" charset="0"/>
              </a:rPr>
              <a:t>Ransdorf</a:t>
            </a:r>
            <a:r>
              <a:rPr lang="cs-CZ" sz="1100" b="0" dirty="0" smtClean="0">
                <a:latin typeface="Arial" panose="020B0604020202020204" pitchFamily="34" charset="0"/>
                <a:cs typeface="Arial" panose="020B0604020202020204" pitchFamily="34" charset="0"/>
              </a:rPr>
              <a:t>, vedoucí týmu </a:t>
            </a:r>
            <a:r>
              <a:rPr lang="cs-CZ" sz="1100" dirty="0" smtClean="0">
                <a:latin typeface="Arial" panose="020B0604020202020204" pitchFamily="34" charset="0"/>
                <a:cs typeface="Arial" panose="020B0604020202020204" pitchFamily="34" charset="0"/>
              </a:rPr>
              <a:t>Jiří </a:t>
            </a:r>
            <a:r>
              <a:rPr lang="cs-CZ" sz="1100" dirty="0" err="1" smtClean="0">
                <a:latin typeface="Arial" panose="020B0604020202020204" pitchFamily="34" charset="0"/>
                <a:cs typeface="Arial" panose="020B0604020202020204" pitchFamily="34" charset="0"/>
              </a:rPr>
              <a:t>Havner</a:t>
            </a:r>
            <a:r>
              <a:rPr lang="cs-CZ" sz="1100" dirty="0" smtClean="0">
                <a:latin typeface="Arial" panose="020B0604020202020204" pitchFamily="34" charset="0"/>
                <a:cs typeface="Arial" panose="020B0604020202020204" pitchFamily="34" charset="0"/>
              </a:rPr>
              <a:t>  </a:t>
            </a:r>
            <a:r>
              <a:rPr lang="cs-CZ" sz="1100" b="0" dirty="0" smtClean="0">
                <a:latin typeface="Arial" panose="020B0604020202020204" pitchFamily="34" charset="0"/>
                <a:cs typeface="Arial" panose="020B0604020202020204" pitchFamily="34" charset="0"/>
              </a:rPr>
              <a:t>a masér Karel Zavřel.  Mužstvo si zimní přípravu o týden prodloužilo, protože Modlany den před zápasem společně s rozhodčím nahlásily, že hřiště je nezpůsobilé a s o to větší chutí vstupuje do jarních mistrovských zápasů právě dnes. </a:t>
            </a:r>
          </a:p>
        </p:txBody>
      </p:sp>
      <p:sp>
        <p:nvSpPr>
          <p:cNvPr id="35" name="TextovéPole 34"/>
          <p:cNvSpPr txBox="1"/>
          <p:nvPr/>
        </p:nvSpPr>
        <p:spPr>
          <a:xfrm>
            <a:off x="5506614" y="83948"/>
            <a:ext cx="4606397" cy="384721"/>
          </a:xfrm>
          <a:prstGeom prst="rect">
            <a:avLst/>
          </a:prstGeom>
          <a:pattFill prst="dashHorz">
            <a:fgClr>
              <a:srgbClr val="00CC66"/>
            </a:fgClr>
            <a:bgClr>
              <a:schemeClr val="bg1"/>
            </a:bgClr>
          </a:pattFill>
        </p:spPr>
        <p:txBody>
          <a:bodyPr wrap="square" rtlCol="0">
            <a:spAutoFit/>
          </a:bodyPr>
          <a:lstStyle/>
          <a:p>
            <a:pPr algn="ctr"/>
            <a:r>
              <a:rPr lang="cs-CZ" sz="1900" dirty="0" smtClean="0">
                <a:solidFill>
                  <a:srgbClr val="FF0000"/>
                </a:solidFill>
                <a:latin typeface="Arial Black" panose="020B0A04020102020204" pitchFamily="34" charset="0"/>
              </a:rPr>
              <a:t>Zima mužstva dospělých</a:t>
            </a:r>
          </a:p>
        </p:txBody>
      </p:sp>
      <p:pic>
        <p:nvPicPr>
          <p:cNvPr id="36" name="Obrázek 35" descr="ARG! &lt;strong&gt;Winter&lt;/strong&gt; &lt;strong&gt;Cartoons&lt;/strong&gt;"/>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10217" y="3678036"/>
            <a:ext cx="3960440" cy="3024336"/>
          </a:xfrm>
          <a:prstGeom prst="rect">
            <a:avLst/>
          </a:prstGeom>
        </p:spPr>
      </p:pic>
      <p:sp>
        <p:nvSpPr>
          <p:cNvPr id="37" name="TextovéPole 36"/>
          <p:cNvSpPr txBox="1"/>
          <p:nvPr/>
        </p:nvSpPr>
        <p:spPr>
          <a:xfrm>
            <a:off x="143991" y="2195480"/>
            <a:ext cx="4677613" cy="4524315"/>
          </a:xfrm>
          <a:prstGeom prst="rect">
            <a:avLst/>
          </a:prstGeom>
          <a:pattFill prst="ltHorz">
            <a:fgClr>
              <a:srgbClr val="FF66CC"/>
            </a:fgClr>
            <a:bgClr>
              <a:schemeClr val="bg1"/>
            </a:bgClr>
          </a:pattFill>
          <a:ln w="47625" cmpd="dbl">
            <a:solidFill>
              <a:srgbClr val="009999"/>
            </a:solidFill>
          </a:ln>
        </p:spPr>
        <p:txBody>
          <a:bodyPr wrap="square" rtlCol="0">
            <a:spAutoFit/>
          </a:bodyPr>
          <a:lstStyle/>
          <a:p>
            <a:r>
              <a:rPr lang="cs-CZ" sz="4400" u="sng" dirty="0" smtClean="0">
                <a:ln w="38100">
                  <a:solidFill>
                    <a:srgbClr val="000066"/>
                  </a:solidFill>
                </a:ln>
                <a:solidFill>
                  <a:schemeClr val="bg1"/>
                </a:solidFill>
                <a:latin typeface="Arial Black" panose="020B0A04020102020204" pitchFamily="34" charset="0"/>
              </a:rPr>
              <a:t>Jaroslav</a:t>
            </a:r>
          </a:p>
          <a:p>
            <a:r>
              <a:rPr lang="cs-CZ" sz="4400" u="sng" dirty="0" smtClean="0">
                <a:ln w="38100">
                  <a:solidFill>
                    <a:srgbClr val="000066"/>
                  </a:solidFill>
                </a:ln>
                <a:solidFill>
                  <a:schemeClr val="bg1"/>
                </a:solidFill>
                <a:latin typeface="Arial Black" panose="020B0A04020102020204" pitchFamily="34" charset="0"/>
              </a:rPr>
              <a:t>Černý</a:t>
            </a:r>
          </a:p>
          <a:p>
            <a:pPr algn="ctr"/>
            <a:r>
              <a:rPr lang="cs-CZ" sz="2800" dirty="0" smtClean="0">
                <a:ln w="38100">
                  <a:solidFill>
                    <a:srgbClr val="000066"/>
                  </a:solidFill>
                </a:ln>
                <a:solidFill>
                  <a:schemeClr val="bg1"/>
                </a:solidFill>
                <a:latin typeface="Arial Black" panose="020B0A04020102020204" pitchFamily="34" charset="0"/>
              </a:rPr>
              <a:t>19 let</a:t>
            </a:r>
          </a:p>
          <a:p>
            <a:pPr algn="just"/>
            <a:r>
              <a:rPr lang="cs-CZ" sz="2150" dirty="0" smtClean="0">
                <a:latin typeface="Century Gothic" panose="020B0502020202020204" pitchFamily="34" charset="0"/>
              </a:rPr>
              <a:t>Odchovanec Roudnického fotbalu, který hrál v dorosteneckém věku za VOŠ a SOŠ Roudnice </a:t>
            </a:r>
            <a:r>
              <a:rPr lang="cs-CZ" sz="2150" dirty="0" err="1" smtClean="0">
                <a:latin typeface="Century Gothic" panose="020B0502020202020204" pitchFamily="34" charset="0"/>
              </a:rPr>
              <a:t>n.L.</a:t>
            </a:r>
            <a:r>
              <a:rPr lang="cs-CZ" sz="2150" dirty="0" smtClean="0">
                <a:latin typeface="Century Gothic" panose="020B0502020202020204" pitchFamily="34" charset="0"/>
              </a:rPr>
              <a:t> Podzimní část odehrál za </a:t>
            </a:r>
            <a:r>
              <a:rPr lang="cs-CZ" sz="2150" dirty="0" err="1" smtClean="0">
                <a:latin typeface="Century Gothic" panose="020B0502020202020204" pitchFamily="34" charset="0"/>
              </a:rPr>
              <a:t>Podřipan</a:t>
            </a:r>
            <a:r>
              <a:rPr lang="cs-CZ" sz="2150" dirty="0" smtClean="0">
                <a:latin typeface="Century Gothic" panose="020B0502020202020204" pitchFamily="34" charset="0"/>
              </a:rPr>
              <a:t> Rovné I. B třídu. Mladý hráč, který se dokáže prosadit jak na postu obránce, tak i krajního záložníka  </a:t>
            </a:r>
          </a:p>
        </p:txBody>
      </p:sp>
      <p:sp>
        <p:nvSpPr>
          <p:cNvPr id="38" name="TextovéPole 37"/>
          <p:cNvSpPr txBox="1"/>
          <p:nvPr/>
        </p:nvSpPr>
        <p:spPr>
          <a:xfrm>
            <a:off x="143991" y="234208"/>
            <a:ext cx="4677613" cy="1661993"/>
          </a:xfrm>
          <a:prstGeom prst="rect">
            <a:avLst/>
          </a:prstGeom>
          <a:solidFill>
            <a:srgbClr val="003300"/>
          </a:solidFill>
          <a:ln w="69850" cmpd="sng">
            <a:solidFill>
              <a:srgbClr val="6600CC"/>
            </a:solidFill>
            <a:prstDash val="sysDot"/>
          </a:ln>
          <a:scene3d>
            <a:camera prst="orthographicFront"/>
            <a:lightRig rig="threePt" dir="t"/>
          </a:scene3d>
          <a:sp3d contourW="50800">
            <a:bevelT prst="relaxedInset"/>
            <a:contourClr>
              <a:srgbClr val="FFFF00"/>
            </a:contourClr>
          </a:sp3d>
        </p:spPr>
        <p:txBody>
          <a:bodyPr wrap="square" rtlCol="0">
            <a:spAutoFit/>
          </a:bodyPr>
          <a:lstStyle/>
          <a:p>
            <a:pPr algn="ctr"/>
            <a:r>
              <a:rPr lang="cs-CZ" sz="3400" dirty="0" smtClean="0">
                <a:ln w="19050">
                  <a:solidFill>
                    <a:schemeClr val="tx1"/>
                  </a:solidFill>
                </a:ln>
                <a:solidFill>
                  <a:schemeClr val="bg1"/>
                </a:solidFill>
                <a:latin typeface="Arial" panose="020B0604020202020204" pitchFamily="34" charset="0"/>
                <a:cs typeface="Arial" panose="020B0604020202020204" pitchFamily="34" charset="0"/>
              </a:rPr>
              <a:t>V loňské sezóně ještě dorostenec. Přejeme ať se mu ve Štětí líbí. </a:t>
            </a:r>
          </a:p>
        </p:txBody>
      </p:sp>
      <p:pic>
        <p:nvPicPr>
          <p:cNvPr id="9" name="Obrázek 8"/>
          <p:cNvPicPr>
            <a:picLocks noChangeAspect="1"/>
          </p:cNvPicPr>
          <p:nvPr/>
        </p:nvPicPr>
        <p:blipFill>
          <a:blip r:embed="rId14"/>
          <a:stretch>
            <a:fillRect/>
          </a:stretch>
        </p:blipFill>
        <p:spPr>
          <a:xfrm>
            <a:off x="3441820" y="2403364"/>
            <a:ext cx="1142844" cy="1413119"/>
          </a:xfrm>
          <a:prstGeom prst="rect">
            <a:avLst/>
          </a:prstGeom>
          <a:ln w="19050">
            <a:solidFill>
              <a:schemeClr val="accent1">
                <a:lumMod val="50000"/>
              </a:schemeClr>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7760805"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27</a:t>
            </a:r>
          </a:p>
        </p:txBody>
      </p:sp>
      <p:sp>
        <p:nvSpPr>
          <p:cNvPr id="12" name="TextovéPole 11"/>
          <p:cNvSpPr txBox="1"/>
          <p:nvPr/>
        </p:nvSpPr>
        <p:spPr>
          <a:xfrm>
            <a:off x="1874784" y="6931868"/>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18</a:t>
            </a:r>
          </a:p>
        </p:txBody>
      </p:sp>
      <p:sp>
        <p:nvSpPr>
          <p:cNvPr id="13" name="Obdélník 12"/>
          <p:cNvSpPr/>
          <p:nvPr/>
        </p:nvSpPr>
        <p:spPr>
          <a:xfrm>
            <a:off x="143992" y="1016610"/>
            <a:ext cx="4680956" cy="2746906"/>
          </a:xfrm>
          <a:prstGeom prst="rect">
            <a:avLst/>
          </a:prstGeom>
        </p:spPr>
        <p:txBody>
          <a:bodyPr wrap="square">
            <a:spAutoFit/>
          </a:bodyPr>
          <a:lstStyle/>
          <a:p>
            <a:pPr algn="ctr"/>
            <a:r>
              <a:rPr lang="cs-CZ" sz="1800" u="sng" dirty="0">
                <a:ln>
                  <a:solidFill>
                    <a:srgbClr val="FF0000"/>
                  </a:solidFill>
                </a:ln>
                <a:solidFill>
                  <a:srgbClr val="000000"/>
                </a:solidFill>
                <a:latin typeface="Arial" panose="020B0604020202020204" pitchFamily="34" charset="0"/>
                <a:cs typeface="Arial" panose="020B0604020202020204" pitchFamily="34" charset="0"/>
              </a:rPr>
              <a:t>FK Litoměřicko – SK Štětí</a:t>
            </a:r>
            <a:endParaRPr lang="cs-CZ" sz="1800" dirty="0">
              <a:ln>
                <a:solidFill>
                  <a:srgbClr val="FF0000"/>
                </a:solidFill>
              </a:ln>
              <a:solidFill>
                <a:srgbClr val="000000"/>
              </a:solidFill>
              <a:latin typeface="Arial" panose="020B0604020202020204" pitchFamily="34" charset="0"/>
              <a:cs typeface="Arial" panose="020B0604020202020204" pitchFamily="34" charset="0"/>
            </a:endParaRPr>
          </a:p>
          <a:p>
            <a:pPr algn="ctr"/>
            <a:r>
              <a:rPr lang="cs-CZ" sz="1800" u="sng" dirty="0">
                <a:ln>
                  <a:solidFill>
                    <a:srgbClr val="FF0000"/>
                  </a:solidFill>
                </a:ln>
                <a:solidFill>
                  <a:srgbClr val="000000"/>
                </a:solidFill>
                <a:latin typeface="Arial" panose="020B0604020202020204" pitchFamily="34" charset="0"/>
                <a:cs typeface="Arial" panose="020B0604020202020204" pitchFamily="34" charset="0"/>
              </a:rPr>
              <a:t>3:0(1:0)  13.1.2018   </a:t>
            </a:r>
            <a:r>
              <a:rPr lang="cs-CZ" sz="1800" u="sng" dirty="0" smtClean="0">
                <a:ln>
                  <a:solidFill>
                    <a:srgbClr val="FF0000"/>
                  </a:solidFill>
                </a:ln>
                <a:solidFill>
                  <a:srgbClr val="000000"/>
                </a:solidFill>
                <a:latin typeface="Arial" panose="020B0604020202020204" pitchFamily="34" charset="0"/>
                <a:cs typeface="Arial" panose="020B0604020202020204" pitchFamily="34" charset="0"/>
              </a:rPr>
              <a:t>UT Brozany</a:t>
            </a:r>
          </a:p>
          <a:p>
            <a:pPr algn="just"/>
            <a:r>
              <a:rPr lang="cs-CZ" sz="1050" b="0" dirty="0" smtClean="0">
                <a:latin typeface="Arial" panose="020B0604020202020204" pitchFamily="34" charset="0"/>
                <a:cs typeface="Arial" panose="020B0604020202020204" pitchFamily="34" charset="0"/>
              </a:rPr>
              <a:t>FK </a:t>
            </a:r>
            <a:r>
              <a:rPr lang="cs-CZ" sz="1050" b="0" dirty="0">
                <a:latin typeface="Arial" panose="020B0604020202020204" pitchFamily="34" charset="0"/>
                <a:cs typeface="Arial" panose="020B0604020202020204" pitchFamily="34" charset="0"/>
              </a:rPr>
              <a:t>Litoměřicko úlohu favorita potvrdilo. Naše mužstvo však nezklamalo a za předvedený výkon zaslouží pochvalu. Celých 90 minut dokázalo držet krok a 2 branky inkasovalo až v samotném závěru. Hráli jsme celý zápas bez střídání a všichni museli po 3 trénincích vydat ze sebe všechny síly. Zápas měl všechny znaky zimní přípravy a pro trenéry byl dobrým barometrem v čem se zlepšit. Za týden v sobotu 20. 1. 2018 v 11:00 hrajeme na umělé trávě v Hrobcích další přípravný zápas, který bude neméně těžký, protože nás čeká vedoucí celek divize TJ Slovan Velvary.</a:t>
            </a:r>
          </a:p>
          <a:p>
            <a:r>
              <a:rPr lang="cs-CZ" sz="1050" b="0" u="sng" dirty="0">
                <a:latin typeface="Arial" panose="020B0604020202020204" pitchFamily="34" charset="0"/>
                <a:cs typeface="Arial" panose="020B0604020202020204" pitchFamily="34" charset="0"/>
              </a:rPr>
              <a:t>Sestava</a:t>
            </a:r>
            <a:r>
              <a:rPr lang="cs-CZ" sz="1050" b="0" dirty="0">
                <a:latin typeface="Arial" panose="020B0604020202020204" pitchFamily="34" charset="0"/>
                <a:cs typeface="Arial" panose="020B0604020202020204" pitchFamily="34" charset="0"/>
              </a:rPr>
              <a:t>: Gabriel-</a:t>
            </a:r>
            <a:r>
              <a:rPr lang="cs-CZ" sz="1050" b="0" dirty="0" err="1">
                <a:latin typeface="Arial" panose="020B0604020202020204" pitchFamily="34" charset="0"/>
                <a:cs typeface="Arial" panose="020B0604020202020204" pitchFamily="34" charset="0"/>
              </a:rPr>
              <a:t>Čámský</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Ransdorf</a:t>
            </a:r>
            <a:r>
              <a:rPr lang="cs-CZ" sz="1050" b="0" dirty="0">
                <a:latin typeface="Arial" panose="020B0604020202020204" pitchFamily="34" charset="0"/>
                <a:cs typeface="Arial" panose="020B0604020202020204" pitchFamily="34" charset="0"/>
              </a:rPr>
              <a:t>, Svoboda, Mencl-Horváth, </a:t>
            </a:r>
            <a:endParaRPr lang="cs-CZ" sz="1050" b="0" dirty="0" smtClean="0">
              <a:latin typeface="Arial" panose="020B0604020202020204" pitchFamily="34" charset="0"/>
              <a:cs typeface="Arial" panose="020B0604020202020204" pitchFamily="34" charset="0"/>
            </a:endParaRPr>
          </a:p>
          <a:p>
            <a:r>
              <a:rPr lang="cs-CZ" sz="1050" b="0" dirty="0">
                <a:latin typeface="Arial" panose="020B0604020202020204" pitchFamily="34" charset="0"/>
                <a:cs typeface="Arial" panose="020B0604020202020204" pitchFamily="34" charset="0"/>
              </a:rPr>
              <a:t> </a:t>
            </a:r>
            <a:r>
              <a:rPr lang="cs-CZ" sz="1050" b="0" dirty="0" smtClean="0">
                <a:latin typeface="Arial" panose="020B0604020202020204" pitchFamily="34" charset="0"/>
                <a:cs typeface="Arial" panose="020B0604020202020204" pitchFamily="34" charset="0"/>
              </a:rPr>
              <a:t>              Beruška</a:t>
            </a:r>
            <a:r>
              <a:rPr lang="cs-CZ" sz="1050" b="0" dirty="0">
                <a:latin typeface="Arial" panose="020B0604020202020204" pitchFamily="34" charset="0"/>
                <a:cs typeface="Arial" panose="020B0604020202020204" pitchFamily="34" charset="0"/>
              </a:rPr>
              <a:t>, Vacek, </a:t>
            </a:r>
            <a:r>
              <a:rPr lang="cs-CZ" sz="1050" b="0" dirty="0" err="1">
                <a:latin typeface="Arial" panose="020B0604020202020204" pitchFamily="34" charset="0"/>
                <a:cs typeface="Arial" panose="020B0604020202020204" pitchFamily="34" charset="0"/>
              </a:rPr>
              <a:t>Šraga</a:t>
            </a:r>
            <a:r>
              <a:rPr lang="cs-CZ" sz="1050" b="0" dirty="0">
                <a:latin typeface="Arial" panose="020B0604020202020204" pitchFamily="34" charset="0"/>
                <a:cs typeface="Arial" panose="020B0604020202020204" pitchFamily="34" charset="0"/>
              </a:rPr>
              <a:t>, </a:t>
            </a:r>
            <a:r>
              <a:rPr lang="cs-CZ" sz="1050" b="0" dirty="0" smtClean="0">
                <a:latin typeface="Arial" panose="020B0604020202020204" pitchFamily="34" charset="0"/>
                <a:cs typeface="Arial" panose="020B0604020202020204" pitchFamily="34" charset="0"/>
              </a:rPr>
              <a:t>Faust-</a:t>
            </a:r>
            <a:r>
              <a:rPr lang="cs-CZ" sz="1050" b="0" dirty="0" err="1" smtClean="0">
                <a:latin typeface="Arial" panose="020B0604020202020204" pitchFamily="34" charset="0"/>
                <a:cs typeface="Arial" panose="020B0604020202020204" pitchFamily="34" charset="0"/>
              </a:rPr>
              <a:t>Satran</a:t>
            </a:r>
            <a:endParaRPr lang="cs-CZ" sz="1050" b="0" dirty="0">
              <a:latin typeface="Arial" panose="020B0604020202020204" pitchFamily="34" charset="0"/>
              <a:cs typeface="Arial" panose="020B0604020202020204" pitchFamily="34" charset="0"/>
            </a:endParaRPr>
          </a:p>
          <a:p>
            <a:r>
              <a:rPr lang="cs-CZ" sz="1050" b="0" u="sng" dirty="0">
                <a:latin typeface="Arial" panose="020B0604020202020204" pitchFamily="34" charset="0"/>
                <a:cs typeface="Arial" panose="020B0604020202020204" pitchFamily="34" charset="0"/>
              </a:rPr>
              <a:t>Připraveni:</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P.Stejskal</a:t>
            </a:r>
            <a:endParaRPr lang="cs-CZ" sz="1050" b="0" dirty="0">
              <a:latin typeface="Arial" panose="020B0604020202020204" pitchFamily="34" charset="0"/>
              <a:cs typeface="Arial" panose="020B0604020202020204" pitchFamily="34" charset="0"/>
            </a:endParaRPr>
          </a:p>
          <a:p>
            <a:r>
              <a:rPr lang="cs-CZ" sz="1050" b="0" u="sng" dirty="0">
                <a:latin typeface="Arial" panose="020B0604020202020204" pitchFamily="34" charset="0"/>
                <a:cs typeface="Arial" panose="020B0604020202020204" pitchFamily="34" charset="0"/>
              </a:rPr>
              <a:t>Trenéři: </a:t>
            </a:r>
            <a:r>
              <a:rPr lang="cs-CZ" sz="1050" b="0" dirty="0" err="1">
                <a:latin typeface="Arial" panose="020B0604020202020204" pitchFamily="34" charset="0"/>
                <a:cs typeface="Arial" panose="020B0604020202020204" pitchFamily="34" charset="0"/>
              </a:rPr>
              <a:t>J.Ransdorf</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K.Zuna</a:t>
            </a:r>
            <a:endParaRPr lang="cs-CZ" sz="1050" b="0" dirty="0">
              <a:latin typeface="Arial" panose="020B0604020202020204" pitchFamily="34" charset="0"/>
              <a:cs typeface="Arial" panose="020B0604020202020204" pitchFamily="34" charset="0"/>
            </a:endParaRPr>
          </a:p>
          <a:p>
            <a:r>
              <a:rPr lang="cs-CZ" sz="1050" b="0" u="sng" dirty="0">
                <a:latin typeface="Arial" panose="020B0604020202020204" pitchFamily="34" charset="0"/>
                <a:cs typeface="Arial" panose="020B0604020202020204" pitchFamily="34" charset="0"/>
              </a:rPr>
              <a:t>Rozhodčí</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Vlašič</a:t>
            </a:r>
            <a:r>
              <a:rPr lang="cs-CZ" sz="1050" b="0" dirty="0">
                <a:latin typeface="Arial" panose="020B0604020202020204" pitchFamily="34" charset="0"/>
                <a:cs typeface="Arial" panose="020B0604020202020204" pitchFamily="34" charset="0"/>
              </a:rPr>
              <a:t> </a:t>
            </a:r>
            <a:endParaRPr lang="cs-CZ" sz="1050" dirty="0">
              <a:solidFill>
                <a:srgbClr val="000000"/>
              </a:solidFill>
              <a:latin typeface="Arial" panose="020B0604020202020204" pitchFamily="34" charset="0"/>
            </a:endParaRPr>
          </a:p>
        </p:txBody>
      </p:sp>
      <p:sp>
        <p:nvSpPr>
          <p:cNvPr id="14" name="Obdélník 13"/>
          <p:cNvSpPr/>
          <p:nvPr/>
        </p:nvSpPr>
        <p:spPr>
          <a:xfrm>
            <a:off x="143992" y="3822896"/>
            <a:ext cx="4536504" cy="3131627"/>
          </a:xfrm>
          <a:prstGeom prst="rect">
            <a:avLst/>
          </a:prstGeom>
        </p:spPr>
        <p:txBody>
          <a:bodyPr wrap="square">
            <a:spAutoFit/>
          </a:bodyPr>
          <a:lstStyle/>
          <a:p>
            <a:pPr algn="ctr"/>
            <a:r>
              <a:rPr lang="cs-CZ" sz="1800" u="sng" dirty="0">
                <a:ln>
                  <a:solidFill>
                    <a:srgbClr val="006600"/>
                  </a:solidFill>
                </a:ln>
                <a:solidFill>
                  <a:srgbClr val="000000"/>
                </a:solidFill>
                <a:latin typeface="Arial" panose="020B0604020202020204" pitchFamily="34" charset="0"/>
                <a:cs typeface="Arial" panose="020B0604020202020204" pitchFamily="34" charset="0"/>
              </a:rPr>
              <a:t>SK Štětí – TJ Slovan Velvary</a:t>
            </a:r>
            <a:endParaRPr lang="cs-CZ" sz="1800" dirty="0">
              <a:ln>
                <a:solidFill>
                  <a:srgbClr val="006600"/>
                </a:solidFill>
              </a:ln>
              <a:solidFill>
                <a:srgbClr val="000000"/>
              </a:solidFill>
              <a:latin typeface="Arial" panose="020B0604020202020204" pitchFamily="34" charset="0"/>
              <a:cs typeface="Arial" panose="020B0604020202020204" pitchFamily="34" charset="0"/>
            </a:endParaRPr>
          </a:p>
          <a:p>
            <a:pPr algn="ctr"/>
            <a:r>
              <a:rPr lang="cs-CZ" sz="1800" u="sng" dirty="0">
                <a:ln>
                  <a:solidFill>
                    <a:srgbClr val="006600"/>
                  </a:solidFill>
                </a:ln>
                <a:solidFill>
                  <a:srgbClr val="000000"/>
                </a:solidFill>
                <a:latin typeface="Arial" panose="020B0604020202020204" pitchFamily="34" charset="0"/>
                <a:cs typeface="Arial" panose="020B0604020202020204" pitchFamily="34" charset="0"/>
              </a:rPr>
              <a:t>0:5(0:1)   27.1.2018 UT </a:t>
            </a:r>
            <a:r>
              <a:rPr lang="cs-CZ" sz="1800" u="sng" dirty="0" smtClean="0">
                <a:ln>
                  <a:solidFill>
                    <a:srgbClr val="006600"/>
                  </a:solidFill>
                </a:ln>
                <a:solidFill>
                  <a:srgbClr val="000000"/>
                </a:solidFill>
                <a:latin typeface="Arial" panose="020B0604020202020204" pitchFamily="34" charset="0"/>
                <a:cs typeface="Arial" panose="020B0604020202020204" pitchFamily="34" charset="0"/>
              </a:rPr>
              <a:t>Hrobce</a:t>
            </a:r>
          </a:p>
          <a:p>
            <a:pPr algn="just"/>
            <a:r>
              <a:rPr lang="cs-CZ" sz="1050" b="0" dirty="0" smtClean="0">
                <a:latin typeface="Arial" panose="020B0604020202020204" pitchFamily="34" charset="0"/>
                <a:cs typeface="Arial" panose="020B0604020202020204" pitchFamily="34" charset="0"/>
              </a:rPr>
              <a:t>Velvary</a:t>
            </a:r>
            <a:r>
              <a:rPr lang="cs-CZ" sz="1050" b="0" dirty="0">
                <a:latin typeface="Arial" panose="020B0604020202020204" pitchFamily="34" charset="0"/>
                <a:cs typeface="Arial" panose="020B0604020202020204" pitchFamily="34" charset="0"/>
              </a:rPr>
              <a:t>, i přesto, že to byl jejich první letošní zápas, potvrdily, že jim vedoucí postavení v divizi patří zaslouženě. Naše mužstvo nezvládlo úvod utkání, a když už v 15. minutě prohrávalo 4:0, tak bylo o osudu utkání rozhodnuto. Soupeř režíroval hru i v dalších 75. minutách a skóre mohl ještě navýšit. Na naší hře se projevila absence klíčových hráčů a v obranné činnosti bylo hodně okének. Moc jsme se neprosadili ani ve hře dopředu. Není třeba smutnit. Je to jen příprava a silný protivník nám aspoň ukázal, kde máme rezervy.  Za týden po soustředění v Heřmanicích hrajeme 27. 1. 2018 na umělé trávě ČAFC Praha proti dalšímu diviznímu účastníkovi, FK Brandýs nad Labem.</a:t>
            </a:r>
          </a:p>
          <a:p>
            <a:r>
              <a:rPr lang="cs-CZ" sz="1050" b="0" u="sng" dirty="0">
                <a:latin typeface="Arial" panose="020B0604020202020204" pitchFamily="34" charset="0"/>
                <a:cs typeface="Arial" panose="020B0604020202020204" pitchFamily="34" charset="0"/>
              </a:rPr>
              <a:t>Sestava: </a:t>
            </a:r>
            <a:r>
              <a:rPr lang="cs-CZ" sz="1050" b="0" dirty="0">
                <a:latin typeface="Arial" panose="020B0604020202020204" pitchFamily="34" charset="0"/>
                <a:cs typeface="Arial" panose="020B0604020202020204" pitchFamily="34" charset="0"/>
              </a:rPr>
              <a:t>Gabriel-</a:t>
            </a:r>
            <a:r>
              <a:rPr lang="cs-CZ" sz="1050" b="0" dirty="0" err="1">
                <a:latin typeface="Arial" panose="020B0604020202020204" pitchFamily="34" charset="0"/>
                <a:cs typeface="Arial" panose="020B0604020202020204" pitchFamily="34" charset="0"/>
              </a:rPr>
              <a:t>Čámský</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Ransdorf</a:t>
            </a:r>
            <a:r>
              <a:rPr lang="cs-CZ" sz="1050" b="0" dirty="0">
                <a:latin typeface="Arial" panose="020B0604020202020204" pitchFamily="34" charset="0"/>
                <a:cs typeface="Arial" panose="020B0604020202020204" pitchFamily="34" charset="0"/>
              </a:rPr>
              <a:t>, Černý, Mencl-</a:t>
            </a:r>
            <a:r>
              <a:rPr lang="cs-CZ" sz="1050" b="0" dirty="0" err="1">
                <a:latin typeface="Arial" panose="020B0604020202020204" pitchFamily="34" charset="0"/>
                <a:cs typeface="Arial" panose="020B0604020202020204" pitchFamily="34" charset="0"/>
              </a:rPr>
              <a:t>Poráč</a:t>
            </a:r>
            <a:r>
              <a:rPr lang="cs-CZ" sz="1050" b="0" dirty="0">
                <a:latin typeface="Arial" panose="020B0604020202020204" pitchFamily="34" charset="0"/>
                <a:cs typeface="Arial" panose="020B0604020202020204" pitchFamily="34" charset="0"/>
              </a:rPr>
              <a:t>, Vacek, </a:t>
            </a:r>
            <a:endParaRPr lang="cs-CZ" sz="1050" b="0" dirty="0" smtClean="0">
              <a:latin typeface="Arial" panose="020B0604020202020204" pitchFamily="34" charset="0"/>
              <a:cs typeface="Arial" panose="020B0604020202020204" pitchFamily="34" charset="0"/>
            </a:endParaRPr>
          </a:p>
          <a:p>
            <a:r>
              <a:rPr lang="cs-CZ" sz="1050" b="0" dirty="0">
                <a:latin typeface="Arial" panose="020B0604020202020204" pitchFamily="34" charset="0"/>
                <a:cs typeface="Arial" panose="020B0604020202020204" pitchFamily="34" charset="0"/>
              </a:rPr>
              <a:t> </a:t>
            </a:r>
            <a:r>
              <a:rPr lang="cs-CZ" sz="1050" b="0" dirty="0" smtClean="0">
                <a:latin typeface="Arial" panose="020B0604020202020204" pitchFamily="34" charset="0"/>
                <a:cs typeface="Arial" panose="020B0604020202020204" pitchFamily="34" charset="0"/>
              </a:rPr>
              <a:t>              Beruška</a:t>
            </a:r>
            <a:r>
              <a:rPr lang="cs-CZ" sz="1050" b="0" dirty="0">
                <a:latin typeface="Arial" panose="020B0604020202020204" pitchFamily="34" charset="0"/>
                <a:cs typeface="Arial" panose="020B0604020202020204" pitchFamily="34" charset="0"/>
              </a:rPr>
              <a:t>, Rejman, </a:t>
            </a:r>
            <a:r>
              <a:rPr lang="cs-CZ" sz="1050" b="0" dirty="0" err="1" smtClean="0">
                <a:latin typeface="Arial" panose="020B0604020202020204" pitchFamily="34" charset="0"/>
                <a:cs typeface="Arial" panose="020B0604020202020204" pitchFamily="34" charset="0"/>
              </a:rPr>
              <a:t>Šraga-Satran</a:t>
            </a:r>
            <a:endParaRPr lang="cs-CZ" sz="1050" b="0" dirty="0">
              <a:latin typeface="Arial" panose="020B0604020202020204" pitchFamily="34" charset="0"/>
              <a:cs typeface="Arial" panose="020B0604020202020204" pitchFamily="34" charset="0"/>
            </a:endParaRPr>
          </a:p>
          <a:p>
            <a:r>
              <a:rPr lang="cs-CZ" sz="1050" b="0" u="sng" dirty="0">
                <a:latin typeface="Arial" panose="020B0604020202020204" pitchFamily="34" charset="0"/>
                <a:cs typeface="Arial" panose="020B0604020202020204" pitchFamily="34" charset="0"/>
              </a:rPr>
              <a:t>Střídající:</a:t>
            </a:r>
            <a:r>
              <a:rPr lang="cs-CZ" sz="1050" b="0" dirty="0">
                <a:latin typeface="Arial" panose="020B0604020202020204" pitchFamily="34" charset="0"/>
                <a:cs typeface="Arial" panose="020B0604020202020204" pitchFamily="34" charset="0"/>
              </a:rPr>
              <a:t> Vokoun, </a:t>
            </a:r>
            <a:r>
              <a:rPr lang="cs-CZ" sz="1050" b="0" dirty="0" err="1">
                <a:latin typeface="Arial" panose="020B0604020202020204" pitchFamily="34" charset="0"/>
                <a:cs typeface="Arial" panose="020B0604020202020204" pitchFamily="34" charset="0"/>
              </a:rPr>
              <a:t>Feko</a:t>
            </a:r>
            <a:endParaRPr lang="cs-CZ" sz="1050" b="0" dirty="0">
              <a:latin typeface="Arial" panose="020B0604020202020204" pitchFamily="34" charset="0"/>
              <a:cs typeface="Arial" panose="020B0604020202020204" pitchFamily="34" charset="0"/>
            </a:endParaRPr>
          </a:p>
          <a:p>
            <a:r>
              <a:rPr lang="cs-CZ" sz="1050" b="0" u="sng" dirty="0">
                <a:latin typeface="Arial" panose="020B0604020202020204" pitchFamily="34" charset="0"/>
                <a:cs typeface="Arial" panose="020B0604020202020204" pitchFamily="34" charset="0"/>
              </a:rPr>
              <a:t>Trenéři:</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J.Ransdorf</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K.Zuna</a:t>
            </a:r>
            <a:r>
              <a:rPr lang="cs-CZ" sz="1050" b="0" dirty="0">
                <a:latin typeface="Arial" panose="020B0604020202020204" pitchFamily="34" charset="0"/>
                <a:cs typeface="Arial" panose="020B0604020202020204" pitchFamily="34" charset="0"/>
              </a:rPr>
              <a:t>  </a:t>
            </a:r>
            <a:r>
              <a:rPr lang="cs-CZ" sz="1050" b="0" u="sng" dirty="0">
                <a:latin typeface="Arial" panose="020B0604020202020204" pitchFamily="34" charset="0"/>
                <a:cs typeface="Arial" panose="020B0604020202020204" pitchFamily="34" charset="0"/>
              </a:rPr>
              <a:t>Vedoucí:</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J.Havner</a:t>
            </a:r>
            <a:r>
              <a:rPr lang="cs-CZ" sz="1050" b="0" dirty="0">
                <a:latin typeface="Arial" panose="020B0604020202020204" pitchFamily="34" charset="0"/>
                <a:cs typeface="Arial" panose="020B0604020202020204" pitchFamily="34" charset="0"/>
              </a:rPr>
              <a:t>  </a:t>
            </a:r>
            <a:r>
              <a:rPr lang="cs-CZ" sz="1050" b="0" u="sng" dirty="0">
                <a:latin typeface="Arial" panose="020B0604020202020204" pitchFamily="34" charset="0"/>
                <a:cs typeface="Arial" panose="020B0604020202020204" pitchFamily="34" charset="0"/>
              </a:rPr>
              <a:t>Masér:</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K.Zavřel</a:t>
            </a:r>
            <a:r>
              <a:rPr lang="cs-CZ" sz="1050" b="0" dirty="0">
                <a:latin typeface="Arial" panose="020B0604020202020204" pitchFamily="34" charset="0"/>
                <a:cs typeface="Arial" panose="020B0604020202020204" pitchFamily="34" charset="0"/>
              </a:rPr>
              <a:t> </a:t>
            </a:r>
          </a:p>
          <a:p>
            <a:r>
              <a:rPr lang="cs-CZ" sz="1050" b="0" u="sng" dirty="0">
                <a:latin typeface="Arial" panose="020B0604020202020204" pitchFamily="34" charset="0"/>
                <a:cs typeface="Arial" panose="020B0604020202020204" pitchFamily="34" charset="0"/>
              </a:rPr>
              <a:t>Rozhodčí:</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L.Holec-V.Dvorský</a:t>
            </a:r>
            <a:r>
              <a:rPr lang="cs-CZ" sz="1050" b="0" dirty="0">
                <a:latin typeface="Arial" panose="020B0604020202020204" pitchFamily="34" charset="0"/>
                <a:cs typeface="Arial" panose="020B0604020202020204" pitchFamily="34" charset="0"/>
              </a:rPr>
              <a:t>, </a:t>
            </a:r>
            <a:r>
              <a:rPr lang="cs-CZ" sz="1050" b="0" dirty="0" err="1" smtClean="0">
                <a:latin typeface="Arial" panose="020B0604020202020204" pitchFamily="34" charset="0"/>
                <a:cs typeface="Arial" panose="020B0604020202020204" pitchFamily="34" charset="0"/>
              </a:rPr>
              <a:t>L.Kloub</a:t>
            </a:r>
            <a:endParaRPr lang="cs-CZ" sz="1050" dirty="0">
              <a:solidFill>
                <a:srgbClr val="000000"/>
              </a:solidFill>
              <a:latin typeface="Arial" panose="020B0604020202020204" pitchFamily="34" charset="0"/>
              <a:cs typeface="Arial" panose="020B0604020202020204" pitchFamily="34" charset="0"/>
            </a:endParaRPr>
          </a:p>
        </p:txBody>
      </p:sp>
      <p:pic>
        <p:nvPicPr>
          <p:cNvPr id="15" name="Obrázek 14"/>
          <p:cNvPicPr>
            <a:picLocks noChangeAspect="1"/>
          </p:cNvPicPr>
          <p:nvPr/>
        </p:nvPicPr>
        <p:blipFill>
          <a:blip r:embed="rId3"/>
          <a:stretch>
            <a:fillRect/>
          </a:stretch>
        </p:blipFill>
        <p:spPr>
          <a:xfrm>
            <a:off x="3438154" y="3104483"/>
            <a:ext cx="668627" cy="684000"/>
          </a:xfrm>
          <a:prstGeom prst="rect">
            <a:avLst/>
          </a:prstGeom>
        </p:spPr>
      </p:pic>
      <p:pic>
        <p:nvPicPr>
          <p:cNvPr id="16" name="Obrázek 15"/>
          <p:cNvPicPr>
            <a:picLocks noChangeAspect="1"/>
          </p:cNvPicPr>
          <p:nvPr/>
        </p:nvPicPr>
        <p:blipFill>
          <a:blip r:embed="rId4"/>
          <a:stretch>
            <a:fillRect/>
          </a:stretch>
        </p:blipFill>
        <p:spPr>
          <a:xfrm>
            <a:off x="4176440" y="6355804"/>
            <a:ext cx="555888" cy="648652"/>
          </a:xfrm>
          <a:prstGeom prst="rect">
            <a:avLst/>
          </a:prstGeom>
        </p:spPr>
      </p:pic>
      <p:sp>
        <p:nvSpPr>
          <p:cNvPr id="17" name="TextovéPole 16"/>
          <p:cNvSpPr txBox="1"/>
          <p:nvPr/>
        </p:nvSpPr>
        <p:spPr>
          <a:xfrm>
            <a:off x="143992" y="187382"/>
            <a:ext cx="4680956" cy="646331"/>
          </a:xfrm>
          <a:prstGeom prst="rect">
            <a:avLst/>
          </a:prstGeom>
          <a:solidFill>
            <a:srgbClr val="FFFFCC"/>
          </a:solidFill>
          <a:effectLst>
            <a:glow rad="165100">
              <a:schemeClr val="accent1">
                <a:satMod val="175000"/>
                <a:alpha val="40000"/>
              </a:schemeClr>
            </a:glow>
          </a:effectLst>
        </p:spPr>
        <p:txBody>
          <a:bodyPr wrap="square" rtlCol="0">
            <a:spAutoFit/>
          </a:bodyPr>
          <a:lstStyle/>
          <a:p>
            <a:pPr algn="ctr"/>
            <a:r>
              <a:rPr lang="cs-CZ" sz="1800" dirty="0" smtClean="0">
                <a:solidFill>
                  <a:schemeClr val="accent6">
                    <a:lumMod val="75000"/>
                  </a:schemeClr>
                </a:solidFill>
                <a:latin typeface="Modern No. 20" panose="02070704070505020303" pitchFamily="18" charset="0"/>
              </a:rPr>
              <a:t>V prvních  2  zimních zápasech proti mužstvům z vyšších soutěží jsme branku nevstřelili </a:t>
            </a:r>
          </a:p>
        </p:txBody>
      </p:sp>
      <p:sp>
        <p:nvSpPr>
          <p:cNvPr id="18" name="TextovéPole 17"/>
          <p:cNvSpPr txBox="1"/>
          <p:nvPr/>
        </p:nvSpPr>
        <p:spPr>
          <a:xfrm>
            <a:off x="5403483" y="2335545"/>
            <a:ext cx="4677613" cy="4524315"/>
          </a:xfrm>
          <a:prstGeom prst="rect">
            <a:avLst/>
          </a:prstGeom>
          <a:pattFill prst="pct25">
            <a:fgClr>
              <a:srgbClr val="FFFF66"/>
            </a:fgClr>
            <a:bgClr>
              <a:schemeClr val="bg1"/>
            </a:bgClr>
          </a:pattFill>
          <a:ln w="47625">
            <a:solidFill>
              <a:schemeClr val="bg1">
                <a:lumMod val="50000"/>
              </a:schemeClr>
            </a:solidFill>
          </a:ln>
        </p:spPr>
        <p:txBody>
          <a:bodyPr wrap="square" rtlCol="0">
            <a:spAutoFit/>
          </a:bodyPr>
          <a:lstStyle/>
          <a:p>
            <a:r>
              <a:rPr lang="cs-CZ" sz="4400" u="sng" dirty="0" smtClean="0">
                <a:blipFill>
                  <a:blip r:embed="rId5"/>
                  <a:tile tx="0" ty="0" sx="100000" sy="100000" flip="none" algn="tl"/>
                </a:blipFill>
                <a:latin typeface="Arial Black" panose="020B0A04020102020204" pitchFamily="34" charset="0"/>
              </a:rPr>
              <a:t>Martin</a:t>
            </a:r>
          </a:p>
          <a:p>
            <a:r>
              <a:rPr lang="cs-CZ" sz="4400" u="sng" dirty="0" smtClean="0">
                <a:blipFill>
                  <a:blip r:embed="rId5"/>
                  <a:tile tx="0" ty="0" sx="100000" sy="100000" flip="none" algn="tl"/>
                </a:blipFill>
                <a:latin typeface="Arial Black" panose="020B0A04020102020204" pitchFamily="34" charset="0"/>
              </a:rPr>
              <a:t>Rejman</a:t>
            </a:r>
          </a:p>
          <a:p>
            <a:pPr algn="ctr"/>
            <a:r>
              <a:rPr lang="cs-CZ" sz="2800" dirty="0" smtClean="0">
                <a:blipFill>
                  <a:blip r:embed="rId5"/>
                  <a:tile tx="0" ty="0" sx="100000" sy="100000" flip="none" algn="tl"/>
                </a:blipFill>
                <a:latin typeface="Arial Black" panose="020B0A04020102020204" pitchFamily="34" charset="0"/>
              </a:rPr>
              <a:t>25 let</a:t>
            </a:r>
          </a:p>
          <a:p>
            <a:pPr algn="just"/>
            <a:r>
              <a:rPr lang="cs-CZ" sz="2150" dirty="0" smtClean="0">
                <a:solidFill>
                  <a:srgbClr val="0033CC"/>
                </a:solidFill>
                <a:latin typeface="Century Gothic" panose="020B0502020202020204" pitchFamily="34" charset="0"/>
              </a:rPr>
              <a:t>Jsme velmi rádi, že se rozhodl vrátit do mužstva dospělých  a pomoci bojovat o nejvyšší příčky v krajském přeboru s postupovými ambicemi. Přichází z FK Neratovic-</a:t>
            </a:r>
            <a:r>
              <a:rPr lang="cs-CZ" sz="2150" dirty="0" err="1" smtClean="0">
                <a:solidFill>
                  <a:srgbClr val="0033CC"/>
                </a:solidFill>
                <a:latin typeface="Century Gothic" panose="020B0502020202020204" pitchFamily="34" charset="0"/>
              </a:rPr>
              <a:t>Byškovic</a:t>
            </a:r>
            <a:r>
              <a:rPr lang="cs-CZ" sz="2150" dirty="0" smtClean="0">
                <a:solidFill>
                  <a:srgbClr val="0033CC"/>
                </a:solidFill>
                <a:latin typeface="Century Gothic" panose="020B0502020202020204" pitchFamily="34" charset="0"/>
              </a:rPr>
              <a:t>, když před tím ještě půl rohu působil v ASK Lovosicích. </a:t>
            </a:r>
          </a:p>
        </p:txBody>
      </p:sp>
      <p:sp>
        <p:nvSpPr>
          <p:cNvPr id="19" name="TextovéPole 18"/>
          <p:cNvSpPr txBox="1"/>
          <p:nvPr/>
        </p:nvSpPr>
        <p:spPr>
          <a:xfrm>
            <a:off x="5403483" y="91108"/>
            <a:ext cx="4677613" cy="2031325"/>
          </a:xfrm>
          <a:prstGeom prst="rect">
            <a:avLst/>
          </a:prstGeom>
          <a:gradFill>
            <a:gsLst>
              <a:gs pos="53000">
                <a:schemeClr val="accent1">
                  <a:lumMod val="20000"/>
                  <a:lumOff val="80000"/>
                </a:schemeClr>
              </a:gs>
              <a:gs pos="94000">
                <a:srgbClr val="FF00FF"/>
              </a:gs>
            </a:gsLst>
            <a:path path="circle">
              <a:fillToRect l="100000" t="100000"/>
            </a:path>
          </a:gradFill>
          <a:ln w="69850">
            <a:solidFill>
              <a:srgbClr val="E40F0A"/>
            </a:solidFill>
            <a:prstDash val="lgDash"/>
          </a:ln>
        </p:spPr>
        <p:txBody>
          <a:bodyPr wrap="square" rtlCol="0">
            <a:spAutoFit/>
          </a:bodyPr>
          <a:lstStyle/>
          <a:p>
            <a:pPr algn="ctr"/>
            <a:r>
              <a:rPr lang="cs-CZ" sz="4200" dirty="0" smtClean="0">
                <a:ln w="19050">
                  <a:solidFill>
                    <a:schemeClr val="tx1"/>
                  </a:solidFill>
                </a:ln>
                <a:solidFill>
                  <a:srgbClr val="FFFF00"/>
                </a:solidFill>
                <a:latin typeface="Bookman Old Style" pitchFamily="18" charset="0"/>
              </a:rPr>
              <a:t>Po 3 letech vítáme ve Štětí staronovou tvář</a:t>
            </a:r>
            <a:r>
              <a:rPr lang="cs-CZ" sz="4000" dirty="0" smtClean="0">
                <a:ln w="19050">
                  <a:solidFill>
                    <a:schemeClr val="tx1"/>
                  </a:solidFill>
                </a:ln>
                <a:solidFill>
                  <a:srgbClr val="FFFF00"/>
                </a:solidFill>
                <a:latin typeface="Bookman Old Style" pitchFamily="18" charset="0"/>
              </a:rPr>
              <a:t> </a:t>
            </a:r>
          </a:p>
        </p:txBody>
      </p:sp>
      <p:pic>
        <p:nvPicPr>
          <p:cNvPr id="20" name="Obrázek 19"/>
          <p:cNvPicPr>
            <a:picLocks noChangeAspect="1"/>
          </p:cNvPicPr>
          <p:nvPr/>
        </p:nvPicPr>
        <p:blipFill>
          <a:blip r:embed="rId6"/>
          <a:stretch>
            <a:fillRect/>
          </a:stretch>
        </p:blipFill>
        <p:spPr>
          <a:xfrm>
            <a:off x="8640936" y="2461545"/>
            <a:ext cx="1134616" cy="1361351"/>
          </a:xfrm>
          <a:prstGeom prst="rect">
            <a:avLst/>
          </a:prstGeom>
          <a:ln w="19050">
            <a:solidFill>
              <a:schemeClr val="accent1">
                <a:lumMod val="50000"/>
              </a:schemeClr>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582962" y="6953226"/>
            <a:ext cx="55391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19</a:t>
            </a:r>
          </a:p>
        </p:txBody>
      </p:sp>
      <p:sp>
        <p:nvSpPr>
          <p:cNvPr id="10" name="TextovéPole 9"/>
          <p:cNvSpPr txBox="1"/>
          <p:nvPr/>
        </p:nvSpPr>
        <p:spPr>
          <a:xfrm>
            <a:off x="1874784" y="6931868"/>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26</a:t>
            </a:r>
          </a:p>
        </p:txBody>
      </p:sp>
      <p:sp>
        <p:nvSpPr>
          <p:cNvPr id="12" name="Obdélník 11"/>
          <p:cNvSpPr/>
          <p:nvPr/>
        </p:nvSpPr>
        <p:spPr>
          <a:xfrm>
            <a:off x="5544592" y="1287075"/>
            <a:ext cx="4608512" cy="2908489"/>
          </a:xfrm>
          <a:prstGeom prst="rect">
            <a:avLst/>
          </a:prstGeom>
        </p:spPr>
        <p:txBody>
          <a:bodyPr wrap="square">
            <a:spAutoFit/>
          </a:bodyPr>
          <a:lstStyle/>
          <a:p>
            <a:pPr algn="ctr"/>
            <a:r>
              <a:rPr lang="cs-CZ" sz="1800" u="sng" dirty="0">
                <a:ln>
                  <a:solidFill>
                    <a:srgbClr val="6600CC"/>
                  </a:solidFill>
                </a:ln>
                <a:solidFill>
                  <a:srgbClr val="000000"/>
                </a:solidFill>
                <a:latin typeface="Arial" panose="020B0604020202020204" pitchFamily="34" charset="0"/>
                <a:cs typeface="Arial" panose="020B0604020202020204" pitchFamily="34" charset="0"/>
              </a:rPr>
              <a:t>FK Brandýs </a:t>
            </a:r>
            <a:r>
              <a:rPr lang="cs-CZ" sz="1800" u="sng" dirty="0" err="1">
                <a:ln>
                  <a:solidFill>
                    <a:srgbClr val="6600CC"/>
                  </a:solidFill>
                </a:ln>
                <a:solidFill>
                  <a:srgbClr val="000000"/>
                </a:solidFill>
                <a:latin typeface="Arial" panose="020B0604020202020204" pitchFamily="34" charset="0"/>
                <a:cs typeface="Arial" panose="020B0604020202020204" pitchFamily="34" charset="0"/>
              </a:rPr>
              <a:t>n.L.</a:t>
            </a:r>
            <a:r>
              <a:rPr lang="cs-CZ" sz="1800" u="sng" dirty="0">
                <a:ln>
                  <a:solidFill>
                    <a:srgbClr val="6600CC"/>
                  </a:solidFill>
                </a:ln>
                <a:solidFill>
                  <a:srgbClr val="000000"/>
                </a:solidFill>
                <a:latin typeface="Arial" panose="020B0604020202020204" pitchFamily="34" charset="0"/>
                <a:cs typeface="Arial" panose="020B0604020202020204" pitchFamily="34" charset="0"/>
              </a:rPr>
              <a:t> – SK Štětí</a:t>
            </a:r>
            <a:endParaRPr lang="cs-CZ" sz="1800" dirty="0">
              <a:ln>
                <a:solidFill>
                  <a:srgbClr val="6600CC"/>
                </a:solidFill>
              </a:ln>
              <a:solidFill>
                <a:srgbClr val="000000"/>
              </a:solidFill>
              <a:latin typeface="Arial" panose="020B0604020202020204" pitchFamily="34" charset="0"/>
              <a:cs typeface="Arial" panose="020B0604020202020204" pitchFamily="34" charset="0"/>
            </a:endParaRPr>
          </a:p>
          <a:p>
            <a:pPr algn="ctr"/>
            <a:r>
              <a:rPr lang="cs-CZ" sz="1800" u="sng" dirty="0">
                <a:ln>
                  <a:solidFill>
                    <a:srgbClr val="6600CC"/>
                  </a:solidFill>
                </a:ln>
                <a:solidFill>
                  <a:srgbClr val="000000"/>
                </a:solidFill>
                <a:latin typeface="Arial" panose="020B0604020202020204" pitchFamily="34" charset="0"/>
                <a:cs typeface="Arial" panose="020B0604020202020204" pitchFamily="34" charset="0"/>
              </a:rPr>
              <a:t>3:1(0:1)   27.1.2018  </a:t>
            </a:r>
            <a:r>
              <a:rPr lang="cs-CZ" sz="1800" u="sng" dirty="0" smtClean="0">
                <a:ln>
                  <a:solidFill>
                    <a:srgbClr val="6600CC"/>
                  </a:solidFill>
                </a:ln>
                <a:solidFill>
                  <a:srgbClr val="000000"/>
                </a:solidFill>
                <a:latin typeface="Arial" panose="020B0604020202020204" pitchFamily="34" charset="0"/>
                <a:cs typeface="Arial" panose="020B0604020202020204" pitchFamily="34" charset="0"/>
              </a:rPr>
              <a:t>UT </a:t>
            </a:r>
            <a:r>
              <a:rPr lang="cs-CZ" sz="1800" u="sng" dirty="0">
                <a:ln>
                  <a:solidFill>
                    <a:srgbClr val="6600CC"/>
                  </a:solidFill>
                </a:ln>
                <a:solidFill>
                  <a:srgbClr val="000000"/>
                </a:solidFill>
                <a:latin typeface="Arial" panose="020B0604020202020204" pitchFamily="34" charset="0"/>
                <a:cs typeface="Arial" panose="020B0604020202020204" pitchFamily="34" charset="0"/>
              </a:rPr>
              <a:t>ČAFC </a:t>
            </a:r>
            <a:r>
              <a:rPr lang="cs-CZ" sz="1800" u="sng" dirty="0" smtClean="0">
                <a:ln>
                  <a:solidFill>
                    <a:srgbClr val="6600CC"/>
                  </a:solidFill>
                </a:ln>
                <a:solidFill>
                  <a:srgbClr val="000000"/>
                </a:solidFill>
                <a:latin typeface="Arial" panose="020B0604020202020204" pitchFamily="34" charset="0"/>
                <a:cs typeface="Arial" panose="020B0604020202020204" pitchFamily="34" charset="0"/>
              </a:rPr>
              <a:t>Praha</a:t>
            </a:r>
          </a:p>
          <a:p>
            <a:pPr algn="just"/>
            <a:r>
              <a:rPr lang="cs-CZ" sz="1000" b="0" dirty="0">
                <a:latin typeface="Arial" panose="020B0604020202020204" pitchFamily="34" charset="0"/>
                <a:cs typeface="Arial" panose="020B0604020202020204" pitchFamily="34" charset="0"/>
              </a:rPr>
              <a:t>Hrálo se vyrovnané utkání. S výkonem svých svěřenců byli trenéři Štětí spokojeni v 1. poločase. Po změně stran už tolik nechválili. V porovnání s předchozími přátelskými zápasy se hrálo mnohem více už i na polovině našeho soupeře a chybělo snad jen trochu více střel, které by zaměstnaly brankáře. Zápas rozhodly individuální chyby, které soupeř nekompromisně trestal.  Lepší je však vybrat si je v přípravě, než se jich dopouštět až půjde o body. Po 3 přátelských zápasech proti mužstvům z vyšší třídy nás teď čeká v sobotu 3. února na umělé trávě v Roudnici </a:t>
            </a:r>
            <a:r>
              <a:rPr lang="cs-CZ" sz="1000" b="0" dirty="0" err="1">
                <a:latin typeface="Arial" panose="020B0604020202020204" pitchFamily="34" charset="0"/>
                <a:cs typeface="Arial" panose="020B0604020202020204" pitchFamily="34" charset="0"/>
              </a:rPr>
              <a:t>n.L.</a:t>
            </a:r>
            <a:r>
              <a:rPr lang="cs-CZ" sz="1000" b="0" dirty="0">
                <a:latin typeface="Arial" panose="020B0604020202020204" pitchFamily="34" charset="0"/>
                <a:cs typeface="Arial" panose="020B0604020202020204" pitchFamily="34" charset="0"/>
              </a:rPr>
              <a:t> účastník Středočeské I.A třídy FK Pšovka. </a:t>
            </a:r>
          </a:p>
          <a:p>
            <a:r>
              <a:rPr lang="cs-CZ" sz="1000" b="0" u="sng" dirty="0">
                <a:latin typeface="Arial" panose="020B0604020202020204" pitchFamily="34" charset="0"/>
                <a:cs typeface="Arial" panose="020B0604020202020204" pitchFamily="34" charset="0"/>
              </a:rPr>
              <a:t>Branky</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Ransdorf</a:t>
            </a:r>
            <a:r>
              <a:rPr lang="cs-CZ" sz="1000" b="0" dirty="0">
                <a:latin typeface="Arial" panose="020B0604020202020204" pitchFamily="34" charset="0"/>
                <a:cs typeface="Arial" panose="020B0604020202020204" pitchFamily="34" charset="0"/>
              </a:rPr>
              <a:t> 1     </a:t>
            </a:r>
          </a:p>
          <a:p>
            <a:r>
              <a:rPr lang="cs-CZ" sz="1000" b="0" u="sng" dirty="0">
                <a:latin typeface="Arial" panose="020B0604020202020204" pitchFamily="34" charset="0"/>
                <a:cs typeface="Arial" panose="020B0604020202020204" pitchFamily="34" charset="0"/>
              </a:rPr>
              <a:t>Sestava: </a:t>
            </a:r>
            <a:r>
              <a:rPr lang="cs-CZ" sz="1000" b="0" dirty="0">
                <a:latin typeface="Arial" panose="020B0604020202020204" pitchFamily="34" charset="0"/>
                <a:cs typeface="Arial" panose="020B0604020202020204" pitchFamily="34" charset="0"/>
              </a:rPr>
              <a:t>Gabriel-</a:t>
            </a:r>
            <a:r>
              <a:rPr lang="cs-CZ" sz="1000" b="0" dirty="0" err="1">
                <a:latin typeface="Arial" panose="020B0604020202020204" pitchFamily="34" charset="0"/>
                <a:cs typeface="Arial" panose="020B0604020202020204" pitchFamily="34" charset="0"/>
              </a:rPr>
              <a:t>Čámský</a:t>
            </a:r>
            <a:r>
              <a:rPr lang="cs-CZ" sz="1000" b="0" dirty="0">
                <a:latin typeface="Arial" panose="020B0604020202020204" pitchFamily="34" charset="0"/>
                <a:cs typeface="Arial" panose="020B0604020202020204" pitchFamily="34" charset="0"/>
              </a:rPr>
              <a:t>, Svoboda, </a:t>
            </a:r>
            <a:r>
              <a:rPr lang="cs-CZ" sz="1000" b="0" dirty="0" err="1">
                <a:latin typeface="Arial" panose="020B0604020202020204" pitchFamily="34" charset="0"/>
                <a:cs typeface="Arial" panose="020B0604020202020204" pitchFamily="34" charset="0"/>
              </a:rPr>
              <a:t>Ransdorf</a:t>
            </a:r>
            <a:r>
              <a:rPr lang="cs-CZ" sz="1000" b="0" dirty="0">
                <a:latin typeface="Arial" panose="020B0604020202020204" pitchFamily="34" charset="0"/>
                <a:cs typeface="Arial" panose="020B0604020202020204" pitchFamily="34" charset="0"/>
              </a:rPr>
              <a:t>, Mencl-Vokoun, Stejskal, </a:t>
            </a:r>
            <a:endParaRPr lang="cs-CZ" sz="1000" b="0" dirty="0" smtClean="0">
              <a:latin typeface="Arial" panose="020B0604020202020204" pitchFamily="34" charset="0"/>
              <a:cs typeface="Arial" panose="020B0604020202020204" pitchFamily="34" charset="0"/>
            </a:endParaRPr>
          </a:p>
          <a:p>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Vacek, Rejman, Faust-</a:t>
            </a:r>
            <a:r>
              <a:rPr lang="cs-CZ" sz="1000" b="0" dirty="0" err="1" smtClean="0">
                <a:latin typeface="Arial" panose="020B0604020202020204" pitchFamily="34" charset="0"/>
                <a:cs typeface="Arial" panose="020B0604020202020204" pitchFamily="34" charset="0"/>
              </a:rPr>
              <a:t>Satran</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Střídající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Poráč</a:t>
            </a:r>
            <a:r>
              <a:rPr lang="cs-CZ" sz="1000" b="0" dirty="0">
                <a:latin typeface="Arial" panose="020B0604020202020204" pitchFamily="34" charset="0"/>
                <a:cs typeface="Arial" panose="020B0604020202020204" pitchFamily="34" charset="0"/>
              </a:rPr>
              <a:t>, Černý, Beruška      </a:t>
            </a:r>
          </a:p>
          <a:p>
            <a:r>
              <a:rPr lang="cs-CZ" sz="1000" b="0" u="sng" dirty="0">
                <a:latin typeface="Arial" panose="020B0604020202020204" pitchFamily="34" charset="0"/>
                <a:cs typeface="Arial" panose="020B0604020202020204" pitchFamily="34" charset="0"/>
              </a:rPr>
              <a:t>Trenéři</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J.Ransdforf</a:t>
            </a:r>
            <a:r>
              <a:rPr lang="cs-CZ" sz="1000" b="0" dirty="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K.Zuna</a:t>
            </a:r>
            <a:endParaRPr lang="cs-CZ" sz="1000" dirty="0">
              <a:solidFill>
                <a:srgbClr val="000000"/>
              </a:solidFill>
              <a:latin typeface="Arial" panose="020B0604020202020204" pitchFamily="34" charset="0"/>
              <a:cs typeface="Arial" panose="020B0604020202020204" pitchFamily="34" charset="0"/>
            </a:endParaRPr>
          </a:p>
        </p:txBody>
      </p:sp>
      <p:sp>
        <p:nvSpPr>
          <p:cNvPr id="13" name="Obdélník 12"/>
          <p:cNvSpPr/>
          <p:nvPr/>
        </p:nvSpPr>
        <p:spPr>
          <a:xfrm>
            <a:off x="5544592" y="4284990"/>
            <a:ext cx="4608512" cy="2646878"/>
          </a:xfrm>
          <a:prstGeom prst="rect">
            <a:avLst/>
          </a:prstGeom>
        </p:spPr>
        <p:txBody>
          <a:bodyPr wrap="square">
            <a:spAutoFit/>
          </a:bodyPr>
          <a:lstStyle/>
          <a:p>
            <a:pPr algn="ctr"/>
            <a:r>
              <a:rPr lang="cs-CZ" sz="1800" u="sng" dirty="0" smtClean="0">
                <a:ln>
                  <a:solidFill>
                    <a:srgbClr val="660033"/>
                  </a:solidFill>
                </a:ln>
                <a:solidFill>
                  <a:srgbClr val="000000"/>
                </a:solidFill>
                <a:latin typeface="Arial" panose="020B0604020202020204" pitchFamily="34" charset="0"/>
                <a:cs typeface="Arial" panose="020B0604020202020204" pitchFamily="34" charset="0"/>
              </a:rPr>
              <a:t>SK </a:t>
            </a:r>
            <a:r>
              <a:rPr lang="cs-CZ" sz="1800" u="sng" dirty="0">
                <a:ln>
                  <a:solidFill>
                    <a:srgbClr val="660033"/>
                  </a:solidFill>
                </a:ln>
                <a:solidFill>
                  <a:srgbClr val="000000"/>
                </a:solidFill>
                <a:latin typeface="Arial" panose="020B0604020202020204" pitchFamily="34" charset="0"/>
                <a:cs typeface="Arial" panose="020B0604020202020204" pitchFamily="34" charset="0"/>
              </a:rPr>
              <a:t>Štětí – FK Pšovka Mělník</a:t>
            </a:r>
            <a:endParaRPr lang="cs-CZ" sz="1800" dirty="0">
              <a:ln>
                <a:solidFill>
                  <a:srgbClr val="660033"/>
                </a:solidFill>
              </a:ln>
              <a:solidFill>
                <a:srgbClr val="000000"/>
              </a:solidFill>
              <a:latin typeface="Arial" panose="020B0604020202020204" pitchFamily="34" charset="0"/>
              <a:cs typeface="Arial" panose="020B0604020202020204" pitchFamily="34" charset="0"/>
            </a:endParaRPr>
          </a:p>
          <a:p>
            <a:pPr algn="ctr"/>
            <a:r>
              <a:rPr lang="cs-CZ" sz="1800" u="sng" dirty="0">
                <a:ln>
                  <a:solidFill>
                    <a:srgbClr val="660033"/>
                  </a:solidFill>
                </a:ln>
                <a:solidFill>
                  <a:srgbClr val="000000"/>
                </a:solidFill>
                <a:latin typeface="Arial" panose="020B0604020202020204" pitchFamily="34" charset="0"/>
                <a:cs typeface="Arial" panose="020B0604020202020204" pitchFamily="34" charset="0"/>
              </a:rPr>
              <a:t>4:1(2:1) </a:t>
            </a:r>
            <a:r>
              <a:rPr lang="cs-CZ" sz="1800" u="sng" dirty="0" smtClean="0">
                <a:ln>
                  <a:solidFill>
                    <a:srgbClr val="660033"/>
                  </a:solidFill>
                </a:ln>
                <a:solidFill>
                  <a:srgbClr val="000000"/>
                </a:solidFill>
                <a:latin typeface="Arial" panose="020B0604020202020204" pitchFamily="34" charset="0"/>
                <a:cs typeface="Arial" panose="020B0604020202020204" pitchFamily="34" charset="0"/>
              </a:rPr>
              <a:t>3.2.2018</a:t>
            </a:r>
            <a:r>
              <a:rPr lang="cs-CZ" sz="1800" u="sng" dirty="0">
                <a:ln>
                  <a:solidFill>
                    <a:srgbClr val="660033"/>
                  </a:solidFill>
                </a:ln>
                <a:solidFill>
                  <a:srgbClr val="000000"/>
                </a:solidFill>
                <a:latin typeface="Arial" panose="020B0604020202020204" pitchFamily="34" charset="0"/>
                <a:cs typeface="Arial" panose="020B0604020202020204" pitchFamily="34" charset="0"/>
              </a:rPr>
              <a:t>  UT Roudnice </a:t>
            </a:r>
            <a:r>
              <a:rPr lang="cs-CZ" sz="1800" u="sng" dirty="0" err="1" smtClean="0">
                <a:ln>
                  <a:solidFill>
                    <a:srgbClr val="660033"/>
                  </a:solidFill>
                </a:ln>
                <a:solidFill>
                  <a:srgbClr val="000000"/>
                </a:solidFill>
                <a:latin typeface="Arial" panose="020B0604020202020204" pitchFamily="34" charset="0"/>
                <a:cs typeface="Arial" panose="020B0604020202020204" pitchFamily="34" charset="0"/>
              </a:rPr>
              <a:t>n.L</a:t>
            </a:r>
            <a:endParaRPr lang="cs-CZ" sz="1800" u="sng" dirty="0" smtClean="0">
              <a:ln>
                <a:solidFill>
                  <a:srgbClr val="660033"/>
                </a:solidFill>
              </a:ln>
              <a:solidFill>
                <a:srgbClr val="000000"/>
              </a:solidFill>
              <a:latin typeface="Arial" panose="020B0604020202020204" pitchFamily="34" charset="0"/>
              <a:cs typeface="Arial" panose="020B0604020202020204" pitchFamily="34" charset="0"/>
            </a:endParaRPr>
          </a:p>
          <a:p>
            <a:pPr algn="just"/>
            <a:r>
              <a:rPr lang="cs-CZ" sz="1000" b="0" dirty="0">
                <a:latin typeface="Arial" panose="020B0604020202020204" pitchFamily="34" charset="0"/>
                <a:cs typeface="Arial" panose="020B0604020202020204" pitchFamily="34" charset="0"/>
              </a:rPr>
              <a:t>Hosté dobře začali a v prvních 25. minutách se hrála vyrovnaná partie. Postupně jsme však soupeře začali přehrávat a chyběla jen lepší koncovka. Rozhodující momenty se odehrály v závěru 1. poločasu, kdy jsme 2 slepenými góly vývoj zápasu otočili a ve 2. poločase už utkání kontrolovali. Za týden v sobotu 10. února jedeme již na pátou umělou trávu v letošním roce a to do Lovosic, kde nás v 15:00 čeká domácí tým ASK, který po podzimu vede jednu ze skupin I. A třídy a pomýšlí na postup mezi krajskou elitu.       </a:t>
            </a:r>
          </a:p>
          <a:p>
            <a:r>
              <a:rPr lang="cs-CZ" sz="1000" b="0" u="sng" dirty="0">
                <a:latin typeface="Arial" panose="020B0604020202020204" pitchFamily="34" charset="0"/>
                <a:cs typeface="Arial" panose="020B0604020202020204" pitchFamily="34" charset="0"/>
              </a:rPr>
              <a:t>Branky:</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Kucler</a:t>
            </a:r>
            <a:r>
              <a:rPr lang="cs-CZ" sz="1000" b="0" dirty="0">
                <a:latin typeface="Arial" panose="020B0604020202020204" pitchFamily="34" charset="0"/>
                <a:cs typeface="Arial" panose="020B0604020202020204" pitchFamily="34" charset="0"/>
              </a:rPr>
              <a:t> 1, Vacek 1, </a:t>
            </a:r>
            <a:r>
              <a:rPr lang="cs-CZ" sz="1000" b="0" dirty="0" err="1">
                <a:latin typeface="Arial" panose="020B0604020202020204" pitchFamily="34" charset="0"/>
                <a:cs typeface="Arial" panose="020B0604020202020204" pitchFamily="34" charset="0"/>
              </a:rPr>
              <a:t>Ransdorf</a:t>
            </a:r>
            <a:r>
              <a:rPr lang="cs-CZ" sz="1000" b="0" dirty="0">
                <a:latin typeface="Arial" panose="020B0604020202020204" pitchFamily="34" charset="0"/>
                <a:cs typeface="Arial" panose="020B0604020202020204" pitchFamily="34" charset="0"/>
              </a:rPr>
              <a:t> 1, Faust 1</a:t>
            </a:r>
          </a:p>
          <a:p>
            <a:r>
              <a:rPr lang="cs-CZ" sz="1000" b="0" u="sng" dirty="0">
                <a:latin typeface="Arial" panose="020B0604020202020204" pitchFamily="34" charset="0"/>
                <a:cs typeface="Arial" panose="020B0604020202020204" pitchFamily="34" charset="0"/>
              </a:rPr>
              <a:t>Sestava:</a:t>
            </a:r>
            <a:r>
              <a:rPr lang="cs-CZ" sz="1000" b="0" dirty="0">
                <a:latin typeface="Arial" panose="020B0604020202020204" pitchFamily="34" charset="0"/>
                <a:cs typeface="Arial" panose="020B0604020202020204" pitchFamily="34" charset="0"/>
              </a:rPr>
              <a:t> Gabriel-</a:t>
            </a:r>
            <a:r>
              <a:rPr lang="cs-CZ" sz="1000" b="0" dirty="0" err="1">
                <a:latin typeface="Arial" panose="020B0604020202020204" pitchFamily="34" charset="0"/>
                <a:cs typeface="Arial" panose="020B0604020202020204" pitchFamily="34" charset="0"/>
              </a:rPr>
              <a:t>Poráč</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Ransdorf</a:t>
            </a:r>
            <a:r>
              <a:rPr lang="cs-CZ" sz="1000" b="0" dirty="0">
                <a:latin typeface="Arial" panose="020B0604020202020204" pitchFamily="34" charset="0"/>
                <a:cs typeface="Arial" panose="020B0604020202020204" pitchFamily="34" charset="0"/>
              </a:rPr>
              <a:t>, Svoboda, </a:t>
            </a:r>
            <a:r>
              <a:rPr lang="cs-CZ" sz="1000" b="0" dirty="0" smtClean="0">
                <a:latin typeface="Arial" panose="020B0604020202020204" pitchFamily="34" charset="0"/>
                <a:cs typeface="Arial" panose="020B0604020202020204" pitchFamily="34" charset="0"/>
              </a:rPr>
              <a:t>Vacek-</a:t>
            </a:r>
            <a:r>
              <a:rPr lang="cs-CZ" sz="1000" b="0" dirty="0" err="1" smtClean="0">
                <a:latin typeface="Arial" panose="020B0604020202020204" pitchFamily="34" charset="0"/>
                <a:cs typeface="Arial" panose="020B0604020202020204" pitchFamily="34" charset="0"/>
              </a:rPr>
              <a:t>Kucler</a:t>
            </a:r>
            <a:r>
              <a:rPr lang="cs-CZ" sz="1000" b="0" dirty="0">
                <a:latin typeface="Arial" panose="020B0604020202020204" pitchFamily="34" charset="0"/>
                <a:cs typeface="Arial" panose="020B0604020202020204" pitchFamily="34" charset="0"/>
              </a:rPr>
              <a:t>, Stejskal, </a:t>
            </a:r>
            <a:endParaRPr lang="cs-CZ" sz="1000" b="0" dirty="0" smtClean="0">
              <a:latin typeface="Arial" panose="020B0604020202020204" pitchFamily="34" charset="0"/>
              <a:cs typeface="Arial" panose="020B0604020202020204" pitchFamily="34" charset="0"/>
            </a:endParaRPr>
          </a:p>
          <a:p>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Rejman</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Šraga</a:t>
            </a:r>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Faust- Vokoun</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Střídající</a:t>
            </a:r>
            <a:r>
              <a:rPr lang="cs-CZ" sz="1000" b="0" dirty="0">
                <a:latin typeface="Arial" panose="020B0604020202020204" pitchFamily="34" charset="0"/>
                <a:cs typeface="Arial" panose="020B0604020202020204" pitchFamily="34" charset="0"/>
              </a:rPr>
              <a:t>: Mencl, Černý, Beruška, Horváth</a:t>
            </a:r>
          </a:p>
          <a:p>
            <a:r>
              <a:rPr lang="cs-CZ" sz="1000" b="0" u="sng" dirty="0">
                <a:latin typeface="Arial" panose="020B0604020202020204" pitchFamily="34" charset="0"/>
                <a:cs typeface="Arial" panose="020B0604020202020204" pitchFamily="34" charset="0"/>
              </a:rPr>
              <a:t>Trenér: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J.Ransdorf</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K.Zuna</a:t>
            </a:r>
            <a:r>
              <a:rPr lang="cs-CZ" sz="1000" b="0" dirty="0">
                <a:latin typeface="Arial" panose="020B0604020202020204" pitchFamily="34" charset="0"/>
                <a:cs typeface="Arial" panose="020B0604020202020204" pitchFamily="34" charset="0"/>
              </a:rPr>
              <a:t>  </a:t>
            </a:r>
            <a:r>
              <a:rPr lang="cs-CZ" sz="1000" b="0" u="sng" dirty="0">
                <a:latin typeface="Arial" panose="020B0604020202020204" pitchFamily="34" charset="0"/>
                <a:cs typeface="Arial" panose="020B0604020202020204" pitchFamily="34" charset="0"/>
              </a:rPr>
              <a:t>Vedoucí: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J.Havner</a:t>
            </a:r>
            <a:r>
              <a:rPr lang="cs-CZ" sz="1000" b="0" dirty="0">
                <a:latin typeface="Arial" panose="020B0604020202020204" pitchFamily="34" charset="0"/>
                <a:cs typeface="Arial" panose="020B0604020202020204" pitchFamily="34" charset="0"/>
              </a:rPr>
              <a:t>  </a:t>
            </a:r>
            <a:r>
              <a:rPr lang="cs-CZ" sz="1000" b="0" u="sng" dirty="0">
                <a:latin typeface="Arial" panose="020B0604020202020204" pitchFamily="34" charset="0"/>
                <a:cs typeface="Arial" panose="020B0604020202020204" pitchFamily="34" charset="0"/>
              </a:rPr>
              <a:t>Masér: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K.Zavřel</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Rozhodčí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V.Dvorský</a:t>
            </a:r>
            <a:r>
              <a:rPr lang="cs-CZ" sz="1000" b="0" dirty="0">
                <a:latin typeface="Arial" panose="020B0604020202020204" pitchFamily="34" charset="0"/>
                <a:cs typeface="Arial" panose="020B0604020202020204" pitchFamily="34" charset="0"/>
              </a:rPr>
              <a:t>-Ludvík, </a:t>
            </a:r>
            <a:r>
              <a:rPr lang="cs-CZ" sz="1000" b="0" dirty="0" err="1">
                <a:latin typeface="Arial" panose="020B0604020202020204" pitchFamily="34" charset="0"/>
                <a:cs typeface="Arial" panose="020B0604020202020204" pitchFamily="34" charset="0"/>
              </a:rPr>
              <a:t>L.Kloub</a:t>
            </a:r>
            <a:r>
              <a:rPr lang="cs-CZ" sz="1000" b="0" dirty="0">
                <a:latin typeface="Arial" panose="020B0604020202020204" pitchFamily="34" charset="0"/>
                <a:cs typeface="Arial" panose="020B0604020202020204" pitchFamily="34" charset="0"/>
              </a:rPr>
              <a:t>     41 diváků </a:t>
            </a:r>
            <a:endParaRPr lang="cs-CZ" sz="1000" dirty="0">
              <a:solidFill>
                <a:srgbClr val="000000"/>
              </a:solidFill>
              <a:latin typeface="Arial" panose="020B0604020202020204" pitchFamily="34" charset="0"/>
              <a:cs typeface="Arial" panose="020B0604020202020204" pitchFamily="34" charset="0"/>
            </a:endParaRPr>
          </a:p>
        </p:txBody>
      </p:sp>
      <p:pic>
        <p:nvPicPr>
          <p:cNvPr id="14" name="Obrázek 13"/>
          <p:cNvPicPr>
            <a:picLocks noChangeAspect="1"/>
          </p:cNvPicPr>
          <p:nvPr/>
        </p:nvPicPr>
        <p:blipFill>
          <a:blip r:embed="rId2"/>
          <a:stretch>
            <a:fillRect/>
          </a:stretch>
        </p:blipFill>
        <p:spPr>
          <a:xfrm>
            <a:off x="8928968" y="3582906"/>
            <a:ext cx="542688" cy="684000"/>
          </a:xfrm>
          <a:prstGeom prst="rect">
            <a:avLst/>
          </a:prstGeom>
        </p:spPr>
      </p:pic>
      <p:sp>
        <p:nvSpPr>
          <p:cNvPr id="17" name="TextovéPole 16"/>
          <p:cNvSpPr txBox="1"/>
          <p:nvPr/>
        </p:nvSpPr>
        <p:spPr>
          <a:xfrm>
            <a:off x="5544592" y="83557"/>
            <a:ext cx="4608512" cy="1015663"/>
          </a:xfrm>
          <a:prstGeom prst="rect">
            <a:avLst/>
          </a:prstGeom>
          <a:solidFill>
            <a:srgbClr val="CBF480"/>
          </a:solidFill>
          <a:effectLst>
            <a:glow rad="101600">
              <a:srgbClr val="FF6699">
                <a:alpha val="40000"/>
              </a:srgbClr>
            </a:glow>
            <a:softEdge rad="165100"/>
          </a:effectLst>
        </p:spPr>
        <p:txBody>
          <a:bodyPr wrap="square" rtlCol="0">
            <a:spAutoFit/>
          </a:bodyPr>
          <a:lstStyle/>
          <a:p>
            <a:pPr algn="ctr"/>
            <a:r>
              <a:rPr lang="cs-CZ" sz="2000" dirty="0" smtClean="0">
                <a:solidFill>
                  <a:srgbClr val="000099"/>
                </a:solidFill>
                <a:latin typeface="Modern No. 20" panose="02070704070505020303" pitchFamily="18" charset="0"/>
                <a:ea typeface="Microsoft Himalaya" panose="01010100010101010101" pitchFamily="2" charset="0"/>
                <a:cs typeface="Microsoft Himalaya" panose="01010100010101010101" pitchFamily="2" charset="0"/>
              </a:rPr>
              <a:t>Divizní Brandýs </a:t>
            </a:r>
            <a:r>
              <a:rPr lang="cs-CZ" sz="2000" dirty="0" err="1" smtClean="0">
                <a:solidFill>
                  <a:srgbClr val="000099"/>
                </a:solidFill>
                <a:latin typeface="Modern No. 20" panose="02070704070505020303" pitchFamily="18" charset="0"/>
                <a:ea typeface="Microsoft Himalaya" panose="01010100010101010101" pitchFamily="2" charset="0"/>
                <a:cs typeface="Microsoft Himalaya" panose="01010100010101010101" pitchFamily="2" charset="0"/>
              </a:rPr>
              <a:t>n.L.</a:t>
            </a:r>
            <a:r>
              <a:rPr lang="cs-CZ" sz="2000" dirty="0" smtClean="0">
                <a:solidFill>
                  <a:srgbClr val="000099"/>
                </a:solidFill>
                <a:latin typeface="Modern No. 20" panose="02070704070505020303" pitchFamily="18" charset="0"/>
                <a:ea typeface="Microsoft Himalaya" panose="01010100010101010101" pitchFamily="2" charset="0"/>
                <a:cs typeface="Microsoft Himalaya" panose="01010100010101010101" pitchFamily="2" charset="0"/>
              </a:rPr>
              <a:t> otočil zápas ve 2. poločase. O týden později jsme se dočkali 1. zimní výhry proti Pšovce</a:t>
            </a:r>
          </a:p>
        </p:txBody>
      </p:sp>
      <p:sp>
        <p:nvSpPr>
          <p:cNvPr id="18" name="TextovéPole 17"/>
          <p:cNvSpPr txBox="1"/>
          <p:nvPr/>
        </p:nvSpPr>
        <p:spPr>
          <a:xfrm>
            <a:off x="214700" y="1819300"/>
            <a:ext cx="4395088" cy="4985980"/>
          </a:xfrm>
          <a:prstGeom prst="rect">
            <a:avLst/>
          </a:prstGeom>
          <a:solidFill>
            <a:schemeClr val="bg1">
              <a:lumMod val="95000"/>
            </a:schemeClr>
          </a:solidFill>
          <a:effectLst>
            <a:glow rad="127000">
              <a:schemeClr val="accent1">
                <a:lumMod val="20000"/>
                <a:lumOff val="80000"/>
              </a:schemeClr>
            </a:glow>
            <a:softEdge rad="469900"/>
          </a:effectLst>
        </p:spPr>
        <p:txBody>
          <a:bodyPr wrap="square" rtlCol="0">
            <a:spAutoFit/>
          </a:bodyPr>
          <a:lstStyle/>
          <a:p>
            <a:r>
              <a:rPr lang="cs-CZ" sz="4400" u="sng" dirty="0" smtClean="0">
                <a:solidFill>
                  <a:srgbClr val="CE101E"/>
                </a:solidFill>
                <a:effectLst>
                  <a:glow rad="101600">
                    <a:srgbClr val="000099"/>
                  </a:glow>
                </a:effectLst>
                <a:latin typeface="Arial Black" panose="020B0A04020102020204" pitchFamily="34" charset="0"/>
              </a:rPr>
              <a:t>Jakub Slavíček</a:t>
            </a:r>
          </a:p>
          <a:p>
            <a:pPr algn="ctr"/>
            <a:r>
              <a:rPr lang="cs-CZ" sz="3200" dirty="0" smtClean="0">
                <a:solidFill>
                  <a:srgbClr val="CE101E"/>
                </a:solidFill>
                <a:effectLst>
                  <a:glow rad="101600">
                    <a:srgbClr val="000099"/>
                  </a:glow>
                </a:effectLst>
                <a:latin typeface="Arial" panose="020B0604020202020204" pitchFamily="34" charset="0"/>
                <a:cs typeface="Arial" panose="020B0604020202020204" pitchFamily="34" charset="0"/>
              </a:rPr>
              <a:t>27 let</a:t>
            </a:r>
          </a:p>
          <a:p>
            <a:pPr algn="just"/>
            <a:r>
              <a:rPr lang="cs-CZ" sz="1600" dirty="0" smtClean="0">
                <a:latin typeface="Arial" panose="020B0604020202020204" pitchFamily="34" charset="0"/>
                <a:cs typeface="Arial" panose="020B0604020202020204" pitchFamily="34" charset="0"/>
              </a:rPr>
              <a:t>      </a:t>
            </a:r>
            <a:r>
              <a:rPr lang="cs-CZ" sz="1700" dirty="0" smtClean="0">
                <a:latin typeface="Arial" panose="020B0604020202020204" pitchFamily="34" charset="0"/>
                <a:cs typeface="Arial" panose="020B0604020202020204" pitchFamily="34" charset="0"/>
              </a:rPr>
              <a:t>V zimní přestávce k nám přestoupil z SK Hrobců, kde na podzim v divizní soutěži vstřelil 4 branky. Bydlí v Hoštce, kde také v roce 1999 zahájil svoji fotbalovou pouť. Prošel kluby FK Litoměřicko, SK Roudnice </a:t>
            </a:r>
            <a:r>
              <a:rPr lang="cs-CZ" sz="1700" dirty="0" err="1" smtClean="0">
                <a:latin typeface="Arial" panose="020B0604020202020204" pitchFamily="34" charset="0"/>
                <a:cs typeface="Arial" panose="020B0604020202020204" pitchFamily="34" charset="0"/>
              </a:rPr>
              <a:t>n.L.</a:t>
            </a:r>
            <a:r>
              <a:rPr lang="cs-CZ" sz="1700" dirty="0" smtClean="0">
                <a:latin typeface="Arial" panose="020B0604020202020204" pitchFamily="34" charset="0"/>
                <a:cs typeface="Arial" panose="020B0604020202020204" pitchFamily="34" charset="0"/>
              </a:rPr>
              <a:t>, VOŠ a SOŠ Roudnice </a:t>
            </a:r>
            <a:r>
              <a:rPr lang="cs-CZ" sz="1700" dirty="0" err="1" smtClean="0">
                <a:latin typeface="Arial" panose="020B0604020202020204" pitchFamily="34" charset="0"/>
                <a:cs typeface="Arial" panose="020B0604020202020204" pitchFamily="34" charset="0"/>
              </a:rPr>
              <a:t>n.L.</a:t>
            </a:r>
            <a:r>
              <a:rPr lang="cs-CZ" sz="1700" dirty="0" smtClean="0">
                <a:latin typeface="Arial" panose="020B0604020202020204" pitchFamily="34" charset="0"/>
                <a:cs typeface="Arial" panose="020B0604020202020204" pitchFamily="34" charset="0"/>
              </a:rPr>
              <a:t>, krátce působil v Libiši a Libuši.     </a:t>
            </a:r>
          </a:p>
          <a:p>
            <a:pPr algn="just"/>
            <a:r>
              <a:rPr lang="cs-CZ" sz="1700" dirty="0">
                <a:latin typeface="Arial" panose="020B0604020202020204" pitchFamily="34" charset="0"/>
                <a:cs typeface="Arial" panose="020B0604020202020204" pitchFamily="34" charset="0"/>
              </a:rPr>
              <a:t> </a:t>
            </a:r>
            <a:r>
              <a:rPr lang="cs-CZ" sz="1700" dirty="0" smtClean="0">
                <a:latin typeface="Arial" panose="020B0604020202020204" pitchFamily="34" charset="0"/>
                <a:cs typeface="Arial" panose="020B0604020202020204" pitchFamily="34" charset="0"/>
              </a:rPr>
              <a:t>      Přejeme, aby se  mu ve Štětí líbilo a byl platnou posilou mužstva dospělých v jarní části soutěže.</a:t>
            </a:r>
            <a:endParaRPr lang="cs-CZ" sz="1700" u="sng" dirty="0" smtClean="0">
              <a:latin typeface="Arial Black" panose="020B0A04020102020204" pitchFamily="34" charset="0"/>
            </a:endParaRPr>
          </a:p>
        </p:txBody>
      </p:sp>
      <p:pic>
        <p:nvPicPr>
          <p:cNvPr id="19" name="Obrázek 18"/>
          <p:cNvPicPr>
            <a:picLocks noChangeAspect="1"/>
          </p:cNvPicPr>
          <p:nvPr/>
        </p:nvPicPr>
        <p:blipFill>
          <a:blip r:embed="rId3"/>
          <a:stretch>
            <a:fillRect/>
          </a:stretch>
        </p:blipFill>
        <p:spPr>
          <a:xfrm>
            <a:off x="3278940" y="1963316"/>
            <a:ext cx="1080120" cy="1483801"/>
          </a:xfrm>
          <a:prstGeom prst="rect">
            <a:avLst/>
          </a:prstGeom>
          <a:ln w="19050">
            <a:solidFill>
              <a:schemeClr val="accent1">
                <a:lumMod val="50000"/>
              </a:schemeClr>
            </a:solidFill>
          </a:ln>
        </p:spPr>
      </p:pic>
      <p:sp>
        <p:nvSpPr>
          <p:cNvPr id="20" name="Vlna 19"/>
          <p:cNvSpPr/>
          <p:nvPr/>
        </p:nvSpPr>
        <p:spPr bwMode="auto">
          <a:xfrm>
            <a:off x="71984" y="57165"/>
            <a:ext cx="4680520" cy="1620000"/>
          </a:xfrm>
          <a:prstGeom prst="wave">
            <a:avLst/>
          </a:prstGeom>
          <a:gradFill flip="none" rotWithShape="1">
            <a:gsLst>
              <a:gs pos="25000">
                <a:srgbClr val="FF3399"/>
              </a:gs>
              <a:gs pos="54000">
                <a:srgbClr val="FFCC00"/>
              </a:gs>
            </a:gsLst>
            <a:path path="circle">
              <a:fillToRect l="100000" t="100000"/>
            </a:path>
            <a:tileRect r="-100000" b="-100000"/>
          </a:gradFill>
          <a:ln w="44450" cmpd="sng">
            <a:solidFill>
              <a:srgbClr val="008000"/>
            </a:solidFill>
            <a:prstDash val="sysDot"/>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dirty="0" smtClean="0">
                <a:ln>
                  <a:noFill/>
                </a:ln>
                <a:solidFill>
                  <a:srgbClr val="FFFFFF"/>
                </a:solidFill>
                <a:effectLst/>
                <a:latin typeface="Arial Black" panose="020B0A04020102020204" pitchFamily="34" charset="0"/>
                <a:cs typeface="Arial" pitchFamily="34" charset="0"/>
              </a:rPr>
              <a:t>   </a:t>
            </a:r>
            <a:r>
              <a:rPr kumimoji="0" lang="cs-CZ" sz="3600" b="1" i="0" u="none" strike="noStrike" cap="none" normalizeH="0" baseline="0" dirty="0" smtClean="0">
                <a:ln w="19050">
                  <a:solidFill>
                    <a:schemeClr val="accent6">
                      <a:lumMod val="50000"/>
                    </a:schemeClr>
                  </a:solidFill>
                </a:ln>
                <a:solidFill>
                  <a:srgbClr val="FFFFFF"/>
                </a:solidFill>
                <a:effectLst/>
                <a:latin typeface="Arial Black" panose="020B0A04020102020204" pitchFamily="34" charset="0"/>
                <a:cs typeface="Arial" pitchFamily="34" charset="0"/>
              </a:rPr>
              <a:t>Nový hráč mužstva dospělých</a:t>
            </a:r>
          </a:p>
        </p:txBody>
      </p:sp>
    </p:spTree>
    <p:extLst>
      <p:ext uri="{BB962C8B-B14F-4D97-AF65-F5344CB8AC3E}">
        <p14:creationId xmlns:p14="http://schemas.microsoft.com/office/powerpoint/2010/main" val="359943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7" name="Rectangle 87"/>
          <p:cNvSpPr>
            <a:spLocks noChangeArrowheads="1"/>
          </p:cNvSpPr>
          <p:nvPr/>
        </p:nvSpPr>
        <p:spPr bwMode="auto">
          <a:xfrm>
            <a:off x="71984" y="55204"/>
            <a:ext cx="4617247" cy="900000"/>
          </a:xfrm>
          <a:prstGeom prst="rect">
            <a:avLst/>
          </a:prstGeom>
          <a:blipFill>
            <a:blip r:embed="rId3"/>
            <a:stretch>
              <a:fillRect/>
            </a:stretch>
          </a:blipFill>
          <a:ln w="60325" cmpd="sng">
            <a:solidFill>
              <a:srgbClr val="009900"/>
            </a:solidFill>
            <a:prstDash val="solid"/>
            <a:headEnd/>
            <a:tailEnd/>
          </a:ln>
          <a:effectLst>
            <a:innerShdw blurRad="304800" dist="50800" dir="18900000">
              <a:srgbClr val="66FFFF">
                <a:alpha val="72000"/>
              </a:srgbClr>
            </a:innerShdw>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ctr" anchorCtr="1">
            <a:noAutofit/>
            <a:scene3d>
              <a:camera prst="orthographicFront">
                <a:rot lat="0" lon="0" rev="0"/>
              </a:camera>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600" dirty="0" smtClean="0">
                <a:ln w="76200">
                  <a:solidFill>
                    <a:srgbClr val="CC0000"/>
                  </a:solidFill>
                  <a:prstDash val="solid"/>
                </a:ln>
                <a:solidFill>
                  <a:schemeClr val="tx1"/>
                </a:solidFill>
                <a:effectLst>
                  <a:outerShdw blurRad="38100" dist="38100" dir="2700000" algn="tl">
                    <a:srgbClr val="000000">
                      <a:alpha val="43137"/>
                    </a:srgbClr>
                  </a:outerShdw>
                </a:effectLst>
                <a:latin typeface="Baskerville Old Face" panose="02020602080505020303" pitchFamily="18" charset="0"/>
                <a:ea typeface="Gungsuh" pitchFamily="18" charset="-127"/>
                <a:cs typeface="Arial" panose="020B0604020202020204" pitchFamily="34" charset="0"/>
              </a:rPr>
              <a:t>Vítáme</a:t>
            </a:r>
            <a:endParaRPr lang="cs-CZ" sz="12600" dirty="0">
              <a:ln w="76200">
                <a:solidFill>
                  <a:srgbClr val="CC0000"/>
                </a:solidFill>
                <a:prstDash val="solid"/>
              </a:ln>
              <a:solidFill>
                <a:schemeClr val="tx1"/>
              </a:solidFill>
              <a:effectLst>
                <a:outerShdw blurRad="38100" dist="38100" dir="2700000" algn="tl">
                  <a:srgbClr val="000000">
                    <a:alpha val="43137"/>
                  </a:srgbClr>
                </a:outerShdw>
              </a:effectLst>
              <a:latin typeface="Baskerville Old Face" panose="02020602080505020303" pitchFamily="18" charset="0"/>
              <a:ea typeface="Gungsuh" pitchFamily="18" charset="-127"/>
              <a:cs typeface="Arial" panose="020B0604020202020204" pitchFamily="34" charset="0"/>
            </a:endParaRPr>
          </a:p>
        </p:txBody>
      </p:sp>
      <p:sp>
        <p:nvSpPr>
          <p:cNvPr id="20" name="Rectangle 129"/>
          <p:cNvSpPr>
            <a:spLocks noChangeArrowheads="1"/>
          </p:cNvSpPr>
          <p:nvPr/>
        </p:nvSpPr>
        <p:spPr bwMode="auto">
          <a:xfrm>
            <a:off x="30746" y="1747292"/>
            <a:ext cx="4649750" cy="792000"/>
          </a:xfrm>
          <a:prstGeom prst="rect">
            <a:avLst/>
          </a:prstGeom>
          <a:blipFill>
            <a:blip r:embed="rId4"/>
            <a:tile tx="0" ty="0" sx="100000" sy="100000" flip="none" algn="tl"/>
          </a:blipFill>
          <a:ln w="53975" cmpd="sng">
            <a:solidFill>
              <a:schemeClr val="accent4">
                <a:lumMod val="65000"/>
                <a:lumOff val="35000"/>
              </a:schemeClr>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5400" dirty="0" smtClean="0">
                <a:ln w="57150">
                  <a:noFill/>
                </a:ln>
                <a:solidFill>
                  <a:srgbClr val="000099"/>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SK </a:t>
            </a:r>
            <a:r>
              <a:rPr lang="cs-CZ" sz="5400" dirty="0" err="1" smtClean="0">
                <a:ln w="57150">
                  <a:noFill/>
                </a:ln>
                <a:solidFill>
                  <a:srgbClr val="000099"/>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Štětí</a:t>
            </a:r>
            <a:r>
              <a:rPr lang="cs-CZ" sz="5400" dirty="0" smtClean="0">
                <a:ln w="57150">
                  <a:noFill/>
                </a:ln>
                <a:solidFill>
                  <a:srgbClr val="000099"/>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 z.s.</a:t>
            </a:r>
            <a:endParaRPr lang="cs-CZ" sz="5400" dirty="0">
              <a:ln w="57150">
                <a:noFill/>
              </a:ln>
              <a:solidFill>
                <a:srgbClr val="000099"/>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endParaRPr>
          </a:p>
        </p:txBody>
      </p:sp>
      <p:sp>
        <p:nvSpPr>
          <p:cNvPr id="22" name="Text Box 148"/>
          <p:cNvSpPr txBox="1">
            <a:spLocks noChangeArrowheads="1"/>
          </p:cNvSpPr>
          <p:nvPr/>
        </p:nvSpPr>
        <p:spPr bwMode="auto">
          <a:xfrm>
            <a:off x="111490" y="4267572"/>
            <a:ext cx="4577741" cy="2246755"/>
          </a:xfrm>
          <a:prstGeom prst="rect">
            <a:avLst/>
          </a:prstGeom>
          <a:gradFill>
            <a:gsLst>
              <a:gs pos="0">
                <a:schemeClr val="accent1">
                  <a:lumMod val="5000"/>
                  <a:lumOff val="95000"/>
                </a:schemeClr>
              </a:gs>
              <a:gs pos="21000">
                <a:schemeClr val="accent1">
                  <a:lumMod val="45000"/>
                  <a:lumOff val="55000"/>
                </a:schemeClr>
              </a:gs>
              <a:gs pos="49000">
                <a:srgbClr val="FFCCFF"/>
              </a:gs>
            </a:gsLst>
            <a:lin ang="5400000" scaled="1"/>
          </a:gradFill>
          <a:ln w="53975" cmpd="sng">
            <a:solidFill>
              <a:srgbClr val="66FF33"/>
            </a:solidFill>
            <a:prstDash val="sysDash"/>
            <a:miter lim="800000"/>
            <a:headEnd/>
            <a:tailEnd/>
          </a:ln>
          <a:effectLst>
            <a:glow rad="101600">
              <a:srgbClr val="FFFF00">
                <a:alpha val="40000"/>
              </a:srgbClr>
            </a:glow>
            <a:innerShdw blurRad="63500" dist="88900" dir="6600000">
              <a:schemeClr val="accent1">
                <a:lumMod val="20000"/>
                <a:lumOff val="80000"/>
                <a:alpha val="50000"/>
              </a:schemeClr>
            </a:innerShdw>
            <a:softEdge rad="3175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smtClean="0">
                <a:ln w="19050">
                  <a:noFill/>
                </a:ln>
                <a:solidFill>
                  <a:srgbClr val="660033"/>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Hlavního rozhodčího</a:t>
            </a:r>
          </a:p>
          <a:p>
            <a:pPr algn="ctr" eaLnBrk="0" hangingPunct="0">
              <a:defRPr/>
            </a:pPr>
            <a:r>
              <a:rPr lang="cs-CZ" sz="2000" dirty="0" smtClean="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Dominika Průšu z Žatce</a:t>
            </a:r>
          </a:p>
          <a:p>
            <a:pPr algn="ctr" eaLnBrk="0" hangingPunct="0">
              <a:defRPr/>
            </a:pPr>
            <a:r>
              <a:rPr lang="cs-CZ" sz="2000" u="sng" dirty="0" smtClean="0">
                <a:ln w="19050">
                  <a:noFill/>
                </a:ln>
                <a:solidFill>
                  <a:srgbClr val="660033"/>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Asistenty hlavního rozhodčího</a:t>
            </a:r>
          </a:p>
          <a:p>
            <a:pPr algn="ctr" eaLnBrk="0" hangingPunct="0">
              <a:defRPr/>
            </a:pPr>
            <a:r>
              <a:rPr lang="cs-CZ" sz="2000" dirty="0" smtClean="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Františka </a:t>
            </a:r>
            <a:r>
              <a:rPr lang="cs-CZ" sz="2000" dirty="0" err="1" smtClean="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Cvachouška</a:t>
            </a:r>
            <a:r>
              <a:rPr lang="cs-CZ" sz="2000" dirty="0" smtClean="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z Podbořan</a:t>
            </a:r>
            <a:endParaRPr lang="cs-CZ" sz="20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endParaRPr>
          </a:p>
          <a:p>
            <a:pPr algn="ctr" eaLnBrk="0" hangingPunct="0">
              <a:defRPr/>
            </a:pPr>
            <a:r>
              <a:rPr lang="cs-CZ" sz="2000" dirty="0" smtClean="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Ladislava Holce z  Litoměřic</a:t>
            </a:r>
            <a:endParaRPr lang="cs-CZ" sz="20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endParaRPr>
          </a:p>
          <a:p>
            <a:pPr algn="ctr" eaLnBrk="0" hangingPunct="0">
              <a:defRPr/>
            </a:pPr>
            <a:r>
              <a:rPr lang="cs-CZ" sz="2000" u="sng" dirty="0" smtClean="0">
                <a:ln w="19050">
                  <a:noFill/>
                </a:ln>
                <a:solidFill>
                  <a:srgbClr val="660033"/>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Delegáta ÚKFS</a:t>
            </a:r>
          </a:p>
          <a:p>
            <a:pPr eaLnBrk="0" hangingPunct="0">
              <a:defRPr/>
            </a:pPr>
            <a:r>
              <a:rPr lang="cs-CZ" sz="2000" dirty="0" smtClean="0">
                <a:ln w="3175">
                  <a:noFill/>
                </a:ln>
                <a:effectLst>
                  <a:outerShdw blurRad="38100" dist="38100" dir="2700000" algn="tl">
                    <a:srgbClr val="000000">
                      <a:alpha val="43137"/>
                    </a:srgbClr>
                  </a:outerShdw>
                </a:effectLst>
                <a:latin typeface="Arial" pitchFamily="34" charset="0"/>
                <a:ea typeface="GungsuhChe" pitchFamily="49" charset="-127"/>
                <a:cs typeface="Arial" pitchFamily="34" charset="0"/>
              </a:rPr>
              <a:t>                    Jiřího </a:t>
            </a:r>
            <a:r>
              <a:rPr lang="cs-CZ" sz="2000" dirty="0" err="1" smtClean="0">
                <a:ln w="3175">
                  <a:noFill/>
                </a:ln>
                <a:effectLst>
                  <a:outerShdw blurRad="38100" dist="38100" dir="2700000" algn="tl">
                    <a:srgbClr val="000000">
                      <a:alpha val="43137"/>
                    </a:srgbClr>
                  </a:outerShdw>
                </a:effectLst>
                <a:latin typeface="Arial" pitchFamily="34" charset="0"/>
                <a:ea typeface="GungsuhChe" pitchFamily="49" charset="-127"/>
                <a:cs typeface="Arial" pitchFamily="34" charset="0"/>
              </a:rPr>
              <a:t>Herzinu</a:t>
            </a:r>
            <a:endParaRPr lang="cs-CZ" sz="2000" dirty="0" smtClean="0">
              <a:ln w="3175">
                <a:noFill/>
              </a:ln>
              <a:effectLst>
                <a:outerShdw blurRad="38100" dist="38100" dir="2700000" algn="tl">
                  <a:srgbClr val="000000">
                    <a:alpha val="43137"/>
                  </a:srgbClr>
                </a:outerShdw>
              </a:effectLst>
              <a:latin typeface="Arial" pitchFamily="34" charset="0"/>
              <a:ea typeface="GungsuhChe" pitchFamily="49" charset="-127"/>
              <a:cs typeface="Arial" pitchFamily="34" charset="0"/>
            </a:endParaRPr>
          </a:p>
        </p:txBody>
      </p:sp>
      <p:sp>
        <p:nvSpPr>
          <p:cNvPr id="23" name="TextovéPole 22"/>
          <p:cNvSpPr txBox="1"/>
          <p:nvPr/>
        </p:nvSpPr>
        <p:spPr>
          <a:xfrm>
            <a:off x="71984" y="1090509"/>
            <a:ext cx="4608512" cy="584775"/>
          </a:xfrm>
          <a:prstGeom prst="rect">
            <a:avLst/>
          </a:prstGeom>
          <a:pattFill prst="pct80">
            <a:fgClr>
              <a:srgbClr val="FFFFCC"/>
            </a:fgClr>
            <a:bgClr>
              <a:schemeClr val="bg1"/>
            </a:bgClr>
          </a:pattFill>
          <a:ln w="44450" cap="rnd">
            <a:solidFill>
              <a:schemeClr val="bg1">
                <a:lumMod val="65000"/>
              </a:schemeClr>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600" i="1" dirty="0" smtClean="0">
                <a:effectLst/>
                <a:latin typeface="Arial" panose="020B0604020202020204" pitchFamily="34" charset="0"/>
                <a:ea typeface="Tahoma" pitchFamily="34" charset="0"/>
                <a:cs typeface="Arial" panose="020B0604020202020204" pitchFamily="34" charset="0"/>
              </a:rPr>
              <a:t>Při příležitosti dnešního utkání Ústeckého přeboru funkcionáře, hráče a příznivce</a:t>
            </a:r>
          </a:p>
        </p:txBody>
      </p:sp>
      <p:sp>
        <p:nvSpPr>
          <p:cNvPr id="24" name="Rectangle 129"/>
          <p:cNvSpPr>
            <a:spLocks noChangeArrowheads="1"/>
          </p:cNvSpPr>
          <p:nvPr/>
        </p:nvSpPr>
        <p:spPr bwMode="auto">
          <a:xfrm>
            <a:off x="71984" y="2755404"/>
            <a:ext cx="4608512" cy="1224136"/>
          </a:xfrm>
          <a:prstGeom prst="rect">
            <a:avLst/>
          </a:prstGeom>
          <a:blipFill>
            <a:blip r:embed="rId5"/>
            <a:tile tx="0" ty="0" sx="100000" sy="100000" flip="none" algn="tl"/>
          </a:blipFill>
          <a:ln w="57150" cmpd="sng">
            <a:solidFill>
              <a:srgbClr val="FF33CC"/>
            </a:solidFill>
            <a:prstDash val="solid"/>
            <a:miter lim="800000"/>
            <a:headEnd/>
            <a:tailEnd/>
          </a:ln>
          <a:effectLst>
            <a:innerShdw blurRad="647700" dist="1498600">
              <a:schemeClr val="accent1">
                <a:lumMod val="60000"/>
                <a:lumOff val="40000"/>
                <a:alpha val="62000"/>
              </a:scheme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3900" dirty="0" smtClean="0">
                <a:ln w="28575" cap="rnd" cmpd="dbl">
                  <a:solidFill>
                    <a:schemeClr val="tx1"/>
                  </a:solidFill>
                  <a:bevel/>
                </a:ln>
                <a:solidFill>
                  <a:srgbClr val="006600"/>
                </a:solidFill>
                <a:latin typeface="Arial" panose="020B0604020202020204" pitchFamily="34" charset="0"/>
                <a:ea typeface="Gungsuh" pitchFamily="18" charset="-127"/>
                <a:cs typeface="Arial" panose="020B0604020202020204" pitchFamily="34" charset="0"/>
              </a:rPr>
              <a:t>TJ Sokol Horní Jiřetín/FK Litvínov</a:t>
            </a:r>
          </a:p>
        </p:txBody>
      </p:sp>
      <p:sp>
        <p:nvSpPr>
          <p:cNvPr id="11" name="TextovéPole 10"/>
          <p:cNvSpPr txBox="1"/>
          <p:nvPr/>
        </p:nvSpPr>
        <p:spPr>
          <a:xfrm>
            <a:off x="7560816" y="6931868"/>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43</a:t>
            </a:r>
          </a:p>
        </p:txBody>
      </p:sp>
      <p:pic>
        <p:nvPicPr>
          <p:cNvPr id="2" name="Obrázek 1"/>
          <p:cNvPicPr>
            <a:picLocks noChangeAspect="1"/>
          </p:cNvPicPr>
          <p:nvPr/>
        </p:nvPicPr>
        <p:blipFill>
          <a:blip r:embed="rId6"/>
          <a:stretch>
            <a:fillRect/>
          </a:stretch>
        </p:blipFill>
        <p:spPr>
          <a:xfrm>
            <a:off x="5472584" y="127271"/>
            <a:ext cx="4608511" cy="3456000"/>
          </a:xfrm>
          <a:prstGeom prst="rect">
            <a:avLst/>
          </a:prstGeom>
        </p:spPr>
      </p:pic>
      <p:sp>
        <p:nvSpPr>
          <p:cNvPr id="3" name="TextovéPole 2"/>
          <p:cNvSpPr txBox="1"/>
          <p:nvPr/>
        </p:nvSpPr>
        <p:spPr>
          <a:xfrm>
            <a:off x="5688607" y="3835524"/>
            <a:ext cx="4176463" cy="954107"/>
          </a:xfrm>
          <a:prstGeom prst="rect">
            <a:avLst/>
          </a:prstGeom>
          <a:solidFill>
            <a:srgbClr val="99FF66"/>
          </a:solidFill>
          <a:effectLst>
            <a:glow rad="63500">
              <a:srgbClr val="FF9900">
                <a:alpha val="40000"/>
              </a:srgbClr>
            </a:glow>
            <a:innerShdw blurRad="279400" dist="711200" dir="13500000">
              <a:srgbClr val="FF9900">
                <a:alpha val="44000"/>
              </a:srgbClr>
            </a:innerShdw>
            <a:softEdge rad="241300"/>
          </a:effectLst>
        </p:spPr>
        <p:txBody>
          <a:bodyPr wrap="square" rtlCol="0">
            <a:spAutoFit/>
          </a:bodyPr>
          <a:lstStyle/>
          <a:p>
            <a:pPr algn="ctr"/>
            <a:r>
              <a:rPr lang="cs-CZ" sz="2800" dirty="0" smtClean="0">
                <a:solidFill>
                  <a:schemeClr val="accent6">
                    <a:lumMod val="75000"/>
                  </a:schemeClr>
                </a:solidFill>
                <a:latin typeface="Bookman Old Style" pitchFamily="18" charset="0"/>
              </a:rPr>
              <a:t>Těšíme se na Vaši účast</a:t>
            </a:r>
          </a:p>
        </p:txBody>
      </p:sp>
      <p:pic>
        <p:nvPicPr>
          <p:cNvPr id="4" name="Obrázek 3"/>
          <p:cNvPicPr>
            <a:picLocks noChangeAspect="1"/>
          </p:cNvPicPr>
          <p:nvPr/>
        </p:nvPicPr>
        <p:blipFill>
          <a:blip r:embed="rId7"/>
          <a:stretch>
            <a:fillRect/>
          </a:stretch>
        </p:blipFill>
        <p:spPr>
          <a:xfrm>
            <a:off x="6924350" y="4789631"/>
            <a:ext cx="1704975" cy="1990725"/>
          </a:xfrm>
          <a:prstGeom prst="rect">
            <a:avLst/>
          </a:prstGeom>
        </p:spPr>
      </p:pic>
      <p:pic>
        <p:nvPicPr>
          <p:cNvPr id="5" name="Obrázek 4"/>
          <p:cNvPicPr>
            <a:picLocks noChangeAspect="1"/>
          </p:cNvPicPr>
          <p:nvPr/>
        </p:nvPicPr>
        <p:blipFill>
          <a:blip r:embed="rId8"/>
          <a:stretch>
            <a:fillRect/>
          </a:stretch>
        </p:blipFill>
        <p:spPr>
          <a:xfrm>
            <a:off x="3168328" y="6621102"/>
            <a:ext cx="579576" cy="576000"/>
          </a:xfrm>
          <a:prstGeom prst="rect">
            <a:avLst/>
          </a:prstGeom>
        </p:spPr>
      </p:pic>
      <p:pic>
        <p:nvPicPr>
          <p:cNvPr id="6" name="Obrázek 5"/>
          <p:cNvPicPr>
            <a:picLocks noChangeAspect="1"/>
          </p:cNvPicPr>
          <p:nvPr/>
        </p:nvPicPr>
        <p:blipFill>
          <a:blip r:embed="rId9"/>
          <a:stretch>
            <a:fillRect/>
          </a:stretch>
        </p:blipFill>
        <p:spPr>
          <a:xfrm>
            <a:off x="591104" y="6607312"/>
            <a:ext cx="275693" cy="540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ovéPole 4"/>
          <p:cNvSpPr txBox="1"/>
          <p:nvPr/>
        </p:nvSpPr>
        <p:spPr>
          <a:xfrm>
            <a:off x="1874784"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20</a:t>
            </a:r>
          </a:p>
        </p:txBody>
      </p:sp>
      <p:sp>
        <p:nvSpPr>
          <p:cNvPr id="8" name="TextovéPole 7"/>
          <p:cNvSpPr txBox="1"/>
          <p:nvPr/>
        </p:nvSpPr>
        <p:spPr>
          <a:xfrm>
            <a:off x="7344792" y="7004811"/>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25</a:t>
            </a:r>
          </a:p>
        </p:txBody>
      </p:sp>
      <p:sp>
        <p:nvSpPr>
          <p:cNvPr id="10" name="Obdélník 9"/>
          <p:cNvSpPr/>
          <p:nvPr/>
        </p:nvSpPr>
        <p:spPr>
          <a:xfrm>
            <a:off x="143992" y="1531268"/>
            <a:ext cx="4536504" cy="2185214"/>
          </a:xfrm>
          <a:prstGeom prst="rect">
            <a:avLst/>
          </a:prstGeom>
        </p:spPr>
        <p:txBody>
          <a:bodyPr wrap="square">
            <a:spAutoFit/>
          </a:bodyPr>
          <a:lstStyle/>
          <a:p>
            <a:pPr algn="ctr"/>
            <a:r>
              <a:rPr lang="cs-CZ" sz="1800" u="sng" dirty="0">
                <a:ln>
                  <a:solidFill>
                    <a:srgbClr val="00FF00"/>
                  </a:solidFill>
                </a:ln>
                <a:solidFill>
                  <a:srgbClr val="C00000"/>
                </a:solidFill>
                <a:latin typeface="Arial" panose="020B0604020202020204" pitchFamily="34" charset="0"/>
                <a:cs typeface="Arial" panose="020B0604020202020204" pitchFamily="34" charset="0"/>
              </a:rPr>
              <a:t>SK Štětí – TJ Byšice</a:t>
            </a:r>
          </a:p>
          <a:p>
            <a:pPr algn="ctr"/>
            <a:r>
              <a:rPr lang="cs-CZ" sz="1800" u="sng" dirty="0">
                <a:ln>
                  <a:solidFill>
                    <a:srgbClr val="00FF00"/>
                  </a:solidFill>
                </a:ln>
                <a:solidFill>
                  <a:srgbClr val="C00000"/>
                </a:solidFill>
                <a:latin typeface="Arial" panose="020B0604020202020204" pitchFamily="34" charset="0"/>
                <a:cs typeface="Arial" panose="020B0604020202020204" pitchFamily="34" charset="0"/>
              </a:rPr>
              <a:t>10:0(4:0)   7.2.2018  UT Roudnice </a:t>
            </a:r>
            <a:r>
              <a:rPr lang="cs-CZ" sz="1800" u="sng" dirty="0" err="1">
                <a:ln>
                  <a:solidFill>
                    <a:srgbClr val="00FF00"/>
                  </a:solidFill>
                </a:ln>
                <a:solidFill>
                  <a:srgbClr val="C00000"/>
                </a:solidFill>
                <a:latin typeface="Arial" panose="020B0604020202020204" pitchFamily="34" charset="0"/>
                <a:cs typeface="Arial" panose="020B0604020202020204" pitchFamily="34" charset="0"/>
              </a:rPr>
              <a:t>n.L</a:t>
            </a:r>
            <a:r>
              <a:rPr lang="cs-CZ" sz="1800" u="sng" dirty="0" err="1" smtClean="0">
                <a:ln>
                  <a:solidFill>
                    <a:srgbClr val="00FF00"/>
                  </a:solidFill>
                </a:ln>
                <a:solidFill>
                  <a:srgbClr val="C00000"/>
                </a:solidFill>
                <a:latin typeface="Arial" panose="020B0604020202020204" pitchFamily="34" charset="0"/>
                <a:cs typeface="Arial" panose="020B0604020202020204" pitchFamily="34" charset="0"/>
              </a:rPr>
              <a:t>.</a:t>
            </a:r>
            <a:endParaRPr lang="cs-CZ" sz="1800" u="sng" dirty="0" smtClean="0">
              <a:ln>
                <a:solidFill>
                  <a:srgbClr val="00FF00"/>
                </a:solidFill>
              </a:ln>
              <a:solidFill>
                <a:srgbClr val="C00000"/>
              </a:solidFill>
              <a:latin typeface="Arial" panose="020B0604020202020204" pitchFamily="34" charset="0"/>
              <a:cs typeface="Arial" panose="020B0604020202020204" pitchFamily="34" charset="0"/>
            </a:endParaRPr>
          </a:p>
          <a:p>
            <a:r>
              <a:rPr lang="cs-CZ" sz="1000" b="0" dirty="0" smtClean="0">
                <a:latin typeface="Arial" panose="020B0604020202020204" pitchFamily="34" charset="0"/>
                <a:cs typeface="Arial" panose="020B0604020202020204" pitchFamily="34" charset="0"/>
              </a:rPr>
              <a:t>B třídní soupeř Středočeského kraje odolával jen v úvodu. Více než hře se svěřenci Michala </a:t>
            </a:r>
            <a:r>
              <a:rPr lang="cs-CZ" sz="1000" b="0" dirty="0" err="1" smtClean="0">
                <a:latin typeface="Arial" panose="020B0604020202020204" pitchFamily="34" charset="0"/>
                <a:cs typeface="Arial" panose="020B0604020202020204" pitchFamily="34" charset="0"/>
              </a:rPr>
              <a:t>Hamšíka</a:t>
            </a:r>
            <a:r>
              <a:rPr lang="cs-CZ" sz="1000" b="0" dirty="0" smtClean="0">
                <a:latin typeface="Arial" panose="020B0604020202020204" pitchFamily="34" charset="0"/>
                <a:cs typeface="Arial" panose="020B0604020202020204" pitchFamily="34" charset="0"/>
              </a:rPr>
              <a:t> věnovali řečnění s rozhodčím a na výsledku to bylo znát. Ve 2. poločase se z utkání stála </a:t>
            </a:r>
            <a:r>
              <a:rPr lang="cs-CZ" sz="1000" b="0" dirty="0" err="1" smtClean="0">
                <a:latin typeface="Arial" panose="020B0604020202020204" pitchFamily="34" charset="0"/>
                <a:cs typeface="Arial" panose="020B0604020202020204" pitchFamily="34" charset="0"/>
              </a:rPr>
              <a:t>exibice</a:t>
            </a:r>
            <a:r>
              <a:rPr lang="cs-CZ" sz="1000" b="0" dirty="0" smtClean="0">
                <a:latin typeface="Arial" panose="020B0604020202020204" pitchFamily="34" charset="0"/>
                <a:cs typeface="Arial" panose="020B0604020202020204" pitchFamily="34" charset="0"/>
              </a:rPr>
              <a:t>, zde které jsme v závěru čepovali desítku.  </a:t>
            </a:r>
          </a:p>
          <a:p>
            <a:r>
              <a:rPr lang="cs-CZ" sz="1000" b="0" u="sng" dirty="0" smtClean="0">
                <a:latin typeface="Arial" panose="020B0604020202020204" pitchFamily="34" charset="0"/>
                <a:cs typeface="Arial" panose="020B0604020202020204" pitchFamily="34" charset="0"/>
              </a:rPr>
              <a:t>Branky</a:t>
            </a:r>
            <a:r>
              <a:rPr lang="cs-CZ" sz="1000" b="0" dirty="0">
                <a:latin typeface="Arial" panose="020B0604020202020204" pitchFamily="34" charset="0"/>
                <a:cs typeface="Arial" panose="020B0604020202020204" pitchFamily="34" charset="0"/>
              </a:rPr>
              <a:t>: Vokoun 4, Vacek 2, </a:t>
            </a:r>
            <a:r>
              <a:rPr lang="cs-CZ" sz="1000" b="0" dirty="0" err="1">
                <a:latin typeface="Arial" panose="020B0604020202020204" pitchFamily="34" charset="0"/>
                <a:cs typeface="Arial" panose="020B0604020202020204" pitchFamily="34" charset="0"/>
              </a:rPr>
              <a:t>Satran</a:t>
            </a:r>
            <a:r>
              <a:rPr lang="cs-CZ" sz="1000" b="0" dirty="0">
                <a:latin typeface="Arial" panose="020B0604020202020204" pitchFamily="34" charset="0"/>
                <a:cs typeface="Arial" panose="020B0604020202020204" pitchFamily="34" charset="0"/>
              </a:rPr>
              <a:t> 1, </a:t>
            </a:r>
            <a:r>
              <a:rPr lang="cs-CZ" sz="1000" b="0" dirty="0" err="1">
                <a:latin typeface="Arial" panose="020B0604020202020204" pitchFamily="34" charset="0"/>
                <a:cs typeface="Arial" panose="020B0604020202020204" pitchFamily="34" charset="0"/>
              </a:rPr>
              <a:t>Kucler</a:t>
            </a:r>
            <a:r>
              <a:rPr lang="cs-CZ" sz="1000" b="0" dirty="0">
                <a:latin typeface="Arial" panose="020B0604020202020204" pitchFamily="34" charset="0"/>
                <a:cs typeface="Arial" panose="020B0604020202020204" pitchFamily="34" charset="0"/>
              </a:rPr>
              <a:t> 1, Rejman 1, </a:t>
            </a:r>
            <a:r>
              <a:rPr lang="cs-CZ" sz="1000" b="0" dirty="0" err="1">
                <a:latin typeface="Arial" panose="020B0604020202020204" pitchFamily="34" charset="0"/>
                <a:cs typeface="Arial" panose="020B0604020202020204" pitchFamily="34" charset="0"/>
              </a:rPr>
              <a:t>Šraga</a:t>
            </a:r>
            <a:r>
              <a:rPr lang="cs-CZ" sz="1000" b="0" dirty="0">
                <a:latin typeface="Arial" panose="020B0604020202020204" pitchFamily="34" charset="0"/>
                <a:cs typeface="Arial" panose="020B0604020202020204" pitchFamily="34" charset="0"/>
              </a:rPr>
              <a:t> 1</a:t>
            </a:r>
          </a:p>
          <a:p>
            <a:r>
              <a:rPr lang="cs-CZ" sz="1000" b="0" u="sng" dirty="0">
                <a:latin typeface="Arial" panose="020B0604020202020204" pitchFamily="34" charset="0"/>
                <a:cs typeface="Arial" panose="020B0604020202020204" pitchFamily="34" charset="0"/>
              </a:rPr>
              <a:t>Sestava:</a:t>
            </a:r>
            <a:r>
              <a:rPr lang="cs-CZ" sz="1000" b="0" dirty="0">
                <a:latin typeface="Arial" panose="020B0604020202020204" pitchFamily="34" charset="0"/>
                <a:cs typeface="Arial" panose="020B0604020202020204" pitchFamily="34" charset="0"/>
              </a:rPr>
              <a:t> Gabriel-</a:t>
            </a:r>
            <a:r>
              <a:rPr lang="cs-CZ" sz="1000" b="0" dirty="0" err="1">
                <a:latin typeface="Arial" panose="020B0604020202020204" pitchFamily="34" charset="0"/>
                <a:cs typeface="Arial" panose="020B0604020202020204" pitchFamily="34" charset="0"/>
              </a:rPr>
              <a:t>Poráč</a:t>
            </a:r>
            <a:r>
              <a:rPr lang="cs-CZ" sz="1000" b="0" dirty="0">
                <a:latin typeface="Arial" panose="020B0604020202020204" pitchFamily="34" charset="0"/>
                <a:cs typeface="Arial" panose="020B0604020202020204" pitchFamily="34" charset="0"/>
              </a:rPr>
              <a:t>(60.Čámský), Černý(60.Stejskal), Svoboda, </a:t>
            </a:r>
            <a:r>
              <a:rPr lang="cs-CZ" sz="1000" b="0" dirty="0" smtClean="0">
                <a:latin typeface="Arial" panose="020B0604020202020204" pitchFamily="34" charset="0"/>
                <a:cs typeface="Arial" panose="020B0604020202020204" pitchFamily="34" charset="0"/>
              </a:rPr>
              <a:t>Mencl-</a:t>
            </a:r>
          </a:p>
          <a:p>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Vokoun, Horváth(60.Šraga</a:t>
            </a:r>
            <a:r>
              <a:rPr lang="cs-CZ" sz="1000" b="0" dirty="0">
                <a:latin typeface="Arial" panose="020B0604020202020204" pitchFamily="34" charset="0"/>
                <a:cs typeface="Arial" panose="020B0604020202020204" pitchFamily="34" charset="0"/>
              </a:rPr>
              <a:t>), Beruška(60.Rejman), </a:t>
            </a:r>
            <a:r>
              <a:rPr lang="cs-CZ" sz="1000" b="0" dirty="0" err="1">
                <a:latin typeface="Arial" panose="020B0604020202020204" pitchFamily="34" charset="0"/>
                <a:cs typeface="Arial" panose="020B0604020202020204" pitchFamily="34" charset="0"/>
              </a:rPr>
              <a:t>Kucler</a:t>
            </a:r>
            <a:r>
              <a:rPr lang="cs-CZ" sz="1000" b="0" dirty="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Šraga</a:t>
            </a:r>
            <a:r>
              <a:rPr lang="cs-CZ" sz="1000" b="0" dirty="0" smtClean="0">
                <a:latin typeface="Arial" panose="020B0604020202020204" pitchFamily="34" charset="0"/>
                <a:cs typeface="Arial" panose="020B0604020202020204" pitchFamily="34" charset="0"/>
              </a:rPr>
              <a:t>-</a:t>
            </a:r>
          </a:p>
          <a:p>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Satran</a:t>
            </a:r>
            <a:r>
              <a:rPr lang="cs-CZ" sz="1000" b="0" dirty="0" smtClean="0">
                <a:latin typeface="Arial" panose="020B0604020202020204" pitchFamily="34" charset="0"/>
                <a:cs typeface="Arial" panose="020B0604020202020204" pitchFamily="34" charset="0"/>
              </a:rPr>
              <a:t>(60.Faust</a:t>
            </a:r>
            <a:r>
              <a:rPr lang="cs-CZ" sz="1000" b="0" dirty="0">
                <a:latin typeface="Arial" panose="020B0604020202020204" pitchFamily="34" charset="0"/>
                <a:cs typeface="Arial" panose="020B0604020202020204" pitchFamily="34" charset="0"/>
              </a:rPr>
              <a:t>)</a:t>
            </a:r>
          </a:p>
          <a:p>
            <a:r>
              <a:rPr lang="cs-CZ" sz="1000" b="0" u="sng" dirty="0">
                <a:latin typeface="Arial" panose="020B0604020202020204" pitchFamily="34" charset="0"/>
                <a:cs typeface="Arial" panose="020B0604020202020204" pitchFamily="34" charset="0"/>
              </a:rPr>
              <a:t>Trenér: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J.Ransdorf</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K.Zuna</a:t>
            </a:r>
            <a:r>
              <a:rPr lang="cs-CZ" sz="1000" b="0" dirty="0">
                <a:latin typeface="Arial" panose="020B0604020202020204" pitchFamily="34" charset="0"/>
                <a:cs typeface="Arial" panose="020B0604020202020204" pitchFamily="34" charset="0"/>
              </a:rPr>
              <a:t>  </a:t>
            </a:r>
            <a:r>
              <a:rPr lang="cs-CZ" sz="1000" b="0" u="sng" dirty="0">
                <a:latin typeface="Arial" panose="020B0604020202020204" pitchFamily="34" charset="0"/>
                <a:cs typeface="Arial" panose="020B0604020202020204" pitchFamily="34" charset="0"/>
              </a:rPr>
              <a:t>Masér: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K.Zavřel</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Rozhodčí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M.Vlašič-M.Toráč</a:t>
            </a:r>
            <a:r>
              <a:rPr lang="cs-CZ" sz="1000" b="0" dirty="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V.Dvorský</a:t>
            </a:r>
            <a:endParaRPr lang="cs-CZ" dirty="0">
              <a:solidFill>
                <a:srgbClr val="000000"/>
              </a:solidFill>
              <a:latin typeface="Arial" panose="020B0604020202020204" pitchFamily="34" charset="0"/>
            </a:endParaRPr>
          </a:p>
        </p:txBody>
      </p:sp>
      <p:sp>
        <p:nvSpPr>
          <p:cNvPr id="12" name="Obdélník 11"/>
          <p:cNvSpPr/>
          <p:nvPr/>
        </p:nvSpPr>
        <p:spPr>
          <a:xfrm>
            <a:off x="143992" y="3835524"/>
            <a:ext cx="4536504" cy="3108543"/>
          </a:xfrm>
          <a:prstGeom prst="rect">
            <a:avLst/>
          </a:prstGeom>
        </p:spPr>
        <p:txBody>
          <a:bodyPr wrap="square">
            <a:spAutoFit/>
          </a:bodyPr>
          <a:lstStyle/>
          <a:p>
            <a:pPr algn="ctr"/>
            <a:r>
              <a:rPr lang="cs-CZ" sz="1800" u="sng" dirty="0">
                <a:ln>
                  <a:solidFill>
                    <a:srgbClr val="660066"/>
                  </a:solidFill>
                </a:ln>
                <a:solidFill>
                  <a:schemeClr val="accent2">
                    <a:lumMod val="60000"/>
                    <a:lumOff val="40000"/>
                  </a:schemeClr>
                </a:solidFill>
                <a:latin typeface="Arial" panose="020B0604020202020204" pitchFamily="34" charset="0"/>
                <a:cs typeface="Arial" panose="020B0604020202020204" pitchFamily="34" charset="0"/>
              </a:rPr>
              <a:t>ASK Lovosice – SK Štětí</a:t>
            </a:r>
            <a:endParaRPr lang="cs-CZ" sz="1800" dirty="0">
              <a:ln>
                <a:solidFill>
                  <a:srgbClr val="660066"/>
                </a:solidFill>
              </a:ln>
              <a:solidFill>
                <a:schemeClr val="accent2">
                  <a:lumMod val="60000"/>
                  <a:lumOff val="40000"/>
                </a:schemeClr>
              </a:solidFill>
              <a:latin typeface="Arial" panose="020B0604020202020204" pitchFamily="34" charset="0"/>
              <a:cs typeface="Arial" panose="020B0604020202020204" pitchFamily="34" charset="0"/>
            </a:endParaRPr>
          </a:p>
          <a:p>
            <a:pPr algn="ctr"/>
            <a:r>
              <a:rPr lang="cs-CZ" sz="1800" u="sng" dirty="0">
                <a:ln>
                  <a:solidFill>
                    <a:srgbClr val="660066"/>
                  </a:solidFill>
                </a:ln>
                <a:solidFill>
                  <a:schemeClr val="accent2">
                    <a:lumMod val="60000"/>
                    <a:lumOff val="40000"/>
                  </a:schemeClr>
                </a:solidFill>
                <a:latin typeface="Arial" panose="020B0604020202020204" pitchFamily="34" charset="0"/>
                <a:cs typeface="Arial" panose="020B0604020202020204" pitchFamily="34" charset="0"/>
              </a:rPr>
              <a:t>5:6(3:4)   10.2.2018    UT </a:t>
            </a:r>
            <a:r>
              <a:rPr lang="cs-CZ" sz="1800" u="sng" dirty="0" smtClean="0">
                <a:ln>
                  <a:solidFill>
                    <a:srgbClr val="660066"/>
                  </a:solidFill>
                </a:ln>
                <a:solidFill>
                  <a:schemeClr val="accent2">
                    <a:lumMod val="60000"/>
                    <a:lumOff val="40000"/>
                  </a:schemeClr>
                </a:solidFill>
                <a:latin typeface="Arial" panose="020B0604020202020204" pitchFamily="34" charset="0"/>
                <a:cs typeface="Arial" panose="020B0604020202020204" pitchFamily="34" charset="0"/>
              </a:rPr>
              <a:t>Lovosice</a:t>
            </a:r>
          </a:p>
          <a:p>
            <a:r>
              <a:rPr lang="cs-CZ" sz="1000" b="0" dirty="0">
                <a:latin typeface="Arial" panose="020B0604020202020204" pitchFamily="34" charset="0"/>
                <a:cs typeface="Arial" panose="020B0604020202020204" pitchFamily="34" charset="0"/>
              </a:rPr>
              <a:t>Pro diváky atraktivní zápas. Jak by také ne, když viděli 11 branek. Pro trenéry to ale muselo být horší a jejich nervová soustava dostala zabrat co proto. Mohli si vykřičet hlasivky, ale inkasovaným brankám nezabránili. Jestli to bylo díky menším rozměrům </a:t>
            </a:r>
            <a:r>
              <a:rPr lang="cs-CZ" sz="1000" b="0" dirty="0" err="1">
                <a:latin typeface="Arial" panose="020B0604020202020204" pitchFamily="34" charset="0"/>
                <a:cs typeface="Arial" panose="020B0604020202020204" pitchFamily="34" charset="0"/>
              </a:rPr>
              <a:t>umělky</a:t>
            </a:r>
            <a:r>
              <a:rPr lang="cs-CZ" sz="1000" b="0" dirty="0">
                <a:latin typeface="Arial" panose="020B0604020202020204" pitchFamily="34" charset="0"/>
                <a:cs typeface="Arial" panose="020B0604020202020204" pitchFamily="34" charset="0"/>
              </a:rPr>
              <a:t> nebo to byla určitá ztráta  koncentrace v době probíhající zimní přípravy, je těžko říci. Každopádně to byla zajímavá prověrka, která trenérům zase něco ukázala, a už dnes se těšíme na další přípravné utkání. 17. února 2018 jedeme do Nového Boru, kde se utkáme v 11:00 s domácím týmem, účastníkem divizní soutěže, který sice patří k hlavním aspirantům na sestup, ale v zimě se </a:t>
            </a:r>
            <a:r>
              <a:rPr lang="cs-CZ" sz="1000" b="0" dirty="0" err="1">
                <a:latin typeface="Arial" panose="020B0604020202020204" pitchFamily="34" charset="0"/>
                <a:cs typeface="Arial" panose="020B0604020202020204" pitchFamily="34" charset="0"/>
              </a:rPr>
              <a:t>mudaří</a:t>
            </a:r>
            <a:r>
              <a:rPr lang="cs-CZ" sz="1000" b="0" dirty="0">
                <a:latin typeface="Arial" panose="020B0604020202020204" pitchFamily="34" charset="0"/>
                <a:cs typeface="Arial" panose="020B0604020202020204" pitchFamily="34" charset="0"/>
              </a:rPr>
              <a:t> a stále věří, že ještě není zdaleka nic ztraceno.</a:t>
            </a:r>
          </a:p>
          <a:p>
            <a:r>
              <a:rPr lang="cs-CZ" sz="1000" b="0" u="sng" dirty="0">
                <a:latin typeface="Arial" panose="020B0604020202020204" pitchFamily="34" charset="0"/>
                <a:cs typeface="Arial" panose="020B0604020202020204" pitchFamily="34" charset="0"/>
              </a:rPr>
              <a:t>Branky:</a:t>
            </a:r>
            <a:r>
              <a:rPr lang="cs-CZ" sz="1000" b="0" dirty="0">
                <a:latin typeface="Arial" panose="020B0604020202020204" pitchFamily="34" charset="0"/>
                <a:cs typeface="Arial" panose="020B0604020202020204" pitchFamily="34" charset="0"/>
              </a:rPr>
              <a:t> Faust 3, Rejman 2, Svoboda 1</a:t>
            </a:r>
          </a:p>
          <a:p>
            <a:r>
              <a:rPr lang="cs-CZ" sz="1000" b="0" u="sng" dirty="0">
                <a:latin typeface="Arial" panose="020B0604020202020204" pitchFamily="34" charset="0"/>
                <a:cs typeface="Arial" panose="020B0604020202020204" pitchFamily="34" charset="0"/>
              </a:rPr>
              <a:t>Sestava:</a:t>
            </a:r>
            <a:r>
              <a:rPr lang="cs-CZ" sz="1000" b="0" dirty="0">
                <a:latin typeface="Arial" panose="020B0604020202020204" pitchFamily="34" charset="0"/>
                <a:cs typeface="Arial" panose="020B0604020202020204" pitchFamily="34" charset="0"/>
              </a:rPr>
              <a:t> Gabriel-</a:t>
            </a:r>
            <a:r>
              <a:rPr lang="cs-CZ" sz="1000" b="0" dirty="0" err="1">
                <a:latin typeface="Arial" panose="020B0604020202020204" pitchFamily="34" charset="0"/>
                <a:cs typeface="Arial" panose="020B0604020202020204" pitchFamily="34" charset="0"/>
              </a:rPr>
              <a:t>Čámský</a:t>
            </a:r>
            <a:r>
              <a:rPr lang="cs-CZ" sz="1000" b="0" dirty="0">
                <a:latin typeface="Arial" panose="020B0604020202020204" pitchFamily="34" charset="0"/>
                <a:cs typeface="Arial" panose="020B0604020202020204" pitchFamily="34" charset="0"/>
              </a:rPr>
              <a:t>, Svoboda, </a:t>
            </a:r>
            <a:r>
              <a:rPr lang="cs-CZ" sz="1000" b="0" dirty="0" err="1">
                <a:latin typeface="Arial" panose="020B0604020202020204" pitchFamily="34" charset="0"/>
                <a:cs typeface="Arial" panose="020B0604020202020204" pitchFamily="34" charset="0"/>
              </a:rPr>
              <a:t>Ransdorf</a:t>
            </a:r>
            <a:r>
              <a:rPr lang="cs-CZ" sz="1000" b="0" dirty="0">
                <a:latin typeface="Arial" panose="020B0604020202020204" pitchFamily="34" charset="0"/>
                <a:cs typeface="Arial" panose="020B0604020202020204" pitchFamily="34" charset="0"/>
              </a:rPr>
              <a:t>, Mencl- </a:t>
            </a:r>
            <a:r>
              <a:rPr lang="cs-CZ" sz="1000" b="0" dirty="0" err="1">
                <a:latin typeface="Arial" panose="020B0604020202020204" pitchFamily="34" charset="0"/>
                <a:cs typeface="Arial" panose="020B0604020202020204" pitchFamily="34" charset="0"/>
              </a:rPr>
              <a:t>Kucler</a:t>
            </a:r>
            <a:r>
              <a:rPr lang="cs-CZ" sz="1000" b="0" dirty="0">
                <a:latin typeface="Arial" panose="020B0604020202020204" pitchFamily="34" charset="0"/>
                <a:cs typeface="Arial" panose="020B0604020202020204" pitchFamily="34" charset="0"/>
              </a:rPr>
              <a:t>, Vacek, </a:t>
            </a:r>
            <a:r>
              <a:rPr lang="cs-CZ" sz="1000" b="0" dirty="0" err="1">
                <a:latin typeface="Arial" panose="020B0604020202020204" pitchFamily="34" charset="0"/>
                <a:cs typeface="Arial" panose="020B0604020202020204" pitchFamily="34" charset="0"/>
              </a:rPr>
              <a:t>Šraga</a:t>
            </a:r>
            <a:r>
              <a:rPr lang="cs-CZ" sz="1000" b="0" dirty="0">
                <a:latin typeface="Arial" panose="020B0604020202020204" pitchFamily="34" charset="0"/>
                <a:cs typeface="Arial" panose="020B0604020202020204" pitchFamily="34" charset="0"/>
              </a:rPr>
              <a:t>, </a:t>
            </a:r>
            <a:endParaRPr lang="cs-CZ" sz="1000" b="0" dirty="0" smtClean="0">
              <a:latin typeface="Arial" panose="020B0604020202020204" pitchFamily="34" charset="0"/>
              <a:cs typeface="Arial" panose="020B0604020202020204" pitchFamily="34" charset="0"/>
            </a:endParaRPr>
          </a:p>
          <a:p>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Vokoun</a:t>
            </a:r>
            <a:r>
              <a:rPr lang="cs-CZ" sz="1000" b="0" dirty="0">
                <a:latin typeface="Arial" panose="020B0604020202020204" pitchFamily="34" charset="0"/>
                <a:cs typeface="Arial" panose="020B0604020202020204" pitchFamily="34" charset="0"/>
              </a:rPr>
              <a:t>, Rejman-Faust</a:t>
            </a:r>
          </a:p>
          <a:p>
            <a:r>
              <a:rPr lang="cs-CZ" sz="1000" b="0" u="sng" dirty="0">
                <a:latin typeface="Arial" panose="020B0604020202020204" pitchFamily="34" charset="0"/>
                <a:cs typeface="Arial" panose="020B0604020202020204" pitchFamily="34" charset="0"/>
              </a:rPr>
              <a:t>Střídající:</a:t>
            </a:r>
            <a:r>
              <a:rPr lang="cs-CZ" sz="1000" b="0" dirty="0">
                <a:latin typeface="Arial" panose="020B0604020202020204" pitchFamily="34" charset="0"/>
                <a:cs typeface="Arial" panose="020B0604020202020204" pitchFamily="34" charset="0"/>
              </a:rPr>
              <a:t>  Černý, </a:t>
            </a:r>
            <a:r>
              <a:rPr lang="cs-CZ" sz="1000" b="0" dirty="0" err="1">
                <a:latin typeface="Arial" panose="020B0604020202020204" pitchFamily="34" charset="0"/>
                <a:cs typeface="Arial" panose="020B0604020202020204" pitchFamily="34" charset="0"/>
              </a:rPr>
              <a:t>Satran</a:t>
            </a:r>
            <a:r>
              <a:rPr lang="cs-CZ" sz="1000" b="0" dirty="0">
                <a:latin typeface="Arial" panose="020B0604020202020204" pitchFamily="34" charset="0"/>
                <a:cs typeface="Arial" panose="020B0604020202020204" pitchFamily="34" charset="0"/>
              </a:rPr>
              <a:t>, Slavíček</a:t>
            </a:r>
          </a:p>
          <a:p>
            <a:r>
              <a:rPr lang="cs-CZ" sz="1000" b="0" u="sng" dirty="0">
                <a:latin typeface="Arial" panose="020B0604020202020204" pitchFamily="34" charset="0"/>
                <a:cs typeface="Arial" panose="020B0604020202020204" pitchFamily="34" charset="0"/>
              </a:rPr>
              <a:t>Připraveni</a:t>
            </a:r>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Beruška</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Trenér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J.Ransdorf</a:t>
            </a:r>
            <a:r>
              <a:rPr lang="cs-CZ" sz="1000" b="0" dirty="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K.Zuna</a:t>
            </a:r>
            <a:endParaRPr lang="cs-CZ" dirty="0">
              <a:solidFill>
                <a:srgbClr val="000000"/>
              </a:solidFill>
              <a:latin typeface="Arial" panose="020B0604020202020204" pitchFamily="34" charset="0"/>
            </a:endParaRPr>
          </a:p>
        </p:txBody>
      </p:sp>
      <p:sp>
        <p:nvSpPr>
          <p:cNvPr id="13" name="TextovéPole 12"/>
          <p:cNvSpPr txBox="1"/>
          <p:nvPr/>
        </p:nvSpPr>
        <p:spPr>
          <a:xfrm>
            <a:off x="143992" y="91108"/>
            <a:ext cx="4536504" cy="1323439"/>
          </a:xfrm>
          <a:prstGeom prst="rect">
            <a:avLst/>
          </a:prstGeom>
          <a:gradFill>
            <a:gsLst>
              <a:gs pos="47000">
                <a:srgbClr val="FBFB79"/>
              </a:gs>
              <a:gs pos="100000">
                <a:srgbClr val="66FF33"/>
              </a:gs>
            </a:gsLst>
            <a:lin ang="5400000" scaled="1"/>
          </a:gradFill>
        </p:spPr>
        <p:txBody>
          <a:bodyPr wrap="square" rtlCol="0">
            <a:spAutoFit/>
          </a:bodyPr>
          <a:lstStyle/>
          <a:p>
            <a:pPr algn="ctr"/>
            <a:r>
              <a:rPr lang="cs-CZ" sz="2000" dirty="0" smtClean="0">
                <a:solidFill>
                  <a:srgbClr val="FF0000"/>
                </a:solidFill>
                <a:latin typeface="Modern No. 20" panose="02070704070505020303" pitchFamily="18" charset="0"/>
              </a:rPr>
              <a:t>Za 4 dny jsme nastříleli 16 branek. Proti ambiciózním I. A třídním Lovosicím usilujících o postup do kraje to byla hokejová přestřelka </a:t>
            </a:r>
          </a:p>
        </p:txBody>
      </p:sp>
      <p:graphicFrame>
        <p:nvGraphicFramePr>
          <p:cNvPr id="3" name="Tabulka 2"/>
          <p:cNvGraphicFramePr>
            <a:graphicFrameLocks noGrp="1"/>
          </p:cNvGraphicFramePr>
          <p:nvPr>
            <p:extLst>
              <p:ext uri="{D42A27DB-BD31-4B8C-83A1-F6EECF244321}">
                <p14:modId xmlns:p14="http://schemas.microsoft.com/office/powerpoint/2010/main" val="3352784896"/>
              </p:ext>
            </p:extLst>
          </p:nvPr>
        </p:nvGraphicFramePr>
        <p:xfrm>
          <a:off x="5472584" y="163116"/>
          <a:ext cx="4608512" cy="6624728"/>
        </p:xfrm>
        <a:graphic>
          <a:graphicData uri="http://schemas.openxmlformats.org/drawingml/2006/table">
            <a:tbl>
              <a:tblPr/>
              <a:tblGrid>
                <a:gridCol w="2831599">
                  <a:extLst>
                    <a:ext uri="{9D8B030D-6E8A-4147-A177-3AD203B41FA5}">
                      <a16:colId xmlns:a16="http://schemas.microsoft.com/office/drawing/2014/main" val="1944275244"/>
                    </a:ext>
                  </a:extLst>
                </a:gridCol>
                <a:gridCol w="1776913">
                  <a:extLst>
                    <a:ext uri="{9D8B030D-6E8A-4147-A177-3AD203B41FA5}">
                      <a16:colId xmlns:a16="http://schemas.microsoft.com/office/drawing/2014/main" val="2390252659"/>
                    </a:ext>
                  </a:extLst>
                </a:gridCol>
              </a:tblGrid>
              <a:tr h="464983">
                <a:tc gridSpan="2">
                  <a:txBody>
                    <a:bodyPr/>
                    <a:lstStyle/>
                    <a:p>
                      <a:pPr algn="ctr" rtl="0" fontAlgn="ctr"/>
                      <a:r>
                        <a:rPr lang="cs-CZ" sz="2000" b="1" i="0" u="none" strike="noStrike" dirty="0">
                          <a:solidFill>
                            <a:srgbClr val="000000"/>
                          </a:solidFill>
                          <a:effectLst/>
                          <a:latin typeface="Bookman Old Style" panose="02050604050505020204" pitchFamily="18" charset="0"/>
                        </a:rPr>
                        <a:t>Mužstvo dospělých jaro 2018</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hMerge="1">
                  <a:txBody>
                    <a:bodyPr/>
                    <a:lstStyle/>
                    <a:p>
                      <a:endParaRPr lang="cs-CZ"/>
                    </a:p>
                  </a:txBody>
                  <a:tcPr/>
                </a:tc>
                <a:extLst>
                  <a:ext uri="{0D108BD9-81ED-4DB2-BD59-A6C34878D82A}">
                    <a16:rowId xmlns:a16="http://schemas.microsoft.com/office/drawing/2014/main" val="442024489"/>
                  </a:ext>
                </a:extLst>
              </a:tr>
              <a:tr h="267815">
                <a:tc>
                  <a:txBody>
                    <a:bodyPr/>
                    <a:lstStyle/>
                    <a:p>
                      <a:pPr algn="l" rtl="0" fontAlgn="ctr"/>
                      <a:r>
                        <a:rPr lang="cs-CZ" sz="1400" b="1" i="0" u="none" strike="noStrike" dirty="0">
                          <a:solidFill>
                            <a:srgbClr val="000000"/>
                          </a:solidFill>
                          <a:effectLst/>
                          <a:latin typeface="Bookman Old Style" panose="02050604050505020204" pitchFamily="18" charset="0"/>
                        </a:rPr>
                        <a:t>Jiří Gabriel</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400" b="1" i="0" u="none" strike="noStrike">
                          <a:solidFill>
                            <a:srgbClr val="000000"/>
                          </a:solidFill>
                          <a:effectLst/>
                          <a:latin typeface="Bookman Old Style" panose="02050604050505020204" pitchFamily="18" charset="0"/>
                        </a:rPr>
                        <a:t>1991</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68585447"/>
                  </a:ext>
                </a:extLst>
              </a:tr>
              <a:tr h="267815">
                <a:tc>
                  <a:txBody>
                    <a:bodyPr/>
                    <a:lstStyle/>
                    <a:p>
                      <a:pPr algn="l" rtl="0" fontAlgn="ctr"/>
                      <a:r>
                        <a:rPr lang="cs-CZ" sz="1400" b="1" i="0" u="none" strike="noStrike" dirty="0">
                          <a:solidFill>
                            <a:srgbClr val="000000"/>
                          </a:solidFill>
                          <a:effectLst/>
                          <a:latin typeface="Bookman Old Style" panose="02050604050505020204" pitchFamily="18" charset="0"/>
                        </a:rPr>
                        <a:t>Jiří Vokoun</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400" b="1" i="0" u="none" strike="noStrike">
                          <a:solidFill>
                            <a:srgbClr val="000000"/>
                          </a:solidFill>
                          <a:effectLst/>
                          <a:latin typeface="Bookman Old Style" panose="02050604050505020204" pitchFamily="18" charset="0"/>
                        </a:rPr>
                        <a:t>1996</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732322883"/>
                  </a:ext>
                </a:extLst>
              </a:tr>
              <a:tr h="267815">
                <a:tc>
                  <a:txBody>
                    <a:bodyPr/>
                    <a:lstStyle/>
                    <a:p>
                      <a:pPr algn="l" rtl="0" fontAlgn="ctr"/>
                      <a:r>
                        <a:rPr lang="cs-CZ" sz="1400" b="1" i="0" u="none" strike="noStrike" dirty="0">
                          <a:solidFill>
                            <a:srgbClr val="000000"/>
                          </a:solidFill>
                          <a:effectLst/>
                          <a:latin typeface="Bookman Old Style" panose="02050604050505020204" pitchFamily="18" charset="0"/>
                        </a:rPr>
                        <a:t>David Mencl</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400" b="1" i="0" u="none" strike="noStrike">
                          <a:solidFill>
                            <a:srgbClr val="000000"/>
                          </a:solidFill>
                          <a:effectLst/>
                          <a:latin typeface="Bookman Old Style" panose="02050604050505020204" pitchFamily="18" charset="0"/>
                        </a:rPr>
                        <a:t>1987</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12171896"/>
                  </a:ext>
                </a:extLst>
              </a:tr>
              <a:tr h="267815">
                <a:tc>
                  <a:txBody>
                    <a:bodyPr/>
                    <a:lstStyle/>
                    <a:p>
                      <a:pPr algn="l" rtl="0" fontAlgn="ctr"/>
                      <a:r>
                        <a:rPr lang="cs-CZ" sz="1400" b="1" i="0" u="none" strike="noStrike" dirty="0">
                          <a:solidFill>
                            <a:srgbClr val="000000"/>
                          </a:solidFill>
                          <a:effectLst/>
                          <a:latin typeface="Bookman Old Style" panose="02050604050505020204" pitchFamily="18" charset="0"/>
                        </a:rPr>
                        <a:t>Jiří </a:t>
                      </a:r>
                      <a:r>
                        <a:rPr lang="cs-CZ" sz="1400" b="1" i="0" u="none" strike="noStrike" dirty="0" err="1">
                          <a:solidFill>
                            <a:srgbClr val="000000"/>
                          </a:solidFill>
                          <a:effectLst/>
                          <a:latin typeface="Bookman Old Style" panose="02050604050505020204" pitchFamily="18" charset="0"/>
                        </a:rPr>
                        <a:t>Ransdorf</a:t>
                      </a:r>
                      <a:endParaRPr lang="cs-CZ" sz="1400" b="1" i="0" u="none" strike="noStrike" dirty="0">
                        <a:solidFill>
                          <a:srgbClr val="000000"/>
                        </a:solidFill>
                        <a:effectLst/>
                        <a:latin typeface="Bookman Old Style" panose="02050604050505020204" pitchFamily="18" charset="0"/>
                      </a:endParaRP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400" b="1" i="0" u="none" strike="noStrike">
                          <a:solidFill>
                            <a:srgbClr val="000000"/>
                          </a:solidFill>
                          <a:effectLst/>
                          <a:latin typeface="Bookman Old Style" panose="02050604050505020204" pitchFamily="18" charset="0"/>
                        </a:rPr>
                        <a:t>1986</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2142301404"/>
                  </a:ext>
                </a:extLst>
              </a:tr>
              <a:tr h="267815">
                <a:tc>
                  <a:txBody>
                    <a:bodyPr/>
                    <a:lstStyle/>
                    <a:p>
                      <a:pPr algn="l" rtl="0" fontAlgn="ctr"/>
                      <a:r>
                        <a:rPr lang="cs-CZ" sz="1400" b="1" i="0" u="none" strike="noStrike" dirty="0">
                          <a:solidFill>
                            <a:srgbClr val="000000"/>
                          </a:solidFill>
                          <a:effectLst/>
                          <a:latin typeface="Bookman Old Style" panose="02050604050505020204" pitchFamily="18" charset="0"/>
                        </a:rPr>
                        <a:t>Jiří Vacek</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400" b="1" i="0" u="none" strike="noStrike">
                          <a:solidFill>
                            <a:srgbClr val="000000"/>
                          </a:solidFill>
                          <a:effectLst/>
                          <a:latin typeface="Bookman Old Style" panose="02050604050505020204" pitchFamily="18" charset="0"/>
                        </a:rPr>
                        <a:t>1980</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08433471"/>
                  </a:ext>
                </a:extLst>
              </a:tr>
              <a:tr h="267815">
                <a:tc>
                  <a:txBody>
                    <a:bodyPr/>
                    <a:lstStyle/>
                    <a:p>
                      <a:pPr algn="l" rtl="0" fontAlgn="ctr"/>
                      <a:r>
                        <a:rPr lang="cs-CZ" sz="1400" b="1" i="0" u="none" strike="noStrike" dirty="0">
                          <a:solidFill>
                            <a:srgbClr val="000000"/>
                          </a:solidFill>
                          <a:effectLst/>
                          <a:latin typeface="Bookman Old Style" panose="02050604050505020204" pitchFamily="18" charset="0"/>
                        </a:rPr>
                        <a:t>Milan </a:t>
                      </a:r>
                      <a:r>
                        <a:rPr lang="cs-CZ" sz="1400" b="1" i="0" u="none" strike="noStrike" dirty="0" err="1">
                          <a:solidFill>
                            <a:srgbClr val="000000"/>
                          </a:solidFill>
                          <a:effectLst/>
                          <a:latin typeface="Bookman Old Style" panose="02050604050505020204" pitchFamily="18" charset="0"/>
                        </a:rPr>
                        <a:t>Čámský</a:t>
                      </a:r>
                      <a:endParaRPr lang="cs-CZ" sz="1400" b="1" i="0" u="none" strike="noStrike" dirty="0">
                        <a:solidFill>
                          <a:srgbClr val="000000"/>
                        </a:solidFill>
                        <a:effectLst/>
                        <a:latin typeface="Bookman Old Style" panose="02050604050505020204" pitchFamily="18" charset="0"/>
                      </a:endParaRP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400" b="1" i="0" u="none" strike="noStrike">
                          <a:solidFill>
                            <a:srgbClr val="000000"/>
                          </a:solidFill>
                          <a:effectLst/>
                          <a:latin typeface="Bookman Old Style" panose="02050604050505020204" pitchFamily="18" charset="0"/>
                        </a:rPr>
                        <a:t>1991</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297136607"/>
                  </a:ext>
                </a:extLst>
              </a:tr>
              <a:tr h="267815">
                <a:tc>
                  <a:txBody>
                    <a:bodyPr/>
                    <a:lstStyle/>
                    <a:p>
                      <a:pPr algn="l" rtl="0" fontAlgn="ctr"/>
                      <a:r>
                        <a:rPr lang="cs-CZ" sz="1400" b="1" i="0" u="none" strike="noStrike">
                          <a:solidFill>
                            <a:srgbClr val="000000"/>
                          </a:solidFill>
                          <a:effectLst/>
                          <a:latin typeface="Bookman Old Style" panose="02050604050505020204" pitchFamily="18" charset="0"/>
                        </a:rPr>
                        <a:t>Vladimír Kucler</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400" b="1" i="0" u="none" strike="noStrike">
                          <a:solidFill>
                            <a:srgbClr val="000000"/>
                          </a:solidFill>
                          <a:effectLst/>
                          <a:latin typeface="Bookman Old Style" panose="02050604050505020204" pitchFamily="18" charset="0"/>
                        </a:rPr>
                        <a:t>1988</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20474407"/>
                  </a:ext>
                </a:extLst>
              </a:tr>
              <a:tr h="267815">
                <a:tc>
                  <a:txBody>
                    <a:bodyPr/>
                    <a:lstStyle/>
                    <a:p>
                      <a:pPr algn="l" rtl="0" fontAlgn="ctr"/>
                      <a:r>
                        <a:rPr lang="cs-CZ" sz="1400" b="1" i="0" u="none" strike="noStrike" dirty="0">
                          <a:solidFill>
                            <a:srgbClr val="000000"/>
                          </a:solidFill>
                          <a:effectLst/>
                          <a:latin typeface="Bookman Old Style" panose="02050604050505020204" pitchFamily="18" charset="0"/>
                        </a:rPr>
                        <a:t>Vladimír </a:t>
                      </a:r>
                      <a:r>
                        <a:rPr lang="cs-CZ" sz="1400" b="1" i="0" u="none" strike="noStrike" dirty="0" err="1">
                          <a:solidFill>
                            <a:srgbClr val="000000"/>
                          </a:solidFill>
                          <a:effectLst/>
                          <a:latin typeface="Bookman Old Style" panose="02050604050505020204" pitchFamily="18" charset="0"/>
                        </a:rPr>
                        <a:t>Poráč</a:t>
                      </a:r>
                      <a:endParaRPr lang="cs-CZ" sz="1400" b="1" i="0" u="none" strike="noStrike" dirty="0">
                        <a:solidFill>
                          <a:srgbClr val="000000"/>
                        </a:solidFill>
                        <a:effectLst/>
                        <a:latin typeface="Bookman Old Style" panose="02050604050505020204" pitchFamily="18" charset="0"/>
                      </a:endParaRP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400" b="1" i="0" u="none" strike="noStrike">
                          <a:solidFill>
                            <a:srgbClr val="000000"/>
                          </a:solidFill>
                          <a:effectLst/>
                          <a:latin typeface="Bookman Old Style" panose="02050604050505020204" pitchFamily="18" charset="0"/>
                        </a:rPr>
                        <a:t>1988</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609512836"/>
                  </a:ext>
                </a:extLst>
              </a:tr>
              <a:tr h="267815">
                <a:tc>
                  <a:txBody>
                    <a:bodyPr/>
                    <a:lstStyle/>
                    <a:p>
                      <a:pPr algn="l" rtl="0" fontAlgn="ctr"/>
                      <a:r>
                        <a:rPr lang="cs-CZ" sz="1400" b="1" i="0" u="none" strike="noStrike">
                          <a:solidFill>
                            <a:srgbClr val="000000"/>
                          </a:solidFill>
                          <a:effectLst/>
                          <a:latin typeface="Bookman Old Style" panose="02050604050505020204" pitchFamily="18" charset="0"/>
                        </a:rPr>
                        <a:t>David Šraga</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400" b="1" i="0" u="none" strike="noStrike">
                          <a:solidFill>
                            <a:srgbClr val="000000"/>
                          </a:solidFill>
                          <a:effectLst/>
                          <a:latin typeface="Bookman Old Style" panose="02050604050505020204" pitchFamily="18" charset="0"/>
                        </a:rPr>
                        <a:t>1992</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49731896"/>
                  </a:ext>
                </a:extLst>
              </a:tr>
              <a:tr h="267815">
                <a:tc>
                  <a:txBody>
                    <a:bodyPr/>
                    <a:lstStyle/>
                    <a:p>
                      <a:pPr algn="l" rtl="0" fontAlgn="ctr"/>
                      <a:r>
                        <a:rPr lang="cs-CZ" sz="1400" b="1" i="0" u="none" strike="noStrike" dirty="0">
                          <a:solidFill>
                            <a:srgbClr val="000000"/>
                          </a:solidFill>
                          <a:effectLst/>
                          <a:latin typeface="Bookman Old Style" panose="02050604050505020204" pitchFamily="18" charset="0"/>
                        </a:rPr>
                        <a:t>František Svoboda</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400" b="1" i="0" u="none" strike="noStrike">
                          <a:solidFill>
                            <a:srgbClr val="000000"/>
                          </a:solidFill>
                          <a:effectLst/>
                          <a:latin typeface="Bookman Old Style" panose="02050604050505020204" pitchFamily="18" charset="0"/>
                        </a:rPr>
                        <a:t>1989</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2398416278"/>
                  </a:ext>
                </a:extLst>
              </a:tr>
              <a:tr h="267815">
                <a:tc>
                  <a:txBody>
                    <a:bodyPr/>
                    <a:lstStyle/>
                    <a:p>
                      <a:pPr algn="l" rtl="0" fontAlgn="ctr"/>
                      <a:r>
                        <a:rPr lang="cs-CZ" sz="1400" b="1" i="0" u="none" strike="noStrike" dirty="0">
                          <a:solidFill>
                            <a:srgbClr val="000000"/>
                          </a:solidFill>
                          <a:effectLst/>
                          <a:latin typeface="Bookman Old Style" panose="02050604050505020204" pitchFamily="18" charset="0"/>
                        </a:rPr>
                        <a:t>Marek Faust</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400" b="1" i="0" u="none" strike="noStrike">
                          <a:solidFill>
                            <a:srgbClr val="000000"/>
                          </a:solidFill>
                          <a:effectLst/>
                          <a:latin typeface="Bookman Old Style" panose="02050604050505020204" pitchFamily="18" charset="0"/>
                        </a:rPr>
                        <a:t>1991</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68948384"/>
                  </a:ext>
                </a:extLst>
              </a:tr>
              <a:tr h="267815">
                <a:tc>
                  <a:txBody>
                    <a:bodyPr/>
                    <a:lstStyle/>
                    <a:p>
                      <a:pPr algn="l" rtl="0" fontAlgn="ctr"/>
                      <a:r>
                        <a:rPr lang="cs-CZ" sz="1400" b="1" i="0" u="none" strike="noStrike" dirty="0">
                          <a:solidFill>
                            <a:srgbClr val="000000"/>
                          </a:solidFill>
                          <a:effectLst/>
                          <a:latin typeface="Bookman Old Style" panose="02050604050505020204" pitchFamily="18" charset="0"/>
                        </a:rPr>
                        <a:t>Jakub Slavíček</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400" b="1" i="0" u="none" strike="noStrike" dirty="0">
                          <a:solidFill>
                            <a:srgbClr val="000000"/>
                          </a:solidFill>
                          <a:effectLst/>
                          <a:latin typeface="Bookman Old Style" panose="02050604050505020204" pitchFamily="18" charset="0"/>
                        </a:rPr>
                        <a:t>1991</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2069251982"/>
                  </a:ext>
                </a:extLst>
              </a:tr>
              <a:tr h="267815">
                <a:tc>
                  <a:txBody>
                    <a:bodyPr/>
                    <a:lstStyle/>
                    <a:p>
                      <a:pPr algn="l" rtl="0" fontAlgn="ctr"/>
                      <a:r>
                        <a:rPr lang="cs-CZ" sz="1400" b="1" i="0" u="none" strike="noStrike">
                          <a:solidFill>
                            <a:srgbClr val="000000"/>
                          </a:solidFill>
                          <a:effectLst/>
                          <a:latin typeface="Bookman Old Style" panose="02050604050505020204" pitchFamily="18" charset="0"/>
                        </a:rPr>
                        <a:t>Martin Rejman</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400" b="1" i="0" u="none" strike="noStrike" dirty="0">
                          <a:solidFill>
                            <a:srgbClr val="000000"/>
                          </a:solidFill>
                          <a:effectLst/>
                          <a:latin typeface="Bookman Old Style" panose="02050604050505020204" pitchFamily="18" charset="0"/>
                        </a:rPr>
                        <a:t>1992</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699861629"/>
                  </a:ext>
                </a:extLst>
              </a:tr>
              <a:tr h="267815">
                <a:tc>
                  <a:txBody>
                    <a:bodyPr/>
                    <a:lstStyle/>
                    <a:p>
                      <a:pPr algn="l" rtl="0" fontAlgn="ctr"/>
                      <a:r>
                        <a:rPr lang="cs-CZ" sz="1400" b="1" i="0" u="none" strike="noStrike">
                          <a:solidFill>
                            <a:srgbClr val="000000"/>
                          </a:solidFill>
                          <a:effectLst/>
                          <a:latin typeface="Bookman Old Style" panose="02050604050505020204" pitchFamily="18" charset="0"/>
                        </a:rPr>
                        <a:t>Jaroslav Černý</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400" b="1" i="0" u="none" strike="noStrike" dirty="0">
                          <a:solidFill>
                            <a:srgbClr val="000000"/>
                          </a:solidFill>
                          <a:effectLst/>
                          <a:latin typeface="Bookman Old Style" panose="02050604050505020204" pitchFamily="18" charset="0"/>
                        </a:rPr>
                        <a:t>1998</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805260198"/>
                  </a:ext>
                </a:extLst>
              </a:tr>
              <a:tr h="267815">
                <a:tc>
                  <a:txBody>
                    <a:bodyPr/>
                    <a:lstStyle/>
                    <a:p>
                      <a:pPr algn="l" rtl="0" fontAlgn="ctr"/>
                      <a:r>
                        <a:rPr lang="cs-CZ" sz="1400" b="1" i="0" u="none" strike="noStrike">
                          <a:solidFill>
                            <a:srgbClr val="000000"/>
                          </a:solidFill>
                          <a:effectLst/>
                          <a:latin typeface="Bookman Old Style" panose="02050604050505020204" pitchFamily="18" charset="0"/>
                        </a:rPr>
                        <a:t>Matěj Walter</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400" b="1" i="0" u="none" strike="noStrike">
                          <a:solidFill>
                            <a:srgbClr val="000000"/>
                          </a:solidFill>
                          <a:effectLst/>
                          <a:latin typeface="Bookman Old Style" panose="02050604050505020204" pitchFamily="18" charset="0"/>
                        </a:rPr>
                        <a:t>1996</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06149087"/>
                  </a:ext>
                </a:extLst>
              </a:tr>
              <a:tr h="267815">
                <a:tc>
                  <a:txBody>
                    <a:bodyPr/>
                    <a:lstStyle/>
                    <a:p>
                      <a:pPr algn="l" rtl="0" fontAlgn="ctr"/>
                      <a:r>
                        <a:rPr lang="cs-CZ" sz="1400" b="1" i="0" u="none" strike="noStrike">
                          <a:solidFill>
                            <a:srgbClr val="000000"/>
                          </a:solidFill>
                          <a:effectLst/>
                          <a:latin typeface="Bookman Old Style" panose="02050604050505020204" pitchFamily="18" charset="0"/>
                        </a:rPr>
                        <a:t>Dominik Beruška </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400" b="1" i="0" u="none" strike="noStrike" dirty="0">
                          <a:solidFill>
                            <a:srgbClr val="000000"/>
                          </a:solidFill>
                          <a:effectLst/>
                          <a:latin typeface="Bookman Old Style" panose="02050604050505020204" pitchFamily="18" charset="0"/>
                        </a:rPr>
                        <a:t>1999</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173381589"/>
                  </a:ext>
                </a:extLst>
              </a:tr>
              <a:tr h="267815">
                <a:tc>
                  <a:txBody>
                    <a:bodyPr/>
                    <a:lstStyle/>
                    <a:p>
                      <a:pPr algn="l" rtl="0" fontAlgn="ctr"/>
                      <a:r>
                        <a:rPr lang="cs-CZ" sz="1400" b="1" i="0" u="none" strike="noStrike">
                          <a:solidFill>
                            <a:srgbClr val="000000"/>
                          </a:solidFill>
                          <a:effectLst/>
                          <a:latin typeface="Bookman Old Style" panose="02050604050505020204" pitchFamily="18" charset="0"/>
                        </a:rPr>
                        <a:t>Robert Feko</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cs-CZ" sz="1400" b="1" i="0" u="none" strike="noStrike" dirty="0">
                          <a:solidFill>
                            <a:srgbClr val="000000"/>
                          </a:solidFill>
                          <a:effectLst/>
                          <a:latin typeface="Bookman Old Style" panose="02050604050505020204" pitchFamily="18" charset="0"/>
                        </a:rPr>
                        <a:t>1999</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07846896"/>
                  </a:ext>
                </a:extLst>
              </a:tr>
              <a:tr h="267815">
                <a:tc>
                  <a:txBody>
                    <a:bodyPr/>
                    <a:lstStyle/>
                    <a:p>
                      <a:pPr algn="l" rtl="0" fontAlgn="ctr"/>
                      <a:r>
                        <a:rPr lang="cs-CZ" sz="1400" b="1" i="0" u="none" strike="noStrike">
                          <a:solidFill>
                            <a:srgbClr val="000000"/>
                          </a:solidFill>
                          <a:effectLst/>
                          <a:latin typeface="Bookman Old Style" panose="02050604050505020204" pitchFamily="18" charset="0"/>
                        </a:rPr>
                        <a:t>David Brandejs  ???</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1400" b="1" i="0" u="none" strike="noStrike" dirty="0">
                          <a:solidFill>
                            <a:srgbClr val="000000"/>
                          </a:solidFill>
                          <a:effectLst/>
                          <a:latin typeface="Bookman Old Style" panose="02050604050505020204" pitchFamily="18" charset="0"/>
                        </a:rPr>
                        <a:t>1989</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468267506"/>
                  </a:ext>
                </a:extLst>
              </a:tr>
              <a:tr h="267815">
                <a:tc>
                  <a:txBody>
                    <a:bodyPr/>
                    <a:lstStyle/>
                    <a:p>
                      <a:pPr algn="l" rtl="0" fontAlgn="b"/>
                      <a:r>
                        <a:rPr lang="cs-CZ" sz="1400" b="0" i="0" u="none" strike="noStrike">
                          <a:solidFill>
                            <a:srgbClr val="000000"/>
                          </a:solidFill>
                          <a:effectLst/>
                          <a:latin typeface="Calibri" panose="020F0502020204030204" pitchFamily="34" charset="0"/>
                        </a:rPr>
                        <a:t> </a:t>
                      </a: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400" b="0" i="0" u="none" strike="noStrike" dirty="0">
                          <a:solidFill>
                            <a:srgbClr val="000000"/>
                          </a:solidFill>
                          <a:effectLst/>
                          <a:latin typeface="Calibri" panose="020F0502020204030204" pitchFamily="34" charset="0"/>
                        </a:rPr>
                        <a:t> </a:t>
                      </a:r>
                    </a:p>
                  </a:txBody>
                  <a:tcPr marL="5019" marR="5019" marT="5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08901477"/>
                  </a:ext>
                </a:extLst>
              </a:tr>
              <a:tr h="267815">
                <a:tc>
                  <a:txBody>
                    <a:bodyPr/>
                    <a:lstStyle/>
                    <a:p>
                      <a:pPr algn="l" rtl="0" fontAlgn="ctr"/>
                      <a:r>
                        <a:rPr lang="cs-CZ" sz="1400" b="1" i="0" u="none" strike="noStrike">
                          <a:solidFill>
                            <a:srgbClr val="000000"/>
                          </a:solidFill>
                          <a:effectLst/>
                          <a:latin typeface="Bookman Old Style" panose="02050604050505020204" pitchFamily="18" charset="0"/>
                        </a:rPr>
                        <a:t>Jiří Ransdorf</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dirty="0">
                          <a:solidFill>
                            <a:srgbClr val="000000"/>
                          </a:solidFill>
                          <a:effectLst/>
                          <a:latin typeface="Bookman Old Style" panose="02050604050505020204" pitchFamily="18" charset="0"/>
                        </a:rPr>
                        <a:t>trenér</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0275270"/>
                  </a:ext>
                </a:extLst>
              </a:tr>
              <a:tr h="267815">
                <a:tc>
                  <a:txBody>
                    <a:bodyPr/>
                    <a:lstStyle/>
                    <a:p>
                      <a:pPr algn="l" rtl="0" fontAlgn="ctr"/>
                      <a:r>
                        <a:rPr lang="cs-CZ" sz="1400" b="1" i="0" u="none" strike="noStrike">
                          <a:solidFill>
                            <a:srgbClr val="000000"/>
                          </a:solidFill>
                          <a:effectLst/>
                          <a:latin typeface="Bookman Old Style" panose="02050604050505020204" pitchFamily="18" charset="0"/>
                        </a:rPr>
                        <a:t>Karel Zuna</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dirty="0">
                          <a:solidFill>
                            <a:srgbClr val="000000"/>
                          </a:solidFill>
                          <a:effectLst/>
                          <a:latin typeface="Bookman Old Style" panose="02050604050505020204" pitchFamily="18" charset="0"/>
                        </a:rPr>
                        <a:t>trenér</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81213381"/>
                  </a:ext>
                </a:extLst>
              </a:tr>
              <a:tr h="267815">
                <a:tc>
                  <a:txBody>
                    <a:bodyPr/>
                    <a:lstStyle/>
                    <a:p>
                      <a:pPr algn="l" rtl="0" fontAlgn="ctr"/>
                      <a:r>
                        <a:rPr lang="cs-CZ" sz="1400" b="1" i="0" u="none" strike="noStrike">
                          <a:solidFill>
                            <a:srgbClr val="000000"/>
                          </a:solidFill>
                          <a:effectLst/>
                          <a:latin typeface="Bookman Old Style" panose="02050604050505020204" pitchFamily="18" charset="0"/>
                        </a:rPr>
                        <a:t>Jiří Havner</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cs-CZ" sz="1400" b="1" i="0" u="none" strike="noStrike" dirty="0">
                          <a:solidFill>
                            <a:srgbClr val="000000"/>
                          </a:solidFill>
                          <a:effectLst/>
                          <a:latin typeface="Bookman Old Style" panose="02050604050505020204" pitchFamily="18" charset="0"/>
                        </a:rPr>
                        <a:t>vedoucí</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961913"/>
                  </a:ext>
                </a:extLst>
              </a:tr>
              <a:tr h="267815">
                <a:tc>
                  <a:txBody>
                    <a:bodyPr/>
                    <a:lstStyle/>
                    <a:p>
                      <a:pPr algn="l" rtl="0" fontAlgn="ctr"/>
                      <a:r>
                        <a:rPr lang="cs-CZ" sz="1400" b="1" i="0" u="none" strike="noStrike">
                          <a:solidFill>
                            <a:srgbClr val="000000"/>
                          </a:solidFill>
                          <a:effectLst/>
                          <a:latin typeface="Bookman Old Style" panose="02050604050505020204" pitchFamily="18" charset="0"/>
                        </a:rPr>
                        <a:t>Karel Zavřel</a:t>
                      </a: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cs-CZ" sz="1400" b="1" i="0" u="none" strike="noStrike" dirty="0">
                          <a:solidFill>
                            <a:srgbClr val="000000"/>
                          </a:solidFill>
                          <a:effectLst/>
                          <a:latin typeface="Bookman Old Style" panose="02050604050505020204" pitchFamily="18" charset="0"/>
                        </a:rPr>
                        <a:t>masér</a:t>
                      </a:r>
                    </a:p>
                  </a:txBody>
                  <a:tcPr marL="5019" marR="5019" marT="5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328996"/>
                  </a:ext>
                </a:extLst>
              </a:tr>
            </a:tbl>
          </a:graphicData>
        </a:graphic>
      </p:graphicFrame>
      <p:pic>
        <p:nvPicPr>
          <p:cNvPr id="2" name="Obrázek 1"/>
          <p:cNvPicPr>
            <a:picLocks noChangeAspect="1"/>
          </p:cNvPicPr>
          <p:nvPr/>
        </p:nvPicPr>
        <p:blipFill>
          <a:blip r:embed="rId3"/>
          <a:stretch>
            <a:fillRect/>
          </a:stretch>
        </p:blipFill>
        <p:spPr>
          <a:xfrm>
            <a:off x="3456359" y="6379508"/>
            <a:ext cx="602463" cy="684000"/>
          </a:xfrm>
          <a:prstGeom prst="rect">
            <a:avLst/>
          </a:prstGeom>
        </p:spPr>
      </p:pic>
      <p:pic>
        <p:nvPicPr>
          <p:cNvPr id="4" name="Obrázek 3"/>
          <p:cNvPicPr>
            <a:picLocks noChangeAspect="1"/>
          </p:cNvPicPr>
          <p:nvPr/>
        </p:nvPicPr>
        <p:blipFill>
          <a:blip r:embed="rId4"/>
          <a:stretch>
            <a:fillRect/>
          </a:stretch>
        </p:blipFill>
        <p:spPr>
          <a:xfrm>
            <a:off x="3768576" y="3274531"/>
            <a:ext cx="596543" cy="540000"/>
          </a:xfrm>
          <a:prstGeom prst="rect">
            <a:avLst/>
          </a:prstGeom>
        </p:spPr>
      </p:pic>
    </p:spTree>
    <p:extLst>
      <p:ext uri="{BB962C8B-B14F-4D97-AF65-F5344CB8AC3E}">
        <p14:creationId xmlns:p14="http://schemas.microsoft.com/office/powerpoint/2010/main" val="2347416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7056760" y="6929145"/>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21</a:t>
            </a:r>
          </a:p>
        </p:txBody>
      </p:sp>
      <p:sp>
        <p:nvSpPr>
          <p:cNvPr id="6" name="TextovéPole 5"/>
          <p:cNvSpPr txBox="1"/>
          <p:nvPr/>
        </p:nvSpPr>
        <p:spPr>
          <a:xfrm>
            <a:off x="1874784"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24</a:t>
            </a:r>
          </a:p>
        </p:txBody>
      </p:sp>
      <p:sp>
        <p:nvSpPr>
          <p:cNvPr id="10" name="Obdélník 9"/>
          <p:cNvSpPr/>
          <p:nvPr/>
        </p:nvSpPr>
        <p:spPr>
          <a:xfrm>
            <a:off x="5722830" y="1877948"/>
            <a:ext cx="4430274" cy="2677656"/>
          </a:xfrm>
          <a:prstGeom prst="rect">
            <a:avLst/>
          </a:prstGeom>
        </p:spPr>
        <p:txBody>
          <a:bodyPr wrap="square">
            <a:spAutoFit/>
          </a:bodyPr>
          <a:lstStyle/>
          <a:p>
            <a:pPr algn="ctr"/>
            <a:r>
              <a:rPr lang="cs-CZ" sz="1800" u="sng" dirty="0">
                <a:ln>
                  <a:solidFill>
                    <a:schemeClr val="accent6">
                      <a:lumMod val="75000"/>
                    </a:schemeClr>
                  </a:solidFill>
                </a:ln>
                <a:solidFill>
                  <a:srgbClr val="000000"/>
                </a:solidFill>
                <a:latin typeface="Arial" panose="020B0604020202020204" pitchFamily="34" charset="0"/>
                <a:cs typeface="Arial" panose="020B0604020202020204" pitchFamily="34" charset="0"/>
              </a:rPr>
              <a:t>FK Hrobce – SK Štětí</a:t>
            </a:r>
            <a:endParaRPr lang="cs-CZ" sz="1800" dirty="0">
              <a:ln>
                <a:solidFill>
                  <a:schemeClr val="accent6">
                    <a:lumMod val="75000"/>
                  </a:schemeClr>
                </a:solidFill>
              </a:ln>
              <a:solidFill>
                <a:srgbClr val="000000"/>
              </a:solidFill>
              <a:latin typeface="Arial" panose="020B0604020202020204" pitchFamily="34" charset="0"/>
              <a:cs typeface="Arial" panose="020B0604020202020204" pitchFamily="34" charset="0"/>
            </a:endParaRPr>
          </a:p>
          <a:p>
            <a:pPr algn="ctr"/>
            <a:r>
              <a:rPr lang="cs-CZ" sz="1800" u="sng" dirty="0">
                <a:ln>
                  <a:solidFill>
                    <a:schemeClr val="accent6">
                      <a:lumMod val="75000"/>
                    </a:schemeClr>
                  </a:solidFill>
                </a:ln>
                <a:solidFill>
                  <a:srgbClr val="000000"/>
                </a:solidFill>
                <a:latin typeface="Arial" panose="020B0604020202020204" pitchFamily="34" charset="0"/>
                <a:cs typeface="Arial" panose="020B0604020202020204" pitchFamily="34" charset="0"/>
              </a:rPr>
              <a:t>1:1(0:1)  24.2.2018  UT Hrobce  </a:t>
            </a:r>
            <a:r>
              <a:rPr lang="cs-CZ" sz="1800" u="sng" dirty="0" smtClean="0">
                <a:ln>
                  <a:solidFill>
                    <a:schemeClr val="accent6">
                      <a:lumMod val="75000"/>
                    </a:schemeClr>
                  </a:solidFill>
                </a:ln>
                <a:solidFill>
                  <a:srgbClr val="000000"/>
                </a:solidFill>
                <a:latin typeface="Arial" panose="020B0604020202020204" pitchFamily="34" charset="0"/>
                <a:cs typeface="Arial" panose="020B0604020202020204" pitchFamily="34" charset="0"/>
              </a:rPr>
              <a:t>přátelák</a:t>
            </a:r>
          </a:p>
          <a:p>
            <a:pPr algn="just"/>
            <a:r>
              <a:rPr lang="cs-CZ" sz="1000" b="0" dirty="0">
                <a:latin typeface="Arial" panose="020B0604020202020204" pitchFamily="34" charset="0"/>
                <a:cs typeface="Arial" panose="020B0604020202020204" pitchFamily="34" charset="0"/>
              </a:rPr>
              <a:t>Remíza byla nakonec asi spravedlivá. Fotbal oku diváka sice moc nelahodil, ale tak už to v přípravě bývá. Ujali jsme se rychle vedení, ale na vedoucí branku už jsme navázat nedokázali. Chyběla finální přihrávka a střel na branku soupeře jsme mnoho nevyslali. Za týden se generálka na  mistrovské zápasy odehraje 3. března v Brozanech, které o tomto víkendu překvapivě porazily druholigový Varnsdorf 1:0.  </a:t>
            </a:r>
          </a:p>
          <a:p>
            <a:r>
              <a:rPr lang="cs-CZ" sz="1000" b="0" u="sng" dirty="0">
                <a:latin typeface="Arial" panose="020B0604020202020204" pitchFamily="34" charset="0"/>
                <a:cs typeface="Arial" panose="020B0604020202020204" pitchFamily="34" charset="0"/>
              </a:rPr>
              <a:t>Branky:</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F.Svoboda</a:t>
            </a:r>
            <a:r>
              <a:rPr lang="cs-CZ" sz="1000" b="0" dirty="0">
                <a:latin typeface="Arial" panose="020B0604020202020204" pitchFamily="34" charset="0"/>
                <a:cs typeface="Arial" panose="020B0604020202020204" pitchFamily="34" charset="0"/>
              </a:rPr>
              <a:t> 1 z penalty</a:t>
            </a:r>
          </a:p>
          <a:p>
            <a:r>
              <a:rPr lang="cs-CZ" sz="1000" b="0" u="sng" dirty="0">
                <a:latin typeface="Arial" panose="020B0604020202020204" pitchFamily="34" charset="0"/>
                <a:cs typeface="Arial" panose="020B0604020202020204" pitchFamily="34" charset="0"/>
              </a:rPr>
              <a:t>Sestava:</a:t>
            </a:r>
            <a:r>
              <a:rPr lang="cs-CZ" sz="1000" b="0" dirty="0">
                <a:latin typeface="Arial" panose="020B0604020202020204" pitchFamily="34" charset="0"/>
                <a:cs typeface="Arial" panose="020B0604020202020204" pitchFamily="34" charset="0"/>
              </a:rPr>
              <a:t> Gabriel-Černý, </a:t>
            </a:r>
            <a:r>
              <a:rPr lang="cs-CZ" sz="1000" b="0" dirty="0" err="1">
                <a:latin typeface="Arial" panose="020B0604020202020204" pitchFamily="34" charset="0"/>
                <a:cs typeface="Arial" panose="020B0604020202020204" pitchFamily="34" charset="0"/>
              </a:rPr>
              <a:t>Ransdorf</a:t>
            </a:r>
            <a:r>
              <a:rPr lang="cs-CZ" sz="1000" b="0" dirty="0">
                <a:latin typeface="Arial" panose="020B0604020202020204" pitchFamily="34" charset="0"/>
                <a:cs typeface="Arial" panose="020B0604020202020204" pitchFamily="34" charset="0"/>
              </a:rPr>
              <a:t>, Svoboda, Mencl-Vokoun, Beruška, </a:t>
            </a:r>
            <a:endParaRPr lang="cs-CZ" sz="1000" b="0" dirty="0" smtClean="0">
              <a:latin typeface="Arial" panose="020B0604020202020204" pitchFamily="34" charset="0"/>
              <a:cs typeface="Arial" panose="020B0604020202020204" pitchFamily="34" charset="0"/>
            </a:endParaRPr>
          </a:p>
          <a:p>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Kucler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Šraga</a:t>
            </a:r>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Faust- </a:t>
            </a:r>
            <a:r>
              <a:rPr lang="cs-CZ" sz="1000" b="0" dirty="0">
                <a:latin typeface="Arial" panose="020B0604020202020204" pitchFamily="34" charset="0"/>
                <a:cs typeface="Arial" panose="020B0604020202020204" pitchFamily="34" charset="0"/>
              </a:rPr>
              <a:t>Rejman</a:t>
            </a:r>
          </a:p>
          <a:p>
            <a:r>
              <a:rPr lang="cs-CZ" sz="1000" b="0" u="sng" dirty="0">
                <a:latin typeface="Arial" panose="020B0604020202020204" pitchFamily="34" charset="0"/>
                <a:cs typeface="Arial" panose="020B0604020202020204" pitchFamily="34" charset="0"/>
              </a:rPr>
              <a:t>Střídající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Čámský</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Trenér: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J.Ransdorf</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K.Zuna</a:t>
            </a:r>
            <a:r>
              <a:rPr lang="cs-CZ" sz="1000" b="0" dirty="0">
                <a:latin typeface="Arial" panose="020B0604020202020204" pitchFamily="34" charset="0"/>
                <a:cs typeface="Arial" panose="020B0604020202020204" pitchFamily="34" charset="0"/>
              </a:rPr>
              <a:t>   </a:t>
            </a:r>
            <a:r>
              <a:rPr lang="cs-CZ" sz="1000" b="0" u="sng" dirty="0">
                <a:latin typeface="Arial" panose="020B0604020202020204" pitchFamily="34" charset="0"/>
                <a:cs typeface="Arial" panose="020B0604020202020204" pitchFamily="34" charset="0"/>
              </a:rPr>
              <a:t>Masér: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K.Zavřel</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Rozhodčí: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L.Kloub</a:t>
            </a:r>
            <a:endParaRPr lang="cs-CZ" sz="1000" b="0" dirty="0">
              <a:latin typeface="Arial" panose="020B0604020202020204" pitchFamily="34" charset="0"/>
              <a:cs typeface="Arial" panose="020B0604020202020204" pitchFamily="34" charset="0"/>
            </a:endParaRPr>
          </a:p>
          <a:p>
            <a:pPr algn="ctr"/>
            <a:endParaRPr lang="cs-CZ" b="0" dirty="0">
              <a:solidFill>
                <a:srgbClr val="000000"/>
              </a:solidFill>
              <a:latin typeface="Arial" panose="020B0604020202020204" pitchFamily="34" charset="0"/>
            </a:endParaRPr>
          </a:p>
        </p:txBody>
      </p:sp>
      <p:sp>
        <p:nvSpPr>
          <p:cNvPr id="11" name="Obdélník 10"/>
          <p:cNvSpPr/>
          <p:nvPr/>
        </p:nvSpPr>
        <p:spPr>
          <a:xfrm>
            <a:off x="5722830" y="4520758"/>
            <a:ext cx="4430274" cy="2339102"/>
          </a:xfrm>
          <a:prstGeom prst="rect">
            <a:avLst/>
          </a:prstGeom>
        </p:spPr>
        <p:txBody>
          <a:bodyPr wrap="square">
            <a:spAutoFit/>
          </a:bodyPr>
          <a:lstStyle/>
          <a:p>
            <a:pPr algn="ctr"/>
            <a:r>
              <a:rPr lang="cs-CZ" sz="1800" u="sng" dirty="0" smtClean="0">
                <a:ln>
                  <a:solidFill>
                    <a:srgbClr val="003300"/>
                  </a:solidFill>
                </a:ln>
                <a:latin typeface="Arial" panose="020B0604020202020204" pitchFamily="34" charset="0"/>
                <a:cs typeface="Arial" panose="020B0604020202020204" pitchFamily="34" charset="0"/>
              </a:rPr>
              <a:t>SK Sokol Brozany – SK Štětí</a:t>
            </a:r>
          </a:p>
          <a:p>
            <a:pPr algn="ctr"/>
            <a:r>
              <a:rPr lang="cs-CZ" sz="1800" u="sng" dirty="0" smtClean="0">
                <a:ln>
                  <a:solidFill>
                    <a:srgbClr val="003300"/>
                  </a:solidFill>
                </a:ln>
                <a:latin typeface="Arial" panose="020B0604020202020204" pitchFamily="34" charset="0"/>
                <a:cs typeface="Arial" panose="020B0604020202020204" pitchFamily="34" charset="0"/>
              </a:rPr>
              <a:t>4:1(1:1)  3.3.2018  UT Brozany přátelák</a:t>
            </a:r>
          </a:p>
          <a:p>
            <a:r>
              <a:rPr lang="cs-CZ" sz="1000" b="0" dirty="0" smtClean="0">
                <a:latin typeface="Arial" panose="020B0604020202020204" pitchFamily="34" charset="0"/>
                <a:cs typeface="Arial" panose="020B0604020202020204" pitchFamily="34" charset="0"/>
              </a:rPr>
              <a:t>Brozanům </a:t>
            </a:r>
            <a:r>
              <a:rPr lang="cs-CZ" sz="1000" b="0" dirty="0">
                <a:latin typeface="Arial" panose="020B0604020202020204" pitchFamily="34" charset="0"/>
                <a:cs typeface="Arial" panose="020B0604020202020204" pitchFamily="34" charset="0"/>
              </a:rPr>
              <a:t>blahopřejeme, úlohu favorita splnily a  zaslouženě zvítězily. Naše mužstvo v 1. poločase dobře bránilo a dokonce, což se před týdnem nepovedlo Varnsdorfu, vstřelilo Brozanům gól. Ve 2. poločase už jsme tak úspěšní nebyli a zbytečně inkasovali. Máme přesně týden, abychom dokončili přípravu, hráči se mobilizovali, nabudili, někteří doléčili a v sobotu 10. března v 11:30 vyrazili do Modlan k 1. jarnímu mistrovskému zápasu, jehož výkop je v 14:00.</a:t>
            </a:r>
          </a:p>
          <a:p>
            <a:r>
              <a:rPr lang="cs-CZ" sz="1000" b="0" u="sng" dirty="0">
                <a:latin typeface="Arial" panose="020B0604020202020204" pitchFamily="34" charset="0"/>
                <a:cs typeface="Arial" panose="020B0604020202020204" pitchFamily="34" charset="0"/>
              </a:rPr>
              <a:t>Branky:</a:t>
            </a:r>
            <a:r>
              <a:rPr lang="cs-CZ" sz="1000" b="0" dirty="0">
                <a:latin typeface="Arial" panose="020B0604020202020204" pitchFamily="34" charset="0"/>
                <a:cs typeface="Arial" panose="020B0604020202020204" pitchFamily="34" charset="0"/>
              </a:rPr>
              <a:t> Faust 1</a:t>
            </a:r>
          </a:p>
          <a:p>
            <a:r>
              <a:rPr lang="cs-CZ" sz="1000" b="0" u="sng" dirty="0">
                <a:latin typeface="Arial" panose="020B0604020202020204" pitchFamily="34" charset="0"/>
                <a:cs typeface="Arial" panose="020B0604020202020204" pitchFamily="34" charset="0"/>
              </a:rPr>
              <a:t>Sestava:</a:t>
            </a:r>
            <a:r>
              <a:rPr lang="cs-CZ" sz="1000" b="0" dirty="0">
                <a:latin typeface="Arial" panose="020B0604020202020204" pitchFamily="34" charset="0"/>
                <a:cs typeface="Arial" panose="020B0604020202020204" pitchFamily="34" charset="0"/>
              </a:rPr>
              <a:t> Gabriel-</a:t>
            </a:r>
            <a:r>
              <a:rPr lang="cs-CZ" sz="1000" b="0" dirty="0" err="1">
                <a:latin typeface="Arial" panose="020B0604020202020204" pitchFamily="34" charset="0"/>
                <a:cs typeface="Arial" panose="020B0604020202020204" pitchFamily="34" charset="0"/>
              </a:rPr>
              <a:t>Čámský</a:t>
            </a:r>
            <a:r>
              <a:rPr lang="cs-CZ" sz="1000" b="0" dirty="0">
                <a:latin typeface="Arial" panose="020B0604020202020204" pitchFamily="34" charset="0"/>
                <a:cs typeface="Arial" panose="020B0604020202020204" pitchFamily="34" charset="0"/>
              </a:rPr>
              <a:t>, Svoboda, </a:t>
            </a:r>
            <a:r>
              <a:rPr lang="cs-CZ" sz="1000" b="0" dirty="0" err="1">
                <a:latin typeface="Arial" panose="020B0604020202020204" pitchFamily="34" charset="0"/>
                <a:cs typeface="Arial" panose="020B0604020202020204" pitchFamily="34" charset="0"/>
              </a:rPr>
              <a:t>Ransdorf</a:t>
            </a:r>
            <a:r>
              <a:rPr lang="cs-CZ" sz="1000" b="0" dirty="0">
                <a:latin typeface="Arial" panose="020B0604020202020204" pitchFamily="34" charset="0"/>
                <a:cs typeface="Arial" panose="020B0604020202020204" pitchFamily="34" charset="0"/>
              </a:rPr>
              <a:t>, Mencl(46.Černý)-Vokoun, </a:t>
            </a:r>
            <a:endParaRPr lang="cs-CZ" sz="1000" b="0" dirty="0" smtClean="0">
              <a:latin typeface="Arial" panose="020B0604020202020204" pitchFamily="34" charset="0"/>
              <a:cs typeface="Arial" panose="020B0604020202020204" pitchFamily="34" charset="0"/>
            </a:endParaRPr>
          </a:p>
          <a:p>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Kucler</a:t>
            </a:r>
            <a:r>
              <a:rPr lang="cs-CZ" sz="1000" b="0" dirty="0">
                <a:latin typeface="Arial" panose="020B0604020202020204" pitchFamily="34" charset="0"/>
                <a:cs typeface="Arial" panose="020B0604020202020204" pitchFamily="34" charset="0"/>
              </a:rPr>
              <a:t>, Beruška</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Šraga</a:t>
            </a:r>
            <a:r>
              <a:rPr lang="cs-CZ" sz="1000" b="0" dirty="0">
                <a:latin typeface="Arial" panose="020B0604020202020204" pitchFamily="34" charset="0"/>
                <a:cs typeface="Arial" panose="020B0604020202020204" pitchFamily="34" charset="0"/>
              </a:rPr>
              <a:t>, Faust-</a:t>
            </a:r>
            <a:r>
              <a:rPr lang="cs-CZ" sz="1000" b="0" dirty="0" err="1">
                <a:latin typeface="Arial" panose="020B0604020202020204" pitchFamily="34" charset="0"/>
                <a:cs typeface="Arial" panose="020B0604020202020204" pitchFamily="34" charset="0"/>
              </a:rPr>
              <a:t>J.Slavíček</a:t>
            </a:r>
            <a:r>
              <a:rPr lang="cs-CZ" sz="1000" b="0" dirty="0">
                <a:latin typeface="Arial" panose="020B0604020202020204" pitchFamily="34" charset="0"/>
                <a:cs typeface="Arial" panose="020B0604020202020204" pitchFamily="34" charset="0"/>
              </a:rPr>
              <a:t>(75. </a:t>
            </a:r>
            <a:r>
              <a:rPr lang="cs-CZ" sz="1000" b="0" dirty="0" err="1">
                <a:latin typeface="Arial" panose="020B0604020202020204" pitchFamily="34" charset="0"/>
                <a:cs typeface="Arial" panose="020B0604020202020204" pitchFamily="34" charset="0"/>
              </a:rPr>
              <a:t>Feko</a:t>
            </a:r>
            <a:r>
              <a:rPr lang="cs-CZ" sz="1000" b="0" dirty="0">
                <a:latin typeface="Arial" panose="020B0604020202020204" pitchFamily="34" charset="0"/>
                <a:cs typeface="Arial" panose="020B0604020202020204" pitchFamily="34" charset="0"/>
              </a:rPr>
              <a:t>)</a:t>
            </a:r>
          </a:p>
          <a:p>
            <a:r>
              <a:rPr lang="cs-CZ" sz="1000" b="0" u="sng" dirty="0">
                <a:latin typeface="Arial" panose="020B0604020202020204" pitchFamily="34" charset="0"/>
                <a:cs typeface="Arial" panose="020B0604020202020204" pitchFamily="34" charset="0"/>
              </a:rPr>
              <a:t>Trenéři:</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J.Ransdorf</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K.Zuna</a:t>
            </a:r>
            <a:r>
              <a:rPr lang="cs-CZ" sz="1000" b="0" dirty="0">
                <a:latin typeface="Arial" panose="020B0604020202020204" pitchFamily="34" charset="0"/>
                <a:cs typeface="Arial" panose="020B0604020202020204" pitchFamily="34" charset="0"/>
              </a:rPr>
              <a:t>   </a:t>
            </a:r>
            <a:r>
              <a:rPr lang="cs-CZ" sz="1000" b="0" u="sng" dirty="0">
                <a:latin typeface="Arial" panose="020B0604020202020204" pitchFamily="34" charset="0"/>
                <a:cs typeface="Arial" panose="020B0604020202020204" pitchFamily="34" charset="0"/>
              </a:rPr>
              <a:t>Masér: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K.Zavřel</a:t>
            </a:r>
            <a:r>
              <a:rPr lang="cs-CZ" sz="1000" b="0" dirty="0">
                <a:latin typeface="Arial" panose="020B0604020202020204" pitchFamily="34" charset="0"/>
                <a:cs typeface="Arial" panose="020B0604020202020204" pitchFamily="34" charset="0"/>
              </a:rPr>
              <a:t>  </a:t>
            </a:r>
            <a:endParaRPr lang="cs-CZ" dirty="0">
              <a:solidFill>
                <a:srgbClr val="000000"/>
              </a:solidFill>
              <a:latin typeface="Arial" panose="020B0604020202020204" pitchFamily="34" charset="0"/>
            </a:endParaRPr>
          </a:p>
        </p:txBody>
      </p:sp>
      <p:sp>
        <p:nvSpPr>
          <p:cNvPr id="12" name="TextovéPole 11"/>
          <p:cNvSpPr txBox="1"/>
          <p:nvPr/>
        </p:nvSpPr>
        <p:spPr>
          <a:xfrm>
            <a:off x="5650822" y="163116"/>
            <a:ext cx="4502282" cy="1569660"/>
          </a:xfrm>
          <a:prstGeom prst="rect">
            <a:avLst/>
          </a:prstGeom>
          <a:blipFill>
            <a:blip r:embed="rId2"/>
            <a:tile tx="0" ty="0" sx="100000" sy="100000" flip="none" algn="tl"/>
          </a:blipFill>
          <a:effectLst>
            <a:glow rad="101600">
              <a:srgbClr val="CCFF99">
                <a:alpha val="40000"/>
              </a:srgbClr>
            </a:glow>
            <a:softEdge rad="203200"/>
          </a:effectLst>
        </p:spPr>
        <p:txBody>
          <a:bodyPr wrap="square" rtlCol="0">
            <a:spAutoFit/>
          </a:bodyPr>
          <a:lstStyle/>
          <a:p>
            <a:pPr algn="ctr"/>
            <a:r>
              <a:rPr lang="cs-CZ" sz="2400" dirty="0" smtClean="0">
                <a:solidFill>
                  <a:schemeClr val="accent6">
                    <a:lumMod val="75000"/>
                  </a:schemeClr>
                </a:solidFill>
                <a:latin typeface="Modern No. 20" panose="02070704070505020303" pitchFamily="18" charset="0"/>
              </a:rPr>
              <a:t>O vedení proti divizním Hrobcům jsme přišli ve 2. poločase. Stejně tak se nevyvedl 2. poločas proti Brozanům a 3x jsme inkasovali.</a:t>
            </a:r>
          </a:p>
        </p:txBody>
      </p:sp>
      <p:pic>
        <p:nvPicPr>
          <p:cNvPr id="13" name="Obrázek 12"/>
          <p:cNvPicPr>
            <a:picLocks noChangeAspect="1"/>
          </p:cNvPicPr>
          <p:nvPr/>
        </p:nvPicPr>
        <p:blipFill>
          <a:blip r:embed="rId3"/>
          <a:stretch>
            <a:fillRect/>
          </a:stretch>
        </p:blipFill>
        <p:spPr>
          <a:xfrm>
            <a:off x="3435234" y="5743892"/>
            <a:ext cx="1290641" cy="1404000"/>
          </a:xfrm>
          <a:prstGeom prst="rect">
            <a:avLst/>
          </a:prstGeom>
          <a:ln w="22225">
            <a:solidFill>
              <a:schemeClr val="bg1">
                <a:lumMod val="50000"/>
              </a:schemeClr>
            </a:solidFill>
          </a:ln>
        </p:spPr>
      </p:pic>
      <p:pic>
        <p:nvPicPr>
          <p:cNvPr id="14" name="Obrázek 13"/>
          <p:cNvPicPr>
            <a:picLocks noChangeAspect="1"/>
          </p:cNvPicPr>
          <p:nvPr/>
        </p:nvPicPr>
        <p:blipFill>
          <a:blip r:embed="rId4"/>
          <a:stretch>
            <a:fillRect/>
          </a:stretch>
        </p:blipFill>
        <p:spPr>
          <a:xfrm>
            <a:off x="3473722" y="2503540"/>
            <a:ext cx="1176749" cy="1476000"/>
          </a:xfrm>
          <a:prstGeom prst="rect">
            <a:avLst/>
          </a:prstGeom>
          <a:ln w="22225">
            <a:solidFill>
              <a:schemeClr val="bg1">
                <a:lumMod val="50000"/>
              </a:schemeClr>
            </a:solidFill>
          </a:ln>
        </p:spPr>
      </p:pic>
      <p:pic>
        <p:nvPicPr>
          <p:cNvPr id="15" name="Obrázek 14"/>
          <p:cNvPicPr>
            <a:picLocks noChangeAspect="1"/>
          </p:cNvPicPr>
          <p:nvPr/>
        </p:nvPicPr>
        <p:blipFill>
          <a:blip r:embed="rId5"/>
          <a:stretch>
            <a:fillRect/>
          </a:stretch>
        </p:blipFill>
        <p:spPr>
          <a:xfrm>
            <a:off x="3465416" y="4114191"/>
            <a:ext cx="1264028" cy="1440000"/>
          </a:xfrm>
          <a:prstGeom prst="rect">
            <a:avLst/>
          </a:prstGeom>
          <a:ln w="22225">
            <a:solidFill>
              <a:schemeClr val="bg1">
                <a:lumMod val="50000"/>
              </a:schemeClr>
            </a:solidFill>
          </a:ln>
        </p:spPr>
      </p:pic>
      <p:pic>
        <p:nvPicPr>
          <p:cNvPr id="16" name="Obrázek 15"/>
          <p:cNvPicPr>
            <a:picLocks noChangeAspect="1"/>
          </p:cNvPicPr>
          <p:nvPr/>
        </p:nvPicPr>
        <p:blipFill>
          <a:blip r:embed="rId6"/>
          <a:stretch>
            <a:fillRect/>
          </a:stretch>
        </p:blipFill>
        <p:spPr>
          <a:xfrm>
            <a:off x="3465416" y="991364"/>
            <a:ext cx="1198080" cy="1404000"/>
          </a:xfrm>
          <a:prstGeom prst="rect">
            <a:avLst/>
          </a:prstGeom>
          <a:ln w="22225" cmpd="sng">
            <a:solidFill>
              <a:schemeClr val="bg1">
                <a:lumMod val="50000"/>
              </a:schemeClr>
            </a:solidFill>
            <a:prstDash val="solid"/>
          </a:ln>
        </p:spPr>
      </p:pic>
      <p:sp>
        <p:nvSpPr>
          <p:cNvPr id="17" name="TextovéPole 16"/>
          <p:cNvSpPr txBox="1"/>
          <p:nvPr/>
        </p:nvSpPr>
        <p:spPr>
          <a:xfrm>
            <a:off x="143992" y="52199"/>
            <a:ext cx="4519504" cy="830997"/>
          </a:xfrm>
          <a:prstGeom prst="rect">
            <a:avLst/>
          </a:prstGeom>
          <a:pattFill prst="lgGrid">
            <a:fgClr>
              <a:srgbClr val="FFFF00"/>
            </a:fgClr>
            <a:bgClr>
              <a:schemeClr val="bg1"/>
            </a:bgClr>
          </a:patt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cs-CZ" sz="2400" i="1" dirty="0" smtClean="0">
                <a:solidFill>
                  <a:srgbClr val="FF0066"/>
                </a:solidFill>
                <a:effectLst>
                  <a:glow rad="139700">
                    <a:schemeClr val="accent1">
                      <a:satMod val="175000"/>
                      <a:alpha val="40000"/>
                    </a:schemeClr>
                  </a:glow>
                  <a:outerShdw blurRad="38100" dist="38100" dir="2700000" algn="tl">
                    <a:srgbClr val="000000">
                      <a:alpha val="43137"/>
                    </a:srgbClr>
                  </a:outerShdw>
                </a:effectLst>
                <a:latin typeface="Rockwell" panose="02060603020205020403" pitchFamily="18" charset="0"/>
              </a:rPr>
              <a:t>Realizační tým mužstva dospělých     KJ+JK</a:t>
            </a:r>
          </a:p>
        </p:txBody>
      </p:sp>
      <p:sp>
        <p:nvSpPr>
          <p:cNvPr id="18" name="Oválný bublinový popisek 17"/>
          <p:cNvSpPr/>
          <p:nvPr/>
        </p:nvSpPr>
        <p:spPr bwMode="auto">
          <a:xfrm>
            <a:off x="317044" y="1232406"/>
            <a:ext cx="2203212" cy="921920"/>
          </a:xfrm>
          <a:prstGeom prst="wedgeEllipseCallout">
            <a:avLst>
              <a:gd name="adj1" fmla="val 87570"/>
              <a:gd name="adj2" fmla="val -18802"/>
            </a:avLst>
          </a:prstGeom>
          <a:gradFill>
            <a:gsLst>
              <a:gs pos="42000">
                <a:schemeClr val="accent1">
                  <a:lumMod val="5000"/>
                  <a:lumOff val="95000"/>
                </a:schemeClr>
              </a:gs>
              <a:gs pos="74000">
                <a:schemeClr val="accent1">
                  <a:lumMod val="45000"/>
                  <a:lumOff val="55000"/>
                </a:schemeClr>
              </a:gs>
            </a:gsLst>
            <a:lin ang="5400000" scaled="1"/>
          </a:grad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2000" b="1" i="0" u="none" strike="noStrike" cap="none" normalizeH="0" baseline="0" dirty="0" smtClean="0">
                <a:ln>
                  <a:noFill/>
                </a:ln>
                <a:effectLst/>
                <a:latin typeface="Arial" pitchFamily="34" charset="0"/>
                <a:cs typeface="Arial" pitchFamily="34" charset="0"/>
              </a:rPr>
              <a:t>Karel Zuna trenér</a:t>
            </a:r>
          </a:p>
        </p:txBody>
      </p:sp>
      <p:sp>
        <p:nvSpPr>
          <p:cNvPr id="19" name="Oválný bublinový popisek 18"/>
          <p:cNvSpPr/>
          <p:nvPr/>
        </p:nvSpPr>
        <p:spPr bwMode="auto">
          <a:xfrm>
            <a:off x="359304" y="2537475"/>
            <a:ext cx="2203212" cy="1354712"/>
          </a:xfrm>
          <a:prstGeom prst="wedgeEllipseCallout">
            <a:avLst>
              <a:gd name="adj1" fmla="val 87570"/>
              <a:gd name="adj2" fmla="val -18802"/>
            </a:avLst>
          </a:prstGeom>
          <a:gradFill>
            <a:gsLst>
              <a:gs pos="42000">
                <a:schemeClr val="accent1">
                  <a:lumMod val="5000"/>
                  <a:lumOff val="95000"/>
                </a:schemeClr>
              </a:gs>
              <a:gs pos="74000">
                <a:srgbClr val="FFFF66"/>
              </a:gs>
            </a:gsLst>
            <a:lin ang="5400000" scaled="1"/>
          </a:grad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2000" b="1" i="0" u="none" strike="noStrike" cap="none" normalizeH="0" baseline="0" dirty="0" smtClean="0">
                <a:ln>
                  <a:noFill/>
                </a:ln>
                <a:effectLst/>
                <a:latin typeface="Arial" pitchFamily="34" charset="0"/>
                <a:cs typeface="Arial" pitchFamily="34" charset="0"/>
              </a:rPr>
              <a:t>Jiří </a:t>
            </a:r>
            <a:r>
              <a:rPr kumimoji="0" lang="cs-CZ" sz="2000" b="1" i="0" u="none" strike="noStrike" cap="none" normalizeH="0" baseline="0" dirty="0" err="1" smtClean="0">
                <a:ln>
                  <a:noFill/>
                </a:ln>
                <a:effectLst/>
                <a:latin typeface="Arial" pitchFamily="34" charset="0"/>
                <a:cs typeface="Arial" pitchFamily="34" charset="0"/>
              </a:rPr>
              <a:t>Ransdorf</a:t>
            </a:r>
            <a:endParaRPr kumimoji="0" lang="cs-CZ" sz="2000" b="1" i="0" u="none" strike="noStrike" cap="none" normalizeH="0" baseline="0" dirty="0" smtClean="0">
              <a:ln>
                <a:noFill/>
              </a:ln>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cs-CZ" sz="2000" b="1" i="0" u="none" strike="noStrike" cap="none" normalizeH="0" baseline="0" dirty="0" smtClean="0">
                <a:ln>
                  <a:noFill/>
                </a:ln>
                <a:effectLst/>
                <a:latin typeface="Arial" pitchFamily="34" charset="0"/>
                <a:cs typeface="Arial" pitchFamily="34" charset="0"/>
              </a:rPr>
              <a:t>trenér</a:t>
            </a:r>
          </a:p>
        </p:txBody>
      </p:sp>
      <p:sp>
        <p:nvSpPr>
          <p:cNvPr id="20" name="Oválný bublinový popisek 19"/>
          <p:cNvSpPr/>
          <p:nvPr/>
        </p:nvSpPr>
        <p:spPr bwMode="auto">
          <a:xfrm>
            <a:off x="445569" y="4275336"/>
            <a:ext cx="2203212" cy="921920"/>
          </a:xfrm>
          <a:prstGeom prst="wedgeEllipseCallout">
            <a:avLst>
              <a:gd name="adj1" fmla="val 87570"/>
              <a:gd name="adj2" fmla="val -18802"/>
            </a:avLst>
          </a:prstGeom>
          <a:gradFill>
            <a:gsLst>
              <a:gs pos="42000">
                <a:schemeClr val="accent1">
                  <a:lumMod val="5000"/>
                  <a:lumOff val="95000"/>
                </a:schemeClr>
              </a:gs>
              <a:gs pos="74000">
                <a:srgbClr val="FF99FF"/>
              </a:gs>
            </a:gsLst>
            <a:lin ang="5400000" scaled="1"/>
          </a:grad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2000" b="1" i="0" u="none" strike="noStrike" cap="none" normalizeH="0" baseline="0" dirty="0" smtClean="0">
                <a:ln>
                  <a:noFill/>
                </a:ln>
                <a:effectLst/>
                <a:latin typeface="Arial" pitchFamily="34" charset="0"/>
                <a:cs typeface="Arial" pitchFamily="34" charset="0"/>
              </a:rPr>
              <a:t>Jiří </a:t>
            </a:r>
            <a:r>
              <a:rPr kumimoji="0" lang="cs-CZ" sz="2000" b="1" i="0" u="none" strike="noStrike" cap="none" normalizeH="0" baseline="0" dirty="0" err="1" smtClean="0">
                <a:ln>
                  <a:noFill/>
                </a:ln>
                <a:effectLst/>
                <a:latin typeface="Arial" pitchFamily="34" charset="0"/>
                <a:cs typeface="Arial" pitchFamily="34" charset="0"/>
              </a:rPr>
              <a:t>Havner</a:t>
            </a:r>
            <a:r>
              <a:rPr kumimoji="0" lang="cs-CZ" sz="2000" b="1" i="0" u="none" strike="noStrike" cap="none" normalizeH="0" baseline="0" dirty="0" smtClean="0">
                <a:ln>
                  <a:noFill/>
                </a:ln>
                <a:effectLst/>
                <a:latin typeface="Arial" pitchFamily="34" charset="0"/>
                <a:cs typeface="Arial" pitchFamily="34" charset="0"/>
              </a:rPr>
              <a:t> vedoucí</a:t>
            </a:r>
          </a:p>
        </p:txBody>
      </p:sp>
      <p:sp>
        <p:nvSpPr>
          <p:cNvPr id="21" name="Oválný bublinový popisek 20"/>
          <p:cNvSpPr/>
          <p:nvPr/>
        </p:nvSpPr>
        <p:spPr bwMode="auto">
          <a:xfrm>
            <a:off x="317044" y="5897490"/>
            <a:ext cx="2203212" cy="921920"/>
          </a:xfrm>
          <a:prstGeom prst="wedgeEllipseCallout">
            <a:avLst>
              <a:gd name="adj1" fmla="val 87570"/>
              <a:gd name="adj2" fmla="val -18802"/>
            </a:avLst>
          </a:prstGeom>
          <a:gradFill>
            <a:gsLst>
              <a:gs pos="42000">
                <a:schemeClr val="accent1">
                  <a:lumMod val="5000"/>
                  <a:lumOff val="95000"/>
                </a:schemeClr>
              </a:gs>
              <a:gs pos="74000">
                <a:srgbClr val="008000"/>
              </a:gs>
            </a:gsLst>
            <a:lin ang="5400000" scaled="1"/>
          </a:grad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2000" b="1" i="0" u="none" strike="noStrike" cap="none" normalizeH="0" baseline="0" dirty="0" smtClean="0">
                <a:ln>
                  <a:noFill/>
                </a:ln>
                <a:solidFill>
                  <a:srgbClr val="CC0000"/>
                </a:solidFill>
                <a:effectLst/>
                <a:latin typeface="Arial" pitchFamily="34" charset="0"/>
                <a:cs typeface="Arial" pitchFamily="34" charset="0"/>
              </a:rPr>
              <a:t>Karel Zavřel masér</a:t>
            </a:r>
          </a:p>
        </p:txBody>
      </p:sp>
    </p:spTree>
    <p:extLst>
      <p:ext uri="{BB962C8B-B14F-4D97-AF65-F5344CB8AC3E}">
        <p14:creationId xmlns:p14="http://schemas.microsoft.com/office/powerpoint/2010/main" val="3883835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5" name="TextovéPole 4"/>
          <p:cNvSpPr txBox="1"/>
          <p:nvPr/>
        </p:nvSpPr>
        <p:spPr>
          <a:xfrm>
            <a:off x="1874784"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22</a:t>
            </a:r>
          </a:p>
        </p:txBody>
      </p:sp>
      <p:sp>
        <p:nvSpPr>
          <p:cNvPr id="6" name="TextovéPole 5"/>
          <p:cNvSpPr txBox="1"/>
          <p:nvPr/>
        </p:nvSpPr>
        <p:spPr>
          <a:xfrm>
            <a:off x="7344792"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23</a:t>
            </a:r>
          </a:p>
        </p:txBody>
      </p:sp>
      <p:graphicFrame>
        <p:nvGraphicFramePr>
          <p:cNvPr id="12" name="Tabulka 11"/>
          <p:cNvGraphicFramePr>
            <a:graphicFrameLocks noGrp="1"/>
          </p:cNvGraphicFramePr>
          <p:nvPr>
            <p:extLst>
              <p:ext uri="{D42A27DB-BD31-4B8C-83A1-F6EECF244321}">
                <p14:modId xmlns:p14="http://schemas.microsoft.com/office/powerpoint/2010/main" val="2895712019"/>
              </p:ext>
            </p:extLst>
          </p:nvPr>
        </p:nvGraphicFramePr>
        <p:xfrm>
          <a:off x="71985" y="1099220"/>
          <a:ext cx="4752528" cy="3082448"/>
        </p:xfrm>
        <a:graphic>
          <a:graphicData uri="http://schemas.openxmlformats.org/drawingml/2006/table">
            <a:tbl>
              <a:tblPr/>
              <a:tblGrid>
                <a:gridCol w="739955">
                  <a:extLst>
                    <a:ext uri="{9D8B030D-6E8A-4147-A177-3AD203B41FA5}">
                      <a16:colId xmlns:a16="http://schemas.microsoft.com/office/drawing/2014/main" val="2995482567"/>
                    </a:ext>
                  </a:extLst>
                </a:gridCol>
                <a:gridCol w="628197">
                  <a:extLst>
                    <a:ext uri="{9D8B030D-6E8A-4147-A177-3AD203B41FA5}">
                      <a16:colId xmlns:a16="http://schemas.microsoft.com/office/drawing/2014/main" val="2488752684"/>
                    </a:ext>
                  </a:extLst>
                </a:gridCol>
                <a:gridCol w="1332683">
                  <a:extLst>
                    <a:ext uri="{9D8B030D-6E8A-4147-A177-3AD203B41FA5}">
                      <a16:colId xmlns:a16="http://schemas.microsoft.com/office/drawing/2014/main" val="955499814"/>
                    </a:ext>
                  </a:extLst>
                </a:gridCol>
                <a:gridCol w="1409278">
                  <a:extLst>
                    <a:ext uri="{9D8B030D-6E8A-4147-A177-3AD203B41FA5}">
                      <a16:colId xmlns:a16="http://schemas.microsoft.com/office/drawing/2014/main" val="2568451105"/>
                    </a:ext>
                  </a:extLst>
                </a:gridCol>
                <a:gridCol w="642415">
                  <a:extLst>
                    <a:ext uri="{9D8B030D-6E8A-4147-A177-3AD203B41FA5}">
                      <a16:colId xmlns:a16="http://schemas.microsoft.com/office/drawing/2014/main" val="460296970"/>
                    </a:ext>
                  </a:extLst>
                </a:gridCol>
              </a:tblGrid>
              <a:tr h="179876">
                <a:tc>
                  <a:txBody>
                    <a:bodyPr/>
                    <a:lstStyle/>
                    <a:p>
                      <a:pPr algn="ctr" fontAlgn="ctr"/>
                      <a:r>
                        <a:rPr lang="cs-CZ" sz="1100" b="1" i="0" u="none" strike="noStrike" dirty="0">
                          <a:solidFill>
                            <a:srgbClr val="000000"/>
                          </a:solidFill>
                          <a:effectLst/>
                          <a:latin typeface="Arial" panose="020B0604020202020204" pitchFamily="34" charset="0"/>
                        </a:rPr>
                        <a:t>Datum</a:t>
                      </a:r>
                    </a:p>
                  </a:txBody>
                  <a:tcPr marL="5809" marR="5809" marT="58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cs-CZ" sz="1100" b="1" i="0" u="none" strike="noStrike">
                          <a:solidFill>
                            <a:srgbClr val="000000"/>
                          </a:solidFill>
                          <a:effectLst/>
                          <a:latin typeface="Arial" panose="020B0604020202020204" pitchFamily="34" charset="0"/>
                        </a:rPr>
                        <a:t>Den</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cs-CZ" sz="1100" b="1" i="0" u="none" strike="noStrike" dirty="0">
                          <a:solidFill>
                            <a:srgbClr val="000000"/>
                          </a:solidFill>
                          <a:effectLst/>
                          <a:latin typeface="Arial" panose="020B0604020202020204" pitchFamily="34" charset="0"/>
                        </a:rPr>
                        <a:t>Soupeř</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cs-CZ" sz="1100" b="1" i="0" u="none" strike="noStrike">
                          <a:solidFill>
                            <a:srgbClr val="000000"/>
                          </a:solidFill>
                          <a:effectLst/>
                          <a:latin typeface="Arial" panose="020B0604020202020204" pitchFamily="34" charset="0"/>
                        </a:rPr>
                        <a:t>Kde</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cs-CZ" sz="1100" b="1" i="0" u="none" strike="noStrike">
                          <a:solidFill>
                            <a:srgbClr val="000000"/>
                          </a:solidFill>
                          <a:effectLst/>
                          <a:latin typeface="Arial" panose="020B0604020202020204" pitchFamily="34" charset="0"/>
                        </a:rPr>
                        <a:t>Výsledek</a:t>
                      </a:r>
                    </a:p>
                  </a:txBody>
                  <a:tcPr marL="5809" marR="5809" marT="58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extLst>
                  <a:ext uri="{0D108BD9-81ED-4DB2-BD59-A6C34878D82A}">
                    <a16:rowId xmlns:a16="http://schemas.microsoft.com/office/drawing/2014/main" val="1395275554"/>
                  </a:ext>
                </a:extLst>
              </a:tr>
              <a:tr h="399999">
                <a:tc>
                  <a:txBody>
                    <a:bodyPr/>
                    <a:lstStyle/>
                    <a:p>
                      <a:pPr algn="ctr" fontAlgn="ctr"/>
                      <a:r>
                        <a:rPr lang="cs-CZ" sz="1100" b="1" i="0" u="none" strike="noStrike" dirty="0">
                          <a:solidFill>
                            <a:srgbClr val="000000"/>
                          </a:solidFill>
                          <a:effectLst/>
                          <a:latin typeface="Arial" panose="020B0604020202020204" pitchFamily="34" charset="0"/>
                        </a:rPr>
                        <a:t>13.01.2018</a:t>
                      </a:r>
                    </a:p>
                  </a:txBody>
                  <a:tcPr marL="5809" marR="5809" marT="58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effectLst/>
                          <a:latin typeface="Arial" panose="020B0604020202020204" pitchFamily="34" charset="0"/>
                        </a:rPr>
                        <a:t>sobota</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effectLst/>
                          <a:latin typeface="Arial" panose="020B0604020202020204" pitchFamily="34" charset="0"/>
                        </a:rPr>
                        <a:t>FK </a:t>
                      </a:r>
                      <a:endParaRPr lang="cs-CZ" sz="1400" b="1" i="0" u="none" strike="noStrike" dirty="0" smtClean="0">
                        <a:solidFill>
                          <a:srgbClr val="000000"/>
                        </a:solidFill>
                        <a:effectLst/>
                        <a:latin typeface="Arial" panose="020B0604020202020204" pitchFamily="34" charset="0"/>
                      </a:endParaRPr>
                    </a:p>
                    <a:p>
                      <a:pPr algn="ctr" fontAlgn="ctr"/>
                      <a:r>
                        <a:rPr lang="cs-CZ" sz="1400" b="1" i="0" u="none" strike="noStrike" dirty="0" smtClean="0">
                          <a:solidFill>
                            <a:srgbClr val="000000"/>
                          </a:solidFill>
                          <a:effectLst/>
                          <a:latin typeface="Arial" panose="020B0604020202020204" pitchFamily="34" charset="0"/>
                        </a:rPr>
                        <a:t>Litoměřicko</a:t>
                      </a:r>
                      <a:endParaRPr lang="cs-CZ" sz="1400" b="1" i="0" u="none" strike="noStrike" dirty="0">
                        <a:solidFill>
                          <a:srgbClr val="000000"/>
                        </a:solidFill>
                        <a:effectLst/>
                        <a:latin typeface="Arial" panose="020B0604020202020204" pitchFamily="34" charset="0"/>
                      </a:endParaRP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rPr>
                        <a:t>UT Brozany</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Arial" panose="020B0604020202020204" pitchFamily="34" charset="0"/>
                        </a:rPr>
                        <a:t>0:3</a:t>
                      </a:r>
                    </a:p>
                  </a:txBody>
                  <a:tcPr marL="5809" marR="5809" marT="58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701440633"/>
                  </a:ext>
                </a:extLst>
              </a:tr>
              <a:tr h="293114">
                <a:tc>
                  <a:txBody>
                    <a:bodyPr/>
                    <a:lstStyle/>
                    <a:p>
                      <a:pPr algn="ctr" fontAlgn="ctr"/>
                      <a:r>
                        <a:rPr lang="cs-CZ" sz="1100" b="1" i="0" u="none" strike="noStrike">
                          <a:solidFill>
                            <a:srgbClr val="000000"/>
                          </a:solidFill>
                          <a:effectLst/>
                          <a:latin typeface="Arial" panose="020B0604020202020204" pitchFamily="34" charset="0"/>
                        </a:rPr>
                        <a:t>20.01.2018</a:t>
                      </a:r>
                    </a:p>
                  </a:txBody>
                  <a:tcPr marL="5809" marR="5809" marT="58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effectLst/>
                          <a:latin typeface="Arial" panose="020B0604020202020204" pitchFamily="34" charset="0"/>
                        </a:rPr>
                        <a:t>sobota</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effectLst/>
                          <a:latin typeface="Arial" panose="020B0604020202020204" pitchFamily="34" charset="0"/>
                        </a:rPr>
                        <a:t>Velvary</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rPr>
                        <a:t>UT Hrobce</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Arial" panose="020B0604020202020204" pitchFamily="34" charset="0"/>
                        </a:rPr>
                        <a:t>0:5</a:t>
                      </a:r>
                    </a:p>
                  </a:txBody>
                  <a:tcPr marL="5809" marR="5809" marT="58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461841381"/>
                  </a:ext>
                </a:extLst>
              </a:tr>
              <a:tr h="293114">
                <a:tc>
                  <a:txBody>
                    <a:bodyPr/>
                    <a:lstStyle/>
                    <a:p>
                      <a:pPr algn="ctr" fontAlgn="ctr"/>
                      <a:r>
                        <a:rPr lang="cs-CZ" sz="1100" b="1" i="0" u="none" strike="noStrike">
                          <a:solidFill>
                            <a:srgbClr val="000000"/>
                          </a:solidFill>
                          <a:effectLst/>
                          <a:latin typeface="Arial" panose="020B0604020202020204" pitchFamily="34" charset="0"/>
                        </a:rPr>
                        <a:t>27.01.2018</a:t>
                      </a:r>
                    </a:p>
                  </a:txBody>
                  <a:tcPr marL="5809" marR="5809" marT="58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sobota</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effectLst/>
                          <a:latin typeface="Arial" panose="020B0604020202020204" pitchFamily="34" charset="0"/>
                        </a:rPr>
                        <a:t>Brandýs </a:t>
                      </a:r>
                      <a:r>
                        <a:rPr lang="cs-CZ" sz="1400" b="1" i="0" u="none" strike="noStrike" dirty="0" err="1">
                          <a:solidFill>
                            <a:srgbClr val="000000"/>
                          </a:solidFill>
                          <a:effectLst/>
                          <a:latin typeface="Arial" panose="020B0604020202020204" pitchFamily="34" charset="0"/>
                        </a:rPr>
                        <a:t>n.L.</a:t>
                      </a:r>
                      <a:endParaRPr lang="cs-CZ" sz="1400" b="1" i="0" u="none" strike="noStrike" dirty="0">
                        <a:solidFill>
                          <a:srgbClr val="000000"/>
                        </a:solidFill>
                        <a:effectLst/>
                        <a:latin typeface="Arial" panose="020B0604020202020204" pitchFamily="34" charset="0"/>
                      </a:endParaRP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effectLst/>
                          <a:latin typeface="Arial" panose="020B0604020202020204" pitchFamily="34" charset="0"/>
                        </a:rPr>
                        <a:t>UT ČAFC Praha</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Arial" panose="020B0604020202020204" pitchFamily="34" charset="0"/>
                        </a:rPr>
                        <a:t>1:3</a:t>
                      </a:r>
                    </a:p>
                  </a:txBody>
                  <a:tcPr marL="5809" marR="5809" marT="58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122724974"/>
                  </a:ext>
                </a:extLst>
              </a:tr>
              <a:tr h="399999">
                <a:tc>
                  <a:txBody>
                    <a:bodyPr/>
                    <a:lstStyle/>
                    <a:p>
                      <a:pPr algn="ctr" fontAlgn="ctr"/>
                      <a:r>
                        <a:rPr lang="cs-CZ" sz="1100" b="1" i="0" u="none" strike="noStrike">
                          <a:solidFill>
                            <a:srgbClr val="000000"/>
                          </a:solidFill>
                          <a:effectLst/>
                          <a:latin typeface="Arial" panose="020B0604020202020204" pitchFamily="34" charset="0"/>
                        </a:rPr>
                        <a:t>03.02.2018</a:t>
                      </a:r>
                    </a:p>
                  </a:txBody>
                  <a:tcPr marL="5809" marR="5809" marT="58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F127"/>
                    </a:solidFill>
                  </a:tcPr>
                </a:tc>
                <a:tc>
                  <a:txBody>
                    <a:bodyPr/>
                    <a:lstStyle/>
                    <a:p>
                      <a:pPr algn="ctr" fontAlgn="ctr"/>
                      <a:r>
                        <a:rPr lang="cs-CZ" sz="1100" b="1" i="0" u="none" strike="noStrike">
                          <a:solidFill>
                            <a:srgbClr val="000000"/>
                          </a:solidFill>
                          <a:effectLst/>
                          <a:latin typeface="Arial" panose="020B0604020202020204" pitchFamily="34" charset="0"/>
                        </a:rPr>
                        <a:t>sobota</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F127"/>
                    </a:solidFill>
                  </a:tcPr>
                </a:tc>
                <a:tc>
                  <a:txBody>
                    <a:bodyPr/>
                    <a:lstStyle/>
                    <a:p>
                      <a:pPr algn="ctr" fontAlgn="ctr"/>
                      <a:r>
                        <a:rPr lang="cs-CZ" sz="1400" b="1" i="0" u="none" strike="noStrike">
                          <a:solidFill>
                            <a:srgbClr val="000000"/>
                          </a:solidFill>
                          <a:effectLst/>
                          <a:latin typeface="Arial" panose="020B0604020202020204" pitchFamily="34" charset="0"/>
                        </a:rPr>
                        <a:t>FK Pšovka</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F127"/>
                    </a:solidFill>
                  </a:tcPr>
                </a:tc>
                <a:tc>
                  <a:txBody>
                    <a:bodyPr/>
                    <a:lstStyle/>
                    <a:p>
                      <a:pPr algn="ctr" fontAlgn="ctr"/>
                      <a:r>
                        <a:rPr lang="cs-CZ" sz="1400" b="1" i="0" u="none" strike="noStrike" dirty="0">
                          <a:solidFill>
                            <a:srgbClr val="000000"/>
                          </a:solidFill>
                          <a:effectLst/>
                          <a:latin typeface="Arial" panose="020B0604020202020204" pitchFamily="34" charset="0"/>
                        </a:rPr>
                        <a:t>UT Roudnice </a:t>
                      </a:r>
                      <a:r>
                        <a:rPr lang="cs-CZ" sz="1400" b="1" i="0" u="none" strike="noStrike" dirty="0" err="1">
                          <a:solidFill>
                            <a:srgbClr val="000000"/>
                          </a:solidFill>
                          <a:effectLst/>
                          <a:latin typeface="Arial" panose="020B0604020202020204" pitchFamily="34" charset="0"/>
                        </a:rPr>
                        <a:t>n.L.</a:t>
                      </a:r>
                      <a:endParaRPr lang="cs-CZ" sz="1400" b="1" i="0" u="none" strike="noStrike" dirty="0">
                        <a:solidFill>
                          <a:srgbClr val="000000"/>
                        </a:solidFill>
                        <a:effectLst/>
                        <a:latin typeface="Arial" panose="020B0604020202020204" pitchFamily="34" charset="0"/>
                      </a:endParaRP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F127"/>
                    </a:solidFill>
                  </a:tcPr>
                </a:tc>
                <a:tc>
                  <a:txBody>
                    <a:bodyPr/>
                    <a:lstStyle/>
                    <a:p>
                      <a:pPr algn="ctr" fontAlgn="ctr"/>
                      <a:r>
                        <a:rPr lang="cs-CZ" sz="1800" b="1" i="0" u="none" strike="noStrike" dirty="0">
                          <a:solidFill>
                            <a:srgbClr val="000000"/>
                          </a:solidFill>
                          <a:effectLst/>
                          <a:latin typeface="Arial" panose="020B0604020202020204" pitchFamily="34" charset="0"/>
                        </a:rPr>
                        <a:t>4:1</a:t>
                      </a:r>
                    </a:p>
                  </a:txBody>
                  <a:tcPr marL="5809" marR="5809" marT="58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F127"/>
                    </a:solidFill>
                  </a:tcPr>
                </a:tc>
                <a:extLst>
                  <a:ext uri="{0D108BD9-81ED-4DB2-BD59-A6C34878D82A}">
                    <a16:rowId xmlns:a16="http://schemas.microsoft.com/office/drawing/2014/main" val="1544942784"/>
                  </a:ext>
                </a:extLst>
              </a:tr>
              <a:tr h="399999">
                <a:tc>
                  <a:txBody>
                    <a:bodyPr/>
                    <a:lstStyle/>
                    <a:p>
                      <a:pPr algn="ctr" fontAlgn="ctr"/>
                      <a:r>
                        <a:rPr lang="cs-CZ" sz="1100" b="1" i="0" u="none" strike="noStrike">
                          <a:solidFill>
                            <a:srgbClr val="000000"/>
                          </a:solidFill>
                          <a:effectLst/>
                          <a:latin typeface="Arial" panose="020B0604020202020204" pitchFamily="34" charset="0"/>
                        </a:rPr>
                        <a:t>07.02.2018</a:t>
                      </a:r>
                    </a:p>
                  </a:txBody>
                  <a:tcPr marL="5809" marR="5809" marT="58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F127"/>
                    </a:solidFill>
                  </a:tcPr>
                </a:tc>
                <a:tc>
                  <a:txBody>
                    <a:bodyPr/>
                    <a:lstStyle/>
                    <a:p>
                      <a:pPr algn="ctr" fontAlgn="ctr"/>
                      <a:r>
                        <a:rPr lang="cs-CZ" sz="1100" b="1" i="0" u="none" strike="noStrike">
                          <a:solidFill>
                            <a:srgbClr val="000000"/>
                          </a:solidFill>
                          <a:effectLst/>
                          <a:latin typeface="Arial" panose="020B0604020202020204" pitchFamily="34" charset="0"/>
                        </a:rPr>
                        <a:t>středa</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F127"/>
                    </a:solidFill>
                  </a:tcPr>
                </a:tc>
                <a:tc>
                  <a:txBody>
                    <a:bodyPr/>
                    <a:lstStyle/>
                    <a:p>
                      <a:pPr algn="ctr" fontAlgn="ctr"/>
                      <a:r>
                        <a:rPr lang="cs-CZ" sz="1400" b="1" i="0" u="none" strike="noStrike">
                          <a:solidFill>
                            <a:srgbClr val="000000"/>
                          </a:solidFill>
                          <a:effectLst/>
                          <a:latin typeface="Arial" panose="020B0604020202020204" pitchFamily="34" charset="0"/>
                        </a:rPr>
                        <a:t>TJ Byšice</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F127"/>
                    </a:solidFill>
                  </a:tcPr>
                </a:tc>
                <a:tc>
                  <a:txBody>
                    <a:bodyPr/>
                    <a:lstStyle/>
                    <a:p>
                      <a:pPr algn="ctr" fontAlgn="ctr"/>
                      <a:r>
                        <a:rPr lang="cs-CZ" sz="1400" b="1" i="0" u="none" strike="noStrike" dirty="0">
                          <a:solidFill>
                            <a:srgbClr val="000000"/>
                          </a:solidFill>
                          <a:effectLst/>
                          <a:latin typeface="Arial" panose="020B0604020202020204" pitchFamily="34" charset="0"/>
                        </a:rPr>
                        <a:t>UT Roudnice </a:t>
                      </a:r>
                      <a:r>
                        <a:rPr lang="cs-CZ" sz="1400" b="1" i="0" u="none" strike="noStrike" dirty="0" err="1">
                          <a:solidFill>
                            <a:srgbClr val="000000"/>
                          </a:solidFill>
                          <a:effectLst/>
                          <a:latin typeface="Arial" panose="020B0604020202020204" pitchFamily="34" charset="0"/>
                        </a:rPr>
                        <a:t>n.L.</a:t>
                      </a:r>
                      <a:endParaRPr lang="cs-CZ" sz="1400" b="1" i="0" u="none" strike="noStrike" dirty="0">
                        <a:solidFill>
                          <a:srgbClr val="000000"/>
                        </a:solidFill>
                        <a:effectLst/>
                        <a:latin typeface="Arial" panose="020B0604020202020204" pitchFamily="34" charset="0"/>
                      </a:endParaRP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F127"/>
                    </a:solidFill>
                  </a:tcPr>
                </a:tc>
                <a:tc>
                  <a:txBody>
                    <a:bodyPr/>
                    <a:lstStyle/>
                    <a:p>
                      <a:pPr algn="ctr" fontAlgn="ctr"/>
                      <a:r>
                        <a:rPr lang="cs-CZ" sz="1800" b="1" i="0" u="none" strike="noStrike" dirty="0">
                          <a:solidFill>
                            <a:srgbClr val="000000"/>
                          </a:solidFill>
                          <a:effectLst/>
                          <a:latin typeface="Arial" panose="020B0604020202020204" pitchFamily="34" charset="0"/>
                        </a:rPr>
                        <a:t>10:0</a:t>
                      </a:r>
                    </a:p>
                  </a:txBody>
                  <a:tcPr marL="5809" marR="5809" marT="58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F127"/>
                    </a:solidFill>
                  </a:tcPr>
                </a:tc>
                <a:extLst>
                  <a:ext uri="{0D108BD9-81ED-4DB2-BD59-A6C34878D82A}">
                    <a16:rowId xmlns:a16="http://schemas.microsoft.com/office/drawing/2014/main" val="4095744473"/>
                  </a:ext>
                </a:extLst>
              </a:tr>
              <a:tr h="293114">
                <a:tc>
                  <a:txBody>
                    <a:bodyPr/>
                    <a:lstStyle/>
                    <a:p>
                      <a:pPr algn="ctr" fontAlgn="ctr"/>
                      <a:r>
                        <a:rPr lang="cs-CZ" sz="1100" b="1" i="0" u="none" strike="noStrike">
                          <a:solidFill>
                            <a:srgbClr val="000000"/>
                          </a:solidFill>
                          <a:effectLst/>
                          <a:latin typeface="Arial" panose="020B0604020202020204" pitchFamily="34" charset="0"/>
                        </a:rPr>
                        <a:t>10.02.2018</a:t>
                      </a:r>
                    </a:p>
                  </a:txBody>
                  <a:tcPr marL="5809" marR="5809" marT="58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F127"/>
                    </a:solidFill>
                  </a:tcPr>
                </a:tc>
                <a:tc>
                  <a:txBody>
                    <a:bodyPr/>
                    <a:lstStyle/>
                    <a:p>
                      <a:pPr algn="ctr" fontAlgn="ctr"/>
                      <a:r>
                        <a:rPr lang="cs-CZ" sz="1100" b="1" i="0" u="none" strike="noStrike">
                          <a:solidFill>
                            <a:srgbClr val="000000"/>
                          </a:solidFill>
                          <a:effectLst/>
                          <a:latin typeface="Arial" panose="020B0604020202020204" pitchFamily="34" charset="0"/>
                        </a:rPr>
                        <a:t>sobota</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F127"/>
                    </a:solidFill>
                  </a:tcPr>
                </a:tc>
                <a:tc>
                  <a:txBody>
                    <a:bodyPr/>
                    <a:lstStyle/>
                    <a:p>
                      <a:pPr algn="ctr" fontAlgn="ctr"/>
                      <a:r>
                        <a:rPr lang="cs-CZ" sz="1400" b="1" i="0" u="none" strike="noStrike">
                          <a:solidFill>
                            <a:srgbClr val="000000"/>
                          </a:solidFill>
                          <a:effectLst/>
                          <a:latin typeface="Arial" panose="020B0604020202020204" pitchFamily="34" charset="0"/>
                        </a:rPr>
                        <a:t>ASK Lovosice</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F127"/>
                    </a:solidFill>
                  </a:tcPr>
                </a:tc>
                <a:tc>
                  <a:txBody>
                    <a:bodyPr/>
                    <a:lstStyle/>
                    <a:p>
                      <a:pPr algn="ctr" fontAlgn="ctr"/>
                      <a:r>
                        <a:rPr lang="cs-CZ" sz="1400" b="1" i="0" u="none" strike="noStrike" dirty="0">
                          <a:solidFill>
                            <a:srgbClr val="000000"/>
                          </a:solidFill>
                          <a:effectLst/>
                          <a:latin typeface="Arial" panose="020B0604020202020204" pitchFamily="34" charset="0"/>
                        </a:rPr>
                        <a:t>UT Lovosice</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F127"/>
                    </a:solidFill>
                  </a:tcPr>
                </a:tc>
                <a:tc>
                  <a:txBody>
                    <a:bodyPr/>
                    <a:lstStyle/>
                    <a:p>
                      <a:pPr algn="ctr" fontAlgn="ctr"/>
                      <a:r>
                        <a:rPr lang="cs-CZ" sz="1800" b="1" i="0" u="none" strike="noStrike" dirty="0">
                          <a:solidFill>
                            <a:srgbClr val="000000"/>
                          </a:solidFill>
                          <a:effectLst/>
                          <a:latin typeface="Arial" panose="020B0604020202020204" pitchFamily="34" charset="0"/>
                        </a:rPr>
                        <a:t>6:5</a:t>
                      </a:r>
                    </a:p>
                  </a:txBody>
                  <a:tcPr marL="5809" marR="5809" marT="58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F127"/>
                    </a:solidFill>
                  </a:tcPr>
                </a:tc>
                <a:extLst>
                  <a:ext uri="{0D108BD9-81ED-4DB2-BD59-A6C34878D82A}">
                    <a16:rowId xmlns:a16="http://schemas.microsoft.com/office/drawing/2014/main" val="3344055523"/>
                  </a:ext>
                </a:extLst>
              </a:tr>
              <a:tr h="293114">
                <a:tc>
                  <a:txBody>
                    <a:bodyPr/>
                    <a:lstStyle/>
                    <a:p>
                      <a:pPr algn="ctr" fontAlgn="ctr"/>
                      <a:r>
                        <a:rPr lang="cs-CZ" sz="1100" b="1" i="0" u="none" strike="noStrike">
                          <a:solidFill>
                            <a:srgbClr val="000000"/>
                          </a:solidFill>
                          <a:effectLst/>
                          <a:latin typeface="Arial" panose="020B0604020202020204" pitchFamily="34" charset="0"/>
                        </a:rPr>
                        <a:t>24.02.2018</a:t>
                      </a:r>
                    </a:p>
                  </a:txBody>
                  <a:tcPr marL="5809" marR="5809" marT="58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sobota</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Arial" panose="020B0604020202020204" pitchFamily="34" charset="0"/>
                        </a:rPr>
                        <a:t>FK Hrobce</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Arial" panose="020B0604020202020204" pitchFamily="34" charset="0"/>
                        </a:rPr>
                        <a:t>UT Hrobce</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800" b="1" i="0" u="none" strike="noStrike" dirty="0">
                          <a:solidFill>
                            <a:srgbClr val="000000"/>
                          </a:solidFill>
                          <a:effectLst/>
                          <a:latin typeface="Arial" panose="020B0604020202020204" pitchFamily="34" charset="0"/>
                        </a:rPr>
                        <a:t>1:1</a:t>
                      </a:r>
                    </a:p>
                  </a:txBody>
                  <a:tcPr marL="5809" marR="5809" marT="58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01045414"/>
                  </a:ext>
                </a:extLst>
              </a:tr>
              <a:tr h="399999">
                <a:tc>
                  <a:txBody>
                    <a:bodyPr/>
                    <a:lstStyle/>
                    <a:p>
                      <a:pPr algn="ctr" fontAlgn="ctr"/>
                      <a:r>
                        <a:rPr lang="cs-CZ" sz="1100" b="1" i="0" u="none" strike="noStrike">
                          <a:solidFill>
                            <a:srgbClr val="000000"/>
                          </a:solidFill>
                          <a:effectLst/>
                          <a:latin typeface="Arial" panose="020B0604020202020204" pitchFamily="34" charset="0"/>
                        </a:rPr>
                        <a:t>03.03.2018</a:t>
                      </a:r>
                    </a:p>
                  </a:txBody>
                  <a:tcPr marL="5809" marR="5809" marT="58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sobota</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effectLst/>
                          <a:latin typeface="Arial" panose="020B0604020202020204" pitchFamily="34" charset="0"/>
                        </a:rPr>
                        <a:t>SK Sokol Brozany</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effectLst/>
                          <a:latin typeface="Arial" panose="020B0604020202020204" pitchFamily="34" charset="0"/>
                        </a:rPr>
                        <a:t>Brozany</a:t>
                      </a:r>
                    </a:p>
                  </a:txBody>
                  <a:tcPr marL="5809" marR="5809" marT="5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Arial" panose="020B0604020202020204" pitchFamily="34" charset="0"/>
                        </a:rPr>
                        <a:t>1:4</a:t>
                      </a:r>
                    </a:p>
                  </a:txBody>
                  <a:tcPr marL="5809" marR="5809" marT="58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661268904"/>
                  </a:ext>
                </a:extLst>
              </a:tr>
            </a:tbl>
          </a:graphicData>
        </a:graphic>
      </p:graphicFrame>
      <p:sp>
        <p:nvSpPr>
          <p:cNvPr id="13" name="TextovéPole 12"/>
          <p:cNvSpPr txBox="1"/>
          <p:nvPr/>
        </p:nvSpPr>
        <p:spPr>
          <a:xfrm>
            <a:off x="71985" y="91108"/>
            <a:ext cx="4752528" cy="923330"/>
          </a:xfrm>
          <a:prstGeom prst="rect">
            <a:avLst/>
          </a:prstGeom>
          <a:solidFill>
            <a:srgbClr val="FFFF66"/>
          </a:solidFill>
        </p:spPr>
        <p:txBody>
          <a:bodyPr wrap="square" rtlCol="0">
            <a:spAutoFit/>
          </a:bodyPr>
          <a:lstStyle/>
          <a:p>
            <a:pPr algn="ctr"/>
            <a:r>
              <a:rPr lang="cs-CZ" sz="1800" dirty="0" smtClean="0">
                <a:solidFill>
                  <a:srgbClr val="0033CC"/>
                </a:solidFill>
                <a:latin typeface="Bookman Old Style" pitchFamily="18" charset="0"/>
              </a:rPr>
              <a:t>Zimní výsledkový přehled mužstva dospělých. 3 výhry, 1 remíza a 4 porážky. Skóre 23:22.</a:t>
            </a:r>
          </a:p>
        </p:txBody>
      </p:sp>
      <p:sp>
        <p:nvSpPr>
          <p:cNvPr id="14" name="TextovéPole 13"/>
          <p:cNvSpPr txBox="1"/>
          <p:nvPr/>
        </p:nvSpPr>
        <p:spPr>
          <a:xfrm>
            <a:off x="71985" y="4399256"/>
            <a:ext cx="4752528" cy="2431435"/>
          </a:xfrm>
          <a:prstGeom prst="rect">
            <a:avLst/>
          </a:prstGeom>
          <a:pattFill prst="pct25">
            <a:fgClr>
              <a:srgbClr val="FFFF66"/>
            </a:fgClr>
            <a:bgClr>
              <a:schemeClr val="bg1"/>
            </a:bgClr>
          </a:pattFill>
          <a:ln w="50800">
            <a:solidFill>
              <a:schemeClr val="accent2">
                <a:lumMod val="60000"/>
                <a:lumOff val="40000"/>
              </a:schemeClr>
            </a:solidFill>
          </a:ln>
        </p:spPr>
        <p:txBody>
          <a:bodyPr wrap="square" rtlCol="0">
            <a:spAutoFit/>
          </a:bodyPr>
          <a:lstStyle/>
          <a:p>
            <a:pPr algn="just"/>
            <a:r>
              <a:rPr lang="cs-CZ" sz="2400" u="sng" dirty="0" smtClean="0">
                <a:latin typeface="Arial" panose="020B0604020202020204" pitchFamily="34" charset="0"/>
                <a:cs typeface="Arial" panose="020B0604020202020204" pitchFamily="34" charset="0"/>
              </a:rPr>
              <a:t>Střelci zimy:</a:t>
            </a:r>
          </a:p>
          <a:p>
            <a:pPr algn="just"/>
            <a:r>
              <a:rPr lang="cs-CZ" sz="1600" dirty="0" smtClean="0">
                <a:effectLst>
                  <a:outerShdw blurRad="50800" dist="38100" dir="10800000" algn="r" rotWithShape="0">
                    <a:srgbClr val="FF0000">
                      <a:alpha val="40000"/>
                    </a:srgbClr>
                  </a:outerShdw>
                </a:effectLst>
                <a:latin typeface="Arial" panose="020B0604020202020204" pitchFamily="34" charset="0"/>
                <a:cs typeface="Arial" panose="020B0604020202020204" pitchFamily="34" charset="0"/>
              </a:rPr>
              <a:t>Faust Marek               5</a:t>
            </a:r>
          </a:p>
          <a:p>
            <a:pPr algn="just"/>
            <a:r>
              <a:rPr lang="cs-CZ" sz="1600" dirty="0" smtClean="0">
                <a:latin typeface="Arial" panose="020B0604020202020204" pitchFamily="34" charset="0"/>
                <a:cs typeface="Arial" panose="020B0604020202020204" pitchFamily="34" charset="0"/>
              </a:rPr>
              <a:t>Vokoun Jiří                4</a:t>
            </a:r>
          </a:p>
          <a:p>
            <a:pPr algn="just"/>
            <a:r>
              <a:rPr lang="cs-CZ" sz="1600" dirty="0" smtClean="0">
                <a:latin typeface="Arial" panose="020B0604020202020204" pitchFamily="34" charset="0"/>
                <a:cs typeface="Arial" panose="020B0604020202020204" pitchFamily="34" charset="0"/>
              </a:rPr>
              <a:t>Vacek Jiří                   3</a:t>
            </a:r>
          </a:p>
          <a:p>
            <a:pPr algn="just"/>
            <a:r>
              <a:rPr lang="cs-CZ" sz="1600" dirty="0" smtClean="0">
                <a:latin typeface="Arial" panose="020B0604020202020204" pitchFamily="34" charset="0"/>
                <a:cs typeface="Arial" panose="020B0604020202020204" pitchFamily="34" charset="0"/>
              </a:rPr>
              <a:t>Rejman Martin           3</a:t>
            </a:r>
          </a:p>
          <a:p>
            <a:pPr algn="just"/>
            <a:r>
              <a:rPr lang="cs-CZ" sz="1600" dirty="0" err="1" smtClean="0">
                <a:latin typeface="Arial" panose="020B0604020202020204" pitchFamily="34" charset="0"/>
                <a:cs typeface="Arial" panose="020B0604020202020204" pitchFamily="34" charset="0"/>
              </a:rPr>
              <a:t>Ransdorf</a:t>
            </a:r>
            <a:r>
              <a:rPr lang="cs-CZ" sz="1600" dirty="0" smtClean="0">
                <a:latin typeface="Arial" panose="020B0604020202020204" pitchFamily="34" charset="0"/>
                <a:cs typeface="Arial" panose="020B0604020202020204" pitchFamily="34" charset="0"/>
              </a:rPr>
              <a:t> Jiří             2</a:t>
            </a:r>
          </a:p>
          <a:p>
            <a:pPr algn="just"/>
            <a:r>
              <a:rPr lang="cs-CZ" sz="1600" dirty="0" err="1" smtClean="0">
                <a:latin typeface="Arial" panose="020B0604020202020204" pitchFamily="34" charset="0"/>
                <a:cs typeface="Arial" panose="020B0604020202020204" pitchFamily="34" charset="0"/>
              </a:rPr>
              <a:t>Kucler</a:t>
            </a:r>
            <a:r>
              <a:rPr lang="cs-CZ" sz="1600" dirty="0" smtClean="0">
                <a:latin typeface="Arial" panose="020B0604020202020204" pitchFamily="34" charset="0"/>
                <a:cs typeface="Arial" panose="020B0604020202020204" pitchFamily="34" charset="0"/>
              </a:rPr>
              <a:t> Vladimír        2</a:t>
            </a:r>
          </a:p>
          <a:p>
            <a:pPr algn="just"/>
            <a:r>
              <a:rPr lang="cs-CZ" sz="1600" dirty="0" smtClean="0">
                <a:latin typeface="Arial" panose="020B0604020202020204" pitchFamily="34" charset="0"/>
                <a:cs typeface="Arial" panose="020B0604020202020204" pitchFamily="34" charset="0"/>
              </a:rPr>
              <a:t>Svobod František     2</a:t>
            </a:r>
          </a:p>
          <a:p>
            <a:pPr algn="just"/>
            <a:r>
              <a:rPr lang="cs-CZ" sz="1600" dirty="0" err="1" smtClean="0">
                <a:latin typeface="Arial" panose="020B0604020202020204" pitchFamily="34" charset="0"/>
                <a:cs typeface="Arial" panose="020B0604020202020204" pitchFamily="34" charset="0"/>
              </a:rPr>
              <a:t>Satran</a:t>
            </a:r>
            <a:r>
              <a:rPr lang="cs-CZ" sz="1600" dirty="0" smtClean="0">
                <a:latin typeface="Arial" panose="020B0604020202020204" pitchFamily="34" charset="0"/>
                <a:cs typeface="Arial" panose="020B0604020202020204" pitchFamily="34" charset="0"/>
              </a:rPr>
              <a:t> Zdeněk          1   </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402" y="625356"/>
            <a:ext cx="4048235" cy="2988000"/>
          </a:xfrm>
          <a:prstGeom prst="rect">
            <a:avLst/>
          </a:prstGeom>
          <a:ln w="34925">
            <a:solidFill>
              <a:schemeClr val="accent2">
                <a:lumMod val="60000"/>
                <a:lumOff val="40000"/>
              </a:schemeClr>
            </a:solidFill>
          </a:ln>
        </p:spPr>
      </p:pic>
      <p:sp>
        <p:nvSpPr>
          <p:cNvPr id="4" name="TextovéPole 3"/>
          <p:cNvSpPr txBox="1"/>
          <p:nvPr/>
        </p:nvSpPr>
        <p:spPr>
          <a:xfrm>
            <a:off x="5797767" y="91108"/>
            <a:ext cx="3779273" cy="307777"/>
          </a:xfrm>
          <a:prstGeom prst="rect">
            <a:avLst/>
          </a:prstGeom>
          <a:solidFill>
            <a:srgbClr val="CCFFFF"/>
          </a:solidFill>
        </p:spPr>
        <p:txBody>
          <a:bodyPr wrap="square" rtlCol="0">
            <a:spAutoFit/>
          </a:bodyPr>
          <a:lstStyle/>
          <a:p>
            <a:pPr algn="ctr"/>
            <a:r>
              <a:rPr lang="cs-CZ" sz="1400" u="sng" dirty="0" smtClean="0">
                <a:latin typeface="Bookman Old Style" pitchFamily="18" charset="0"/>
              </a:rPr>
              <a:t>ASK Lovosice – SK Štětí 10.2.2018</a:t>
            </a:r>
          </a:p>
        </p:txBody>
      </p:sp>
      <p:pic>
        <p:nvPicPr>
          <p:cNvPr id="7" name="Obrázek 6"/>
          <p:cNvPicPr>
            <a:picLocks noChangeAspect="1"/>
          </p:cNvPicPr>
          <p:nvPr/>
        </p:nvPicPr>
        <p:blipFill>
          <a:blip r:embed="rId3"/>
          <a:stretch>
            <a:fillRect/>
          </a:stretch>
        </p:blipFill>
        <p:spPr>
          <a:xfrm>
            <a:off x="5672790" y="4181668"/>
            <a:ext cx="4070847" cy="2664000"/>
          </a:xfrm>
          <a:prstGeom prst="rect">
            <a:avLst/>
          </a:prstGeom>
          <a:ln w="25400">
            <a:solidFill>
              <a:schemeClr val="accent6">
                <a:lumMod val="60000"/>
                <a:lumOff val="40000"/>
              </a:schemeClr>
            </a:solidFill>
          </a:ln>
        </p:spPr>
      </p:pic>
      <p:sp>
        <p:nvSpPr>
          <p:cNvPr id="11" name="TextovéPole 10"/>
          <p:cNvSpPr txBox="1"/>
          <p:nvPr/>
        </p:nvSpPr>
        <p:spPr>
          <a:xfrm>
            <a:off x="5829882" y="3772144"/>
            <a:ext cx="3779273" cy="307777"/>
          </a:xfrm>
          <a:prstGeom prst="rect">
            <a:avLst/>
          </a:prstGeom>
          <a:solidFill>
            <a:srgbClr val="CCFFFF"/>
          </a:solidFill>
        </p:spPr>
        <p:txBody>
          <a:bodyPr wrap="square" rtlCol="0">
            <a:spAutoFit/>
          </a:bodyPr>
          <a:lstStyle/>
          <a:p>
            <a:pPr algn="ctr"/>
            <a:r>
              <a:rPr lang="cs-CZ" sz="1400" u="sng" dirty="0" smtClean="0">
                <a:latin typeface="Bookman Old Style" pitchFamily="18" charset="0"/>
              </a:rPr>
              <a:t>TJ Sokol Brozany – SK Štětí 3.3.2018</a:t>
            </a:r>
          </a:p>
        </p:txBody>
      </p:sp>
      <p:pic>
        <p:nvPicPr>
          <p:cNvPr id="2" name="Obrázek 1"/>
          <p:cNvPicPr>
            <a:picLocks noChangeAspect="1"/>
          </p:cNvPicPr>
          <p:nvPr/>
        </p:nvPicPr>
        <p:blipFill>
          <a:blip r:embed="rId4"/>
          <a:stretch>
            <a:fillRect/>
          </a:stretch>
        </p:blipFill>
        <p:spPr>
          <a:xfrm>
            <a:off x="3096320" y="4955668"/>
            <a:ext cx="1226407" cy="1116000"/>
          </a:xfrm>
          <a:prstGeom prst="rect">
            <a:avLst/>
          </a:prstGeom>
        </p:spPr>
      </p:pic>
    </p:spTree>
    <p:extLst>
      <p:ext uri="{BB962C8B-B14F-4D97-AF65-F5344CB8AC3E}">
        <p14:creationId xmlns:p14="http://schemas.microsoft.com/office/powerpoint/2010/main" val="394383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472584" y="139878"/>
            <a:ext cx="4670152" cy="6647974"/>
          </a:xfrm>
          <a:prstGeom prst="rect">
            <a:avLst/>
          </a:prstGeom>
          <a:noFill/>
          <a:ln w="57150">
            <a:solidFill>
              <a:srgbClr val="FF9933"/>
            </a:solidFill>
          </a:ln>
          <a:effectLst>
            <a:innerShdw blurRad="114300">
              <a:prstClr val="black"/>
            </a:innerShdw>
          </a:effectLst>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000" i="1" u="sng" dirty="0">
                <a:ln w="28575" cap="flat">
                  <a:noFill/>
                  <a:prstDash val="solid"/>
                  <a:round/>
                </a:ln>
                <a:effectLst>
                  <a:outerShdw blurRad="50800" dist="38100" dir="10800000" algn="r" rotWithShape="0">
                    <a:srgbClr val="000099">
                      <a:alpha val="40000"/>
                    </a:srgbClr>
                  </a:outerShdw>
                </a:effectLst>
                <a:latin typeface="Tw Cen MT Condensed Extra Bold" panose="020B0803020202020204" pitchFamily="34" charset="-18"/>
                <a:ea typeface="Malgun Gothic" pitchFamily="34" charset="-127"/>
                <a:cs typeface="Miriam" panose="020B0502050101010101" pitchFamily="34" charset="-79"/>
              </a:rPr>
              <a:t>Vážení sportovní </a:t>
            </a:r>
            <a:r>
              <a:rPr lang="cs-CZ" sz="3000" i="1" u="sng" dirty="0" smtClean="0">
                <a:ln w="28575" cap="flat">
                  <a:noFill/>
                  <a:prstDash val="solid"/>
                  <a:round/>
                </a:ln>
                <a:effectLst>
                  <a:outerShdw blurRad="50800" dist="38100" dir="10800000" algn="r" rotWithShape="0">
                    <a:srgbClr val="000099">
                      <a:alpha val="40000"/>
                    </a:srgbClr>
                  </a:outerShdw>
                </a:effectLst>
                <a:latin typeface="Tw Cen MT Condensed Extra Bold" panose="020B0803020202020204" pitchFamily="34" charset="-18"/>
                <a:ea typeface="Malgun Gothic" pitchFamily="34" charset="-127"/>
                <a:cs typeface="Miriam" panose="020B0502050101010101" pitchFamily="34" charset="-79"/>
              </a:rPr>
              <a:t>přátelé</a:t>
            </a:r>
          </a:p>
          <a:p>
            <a:pPr algn="just" eaLnBrk="0" hangingPunct="0">
              <a:defRPr/>
            </a:pPr>
            <a:r>
              <a:rPr lang="cs-CZ" sz="1100" i="1" dirty="0" smtClean="0">
                <a:latin typeface="Arial" pitchFamily="34" charset="0"/>
                <a:cs typeface="Arial" pitchFamily="34" charset="0"/>
              </a:rPr>
              <a:t>      vítáme vás. Už jste se také těšili, jako fotbalisté SK Štětí? Určitě ano. Dnes jsme se společně dočkali. První mistrovský zápas v letošním roce je před námi. O to více se nemůžeme dočkat, když původně měla být premiéra jara před týdnem v Modlanech, ale zahrálo si s námi počasí a utkání bylo odloženo na 1.5.2018. Zimní přestávka je dlouhá, ale o to delší mívají mužstva herní přípravu. Nejinak tomu bylo i u našich týmů, které se na jaro začaly připravovat již hodně brzy v lednu. Mužstvo dospělých mělo své centrum na umělce v Roudnici </a:t>
            </a:r>
            <a:r>
              <a:rPr lang="cs-CZ" sz="1100" i="1" dirty="0" err="1" smtClean="0">
                <a:latin typeface="Arial" pitchFamily="34" charset="0"/>
                <a:cs typeface="Arial" pitchFamily="34" charset="0"/>
              </a:rPr>
              <a:t>n.L.</a:t>
            </a:r>
            <a:r>
              <a:rPr lang="cs-CZ" sz="1100" i="1" dirty="0" smtClean="0">
                <a:latin typeface="Arial" pitchFamily="34" charset="0"/>
                <a:cs typeface="Arial" pitchFamily="34" charset="0"/>
              </a:rPr>
              <a:t> a sehrálo i mnoho přátelských zápasů. Více ale prozrazovat nebudeme, protože o všech zajímavostech a změnách v kádru se dočtete v dalších kapitolách dnešního zpravodaje. Fotbal ve Štětí není samozřejmě jen mužstvo dospělých, ale 8 dalších kolektivů, které hrají krajské a okresní soutěže a   jsou ve své polovině. V zimě se trénovalo venku na umělce ve Štětí, v místních tělocvičnách, hrály se přátelské zápasy a proběhlo i tradiční soustředění ve Sloupu v Čechách. Trenérské obsazení zůstává stejné jako na podzim a k žádnému zemětřesení v našem oddíle nedošlo. Všechno je při starém a oddíl funguje, jak má. Nejvíce jsou středem pozornosti samozřejmě výsledky dospělých, ale ten hlavní fotbalový život u nás probíhá v mužstvech mládeže. Přijďte se někdy ve všední den, ale i o víkend podívat na hřiště. Všechny trávníky jsou obsazeny. Kluci, ale i  holky ve věku o 5 do  18 let se honí za míčem a poctivě trénují. Jedním z nejdůležitějších prvků úspěšné činnosti klubu jsou finance. Zde je nutné poděkovat městu Štětí, především zastupitelům města, kteří  na svém nedávném veřejném zasedání schválili  finanční granty na rok 2018 pro SK Štětí a jsou zárukou  toho, že v roce 2018 bude fotbal ve Štětí pracovat na stejné úrovni jako v roce 2017.  Právě tyto granty jsou rozhodující složkou příjmové stránky rozpočtu. Ano, i z ministerstva školství, mládeže a tělovýchovy prostřednictvím fotbalu přichází peníze, jsme za ně rádi a  děkujeme, na druhou stranu, ale nutno podotknout, že to zase závratná suma není. Dotace MŠMT vypisuje různé granty a  máme zažádány o další. V současné době se v Praze hodnotí a byli by jsme rádi, kdyby se na nás nezapomnělo. Vraťme se  z ministerstva na hřiště ve Štětí. </a:t>
            </a:r>
          </a:p>
        </p:txBody>
      </p:sp>
      <p:cxnSp>
        <p:nvCxnSpPr>
          <p:cNvPr id="12" name="Přímá spojovací čára 11"/>
          <p:cNvCxnSpPr/>
          <p:nvPr/>
        </p:nvCxnSpPr>
        <p:spPr bwMode="auto">
          <a:xfrm>
            <a:off x="216000" y="5419701"/>
            <a:ext cx="2505113"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976640" y="3322399"/>
            <a:ext cx="1219368" cy="128734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90"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416800" y="6931868"/>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sp>
        <p:nvSpPr>
          <p:cNvPr id="18" name="TextovéPole 17"/>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42</a:t>
            </a:r>
          </a:p>
        </p:txBody>
      </p:sp>
      <p:sp>
        <p:nvSpPr>
          <p:cNvPr id="2" name="Obdélník 1"/>
          <p:cNvSpPr/>
          <p:nvPr/>
        </p:nvSpPr>
        <p:spPr>
          <a:xfrm>
            <a:off x="143992" y="2179340"/>
            <a:ext cx="4608512" cy="4536791"/>
          </a:xfrm>
          <a:prstGeom prst="rect">
            <a:avLst/>
          </a:prstGeom>
          <a:solidFill>
            <a:srgbClr val="99FF33"/>
          </a:solidFill>
          <a:ln w="44450" cap="rnd">
            <a:solidFill>
              <a:srgbClr val="FF3399"/>
            </a:solidFill>
            <a:bevel/>
          </a:ln>
          <a:effectLst>
            <a:softEdge rad="787400"/>
          </a:effectLst>
          <a:scene3d>
            <a:camera prst="obliqueTopLeft"/>
            <a:lightRig rig="threePt" dir="t"/>
          </a:scene3d>
          <a:sp3d contourW="127000">
            <a:contourClr>
              <a:srgbClr val="FFCC00"/>
            </a:contourClr>
          </a:sp3d>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numCol="1" spcCol="0" anchor="ctr" anchorCtr="0">
            <a:normAutofit fontScale="92500" lnSpcReduction="10000"/>
          </a:bodyPr>
          <a:lstStyle/>
          <a:p>
            <a:pPr algn="ctr"/>
            <a:r>
              <a:rPr lang="cs-CZ" sz="8600" dirty="0" smtClean="0">
                <a:ln w="12700">
                  <a:solidFill>
                    <a:schemeClr val="tx2">
                      <a:lumMod val="75000"/>
                    </a:schemeClr>
                  </a:solidFill>
                  <a:prstDash val="solid"/>
                </a:ln>
                <a:solidFill>
                  <a:srgbClr val="FF0000"/>
                </a:solidFill>
                <a:effectLst>
                  <a:outerShdw blurRad="50800" dist="38100" dir="16200000" rotWithShape="0">
                    <a:prstClr val="black">
                      <a:alpha val="40000"/>
                    </a:prstClr>
                  </a:outerShdw>
                </a:effectLst>
              </a:rPr>
              <a:t>SK Štětí -</a:t>
            </a:r>
          </a:p>
          <a:p>
            <a:r>
              <a:rPr lang="cs-CZ" sz="8600" dirty="0" smtClean="0">
                <a:ln w="12700">
                  <a:solidFill>
                    <a:schemeClr val="tx2">
                      <a:lumMod val="75000"/>
                    </a:schemeClr>
                  </a:solidFill>
                  <a:prstDash val="solid"/>
                </a:ln>
                <a:solidFill>
                  <a:srgbClr val="FF0000"/>
                </a:solidFill>
                <a:effectLst>
                  <a:outerShdw blurRad="50800" dist="38100" dir="16200000" rotWithShape="0">
                    <a:prstClr val="black">
                      <a:alpha val="40000"/>
                    </a:prstClr>
                  </a:outerShdw>
                </a:effectLst>
              </a:rPr>
              <a:t>FC Jiskra Modrá</a:t>
            </a:r>
          </a:p>
          <a:p>
            <a:pPr algn="ctr"/>
            <a:r>
              <a:rPr lang="cs-CZ" sz="4400" b="1" cap="none" spc="0" dirty="0" smtClean="0">
                <a:ln w="12700">
                  <a:solidFill>
                    <a:schemeClr val="tx2">
                      <a:lumMod val="75000"/>
                    </a:schemeClr>
                  </a:solidFill>
                  <a:prstDash val="solid"/>
                </a:ln>
                <a:solidFill>
                  <a:srgbClr val="000099"/>
                </a:solidFill>
                <a:effectLst>
                  <a:outerShdw blurRad="50800" dist="38100" dir="16200000" rotWithShape="0">
                    <a:prstClr val="black">
                      <a:alpha val="40000"/>
                    </a:prstClr>
                  </a:outerShdw>
                </a:effectLst>
              </a:rPr>
              <a:t>sobota 31.3.2018</a:t>
            </a:r>
          </a:p>
          <a:p>
            <a:pPr algn="ctr"/>
            <a:r>
              <a:rPr lang="cs-CZ" sz="4400" dirty="0" smtClean="0">
                <a:ln w="12700">
                  <a:solidFill>
                    <a:schemeClr val="tx2">
                      <a:lumMod val="75000"/>
                    </a:schemeClr>
                  </a:solidFill>
                  <a:prstDash val="solid"/>
                </a:ln>
                <a:solidFill>
                  <a:srgbClr val="000099"/>
                </a:solidFill>
                <a:effectLst>
                  <a:outerShdw blurRad="50800" dist="38100" dir="16200000" rotWithShape="0">
                    <a:prstClr val="black">
                      <a:alpha val="40000"/>
                    </a:prstClr>
                  </a:outerShdw>
                </a:effectLst>
              </a:rPr>
              <a:t>10:15 hod</a:t>
            </a:r>
            <a:endParaRPr lang="cs-CZ" sz="4400" b="1" cap="none" spc="0" dirty="0">
              <a:ln w="12700">
                <a:solidFill>
                  <a:schemeClr val="tx2">
                    <a:lumMod val="75000"/>
                  </a:schemeClr>
                </a:solidFill>
                <a:prstDash val="solid"/>
              </a:ln>
              <a:solidFill>
                <a:srgbClr val="000099"/>
              </a:solidFill>
              <a:effectLst>
                <a:outerShdw blurRad="50800" dist="38100" dir="16200000" rotWithShape="0">
                  <a:prstClr val="black">
                    <a:alpha val="40000"/>
                  </a:prstClr>
                </a:outerShdw>
              </a:effectLst>
            </a:endParaRPr>
          </a:p>
        </p:txBody>
      </p:sp>
      <p:sp>
        <p:nvSpPr>
          <p:cNvPr id="3" name="TextovéPole 2"/>
          <p:cNvSpPr txBox="1"/>
          <p:nvPr/>
        </p:nvSpPr>
        <p:spPr>
          <a:xfrm>
            <a:off x="71984" y="91108"/>
            <a:ext cx="4690008" cy="1754326"/>
          </a:xfrm>
          <a:prstGeom prst="rect">
            <a:avLst/>
          </a:prstGeom>
          <a:gradFill>
            <a:gsLst>
              <a:gs pos="31000">
                <a:srgbClr val="CB67BF"/>
              </a:gs>
              <a:gs pos="66000">
                <a:srgbClr val="FFFF66">
                  <a:alpha val="46000"/>
                </a:srgbClr>
              </a:gs>
            </a:gsLst>
            <a:path path="circle">
              <a:fillToRect l="100000" t="100000"/>
            </a:path>
          </a:gradFill>
          <a:ln w="47625">
            <a:solidFill>
              <a:schemeClr val="accent1">
                <a:lumMod val="75000"/>
              </a:schemeClr>
            </a:solidFill>
            <a:prstDash val="dash"/>
          </a:ln>
        </p:spPr>
        <p:txBody>
          <a:bodyPr wrap="square" rtlCol="0">
            <a:spAutoFit/>
          </a:bodyPr>
          <a:lstStyle/>
          <a:p>
            <a:pPr algn="ctr"/>
            <a:r>
              <a:rPr lang="cs-CZ" sz="3600" dirty="0" smtClean="0">
                <a:ln>
                  <a:solidFill>
                    <a:srgbClr val="FFFF00"/>
                  </a:solidFill>
                </a:ln>
                <a:solidFill>
                  <a:srgbClr val="FF0066"/>
                </a:solidFill>
                <a:latin typeface="Algerian" panose="04020705040A02060702" pitchFamily="82" charset="0"/>
              </a:rPr>
              <a:t>Pozvánka na další domácí zápas</a:t>
            </a:r>
          </a:p>
        </p:txBody>
      </p:sp>
      <p:cxnSp>
        <p:nvCxnSpPr>
          <p:cNvPr id="5" name="Přímá spojnice se šipkou 4"/>
          <p:cNvCxnSpPr/>
          <p:nvPr/>
        </p:nvCxnSpPr>
        <p:spPr bwMode="auto">
          <a:xfrm>
            <a:off x="8712944" y="7039590"/>
            <a:ext cx="1051951" cy="0"/>
          </a:xfrm>
          <a:prstGeom prst="straightConnector1">
            <a:avLst/>
          </a:prstGeom>
          <a:noFill/>
          <a:ln w="19050" cap="flat" cmpd="sng" algn="ctr">
            <a:solidFill>
              <a:schemeClr val="accent5">
                <a:lumMod val="75000"/>
              </a:schemeClr>
            </a:solidFill>
            <a:prstDash val="solid"/>
            <a:round/>
            <a:headEnd type="none" w="med" len="med"/>
            <a:tailEnd type="triangle"/>
          </a:ln>
          <a:effectLst>
            <a:outerShdw dist="45791" dir="2021404" algn="ctr" rotWithShape="0">
              <a:srgbClr val="9999FF"/>
            </a:outerShdw>
          </a:effectLst>
        </p:spPr>
      </p:cxnSp>
      <p:pic>
        <p:nvPicPr>
          <p:cNvPr id="4" name="Obrázek 3"/>
          <p:cNvPicPr>
            <a:picLocks noChangeAspect="1"/>
          </p:cNvPicPr>
          <p:nvPr/>
        </p:nvPicPr>
        <p:blipFill>
          <a:blip r:embed="rId3"/>
          <a:stretch>
            <a:fillRect/>
          </a:stretch>
        </p:blipFill>
        <p:spPr>
          <a:xfrm>
            <a:off x="3504608" y="4352901"/>
            <a:ext cx="723900" cy="1066800"/>
          </a:xfrm>
          <a:prstGeom prst="rect">
            <a:avLst/>
          </a:prstGeom>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7"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sp>
        <p:nvSpPr>
          <p:cNvPr id="11" name="TextovéPole 10"/>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41</a:t>
            </a:r>
          </a:p>
        </p:txBody>
      </p:sp>
      <p:pic>
        <p:nvPicPr>
          <p:cNvPr id="1026" name="Picture 1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sp>
        <p:nvSpPr>
          <p:cNvPr id="2" name="Obdélník 1"/>
          <p:cNvSpPr/>
          <p:nvPr/>
        </p:nvSpPr>
        <p:spPr>
          <a:xfrm>
            <a:off x="2475878" y="6070391"/>
            <a:ext cx="2353529" cy="523220"/>
          </a:xfrm>
          <a:prstGeom prst="rect">
            <a:avLst/>
          </a:prstGeom>
          <a:noFill/>
        </p:spPr>
        <p:txBody>
          <a:bodyPr wrap="none" lIns="91440" tIns="45720" rIns="91440" bIns="45720">
            <a:spAutoFit/>
          </a:bodyPr>
          <a:lstStyle/>
          <a:p>
            <a:pPr algn="ctr"/>
            <a:r>
              <a:rPr lang="cs-CZ" sz="2800" b="1" cap="none" spc="0" dirty="0" smtClean="0">
                <a:ln w="22225">
                  <a:solidFill>
                    <a:schemeClr val="accent2"/>
                  </a:solidFill>
                  <a:prstDash val="solid"/>
                </a:ln>
                <a:solidFill>
                  <a:schemeClr val="accent2">
                    <a:lumMod val="40000"/>
                    <a:lumOff val="60000"/>
                  </a:schemeClr>
                </a:solidFill>
                <a:effectLst/>
              </a:rPr>
              <a:t>Štětí do toho</a:t>
            </a:r>
            <a:endParaRPr lang="cs-CZ" sz="2800" b="1" cap="none" spc="0" dirty="0">
              <a:ln w="22225">
                <a:solidFill>
                  <a:schemeClr val="accent2"/>
                </a:solidFill>
                <a:prstDash val="solid"/>
              </a:ln>
              <a:solidFill>
                <a:schemeClr val="accent2">
                  <a:lumMod val="40000"/>
                  <a:lumOff val="60000"/>
                </a:schemeClr>
              </a:solidFill>
              <a:effectLst/>
            </a:endParaRPr>
          </a:p>
        </p:txBody>
      </p:sp>
      <p:sp>
        <p:nvSpPr>
          <p:cNvPr id="4" name="TextovéPole 3"/>
          <p:cNvSpPr txBox="1"/>
          <p:nvPr/>
        </p:nvSpPr>
        <p:spPr>
          <a:xfrm>
            <a:off x="5420977" y="163116"/>
            <a:ext cx="4536504" cy="1569660"/>
          </a:xfrm>
          <a:prstGeom prst="rect">
            <a:avLst/>
          </a:prstGeom>
          <a:solidFill>
            <a:schemeClr val="accent6">
              <a:lumMod val="60000"/>
              <a:lumOff val="40000"/>
            </a:schemeClr>
          </a:solidFill>
          <a:scene3d>
            <a:camera prst="orthographicFront"/>
            <a:lightRig rig="threePt" dir="t"/>
          </a:scene3d>
          <a:sp3d contourW="101600">
            <a:bevelT w="95250" h="25400" prst="angle"/>
            <a:contourClr>
              <a:srgbClr val="66FF66"/>
            </a:contourClr>
          </a:sp3d>
        </p:spPr>
        <p:txBody>
          <a:bodyPr wrap="square" rtlCol="0">
            <a:spAutoFit/>
          </a:bodyPr>
          <a:lstStyle/>
          <a:p>
            <a:pPr algn="ctr"/>
            <a:r>
              <a:rPr lang="cs-CZ" sz="2400" dirty="0" smtClean="0">
                <a:solidFill>
                  <a:srgbClr val="FFFF00"/>
                </a:solidFill>
                <a:latin typeface="Segoe UI Black" panose="020B0A02040204020203" pitchFamily="34" charset="0"/>
                <a:ea typeface="Segoe UI Black" panose="020B0A02040204020203" pitchFamily="34" charset="0"/>
                <a:cs typeface="Segoe UI Black" panose="020B0A02040204020203" pitchFamily="34" charset="0"/>
              </a:rPr>
              <a:t>S </a:t>
            </a:r>
            <a:r>
              <a:rPr lang="cs-CZ" sz="2400" dirty="0" smtClean="0">
                <a:solidFill>
                  <a:srgbClr val="FFFF00"/>
                </a:solidFill>
                <a:latin typeface="Segoe UI Black" panose="020B0A02040204020203" pitchFamily="34" charset="0"/>
                <a:ea typeface="Segoe UI Black" panose="020B0A02040204020203" pitchFamily="34" charset="0"/>
                <a:cs typeface="Segoe UI Black" panose="020B0A02040204020203" pitchFamily="34" charset="0"/>
              </a:rPr>
              <a:t>Neštěmicemi  </a:t>
            </a:r>
            <a:r>
              <a:rPr lang="cs-CZ" sz="2400" dirty="0" smtClean="0">
                <a:solidFill>
                  <a:srgbClr val="FFFF00"/>
                </a:solidFill>
                <a:latin typeface="Segoe UI Black" panose="020B0A02040204020203" pitchFamily="34" charset="0"/>
                <a:ea typeface="Segoe UI Black" panose="020B0A02040204020203" pitchFamily="34" charset="0"/>
                <a:cs typeface="Segoe UI Black" panose="020B0A02040204020203" pitchFamily="34" charset="0"/>
              </a:rPr>
              <a:t>v neděli na umělce v Ústí </a:t>
            </a:r>
            <a:r>
              <a:rPr lang="cs-CZ" sz="2400" dirty="0" err="1" smtClean="0">
                <a:solidFill>
                  <a:srgbClr val="FFFF00"/>
                </a:solidFill>
                <a:latin typeface="Segoe UI Black" panose="020B0A02040204020203" pitchFamily="34" charset="0"/>
                <a:ea typeface="Segoe UI Black" panose="020B0A02040204020203" pitchFamily="34" charset="0"/>
                <a:cs typeface="Segoe UI Black" panose="020B0A02040204020203" pitchFamily="34" charset="0"/>
              </a:rPr>
              <a:t>n.L.</a:t>
            </a:r>
            <a:r>
              <a:rPr lang="cs-CZ" sz="2400" dirty="0" smtClean="0">
                <a:solidFill>
                  <a:srgbClr val="FFFF00"/>
                </a:solidFill>
                <a:latin typeface="Segoe UI Black" panose="020B0A02040204020203" pitchFamily="34" charset="0"/>
                <a:ea typeface="Segoe UI Black" panose="020B0A02040204020203" pitchFamily="34" charset="0"/>
                <a:cs typeface="Segoe UI Black" panose="020B0A02040204020203" pitchFamily="34" charset="0"/>
              </a:rPr>
              <a:t> Pojeďte s námi na příští venkovní zápas  </a:t>
            </a:r>
          </a:p>
        </p:txBody>
      </p:sp>
      <p:pic>
        <p:nvPicPr>
          <p:cNvPr id="115" name="Obrázek 114" descr="&lt;strong&gt;Cartoon&lt;/strong&gt; &lt;strong&gt;Bus&lt;/strong&gt;"/>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6883008" y="2059091"/>
            <a:ext cx="1633888" cy="900000"/>
          </a:xfrm>
          <a:prstGeom prst="rect">
            <a:avLst/>
          </a:prstGeom>
        </p:spPr>
      </p:pic>
      <p:pic>
        <p:nvPicPr>
          <p:cNvPr id="116" name="Picture 2"/>
          <p:cNvPicPr>
            <a:picLocks noChangeAspect="1" noChangeArrowheads="1"/>
          </p:cNvPicPr>
          <p:nvPr/>
        </p:nvPicPr>
        <p:blipFill>
          <a:blip r:embed="rId82" cstate="print"/>
          <a:srcRect/>
          <a:stretch>
            <a:fillRect/>
          </a:stretch>
        </p:blipFill>
        <p:spPr bwMode="auto">
          <a:xfrm>
            <a:off x="5415689" y="1894148"/>
            <a:ext cx="792088" cy="907173"/>
          </a:xfrm>
          <a:prstGeom prst="rect">
            <a:avLst/>
          </a:prstGeom>
          <a:noFill/>
          <a:ln w="25400">
            <a:noFill/>
            <a:miter lim="800000"/>
            <a:headEnd/>
            <a:tailEnd/>
          </a:ln>
        </p:spPr>
      </p:pic>
      <p:pic>
        <p:nvPicPr>
          <p:cNvPr id="8" name="Obrázek 7"/>
          <p:cNvPicPr>
            <a:picLocks noChangeAspect="1"/>
          </p:cNvPicPr>
          <p:nvPr/>
        </p:nvPicPr>
        <p:blipFill>
          <a:blip r:embed="rId83"/>
          <a:stretch>
            <a:fillRect/>
          </a:stretch>
        </p:blipFill>
        <p:spPr>
          <a:xfrm>
            <a:off x="8999041" y="1794556"/>
            <a:ext cx="1059719" cy="1224137"/>
          </a:xfrm>
          <a:prstGeom prst="rect">
            <a:avLst/>
          </a:prstGeom>
        </p:spPr>
      </p:pic>
      <p:sp>
        <p:nvSpPr>
          <p:cNvPr id="9" name="TextovéPole 8"/>
          <p:cNvSpPr txBox="1"/>
          <p:nvPr/>
        </p:nvSpPr>
        <p:spPr>
          <a:xfrm>
            <a:off x="5415689" y="3475170"/>
            <a:ext cx="4660119" cy="3308598"/>
          </a:xfrm>
          <a:prstGeom prst="rect">
            <a:avLst/>
          </a:prstGeom>
          <a:solidFill>
            <a:srgbClr val="00FFCC"/>
          </a:solidFill>
          <a:effectLst>
            <a:glow rad="101600">
              <a:srgbClr val="FF66CC">
                <a:alpha val="40000"/>
              </a:srgbClr>
            </a:glow>
            <a:softEdge rad="406400"/>
          </a:effectLst>
        </p:spPr>
        <p:txBody>
          <a:bodyPr wrap="square" rtlCol="0">
            <a:spAutoFit/>
          </a:bodyPr>
          <a:lstStyle/>
          <a:p>
            <a:pPr algn="ctr"/>
            <a:r>
              <a:rPr lang="cs-CZ" sz="4400" dirty="0" smtClean="0">
                <a:ln w="38100">
                  <a:noFill/>
                </a:ln>
                <a:solidFill>
                  <a:srgbClr val="6600CC"/>
                </a:solidFill>
                <a:effectLst>
                  <a:outerShdw blurRad="38100" dist="38100" dir="2700000" algn="tl">
                    <a:srgbClr val="000000">
                      <a:alpha val="43137"/>
                    </a:srgbClr>
                  </a:outerShdw>
                </a:effectLst>
                <a:latin typeface="Eras Bold ITC" panose="020B0907030504020204" pitchFamily="34" charset="0"/>
              </a:rPr>
              <a:t>FK ČL Neštěmice</a:t>
            </a:r>
          </a:p>
          <a:p>
            <a:pPr algn="ctr"/>
            <a:r>
              <a:rPr lang="cs-CZ" sz="500" dirty="0" smtClean="0">
                <a:ln w="38100">
                  <a:noFill/>
                </a:ln>
                <a:solidFill>
                  <a:srgbClr val="6600CC"/>
                </a:solidFill>
                <a:effectLst>
                  <a:outerShdw blurRad="38100" dist="38100" dir="2700000" algn="tl">
                    <a:srgbClr val="000000">
                      <a:alpha val="43137"/>
                    </a:srgbClr>
                  </a:outerShdw>
                </a:effectLst>
                <a:latin typeface="Eras Bold ITC" panose="020B0907030504020204" pitchFamily="34" charset="0"/>
              </a:rPr>
              <a:t>-</a:t>
            </a:r>
          </a:p>
          <a:p>
            <a:pPr algn="ctr"/>
            <a:r>
              <a:rPr lang="cs-CZ" sz="4400" dirty="0" smtClean="0">
                <a:ln w="38100">
                  <a:noFill/>
                </a:ln>
                <a:solidFill>
                  <a:srgbClr val="6600CC"/>
                </a:solidFill>
                <a:effectLst>
                  <a:outerShdw blurRad="38100" dist="38100" dir="2700000" algn="tl">
                    <a:srgbClr val="000000">
                      <a:alpha val="43137"/>
                    </a:srgbClr>
                  </a:outerShdw>
                </a:effectLst>
                <a:latin typeface="Eras Bold ITC" panose="020B0907030504020204" pitchFamily="34" charset="0"/>
              </a:rPr>
              <a:t>SK Štětí </a:t>
            </a:r>
          </a:p>
          <a:p>
            <a:pPr algn="ctr"/>
            <a:r>
              <a:rPr lang="cs-CZ" sz="2400" dirty="0" smtClean="0">
                <a:ln w="38100">
                  <a:noFill/>
                </a:ln>
                <a:solidFill>
                  <a:srgbClr val="6600CC"/>
                </a:solidFill>
                <a:effectLst>
                  <a:outerShdw blurRad="38100" dist="38100" dir="2700000" algn="tl">
                    <a:srgbClr val="000000">
                      <a:alpha val="43137"/>
                    </a:srgbClr>
                  </a:outerShdw>
                </a:effectLst>
                <a:latin typeface="Eras Bold ITC" panose="020B0907030504020204" pitchFamily="34" charset="0"/>
              </a:rPr>
              <a:t>neděle 25.3.2018</a:t>
            </a:r>
          </a:p>
          <a:p>
            <a:pPr algn="ctr"/>
            <a:r>
              <a:rPr lang="cs-CZ" sz="2400" dirty="0" smtClean="0">
                <a:ln w="38100">
                  <a:noFill/>
                </a:ln>
                <a:solidFill>
                  <a:srgbClr val="6600CC"/>
                </a:solidFill>
                <a:effectLst>
                  <a:outerShdw blurRad="38100" dist="38100" dir="2700000" algn="tl">
                    <a:srgbClr val="000000">
                      <a:alpha val="43137"/>
                    </a:srgbClr>
                  </a:outerShdw>
                </a:effectLst>
                <a:latin typeface="Eras Bold ITC" panose="020B0907030504020204" pitchFamily="34" charset="0"/>
              </a:rPr>
              <a:t>11:15 hod</a:t>
            </a:r>
          </a:p>
          <a:p>
            <a:pPr algn="ctr"/>
            <a:r>
              <a:rPr lang="cs-CZ" sz="2400" dirty="0" err="1" smtClean="0">
                <a:ln w="38100">
                  <a:noFill/>
                </a:ln>
                <a:solidFill>
                  <a:srgbClr val="6600CC"/>
                </a:solidFill>
                <a:effectLst>
                  <a:outerShdw blurRad="38100" dist="38100" dir="2700000" algn="tl">
                    <a:srgbClr val="000000">
                      <a:alpha val="43137"/>
                    </a:srgbClr>
                  </a:outerShdw>
                </a:effectLst>
                <a:latin typeface="Eras Bold ITC" panose="020B0907030504020204" pitchFamily="34" charset="0"/>
              </a:rPr>
              <a:t>umělka</a:t>
            </a:r>
            <a:r>
              <a:rPr lang="cs-CZ" sz="2400" dirty="0" smtClean="0">
                <a:ln w="38100">
                  <a:noFill/>
                </a:ln>
                <a:solidFill>
                  <a:srgbClr val="6600CC"/>
                </a:solidFill>
                <a:effectLst>
                  <a:outerShdw blurRad="38100" dist="38100" dir="2700000" algn="tl">
                    <a:srgbClr val="000000">
                      <a:alpha val="43137"/>
                    </a:srgbClr>
                  </a:outerShdw>
                </a:effectLst>
                <a:latin typeface="Eras Bold ITC" panose="020B0907030504020204" pitchFamily="34" charset="0"/>
              </a:rPr>
              <a:t> Ústí </a:t>
            </a:r>
            <a:r>
              <a:rPr lang="cs-CZ" sz="2400" dirty="0" err="1" smtClean="0">
                <a:ln w="38100">
                  <a:noFill/>
                </a:ln>
                <a:solidFill>
                  <a:srgbClr val="6600CC"/>
                </a:solidFill>
                <a:effectLst>
                  <a:outerShdw blurRad="38100" dist="38100" dir="2700000" algn="tl">
                    <a:srgbClr val="000000">
                      <a:alpha val="43137"/>
                    </a:srgbClr>
                  </a:outerShdw>
                </a:effectLst>
                <a:latin typeface="Eras Bold ITC" panose="020B0907030504020204" pitchFamily="34" charset="0"/>
              </a:rPr>
              <a:t>n.L.</a:t>
            </a:r>
            <a:r>
              <a:rPr lang="cs-CZ" sz="2400" dirty="0" smtClean="0">
                <a:ln w="38100">
                  <a:noFill/>
                </a:ln>
                <a:solidFill>
                  <a:srgbClr val="6600CC"/>
                </a:solidFill>
                <a:effectLst>
                  <a:outerShdw blurRad="38100" dist="38100" dir="2700000" algn="tl">
                    <a:srgbClr val="000000">
                      <a:alpha val="43137"/>
                    </a:srgbClr>
                  </a:outerShdw>
                </a:effectLst>
                <a:latin typeface="Eras Bold ITC" panose="020B0907030504020204" pitchFamily="34" charset="0"/>
              </a:rPr>
              <a:t> </a:t>
            </a:r>
          </a:p>
        </p:txBody>
      </p:sp>
      <p:sp>
        <p:nvSpPr>
          <p:cNvPr id="10" name="TextovéPole 9"/>
          <p:cNvSpPr txBox="1"/>
          <p:nvPr/>
        </p:nvSpPr>
        <p:spPr>
          <a:xfrm>
            <a:off x="6609632" y="3033853"/>
            <a:ext cx="2180640" cy="400110"/>
          </a:xfrm>
          <a:prstGeom prst="rect">
            <a:avLst/>
          </a:prstGeom>
          <a:pattFill prst="pct10">
            <a:fgClr>
              <a:srgbClr val="99FF66"/>
            </a:fgClr>
            <a:bgClr>
              <a:schemeClr val="bg1"/>
            </a:bgClr>
          </a:pattFill>
        </p:spPr>
        <p:txBody>
          <a:bodyPr wrap="square" rtlCol="0">
            <a:spAutoFit/>
          </a:bodyPr>
          <a:lstStyle/>
          <a:p>
            <a:pPr algn="ctr"/>
            <a:r>
              <a:rPr lang="cs-CZ" sz="2000" dirty="0" smtClean="0">
                <a:latin typeface="Arial Black" panose="020B0A04020102020204" pitchFamily="34" charset="0"/>
              </a:rPr>
              <a:t>Odjezd 8:30</a:t>
            </a:r>
          </a:p>
        </p:txBody>
      </p:sp>
      <p:cxnSp>
        <p:nvCxnSpPr>
          <p:cNvPr id="13" name="Přímá spojnice se šipkou 12"/>
          <p:cNvCxnSpPr/>
          <p:nvPr/>
        </p:nvCxnSpPr>
        <p:spPr bwMode="auto">
          <a:xfrm>
            <a:off x="6221356" y="2347734"/>
            <a:ext cx="648072" cy="58891"/>
          </a:xfrm>
          <a:prstGeom prst="straightConnector1">
            <a:avLst/>
          </a:prstGeom>
          <a:noFill/>
          <a:ln w="31750" cap="flat" cmpd="sng" algn="ctr">
            <a:solidFill>
              <a:srgbClr val="FF6699"/>
            </a:solidFill>
            <a:prstDash val="solid"/>
            <a:round/>
            <a:headEnd type="none" w="med" len="med"/>
            <a:tailEnd type="triangle"/>
          </a:ln>
          <a:effectLst>
            <a:outerShdw dist="45791" dir="2021404" algn="ctr" rotWithShape="0">
              <a:srgbClr val="9999FF"/>
            </a:outerShdw>
          </a:effectLst>
        </p:spPr>
      </p:cxnSp>
      <p:cxnSp>
        <p:nvCxnSpPr>
          <p:cNvPr id="123" name="Přímá spojnice se šipkou 122"/>
          <p:cNvCxnSpPr/>
          <p:nvPr/>
        </p:nvCxnSpPr>
        <p:spPr bwMode="auto">
          <a:xfrm>
            <a:off x="8324474" y="2491425"/>
            <a:ext cx="648072" cy="58891"/>
          </a:xfrm>
          <a:prstGeom prst="straightConnector1">
            <a:avLst/>
          </a:prstGeom>
          <a:noFill/>
          <a:ln w="31750" cap="flat" cmpd="sng" algn="ctr">
            <a:solidFill>
              <a:srgbClr val="FF6699"/>
            </a:solidFill>
            <a:prstDash val="solid"/>
            <a:round/>
            <a:headEnd type="none" w="med" len="med"/>
            <a:tailEnd type="triangle"/>
          </a:ln>
          <a:effectLst>
            <a:outerShdw dist="45791" dir="2021404" algn="ctr" rotWithShape="0">
              <a:srgbClr val="9999FF"/>
            </a:outerShdw>
          </a:effectLst>
        </p:spPr>
      </p:cxnSp>
      <p:sp>
        <p:nvSpPr>
          <p:cNvPr id="119" name="TextovéPole 118"/>
          <p:cNvSpPr txBox="1"/>
          <p:nvPr/>
        </p:nvSpPr>
        <p:spPr>
          <a:xfrm>
            <a:off x="153261" y="79777"/>
            <a:ext cx="4670152" cy="5339923"/>
          </a:xfrm>
          <a:prstGeom prst="rect">
            <a:avLst/>
          </a:prstGeom>
          <a:noFill/>
          <a:ln w="57150">
            <a:solidFill>
              <a:srgbClr val="33CC33"/>
            </a:solidFill>
          </a:ln>
          <a:effectLst>
            <a:innerShdw blurRad="114300">
              <a:prstClr val="black"/>
            </a:innerShdw>
          </a:effectLst>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sz="1100" i="1" dirty="0" smtClean="0">
                <a:latin typeface="Arial" pitchFamily="34" charset="0"/>
                <a:cs typeface="Arial" pitchFamily="34" charset="0"/>
              </a:rPr>
              <a:t>Trávníky jsou zde stále dva a vy , kteří jste v zimě kolem nich projížděli jste mohli pozorovat, jak se měnila jejich barva. V prosinci, kdy se čekalo, že na ní bude sníh, se krásně zelenala. No a v březnu, který je už jarním měsícem, hnědla, jak když zima právě přichází. Velký otazník, kdy se na ní vyběhne trénovat. No a ještě příští týden hlásí mrazy. Snad  se Štětí vyhnou. Na předcházející stránce jsme psali o úspěšném chodu oddílu, ale to vůbec neznamená, že nejsou rezervy. Ty jsou vždy. Mezi hlavní priority patří větší nábor mezi mládeží, přilákat na hřiště více mladých fotbalistů, lepší spolupráce se školami. S tím souvisí i větší  počet trenérů a k tomu ještě kvalifikovaných. Není lehké dostat na hřiště dospělé, protože jsou to stovky hodin, které se těžce finančně hodnotí. Velmi rádi by jsme také přivítali zájemce o práci ve výboru fotbalového oddílu. </a:t>
            </a:r>
          </a:p>
          <a:p>
            <a:pPr algn="just" eaLnBrk="0" hangingPunct="0">
              <a:defRPr/>
            </a:pPr>
            <a:r>
              <a:rPr lang="cs-CZ" sz="1100" i="1" dirty="0">
                <a:latin typeface="Arial" pitchFamily="34" charset="0"/>
                <a:cs typeface="Arial" pitchFamily="34" charset="0"/>
              </a:rPr>
              <a:t> </a:t>
            </a:r>
            <a:r>
              <a:rPr lang="cs-CZ" sz="1100" i="1" dirty="0" smtClean="0">
                <a:latin typeface="Arial" pitchFamily="34" charset="0"/>
                <a:cs typeface="Arial" pitchFamily="34" charset="0"/>
              </a:rPr>
              <a:t>        Vstupujeme do jara a sportovní cíle jsou jasné. Mužstvo dospělých chce hrát na čele a skončit do 3. místa. Postup do divize neodmítáme. Byl by třetí ve velmi krátké době. Dorost chce skončit na 1. místě ve skupině A I. A třídy. Starší žáci si kladou za cíl postup do finálové skupiny krajského přeboru.  Mladší žáci by je následovali, ale dle slov jednoho z trenérů Miloslava </a:t>
            </a:r>
            <a:r>
              <a:rPr lang="cs-CZ" sz="1100" i="1" dirty="0" err="1" smtClean="0">
                <a:latin typeface="Arial" pitchFamily="34" charset="0"/>
                <a:cs typeface="Arial" pitchFamily="34" charset="0"/>
              </a:rPr>
              <a:t>Hromeho</a:t>
            </a:r>
            <a:r>
              <a:rPr lang="cs-CZ" sz="1100" i="1" dirty="0" smtClean="0">
                <a:latin typeface="Arial" pitchFamily="34" charset="0"/>
                <a:cs typeface="Arial" pitchFamily="34" charset="0"/>
              </a:rPr>
              <a:t> se chtějí fotbalem hlavně bavit a  s tím přijdou  i výsledky. Starší přípravka se chce také  ze hry radovat, ale postup ze semifinálové skupiny okresního přeboru do finálové neodmítá. Mladší přípravka a  </a:t>
            </a:r>
            <a:r>
              <a:rPr lang="cs-CZ" sz="1100" i="1" dirty="0" err="1" smtClean="0">
                <a:latin typeface="Arial" pitchFamily="34" charset="0"/>
                <a:cs typeface="Arial" pitchFamily="34" charset="0"/>
              </a:rPr>
              <a:t>minipřípravka</a:t>
            </a:r>
            <a:r>
              <a:rPr lang="cs-CZ" sz="1100" i="1" dirty="0" smtClean="0">
                <a:latin typeface="Arial" pitchFamily="34" charset="0"/>
                <a:cs typeface="Arial" pitchFamily="34" charset="0"/>
              </a:rPr>
              <a:t> to je především hra s míčem a zda je mužstvo první nebo poslední je jedno.  Hlavně se smát,  balón nikomu nepůjčit a když už padne gól, tak se radovat . Zapomněli jsme na nejmladší. Starou gardu. Honza Tyle má jasno.  3. místo v okresním přeboru.    </a:t>
            </a:r>
          </a:p>
          <a:p>
            <a:pPr algn="just" eaLnBrk="0" hangingPunct="0">
              <a:defRPr/>
            </a:pPr>
            <a:r>
              <a:rPr lang="cs-CZ" sz="1100" i="1" dirty="0" smtClean="0">
                <a:latin typeface="Arial" pitchFamily="34" charset="0"/>
                <a:cs typeface="Arial" pitchFamily="34" charset="0"/>
              </a:rPr>
              <a:t>        Karty jsou rozdány. Jednu držíte i vy diváci, kteří se svým hlasitým povzbuzováním můžete stát 12 hráčem a pomoci mužstvům SK Štětí. Jdeme na to, jsme jeden tým a . proto</a:t>
            </a:r>
          </a:p>
        </p:txBody>
      </p:sp>
      <p:pic>
        <p:nvPicPr>
          <p:cNvPr id="120" name="Obrázek 119" descr="ACTIONS"/>
          <p:cNvPicPr>
            <a:picLocks noChangeAspect="1"/>
          </p:cNvPicPr>
          <p:nvPr/>
        </p:nvPicPr>
        <p:blipFill>
          <a:blip r:embed="rId84" cstate="print">
            <a:extLst>
              <a:ext uri="{28A0092B-C50C-407E-A947-70E740481C1C}">
                <a14:useLocalDpi xmlns:a14="http://schemas.microsoft.com/office/drawing/2010/main" val="0"/>
              </a:ext>
            </a:extLst>
          </a:blip>
          <a:stretch>
            <a:fillRect/>
          </a:stretch>
        </p:blipFill>
        <p:spPr>
          <a:xfrm>
            <a:off x="388175" y="5563716"/>
            <a:ext cx="1356083" cy="1260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43984" y="5275687"/>
            <a:ext cx="184730" cy="276999"/>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25038" y="7004455"/>
            <a:ext cx="19581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40</a:t>
            </a:r>
          </a:p>
        </p:txBody>
      </p:sp>
      <p:pic>
        <p:nvPicPr>
          <p:cNvPr id="2050" name="Picture 6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sp>
        <p:nvSpPr>
          <p:cNvPr id="3" name="TextovéPole 2"/>
          <p:cNvSpPr txBox="1"/>
          <p:nvPr/>
        </p:nvSpPr>
        <p:spPr>
          <a:xfrm>
            <a:off x="143992" y="63813"/>
            <a:ext cx="4680520" cy="1323439"/>
          </a:xfrm>
          <a:prstGeom prst="rect">
            <a:avLst/>
          </a:prstGeom>
          <a:pattFill prst="sphere">
            <a:fgClr>
              <a:srgbClr val="77E1EF"/>
            </a:fgClr>
            <a:bgClr>
              <a:schemeClr val="bg1"/>
            </a:bgClr>
          </a:pattFill>
          <a:effectLst>
            <a:glow rad="139700">
              <a:srgbClr val="FFFFCC">
                <a:alpha val="40000"/>
              </a:srgbClr>
            </a:glow>
            <a:softEdge rad="444500"/>
          </a:effectLst>
        </p:spPr>
        <p:txBody>
          <a:bodyPr wrap="square" rtlCol="0">
            <a:spAutoFit/>
          </a:bodyPr>
          <a:lstStyle/>
          <a:p>
            <a:pPr algn="ctr"/>
            <a:r>
              <a:rPr lang="cs-CZ" sz="2000" dirty="0" smtClean="0">
                <a:solidFill>
                  <a:srgbClr val="FF3300"/>
                </a:solidFill>
                <a:latin typeface="Arial Black" panose="020B0A04020102020204" pitchFamily="34" charset="0"/>
              </a:rPr>
              <a:t>Nezůstávejte doma  a přijďte se podívat na městský stadion ve Štětí. Jarní zápasový vláček se rozjíždí </a:t>
            </a:r>
          </a:p>
        </p:txBody>
      </p:sp>
      <p:pic>
        <p:nvPicPr>
          <p:cNvPr id="4" name="Obrázek 3"/>
          <p:cNvPicPr>
            <a:picLocks noChangeAspect="1"/>
          </p:cNvPicPr>
          <p:nvPr/>
        </p:nvPicPr>
        <p:blipFill>
          <a:blip r:embed="rId165"/>
          <a:stretch>
            <a:fillRect/>
          </a:stretch>
        </p:blipFill>
        <p:spPr>
          <a:xfrm>
            <a:off x="166398" y="1294129"/>
            <a:ext cx="833238" cy="828000"/>
          </a:xfrm>
          <a:prstGeom prst="rect">
            <a:avLst/>
          </a:prstGeom>
        </p:spPr>
      </p:pic>
      <p:sp>
        <p:nvSpPr>
          <p:cNvPr id="5" name="TextovéPole 4"/>
          <p:cNvSpPr txBox="1"/>
          <p:nvPr/>
        </p:nvSpPr>
        <p:spPr>
          <a:xfrm>
            <a:off x="1318777" y="1446519"/>
            <a:ext cx="3312367" cy="523220"/>
          </a:xfrm>
          <a:prstGeom prst="rect">
            <a:avLst/>
          </a:prstGeom>
          <a:blipFill>
            <a:blip r:embed="rId166"/>
            <a:tile tx="12700" ty="0" sx="100000" sy="100000" flip="none" algn="tl"/>
          </a:blipFill>
        </p:spPr>
        <p:txBody>
          <a:bodyPr wrap="square" rtlCol="0">
            <a:spAutoFit/>
          </a:bodyPr>
          <a:lstStyle/>
          <a:p>
            <a:pPr algn="ctr"/>
            <a:r>
              <a:rPr lang="cs-CZ" sz="2800" dirty="0" smtClean="0">
                <a:solidFill>
                  <a:srgbClr val="000099"/>
                </a:solidFill>
                <a:latin typeface="Berlin Sans FB Demi" panose="020E0802020502020306" pitchFamily="34" charset="0"/>
              </a:rPr>
              <a:t>Štětí do toho</a:t>
            </a:r>
          </a:p>
        </p:txBody>
      </p:sp>
      <p:graphicFrame>
        <p:nvGraphicFramePr>
          <p:cNvPr id="10" name="Tabulka 9"/>
          <p:cNvGraphicFramePr>
            <a:graphicFrameLocks noGrp="1"/>
          </p:cNvGraphicFramePr>
          <p:nvPr>
            <p:extLst>
              <p:ext uri="{D42A27DB-BD31-4B8C-83A1-F6EECF244321}">
                <p14:modId xmlns:p14="http://schemas.microsoft.com/office/powerpoint/2010/main" val="4012252495"/>
              </p:ext>
            </p:extLst>
          </p:nvPr>
        </p:nvGraphicFramePr>
        <p:xfrm>
          <a:off x="71984" y="2323356"/>
          <a:ext cx="4680520" cy="4471204"/>
        </p:xfrm>
        <a:graphic>
          <a:graphicData uri="http://schemas.openxmlformats.org/drawingml/2006/table">
            <a:tbl>
              <a:tblPr/>
              <a:tblGrid>
                <a:gridCol w="598672">
                  <a:extLst>
                    <a:ext uri="{9D8B030D-6E8A-4147-A177-3AD203B41FA5}">
                      <a16:colId xmlns:a16="http://schemas.microsoft.com/office/drawing/2014/main" val="843647507"/>
                    </a:ext>
                  </a:extLst>
                </a:gridCol>
                <a:gridCol w="696636">
                  <a:extLst>
                    <a:ext uri="{9D8B030D-6E8A-4147-A177-3AD203B41FA5}">
                      <a16:colId xmlns:a16="http://schemas.microsoft.com/office/drawing/2014/main" val="1896661845"/>
                    </a:ext>
                  </a:extLst>
                </a:gridCol>
                <a:gridCol w="555131">
                  <a:extLst>
                    <a:ext uri="{9D8B030D-6E8A-4147-A177-3AD203B41FA5}">
                      <a16:colId xmlns:a16="http://schemas.microsoft.com/office/drawing/2014/main" val="2002974707"/>
                    </a:ext>
                  </a:extLst>
                </a:gridCol>
                <a:gridCol w="1029881">
                  <a:extLst>
                    <a:ext uri="{9D8B030D-6E8A-4147-A177-3AD203B41FA5}">
                      <a16:colId xmlns:a16="http://schemas.microsoft.com/office/drawing/2014/main" val="3420585609"/>
                    </a:ext>
                  </a:extLst>
                </a:gridCol>
                <a:gridCol w="792088">
                  <a:extLst>
                    <a:ext uri="{9D8B030D-6E8A-4147-A177-3AD203B41FA5}">
                      <a16:colId xmlns:a16="http://schemas.microsoft.com/office/drawing/2014/main" val="3140967130"/>
                    </a:ext>
                  </a:extLst>
                </a:gridCol>
                <a:gridCol w="1008112">
                  <a:extLst>
                    <a:ext uri="{9D8B030D-6E8A-4147-A177-3AD203B41FA5}">
                      <a16:colId xmlns:a16="http://schemas.microsoft.com/office/drawing/2014/main" val="3111016960"/>
                    </a:ext>
                  </a:extLst>
                </a:gridCol>
              </a:tblGrid>
              <a:tr h="231758">
                <a:tc>
                  <a:txBody>
                    <a:bodyPr/>
                    <a:lstStyle/>
                    <a:p>
                      <a:pPr algn="ctr" fontAlgn="ctr"/>
                      <a:r>
                        <a:rPr lang="cs-CZ" sz="800" b="1" i="0" u="none" strike="noStrike" dirty="0">
                          <a:solidFill>
                            <a:srgbClr val="000000"/>
                          </a:solidFill>
                          <a:effectLst/>
                          <a:latin typeface="Arial Black" panose="020B0A04020102020204" pitchFamily="34" charset="0"/>
                        </a:rPr>
                        <a:t>Datum</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800" b="1" i="0" u="none" strike="noStrike" dirty="0">
                          <a:solidFill>
                            <a:srgbClr val="000000"/>
                          </a:solidFill>
                          <a:effectLst/>
                          <a:latin typeface="Arial Black" panose="020B0A04020102020204" pitchFamily="34" charset="0"/>
                        </a:rPr>
                        <a:t>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800" b="1" i="0" u="none" strike="noStrike">
                          <a:solidFill>
                            <a:srgbClr val="000000"/>
                          </a:solidFill>
                          <a:effectLst/>
                          <a:latin typeface="Arial Black" panose="020B0A04020102020204" pitchFamily="34" charset="0"/>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800" b="1" i="0" u="none" strike="noStrike" dirty="0">
                          <a:solidFill>
                            <a:srgbClr val="000000"/>
                          </a:solidFill>
                          <a:effectLst/>
                          <a:latin typeface="Arial Black" panose="020B0A04020102020204" pitchFamily="34" charset="0"/>
                        </a:rPr>
                        <a:t>Soupeř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800" b="1" i="0" u="none" strike="noStrike" dirty="0">
                          <a:solidFill>
                            <a:srgbClr val="000000"/>
                          </a:solidFill>
                          <a:effectLst/>
                          <a:latin typeface="Arial Black" panose="020B0A04020102020204" pitchFamily="34" charset="0"/>
                        </a:rPr>
                        <a:t>Kategorie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800" b="1" i="0" u="none" strike="noStrike" dirty="0">
                          <a:solidFill>
                            <a:srgbClr val="000000"/>
                          </a:solidFill>
                          <a:effectLst/>
                          <a:latin typeface="Arial Black" panose="020B0A04020102020204" pitchFamily="34" charset="0"/>
                        </a:rPr>
                        <a:t>Soutěž</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3302373733"/>
                  </a:ext>
                </a:extLst>
              </a:tr>
              <a:tr h="465622">
                <a:tc>
                  <a:txBody>
                    <a:bodyPr/>
                    <a:lstStyle/>
                    <a:p>
                      <a:pPr algn="ctr" fontAlgn="ctr"/>
                      <a:r>
                        <a:rPr lang="cs-CZ" sz="800" b="1" i="0" u="none" strike="noStrike" dirty="0">
                          <a:solidFill>
                            <a:srgbClr val="000000"/>
                          </a:solidFill>
                          <a:effectLst/>
                          <a:latin typeface="Arial" panose="020B0604020202020204" pitchFamily="34" charset="0"/>
                        </a:rPr>
                        <a:t>17.03.2018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TJ Horní Jiřetín/FK Litvínov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Dospělí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Ústecký přebor</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602048444"/>
                  </a:ext>
                </a:extLst>
              </a:tr>
              <a:tr h="162230">
                <a:tc>
                  <a:txBody>
                    <a:bodyPr/>
                    <a:lstStyle/>
                    <a:p>
                      <a:pPr algn="ctr" fontAlgn="ctr"/>
                      <a:r>
                        <a:rPr lang="cs-CZ" sz="8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extLst>
                  <a:ext uri="{0D108BD9-81ED-4DB2-BD59-A6C34878D82A}">
                    <a16:rowId xmlns:a16="http://schemas.microsoft.com/office/drawing/2014/main" val="2036019915"/>
                  </a:ext>
                </a:extLst>
              </a:tr>
              <a:tr h="313926">
                <a:tc>
                  <a:txBody>
                    <a:bodyPr/>
                    <a:lstStyle/>
                    <a:p>
                      <a:pPr algn="ctr" fontAlgn="ctr"/>
                      <a:r>
                        <a:rPr lang="cs-CZ" sz="800" b="1" i="0" u="none" strike="noStrike">
                          <a:solidFill>
                            <a:srgbClr val="000000"/>
                          </a:solidFill>
                          <a:effectLst/>
                          <a:latin typeface="Arial" panose="020B0604020202020204" pitchFamily="34" charset="0"/>
                        </a:rPr>
                        <a:t>24.03.2018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TJ Vaňov/TJ Libouchec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Dorost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I.A třída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294252405"/>
                  </a:ext>
                </a:extLst>
              </a:tr>
              <a:tr h="162230">
                <a:tc>
                  <a:txBody>
                    <a:bodyPr/>
                    <a:lstStyle/>
                    <a:p>
                      <a:pPr algn="ctr" fontAlgn="ctr"/>
                      <a:r>
                        <a:rPr lang="cs-CZ" sz="8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extLst>
                  <a:ext uri="{0D108BD9-81ED-4DB2-BD59-A6C34878D82A}">
                    <a16:rowId xmlns:a16="http://schemas.microsoft.com/office/drawing/2014/main" val="305098029"/>
                  </a:ext>
                </a:extLst>
              </a:tr>
              <a:tr h="313926">
                <a:tc>
                  <a:txBody>
                    <a:bodyPr/>
                    <a:lstStyle/>
                    <a:p>
                      <a:pPr algn="ctr" fontAlgn="ctr"/>
                      <a:r>
                        <a:rPr lang="cs-CZ" sz="800" b="1" i="0" u="none" strike="noStrike">
                          <a:solidFill>
                            <a:srgbClr val="000000"/>
                          </a:solidFill>
                          <a:effectLst/>
                          <a:latin typeface="Arial" panose="020B0604020202020204" pitchFamily="34" charset="0"/>
                        </a:rPr>
                        <a:t>31.03.2018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FK Jiskra 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Dospělí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Ústecký přebor</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051523976"/>
                  </a:ext>
                </a:extLst>
              </a:tr>
              <a:tr h="313926">
                <a:tc>
                  <a:txBody>
                    <a:bodyPr/>
                    <a:lstStyle/>
                    <a:p>
                      <a:pPr algn="ctr" fontAlgn="ctr"/>
                      <a:r>
                        <a:rPr lang="cs-CZ" sz="800" b="1" i="0" u="none" strike="noStrike">
                          <a:solidFill>
                            <a:srgbClr val="000000"/>
                          </a:solidFill>
                          <a:effectLst/>
                          <a:latin typeface="Arial" panose="020B0604020202020204" pitchFamily="34" charset="0"/>
                        </a:rPr>
                        <a:t>01.04.2018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TJ Hvězda Trnovany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Ústecký přebor</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86278839"/>
                  </a:ext>
                </a:extLst>
              </a:tr>
              <a:tr h="162230">
                <a:tc>
                  <a:txBody>
                    <a:bodyPr/>
                    <a:lstStyle/>
                    <a:p>
                      <a:pPr algn="ctr" fontAlgn="ctr"/>
                      <a:r>
                        <a:rPr lang="cs-CZ" sz="8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extLst>
                  <a:ext uri="{0D108BD9-81ED-4DB2-BD59-A6C34878D82A}">
                    <a16:rowId xmlns:a16="http://schemas.microsoft.com/office/drawing/2014/main" val="3528246400"/>
                  </a:ext>
                </a:extLst>
              </a:tr>
              <a:tr h="313926">
                <a:tc>
                  <a:txBody>
                    <a:bodyPr/>
                    <a:lstStyle/>
                    <a:p>
                      <a:pPr algn="ctr" fontAlgn="ctr"/>
                      <a:r>
                        <a:rPr lang="cs-CZ" sz="800" b="1" i="0" u="none" strike="noStrike">
                          <a:solidFill>
                            <a:srgbClr val="000000"/>
                          </a:solidFill>
                          <a:effectLst/>
                          <a:latin typeface="Arial" panose="020B0604020202020204" pitchFamily="34" charset="0"/>
                        </a:rPr>
                        <a:t>07.04.2018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SK Plaston Šluknov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Dorost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I.A třída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564367039"/>
                  </a:ext>
                </a:extLst>
              </a:tr>
              <a:tr h="920710">
                <a:tc>
                  <a:txBody>
                    <a:bodyPr/>
                    <a:lstStyle/>
                    <a:p>
                      <a:pPr algn="ctr" fontAlgn="ctr"/>
                      <a:r>
                        <a:rPr lang="cs-CZ" sz="800" b="1" i="0" u="none" strike="noStrike">
                          <a:solidFill>
                            <a:srgbClr val="000000"/>
                          </a:solidFill>
                          <a:effectLst/>
                          <a:latin typeface="Arial" panose="020B0604020202020204" pitchFamily="34" charset="0"/>
                        </a:rPr>
                        <a:t>8.4.2018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SK Štětí, SK Sokol Malé Žernoseky, FK Peruc, SK Sahara Vědomice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Mladší přípravka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Okresní liga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385621241"/>
                  </a:ext>
                </a:extLst>
              </a:tr>
              <a:tr h="162230">
                <a:tc>
                  <a:txBody>
                    <a:bodyPr/>
                    <a:lstStyle/>
                    <a:p>
                      <a:pPr algn="ctr" fontAlgn="ctr"/>
                      <a:r>
                        <a:rPr lang="cs-CZ" sz="800" b="1"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9525" marR="9525" marT="9525"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extLst>
                  <a:ext uri="{0D108BD9-81ED-4DB2-BD59-A6C34878D82A}">
                    <a16:rowId xmlns:a16="http://schemas.microsoft.com/office/drawing/2014/main" val="548214551"/>
                  </a:ext>
                </a:extLst>
              </a:tr>
              <a:tr h="313926">
                <a:tc>
                  <a:txBody>
                    <a:bodyPr/>
                    <a:lstStyle/>
                    <a:p>
                      <a:pPr algn="ctr" fontAlgn="ctr"/>
                      <a:r>
                        <a:rPr lang="cs-CZ" sz="800" b="1" i="0" u="none" strike="noStrike">
                          <a:solidFill>
                            <a:srgbClr val="000000"/>
                          </a:solidFill>
                          <a:effectLst/>
                          <a:latin typeface="Arial" panose="020B0604020202020204" pitchFamily="34" charset="0"/>
                        </a:rPr>
                        <a:t>13.04.2018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Tigo Nučnice 1996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Stará garda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effectLst/>
                          <a:latin typeface="Arial" panose="020B0604020202020204" pitchFamily="34" charset="0"/>
                        </a:rPr>
                        <a:t>Okresní přebor</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661831083"/>
                  </a:ext>
                </a:extLst>
              </a:tr>
              <a:tr h="313926">
                <a:tc>
                  <a:txBody>
                    <a:bodyPr/>
                    <a:lstStyle/>
                    <a:p>
                      <a:pPr algn="ctr" fontAlgn="ctr"/>
                      <a:r>
                        <a:rPr lang="cs-CZ" sz="800" b="1" i="0" u="none" strike="noStrike">
                          <a:solidFill>
                            <a:srgbClr val="000000"/>
                          </a:solidFill>
                          <a:effectLst/>
                          <a:latin typeface="Arial" panose="020B0604020202020204" pitchFamily="34" charset="0"/>
                        </a:rPr>
                        <a:t>14.04.2018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SK STAP Vilémov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Dospělí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effectLst/>
                          <a:latin typeface="Arial" panose="020B0604020202020204" pitchFamily="34" charset="0"/>
                        </a:rPr>
                        <a:t>Ústecký přebor</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41612567"/>
                  </a:ext>
                </a:extLst>
              </a:tr>
              <a:tr h="313926">
                <a:tc>
                  <a:txBody>
                    <a:bodyPr/>
                    <a:lstStyle/>
                    <a:p>
                      <a:pPr algn="ctr" fontAlgn="ctr"/>
                      <a:r>
                        <a:rPr lang="cs-CZ" sz="800" b="1" i="0" u="none" strike="noStrike">
                          <a:solidFill>
                            <a:srgbClr val="000000"/>
                          </a:solidFill>
                          <a:effectLst/>
                          <a:latin typeface="Arial" panose="020B0604020202020204" pitchFamily="34" charset="0"/>
                        </a:rPr>
                        <a:t>15.04.2018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effectLst/>
                          <a:latin typeface="Arial" panose="020B0604020202020204" pitchFamily="34" charset="0"/>
                        </a:rPr>
                        <a:t>10:00</a:t>
                      </a:r>
                      <a:r>
                        <a:rPr lang="cs-CZ" sz="900" b="1" i="0" u="none" strike="noStrike" dirty="0" smtClean="0">
                          <a:solidFill>
                            <a:srgbClr val="000000"/>
                          </a:solidFill>
                          <a:effectLst/>
                          <a:latin typeface="Arial" panose="020B0604020202020204" pitchFamily="34" charset="0"/>
                        </a:rPr>
                        <a:t>,</a:t>
                      </a:r>
                    </a:p>
                    <a:p>
                      <a:pPr algn="ctr" fontAlgn="ctr"/>
                      <a:r>
                        <a:rPr lang="cs-CZ" sz="900" b="1" i="0" u="none" strike="noStrike" dirty="0" smtClean="0">
                          <a:solidFill>
                            <a:srgbClr val="000000"/>
                          </a:solidFill>
                          <a:effectLst/>
                          <a:latin typeface="Arial" panose="020B0604020202020204" pitchFamily="34" charset="0"/>
                        </a:rPr>
                        <a:t>12:00</a:t>
                      </a:r>
                      <a:endParaRPr lang="cs-CZ" sz="9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effectLst/>
                          <a:latin typeface="Arial" panose="020B0604020202020204" pitchFamily="34" charset="0"/>
                        </a:rPr>
                        <a:t>Ústecký přebor</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932802960"/>
                  </a:ext>
                </a:extLst>
              </a:tr>
            </a:tbl>
          </a:graphicData>
        </a:graphic>
      </p:graphicFrame>
      <p:graphicFrame>
        <p:nvGraphicFramePr>
          <p:cNvPr id="222" name="Tabulka 221"/>
          <p:cNvGraphicFramePr>
            <a:graphicFrameLocks noGrp="1"/>
          </p:cNvGraphicFramePr>
          <p:nvPr>
            <p:extLst>
              <p:ext uri="{D42A27DB-BD31-4B8C-83A1-F6EECF244321}">
                <p14:modId xmlns:p14="http://schemas.microsoft.com/office/powerpoint/2010/main" val="1214925676"/>
              </p:ext>
            </p:extLst>
          </p:nvPr>
        </p:nvGraphicFramePr>
        <p:xfrm>
          <a:off x="5518691" y="1235919"/>
          <a:ext cx="4608511" cy="5525775"/>
        </p:xfrm>
        <a:graphic>
          <a:graphicData uri="http://schemas.openxmlformats.org/drawingml/2006/table">
            <a:tbl>
              <a:tblPr/>
              <a:tblGrid>
                <a:gridCol w="864096">
                  <a:extLst>
                    <a:ext uri="{9D8B030D-6E8A-4147-A177-3AD203B41FA5}">
                      <a16:colId xmlns:a16="http://schemas.microsoft.com/office/drawing/2014/main" val="3029415962"/>
                    </a:ext>
                  </a:extLst>
                </a:gridCol>
                <a:gridCol w="805545">
                  <a:extLst>
                    <a:ext uri="{9D8B030D-6E8A-4147-A177-3AD203B41FA5}">
                      <a16:colId xmlns:a16="http://schemas.microsoft.com/office/drawing/2014/main" val="48893882"/>
                    </a:ext>
                  </a:extLst>
                </a:gridCol>
                <a:gridCol w="868818">
                  <a:extLst>
                    <a:ext uri="{9D8B030D-6E8A-4147-A177-3AD203B41FA5}">
                      <a16:colId xmlns:a16="http://schemas.microsoft.com/office/drawing/2014/main" val="883040858"/>
                    </a:ext>
                  </a:extLst>
                </a:gridCol>
                <a:gridCol w="917925">
                  <a:extLst>
                    <a:ext uri="{9D8B030D-6E8A-4147-A177-3AD203B41FA5}">
                      <a16:colId xmlns:a16="http://schemas.microsoft.com/office/drawing/2014/main" val="1562138069"/>
                    </a:ext>
                  </a:extLst>
                </a:gridCol>
                <a:gridCol w="1152127">
                  <a:extLst>
                    <a:ext uri="{9D8B030D-6E8A-4147-A177-3AD203B41FA5}">
                      <a16:colId xmlns:a16="http://schemas.microsoft.com/office/drawing/2014/main" val="635576721"/>
                    </a:ext>
                  </a:extLst>
                </a:gridCol>
              </a:tblGrid>
              <a:tr h="177477">
                <a:tc rowSpan="4">
                  <a:txBody>
                    <a:bodyPr/>
                    <a:lstStyle/>
                    <a:p>
                      <a:pPr algn="ctr" fontAlgn="ctr"/>
                      <a:r>
                        <a:rPr lang="cs-CZ" sz="1400" b="1" i="0" u="none" strike="noStrike" dirty="0">
                          <a:solidFill>
                            <a:srgbClr val="FF0000"/>
                          </a:solidFill>
                          <a:effectLst/>
                          <a:latin typeface="Arial" panose="020B0604020202020204" pitchFamily="34" charset="0"/>
                        </a:rPr>
                        <a:t>Dospělí</a:t>
                      </a:r>
                    </a:p>
                  </a:txBody>
                  <a:tcPr marL="5021" marR="5021" marT="502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rowSpan="4">
                  <a:txBody>
                    <a:bodyPr/>
                    <a:lstStyle/>
                    <a:p>
                      <a:pPr algn="ctr" fontAlgn="ctr"/>
                      <a:r>
                        <a:rPr lang="cs-CZ" sz="1300" b="1" i="0" u="none" strike="noStrike" dirty="0">
                          <a:solidFill>
                            <a:srgbClr val="FF0000"/>
                          </a:solidFill>
                          <a:effectLst/>
                          <a:latin typeface="Arial" panose="020B0604020202020204" pitchFamily="34" charset="0"/>
                        </a:rPr>
                        <a:t>Ústecký přebor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rowSpan="4">
                  <a:txBody>
                    <a:bodyPr/>
                    <a:lstStyle/>
                    <a:p>
                      <a:pPr algn="ctr" fontAlgn="ctr"/>
                      <a:r>
                        <a:rPr lang="cs-CZ" sz="1100" b="1" i="0" u="none" strike="noStrike" dirty="0">
                          <a:solidFill>
                            <a:srgbClr val="FF0000"/>
                          </a:solidFill>
                          <a:effectLst/>
                          <a:latin typeface="Arial" panose="020B0604020202020204" pitchFamily="34" charset="0"/>
                        </a:rPr>
                        <a:t>3. místo</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err="1">
                          <a:solidFill>
                            <a:srgbClr val="FF0000"/>
                          </a:solidFill>
                          <a:effectLst/>
                          <a:latin typeface="Arial" panose="020B0604020202020204" pitchFamily="34" charset="0"/>
                        </a:rPr>
                        <a:t>Ransdorf</a:t>
                      </a:r>
                      <a:r>
                        <a:rPr lang="cs-CZ" sz="1100" b="1" i="0" u="none" strike="noStrike" dirty="0">
                          <a:solidFill>
                            <a:srgbClr val="FF0000"/>
                          </a:solidFill>
                          <a:effectLst/>
                          <a:latin typeface="Arial" panose="020B0604020202020204" pitchFamily="34" charset="0"/>
                        </a:rPr>
                        <a:t> Jiří</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79202912"/>
                  </a:ext>
                </a:extLst>
              </a:tr>
              <a:tr h="17747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dirty="0">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Zuna Karel</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62698135"/>
                  </a:ext>
                </a:extLst>
              </a:tr>
              <a:tr h="17747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dirty="0">
                          <a:solidFill>
                            <a:srgbClr val="FF0000"/>
                          </a:solidFill>
                          <a:effectLst/>
                          <a:latin typeface="Arial" panose="020B0604020202020204" pitchFamily="34" charset="0"/>
                        </a:rPr>
                        <a:t>vedoucí</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err="1">
                          <a:solidFill>
                            <a:srgbClr val="FF0000"/>
                          </a:solidFill>
                          <a:effectLst/>
                          <a:latin typeface="Arial" panose="020B0604020202020204" pitchFamily="34" charset="0"/>
                        </a:rPr>
                        <a:t>Havner</a:t>
                      </a:r>
                      <a:r>
                        <a:rPr lang="cs-CZ" sz="1100" b="1" i="0" u="none" strike="noStrike" dirty="0">
                          <a:solidFill>
                            <a:srgbClr val="FF0000"/>
                          </a:solidFill>
                          <a:effectLst/>
                          <a:latin typeface="Arial" panose="020B0604020202020204" pitchFamily="34" charset="0"/>
                        </a:rPr>
                        <a:t> Jiří</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83951124"/>
                  </a:ext>
                </a:extLst>
              </a:tr>
              <a:tr h="17747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FF0000"/>
                          </a:solidFill>
                          <a:effectLst/>
                          <a:latin typeface="Arial" panose="020B0604020202020204" pitchFamily="34" charset="0"/>
                        </a:rPr>
                        <a:t>masér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Zavřel Karel</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11421115"/>
                  </a:ext>
                </a:extLst>
              </a:tr>
              <a:tr h="349793">
                <a:tc rowSpan="3">
                  <a:txBody>
                    <a:bodyPr/>
                    <a:lstStyle/>
                    <a:p>
                      <a:pPr algn="ctr" fontAlgn="ctr"/>
                      <a:r>
                        <a:rPr lang="cs-CZ" sz="1600" b="1" i="0" u="none" strike="noStrike" dirty="0">
                          <a:solidFill>
                            <a:srgbClr val="0000CC"/>
                          </a:solidFill>
                          <a:effectLst/>
                          <a:latin typeface="Arial" panose="020B0604020202020204" pitchFamily="34" charset="0"/>
                        </a:rPr>
                        <a:t>Dorost</a:t>
                      </a:r>
                    </a:p>
                  </a:txBody>
                  <a:tcPr marL="5021" marR="5021" marT="502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rowSpan="3">
                  <a:txBody>
                    <a:bodyPr/>
                    <a:lstStyle/>
                    <a:p>
                      <a:pPr algn="ctr" fontAlgn="ctr"/>
                      <a:r>
                        <a:rPr lang="pt-BR" sz="1300" b="1" i="0" u="none" strike="noStrike" dirty="0">
                          <a:solidFill>
                            <a:srgbClr val="0000CC"/>
                          </a:solidFill>
                          <a:effectLst/>
                          <a:latin typeface="Arial" panose="020B0604020202020204" pitchFamily="34" charset="0"/>
                        </a:rPr>
                        <a:t>I. A třída </a:t>
                      </a:r>
                      <a:r>
                        <a:rPr lang="cs-CZ" sz="1300" b="1" i="0" u="none" strike="noStrike" dirty="0" smtClean="0">
                          <a:solidFill>
                            <a:srgbClr val="0000CC"/>
                          </a:solidFill>
                          <a:effectLst/>
                          <a:latin typeface="Arial" panose="020B0604020202020204" pitchFamily="34" charset="0"/>
                        </a:rPr>
                        <a:t>s</a:t>
                      </a:r>
                      <a:r>
                        <a:rPr lang="pt-BR" sz="1300" b="1" i="0" u="none" strike="noStrike" dirty="0" smtClean="0">
                          <a:solidFill>
                            <a:srgbClr val="0000CC"/>
                          </a:solidFill>
                          <a:effectLst/>
                          <a:latin typeface="Arial" panose="020B0604020202020204" pitchFamily="34" charset="0"/>
                        </a:rPr>
                        <a:t>kupina </a:t>
                      </a:r>
                      <a:r>
                        <a:rPr lang="pt-BR" sz="1300" b="1" i="0" u="none" strike="noStrike" dirty="0">
                          <a:solidFill>
                            <a:srgbClr val="0000CC"/>
                          </a:solidFill>
                          <a:effectLst/>
                          <a:latin typeface="Arial" panose="020B0604020202020204" pitchFamily="34" charset="0"/>
                        </a:rPr>
                        <a:t>A</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rowSpan="3">
                  <a:txBody>
                    <a:bodyPr/>
                    <a:lstStyle/>
                    <a:p>
                      <a:pPr algn="ctr" fontAlgn="ctr"/>
                      <a:r>
                        <a:rPr lang="cs-CZ" sz="1100" b="1" i="0" u="none" strike="noStrike" dirty="0">
                          <a:solidFill>
                            <a:srgbClr val="0000CC"/>
                          </a:solidFill>
                          <a:effectLst/>
                          <a:latin typeface="Arial" panose="020B0604020202020204" pitchFamily="34" charset="0"/>
                        </a:rPr>
                        <a:t>1. místo</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CC"/>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Podhorský Václav</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69798157"/>
                  </a:ext>
                </a:extLst>
              </a:tr>
              <a:tr h="17747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0000CC"/>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smtClean="0">
                          <a:solidFill>
                            <a:srgbClr val="0000CC"/>
                          </a:solidFill>
                          <a:effectLst/>
                          <a:latin typeface="Arial" panose="020B0604020202020204" pitchFamily="34" charset="0"/>
                        </a:rPr>
                        <a:t>Minárik Pavel</a:t>
                      </a:r>
                      <a:endParaRPr lang="cs-CZ" sz="1100" b="1" i="0" u="none" strike="noStrike" dirty="0">
                        <a:solidFill>
                          <a:srgbClr val="0000CC"/>
                        </a:solidFill>
                        <a:effectLst/>
                        <a:latin typeface="Arial" panose="020B0604020202020204" pitchFamily="34" charset="0"/>
                      </a:endParaRP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83764387"/>
                  </a:ext>
                </a:extLst>
              </a:tr>
              <a:tr h="349793">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0000CC"/>
                          </a:solidFill>
                          <a:effectLst/>
                          <a:latin typeface="Arial" panose="020B0604020202020204" pitchFamily="34" charset="0"/>
                        </a:rPr>
                        <a:t>vedoucí</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err="1">
                          <a:solidFill>
                            <a:srgbClr val="0000CC"/>
                          </a:solidFill>
                          <a:effectLst/>
                          <a:latin typeface="Arial" panose="020B0604020202020204" pitchFamily="34" charset="0"/>
                        </a:rPr>
                        <a:t>Nedomlelová</a:t>
                      </a:r>
                      <a:r>
                        <a:rPr lang="cs-CZ" sz="1100" b="1" i="0" u="none" strike="noStrike" dirty="0">
                          <a:solidFill>
                            <a:srgbClr val="0000CC"/>
                          </a:solidFill>
                          <a:effectLst/>
                          <a:latin typeface="Arial" panose="020B0604020202020204" pitchFamily="34" charset="0"/>
                        </a:rPr>
                        <a:t> Jana</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82729318"/>
                  </a:ext>
                </a:extLst>
              </a:tr>
              <a:tr h="258067">
                <a:tc rowSpan="3">
                  <a:txBody>
                    <a:bodyPr/>
                    <a:lstStyle/>
                    <a:p>
                      <a:pPr algn="ctr" fontAlgn="ctr"/>
                      <a:r>
                        <a:rPr lang="cs-CZ" sz="1400" b="1" i="0" u="none" strike="noStrike" dirty="0">
                          <a:solidFill>
                            <a:srgbClr val="FF0000"/>
                          </a:solidFill>
                          <a:effectLst/>
                          <a:latin typeface="Arial" panose="020B0604020202020204" pitchFamily="34" charset="0"/>
                        </a:rPr>
                        <a:t>Starší žáci</a:t>
                      </a:r>
                    </a:p>
                  </a:txBody>
                  <a:tcPr marL="5021" marR="5021" marT="502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rowSpan="3">
                  <a:txBody>
                    <a:bodyPr/>
                    <a:lstStyle/>
                    <a:p>
                      <a:pPr algn="ctr" fontAlgn="ctr"/>
                      <a:r>
                        <a:rPr lang="cs-CZ" sz="1300" b="1" i="0" u="none" strike="noStrike" dirty="0">
                          <a:solidFill>
                            <a:srgbClr val="FF0000"/>
                          </a:solidFill>
                          <a:effectLst/>
                          <a:latin typeface="Arial" panose="020B0604020202020204" pitchFamily="34" charset="0"/>
                        </a:rPr>
                        <a:t>Ústecký přebor skupina A</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rowSpan="3">
                  <a:txBody>
                    <a:bodyPr/>
                    <a:lstStyle/>
                    <a:p>
                      <a:pPr algn="ctr" fontAlgn="ctr"/>
                      <a:r>
                        <a:rPr lang="cs-CZ" sz="1100" b="1" i="0" u="none" strike="noStrike">
                          <a:solidFill>
                            <a:srgbClr val="FF0000"/>
                          </a:solidFill>
                          <a:effectLst/>
                          <a:latin typeface="Arial" panose="020B0604020202020204" pitchFamily="34" charset="0"/>
                        </a:rPr>
                        <a:t>4. místo</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err="1">
                          <a:solidFill>
                            <a:srgbClr val="FF0000"/>
                          </a:solidFill>
                          <a:effectLst/>
                          <a:latin typeface="Arial" panose="020B0604020202020204" pitchFamily="34" charset="0"/>
                        </a:rPr>
                        <a:t>Németh</a:t>
                      </a:r>
                      <a:r>
                        <a:rPr lang="cs-CZ" sz="1100" b="1" i="0" u="none" strike="noStrike" dirty="0">
                          <a:solidFill>
                            <a:srgbClr val="FF0000"/>
                          </a:solidFill>
                          <a:effectLst/>
                          <a:latin typeface="Arial" panose="020B0604020202020204" pitchFamily="34" charset="0"/>
                        </a:rPr>
                        <a:t> Zdeněk</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19457412"/>
                  </a:ext>
                </a:extLst>
              </a:tr>
              <a:tr h="17747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Hrdlička René</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89440111"/>
                  </a:ext>
                </a:extLst>
              </a:tr>
              <a:tr h="185808">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FF0000"/>
                          </a:solidFill>
                          <a:effectLst/>
                          <a:latin typeface="Arial" panose="020B0604020202020204" pitchFamily="34" charset="0"/>
                        </a:rPr>
                        <a:t>vedoucí</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err="1">
                          <a:solidFill>
                            <a:srgbClr val="FF0000"/>
                          </a:solidFill>
                          <a:effectLst/>
                          <a:latin typeface="Arial" panose="020B0604020202020204" pitchFamily="34" charset="0"/>
                        </a:rPr>
                        <a:t>NémethDavid</a:t>
                      </a:r>
                      <a:endParaRPr lang="cs-CZ" sz="1100" b="1" i="0" u="none" strike="noStrike" dirty="0">
                        <a:solidFill>
                          <a:srgbClr val="FF0000"/>
                        </a:solidFill>
                        <a:effectLst/>
                        <a:latin typeface="Arial" panose="020B0604020202020204" pitchFamily="34" charset="0"/>
                      </a:endParaRP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4347671"/>
                  </a:ext>
                </a:extLst>
              </a:tr>
              <a:tr h="177477">
                <a:tc rowSpan="3">
                  <a:txBody>
                    <a:bodyPr/>
                    <a:lstStyle/>
                    <a:p>
                      <a:pPr algn="ctr" fontAlgn="ctr"/>
                      <a:r>
                        <a:rPr lang="cs-CZ" sz="1400" b="1" i="0" u="none" strike="noStrike" dirty="0">
                          <a:solidFill>
                            <a:srgbClr val="0000CC"/>
                          </a:solidFill>
                          <a:effectLst/>
                          <a:latin typeface="Arial" panose="020B0604020202020204" pitchFamily="34" charset="0"/>
                        </a:rPr>
                        <a:t>Mladší žáci</a:t>
                      </a:r>
                    </a:p>
                  </a:txBody>
                  <a:tcPr marL="5021" marR="5021" marT="502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rowSpan="3">
                  <a:txBody>
                    <a:bodyPr/>
                    <a:lstStyle/>
                    <a:p>
                      <a:pPr algn="ctr" fontAlgn="ctr"/>
                      <a:r>
                        <a:rPr lang="cs-CZ" sz="1300" b="1" i="0" u="none" strike="noStrike" dirty="0">
                          <a:solidFill>
                            <a:srgbClr val="0000CC"/>
                          </a:solidFill>
                          <a:effectLst/>
                          <a:latin typeface="Arial" panose="020B0604020202020204" pitchFamily="34" charset="0"/>
                        </a:rPr>
                        <a:t>Ústecký přebor skupina A</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rowSpan="3">
                  <a:txBody>
                    <a:bodyPr/>
                    <a:lstStyle/>
                    <a:p>
                      <a:pPr algn="ctr" fontAlgn="ctr"/>
                      <a:r>
                        <a:rPr lang="cs-CZ" sz="1100" b="1" i="0" u="none" strike="noStrike">
                          <a:solidFill>
                            <a:srgbClr val="0000CC"/>
                          </a:solidFill>
                          <a:effectLst/>
                          <a:latin typeface="Arial" panose="020B0604020202020204" pitchFamily="34" charset="0"/>
                        </a:rPr>
                        <a:t>7. místo</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CC"/>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Hromy Miloslav</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18729737"/>
                  </a:ext>
                </a:extLst>
              </a:tr>
              <a:tr h="17747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0000CC"/>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Záloha Pavel</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8568402"/>
                  </a:ext>
                </a:extLst>
              </a:tr>
              <a:tr h="349793">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0000CC"/>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CC"/>
                          </a:solidFill>
                          <a:effectLst/>
                          <a:latin typeface="Arial" panose="020B0604020202020204" pitchFamily="34" charset="0"/>
                        </a:rPr>
                        <a:t>Kožarský Rostislav</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93077366"/>
                  </a:ext>
                </a:extLst>
              </a:tr>
              <a:tr h="343656">
                <a:tc rowSpan="2">
                  <a:txBody>
                    <a:bodyPr/>
                    <a:lstStyle/>
                    <a:p>
                      <a:pPr algn="ctr" fontAlgn="ctr"/>
                      <a:r>
                        <a:rPr lang="cs-CZ" sz="1400" b="1" i="0" u="none" strike="noStrike" dirty="0">
                          <a:solidFill>
                            <a:srgbClr val="FF0000"/>
                          </a:solidFill>
                          <a:effectLst/>
                          <a:latin typeface="Arial" panose="020B0604020202020204" pitchFamily="34" charset="0"/>
                        </a:rPr>
                        <a:t>Starší příprava</a:t>
                      </a:r>
                    </a:p>
                  </a:txBody>
                  <a:tcPr marL="5021" marR="5021" marT="502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rowSpan="2">
                  <a:txBody>
                    <a:bodyPr/>
                    <a:lstStyle/>
                    <a:p>
                      <a:pPr algn="ctr" fontAlgn="ctr"/>
                      <a:r>
                        <a:rPr lang="cs-CZ" sz="1300" b="1" i="0" u="none" strike="noStrike" dirty="0">
                          <a:solidFill>
                            <a:srgbClr val="FF0000"/>
                          </a:solidFill>
                          <a:effectLst/>
                          <a:latin typeface="Arial" panose="020B0604020202020204" pitchFamily="34" charset="0"/>
                        </a:rPr>
                        <a:t>Okresní soutěže</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rowSpan="2">
                  <a:txBody>
                    <a:bodyPr/>
                    <a:lstStyle/>
                    <a:p>
                      <a:pPr algn="ctr" fontAlgn="ctr"/>
                      <a:r>
                        <a:rPr lang="pt-BR" sz="1100" b="1" i="0" u="none" strike="noStrike">
                          <a:solidFill>
                            <a:srgbClr val="FF0000"/>
                          </a:solidFill>
                          <a:effectLst/>
                          <a:latin typeface="Arial" panose="020B0604020202020204" pitchFamily="34" charset="0"/>
                        </a:rPr>
                        <a:t>semifinálová skupina-liga,  9.-12. místo-pohár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err="1">
                          <a:solidFill>
                            <a:srgbClr val="FF0000"/>
                          </a:solidFill>
                          <a:effectLst/>
                          <a:latin typeface="Arial" panose="020B0604020202020204" pitchFamily="34" charset="0"/>
                        </a:rPr>
                        <a:t>Švejdar</a:t>
                      </a:r>
                      <a:r>
                        <a:rPr lang="cs-CZ" sz="1100" b="1" i="0" u="none" strike="noStrike" dirty="0">
                          <a:solidFill>
                            <a:srgbClr val="FF0000"/>
                          </a:solidFill>
                          <a:effectLst/>
                          <a:latin typeface="Arial" panose="020B0604020202020204" pitchFamily="34" charset="0"/>
                        </a:rPr>
                        <a:t> Radek</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05724700"/>
                  </a:ext>
                </a:extLst>
              </a:tr>
              <a:tr h="350768">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Nedomlel Martin</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48981557"/>
                  </a:ext>
                </a:extLst>
              </a:tr>
              <a:tr h="352946">
                <a:tc rowSpan="2">
                  <a:txBody>
                    <a:bodyPr/>
                    <a:lstStyle/>
                    <a:p>
                      <a:pPr algn="ctr" fontAlgn="ctr"/>
                      <a:r>
                        <a:rPr lang="cs-CZ" sz="1400" b="1" i="0" u="none" strike="noStrike" dirty="0">
                          <a:solidFill>
                            <a:srgbClr val="0000CC"/>
                          </a:solidFill>
                          <a:effectLst/>
                          <a:latin typeface="Arial" panose="020B0604020202020204" pitchFamily="34" charset="0"/>
                        </a:rPr>
                        <a:t>Mladší příprava</a:t>
                      </a:r>
                    </a:p>
                  </a:txBody>
                  <a:tcPr marL="5021" marR="5021" marT="502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rowSpan="2">
                  <a:txBody>
                    <a:bodyPr/>
                    <a:lstStyle/>
                    <a:p>
                      <a:pPr algn="ctr" fontAlgn="ctr"/>
                      <a:r>
                        <a:rPr lang="cs-CZ" sz="1300" b="1" i="0" u="none" strike="noStrike" dirty="0">
                          <a:solidFill>
                            <a:srgbClr val="0000CC"/>
                          </a:solidFill>
                          <a:effectLst/>
                          <a:latin typeface="Arial" panose="020B0604020202020204" pitchFamily="34" charset="0"/>
                        </a:rPr>
                        <a:t>Okresní soutěže</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rowSpan="2">
                  <a:txBody>
                    <a:bodyPr/>
                    <a:lstStyle/>
                    <a:p>
                      <a:pPr algn="ctr" fontAlgn="ctr"/>
                      <a:r>
                        <a:rPr lang="pt-BR" sz="1100" b="1" i="0" u="none" strike="noStrike" dirty="0">
                          <a:solidFill>
                            <a:srgbClr val="0000CC"/>
                          </a:solidFill>
                          <a:effectLst/>
                          <a:latin typeface="Arial" panose="020B0604020202020204" pitchFamily="34" charset="0"/>
                        </a:rPr>
                        <a:t>13.-16. místo - liga,                 9.-16.místo- pohár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Špaček Jindřich</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81367828"/>
                  </a:ext>
                </a:extLst>
              </a:tr>
              <a:tr h="288032">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dirty="0">
                          <a:solidFill>
                            <a:srgbClr val="0000CC"/>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Trojan Ervín</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11255974"/>
                  </a:ext>
                </a:extLst>
              </a:tr>
              <a:tr h="232259">
                <a:tc rowSpan="3">
                  <a:txBody>
                    <a:bodyPr/>
                    <a:lstStyle/>
                    <a:p>
                      <a:pPr algn="ctr" fontAlgn="ctr"/>
                      <a:r>
                        <a:rPr lang="cs-CZ" sz="1300" b="1" i="0" u="none" strike="noStrike">
                          <a:solidFill>
                            <a:srgbClr val="FF0000"/>
                          </a:solidFill>
                          <a:effectLst/>
                          <a:latin typeface="Arial" panose="020B0604020202020204" pitchFamily="34" charset="0"/>
                        </a:rPr>
                        <a:t>Mini přípravka</a:t>
                      </a:r>
                    </a:p>
                  </a:txBody>
                  <a:tcPr marL="5021" marR="5021" marT="502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rowSpan="3">
                  <a:txBody>
                    <a:bodyPr/>
                    <a:lstStyle/>
                    <a:p>
                      <a:pPr algn="ctr" fontAlgn="ctr"/>
                      <a:r>
                        <a:rPr lang="cs-CZ" sz="1300" b="1" i="0" u="none" strike="noStrike" dirty="0">
                          <a:solidFill>
                            <a:srgbClr val="FF0000"/>
                          </a:solidFill>
                          <a:effectLst/>
                          <a:latin typeface="Arial" panose="020B0604020202020204" pitchFamily="34" charset="0"/>
                        </a:rPr>
                        <a:t>Okresní přebor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rowSpan="3">
                  <a:txBody>
                    <a:bodyPr/>
                    <a:lstStyle/>
                    <a:p>
                      <a:pPr algn="ctr" fontAlgn="ctr"/>
                      <a:r>
                        <a:rPr lang="cs-CZ" sz="1100" b="1" i="0" u="none" strike="noStrike">
                          <a:solidFill>
                            <a:srgbClr val="FF0000"/>
                          </a:solidFill>
                          <a:effectLst/>
                          <a:latin typeface="Arial" panose="020B0604020202020204" pitchFamily="34" charset="0"/>
                        </a:rPr>
                        <a:t>3. míto</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Špaček Jindřich</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32730083"/>
                  </a:ext>
                </a:extLst>
              </a:tr>
              <a:tr h="232259">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Trojan Ervín</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89106658"/>
                  </a:ext>
                </a:extLst>
              </a:tr>
              <a:tr h="232259">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FF0000"/>
                          </a:solidFill>
                          <a:effectLst/>
                          <a:latin typeface="Arial" panose="020B0604020202020204" pitchFamily="34" charset="0"/>
                        </a:rPr>
                        <a:t>trenér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Trutnovský Jiří</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91437371"/>
                  </a:ext>
                </a:extLst>
              </a:tr>
              <a:tr h="190969">
                <a:tc rowSpan="3">
                  <a:txBody>
                    <a:bodyPr/>
                    <a:lstStyle/>
                    <a:p>
                      <a:pPr algn="ctr" fontAlgn="ctr"/>
                      <a:r>
                        <a:rPr lang="cs-CZ" sz="1400" b="1" i="0" u="none" strike="noStrike" dirty="0">
                          <a:solidFill>
                            <a:srgbClr val="0000CC"/>
                          </a:solidFill>
                          <a:effectLst/>
                          <a:latin typeface="Arial" panose="020B0604020202020204" pitchFamily="34" charset="0"/>
                        </a:rPr>
                        <a:t>Stará garda</a:t>
                      </a:r>
                    </a:p>
                  </a:txBody>
                  <a:tcPr marL="5021" marR="5021" marT="5021"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dbl" algn="ctr">
                      <a:solidFill>
                        <a:srgbClr val="FF0000"/>
                      </a:solidFill>
                      <a:prstDash val="solid"/>
                      <a:round/>
                      <a:headEnd type="none" w="med" len="med"/>
                      <a:tailEnd type="none" w="med" len="med"/>
                    </a:lnB>
                    <a:solidFill>
                      <a:srgbClr val="FFFF00"/>
                    </a:solidFill>
                  </a:tcPr>
                </a:tc>
                <a:tc rowSpan="3">
                  <a:txBody>
                    <a:bodyPr/>
                    <a:lstStyle/>
                    <a:p>
                      <a:pPr algn="ctr" fontAlgn="ctr"/>
                      <a:r>
                        <a:rPr lang="cs-CZ" sz="1300" b="1" i="0" u="none" strike="noStrike" dirty="0">
                          <a:solidFill>
                            <a:srgbClr val="0000CC"/>
                          </a:solidFill>
                          <a:effectLst/>
                          <a:latin typeface="Arial" panose="020B0604020202020204" pitchFamily="34" charset="0"/>
                        </a:rPr>
                        <a:t>Okresní přebor</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dbl" algn="ctr">
                      <a:solidFill>
                        <a:srgbClr val="FF0000"/>
                      </a:solidFill>
                      <a:prstDash val="solid"/>
                      <a:round/>
                      <a:headEnd type="none" w="med" len="med"/>
                      <a:tailEnd type="none" w="med" len="med"/>
                    </a:lnB>
                    <a:solidFill>
                      <a:srgbClr val="FFFF00"/>
                    </a:solidFill>
                  </a:tcPr>
                </a:tc>
                <a:tc rowSpan="3">
                  <a:txBody>
                    <a:bodyPr/>
                    <a:lstStyle/>
                    <a:p>
                      <a:pPr algn="ctr" fontAlgn="ctr"/>
                      <a:r>
                        <a:rPr lang="cs-CZ" sz="1100" b="1" i="0" u="none" strike="noStrike" dirty="0">
                          <a:solidFill>
                            <a:srgbClr val="0000CC"/>
                          </a:solidFill>
                          <a:effectLst/>
                          <a:latin typeface="Arial" panose="020B0604020202020204" pitchFamily="34" charset="0"/>
                        </a:rPr>
                        <a:t>3. </a:t>
                      </a:r>
                      <a:r>
                        <a:rPr lang="cs-CZ" sz="1100" b="1" i="0" u="none" strike="noStrike" dirty="0" smtClean="0">
                          <a:solidFill>
                            <a:srgbClr val="0000CC"/>
                          </a:solidFill>
                          <a:effectLst/>
                          <a:latin typeface="Arial" panose="020B0604020202020204" pitchFamily="34" charset="0"/>
                        </a:rPr>
                        <a:t>místo</a:t>
                      </a:r>
                      <a:endParaRPr lang="cs-CZ" sz="1100" b="1" i="0" u="none" strike="noStrike" dirty="0">
                        <a:solidFill>
                          <a:srgbClr val="0000CC"/>
                        </a:solidFill>
                        <a:effectLst/>
                        <a:latin typeface="Arial" panose="020B0604020202020204" pitchFamily="34" charset="0"/>
                      </a:endParaRP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dbl" algn="ctr">
                      <a:solidFill>
                        <a:srgbClr val="FF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CC"/>
                          </a:solidFill>
                          <a:effectLst/>
                          <a:latin typeface="Arial" panose="020B0604020202020204" pitchFamily="34" charset="0"/>
                        </a:rPr>
                        <a:t>manager 1</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Jerman Daniel</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62045670"/>
                  </a:ext>
                </a:extLst>
              </a:tr>
              <a:tr h="17747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dirty="0" err="1">
                          <a:solidFill>
                            <a:srgbClr val="0000CC"/>
                          </a:solidFill>
                          <a:effectLst/>
                          <a:latin typeface="Arial" panose="020B0604020202020204" pitchFamily="34" charset="0"/>
                        </a:rPr>
                        <a:t>manager</a:t>
                      </a:r>
                      <a:r>
                        <a:rPr lang="cs-CZ" sz="1100" b="1" i="0" u="none" strike="noStrike" dirty="0">
                          <a:solidFill>
                            <a:srgbClr val="0000CC"/>
                          </a:solidFill>
                          <a:effectLst/>
                          <a:latin typeface="Arial" panose="020B0604020202020204" pitchFamily="34" charset="0"/>
                        </a:rPr>
                        <a:t> 2</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Šťastný Milan</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24266448"/>
                  </a:ext>
                </a:extLst>
              </a:tr>
              <a:tr h="17747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100" b="1" i="0" u="none" strike="noStrike">
                          <a:solidFill>
                            <a:srgbClr val="0000CC"/>
                          </a:solidFill>
                          <a:effectLst/>
                          <a:latin typeface="Arial" panose="020B0604020202020204" pitchFamily="34" charset="0"/>
                        </a:rPr>
                        <a:t>manager 3</a:t>
                      </a:r>
                    </a:p>
                  </a:txBody>
                  <a:tcPr marL="5021" marR="5021" marT="5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CC"/>
                          </a:solidFill>
                          <a:effectLst/>
                          <a:latin typeface="Arial" panose="020B0604020202020204" pitchFamily="34" charset="0"/>
                        </a:rPr>
                        <a:t>Tyle Jan</a:t>
                      </a:r>
                    </a:p>
                  </a:txBody>
                  <a:tcPr marL="5021" marR="5021" marT="5021"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00"/>
                    </a:solidFill>
                  </a:tcPr>
                </a:tc>
                <a:extLst>
                  <a:ext uri="{0D108BD9-81ED-4DB2-BD59-A6C34878D82A}">
                    <a16:rowId xmlns:a16="http://schemas.microsoft.com/office/drawing/2014/main" val="573257957"/>
                  </a:ext>
                </a:extLst>
              </a:tr>
            </a:tbl>
          </a:graphicData>
        </a:graphic>
      </p:graphicFrame>
      <p:sp>
        <p:nvSpPr>
          <p:cNvPr id="223" name="TextovéPole 222"/>
          <p:cNvSpPr txBox="1"/>
          <p:nvPr/>
        </p:nvSpPr>
        <p:spPr>
          <a:xfrm>
            <a:off x="5544593" y="163116"/>
            <a:ext cx="4608511" cy="892552"/>
          </a:xfrm>
          <a:prstGeom prst="rect">
            <a:avLst/>
          </a:prstGeom>
          <a:pattFill prst="dashVert">
            <a:fgClr>
              <a:schemeClr val="accent1"/>
            </a:fgClr>
            <a:bgClr>
              <a:schemeClr val="bg1"/>
            </a:bgClr>
          </a:pattFill>
          <a:ln w="66675">
            <a:solidFill>
              <a:srgbClr val="006699"/>
            </a:solidFill>
          </a:ln>
        </p:spPr>
        <p:txBody>
          <a:bodyPr wrap="square" rtlCol="0">
            <a:spAutoFit/>
          </a:bodyPr>
          <a:lstStyle/>
          <a:p>
            <a:pPr algn="ctr"/>
            <a:r>
              <a:rPr lang="cs-CZ" sz="2600" dirty="0" smtClean="0">
                <a:gradFill flip="none" rotWithShape="1">
                  <a:gsLst>
                    <a:gs pos="37000">
                      <a:schemeClr val="accent6">
                        <a:lumMod val="75000"/>
                      </a:schemeClr>
                    </a:gs>
                    <a:gs pos="73000">
                      <a:srgbClr val="FF0066"/>
                    </a:gs>
                  </a:gsLst>
                  <a:path path="circle">
                    <a:fillToRect l="100000" b="100000"/>
                  </a:path>
                  <a:tileRect t="-100000" r="-100000"/>
                </a:gradFill>
                <a:latin typeface="Segoe UI Black" panose="020B0A02040204020203" pitchFamily="34" charset="0"/>
                <a:ea typeface="Segoe UI Black" panose="020B0A02040204020203" pitchFamily="34" charset="0"/>
                <a:cs typeface="Segoe UI Black" panose="020B0A02040204020203" pitchFamily="34" charset="0"/>
              </a:rPr>
              <a:t>Mužstva SK Štětí před startem jarní části soutěže</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8"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14" name="TextovéPole 13"/>
          <p:cNvSpPr txBox="1"/>
          <p:nvPr/>
        </p:nvSpPr>
        <p:spPr>
          <a:xfrm>
            <a:off x="74888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39</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3074" name="Picture 29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graphicFrame>
        <p:nvGraphicFramePr>
          <p:cNvPr id="3" name="Tabulka 2"/>
          <p:cNvGraphicFramePr>
            <a:graphicFrameLocks noGrp="1"/>
          </p:cNvGraphicFramePr>
          <p:nvPr>
            <p:extLst>
              <p:ext uri="{D42A27DB-BD31-4B8C-83A1-F6EECF244321}">
                <p14:modId xmlns:p14="http://schemas.microsoft.com/office/powerpoint/2010/main" val="3879292047"/>
              </p:ext>
            </p:extLst>
          </p:nvPr>
        </p:nvGraphicFramePr>
        <p:xfrm>
          <a:off x="5472584" y="2042025"/>
          <a:ext cx="4614790" cy="4741203"/>
        </p:xfrm>
        <a:graphic>
          <a:graphicData uri="http://schemas.openxmlformats.org/drawingml/2006/table">
            <a:tbl>
              <a:tblPr/>
              <a:tblGrid>
                <a:gridCol w="811223">
                  <a:extLst>
                    <a:ext uri="{9D8B030D-6E8A-4147-A177-3AD203B41FA5}">
                      <a16:colId xmlns:a16="http://schemas.microsoft.com/office/drawing/2014/main" val="3710834308"/>
                    </a:ext>
                  </a:extLst>
                </a:gridCol>
                <a:gridCol w="628937">
                  <a:extLst>
                    <a:ext uri="{9D8B030D-6E8A-4147-A177-3AD203B41FA5}">
                      <a16:colId xmlns:a16="http://schemas.microsoft.com/office/drawing/2014/main" val="1209645499"/>
                    </a:ext>
                  </a:extLst>
                </a:gridCol>
                <a:gridCol w="720080">
                  <a:extLst>
                    <a:ext uri="{9D8B030D-6E8A-4147-A177-3AD203B41FA5}">
                      <a16:colId xmlns:a16="http://schemas.microsoft.com/office/drawing/2014/main" val="4161032957"/>
                    </a:ext>
                  </a:extLst>
                </a:gridCol>
                <a:gridCol w="1409908">
                  <a:extLst>
                    <a:ext uri="{9D8B030D-6E8A-4147-A177-3AD203B41FA5}">
                      <a16:colId xmlns:a16="http://schemas.microsoft.com/office/drawing/2014/main" val="3194031329"/>
                    </a:ext>
                  </a:extLst>
                </a:gridCol>
                <a:gridCol w="1044642">
                  <a:extLst>
                    <a:ext uri="{9D8B030D-6E8A-4147-A177-3AD203B41FA5}">
                      <a16:colId xmlns:a16="http://schemas.microsoft.com/office/drawing/2014/main" val="3029546243"/>
                    </a:ext>
                  </a:extLst>
                </a:gridCol>
              </a:tblGrid>
              <a:tr h="353157">
                <a:tc>
                  <a:txBody>
                    <a:bodyPr/>
                    <a:lstStyle/>
                    <a:p>
                      <a:pPr algn="ctr" fontAlgn="ctr"/>
                      <a:r>
                        <a:rPr lang="cs-CZ" sz="1400" b="1" i="0" u="none" strike="noStrike" dirty="0">
                          <a:solidFill>
                            <a:schemeClr val="accent2">
                              <a:lumMod val="75000"/>
                            </a:schemeClr>
                          </a:solidFill>
                          <a:effectLst/>
                          <a:latin typeface="Arial Black" panose="020B0A04020102020204" pitchFamily="34" charset="0"/>
                        </a:rPr>
                        <a:t>Datum</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400" b="1" i="0" u="none" strike="noStrike" dirty="0">
                          <a:solidFill>
                            <a:schemeClr val="accent2">
                              <a:lumMod val="75000"/>
                            </a:schemeClr>
                          </a:solidFill>
                          <a:effectLst/>
                          <a:latin typeface="Arial Black" panose="020B0A04020102020204" pitchFamily="34" charset="0"/>
                        </a:rPr>
                        <a:t>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400" b="1" i="0" u="none" strike="noStrike" dirty="0">
                          <a:solidFill>
                            <a:schemeClr val="accent2">
                              <a:lumMod val="75000"/>
                            </a:schemeClr>
                          </a:solidFill>
                          <a:effectLst/>
                          <a:latin typeface="Arial Black" panose="020B0A04020102020204" pitchFamily="34" charset="0"/>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400" b="1" i="0" u="none" strike="noStrike" dirty="0">
                          <a:solidFill>
                            <a:schemeClr val="accent2">
                              <a:lumMod val="75000"/>
                            </a:schemeClr>
                          </a:solidFill>
                          <a:effectLst/>
                          <a:latin typeface="Arial Black" panose="020B0A04020102020204" pitchFamily="34" charset="0"/>
                        </a:rPr>
                        <a:t>Soupeř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400" b="1" i="0" u="none" strike="noStrike" dirty="0">
                          <a:solidFill>
                            <a:schemeClr val="accent2">
                              <a:lumMod val="75000"/>
                            </a:schemeClr>
                          </a:solidFill>
                          <a:effectLst/>
                          <a:latin typeface="Arial Black" panose="020B0A04020102020204" pitchFamily="34" charset="0"/>
                        </a:rPr>
                        <a:t>Kategorie</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266021985"/>
                  </a:ext>
                </a:extLst>
              </a:tr>
              <a:tr h="553279">
                <a:tc>
                  <a:txBody>
                    <a:bodyPr/>
                    <a:lstStyle/>
                    <a:p>
                      <a:pPr algn="ctr" fontAlgn="ctr"/>
                      <a:r>
                        <a:rPr lang="cs-CZ" sz="1050" b="1" i="0" u="none" strike="noStrike" dirty="0">
                          <a:solidFill>
                            <a:srgbClr val="000000"/>
                          </a:solidFill>
                          <a:effectLst/>
                          <a:latin typeface="Arial" panose="020B0604020202020204" pitchFamily="34" charset="0"/>
                        </a:rPr>
                        <a:t>25.3.2018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FK </a:t>
                      </a:r>
                      <a:r>
                        <a:rPr lang="cs-CZ" sz="1200" b="1" i="0" u="none" strike="noStrike" dirty="0" smtClean="0">
                          <a:solidFill>
                            <a:srgbClr val="000000"/>
                          </a:solidFill>
                          <a:effectLst/>
                          <a:latin typeface="Arial" panose="020B0604020202020204" pitchFamily="34" charset="0"/>
                        </a:rPr>
                        <a:t>Neštěmice </a:t>
                      </a:r>
                      <a:endParaRPr lang="cs-CZ" sz="12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3129481"/>
                  </a:ext>
                </a:extLst>
              </a:tr>
              <a:tr h="553279">
                <a:tc>
                  <a:txBody>
                    <a:bodyPr/>
                    <a:lstStyle/>
                    <a:p>
                      <a:pPr algn="ctr" fontAlgn="ctr"/>
                      <a:r>
                        <a:rPr lang="cs-CZ" sz="1050" b="1" i="0" u="none" strike="noStrike">
                          <a:solidFill>
                            <a:srgbClr val="000000"/>
                          </a:solidFill>
                          <a:effectLst/>
                          <a:latin typeface="Arial" panose="020B0604020202020204" pitchFamily="34" charset="0"/>
                        </a:rPr>
                        <a:t>25.3.2018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FK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Dospělí</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10436740"/>
                  </a:ext>
                </a:extLst>
              </a:tr>
              <a:tr h="184888">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33"/>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33"/>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33"/>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33"/>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33"/>
                    </a:solidFill>
                  </a:tcPr>
                </a:tc>
                <a:extLst>
                  <a:ext uri="{0D108BD9-81ED-4DB2-BD59-A6C34878D82A}">
                    <a16:rowId xmlns:a16="http://schemas.microsoft.com/office/drawing/2014/main" val="4210312882"/>
                  </a:ext>
                </a:extLst>
              </a:tr>
              <a:tr h="553279">
                <a:tc>
                  <a:txBody>
                    <a:bodyPr/>
                    <a:lstStyle/>
                    <a:p>
                      <a:pPr algn="ctr" fontAlgn="ctr"/>
                      <a:r>
                        <a:rPr lang="cs-CZ" sz="1050" b="1" i="0" u="none" strike="noStrike" dirty="0">
                          <a:solidFill>
                            <a:srgbClr val="000000"/>
                          </a:solidFill>
                          <a:effectLst/>
                          <a:latin typeface="Arial" panose="020B0604020202020204" pitchFamily="34" charset="0"/>
                        </a:rPr>
                        <a:t>1.4.2018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TJ Úštěk / Liběšice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Dorost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77944780"/>
                  </a:ext>
                </a:extLst>
              </a:tr>
              <a:tr h="197352">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33"/>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33"/>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33"/>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33"/>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33"/>
                    </a:solidFill>
                  </a:tcPr>
                </a:tc>
                <a:extLst>
                  <a:ext uri="{0D108BD9-81ED-4DB2-BD59-A6C34878D82A}">
                    <a16:rowId xmlns:a16="http://schemas.microsoft.com/office/drawing/2014/main" val="1492942772"/>
                  </a:ext>
                </a:extLst>
              </a:tr>
              <a:tr h="1231894">
                <a:tc>
                  <a:txBody>
                    <a:bodyPr/>
                    <a:lstStyle/>
                    <a:p>
                      <a:pPr algn="ctr" fontAlgn="ctr"/>
                      <a:r>
                        <a:rPr lang="cs-CZ" sz="1050" b="1" i="0" u="none" strike="noStrike">
                          <a:solidFill>
                            <a:srgbClr val="000000"/>
                          </a:solidFill>
                          <a:effectLst/>
                          <a:latin typeface="Arial" panose="020B0604020202020204" pitchFamily="34" charset="0"/>
                        </a:rPr>
                        <a:t>7.4.2018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Turnaj v Třebenicích SK Štětí, SK Sokol Brozany, FK Slavoj Třebenice, TJ Sokol Pokratice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Starší přípravka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19336631"/>
                  </a:ext>
                </a:extLst>
              </a:tr>
              <a:tr h="553279">
                <a:tc>
                  <a:txBody>
                    <a:bodyPr/>
                    <a:lstStyle/>
                    <a:p>
                      <a:pPr algn="ctr" fontAlgn="ctr"/>
                      <a:r>
                        <a:rPr lang="cs-CZ" sz="1050" b="1" i="0" u="none" strike="noStrike">
                          <a:solidFill>
                            <a:srgbClr val="000000"/>
                          </a:solidFill>
                          <a:effectLst/>
                          <a:latin typeface="Arial" panose="020B0604020202020204" pitchFamily="34" charset="0"/>
                        </a:rPr>
                        <a:t>7.4.2018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FK Jílové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Dospělí</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57887871"/>
                  </a:ext>
                </a:extLst>
              </a:tr>
              <a:tr h="553279">
                <a:tc>
                  <a:txBody>
                    <a:bodyPr/>
                    <a:lstStyle/>
                    <a:p>
                      <a:pPr algn="ctr" fontAlgn="ctr"/>
                      <a:r>
                        <a:rPr lang="cs-CZ" sz="1050" b="1" i="0" u="none" strike="noStrike">
                          <a:solidFill>
                            <a:srgbClr val="000000"/>
                          </a:solidFill>
                          <a:effectLst/>
                          <a:latin typeface="Arial" panose="020B0604020202020204" pitchFamily="34" charset="0"/>
                        </a:rPr>
                        <a:t>8.4.2018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MSK Trmice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10293272"/>
                  </a:ext>
                </a:extLst>
              </a:tr>
            </a:tbl>
          </a:graphicData>
        </a:graphic>
      </p:graphicFrame>
      <p:sp>
        <p:nvSpPr>
          <p:cNvPr id="4" name="TextovéPole 3"/>
          <p:cNvSpPr txBox="1"/>
          <p:nvPr/>
        </p:nvSpPr>
        <p:spPr>
          <a:xfrm>
            <a:off x="5466421" y="163116"/>
            <a:ext cx="2670459" cy="1569660"/>
          </a:xfrm>
          <a:prstGeom prst="rect">
            <a:avLst/>
          </a:prstGeom>
          <a:solidFill>
            <a:srgbClr val="FFFFCC"/>
          </a:solidFill>
          <a:effectLst>
            <a:glow rad="228600">
              <a:schemeClr val="accent6">
                <a:satMod val="175000"/>
                <a:alpha val="40000"/>
              </a:schemeClr>
            </a:glow>
          </a:effectLst>
        </p:spPr>
        <p:txBody>
          <a:bodyPr wrap="square" rtlCol="0">
            <a:spAutoFit/>
          </a:bodyPr>
          <a:lstStyle/>
          <a:p>
            <a:pPr algn="ctr"/>
            <a:r>
              <a:rPr lang="cs-CZ" sz="3200" dirty="0" smtClean="0">
                <a:solidFill>
                  <a:srgbClr val="FF66CC"/>
                </a:solidFill>
                <a:latin typeface="Georgia" panose="02040502050405020303" pitchFamily="18" charset="0"/>
              </a:rPr>
              <a:t>Zápasy na venkovních trávnicích</a:t>
            </a:r>
          </a:p>
        </p:txBody>
      </p:sp>
      <p:pic>
        <p:nvPicPr>
          <p:cNvPr id="5" name="Obrázek 4"/>
          <p:cNvPicPr>
            <a:picLocks noChangeAspect="1"/>
          </p:cNvPicPr>
          <p:nvPr/>
        </p:nvPicPr>
        <p:blipFill>
          <a:blip r:embed="rId75"/>
          <a:stretch>
            <a:fillRect/>
          </a:stretch>
        </p:blipFill>
        <p:spPr>
          <a:xfrm>
            <a:off x="8352904" y="245946"/>
            <a:ext cx="1832728" cy="1404000"/>
          </a:xfrm>
          <a:prstGeom prst="rect">
            <a:avLst/>
          </a:prstGeom>
        </p:spPr>
      </p:pic>
      <p:sp>
        <p:nvSpPr>
          <p:cNvPr id="2" name="TextovéPole 1"/>
          <p:cNvSpPr txBox="1"/>
          <p:nvPr/>
        </p:nvSpPr>
        <p:spPr>
          <a:xfrm>
            <a:off x="143992" y="103302"/>
            <a:ext cx="4680520" cy="1323439"/>
          </a:xfrm>
          <a:prstGeom prst="rect">
            <a:avLst/>
          </a:prstGeom>
          <a:pattFill prst="ltHorz">
            <a:fgClr>
              <a:schemeClr val="bg1">
                <a:lumMod val="95000"/>
              </a:schemeClr>
            </a:fgClr>
            <a:bgClr>
              <a:schemeClr val="bg1"/>
            </a:bgClr>
          </a:pattFill>
          <a:ln w="57150">
            <a:solidFill>
              <a:srgbClr val="FFFF00"/>
            </a:solidFill>
            <a:prstDash val="sysDot"/>
          </a:ln>
          <a:effectLst>
            <a:softEdge rad="0"/>
          </a:effectLst>
        </p:spPr>
        <p:txBody>
          <a:bodyPr wrap="square" rtlCol="0">
            <a:spAutoFit/>
          </a:bodyPr>
          <a:lstStyle/>
          <a:p>
            <a:pPr algn="ctr"/>
            <a:r>
              <a:rPr lang="cs-CZ" sz="2000" i="1" dirty="0" smtClean="0">
                <a:latin typeface="Arial Black" panose="020B0A04020102020204" pitchFamily="34" charset="0"/>
              </a:rPr>
              <a:t>Vítáme na fotbalovém </a:t>
            </a:r>
            <a:r>
              <a:rPr lang="cs-CZ" sz="2000" i="1" dirty="0" err="1" smtClean="0">
                <a:latin typeface="Arial Black" panose="020B0A04020102020204" pitchFamily="34" charset="0"/>
              </a:rPr>
              <a:t>stadioně</a:t>
            </a:r>
            <a:r>
              <a:rPr lang="cs-CZ" sz="2000" i="1" dirty="0" smtClean="0">
                <a:latin typeface="Arial Black" panose="020B0A04020102020204" pitchFamily="34" charset="0"/>
              </a:rPr>
              <a:t> ve Štětí našeho dnešního soupeře, 9. celek tabulky,</a:t>
            </a:r>
          </a:p>
          <a:p>
            <a:pPr algn="ctr"/>
            <a:r>
              <a:rPr lang="cs-CZ" sz="2000" dirty="0" smtClean="0">
                <a:gradFill>
                  <a:gsLst>
                    <a:gs pos="27000">
                      <a:srgbClr val="008000"/>
                    </a:gs>
                    <a:gs pos="69000">
                      <a:schemeClr val="accent2">
                        <a:lumMod val="50000"/>
                      </a:schemeClr>
                    </a:gs>
                  </a:gsLst>
                  <a:lin ang="5400000" scaled="1"/>
                </a:gradFill>
                <a:latin typeface="Arial Black" panose="020B0A04020102020204" pitchFamily="34" charset="0"/>
              </a:rPr>
              <a:t>TJ Sokol </a:t>
            </a:r>
            <a:r>
              <a:rPr lang="cs-CZ" sz="2000" dirty="0" err="1" smtClean="0">
                <a:gradFill>
                  <a:gsLst>
                    <a:gs pos="27000">
                      <a:srgbClr val="008000"/>
                    </a:gs>
                    <a:gs pos="69000">
                      <a:schemeClr val="accent2">
                        <a:lumMod val="50000"/>
                      </a:schemeClr>
                    </a:gs>
                  </a:gsLst>
                  <a:lin ang="5400000" scaled="1"/>
                </a:gradFill>
                <a:latin typeface="Arial Black" panose="020B0A04020102020204" pitchFamily="34" charset="0"/>
              </a:rPr>
              <a:t>H.Jiřetín</a:t>
            </a:r>
            <a:r>
              <a:rPr lang="cs-CZ" sz="2000" dirty="0" smtClean="0">
                <a:gradFill>
                  <a:gsLst>
                    <a:gs pos="27000">
                      <a:srgbClr val="008000"/>
                    </a:gs>
                    <a:gs pos="69000">
                      <a:schemeClr val="accent2">
                        <a:lumMod val="50000"/>
                      </a:schemeClr>
                    </a:gs>
                  </a:gsLst>
                  <a:lin ang="5400000" scaled="1"/>
                </a:gradFill>
                <a:latin typeface="Arial Black" panose="020B0A04020102020204" pitchFamily="34" charset="0"/>
              </a:rPr>
              <a:t>/FK Litvínov   </a:t>
            </a:r>
          </a:p>
        </p:txBody>
      </p:sp>
      <p:sp>
        <p:nvSpPr>
          <p:cNvPr id="8" name="TextovéPole 7"/>
          <p:cNvSpPr txBox="1"/>
          <p:nvPr/>
        </p:nvSpPr>
        <p:spPr>
          <a:xfrm>
            <a:off x="153324" y="1699023"/>
            <a:ext cx="4671188" cy="1892826"/>
          </a:xfrm>
          <a:prstGeom prst="rect">
            <a:avLst/>
          </a:prstGeom>
          <a:noFill/>
          <a:ln w="44450">
            <a:solidFill>
              <a:srgbClr val="006699"/>
            </a:solidFill>
          </a:ln>
          <a:effectLst>
            <a:softEdge rad="0"/>
          </a:effectLst>
        </p:spPr>
        <p:txBody>
          <a:bodyPr wrap="square" rtlCol="0">
            <a:spAutoFit/>
          </a:bodyPr>
          <a:lstStyle/>
          <a:p>
            <a:pPr algn="just"/>
            <a:r>
              <a:rPr lang="cs-CZ" sz="1300" dirty="0" smtClean="0">
                <a:latin typeface="Arial" panose="020B0604020202020204" pitchFamily="34" charset="0"/>
                <a:cs typeface="Arial" panose="020B0604020202020204" pitchFamily="34" charset="0"/>
              </a:rPr>
              <a:t>Sdružený tým dvou  celků z Mostecké uhelné pánevní oblasti byl před tímto ročníkem založen z pragmatických důvodů nebo aspoň to tak na dálku vypadalo. Litvínov spadnul z divize a Horní Jiřetín z krajského přeboru. Spojily se a oba zůstaly v přeboru. Začátek soutěže se  moc nepovedl, ale pak začal vyhrávat a nyní je mužstvo v klidném středu tabulky. Zajímavostí je, že ze 16 zápasů se 6x rozhodovalo v penaltovém rozstřelu, který byl 2x úspěšný.    </a:t>
            </a:r>
          </a:p>
        </p:txBody>
      </p:sp>
      <p:graphicFrame>
        <p:nvGraphicFramePr>
          <p:cNvPr id="11" name="Tabulka 10"/>
          <p:cNvGraphicFramePr>
            <a:graphicFrameLocks noGrp="1"/>
          </p:cNvGraphicFramePr>
          <p:nvPr>
            <p:extLst>
              <p:ext uri="{D42A27DB-BD31-4B8C-83A1-F6EECF244321}">
                <p14:modId xmlns:p14="http://schemas.microsoft.com/office/powerpoint/2010/main" val="1903211145"/>
              </p:ext>
            </p:extLst>
          </p:nvPr>
        </p:nvGraphicFramePr>
        <p:xfrm>
          <a:off x="118299" y="3763964"/>
          <a:ext cx="4671187" cy="3019264"/>
        </p:xfrm>
        <a:graphic>
          <a:graphicData uri="http://schemas.openxmlformats.org/drawingml/2006/table">
            <a:tbl>
              <a:tblPr/>
              <a:tblGrid>
                <a:gridCol w="313725">
                  <a:extLst>
                    <a:ext uri="{9D8B030D-6E8A-4147-A177-3AD203B41FA5}">
                      <a16:colId xmlns:a16="http://schemas.microsoft.com/office/drawing/2014/main" val="1063114477"/>
                    </a:ext>
                  </a:extLst>
                </a:gridCol>
                <a:gridCol w="1226483">
                  <a:extLst>
                    <a:ext uri="{9D8B030D-6E8A-4147-A177-3AD203B41FA5}">
                      <a16:colId xmlns:a16="http://schemas.microsoft.com/office/drawing/2014/main" val="1932545065"/>
                    </a:ext>
                  </a:extLst>
                </a:gridCol>
                <a:gridCol w="2255861">
                  <a:extLst>
                    <a:ext uri="{9D8B030D-6E8A-4147-A177-3AD203B41FA5}">
                      <a16:colId xmlns:a16="http://schemas.microsoft.com/office/drawing/2014/main" val="4224165234"/>
                    </a:ext>
                  </a:extLst>
                </a:gridCol>
                <a:gridCol w="875118">
                  <a:extLst>
                    <a:ext uri="{9D8B030D-6E8A-4147-A177-3AD203B41FA5}">
                      <a16:colId xmlns:a16="http://schemas.microsoft.com/office/drawing/2014/main" val="42312563"/>
                    </a:ext>
                  </a:extLst>
                </a:gridCol>
              </a:tblGrid>
              <a:tr h="188704">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000000"/>
                          </a:solidFill>
                          <a:effectLst/>
                          <a:latin typeface="Arial" panose="020B0604020202020204" pitchFamily="34" charset="0"/>
                        </a:rPr>
                        <a:t>12.08.2017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Brná - H.Jiřetín/Litvínov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Calibri" panose="020F0502020204030204" pitchFamily="34" charset="0"/>
                        </a:rPr>
                        <a:t>4:3 PK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094324931"/>
                  </a:ext>
                </a:extLst>
              </a:tr>
              <a:tr h="188704">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19.08.2017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H.Jiřetín/Litvínov -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41552535"/>
                  </a:ext>
                </a:extLst>
              </a:tr>
              <a:tr h="188704">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000000"/>
                          </a:solidFill>
                          <a:effectLst/>
                          <a:latin typeface="Arial" panose="020B0604020202020204" pitchFamily="34" charset="0"/>
                        </a:rPr>
                        <a:t>26.08.2017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Žatec - H.Jiřetín/Litvínov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Calibri" panose="020F0502020204030204" pitchFamily="34" charset="0"/>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648778185"/>
                  </a:ext>
                </a:extLst>
              </a:tr>
              <a:tr h="188704">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08.09.2017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Srbice - </a:t>
                      </a:r>
                      <a:r>
                        <a:rPr lang="cs-CZ" sz="1100" b="1" i="0" u="none" strike="noStrike" dirty="0" err="1">
                          <a:solidFill>
                            <a:srgbClr val="000000"/>
                          </a:solidFill>
                          <a:effectLst/>
                          <a:latin typeface="Arial" panose="020B0604020202020204" pitchFamily="34" charset="0"/>
                        </a:rPr>
                        <a:t>H.Jiřetín</a:t>
                      </a:r>
                      <a:r>
                        <a:rPr lang="cs-CZ" sz="1100" b="1" i="0" u="none" strike="noStrike" dirty="0">
                          <a:solidFill>
                            <a:srgbClr val="000000"/>
                          </a:solidFill>
                          <a:effectLst/>
                          <a:latin typeface="Arial" panose="020B0604020202020204" pitchFamily="34" charset="0"/>
                        </a:rPr>
                        <a:t>/Litvínov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3:2 PK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85037145"/>
                  </a:ext>
                </a:extLst>
              </a:tr>
              <a:tr h="188704">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12.09.2017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err="1">
                          <a:solidFill>
                            <a:srgbClr val="000000"/>
                          </a:solidFill>
                          <a:effectLst/>
                          <a:latin typeface="Arial" panose="020B0604020202020204" pitchFamily="34" charset="0"/>
                        </a:rPr>
                        <a:t>H.Jiřetín</a:t>
                      </a:r>
                      <a:r>
                        <a:rPr lang="cs-CZ" sz="1100" b="1" i="0" u="none" strike="noStrike" dirty="0">
                          <a:solidFill>
                            <a:srgbClr val="000000"/>
                          </a:solidFill>
                          <a:effectLst/>
                          <a:latin typeface="Arial" panose="020B0604020202020204" pitchFamily="34" charset="0"/>
                        </a:rPr>
                        <a:t>/Litvínov -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91049736"/>
                  </a:ext>
                </a:extLst>
              </a:tr>
              <a:tr h="188704">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16.09.2017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err="1">
                          <a:solidFill>
                            <a:srgbClr val="000000"/>
                          </a:solidFill>
                          <a:effectLst/>
                          <a:latin typeface="Arial" panose="020B0604020202020204" pitchFamily="34" charset="0"/>
                        </a:rPr>
                        <a:t>H.Jiřetín</a:t>
                      </a:r>
                      <a:r>
                        <a:rPr lang="cs-CZ" sz="1100" b="1" i="0" u="none" strike="noStrike" dirty="0">
                          <a:solidFill>
                            <a:srgbClr val="000000"/>
                          </a:solidFill>
                          <a:effectLst/>
                          <a:latin typeface="Arial" panose="020B0604020202020204" pitchFamily="34" charset="0"/>
                        </a:rPr>
                        <a:t>/Litvínov - Perštejn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2:3 PK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7677818"/>
                  </a:ext>
                </a:extLst>
              </a:tr>
              <a:tr h="188704">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23.09.2017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Modlany - H.Jiřetín/Litvínov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535429817"/>
                  </a:ext>
                </a:extLst>
              </a:tr>
              <a:tr h="188704">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07.10.2017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err="1">
                          <a:solidFill>
                            <a:srgbClr val="000000"/>
                          </a:solidFill>
                          <a:effectLst/>
                          <a:latin typeface="Arial" panose="020B0604020202020204" pitchFamily="34" charset="0"/>
                        </a:rPr>
                        <a:t>H.Jiřetín</a:t>
                      </a:r>
                      <a:r>
                        <a:rPr lang="cs-CZ" sz="1100" b="1" i="0" u="none" strike="noStrike" dirty="0">
                          <a:solidFill>
                            <a:srgbClr val="000000"/>
                          </a:solidFill>
                          <a:effectLst/>
                          <a:latin typeface="Arial" panose="020B0604020202020204" pitchFamily="34" charset="0"/>
                        </a:rPr>
                        <a:t>/Litvínov -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78241902"/>
                  </a:ext>
                </a:extLst>
              </a:tr>
              <a:tr h="188704">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15.10.2017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000000"/>
                          </a:solidFill>
                          <a:effectLst/>
                          <a:latin typeface="Arial" panose="020B0604020202020204" pitchFamily="34" charset="0"/>
                        </a:rPr>
                        <a:t>Modrá - </a:t>
                      </a:r>
                      <a:r>
                        <a:rPr lang="cs-CZ" sz="1100" b="1" i="0" u="none" strike="noStrike" dirty="0" err="1">
                          <a:solidFill>
                            <a:srgbClr val="000000"/>
                          </a:solidFill>
                          <a:effectLst/>
                          <a:latin typeface="Arial" panose="020B0604020202020204" pitchFamily="34" charset="0"/>
                        </a:rPr>
                        <a:t>H.Jiřetín</a:t>
                      </a:r>
                      <a:r>
                        <a:rPr lang="cs-CZ" sz="1100" b="1" i="0" u="none" strike="noStrike" dirty="0">
                          <a:solidFill>
                            <a:srgbClr val="000000"/>
                          </a:solidFill>
                          <a:effectLst/>
                          <a:latin typeface="Arial" panose="020B0604020202020204" pitchFamily="34" charset="0"/>
                        </a:rPr>
                        <a:t>/Litvínov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Calibri" panose="020F0502020204030204" pitchFamily="34" charset="0"/>
                        </a:rPr>
                        <a:t>6:1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410529717"/>
                  </a:ext>
                </a:extLst>
              </a:tr>
              <a:tr h="188704">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18.10.2017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Litoměřicko B - </a:t>
                      </a:r>
                      <a:r>
                        <a:rPr lang="cs-CZ" sz="1100" b="1" i="0" u="none" strike="noStrike" dirty="0" err="1">
                          <a:solidFill>
                            <a:srgbClr val="000000"/>
                          </a:solidFill>
                          <a:effectLst/>
                          <a:latin typeface="Arial" panose="020B0604020202020204" pitchFamily="34" charset="0"/>
                        </a:rPr>
                        <a:t>H.Jiřetín</a:t>
                      </a:r>
                      <a:r>
                        <a:rPr lang="cs-CZ" sz="1100" b="1" i="0" u="none" strike="noStrike" dirty="0">
                          <a:solidFill>
                            <a:srgbClr val="000000"/>
                          </a:solidFill>
                          <a:effectLst/>
                          <a:latin typeface="Arial" panose="020B0604020202020204" pitchFamily="34" charset="0"/>
                        </a:rPr>
                        <a:t>/Litvínov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51233778"/>
                  </a:ext>
                </a:extLst>
              </a:tr>
              <a:tr h="188704">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21.10.2017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err="1">
                          <a:solidFill>
                            <a:srgbClr val="000000"/>
                          </a:solidFill>
                          <a:effectLst/>
                          <a:latin typeface="Arial" panose="020B0604020202020204" pitchFamily="34" charset="0"/>
                        </a:rPr>
                        <a:t>H.Jiřetín</a:t>
                      </a:r>
                      <a:r>
                        <a:rPr lang="cs-CZ" sz="1100" b="1" i="0" u="none" strike="noStrike" dirty="0">
                          <a:solidFill>
                            <a:srgbClr val="000000"/>
                          </a:solidFill>
                          <a:effectLst/>
                          <a:latin typeface="Arial" panose="020B0604020202020204" pitchFamily="34" charset="0"/>
                        </a:rPr>
                        <a:t>/Litvínov - Jílové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Calibri" panose="020F0502020204030204" pitchFamily="34" charset="0"/>
                        </a:rPr>
                        <a:t>1:0 PK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138179737"/>
                  </a:ext>
                </a:extLst>
              </a:tr>
              <a:tr h="188704">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28.10.2017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Vilémov - </a:t>
                      </a:r>
                      <a:r>
                        <a:rPr lang="cs-CZ" sz="1100" b="1" i="0" u="none" strike="noStrike" dirty="0" err="1">
                          <a:solidFill>
                            <a:srgbClr val="000000"/>
                          </a:solidFill>
                          <a:effectLst/>
                          <a:latin typeface="Arial" panose="020B0604020202020204" pitchFamily="34" charset="0"/>
                        </a:rPr>
                        <a:t>H.Jiřetín</a:t>
                      </a:r>
                      <a:r>
                        <a:rPr lang="cs-CZ" sz="1100" b="1" i="0" u="none" strike="noStrike" dirty="0">
                          <a:solidFill>
                            <a:srgbClr val="000000"/>
                          </a:solidFill>
                          <a:effectLst/>
                          <a:latin typeface="Arial" panose="020B0604020202020204" pitchFamily="34" charset="0"/>
                        </a:rPr>
                        <a:t>/Litvínov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2:1 PK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06500211"/>
                  </a:ext>
                </a:extLst>
              </a:tr>
              <a:tr h="188704">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04.11.2017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H.Jiřetín/Litvínov - Mostecký FK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669618093"/>
                  </a:ext>
                </a:extLst>
              </a:tr>
              <a:tr h="188704">
                <a:tc>
                  <a:txBody>
                    <a:bodyPr/>
                    <a:lstStyle/>
                    <a:p>
                      <a:pPr algn="ctr" fontAlgn="ctr"/>
                      <a:r>
                        <a:rPr lang="cs-CZ" sz="800" b="1" i="0" u="none" strike="noStrike">
                          <a:solidFill>
                            <a:srgbClr val="000000"/>
                          </a:solidFill>
                          <a:effectLst/>
                          <a:latin typeface="Arial" panose="020B0604020202020204" pitchFamily="34" charset="0"/>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11.11.2017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Kadaň - H.Jiřetín/Litvínov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12038017"/>
                  </a:ext>
                </a:extLst>
              </a:tr>
              <a:tr h="188704">
                <a:tc>
                  <a:txBody>
                    <a:bodyPr/>
                    <a:lstStyle/>
                    <a:p>
                      <a:pPr algn="ctr" fontAlgn="ctr"/>
                      <a:r>
                        <a:rPr lang="cs-CZ" sz="800" b="1" i="0" u="none" strike="noStrike">
                          <a:solidFill>
                            <a:srgbClr val="000000"/>
                          </a:solidFill>
                          <a:effectLst/>
                          <a:latin typeface="Arial" panose="020B0604020202020204" pitchFamily="34" charset="0"/>
                        </a:rPr>
                        <a:t>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18.11.2017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H.Jiřetín/Litvínov - Bílina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000000"/>
                          </a:solidFill>
                          <a:effectLst/>
                          <a:latin typeface="Calibri" panose="020F0502020204030204" pitchFamily="34" charset="0"/>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831891644"/>
                  </a:ext>
                </a:extLst>
              </a:tr>
              <a:tr h="188704">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10.03.2018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H.Jiřetín/Litvínov - Brná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Calibri" panose="020F0502020204030204" pitchFamily="34" charset="0"/>
                        </a:rPr>
                        <a:t>2:1 PK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55158124"/>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0" name="Přímá spojovací šipka 9"/>
          <p:cNvCxnSpPr/>
          <p:nvPr/>
        </p:nvCxnSpPr>
        <p:spPr bwMode="auto">
          <a:xfrm>
            <a:off x="9335448"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6000"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211922" y="6685261"/>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38</a:t>
            </a:r>
          </a:p>
        </p:txBody>
      </p:sp>
      <p:sp>
        <p:nvSpPr>
          <p:cNvPr id="19" name="TextovéPole 18"/>
          <p:cNvSpPr txBox="1"/>
          <p:nvPr/>
        </p:nvSpPr>
        <p:spPr>
          <a:xfrm>
            <a:off x="7721583"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pic>
        <p:nvPicPr>
          <p:cNvPr id="4098" name="Picture 38"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15" name="Ovál 14"/>
          <p:cNvSpPr/>
          <p:nvPr/>
        </p:nvSpPr>
        <p:spPr bwMode="auto">
          <a:xfrm>
            <a:off x="8208888" y="5655306"/>
            <a:ext cx="504056" cy="608912"/>
          </a:xfrm>
          <a:prstGeom prst="ellipse">
            <a:avLst/>
          </a:prstGeom>
          <a:noFill/>
          <a:ln w="9525">
            <a:noFill/>
            <a:miter lim="800000"/>
            <a:headEnd/>
            <a:tailEnd/>
          </a:ln>
          <a:effectLst/>
        </p:spPr>
        <p:txBody>
          <a:bodyPr vert="horz" wrap="square" lIns="0" tIns="25200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sp>
        <p:nvSpPr>
          <p:cNvPr id="127" name="TextovéPole 126"/>
          <p:cNvSpPr txBox="1"/>
          <p:nvPr/>
        </p:nvSpPr>
        <p:spPr>
          <a:xfrm>
            <a:off x="233740" y="1027113"/>
            <a:ext cx="4536504" cy="3046988"/>
          </a:xfrm>
          <a:prstGeom prst="rect">
            <a:avLst/>
          </a:prstGeom>
          <a:noFill/>
        </p:spPr>
        <p:txBody>
          <a:bodyPr wrap="square" rtlCol="0">
            <a:spAutoFit/>
          </a:bodyPr>
          <a:lstStyle/>
          <a:p>
            <a:pPr algn="just"/>
            <a:r>
              <a:rPr lang="cs-CZ" b="0" dirty="0" smtClean="0">
                <a:latin typeface="Arial" panose="020B0604020202020204" pitchFamily="34" charset="0"/>
                <a:cs typeface="Arial" panose="020B0604020202020204" pitchFamily="34" charset="0"/>
              </a:rPr>
              <a:t>Zdejší rekreační zařízení nabízí příjemné ubytování doplněné o klubovnu, ale i další prostory, kde se hráči v době osobního volna mohli věnovat i jiným aktivitám než jenom fotbalu. Například stolnímu tenisu. Zajímavostí bylo, že ve stejné zde Dům dětí a mládeže ze Štětí pořádal také týdenní pobyt. Na soustředění starší žáci dokonce v České Lípě sehráli přátelský zápas proti  svým vrstevníkům z místního Arsenálu Česká Lípa. Bylo to hned den </a:t>
            </a:r>
            <a:r>
              <a:rPr lang="cs-CZ" b="0" dirty="0" err="1" smtClean="0">
                <a:latin typeface="Arial" panose="020B0604020202020204" pitchFamily="34" charset="0"/>
                <a:cs typeface="Arial" panose="020B0604020202020204" pitchFamily="34" charset="0"/>
              </a:rPr>
              <a:t>popříjezdu</a:t>
            </a:r>
            <a:r>
              <a:rPr lang="cs-CZ" b="0" dirty="0" smtClean="0">
                <a:latin typeface="Arial" panose="020B0604020202020204" pitchFamily="34" charset="0"/>
                <a:cs typeface="Arial" panose="020B0604020202020204" pitchFamily="34" charset="0"/>
              </a:rPr>
              <a:t> a prohráli tím nejtěsnějším rozdílem 3:2. Soustředění zcela jistě svůj cíl splnilo. Nejenom, že hráči získali herní zkušenosti a připravili se kvalitně na jarní část soutěže, ale také se utužil kolektiv a  všichni budou na společný pobyt dlouho vzpomínat. Snad jen dorostenců mohlo být více a  neměli zůstávat doma na kavalci a mačkat klávesnici Enter. </a:t>
            </a:r>
          </a:p>
          <a:p>
            <a:pPr algn="just"/>
            <a:r>
              <a:rPr lang="cs-CZ" b="0" dirty="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Velkou pochvalu zaslouží všichni trenéři za organizační a tréninkové zajištění soustředění. Dík patří i Janě </a:t>
            </a:r>
            <a:r>
              <a:rPr lang="cs-CZ" b="0" dirty="0" err="1" smtClean="0">
                <a:latin typeface="Arial" panose="020B0604020202020204" pitchFamily="34" charset="0"/>
                <a:cs typeface="Arial" panose="020B0604020202020204" pitchFamily="34" charset="0"/>
              </a:rPr>
              <a:t>Nedomlelové</a:t>
            </a:r>
            <a:r>
              <a:rPr lang="cs-CZ" b="0" dirty="0" smtClean="0">
                <a:latin typeface="Arial" panose="020B0604020202020204" pitchFamily="34" charset="0"/>
                <a:cs typeface="Arial" panose="020B0604020202020204" pitchFamily="34" charset="0"/>
              </a:rPr>
              <a:t> za vzorné splnění úkolu v roli zdravotnice.</a:t>
            </a:r>
          </a:p>
        </p:txBody>
      </p:sp>
      <p:sp>
        <p:nvSpPr>
          <p:cNvPr id="128" name="Obdélník 127"/>
          <p:cNvSpPr/>
          <p:nvPr/>
        </p:nvSpPr>
        <p:spPr>
          <a:xfrm>
            <a:off x="216000" y="155565"/>
            <a:ext cx="4536503" cy="646331"/>
          </a:xfrm>
          <a:prstGeom prst="rect">
            <a:avLst/>
          </a:prstGeom>
          <a:solidFill>
            <a:schemeClr val="bg1"/>
          </a:solidFill>
          <a:effectLst>
            <a:glow rad="101600">
              <a:srgbClr val="FFCC00">
                <a:alpha val="40000"/>
              </a:srgbClr>
            </a:glow>
            <a:softEdge rad="215900"/>
          </a:effectLst>
        </p:spPr>
        <p:txBody>
          <a:bodyPr wrap="square" lIns="91440" tIns="45720" rIns="91440" bIns="45720">
            <a:spAutoFit/>
          </a:bodyPr>
          <a:lstStyle/>
          <a:p>
            <a:pPr algn="ctr"/>
            <a:r>
              <a:rPr lang="cs-CZ" sz="1800" b="1" cap="none" spc="0" dirty="0" smtClean="0">
                <a:ln w="6350">
                  <a:noFill/>
                  <a:prstDash val="solid"/>
                </a:ln>
                <a:solidFill>
                  <a:srgbClr val="FF0000"/>
                </a:solidFill>
                <a:effectLst>
                  <a:outerShdw dist="38100" dir="2640000" algn="bl" rotWithShape="0">
                    <a:schemeClr val="accent1"/>
                  </a:outerShdw>
                </a:effectLst>
              </a:rPr>
              <a:t>Sloup v Čechách ve dnech 11.2. až 17.2.2018 patřil štětským fotbalistům</a:t>
            </a:r>
            <a:endParaRPr lang="cs-CZ" sz="1800" b="1" cap="none" spc="0" dirty="0">
              <a:ln w="6350">
                <a:noFill/>
                <a:prstDash val="solid"/>
              </a:ln>
              <a:solidFill>
                <a:srgbClr val="FF0000"/>
              </a:solidFill>
              <a:effectLst>
                <a:outerShdw dist="38100" dir="2640000" algn="bl" rotWithShape="0">
                  <a:schemeClr val="accent1"/>
                </a:outerShdw>
              </a:effectLst>
            </a:endParaRPr>
          </a:p>
        </p:txBody>
      </p:sp>
      <p:pic>
        <p:nvPicPr>
          <p:cNvPr id="129" name="Obrázek 128"/>
          <p:cNvPicPr>
            <a:picLocks noChangeAspect="1"/>
          </p:cNvPicPr>
          <p:nvPr/>
        </p:nvPicPr>
        <p:blipFill>
          <a:blip r:embed="rId111" cstate="print">
            <a:extLst>
              <a:ext uri="{28A0092B-C50C-407E-A947-70E740481C1C}">
                <a14:useLocalDpi xmlns:a14="http://schemas.microsoft.com/office/drawing/2010/main" val="0"/>
              </a:ext>
            </a:extLst>
          </a:blip>
          <a:stretch>
            <a:fillRect/>
          </a:stretch>
        </p:blipFill>
        <p:spPr>
          <a:xfrm>
            <a:off x="742210" y="4301701"/>
            <a:ext cx="3519565" cy="2520000"/>
          </a:xfrm>
          <a:prstGeom prst="rect">
            <a:avLst/>
          </a:prstGeom>
        </p:spPr>
      </p:pic>
      <p:pic>
        <p:nvPicPr>
          <p:cNvPr id="6" name="Obrázek 5"/>
          <p:cNvPicPr>
            <a:picLocks noChangeAspect="1"/>
          </p:cNvPicPr>
          <p:nvPr/>
        </p:nvPicPr>
        <p:blipFill>
          <a:blip r:embed="rId112"/>
          <a:stretch>
            <a:fillRect/>
          </a:stretch>
        </p:blipFill>
        <p:spPr>
          <a:xfrm>
            <a:off x="6901781" y="3020387"/>
            <a:ext cx="1559135" cy="773333"/>
          </a:xfrm>
          <a:prstGeom prst="rect">
            <a:avLst/>
          </a:prstGeom>
        </p:spPr>
      </p:pic>
      <p:sp>
        <p:nvSpPr>
          <p:cNvPr id="8" name="Obdélník 7"/>
          <p:cNvSpPr/>
          <p:nvPr/>
        </p:nvSpPr>
        <p:spPr>
          <a:xfrm>
            <a:off x="5430734" y="3907532"/>
            <a:ext cx="4622235" cy="3000821"/>
          </a:xfrm>
          <a:prstGeom prst="rect">
            <a:avLst/>
          </a:prstGeom>
          <a:pattFill prst="wdUpDiag">
            <a:fgClr>
              <a:schemeClr val="bg1">
                <a:lumMod val="95000"/>
              </a:schemeClr>
            </a:fgClr>
            <a:bgClr>
              <a:schemeClr val="bg1"/>
            </a:bgClr>
          </a:pattFill>
        </p:spPr>
        <p:txBody>
          <a:bodyPr wrap="square">
            <a:spAutoFit/>
          </a:bodyPr>
          <a:lstStyle/>
          <a:p>
            <a:pPr algn="ctr"/>
            <a:r>
              <a:rPr lang="cs-CZ" sz="1400" u="sng" dirty="0" smtClean="0">
                <a:solidFill>
                  <a:srgbClr val="000000"/>
                </a:solidFill>
                <a:latin typeface="Arial Black" panose="020B0A04020102020204" pitchFamily="34" charset="0"/>
                <a:cs typeface="Arial" panose="020B0604020202020204" pitchFamily="34" charset="0"/>
              </a:rPr>
              <a:t>Na podzim nám zápas v Horním Jiřetíně vyšel</a:t>
            </a:r>
          </a:p>
          <a:p>
            <a:pPr algn="ctr"/>
            <a:r>
              <a:rPr lang="cs-CZ" sz="1400" u="sng" dirty="0" smtClean="0">
                <a:solidFill>
                  <a:schemeClr val="accent6">
                    <a:lumMod val="50000"/>
                  </a:schemeClr>
                </a:solidFill>
                <a:latin typeface="Arial" panose="020B0604020202020204" pitchFamily="34" charset="0"/>
                <a:cs typeface="Arial" panose="020B0604020202020204" pitchFamily="34" charset="0"/>
              </a:rPr>
              <a:t>TJ </a:t>
            </a:r>
            <a:r>
              <a:rPr lang="cs-CZ" sz="1400" u="sng" dirty="0">
                <a:solidFill>
                  <a:schemeClr val="accent6">
                    <a:lumMod val="50000"/>
                  </a:schemeClr>
                </a:solidFill>
                <a:latin typeface="Arial" panose="020B0604020202020204" pitchFamily="34" charset="0"/>
                <a:cs typeface="Arial" panose="020B0604020202020204" pitchFamily="34" charset="0"/>
              </a:rPr>
              <a:t>Sokol Horní Jiřetín/FK Litvínov – SK Štětí</a:t>
            </a:r>
            <a:endParaRPr lang="cs-CZ" sz="1400" dirty="0">
              <a:solidFill>
                <a:schemeClr val="accent6">
                  <a:lumMod val="50000"/>
                </a:schemeClr>
              </a:solidFill>
              <a:latin typeface="Arial" panose="020B0604020202020204" pitchFamily="34" charset="0"/>
              <a:cs typeface="Arial" panose="020B0604020202020204" pitchFamily="34" charset="0"/>
            </a:endParaRPr>
          </a:p>
          <a:p>
            <a:pPr algn="ctr"/>
            <a:r>
              <a:rPr lang="cs-CZ" sz="1400" u="sng" dirty="0">
                <a:solidFill>
                  <a:schemeClr val="accent6">
                    <a:lumMod val="50000"/>
                  </a:schemeClr>
                </a:solidFill>
                <a:latin typeface="Arial" panose="020B0604020202020204" pitchFamily="34" charset="0"/>
                <a:cs typeface="Arial" panose="020B0604020202020204" pitchFamily="34" charset="0"/>
              </a:rPr>
              <a:t>0:2(0:1)     19.8.2017  2. </a:t>
            </a:r>
            <a:r>
              <a:rPr lang="cs-CZ" sz="1400" u="sng" dirty="0" smtClean="0">
                <a:solidFill>
                  <a:schemeClr val="accent6">
                    <a:lumMod val="50000"/>
                  </a:schemeClr>
                </a:solidFill>
                <a:latin typeface="Arial" panose="020B0604020202020204" pitchFamily="34" charset="0"/>
                <a:cs typeface="Arial" panose="020B0604020202020204" pitchFamily="34" charset="0"/>
              </a:rPr>
              <a:t>kolo</a:t>
            </a:r>
          </a:p>
          <a:p>
            <a:pPr algn="just"/>
            <a:r>
              <a:rPr lang="cs-CZ" sz="1050" dirty="0">
                <a:latin typeface="Arial" panose="020B0604020202020204" pitchFamily="34" charset="0"/>
                <a:cs typeface="Arial" panose="020B0604020202020204" pitchFamily="34" charset="0"/>
              </a:rPr>
              <a:t>Na horké půdě v Horním Jiřetíně mužstvo zápas zvládlo a odvedlo dobrou práci. V prvním poločase bylo naše herní úsilí odměněno brankou Fausta ve 23. minutě. Když po hodině hry přidal stejný hráč druhou branku, tak už jsme věřili, že si odvezeme všechny body. Domácí měli za celý zápas 2 velké šance. Vychytal je ale Gabriel v brance a jenom potvrdil, že naše vítězství bylo zasloužené. </a:t>
            </a:r>
            <a:endParaRPr lang="cs-CZ" sz="1050" u="sng" dirty="0" smtClean="0">
              <a:solidFill>
                <a:srgbClr val="000000"/>
              </a:solidFill>
              <a:latin typeface="Arial" panose="020B0604020202020204" pitchFamily="34" charset="0"/>
              <a:cs typeface="Arial" panose="020B0604020202020204" pitchFamily="34" charset="0"/>
            </a:endParaRPr>
          </a:p>
          <a:p>
            <a:r>
              <a:rPr lang="cs-CZ" sz="1050" u="sng" dirty="0">
                <a:latin typeface="Arial" panose="020B0604020202020204" pitchFamily="34" charset="0"/>
                <a:cs typeface="Arial" panose="020B0604020202020204" pitchFamily="34" charset="0"/>
              </a:rPr>
              <a:t>Branky: </a:t>
            </a:r>
            <a:r>
              <a:rPr lang="cs-CZ" sz="1050" dirty="0">
                <a:latin typeface="Arial" panose="020B0604020202020204" pitchFamily="34" charset="0"/>
                <a:cs typeface="Arial" panose="020B0604020202020204" pitchFamily="34" charset="0"/>
              </a:rPr>
              <a:t>Faust 2</a:t>
            </a:r>
          </a:p>
          <a:p>
            <a:r>
              <a:rPr lang="cs-CZ" sz="1050" u="sng" dirty="0">
                <a:latin typeface="Arial" panose="020B0604020202020204" pitchFamily="34" charset="0"/>
                <a:cs typeface="Arial" panose="020B0604020202020204" pitchFamily="34" charset="0"/>
              </a:rPr>
              <a:t>Sestava:</a:t>
            </a:r>
            <a:r>
              <a:rPr lang="cs-CZ" sz="1050" dirty="0">
                <a:latin typeface="Arial" panose="020B0604020202020204" pitchFamily="34" charset="0"/>
                <a:cs typeface="Arial" panose="020B0604020202020204" pitchFamily="34" charset="0"/>
              </a:rPr>
              <a:t> Gabriel-</a:t>
            </a:r>
            <a:r>
              <a:rPr lang="cs-CZ" sz="1050" dirty="0" err="1">
                <a:latin typeface="Arial" panose="020B0604020202020204" pitchFamily="34" charset="0"/>
                <a:cs typeface="Arial" panose="020B0604020202020204" pitchFamily="34" charset="0"/>
              </a:rPr>
              <a:t>Čámský</a:t>
            </a:r>
            <a:r>
              <a:rPr lang="cs-CZ" sz="1050" dirty="0">
                <a:latin typeface="Arial" panose="020B0604020202020204" pitchFamily="34" charset="0"/>
                <a:cs typeface="Arial" panose="020B0604020202020204" pitchFamily="34" charset="0"/>
              </a:rPr>
              <a:t>(87.Horváth), </a:t>
            </a:r>
            <a:r>
              <a:rPr lang="cs-CZ" sz="1050" dirty="0" err="1">
                <a:latin typeface="Arial" panose="020B0604020202020204" pitchFamily="34" charset="0"/>
                <a:cs typeface="Arial" panose="020B0604020202020204" pitchFamily="34" charset="0"/>
              </a:rPr>
              <a:t>F.Svoboda</a:t>
            </a:r>
            <a:r>
              <a:rPr lang="cs-CZ" sz="1050" dirty="0">
                <a:latin typeface="Arial" panose="020B0604020202020204" pitchFamily="34" charset="0"/>
                <a:cs typeface="Arial" panose="020B0604020202020204" pitchFamily="34" charset="0"/>
              </a:rPr>
              <a:t>, </a:t>
            </a:r>
            <a:r>
              <a:rPr lang="cs-CZ" sz="1050" dirty="0" err="1">
                <a:latin typeface="Arial" panose="020B0604020202020204" pitchFamily="34" charset="0"/>
                <a:cs typeface="Arial" panose="020B0604020202020204" pitchFamily="34" charset="0"/>
              </a:rPr>
              <a:t>Ransdorf</a:t>
            </a:r>
            <a:r>
              <a:rPr lang="cs-CZ" sz="1050" dirty="0">
                <a:latin typeface="Arial" panose="020B0604020202020204" pitchFamily="34" charset="0"/>
                <a:cs typeface="Arial" panose="020B0604020202020204" pitchFamily="34" charset="0"/>
              </a:rPr>
              <a:t>, </a:t>
            </a:r>
            <a:r>
              <a:rPr lang="cs-CZ" sz="1050" dirty="0" smtClean="0">
                <a:latin typeface="Arial" panose="020B0604020202020204" pitchFamily="34" charset="0"/>
                <a:cs typeface="Arial" panose="020B0604020202020204" pitchFamily="34" charset="0"/>
              </a:rPr>
              <a:t>Mencl-</a:t>
            </a:r>
          </a:p>
          <a:p>
            <a:r>
              <a:rPr lang="cs-CZ" sz="1050" dirty="0">
                <a:latin typeface="Arial" panose="020B0604020202020204" pitchFamily="34" charset="0"/>
                <a:cs typeface="Arial" panose="020B0604020202020204" pitchFamily="34" charset="0"/>
              </a:rPr>
              <a:t> </a:t>
            </a:r>
            <a:r>
              <a:rPr lang="cs-CZ" sz="1050" dirty="0" smtClean="0">
                <a:latin typeface="Arial" panose="020B0604020202020204" pitchFamily="34" charset="0"/>
                <a:cs typeface="Arial" panose="020B0604020202020204" pitchFamily="34" charset="0"/>
              </a:rPr>
              <a:t>               </a:t>
            </a:r>
            <a:r>
              <a:rPr lang="cs-CZ" sz="1050" dirty="0" err="1" smtClean="0">
                <a:latin typeface="Arial" panose="020B0604020202020204" pitchFamily="34" charset="0"/>
                <a:cs typeface="Arial" panose="020B0604020202020204" pitchFamily="34" charset="0"/>
              </a:rPr>
              <a:t>Kucler</a:t>
            </a:r>
            <a:r>
              <a:rPr lang="cs-CZ" sz="1050" dirty="0" smtClean="0">
                <a:latin typeface="Arial" panose="020B0604020202020204" pitchFamily="34" charset="0"/>
                <a:cs typeface="Arial" panose="020B0604020202020204" pitchFamily="34" charset="0"/>
              </a:rPr>
              <a:t>(46.Beruška</a:t>
            </a:r>
            <a:r>
              <a:rPr lang="cs-CZ" sz="1050" dirty="0">
                <a:latin typeface="Arial" panose="020B0604020202020204" pitchFamily="34" charset="0"/>
                <a:cs typeface="Arial" panose="020B0604020202020204" pitchFamily="34" charset="0"/>
              </a:rPr>
              <a:t>), </a:t>
            </a:r>
            <a:r>
              <a:rPr lang="cs-CZ" sz="1050" dirty="0" err="1">
                <a:latin typeface="Arial" panose="020B0604020202020204" pitchFamily="34" charset="0"/>
                <a:cs typeface="Arial" panose="020B0604020202020204" pitchFamily="34" charset="0"/>
              </a:rPr>
              <a:t>P.Stejskal</a:t>
            </a:r>
            <a:r>
              <a:rPr lang="cs-CZ" sz="1050" dirty="0" smtClean="0">
                <a:latin typeface="Arial" panose="020B0604020202020204" pitchFamily="34" charset="0"/>
                <a:cs typeface="Arial" panose="020B0604020202020204" pitchFamily="34" charset="0"/>
              </a:rPr>
              <a:t>, Vokoun(77.Poráč</a:t>
            </a:r>
            <a:r>
              <a:rPr lang="cs-CZ" sz="1050" dirty="0">
                <a:latin typeface="Arial" panose="020B0604020202020204" pitchFamily="34" charset="0"/>
                <a:cs typeface="Arial" panose="020B0604020202020204" pitchFamily="34" charset="0"/>
              </a:rPr>
              <a:t>), </a:t>
            </a:r>
            <a:endParaRPr lang="cs-CZ" sz="1050" dirty="0" smtClean="0">
              <a:latin typeface="Arial" panose="020B0604020202020204" pitchFamily="34" charset="0"/>
              <a:cs typeface="Arial" panose="020B0604020202020204" pitchFamily="34" charset="0"/>
            </a:endParaRPr>
          </a:p>
          <a:p>
            <a:r>
              <a:rPr lang="cs-CZ" sz="1050" dirty="0">
                <a:latin typeface="Arial" panose="020B0604020202020204" pitchFamily="34" charset="0"/>
                <a:cs typeface="Arial" panose="020B0604020202020204" pitchFamily="34" charset="0"/>
              </a:rPr>
              <a:t> </a:t>
            </a:r>
            <a:r>
              <a:rPr lang="cs-CZ" sz="1050" dirty="0" smtClean="0">
                <a:latin typeface="Arial" panose="020B0604020202020204" pitchFamily="34" charset="0"/>
                <a:cs typeface="Arial" panose="020B0604020202020204" pitchFamily="34" charset="0"/>
              </a:rPr>
              <a:t>               Vacek(89.Feko</a:t>
            </a:r>
            <a:r>
              <a:rPr lang="cs-CZ" sz="1050" dirty="0">
                <a:latin typeface="Arial" panose="020B0604020202020204" pitchFamily="34" charset="0"/>
                <a:cs typeface="Arial" panose="020B0604020202020204" pitchFamily="34" charset="0"/>
              </a:rPr>
              <a:t>), Faust-Brandejs(83.Šmidrkal)  </a:t>
            </a:r>
          </a:p>
          <a:p>
            <a:r>
              <a:rPr lang="cs-CZ" sz="1050" u="sng" dirty="0">
                <a:latin typeface="Arial" panose="020B0604020202020204" pitchFamily="34" charset="0"/>
                <a:cs typeface="Arial" panose="020B0604020202020204" pitchFamily="34" charset="0"/>
              </a:rPr>
              <a:t>Připraveni:</a:t>
            </a:r>
            <a:r>
              <a:rPr lang="cs-CZ" sz="1050" dirty="0">
                <a:latin typeface="Arial" panose="020B0604020202020204" pitchFamily="34" charset="0"/>
                <a:cs typeface="Arial" panose="020B0604020202020204" pitchFamily="34" charset="0"/>
              </a:rPr>
              <a:t> Slavík, </a:t>
            </a:r>
            <a:r>
              <a:rPr lang="cs-CZ" sz="1050" dirty="0" err="1">
                <a:latin typeface="Arial" panose="020B0604020202020204" pitchFamily="34" charset="0"/>
                <a:cs typeface="Arial" panose="020B0604020202020204" pitchFamily="34" charset="0"/>
              </a:rPr>
              <a:t>M.Svoboda</a:t>
            </a:r>
            <a:endParaRPr lang="cs-CZ" sz="1050" dirty="0">
              <a:latin typeface="Arial" panose="020B0604020202020204" pitchFamily="34" charset="0"/>
              <a:cs typeface="Arial" panose="020B0604020202020204" pitchFamily="34" charset="0"/>
            </a:endParaRPr>
          </a:p>
          <a:p>
            <a:r>
              <a:rPr lang="cs-CZ" sz="1050" u="sng" dirty="0">
                <a:latin typeface="Arial" panose="020B0604020202020204" pitchFamily="34" charset="0"/>
                <a:cs typeface="Arial" panose="020B0604020202020204" pitchFamily="34" charset="0"/>
              </a:rPr>
              <a:t>Trenér</a:t>
            </a:r>
            <a:r>
              <a:rPr lang="cs-CZ" sz="1050" dirty="0">
                <a:latin typeface="Arial" panose="020B0604020202020204" pitchFamily="34" charset="0"/>
                <a:cs typeface="Arial" panose="020B0604020202020204" pitchFamily="34" charset="0"/>
              </a:rPr>
              <a:t>: </a:t>
            </a:r>
            <a:r>
              <a:rPr lang="cs-CZ" sz="1050" dirty="0" err="1">
                <a:latin typeface="Arial" panose="020B0604020202020204" pitchFamily="34" charset="0"/>
                <a:cs typeface="Arial" panose="020B0604020202020204" pitchFamily="34" charset="0"/>
              </a:rPr>
              <a:t>J.Ransdorf</a:t>
            </a:r>
            <a:r>
              <a:rPr lang="cs-CZ" sz="1050" dirty="0">
                <a:latin typeface="Arial" panose="020B0604020202020204" pitchFamily="34" charset="0"/>
                <a:cs typeface="Arial" panose="020B0604020202020204" pitchFamily="34" charset="0"/>
              </a:rPr>
              <a:t>, </a:t>
            </a:r>
            <a:r>
              <a:rPr lang="cs-CZ" sz="1050" dirty="0" err="1">
                <a:latin typeface="Arial" panose="020B0604020202020204" pitchFamily="34" charset="0"/>
                <a:cs typeface="Arial" panose="020B0604020202020204" pitchFamily="34" charset="0"/>
              </a:rPr>
              <a:t>K.Zuna</a:t>
            </a:r>
            <a:r>
              <a:rPr lang="cs-CZ" sz="1050" dirty="0">
                <a:latin typeface="Arial" panose="020B0604020202020204" pitchFamily="34" charset="0"/>
                <a:cs typeface="Arial" panose="020B0604020202020204" pitchFamily="34" charset="0"/>
              </a:rPr>
              <a:t>  </a:t>
            </a:r>
            <a:r>
              <a:rPr lang="cs-CZ" sz="1050" u="sng" dirty="0">
                <a:latin typeface="Arial" panose="020B0604020202020204" pitchFamily="34" charset="0"/>
                <a:cs typeface="Arial" panose="020B0604020202020204" pitchFamily="34" charset="0"/>
              </a:rPr>
              <a:t>Vedoucí:</a:t>
            </a:r>
            <a:r>
              <a:rPr lang="cs-CZ" sz="1050" dirty="0">
                <a:latin typeface="Arial" panose="020B0604020202020204" pitchFamily="34" charset="0"/>
                <a:cs typeface="Arial" panose="020B0604020202020204" pitchFamily="34" charset="0"/>
              </a:rPr>
              <a:t> </a:t>
            </a:r>
            <a:r>
              <a:rPr lang="cs-CZ" sz="1050" dirty="0" err="1">
                <a:latin typeface="Arial" panose="020B0604020202020204" pitchFamily="34" charset="0"/>
                <a:cs typeface="Arial" panose="020B0604020202020204" pitchFamily="34" charset="0"/>
              </a:rPr>
              <a:t>J.Havner</a:t>
            </a:r>
            <a:r>
              <a:rPr lang="cs-CZ" sz="1050" dirty="0">
                <a:latin typeface="Arial" panose="020B0604020202020204" pitchFamily="34" charset="0"/>
                <a:cs typeface="Arial" panose="020B0604020202020204" pitchFamily="34" charset="0"/>
              </a:rPr>
              <a:t>  </a:t>
            </a:r>
            <a:r>
              <a:rPr lang="cs-CZ" sz="1050" u="sng" dirty="0">
                <a:latin typeface="Arial" panose="020B0604020202020204" pitchFamily="34" charset="0"/>
                <a:cs typeface="Arial" panose="020B0604020202020204" pitchFamily="34" charset="0"/>
              </a:rPr>
              <a:t>Masér:</a:t>
            </a:r>
            <a:r>
              <a:rPr lang="cs-CZ" sz="1050" dirty="0">
                <a:latin typeface="Arial" panose="020B0604020202020204" pitchFamily="34" charset="0"/>
                <a:cs typeface="Arial" panose="020B0604020202020204" pitchFamily="34" charset="0"/>
              </a:rPr>
              <a:t> </a:t>
            </a:r>
            <a:r>
              <a:rPr lang="cs-CZ" sz="1050" dirty="0" err="1">
                <a:latin typeface="Arial" panose="020B0604020202020204" pitchFamily="34" charset="0"/>
                <a:cs typeface="Arial" panose="020B0604020202020204" pitchFamily="34" charset="0"/>
              </a:rPr>
              <a:t>K.Zavřel</a:t>
            </a:r>
            <a:r>
              <a:rPr lang="cs-CZ" sz="1050" dirty="0">
                <a:latin typeface="Arial" panose="020B0604020202020204" pitchFamily="34" charset="0"/>
                <a:cs typeface="Arial" panose="020B0604020202020204" pitchFamily="34" charset="0"/>
              </a:rPr>
              <a:t> </a:t>
            </a:r>
          </a:p>
          <a:p>
            <a:r>
              <a:rPr lang="cs-CZ" sz="1050" u="sng" dirty="0">
                <a:latin typeface="Arial" panose="020B0604020202020204" pitchFamily="34" charset="0"/>
                <a:cs typeface="Arial" panose="020B0604020202020204" pitchFamily="34" charset="0"/>
              </a:rPr>
              <a:t>Rozhodčí</a:t>
            </a:r>
            <a:r>
              <a:rPr lang="cs-CZ" sz="1050" dirty="0">
                <a:latin typeface="Arial" panose="020B0604020202020204" pitchFamily="34" charset="0"/>
                <a:cs typeface="Arial" panose="020B0604020202020204" pitchFamily="34" charset="0"/>
              </a:rPr>
              <a:t>: </a:t>
            </a:r>
            <a:r>
              <a:rPr lang="cs-CZ" sz="1050" dirty="0" err="1">
                <a:latin typeface="Arial" panose="020B0604020202020204" pitchFamily="34" charset="0"/>
                <a:cs typeface="Arial" panose="020B0604020202020204" pitchFamily="34" charset="0"/>
              </a:rPr>
              <a:t>P.Kolátor-T.Doubek</a:t>
            </a:r>
            <a:r>
              <a:rPr lang="cs-CZ" sz="1050" dirty="0">
                <a:latin typeface="Arial" panose="020B0604020202020204" pitchFamily="34" charset="0"/>
                <a:cs typeface="Arial" panose="020B0604020202020204" pitchFamily="34" charset="0"/>
              </a:rPr>
              <a:t>, </a:t>
            </a:r>
            <a:r>
              <a:rPr lang="cs-CZ" sz="1050" dirty="0" err="1">
                <a:latin typeface="Arial" panose="020B0604020202020204" pitchFamily="34" charset="0"/>
                <a:cs typeface="Arial" panose="020B0604020202020204" pitchFamily="34" charset="0"/>
              </a:rPr>
              <a:t>J.Zítko</a:t>
            </a:r>
            <a:r>
              <a:rPr lang="cs-CZ" sz="1050" dirty="0">
                <a:latin typeface="Arial" panose="020B0604020202020204" pitchFamily="34" charset="0"/>
                <a:cs typeface="Arial" panose="020B0604020202020204" pitchFamily="34" charset="0"/>
              </a:rPr>
              <a:t>  </a:t>
            </a:r>
            <a:r>
              <a:rPr lang="cs-CZ" sz="1050" u="sng" dirty="0">
                <a:latin typeface="Arial" panose="020B0604020202020204" pitchFamily="34" charset="0"/>
                <a:cs typeface="Arial" panose="020B0604020202020204" pitchFamily="34" charset="0"/>
              </a:rPr>
              <a:t>Delegát:</a:t>
            </a:r>
            <a:r>
              <a:rPr lang="cs-CZ" sz="1050" dirty="0">
                <a:latin typeface="Arial" panose="020B0604020202020204" pitchFamily="34" charset="0"/>
                <a:cs typeface="Arial" panose="020B0604020202020204" pitchFamily="34" charset="0"/>
              </a:rPr>
              <a:t> </a:t>
            </a:r>
            <a:r>
              <a:rPr lang="cs-CZ" sz="1050" dirty="0" err="1">
                <a:latin typeface="Arial" panose="020B0604020202020204" pitchFamily="34" charset="0"/>
                <a:cs typeface="Arial" panose="020B0604020202020204" pitchFamily="34" charset="0"/>
              </a:rPr>
              <a:t>A.Suchánek</a:t>
            </a:r>
            <a:r>
              <a:rPr lang="cs-CZ" sz="1050" dirty="0">
                <a:latin typeface="Arial" panose="020B0604020202020204" pitchFamily="34" charset="0"/>
                <a:cs typeface="Arial" panose="020B0604020202020204" pitchFamily="34" charset="0"/>
              </a:rPr>
              <a:t>  </a:t>
            </a:r>
            <a:r>
              <a:rPr lang="cs-CZ" sz="1050" dirty="0" smtClean="0">
                <a:latin typeface="Arial" panose="020B0604020202020204" pitchFamily="34" charset="0"/>
                <a:cs typeface="Arial" panose="020B0604020202020204" pitchFamily="34" charset="0"/>
              </a:rPr>
              <a:t> </a:t>
            </a:r>
            <a:r>
              <a:rPr lang="cs-CZ" sz="1050" dirty="0">
                <a:latin typeface="Arial" panose="020B0604020202020204" pitchFamily="34" charset="0"/>
                <a:cs typeface="Arial" panose="020B0604020202020204" pitchFamily="34" charset="0"/>
              </a:rPr>
              <a:t>100 </a:t>
            </a:r>
            <a:r>
              <a:rPr lang="cs-CZ" sz="1050" dirty="0" smtClean="0">
                <a:latin typeface="Arial" panose="020B0604020202020204" pitchFamily="34" charset="0"/>
                <a:cs typeface="Arial" panose="020B0604020202020204" pitchFamily="34" charset="0"/>
              </a:rPr>
              <a:t>diváků</a:t>
            </a:r>
            <a:endParaRPr lang="cs-CZ" dirty="0">
              <a:solidFill>
                <a:srgbClr val="000000"/>
              </a:solidFill>
              <a:latin typeface="Arial" panose="020B0604020202020204" pitchFamily="34" charset="0"/>
            </a:endParaRPr>
          </a:p>
        </p:txBody>
      </p:sp>
      <p:sp>
        <p:nvSpPr>
          <p:cNvPr id="9" name="TextovéPole 8"/>
          <p:cNvSpPr txBox="1"/>
          <p:nvPr/>
        </p:nvSpPr>
        <p:spPr>
          <a:xfrm>
            <a:off x="5430734" y="91108"/>
            <a:ext cx="4722370" cy="584775"/>
          </a:xfrm>
          <a:prstGeom prst="rect">
            <a:avLst/>
          </a:prstGeom>
          <a:blipFill>
            <a:blip r:embed="rId113"/>
            <a:tile tx="0" ty="0" sx="100000" sy="100000" flip="none" algn="tl"/>
          </a:blipFill>
          <a:effectLst/>
        </p:spPr>
        <p:txBody>
          <a:bodyPr wrap="square" rtlCol="0">
            <a:spAutoFit/>
          </a:bodyPr>
          <a:lstStyle/>
          <a:p>
            <a:pPr algn="ctr"/>
            <a:r>
              <a:rPr lang="cs-CZ" sz="1600" dirty="0" smtClean="0">
                <a:latin typeface="Arial" panose="020B0604020202020204" pitchFamily="34" charset="0"/>
                <a:cs typeface="Arial" panose="020B0604020202020204" pitchFamily="34" charset="0"/>
              </a:rPr>
              <a:t>V 1. jarním zápase získal Horní Jiřetín/Litvínov</a:t>
            </a:r>
          </a:p>
          <a:p>
            <a:pPr algn="ctr"/>
            <a:r>
              <a:rPr lang="cs-CZ" sz="1600" dirty="0" smtClean="0">
                <a:latin typeface="Arial" panose="020B0604020202020204" pitchFamily="34" charset="0"/>
                <a:cs typeface="Arial" panose="020B0604020202020204" pitchFamily="34" charset="0"/>
              </a:rPr>
              <a:t>2 body po vítězství v penaltové loterii</a:t>
            </a:r>
          </a:p>
        </p:txBody>
      </p:sp>
      <p:sp>
        <p:nvSpPr>
          <p:cNvPr id="11" name="Obdélník 10"/>
          <p:cNvSpPr/>
          <p:nvPr/>
        </p:nvSpPr>
        <p:spPr>
          <a:xfrm>
            <a:off x="5430734" y="811188"/>
            <a:ext cx="4649652" cy="2185214"/>
          </a:xfrm>
          <a:prstGeom prst="rect">
            <a:avLst/>
          </a:prstGeom>
          <a:solidFill>
            <a:srgbClr val="CCFFCC"/>
          </a:solidFill>
        </p:spPr>
        <p:txBody>
          <a:bodyPr wrap="square">
            <a:spAutoFit/>
          </a:bodyPr>
          <a:lstStyle/>
          <a:p>
            <a:pPr algn="ctr"/>
            <a:r>
              <a:rPr lang="cs-CZ" sz="1600" dirty="0">
                <a:solidFill>
                  <a:srgbClr val="151515"/>
                </a:solidFill>
                <a:latin typeface="Arial" panose="020B0604020202020204" pitchFamily="34" charset="0"/>
                <a:cs typeface="Arial" panose="020B0604020202020204" pitchFamily="34" charset="0"/>
              </a:rPr>
              <a:t>TJ SOKOL </a:t>
            </a:r>
            <a:r>
              <a:rPr lang="cs-CZ" sz="1600" dirty="0" err="1">
                <a:solidFill>
                  <a:srgbClr val="151515"/>
                </a:solidFill>
                <a:latin typeface="Arial" panose="020B0604020202020204" pitchFamily="34" charset="0"/>
                <a:cs typeface="Arial" panose="020B0604020202020204" pitchFamily="34" charset="0"/>
              </a:rPr>
              <a:t>H.Jiřetín</a:t>
            </a:r>
            <a:r>
              <a:rPr lang="cs-CZ" sz="1600" dirty="0">
                <a:solidFill>
                  <a:srgbClr val="151515"/>
                </a:solidFill>
                <a:latin typeface="Arial" panose="020B0604020202020204" pitchFamily="34" charset="0"/>
                <a:cs typeface="Arial" panose="020B0604020202020204" pitchFamily="34" charset="0"/>
              </a:rPr>
              <a:t>/FK </a:t>
            </a:r>
            <a:r>
              <a:rPr lang="cs-CZ" sz="1600" dirty="0" smtClean="0">
                <a:solidFill>
                  <a:srgbClr val="151515"/>
                </a:solidFill>
                <a:latin typeface="Arial" panose="020B0604020202020204" pitchFamily="34" charset="0"/>
                <a:cs typeface="Arial" panose="020B0604020202020204" pitchFamily="34" charset="0"/>
              </a:rPr>
              <a:t>Litvínov - </a:t>
            </a:r>
            <a:r>
              <a:rPr lang="cs-CZ" sz="1600" dirty="0">
                <a:latin typeface="Arial" panose="020B0604020202020204" pitchFamily="34" charset="0"/>
                <a:cs typeface="Arial" panose="020B0604020202020204" pitchFamily="34" charset="0"/>
              </a:rPr>
              <a:t>SK </a:t>
            </a:r>
            <a:r>
              <a:rPr lang="cs-CZ" sz="1600" dirty="0" err="1" smtClean="0">
                <a:latin typeface="Arial" panose="020B0604020202020204" pitchFamily="34" charset="0"/>
                <a:cs typeface="Arial" panose="020B0604020202020204" pitchFamily="34" charset="0"/>
              </a:rPr>
              <a:t>Brná</a:t>
            </a:r>
            <a:endParaRPr lang="cs-CZ" sz="1600" dirty="0" smtClean="0">
              <a:latin typeface="Arial" panose="020B0604020202020204" pitchFamily="34" charset="0"/>
              <a:cs typeface="Arial" panose="020B0604020202020204" pitchFamily="34" charset="0"/>
            </a:endParaRPr>
          </a:p>
          <a:p>
            <a:pPr algn="ctr"/>
            <a:r>
              <a:rPr lang="cs-CZ" sz="1600" dirty="0" smtClean="0">
                <a:latin typeface="Arial" panose="020B0604020202020204" pitchFamily="34" charset="0"/>
                <a:cs typeface="Arial" panose="020B0604020202020204" pitchFamily="34" charset="0"/>
              </a:rPr>
              <a:t>1:1 (0:0)  PK 3:1</a:t>
            </a:r>
          </a:p>
          <a:p>
            <a:r>
              <a:rPr lang="cs-CZ" sz="1300" b="0" u="sng" dirty="0" smtClean="0">
                <a:latin typeface="Arial" panose="020B0604020202020204" pitchFamily="34" charset="0"/>
                <a:cs typeface="Arial" panose="020B0604020202020204" pitchFamily="34" charset="0"/>
              </a:rPr>
              <a:t>Branky:</a:t>
            </a:r>
            <a:r>
              <a:rPr lang="cs-CZ" sz="1300" b="0" dirty="0" smtClean="0">
                <a:latin typeface="Arial" panose="020B0604020202020204" pitchFamily="34" charset="0"/>
                <a:cs typeface="Arial" panose="020B0604020202020204" pitchFamily="34" charset="0"/>
              </a:rPr>
              <a:t> Jakub Hošek(70.)-Valentin </a:t>
            </a:r>
            <a:r>
              <a:rPr lang="cs-CZ" sz="1300" b="0" dirty="0" err="1" smtClean="0">
                <a:latin typeface="Arial" panose="020B0604020202020204" pitchFamily="34" charset="0"/>
                <a:cs typeface="Arial" panose="020B0604020202020204" pitchFamily="34" charset="0"/>
              </a:rPr>
              <a:t>Demčenko</a:t>
            </a:r>
            <a:r>
              <a:rPr lang="cs-CZ" sz="1300" b="0" dirty="0" smtClean="0">
                <a:latin typeface="Arial" panose="020B0604020202020204" pitchFamily="34" charset="0"/>
                <a:cs typeface="Arial" panose="020B0604020202020204" pitchFamily="34" charset="0"/>
              </a:rPr>
              <a:t>(90.)</a:t>
            </a:r>
          </a:p>
          <a:p>
            <a:r>
              <a:rPr lang="cs-CZ" sz="1300" b="0" u="sng" dirty="0" smtClean="0">
                <a:latin typeface="Arial" panose="020B0604020202020204" pitchFamily="34" charset="0"/>
                <a:cs typeface="Arial" panose="020B0604020202020204" pitchFamily="34" charset="0"/>
              </a:rPr>
              <a:t>Sestava  Jiřetín/Litvínov: </a:t>
            </a:r>
            <a:r>
              <a:rPr lang="cs-CZ" sz="1300" b="0" dirty="0" err="1" smtClean="0">
                <a:latin typeface="Arial" panose="020B0604020202020204" pitchFamily="34" charset="0"/>
                <a:cs typeface="Arial" panose="020B0604020202020204" pitchFamily="34" charset="0"/>
              </a:rPr>
              <a:t>M.Aschenbrenner-R.Veverka</a:t>
            </a:r>
            <a:r>
              <a:rPr lang="cs-CZ" sz="1300" b="0" dirty="0" smtClean="0">
                <a:latin typeface="Arial" panose="020B0604020202020204" pitchFamily="34" charset="0"/>
                <a:cs typeface="Arial" panose="020B0604020202020204" pitchFamily="34" charset="0"/>
              </a:rPr>
              <a:t>, </a:t>
            </a:r>
            <a:r>
              <a:rPr lang="cs-CZ" sz="1300" b="0" dirty="0" err="1" smtClean="0">
                <a:latin typeface="Arial" panose="020B0604020202020204" pitchFamily="34" charset="0"/>
                <a:cs typeface="Arial" panose="020B0604020202020204" pitchFamily="34" charset="0"/>
              </a:rPr>
              <a:t>S.Levý</a:t>
            </a:r>
            <a:r>
              <a:rPr lang="cs-CZ" sz="1300" b="0" dirty="0" smtClean="0">
                <a:latin typeface="Arial" panose="020B0604020202020204" pitchFamily="34" charset="0"/>
                <a:cs typeface="Arial" panose="020B0604020202020204" pitchFamily="34" charset="0"/>
              </a:rPr>
              <a:t>, </a:t>
            </a:r>
            <a:r>
              <a:rPr lang="cs-CZ" sz="1300" b="0" dirty="0" err="1" smtClean="0">
                <a:latin typeface="Arial" panose="020B0604020202020204" pitchFamily="34" charset="0"/>
                <a:cs typeface="Arial" panose="020B0604020202020204" pitchFamily="34" charset="0"/>
              </a:rPr>
              <a:t>J.Kopta</a:t>
            </a:r>
            <a:r>
              <a:rPr lang="cs-CZ" sz="1300" b="0" dirty="0" smtClean="0">
                <a:latin typeface="Arial" panose="020B0604020202020204" pitchFamily="34" charset="0"/>
                <a:cs typeface="Arial" panose="020B0604020202020204" pitchFamily="34" charset="0"/>
              </a:rPr>
              <a:t>, </a:t>
            </a:r>
            <a:r>
              <a:rPr lang="cs-CZ" sz="1300" b="0" dirty="0" err="1" smtClean="0">
                <a:latin typeface="Arial" panose="020B0604020202020204" pitchFamily="34" charset="0"/>
                <a:cs typeface="Arial" panose="020B0604020202020204" pitchFamily="34" charset="0"/>
              </a:rPr>
              <a:t>L.Mikulčík</a:t>
            </a:r>
            <a:r>
              <a:rPr lang="cs-CZ" sz="1300" b="0" dirty="0" smtClean="0">
                <a:latin typeface="Arial" panose="020B0604020202020204" pitchFamily="34" charset="0"/>
                <a:cs typeface="Arial" panose="020B0604020202020204" pitchFamily="34" charset="0"/>
              </a:rPr>
              <a:t>, </a:t>
            </a:r>
            <a:r>
              <a:rPr lang="cs-CZ" sz="1300" b="0" dirty="0" err="1" smtClean="0">
                <a:latin typeface="Arial" panose="020B0604020202020204" pitchFamily="34" charset="0"/>
                <a:cs typeface="Arial" panose="020B0604020202020204" pitchFamily="34" charset="0"/>
              </a:rPr>
              <a:t>M.Novotný</a:t>
            </a:r>
            <a:r>
              <a:rPr lang="cs-CZ" sz="1300" b="0" dirty="0" smtClean="0">
                <a:latin typeface="Arial" panose="020B0604020202020204" pitchFamily="34" charset="0"/>
                <a:cs typeface="Arial" panose="020B0604020202020204" pitchFamily="34" charset="0"/>
              </a:rPr>
              <a:t>(K), </a:t>
            </a:r>
            <a:r>
              <a:rPr lang="cs-CZ" sz="1300" b="0" dirty="0" err="1" smtClean="0">
                <a:latin typeface="Arial" panose="020B0604020202020204" pitchFamily="34" charset="0"/>
                <a:cs typeface="Arial" panose="020B0604020202020204" pitchFamily="34" charset="0"/>
              </a:rPr>
              <a:t>M.Svoboda</a:t>
            </a:r>
            <a:r>
              <a:rPr lang="cs-CZ" sz="1300" b="0" dirty="0" smtClean="0">
                <a:latin typeface="Arial" panose="020B0604020202020204" pitchFamily="34" charset="0"/>
                <a:cs typeface="Arial" panose="020B0604020202020204" pitchFamily="34" charset="0"/>
              </a:rPr>
              <a:t>, </a:t>
            </a:r>
            <a:r>
              <a:rPr lang="cs-CZ" sz="1300" b="0" dirty="0" err="1" smtClean="0">
                <a:latin typeface="Arial" panose="020B0604020202020204" pitchFamily="34" charset="0"/>
                <a:cs typeface="Arial" panose="020B0604020202020204" pitchFamily="34" charset="0"/>
              </a:rPr>
              <a:t>M.Broskovics</a:t>
            </a:r>
            <a:r>
              <a:rPr lang="cs-CZ" sz="1300" b="0" dirty="0" smtClean="0">
                <a:latin typeface="Arial" panose="020B0604020202020204" pitchFamily="34" charset="0"/>
                <a:cs typeface="Arial" panose="020B0604020202020204" pitchFamily="34" charset="0"/>
              </a:rPr>
              <a:t>, </a:t>
            </a:r>
            <a:r>
              <a:rPr lang="cs-CZ" sz="1300" b="0" dirty="0" err="1" smtClean="0">
                <a:latin typeface="Arial" panose="020B0604020202020204" pitchFamily="34" charset="0"/>
                <a:cs typeface="Arial" panose="020B0604020202020204" pitchFamily="34" charset="0"/>
              </a:rPr>
              <a:t>T.Banovič</a:t>
            </a:r>
            <a:r>
              <a:rPr lang="cs-CZ" sz="1300" b="0" dirty="0" smtClean="0">
                <a:latin typeface="Arial" panose="020B0604020202020204" pitchFamily="34" charset="0"/>
                <a:cs typeface="Arial" panose="020B0604020202020204" pitchFamily="34" charset="0"/>
              </a:rPr>
              <a:t>, </a:t>
            </a:r>
            <a:r>
              <a:rPr lang="cs-CZ" sz="1300" b="0" dirty="0" err="1" smtClean="0">
                <a:latin typeface="Arial" panose="020B0604020202020204" pitchFamily="34" charset="0"/>
                <a:cs typeface="Arial" panose="020B0604020202020204" pitchFamily="34" charset="0"/>
              </a:rPr>
              <a:t>J.Ševčík</a:t>
            </a:r>
            <a:r>
              <a:rPr lang="cs-CZ" sz="1300" b="0" dirty="0" smtClean="0">
                <a:latin typeface="Arial" panose="020B0604020202020204" pitchFamily="34" charset="0"/>
                <a:cs typeface="Arial" panose="020B0604020202020204" pitchFamily="34" charset="0"/>
              </a:rPr>
              <a:t>, </a:t>
            </a:r>
            <a:r>
              <a:rPr lang="cs-CZ" sz="1300" b="0" dirty="0" err="1" smtClean="0">
                <a:latin typeface="Arial" panose="020B0604020202020204" pitchFamily="34" charset="0"/>
                <a:cs typeface="Arial" panose="020B0604020202020204" pitchFamily="34" charset="0"/>
              </a:rPr>
              <a:t>J.Hošek</a:t>
            </a:r>
            <a:r>
              <a:rPr lang="cs-CZ" sz="1300" b="0" dirty="0" smtClean="0">
                <a:latin typeface="Arial" panose="020B0604020202020204" pitchFamily="34" charset="0"/>
                <a:cs typeface="Arial" panose="020B0604020202020204" pitchFamily="34" charset="0"/>
              </a:rPr>
              <a:t>(84.S.Flemmr)</a:t>
            </a:r>
          </a:p>
          <a:p>
            <a:r>
              <a:rPr lang="cs-CZ" sz="1300" b="0" u="sng" dirty="0" smtClean="0">
                <a:latin typeface="Arial" panose="020B0604020202020204" pitchFamily="34" charset="0"/>
                <a:cs typeface="Arial" panose="020B0604020202020204" pitchFamily="34" charset="0"/>
              </a:rPr>
              <a:t>Připraveni:</a:t>
            </a:r>
            <a:r>
              <a:rPr lang="cs-CZ" sz="1300" b="0" dirty="0" smtClean="0">
                <a:latin typeface="Arial" panose="020B0604020202020204" pitchFamily="34" charset="0"/>
                <a:cs typeface="Arial" panose="020B0604020202020204" pitchFamily="34" charset="0"/>
              </a:rPr>
              <a:t> </a:t>
            </a:r>
            <a:r>
              <a:rPr lang="cs-CZ" sz="1300" b="0" dirty="0" err="1" smtClean="0">
                <a:latin typeface="Arial" panose="020B0604020202020204" pitchFamily="34" charset="0"/>
                <a:cs typeface="Arial" panose="020B0604020202020204" pitchFamily="34" charset="0"/>
              </a:rPr>
              <a:t>T.Kuhz</a:t>
            </a:r>
            <a:r>
              <a:rPr lang="cs-CZ" sz="1300" b="0" dirty="0" smtClean="0">
                <a:latin typeface="Arial" panose="020B0604020202020204" pitchFamily="34" charset="0"/>
                <a:cs typeface="Arial" panose="020B0604020202020204" pitchFamily="34" charset="0"/>
              </a:rPr>
              <a:t>, </a:t>
            </a:r>
            <a:r>
              <a:rPr lang="cs-CZ" sz="1300" b="0" dirty="0" err="1" smtClean="0">
                <a:latin typeface="Arial" panose="020B0604020202020204" pitchFamily="34" charset="0"/>
                <a:cs typeface="Arial" panose="020B0604020202020204" pitchFamily="34" charset="0"/>
              </a:rPr>
              <a:t>F.Persona</a:t>
            </a:r>
            <a:r>
              <a:rPr lang="cs-CZ" sz="1300" b="0" dirty="0" smtClean="0">
                <a:latin typeface="Arial" panose="020B0604020202020204" pitchFamily="34" charset="0"/>
                <a:cs typeface="Arial" panose="020B0604020202020204" pitchFamily="34" charset="0"/>
              </a:rPr>
              <a:t>, </a:t>
            </a:r>
            <a:r>
              <a:rPr lang="cs-CZ" sz="1300" b="0" dirty="0" err="1" smtClean="0">
                <a:latin typeface="Arial" panose="020B0604020202020204" pitchFamily="34" charset="0"/>
                <a:cs typeface="Arial" panose="020B0604020202020204" pitchFamily="34" charset="0"/>
              </a:rPr>
              <a:t>M.Krim</a:t>
            </a:r>
            <a:r>
              <a:rPr lang="cs-CZ" sz="1300" b="0" dirty="0" smtClean="0">
                <a:latin typeface="Arial" panose="020B0604020202020204" pitchFamily="34" charset="0"/>
                <a:cs typeface="Arial" panose="020B0604020202020204" pitchFamily="34" charset="0"/>
              </a:rPr>
              <a:t>, </a:t>
            </a:r>
            <a:r>
              <a:rPr lang="cs-CZ" sz="1300" b="0" dirty="0" err="1" smtClean="0">
                <a:latin typeface="Arial" panose="020B0604020202020204" pitchFamily="34" charset="0"/>
                <a:cs typeface="Arial" panose="020B0604020202020204" pitchFamily="34" charset="0"/>
              </a:rPr>
              <a:t>J.Vrba</a:t>
            </a:r>
            <a:endParaRPr lang="cs-CZ" sz="1300" b="0" dirty="0" smtClean="0">
              <a:latin typeface="Arial" panose="020B0604020202020204" pitchFamily="34" charset="0"/>
              <a:cs typeface="Arial" panose="020B0604020202020204" pitchFamily="34" charset="0"/>
            </a:endParaRPr>
          </a:p>
          <a:p>
            <a:r>
              <a:rPr lang="cs-CZ" sz="1300" b="0" u="sng" dirty="0" smtClean="0">
                <a:latin typeface="Arial" panose="020B0604020202020204" pitchFamily="34" charset="0"/>
                <a:cs typeface="Arial" panose="020B0604020202020204" pitchFamily="34" charset="0"/>
              </a:rPr>
              <a:t>Trenér:</a:t>
            </a:r>
            <a:r>
              <a:rPr lang="cs-CZ" sz="1300" b="0" dirty="0" smtClean="0">
                <a:latin typeface="Arial" panose="020B0604020202020204" pitchFamily="34" charset="0"/>
                <a:cs typeface="Arial" panose="020B0604020202020204" pitchFamily="34" charset="0"/>
              </a:rPr>
              <a:t> Pavel Chaloupka </a:t>
            </a:r>
            <a:r>
              <a:rPr lang="cs-CZ" sz="1300" b="0" u="sng" dirty="0" smtClean="0">
                <a:latin typeface="Arial" panose="020B0604020202020204" pitchFamily="34" charset="0"/>
                <a:cs typeface="Arial" panose="020B0604020202020204" pitchFamily="34" charset="0"/>
              </a:rPr>
              <a:t>Vedoucí:</a:t>
            </a:r>
            <a:r>
              <a:rPr lang="cs-CZ" sz="1300" b="0" dirty="0" smtClean="0">
                <a:latin typeface="Arial" panose="020B0604020202020204" pitchFamily="34" charset="0"/>
                <a:cs typeface="Arial" panose="020B0604020202020204" pitchFamily="34" charset="0"/>
              </a:rPr>
              <a:t> Miroslav </a:t>
            </a:r>
            <a:r>
              <a:rPr lang="cs-CZ" sz="1300" b="0" dirty="0" err="1" smtClean="0">
                <a:latin typeface="Arial" panose="020B0604020202020204" pitchFamily="34" charset="0"/>
                <a:cs typeface="Arial" panose="020B0604020202020204" pitchFamily="34" charset="0"/>
              </a:rPr>
              <a:t>Krim</a:t>
            </a:r>
            <a:endParaRPr lang="cs-CZ" sz="1300" b="0" dirty="0" smtClean="0">
              <a:latin typeface="Arial" panose="020B0604020202020204" pitchFamily="34" charset="0"/>
              <a:cs typeface="Arial" panose="020B0604020202020204" pitchFamily="34" charset="0"/>
            </a:endParaRPr>
          </a:p>
          <a:p>
            <a:r>
              <a:rPr lang="cs-CZ" sz="1300" b="0" u="sng" dirty="0" smtClean="0">
                <a:latin typeface="Arial" panose="020B0604020202020204" pitchFamily="34" charset="0"/>
                <a:cs typeface="Arial" panose="020B0604020202020204" pitchFamily="34" charset="0"/>
              </a:rPr>
              <a:t>Nejlepší střelci</a:t>
            </a:r>
            <a:r>
              <a:rPr lang="cs-CZ" sz="1300" b="0" dirty="0" smtClean="0">
                <a:latin typeface="Arial" panose="020B0604020202020204" pitchFamily="34" charset="0"/>
                <a:cs typeface="Arial" panose="020B0604020202020204" pitchFamily="34" charset="0"/>
              </a:rPr>
              <a:t>: Jan Kopta 9, Lukáš </a:t>
            </a:r>
            <a:r>
              <a:rPr lang="cs-CZ" sz="1300" b="0" dirty="0" err="1" smtClean="0">
                <a:latin typeface="Arial" panose="020B0604020202020204" pitchFamily="34" charset="0"/>
                <a:cs typeface="Arial" panose="020B0604020202020204" pitchFamily="34" charset="0"/>
              </a:rPr>
              <a:t>Mikulčík</a:t>
            </a:r>
            <a:r>
              <a:rPr lang="cs-CZ" sz="1300" b="0" dirty="0" smtClean="0">
                <a:latin typeface="Arial" panose="020B0604020202020204" pitchFamily="34" charset="0"/>
                <a:cs typeface="Arial" panose="020B0604020202020204" pitchFamily="34" charset="0"/>
              </a:rPr>
              <a:t> 6, Ondřej Hlaváček 4 </a:t>
            </a:r>
            <a:endParaRPr lang="cs-CZ" sz="1300" b="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80296" y="6923402"/>
            <a:ext cx="157479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4"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5" name="TextovéPole 14"/>
          <p:cNvSpPr txBox="1"/>
          <p:nvPr/>
        </p:nvSpPr>
        <p:spPr>
          <a:xfrm>
            <a:off x="2034837"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21" name="TextovéPole 20"/>
          <p:cNvSpPr txBox="1"/>
          <p:nvPr/>
        </p:nvSpPr>
        <p:spPr>
          <a:xfrm>
            <a:off x="77074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37</a:t>
            </a:r>
          </a:p>
        </p:txBody>
      </p:sp>
      <p:pic>
        <p:nvPicPr>
          <p:cNvPr id="5122" name="Picture 17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sp>
        <p:nvSpPr>
          <p:cNvPr id="45" name="TextovéPole 44"/>
          <p:cNvSpPr txBox="1"/>
          <p:nvPr/>
        </p:nvSpPr>
        <p:spPr>
          <a:xfrm>
            <a:off x="5400576" y="1819300"/>
            <a:ext cx="4608511" cy="2492990"/>
          </a:xfrm>
          <a:prstGeom prst="rect">
            <a:avLst/>
          </a:prstGeom>
          <a:noFill/>
        </p:spPr>
        <p:txBody>
          <a:bodyPr wrap="square" rtlCol="0">
            <a:spAutoFit/>
          </a:bodyPr>
          <a:lstStyle/>
          <a:p>
            <a:pPr algn="just"/>
            <a:r>
              <a:rPr lang="cs-CZ" b="0" dirty="0" smtClean="0">
                <a:latin typeface="Arial" panose="020B0604020202020204" pitchFamily="34" charset="0"/>
                <a:cs typeface="Arial" panose="020B0604020202020204" pitchFamily="34" charset="0"/>
              </a:rPr>
              <a:t>Neděle 11.2.2018, začátek jarních prázdnin a v 9:30 hod od fotbalového stadionu ve Štětí odjíždí autobus s padesátkou mladých štětských fotbalistů společně se svými trenéry na tradiční, tentokrát 6 denní, soustředění do Sloupu v Čechách.  Dorostenci, starší a mladší žáci  doplněni těmi nejmladšími hráči , kterou je kategorie přípravky. Počasí dobré, sníh sice chyběl, ale o pravý zimní mráz hráči nepřišli. Na ranní rozcvičky a odpolední tréninky v okolí ubytovacího zařízení bylo dobré se teple obléknout a nezapomenout na čepici s rukavicemi. Po vydatné snídaní se každý den v dopoledních hodinách  mužstva vydávala na nedalekou umělou trávu do Nového Boru, kde se věnovala rozvoji herních dovedností, které v jarních odvetných zápasech budou potřebovat. </a:t>
            </a:r>
          </a:p>
        </p:txBody>
      </p:sp>
      <p:sp>
        <p:nvSpPr>
          <p:cNvPr id="46" name="Obdélník 45"/>
          <p:cNvSpPr/>
          <p:nvPr/>
        </p:nvSpPr>
        <p:spPr>
          <a:xfrm>
            <a:off x="5472585" y="105624"/>
            <a:ext cx="4536503" cy="1569660"/>
          </a:xfrm>
          <a:prstGeom prst="rect">
            <a:avLst/>
          </a:prstGeom>
          <a:solidFill>
            <a:srgbClr val="FAFF3F"/>
          </a:solidFill>
          <a:ln w="79375">
            <a:solidFill>
              <a:srgbClr val="FF6699"/>
            </a:solidFill>
          </a:ln>
        </p:spPr>
        <p:txBody>
          <a:bodyPr wrap="square" lIns="91440" tIns="45720" rIns="91440" bIns="45720">
            <a:spAutoFit/>
          </a:bodyPr>
          <a:lstStyle/>
          <a:p>
            <a:pPr algn="ctr"/>
            <a:r>
              <a:rPr lang="cs-CZ" sz="2400" b="1" cap="none" spc="0" dirty="0" smtClean="0">
                <a:ln w="12700">
                  <a:solidFill>
                    <a:schemeClr val="accent1"/>
                  </a:solidFill>
                  <a:prstDash val="solid"/>
                </a:ln>
                <a:solidFill>
                  <a:srgbClr val="002060"/>
                </a:solidFill>
                <a:effectLst>
                  <a:outerShdw dist="38100" dir="2640000" algn="bl" rotWithShape="0">
                    <a:schemeClr val="accent1"/>
                  </a:outerShdw>
                </a:effectLst>
              </a:rPr>
              <a:t>Soustředění mladých štětských fotbalistů ve Sloupu v Čechách ve dnech 11.2. až 17.2.2018</a:t>
            </a:r>
            <a:endParaRPr lang="cs-CZ" sz="2400" b="1" cap="none" spc="0" dirty="0">
              <a:ln w="12700">
                <a:solidFill>
                  <a:schemeClr val="accent1"/>
                </a:solidFill>
                <a:prstDash val="solid"/>
              </a:ln>
              <a:solidFill>
                <a:srgbClr val="002060"/>
              </a:solidFill>
              <a:effectLst>
                <a:outerShdw dist="38100" dir="2640000" algn="bl" rotWithShape="0">
                  <a:schemeClr val="accent1"/>
                </a:outerShdw>
              </a:effectLst>
            </a:endParaRPr>
          </a:p>
        </p:txBody>
      </p:sp>
      <p:pic>
        <p:nvPicPr>
          <p:cNvPr id="47" name="Obrázek 46"/>
          <p:cNvPicPr>
            <a:picLocks noChangeAspect="1"/>
          </p:cNvPicPr>
          <p:nvPr/>
        </p:nvPicPr>
        <p:blipFill>
          <a:blip r:embed="rId31"/>
          <a:stretch>
            <a:fillRect/>
          </a:stretch>
        </p:blipFill>
        <p:spPr>
          <a:xfrm>
            <a:off x="5544592" y="4483596"/>
            <a:ext cx="4536504" cy="2239815"/>
          </a:xfrm>
          <a:prstGeom prst="rect">
            <a:avLst/>
          </a:prstGeom>
          <a:ln w="76200">
            <a:solidFill>
              <a:schemeClr val="accent6">
                <a:lumMod val="60000"/>
                <a:lumOff val="40000"/>
              </a:schemeClr>
            </a:solidFill>
            <a:prstDash val="sysDot"/>
          </a:ln>
        </p:spPr>
      </p:pic>
      <p:sp>
        <p:nvSpPr>
          <p:cNvPr id="38" name="TextovéPole 37"/>
          <p:cNvSpPr txBox="1"/>
          <p:nvPr/>
        </p:nvSpPr>
        <p:spPr>
          <a:xfrm>
            <a:off x="106186" y="1606706"/>
            <a:ext cx="4650618" cy="1077218"/>
          </a:xfrm>
          <a:prstGeom prst="rect">
            <a:avLst/>
          </a:prstGeom>
          <a:noFill/>
        </p:spPr>
        <p:txBody>
          <a:bodyPr wrap="square" rtlCol="0">
            <a:spAutoFit/>
          </a:bodyPr>
          <a:lstStyle/>
          <a:p>
            <a:pPr algn="ctr"/>
            <a:r>
              <a:rPr lang="cs-CZ" sz="2400" u="sng" dirty="0" smtClean="0">
                <a:effectLst>
                  <a:outerShdw blurRad="419100" dir="10800000" sx="103000" sy="103000" algn="r" rotWithShape="0">
                    <a:srgbClr val="FFFF00"/>
                  </a:outerShdw>
                </a:effectLst>
                <a:latin typeface="Rockwell" panose="02060603020205020403" pitchFamily="18" charset="0"/>
              </a:rPr>
              <a:t>TJ Baník Modlany – SK Štětí</a:t>
            </a:r>
          </a:p>
          <a:p>
            <a:pPr algn="ctr"/>
            <a:r>
              <a:rPr lang="cs-CZ" sz="2000" u="sng" dirty="0" smtClean="0">
                <a:effectLst>
                  <a:outerShdw blurRad="419100" dir="10800000" sx="103000" sy="103000" algn="r" rotWithShape="0">
                    <a:srgbClr val="FFFF00"/>
                  </a:outerShdw>
                </a:effectLst>
                <a:latin typeface="Rockwell" panose="02060603020205020403" pitchFamily="18" charset="0"/>
              </a:rPr>
              <a:t>10.3.2018  16.kolo</a:t>
            </a:r>
          </a:p>
          <a:p>
            <a:pPr algn="ctr"/>
            <a:r>
              <a:rPr lang="cs-CZ" sz="2000" u="sng" dirty="0" smtClean="0">
                <a:effectLst>
                  <a:outerShdw blurRad="419100" dir="10800000" sx="103000" sy="103000" algn="r" rotWithShape="0">
                    <a:srgbClr val="FFFF00"/>
                  </a:outerShdw>
                </a:effectLst>
                <a:latin typeface="Rockwell" panose="02060603020205020403" pitchFamily="18" charset="0"/>
              </a:rPr>
              <a:t>Odloženo na 1.5.2018  11:00 hod</a:t>
            </a:r>
          </a:p>
        </p:txBody>
      </p:sp>
      <p:pic>
        <p:nvPicPr>
          <p:cNvPr id="39" name="Obrázek 38"/>
          <p:cNvPicPr>
            <a:picLocks noChangeAspect="1"/>
          </p:cNvPicPr>
          <p:nvPr/>
        </p:nvPicPr>
        <p:blipFill>
          <a:blip r:embed="rId32"/>
          <a:stretch>
            <a:fillRect/>
          </a:stretch>
        </p:blipFill>
        <p:spPr>
          <a:xfrm>
            <a:off x="849987" y="5283411"/>
            <a:ext cx="2298540" cy="1440000"/>
          </a:xfrm>
          <a:prstGeom prst="rect">
            <a:avLst/>
          </a:prstGeom>
        </p:spPr>
      </p:pic>
      <p:sp>
        <p:nvSpPr>
          <p:cNvPr id="40" name="TextovéPole 39"/>
          <p:cNvSpPr txBox="1"/>
          <p:nvPr/>
        </p:nvSpPr>
        <p:spPr>
          <a:xfrm>
            <a:off x="89434" y="105404"/>
            <a:ext cx="4684123" cy="1384995"/>
          </a:xfrm>
          <a:prstGeom prst="rect">
            <a:avLst/>
          </a:prstGeom>
          <a:gradFill>
            <a:gsLst>
              <a:gs pos="23000">
                <a:srgbClr val="00FF00"/>
              </a:gs>
              <a:gs pos="73000">
                <a:srgbClr val="FCA6C1"/>
              </a:gs>
            </a:gsLst>
            <a:lin ang="5400000" scaled="1"/>
          </a:gradFill>
          <a:effectLst>
            <a:glow rad="101600">
              <a:schemeClr val="bg1">
                <a:lumMod val="85000"/>
                <a:alpha val="40000"/>
              </a:schemeClr>
            </a:glow>
            <a:softEdge rad="241300"/>
          </a:effectLst>
        </p:spPr>
        <p:txBody>
          <a:bodyPr wrap="square" rtlCol="0">
            <a:spAutoFit/>
          </a:bodyPr>
          <a:lstStyle/>
          <a:p>
            <a:pPr algn="ctr"/>
            <a:r>
              <a:rPr lang="cs-CZ" sz="2800" dirty="0" smtClean="0">
                <a:solidFill>
                  <a:srgbClr val="000099"/>
                </a:solidFill>
                <a:latin typeface="Arial Black" panose="020B0A04020102020204" pitchFamily="34" charset="0"/>
              </a:rPr>
              <a:t>Do Modlan k </a:t>
            </a:r>
          </a:p>
          <a:p>
            <a:pPr algn="ctr"/>
            <a:r>
              <a:rPr lang="cs-CZ" sz="2800" dirty="0" smtClean="0">
                <a:solidFill>
                  <a:srgbClr val="000099"/>
                </a:solidFill>
                <a:latin typeface="Arial Black" panose="020B0A04020102020204" pitchFamily="34" charset="0"/>
              </a:rPr>
              <a:t>1. mistrovskému zápasu se nejelo</a:t>
            </a:r>
          </a:p>
        </p:txBody>
      </p:sp>
      <p:sp>
        <p:nvSpPr>
          <p:cNvPr id="41" name="TextovéPole 40"/>
          <p:cNvSpPr txBox="1"/>
          <p:nvPr/>
        </p:nvSpPr>
        <p:spPr>
          <a:xfrm>
            <a:off x="217508" y="2860283"/>
            <a:ext cx="4427974" cy="2308324"/>
          </a:xfrm>
          <a:prstGeom prst="rect">
            <a:avLst/>
          </a:prstGeom>
          <a:noFill/>
          <a:effectLst>
            <a:glow rad="101600">
              <a:srgbClr val="FFFF66">
                <a:alpha val="40000"/>
              </a:srgbClr>
            </a:glow>
            <a:softEdge rad="241300"/>
          </a:effectLst>
        </p:spPr>
        <p:txBody>
          <a:bodyPr wrap="square" rtlCol="0">
            <a:spAutoFit/>
          </a:bodyPr>
          <a:lstStyle/>
          <a:p>
            <a:pPr algn="just"/>
            <a:r>
              <a:rPr lang="cs-CZ" sz="1800" dirty="0" smtClean="0">
                <a:latin typeface="Arial" panose="020B0604020202020204" pitchFamily="34" charset="0"/>
                <a:cs typeface="Arial" panose="020B0604020202020204" pitchFamily="34" charset="0"/>
              </a:rPr>
              <a:t>Den  před zápasem se jel na hřiště podívat rozhodčí Zítko a usoudil, že hrací plocha není moc regulérní. Navíc je hodně promrzlá a kdyby na ní vyběhlo 22 fotbalistů, tak by hřiště poničili. Zápas byl raději odložen a mužstva si o týden prodloužila zimní přestávku.</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mConfetti">
          <a:fgClr>
            <a:srgbClr val="FFFF99"/>
          </a:fgClr>
          <a:bgClr>
            <a:schemeClr val="bg1"/>
          </a:bgClr>
        </a:patt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4"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3" y="1458913"/>
            <a:ext cx="45761" cy="276985"/>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3"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0"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589704"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36</a:t>
            </a:r>
          </a:p>
        </p:txBody>
      </p:sp>
      <p:cxnSp>
        <p:nvCxnSpPr>
          <p:cNvPr id="17" name="Přímá spojovací šipka 16"/>
          <p:cNvCxnSpPr/>
          <p:nvPr/>
        </p:nvCxnSpPr>
        <p:spPr bwMode="auto">
          <a:xfrm>
            <a:off x="9120724"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7679163" y="7113728"/>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0" name="Přímá spojovací šipka 19"/>
          <p:cNvCxnSpPr/>
          <p:nvPr/>
        </p:nvCxnSpPr>
        <p:spPr bwMode="auto">
          <a:xfrm>
            <a:off x="8691276"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1"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6146" name="Picture 17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graphicFrame>
        <p:nvGraphicFramePr>
          <p:cNvPr id="2" name="Tabulka 1"/>
          <p:cNvGraphicFramePr>
            <a:graphicFrameLocks noGrp="1"/>
          </p:cNvGraphicFramePr>
          <p:nvPr>
            <p:extLst>
              <p:ext uri="{D42A27DB-BD31-4B8C-83A1-F6EECF244321}">
                <p14:modId xmlns:p14="http://schemas.microsoft.com/office/powerpoint/2010/main" val="1891258240"/>
              </p:ext>
            </p:extLst>
          </p:nvPr>
        </p:nvGraphicFramePr>
        <p:xfrm>
          <a:off x="203269" y="1061609"/>
          <a:ext cx="4405221" cy="5798251"/>
        </p:xfrm>
        <a:graphic>
          <a:graphicData uri="http://schemas.openxmlformats.org/drawingml/2006/table">
            <a:tbl>
              <a:tblPr/>
              <a:tblGrid>
                <a:gridCol w="657132">
                  <a:extLst>
                    <a:ext uri="{9D8B030D-6E8A-4147-A177-3AD203B41FA5}">
                      <a16:colId xmlns:a16="http://schemas.microsoft.com/office/drawing/2014/main" val="3110453402"/>
                    </a:ext>
                  </a:extLst>
                </a:gridCol>
                <a:gridCol w="584118">
                  <a:extLst>
                    <a:ext uri="{9D8B030D-6E8A-4147-A177-3AD203B41FA5}">
                      <a16:colId xmlns:a16="http://schemas.microsoft.com/office/drawing/2014/main" val="1033440669"/>
                    </a:ext>
                  </a:extLst>
                </a:gridCol>
                <a:gridCol w="584118">
                  <a:extLst>
                    <a:ext uri="{9D8B030D-6E8A-4147-A177-3AD203B41FA5}">
                      <a16:colId xmlns:a16="http://schemas.microsoft.com/office/drawing/2014/main" val="1797815715"/>
                    </a:ext>
                  </a:extLst>
                </a:gridCol>
                <a:gridCol w="511103">
                  <a:extLst>
                    <a:ext uri="{9D8B030D-6E8A-4147-A177-3AD203B41FA5}">
                      <a16:colId xmlns:a16="http://schemas.microsoft.com/office/drawing/2014/main" val="453425682"/>
                    </a:ext>
                  </a:extLst>
                </a:gridCol>
                <a:gridCol w="827500">
                  <a:extLst>
                    <a:ext uri="{9D8B030D-6E8A-4147-A177-3AD203B41FA5}">
                      <a16:colId xmlns:a16="http://schemas.microsoft.com/office/drawing/2014/main" val="2072117526"/>
                    </a:ext>
                  </a:extLst>
                </a:gridCol>
                <a:gridCol w="705809">
                  <a:extLst>
                    <a:ext uri="{9D8B030D-6E8A-4147-A177-3AD203B41FA5}">
                      <a16:colId xmlns:a16="http://schemas.microsoft.com/office/drawing/2014/main" val="4015952050"/>
                    </a:ext>
                  </a:extLst>
                </a:gridCol>
                <a:gridCol w="535441">
                  <a:extLst>
                    <a:ext uri="{9D8B030D-6E8A-4147-A177-3AD203B41FA5}">
                      <a16:colId xmlns:a16="http://schemas.microsoft.com/office/drawing/2014/main" val="2712205094"/>
                    </a:ext>
                  </a:extLst>
                </a:gridCol>
              </a:tblGrid>
              <a:tr h="187396">
                <a:tc gridSpan="7">
                  <a:txBody>
                    <a:bodyPr/>
                    <a:lstStyle/>
                    <a:p>
                      <a:pPr algn="ctr" fontAlgn="ctr"/>
                      <a:r>
                        <a:rPr lang="cs-CZ" sz="1400" b="1" i="0" u="none" strike="noStrike" dirty="0">
                          <a:solidFill>
                            <a:srgbClr val="000000"/>
                          </a:solidFill>
                          <a:effectLst/>
                          <a:latin typeface="Arial" panose="020B0604020202020204" pitchFamily="34" charset="0"/>
                        </a:rPr>
                        <a:t>I.A třída dorostu Jaro  2018 změny vyhrazeny</a:t>
                      </a:r>
                    </a:p>
                  </a:txBody>
                  <a:tcPr marL="6403" marR="6403" marT="6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856776029"/>
                  </a:ext>
                </a:extLst>
              </a:tr>
              <a:tr h="187396">
                <a:tc>
                  <a:txBody>
                    <a:bodyPr/>
                    <a:lstStyle/>
                    <a:p>
                      <a:pPr algn="ctr" fontAlgn="ctr"/>
                      <a:r>
                        <a:rPr lang="cs-CZ" sz="1000" b="1" i="0" u="none" strike="noStrike" dirty="0">
                          <a:solidFill>
                            <a:srgbClr val="000000"/>
                          </a:solidFill>
                          <a:effectLst/>
                          <a:latin typeface="Arial" panose="020B0604020202020204" pitchFamily="34" charset="0"/>
                        </a:rPr>
                        <a:t>Datum</a:t>
                      </a:r>
                    </a:p>
                  </a:txBody>
                  <a:tcPr marL="6403" marR="6403" marT="6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effectLst/>
                          <a:latin typeface="Arial" panose="020B0604020202020204" pitchFamily="34" charset="0"/>
                        </a:rPr>
                        <a:t>Den</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effectLst/>
                          <a:latin typeface="Arial" panose="020B0604020202020204" pitchFamily="34" charset="0"/>
                        </a:rPr>
                        <a:t>Čas</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effectLst/>
                          <a:latin typeface="Arial" panose="020B0604020202020204" pitchFamily="34" charset="0"/>
                        </a:rPr>
                        <a:t>Odjezd</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effectLst/>
                          <a:latin typeface="Arial" panose="020B0604020202020204" pitchFamily="34" charset="0"/>
                        </a:rPr>
                        <a:t>Venku</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effectLst/>
                          <a:latin typeface="Arial" panose="020B0604020202020204" pitchFamily="34" charset="0"/>
                        </a:rPr>
                        <a:t>Doma</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effectLst/>
                          <a:latin typeface="Arial" panose="020B0604020202020204" pitchFamily="34" charset="0"/>
                        </a:rPr>
                        <a:t>Kolo</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3015805085"/>
                  </a:ext>
                </a:extLst>
              </a:tr>
              <a:tr h="332958">
                <a:tc>
                  <a:txBody>
                    <a:bodyPr/>
                    <a:lstStyle/>
                    <a:p>
                      <a:pPr algn="ctr" fontAlgn="ctr"/>
                      <a:r>
                        <a:rPr lang="cs-CZ" sz="1050" b="1" i="0" u="none" strike="noStrike" dirty="0">
                          <a:solidFill>
                            <a:srgbClr val="000000"/>
                          </a:solidFill>
                          <a:effectLst/>
                          <a:latin typeface="Arial" panose="020B0604020202020204" pitchFamily="34" charset="0"/>
                        </a:rPr>
                        <a:t>24.3.2018</a:t>
                      </a:r>
                    </a:p>
                  </a:txBody>
                  <a:tcPr marL="6403" marR="6403" marT="6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dirty="0">
                          <a:solidFill>
                            <a:srgbClr val="000000"/>
                          </a:solidFill>
                          <a:effectLst/>
                          <a:latin typeface="Arial" panose="020B0604020202020204" pitchFamily="34" charset="0"/>
                        </a:rPr>
                        <a:t>sobota</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dirty="0">
                          <a:solidFill>
                            <a:srgbClr val="000000"/>
                          </a:solidFill>
                          <a:effectLst/>
                          <a:latin typeface="Arial" panose="020B0604020202020204" pitchFamily="34" charset="0"/>
                        </a:rPr>
                        <a:t>10:00</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a:solidFill>
                            <a:srgbClr val="000000"/>
                          </a:solidFill>
                          <a:effectLst/>
                          <a:latin typeface="Arial" panose="020B0604020202020204" pitchFamily="34" charset="0"/>
                        </a:rPr>
                        <a:t>TJ Vaňov/TJ Libouchec</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a:solidFill>
                            <a:srgbClr val="000000"/>
                          </a:solidFill>
                          <a:effectLst/>
                          <a:latin typeface="Arial" panose="020B0604020202020204" pitchFamily="34" charset="0"/>
                        </a:rPr>
                        <a:t>12</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846234891"/>
                  </a:ext>
                </a:extLst>
              </a:tr>
              <a:tr h="256122">
                <a:tc>
                  <a:txBody>
                    <a:bodyPr/>
                    <a:lstStyle/>
                    <a:p>
                      <a:pPr algn="ctr" fontAlgn="ctr"/>
                      <a:r>
                        <a:rPr lang="cs-CZ" sz="1050" b="1" i="0" u="none" strike="noStrike">
                          <a:solidFill>
                            <a:srgbClr val="000000"/>
                          </a:solidFill>
                          <a:effectLst/>
                          <a:latin typeface="Arial" panose="020B0604020202020204" pitchFamily="34" charset="0"/>
                        </a:rPr>
                        <a:t>1.4.2018</a:t>
                      </a:r>
                    </a:p>
                  </a:txBody>
                  <a:tcPr marL="6403" marR="6403" marT="6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dirty="0">
                          <a:solidFill>
                            <a:srgbClr val="000000"/>
                          </a:solidFill>
                          <a:effectLst/>
                          <a:latin typeface="Arial" panose="020B0604020202020204" pitchFamily="34" charset="0"/>
                        </a:rPr>
                        <a:t>10:00</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a:solidFill>
                            <a:srgbClr val="000000"/>
                          </a:solidFill>
                          <a:effectLst/>
                          <a:latin typeface="Arial" panose="020B0604020202020204" pitchFamily="34" charset="0"/>
                        </a:rPr>
                        <a:t>8:30</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a:solidFill>
                            <a:srgbClr val="000000"/>
                          </a:solidFill>
                          <a:effectLst/>
                          <a:latin typeface="Arial" panose="020B0604020202020204" pitchFamily="34" charset="0"/>
                        </a:rPr>
                        <a:t>TJ Úštěk / Liběšice </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a:solidFill>
                            <a:srgbClr val="000000"/>
                          </a:solidFill>
                          <a:effectLst/>
                          <a:latin typeface="Arial" panose="020B0604020202020204" pitchFamily="34" charset="0"/>
                        </a:rPr>
                        <a:t>13</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31915185"/>
                  </a:ext>
                </a:extLst>
              </a:tr>
              <a:tr h="256122">
                <a:tc>
                  <a:txBody>
                    <a:bodyPr/>
                    <a:lstStyle/>
                    <a:p>
                      <a:pPr algn="ctr" fontAlgn="ctr"/>
                      <a:r>
                        <a:rPr lang="cs-CZ" sz="1050" b="1" i="0" u="none" strike="noStrike">
                          <a:solidFill>
                            <a:srgbClr val="000000"/>
                          </a:solidFill>
                          <a:effectLst/>
                          <a:latin typeface="Arial" panose="020B0604020202020204" pitchFamily="34" charset="0"/>
                        </a:rPr>
                        <a:t>7.4.2018</a:t>
                      </a:r>
                    </a:p>
                  </a:txBody>
                  <a:tcPr marL="6403" marR="6403" marT="6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a:solidFill>
                            <a:srgbClr val="000000"/>
                          </a:solidFill>
                          <a:effectLst/>
                          <a:latin typeface="Arial" panose="020B0604020202020204" pitchFamily="34" charset="0"/>
                        </a:rPr>
                        <a:t>sobota</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dirty="0">
                          <a:solidFill>
                            <a:srgbClr val="000000"/>
                          </a:solidFill>
                          <a:effectLst/>
                          <a:latin typeface="Arial" panose="020B0604020202020204" pitchFamily="34" charset="0"/>
                        </a:rPr>
                        <a:t>10:00</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dirty="0">
                          <a:solidFill>
                            <a:srgbClr val="000000"/>
                          </a:solidFill>
                          <a:effectLst/>
                          <a:latin typeface="Arial" panose="020B0604020202020204" pitchFamily="34" charset="0"/>
                        </a:rPr>
                        <a:t> </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a:solidFill>
                            <a:srgbClr val="000000"/>
                          </a:solidFill>
                          <a:effectLst/>
                          <a:latin typeface="Arial" panose="020B0604020202020204" pitchFamily="34" charset="0"/>
                        </a:rPr>
                        <a:t>SK Plaston Šluknov</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dirty="0">
                          <a:solidFill>
                            <a:srgbClr val="000000"/>
                          </a:solidFill>
                          <a:effectLst/>
                          <a:latin typeface="Arial" panose="020B0604020202020204" pitchFamily="34" charset="0"/>
                        </a:rPr>
                        <a:t>14</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2465295099"/>
                  </a:ext>
                </a:extLst>
              </a:tr>
              <a:tr h="256122">
                <a:tc>
                  <a:txBody>
                    <a:bodyPr/>
                    <a:lstStyle/>
                    <a:p>
                      <a:pPr algn="ctr" fontAlgn="ctr"/>
                      <a:r>
                        <a:rPr lang="cs-CZ" sz="1050" b="1" i="0" u="none" strike="noStrike">
                          <a:solidFill>
                            <a:srgbClr val="000000"/>
                          </a:solidFill>
                          <a:effectLst/>
                          <a:latin typeface="Arial" panose="020B0604020202020204" pitchFamily="34" charset="0"/>
                        </a:rPr>
                        <a:t>14.4.2018</a:t>
                      </a:r>
                    </a:p>
                  </a:txBody>
                  <a:tcPr marL="6403" marR="6403" marT="6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a:solidFill>
                            <a:srgbClr val="000000"/>
                          </a:solidFill>
                          <a:effectLst/>
                          <a:latin typeface="Arial" panose="020B0604020202020204" pitchFamily="34" charset="0"/>
                        </a:rPr>
                        <a:t>sobota</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a:solidFill>
                            <a:srgbClr val="000000"/>
                          </a:solidFill>
                          <a:effectLst/>
                          <a:latin typeface="Arial" panose="020B0604020202020204" pitchFamily="34" charset="0"/>
                        </a:rPr>
                        <a:t>10:00</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dirty="0">
                          <a:solidFill>
                            <a:srgbClr val="000000"/>
                          </a:solidFill>
                          <a:effectLst/>
                          <a:latin typeface="Arial" panose="020B0604020202020204" pitchFamily="34" charset="0"/>
                        </a:rPr>
                        <a:t>7:45</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dirty="0">
                          <a:solidFill>
                            <a:srgbClr val="000000"/>
                          </a:solidFill>
                          <a:effectLst/>
                          <a:latin typeface="Arial" panose="020B0604020202020204" pitchFamily="34" charset="0"/>
                        </a:rPr>
                        <a:t>TJ Chlumec </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a:solidFill>
                            <a:srgbClr val="000000"/>
                          </a:solidFill>
                          <a:effectLst/>
                          <a:latin typeface="Arial" panose="020B0604020202020204" pitchFamily="34" charset="0"/>
                        </a:rPr>
                        <a:t>15</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74907992"/>
                  </a:ext>
                </a:extLst>
              </a:tr>
              <a:tr h="256122">
                <a:tc>
                  <a:txBody>
                    <a:bodyPr/>
                    <a:lstStyle/>
                    <a:p>
                      <a:pPr algn="ctr" fontAlgn="ctr"/>
                      <a:r>
                        <a:rPr lang="cs-CZ" sz="1050" b="1" i="0" u="none" strike="noStrike">
                          <a:solidFill>
                            <a:srgbClr val="000000"/>
                          </a:solidFill>
                          <a:effectLst/>
                          <a:latin typeface="Arial" panose="020B0604020202020204" pitchFamily="34" charset="0"/>
                        </a:rPr>
                        <a:t>22.4.2018</a:t>
                      </a:r>
                    </a:p>
                  </a:txBody>
                  <a:tcPr marL="6403" marR="6403" marT="6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a:solidFill>
                            <a:srgbClr val="000000"/>
                          </a:solidFill>
                          <a:effectLst/>
                          <a:latin typeface="Arial" panose="020B0604020202020204" pitchFamily="34" charset="0"/>
                        </a:rPr>
                        <a:t>13:00</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a:solidFill>
                            <a:srgbClr val="000000"/>
                          </a:solidFill>
                          <a:effectLst/>
                          <a:latin typeface="Arial" panose="020B0604020202020204" pitchFamily="34" charset="0"/>
                        </a:rPr>
                        <a:t>TJ Skorotice</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a:solidFill>
                            <a:srgbClr val="000000"/>
                          </a:solidFill>
                          <a:effectLst/>
                          <a:latin typeface="Arial" panose="020B0604020202020204" pitchFamily="34" charset="0"/>
                        </a:rPr>
                        <a:t>16</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2807320862"/>
                  </a:ext>
                </a:extLst>
              </a:tr>
              <a:tr h="256122">
                <a:tc>
                  <a:txBody>
                    <a:bodyPr/>
                    <a:lstStyle/>
                    <a:p>
                      <a:pPr algn="ctr" fontAlgn="ctr"/>
                      <a:r>
                        <a:rPr lang="cs-CZ" sz="1050" b="1" i="0" u="none" strike="noStrike">
                          <a:solidFill>
                            <a:srgbClr val="000000"/>
                          </a:solidFill>
                          <a:effectLst/>
                          <a:latin typeface="Arial" panose="020B0604020202020204" pitchFamily="34" charset="0"/>
                        </a:rPr>
                        <a:t>29.4.2018</a:t>
                      </a:r>
                    </a:p>
                  </a:txBody>
                  <a:tcPr marL="6403" marR="6403" marT="6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a:solidFill>
                            <a:srgbClr val="000000"/>
                          </a:solidFill>
                          <a:effectLst/>
                          <a:latin typeface="Arial" panose="020B0604020202020204" pitchFamily="34" charset="0"/>
                        </a:rPr>
                        <a:t>10:00</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a:solidFill>
                            <a:srgbClr val="000000"/>
                          </a:solidFill>
                          <a:effectLst/>
                          <a:latin typeface="Arial" panose="020B0604020202020204" pitchFamily="34" charset="0"/>
                        </a:rPr>
                        <a:t>7:45</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dirty="0">
                          <a:solidFill>
                            <a:srgbClr val="000000"/>
                          </a:solidFill>
                          <a:effectLst/>
                          <a:latin typeface="Arial" panose="020B0604020202020204" pitchFamily="34" charset="0"/>
                        </a:rPr>
                        <a:t>FK Jiskra Velké Březno</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cs-CZ" sz="1050" b="1" i="0" u="none" strike="noStrike">
                          <a:solidFill>
                            <a:srgbClr val="000000"/>
                          </a:solidFill>
                          <a:effectLst/>
                          <a:latin typeface="Arial" panose="020B0604020202020204" pitchFamily="34" charset="0"/>
                        </a:rPr>
                        <a:t>17</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52043208"/>
                  </a:ext>
                </a:extLst>
              </a:tr>
              <a:tr h="256122">
                <a:tc>
                  <a:txBody>
                    <a:bodyPr/>
                    <a:lstStyle/>
                    <a:p>
                      <a:pPr algn="ctr" fontAlgn="ctr"/>
                      <a:r>
                        <a:rPr lang="cs-CZ" sz="1050" b="1" i="0" u="none" strike="noStrike">
                          <a:solidFill>
                            <a:srgbClr val="000000"/>
                          </a:solidFill>
                          <a:effectLst/>
                          <a:latin typeface="Arial" panose="020B0604020202020204" pitchFamily="34" charset="0"/>
                        </a:rPr>
                        <a:t>5.5.2018</a:t>
                      </a:r>
                    </a:p>
                  </a:txBody>
                  <a:tcPr marL="6403" marR="6403" marT="6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a:solidFill>
                            <a:srgbClr val="000000"/>
                          </a:solidFill>
                          <a:effectLst/>
                          <a:latin typeface="Arial" panose="020B0604020202020204" pitchFamily="34" charset="0"/>
                        </a:rPr>
                        <a:t>sobota</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a:solidFill>
                            <a:srgbClr val="000000"/>
                          </a:solidFill>
                          <a:effectLst/>
                          <a:latin typeface="Arial" panose="020B0604020202020204" pitchFamily="34" charset="0"/>
                        </a:rPr>
                        <a:t>10:00</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dirty="0">
                          <a:solidFill>
                            <a:srgbClr val="000000"/>
                          </a:solidFill>
                          <a:effectLst/>
                          <a:latin typeface="Arial" panose="020B0604020202020204" pitchFamily="34" charset="0"/>
                        </a:rPr>
                        <a:t>1.FC Dubí </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50" b="1" i="0" u="none" strike="noStrike" dirty="0">
                          <a:solidFill>
                            <a:srgbClr val="000000"/>
                          </a:solidFill>
                          <a:effectLst/>
                          <a:latin typeface="Arial" panose="020B0604020202020204" pitchFamily="34" charset="0"/>
                        </a:rPr>
                        <a:t>18</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3518394635"/>
                  </a:ext>
                </a:extLst>
              </a:tr>
              <a:tr h="187396">
                <a:tc>
                  <a:txBody>
                    <a:bodyPr/>
                    <a:lstStyle/>
                    <a:p>
                      <a:pPr algn="l" fontAlgn="b"/>
                      <a:endParaRPr lang="cs-CZ" sz="700" b="0" i="0" u="none" strike="noStrike">
                        <a:solidFill>
                          <a:srgbClr val="000000"/>
                        </a:solidFill>
                        <a:effectLst/>
                        <a:latin typeface="Calibri" panose="020F0502020204030204" pitchFamily="34" charset="0"/>
                      </a:endParaRPr>
                    </a:p>
                  </a:txBody>
                  <a:tcPr marL="6403" marR="6403" marT="640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6403" marR="6403" marT="640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6403" marR="6403" marT="640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6403" marR="6403" marT="640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6403" marR="6403" marT="640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6403" marR="6403" marT="640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6403" marR="6403" marT="640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8079112"/>
                  </a:ext>
                </a:extLst>
              </a:tr>
              <a:tr h="187396">
                <a:tc gridSpan="7">
                  <a:txBody>
                    <a:bodyPr/>
                    <a:lstStyle/>
                    <a:p>
                      <a:pPr algn="ctr" fontAlgn="ctr"/>
                      <a:r>
                        <a:rPr lang="cs-CZ" sz="1400" b="1" i="0" u="none" strike="noStrike" dirty="0">
                          <a:solidFill>
                            <a:srgbClr val="000000"/>
                          </a:solidFill>
                          <a:effectLst/>
                          <a:latin typeface="Arial" panose="020B0604020202020204" pitchFamily="34" charset="0"/>
                        </a:rPr>
                        <a:t>Krajský přebor starších a mladších žáků skupina A Jaro 2018</a:t>
                      </a:r>
                    </a:p>
                  </a:txBody>
                  <a:tcPr marL="6403" marR="6403" marT="6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737386079"/>
                  </a:ext>
                </a:extLst>
              </a:tr>
              <a:tr h="187396">
                <a:tc>
                  <a:txBody>
                    <a:bodyPr/>
                    <a:lstStyle/>
                    <a:p>
                      <a:pPr algn="ctr" fontAlgn="ctr"/>
                      <a:r>
                        <a:rPr lang="cs-CZ" sz="1000" b="1" i="0" u="none" strike="noStrike" dirty="0">
                          <a:solidFill>
                            <a:srgbClr val="000000"/>
                          </a:solidFill>
                          <a:effectLst/>
                          <a:latin typeface="Arial" panose="020B0604020202020204" pitchFamily="34" charset="0"/>
                        </a:rPr>
                        <a:t>Datum</a:t>
                      </a:r>
                    </a:p>
                  </a:txBody>
                  <a:tcPr marL="6403" marR="6403" marT="6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Den</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Čas</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Odjezd</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Doma</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Venku</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Kolo</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090801930"/>
                  </a:ext>
                </a:extLst>
              </a:tr>
              <a:tr h="256122">
                <a:tc>
                  <a:txBody>
                    <a:bodyPr/>
                    <a:lstStyle/>
                    <a:p>
                      <a:pPr algn="ctr" fontAlgn="ctr"/>
                      <a:r>
                        <a:rPr lang="cs-CZ" sz="1050" b="1" i="0" u="none" strike="noStrike" dirty="0">
                          <a:solidFill>
                            <a:srgbClr val="000000"/>
                          </a:solidFill>
                          <a:effectLst/>
                          <a:latin typeface="Arial" panose="020B0604020202020204" pitchFamily="34" charset="0"/>
                        </a:rPr>
                        <a:t>25.3.2018</a:t>
                      </a:r>
                    </a:p>
                  </a:txBody>
                  <a:tcPr marL="6403" marR="6403" marT="6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neděle</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10::00, 11:45</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7:45</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FK Neštěmice</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13</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422203597"/>
                  </a:ext>
                </a:extLst>
              </a:tr>
              <a:tr h="256122">
                <a:tc>
                  <a:txBody>
                    <a:bodyPr/>
                    <a:lstStyle/>
                    <a:p>
                      <a:pPr algn="ctr" fontAlgn="ctr"/>
                      <a:r>
                        <a:rPr lang="cs-CZ" sz="1050" b="1" i="0" u="none" strike="noStrike">
                          <a:solidFill>
                            <a:srgbClr val="000000"/>
                          </a:solidFill>
                          <a:effectLst/>
                          <a:latin typeface="Arial" panose="020B0604020202020204" pitchFamily="34" charset="0"/>
                        </a:rPr>
                        <a:t>1.4.2018</a:t>
                      </a:r>
                    </a:p>
                  </a:txBody>
                  <a:tcPr marL="6403" marR="6403" marT="6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dirty="0">
                          <a:solidFill>
                            <a:srgbClr val="000000"/>
                          </a:solidFill>
                          <a:effectLst/>
                          <a:latin typeface="Arial" panose="020B0604020202020204" pitchFamily="34" charset="0"/>
                        </a:rPr>
                        <a:t>10:00, 11:45</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TJ Trnovany</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14</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155331287"/>
                  </a:ext>
                </a:extLst>
              </a:tr>
              <a:tr h="256122">
                <a:tc>
                  <a:txBody>
                    <a:bodyPr/>
                    <a:lstStyle/>
                    <a:p>
                      <a:pPr algn="ctr" fontAlgn="ctr"/>
                      <a:r>
                        <a:rPr lang="cs-CZ" sz="1050" b="1" i="0" u="none" strike="noStrike">
                          <a:solidFill>
                            <a:srgbClr val="000000"/>
                          </a:solidFill>
                          <a:effectLst/>
                          <a:latin typeface="Arial" panose="020B0604020202020204" pitchFamily="34" charset="0"/>
                        </a:rPr>
                        <a:t>8.4.2018</a:t>
                      </a:r>
                    </a:p>
                  </a:txBody>
                  <a:tcPr marL="6403" marR="6403" marT="6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10:00, 11:45</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7:45</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MSK Trmice </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15</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785401844"/>
                  </a:ext>
                </a:extLst>
              </a:tr>
              <a:tr h="256122">
                <a:tc>
                  <a:txBody>
                    <a:bodyPr/>
                    <a:lstStyle/>
                    <a:p>
                      <a:pPr algn="ctr" fontAlgn="ctr"/>
                      <a:r>
                        <a:rPr lang="cs-CZ" sz="1050" b="1" i="0" u="none" strike="noStrike">
                          <a:solidFill>
                            <a:srgbClr val="000000"/>
                          </a:solidFill>
                          <a:effectLst/>
                          <a:latin typeface="Arial" panose="020B0604020202020204" pitchFamily="34" charset="0"/>
                        </a:rPr>
                        <a:t>15.4.2018</a:t>
                      </a:r>
                    </a:p>
                  </a:txBody>
                  <a:tcPr marL="6403" marR="6403" marT="6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10:00, 11:45</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SK Sokol Brozany</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16</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436817177"/>
                  </a:ext>
                </a:extLst>
              </a:tr>
              <a:tr h="256122">
                <a:tc>
                  <a:txBody>
                    <a:bodyPr/>
                    <a:lstStyle/>
                    <a:p>
                      <a:pPr algn="ctr" fontAlgn="ctr"/>
                      <a:r>
                        <a:rPr lang="cs-CZ" sz="1050" b="1" i="0" u="none" strike="noStrike">
                          <a:solidFill>
                            <a:srgbClr val="000000"/>
                          </a:solidFill>
                          <a:effectLst/>
                          <a:latin typeface="Arial" panose="020B0604020202020204" pitchFamily="34" charset="0"/>
                        </a:rPr>
                        <a:t>22.4.2018</a:t>
                      </a:r>
                    </a:p>
                  </a:txBody>
                  <a:tcPr marL="6403" marR="6403" marT="6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10:00, 11:45</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7:30</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FK Junior Děčín B </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17</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620413893"/>
                  </a:ext>
                </a:extLst>
              </a:tr>
              <a:tr h="256122">
                <a:tc>
                  <a:txBody>
                    <a:bodyPr/>
                    <a:lstStyle/>
                    <a:p>
                      <a:pPr algn="ctr" fontAlgn="ctr"/>
                      <a:r>
                        <a:rPr lang="cs-CZ" sz="1050" b="1" i="0" u="none" strike="noStrike">
                          <a:solidFill>
                            <a:srgbClr val="000000"/>
                          </a:solidFill>
                          <a:effectLst/>
                          <a:latin typeface="Arial" panose="020B0604020202020204" pitchFamily="34" charset="0"/>
                        </a:rPr>
                        <a:t>29.4.2018</a:t>
                      </a:r>
                    </a:p>
                  </a:txBody>
                  <a:tcPr marL="6403" marR="6403" marT="6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10:00, 11:45</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dirty="0">
                          <a:solidFill>
                            <a:srgbClr val="000000"/>
                          </a:solidFill>
                          <a:effectLst/>
                          <a:latin typeface="Arial" panose="020B0604020202020204" pitchFamily="34" charset="0"/>
                        </a:rPr>
                        <a:t>ASK Lovosice </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dirty="0">
                          <a:solidFill>
                            <a:srgbClr val="000000"/>
                          </a:solidFill>
                          <a:effectLst/>
                          <a:latin typeface="Arial" panose="020B0604020202020204" pitchFamily="34" charset="0"/>
                        </a:rPr>
                        <a:t>18</a:t>
                      </a:r>
                    </a:p>
                  </a:txBody>
                  <a:tcPr marL="6403" marR="6403" marT="6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815499522"/>
                  </a:ext>
                </a:extLst>
              </a:tr>
            </a:tbl>
          </a:graphicData>
        </a:graphic>
      </p:graphicFrame>
      <p:sp>
        <p:nvSpPr>
          <p:cNvPr id="3" name="TextovéPole 2"/>
          <p:cNvSpPr txBox="1"/>
          <p:nvPr/>
        </p:nvSpPr>
        <p:spPr>
          <a:xfrm>
            <a:off x="203269" y="91108"/>
            <a:ext cx="4405221" cy="707886"/>
          </a:xfrm>
          <a:prstGeom prst="rect">
            <a:avLst/>
          </a:prstGeom>
          <a:gradFill>
            <a:gsLst>
              <a:gs pos="23000">
                <a:srgbClr val="FFFF66"/>
              </a:gs>
              <a:gs pos="73000">
                <a:srgbClr val="FF0000"/>
              </a:gs>
            </a:gsLst>
            <a:lin ang="5400000" scaled="1"/>
          </a:gradFill>
          <a:effectLst>
            <a:glow>
              <a:srgbClr val="FFFF66">
                <a:alpha val="40000"/>
              </a:srgbClr>
            </a:glow>
            <a:softEdge rad="241300"/>
          </a:effectLst>
        </p:spPr>
        <p:txBody>
          <a:bodyPr wrap="square" rtlCol="0">
            <a:spAutoFit/>
          </a:bodyPr>
          <a:lstStyle/>
          <a:p>
            <a:pPr algn="ctr"/>
            <a:r>
              <a:rPr lang="cs-CZ" sz="2000" dirty="0" smtClean="0">
                <a:latin typeface="Arial Black" panose="020B0A04020102020204" pitchFamily="34" charset="0"/>
              </a:rPr>
              <a:t>Dorostenci i žáci zahajují jaro příští týden</a:t>
            </a:r>
          </a:p>
        </p:txBody>
      </p:sp>
      <p:graphicFrame>
        <p:nvGraphicFramePr>
          <p:cNvPr id="92" name="Tabulka 91"/>
          <p:cNvGraphicFramePr>
            <a:graphicFrameLocks noGrp="1"/>
          </p:cNvGraphicFramePr>
          <p:nvPr>
            <p:extLst>
              <p:ext uri="{D42A27DB-BD31-4B8C-83A1-F6EECF244321}">
                <p14:modId xmlns:p14="http://schemas.microsoft.com/office/powerpoint/2010/main" val="3923446519"/>
              </p:ext>
            </p:extLst>
          </p:nvPr>
        </p:nvGraphicFramePr>
        <p:xfrm>
          <a:off x="5622338" y="4093624"/>
          <a:ext cx="4530765" cy="2865120"/>
        </p:xfrm>
        <a:graphic>
          <a:graphicData uri="http://schemas.openxmlformats.org/drawingml/2006/table">
            <a:tbl>
              <a:tblPr/>
              <a:tblGrid>
                <a:gridCol w="220744">
                  <a:extLst>
                    <a:ext uri="{9D8B030D-6E8A-4147-A177-3AD203B41FA5}">
                      <a16:colId xmlns:a16="http://schemas.microsoft.com/office/drawing/2014/main" val="3475600118"/>
                    </a:ext>
                  </a:extLst>
                </a:gridCol>
                <a:gridCol w="419413">
                  <a:extLst>
                    <a:ext uri="{9D8B030D-6E8A-4147-A177-3AD203B41FA5}">
                      <a16:colId xmlns:a16="http://schemas.microsoft.com/office/drawing/2014/main" val="3187715360"/>
                    </a:ext>
                  </a:extLst>
                </a:gridCol>
                <a:gridCol w="1349296">
                  <a:extLst>
                    <a:ext uri="{9D8B030D-6E8A-4147-A177-3AD203B41FA5}">
                      <a16:colId xmlns:a16="http://schemas.microsoft.com/office/drawing/2014/main" val="140128779"/>
                    </a:ext>
                  </a:extLst>
                </a:gridCol>
                <a:gridCol w="353190">
                  <a:extLst>
                    <a:ext uri="{9D8B030D-6E8A-4147-A177-3AD203B41FA5}">
                      <a16:colId xmlns:a16="http://schemas.microsoft.com/office/drawing/2014/main" val="1559790195"/>
                    </a:ext>
                  </a:extLst>
                </a:gridCol>
                <a:gridCol w="342152">
                  <a:extLst>
                    <a:ext uri="{9D8B030D-6E8A-4147-A177-3AD203B41FA5}">
                      <a16:colId xmlns:a16="http://schemas.microsoft.com/office/drawing/2014/main" val="1461184253"/>
                    </a:ext>
                  </a:extLst>
                </a:gridCol>
                <a:gridCol w="220744">
                  <a:extLst>
                    <a:ext uri="{9D8B030D-6E8A-4147-A177-3AD203B41FA5}">
                      <a16:colId xmlns:a16="http://schemas.microsoft.com/office/drawing/2014/main" val="788533148"/>
                    </a:ext>
                  </a:extLst>
                </a:gridCol>
                <a:gridCol w="220744">
                  <a:extLst>
                    <a:ext uri="{9D8B030D-6E8A-4147-A177-3AD203B41FA5}">
                      <a16:colId xmlns:a16="http://schemas.microsoft.com/office/drawing/2014/main" val="3499494964"/>
                    </a:ext>
                  </a:extLst>
                </a:gridCol>
                <a:gridCol w="220744">
                  <a:extLst>
                    <a:ext uri="{9D8B030D-6E8A-4147-A177-3AD203B41FA5}">
                      <a16:colId xmlns:a16="http://schemas.microsoft.com/office/drawing/2014/main" val="3872734229"/>
                    </a:ext>
                  </a:extLst>
                </a:gridCol>
                <a:gridCol w="551860">
                  <a:extLst>
                    <a:ext uri="{9D8B030D-6E8A-4147-A177-3AD203B41FA5}">
                      <a16:colId xmlns:a16="http://schemas.microsoft.com/office/drawing/2014/main" val="3224725845"/>
                    </a:ext>
                  </a:extLst>
                </a:gridCol>
                <a:gridCol w="355949">
                  <a:extLst>
                    <a:ext uri="{9D8B030D-6E8A-4147-A177-3AD203B41FA5}">
                      <a16:colId xmlns:a16="http://schemas.microsoft.com/office/drawing/2014/main" val="628318980"/>
                    </a:ext>
                  </a:extLst>
                </a:gridCol>
                <a:gridCol w="275929">
                  <a:extLst>
                    <a:ext uri="{9D8B030D-6E8A-4147-A177-3AD203B41FA5}">
                      <a16:colId xmlns:a16="http://schemas.microsoft.com/office/drawing/2014/main" val="2626312733"/>
                    </a:ext>
                  </a:extLst>
                </a:gridCol>
              </a:tblGrid>
              <a:tr h="1346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80802001"/>
                  </a:ext>
                </a:extLst>
              </a:tr>
              <a:tr h="15649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400" b="1" i="0" u="none" strike="noStrike" dirty="0">
                          <a:solidFill>
                            <a:srgbClr val="0000CC"/>
                          </a:solidFill>
                          <a:effectLst/>
                          <a:latin typeface="Calibri" panose="020F0502020204030204" pitchFamily="34" charset="0"/>
                        </a:rPr>
                        <a:t>Ústecký přebor dospělých 2017-2018 po 16.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41587311"/>
                  </a:ext>
                </a:extLst>
              </a:tr>
              <a:tr h="27765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Mostecký fotbalový klub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52:22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70820919"/>
                  </a:ext>
                </a:extLst>
              </a:tr>
              <a:tr h="12957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SK Baník Modlany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37:26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48598983"/>
                  </a:ext>
                </a:extLst>
              </a:tr>
              <a:tr h="14303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FF0000"/>
                          </a:solidFill>
                          <a:effectLst/>
                          <a:latin typeface="Arial" panose="020B0604020202020204" pitchFamily="34" charset="0"/>
                        </a:rPr>
                        <a:t>SK Štětí, </a:t>
                      </a:r>
                      <a:r>
                        <a:rPr lang="cs-CZ" sz="1000" b="1" i="0" u="none" strike="noStrike" dirty="0" err="1">
                          <a:solidFill>
                            <a:srgbClr val="FF0000"/>
                          </a:solidFill>
                          <a:effectLst/>
                          <a:latin typeface="Arial" panose="020B0604020202020204" pitchFamily="34" charset="0"/>
                        </a:rPr>
                        <a:t>z.s</a:t>
                      </a:r>
                      <a:r>
                        <a:rPr lang="cs-CZ" sz="10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35:17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31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1678959"/>
                  </a:ext>
                </a:extLst>
              </a:tr>
              <a:tr h="1346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31:21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72751774"/>
                  </a:ext>
                </a:extLst>
              </a:tr>
              <a:tr h="1346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29:29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71972304"/>
                  </a:ext>
                </a:extLst>
              </a:tr>
              <a:tr h="1346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38:34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32742510"/>
                  </a:ext>
                </a:extLst>
              </a:tr>
              <a:tr h="1346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FK Jílové</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22:33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18837066"/>
                  </a:ext>
                </a:extLst>
              </a:tr>
              <a:tr h="1346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TJ Spartak Perštejn,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32:30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21219154"/>
                  </a:ext>
                </a:extLst>
              </a:tr>
              <a:tr h="1346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TJ H.Jiřetín /Litvínov </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28:29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33898631"/>
                  </a:ext>
                </a:extLst>
              </a:tr>
              <a:tr h="1346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31:43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91389519"/>
                  </a:ext>
                </a:extLst>
              </a:tr>
              <a:tr h="1346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SK STAP-TRATEC Vilémov</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27:26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18859080"/>
                  </a:ext>
                </a:extLst>
              </a:tr>
              <a:tr h="1346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Fotbalový klub Bílina</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smtClean="0">
                          <a:solidFill>
                            <a:srgbClr val="000000"/>
                          </a:solidFill>
                          <a:effectLst/>
                          <a:latin typeface="Arial" panose="020B0604020202020204" pitchFamily="34" charset="0"/>
                        </a:rPr>
                        <a:t>31:35</a:t>
                      </a:r>
                      <a:endParaRPr lang="cs-CZ" sz="8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28685011"/>
                  </a:ext>
                </a:extLst>
              </a:tr>
              <a:tr h="1346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FK Jiskra Modrá, z.s.</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dirty="0">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31:35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82865449"/>
                  </a:ext>
                </a:extLst>
              </a:tr>
              <a:tr h="1346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Litoměřicko, z.s. B</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smtClean="0">
                          <a:solidFill>
                            <a:srgbClr val="000000"/>
                          </a:solidFill>
                          <a:effectLst/>
                          <a:latin typeface="Arial" panose="020B0604020202020204" pitchFamily="34" charset="0"/>
                        </a:rPr>
                        <a:t>34:41</a:t>
                      </a:r>
                      <a:endParaRPr lang="cs-CZ" sz="8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6424792"/>
                  </a:ext>
                </a:extLst>
              </a:tr>
              <a:tr h="1346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FK Tatran Kadaň o.s.</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29:41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6008887"/>
                  </a:ext>
                </a:extLst>
              </a:tr>
              <a:tr h="1346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30:55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87281726"/>
                  </a:ext>
                </a:extLst>
              </a:tr>
              <a:tr h="1346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98716953"/>
                  </a:ext>
                </a:extLst>
              </a:tr>
            </a:tbl>
          </a:graphicData>
        </a:graphic>
      </p:graphicFrame>
      <p:sp>
        <p:nvSpPr>
          <p:cNvPr id="93" name="Obdélník 92"/>
          <p:cNvSpPr/>
          <p:nvPr/>
        </p:nvSpPr>
        <p:spPr>
          <a:xfrm>
            <a:off x="5616600" y="114915"/>
            <a:ext cx="4536503" cy="707886"/>
          </a:xfrm>
          <a:prstGeom prst="rect">
            <a:avLst/>
          </a:prstGeom>
          <a:gradFill>
            <a:gsLst>
              <a:gs pos="22000">
                <a:srgbClr val="66FF33"/>
              </a:gs>
              <a:gs pos="100000">
                <a:schemeClr val="bg1"/>
              </a:gs>
            </a:gsLst>
            <a:lin ang="5400000" scaled="1"/>
          </a:gradFill>
          <a:ln w="50800">
            <a:solidFill>
              <a:schemeClr val="accent2">
                <a:lumMod val="75000"/>
              </a:schemeClr>
            </a:solidFill>
          </a:ln>
        </p:spPr>
        <p:txBody>
          <a:bodyPr wrap="square" lIns="91440" tIns="45720" rIns="91440" bIns="45720">
            <a:spAutoFit/>
          </a:bodyPr>
          <a:lstStyle/>
          <a:p>
            <a:pPr algn="ctr"/>
            <a:r>
              <a:rPr lang="cs-CZ" sz="2000" b="1" cap="none" spc="0" dirty="0" smtClean="0">
                <a:ln w="12700">
                  <a:noFill/>
                  <a:prstDash val="solid"/>
                </a:ln>
                <a:latin typeface="Arial Black" panose="020B0A04020102020204" pitchFamily="34" charset="0"/>
              </a:rPr>
              <a:t>Co se změnilo po </a:t>
            </a:r>
          </a:p>
          <a:p>
            <a:pPr algn="ctr"/>
            <a:r>
              <a:rPr lang="cs-CZ" sz="2000" b="1" cap="none" spc="0" dirty="0" smtClean="0">
                <a:ln w="12700">
                  <a:noFill/>
                  <a:prstDash val="solid"/>
                </a:ln>
                <a:latin typeface="Arial Black" panose="020B0A04020102020204" pitchFamily="34" charset="0"/>
              </a:rPr>
              <a:t>1. jarním kole?</a:t>
            </a:r>
            <a:endParaRPr lang="cs-CZ" sz="2000" b="1" cap="none" spc="0" dirty="0">
              <a:ln w="12700">
                <a:noFill/>
                <a:prstDash val="solid"/>
              </a:ln>
              <a:latin typeface="Arial Black" panose="020B0A04020102020204" pitchFamily="34" charset="0"/>
            </a:endParaRPr>
          </a:p>
        </p:txBody>
      </p:sp>
      <p:sp>
        <p:nvSpPr>
          <p:cNvPr id="94" name="TextovéPole 93"/>
          <p:cNvSpPr txBox="1"/>
          <p:nvPr/>
        </p:nvSpPr>
        <p:spPr>
          <a:xfrm>
            <a:off x="5616600" y="955204"/>
            <a:ext cx="4536503" cy="3046988"/>
          </a:xfrm>
          <a:prstGeom prst="rect">
            <a:avLst/>
          </a:prstGeom>
          <a:pattFill prst="smConfetti">
            <a:fgClr>
              <a:srgbClr val="92D050"/>
            </a:fgClr>
            <a:bgClr>
              <a:schemeClr val="bg1"/>
            </a:bgClr>
          </a:pattFill>
          <a:effectLst>
            <a:softEdge rad="241300"/>
          </a:effectLst>
        </p:spPr>
        <p:txBody>
          <a:bodyPr wrap="square" rtlCol="0">
            <a:spAutoFit/>
          </a:bodyPr>
          <a:lstStyle/>
          <a:p>
            <a:pPr algn="just"/>
            <a:r>
              <a:rPr lang="cs-CZ" dirty="0" smtClean="0">
                <a:latin typeface="Arial" panose="020B0604020202020204" pitchFamily="34" charset="0"/>
                <a:cs typeface="Arial" panose="020B0604020202020204" pitchFamily="34" charset="0"/>
              </a:rPr>
              <a:t>Nic moc nečekejte. Srbice nevyužily šanci dotáhnout se na Modlany a předstihnout Štětí, jejichž vzájemný zápas byl odložen. Prohrály doma s Krupkou, která se k nim naopak přiblížila. Na čele se osamostatnil Most, který porazil na umělce v Srbicích Jílové, které zde mělo v 1. kole domácí azyl. O 3 místa si polepšil Perštejn, když jasně přehrál Žatec, který naopak o 3 místa klesl na 10. místo. Klidný střed si drží Horní Jiřetín/Litvínov po vítězství doma na penalty  proti </a:t>
            </a:r>
            <a:r>
              <a:rPr lang="cs-CZ" dirty="0" err="1" smtClean="0">
                <a:latin typeface="Arial" panose="020B0604020202020204" pitchFamily="34" charset="0"/>
                <a:cs typeface="Arial" panose="020B0604020202020204" pitchFamily="34" charset="0"/>
              </a:rPr>
              <a:t>Brné</a:t>
            </a:r>
            <a:r>
              <a:rPr lang="cs-CZ" dirty="0" smtClean="0">
                <a:latin typeface="Arial" panose="020B0604020202020204" pitchFamily="34" charset="0"/>
                <a:cs typeface="Arial" panose="020B0604020202020204" pitchFamily="34" charset="0"/>
              </a:rPr>
              <a:t>.  To už jsme u 11. místa, které patří Vilémovu  s 20 body. Od 12. místa už se dá mluvit o záchranářském pásmu.  Malinko si polepšila Bílina, která vyhrála na penalty proti posledním Neštěmicím. Důležité 3 body si na svém konto připsala doma Modrá po vítězství nad Kadaní, která zůstává na předposledním  15. místě. Na 14. místě je Litoměřicko B, které se nijak netají, že o záchranu bude bojovat.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Wisp</Template>
  <TotalTime>349621</TotalTime>
  <Words>6259</Words>
  <Application>Microsoft Office PowerPoint</Application>
  <PresentationFormat>Vlastní</PresentationFormat>
  <Paragraphs>1595</Paragraphs>
  <Slides>22</Slides>
  <Notes>19</Notes>
  <HiddenSlides>0</HiddenSlides>
  <MMClips>0</MMClips>
  <ScaleCrop>false</ScaleCrop>
  <HeadingPairs>
    <vt:vector size="6" baseType="variant">
      <vt:variant>
        <vt:lpstr>Použitá písma</vt:lpstr>
      </vt:variant>
      <vt:variant>
        <vt:i4>34</vt:i4>
      </vt:variant>
      <vt:variant>
        <vt:lpstr>Motiv</vt:lpstr>
      </vt:variant>
      <vt:variant>
        <vt:i4>1</vt:i4>
      </vt:variant>
      <vt:variant>
        <vt:lpstr>Nadpisy snímků</vt:lpstr>
      </vt:variant>
      <vt:variant>
        <vt:i4>22</vt:i4>
      </vt:variant>
    </vt:vector>
  </HeadingPairs>
  <TitlesOfParts>
    <vt:vector size="57" baseType="lpstr">
      <vt:lpstr>Malgun Gothic</vt:lpstr>
      <vt:lpstr>Albertus MT</vt:lpstr>
      <vt:lpstr>Algerian</vt:lpstr>
      <vt:lpstr>Arial</vt:lpstr>
      <vt:lpstr>Arial Black</vt:lpstr>
      <vt:lpstr>Arial Rounded MT Bold</vt:lpstr>
      <vt:lpstr>Baskerville Old Face</vt:lpstr>
      <vt:lpstr>Berlin Sans FB Demi</vt:lpstr>
      <vt:lpstr>Bernard MT Condensed</vt:lpstr>
      <vt:lpstr>Bookman Old Style</vt:lpstr>
      <vt:lpstr>Calibri</vt:lpstr>
      <vt:lpstr>Century Gothic</vt:lpstr>
      <vt:lpstr>Comic Sans MS</vt:lpstr>
      <vt:lpstr>Eras Bold ITC</vt:lpstr>
      <vt:lpstr>Eras Demi ITC</vt:lpstr>
      <vt:lpstr>FangSong</vt:lpstr>
      <vt:lpstr>Georgia</vt:lpstr>
      <vt:lpstr>Gill Sans Ultra Bold</vt:lpstr>
      <vt:lpstr>Gungsuh</vt:lpstr>
      <vt:lpstr>GungsuhChe</vt:lpstr>
      <vt:lpstr>Imprint MT Shadow</vt:lpstr>
      <vt:lpstr>Khmer UI</vt:lpstr>
      <vt:lpstr>KodchiangUPC</vt:lpstr>
      <vt:lpstr>Microsoft Himalaya</vt:lpstr>
      <vt:lpstr>Miriam</vt:lpstr>
      <vt:lpstr>Modern No. 20</vt:lpstr>
      <vt:lpstr>Rockwell</vt:lpstr>
      <vt:lpstr>Segoe UI Black</vt:lpstr>
      <vt:lpstr>SimHei</vt:lpstr>
      <vt:lpstr>Simplified Arabic</vt:lpstr>
      <vt:lpstr>Tahoma</vt:lpstr>
      <vt:lpstr>Times New Roman</vt:lpstr>
      <vt:lpstr>Tw Cen MT Condensed Extra Bold</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21414</cp:revision>
  <cp:lastPrinted>2017-10-26T04:05:10Z</cp:lastPrinted>
  <dcterms:created xsi:type="dcterms:W3CDTF">2001-03-12T13:44:53Z</dcterms:created>
  <dcterms:modified xsi:type="dcterms:W3CDTF">2018-03-14T19:04:23Z</dcterms:modified>
</cp:coreProperties>
</file>